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3"/>
  </p:notesMasterIdLst>
  <p:handoutMasterIdLst>
    <p:handoutMasterId r:id="rId64"/>
  </p:handoutMasterIdLst>
  <p:sldIdLst>
    <p:sldId id="21122" r:id="rId2"/>
    <p:sldId id="21124" r:id="rId3"/>
    <p:sldId id="21086" r:id="rId4"/>
    <p:sldId id="713" r:id="rId5"/>
    <p:sldId id="651" r:id="rId6"/>
    <p:sldId id="673" r:id="rId7"/>
    <p:sldId id="653" r:id="rId8"/>
    <p:sldId id="21070" r:id="rId9"/>
    <p:sldId id="21064" r:id="rId10"/>
    <p:sldId id="684" r:id="rId11"/>
    <p:sldId id="675" r:id="rId12"/>
    <p:sldId id="21200" r:id="rId13"/>
    <p:sldId id="21235" r:id="rId14"/>
    <p:sldId id="21150" r:id="rId15"/>
    <p:sldId id="21110" r:id="rId16"/>
    <p:sldId id="697" r:id="rId17"/>
    <p:sldId id="721" r:id="rId18"/>
    <p:sldId id="21075" r:id="rId19"/>
    <p:sldId id="21085" r:id="rId20"/>
    <p:sldId id="21081" r:id="rId21"/>
    <p:sldId id="710" r:id="rId22"/>
    <p:sldId id="698" r:id="rId23"/>
    <p:sldId id="680" r:id="rId24"/>
    <p:sldId id="21111" r:id="rId25"/>
    <p:sldId id="21083" r:id="rId26"/>
    <p:sldId id="1501" r:id="rId27"/>
    <p:sldId id="647" r:id="rId28"/>
    <p:sldId id="21084" r:id="rId29"/>
    <p:sldId id="300" r:id="rId30"/>
    <p:sldId id="1499" r:id="rId31"/>
    <p:sldId id="1500" r:id="rId32"/>
    <p:sldId id="21087" r:id="rId33"/>
    <p:sldId id="685" r:id="rId34"/>
    <p:sldId id="21103" r:id="rId35"/>
    <p:sldId id="21104" r:id="rId36"/>
    <p:sldId id="21101" r:id="rId37"/>
    <p:sldId id="21170" r:id="rId38"/>
    <p:sldId id="21205" r:id="rId39"/>
    <p:sldId id="792" r:id="rId40"/>
    <p:sldId id="21125" r:id="rId41"/>
    <p:sldId id="21126" r:id="rId42"/>
    <p:sldId id="800" r:id="rId43"/>
    <p:sldId id="21121" r:id="rId44"/>
    <p:sldId id="21238" r:id="rId45"/>
    <p:sldId id="21237" r:id="rId46"/>
    <p:sldId id="21239" r:id="rId47"/>
    <p:sldId id="21119" r:id="rId48"/>
    <p:sldId id="21117" r:id="rId49"/>
    <p:sldId id="21116" r:id="rId50"/>
    <p:sldId id="21240" r:id="rId51"/>
    <p:sldId id="21120" r:id="rId52"/>
    <p:sldId id="672" r:id="rId53"/>
    <p:sldId id="964" r:id="rId54"/>
    <p:sldId id="21118" r:id="rId55"/>
    <p:sldId id="953" r:id="rId56"/>
    <p:sldId id="965" r:id="rId57"/>
    <p:sldId id="966" r:id="rId58"/>
    <p:sldId id="941" r:id="rId59"/>
    <p:sldId id="488" r:id="rId60"/>
    <p:sldId id="21236" r:id="rId61"/>
    <p:sldId id="21089" r:id="rId62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7C7C7C"/>
    <a:srgbClr val="A9FFBD"/>
    <a:srgbClr val="FFE221"/>
    <a:srgbClr val="FFDB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588" autoAdjust="0"/>
    <p:restoredTop sz="96281" autoAdjust="0"/>
  </p:normalViewPr>
  <p:slideViewPr>
    <p:cSldViewPr snapToObjects="1" showGuides="1">
      <p:cViewPr varScale="1">
        <p:scale>
          <a:sx n="120" d="100"/>
          <a:sy n="120" d="100"/>
        </p:scale>
        <p:origin x="200" y="100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26/08/2024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39726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26/08/2024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704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9B9287-C4AF-7804-1FCA-11E452F48C5B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0E479AAD-FBED-7048-8E84-CB0A76E635DF}" type="slidenum">
              <a:t>30</a:t>
            </a:fld>
            <a:endParaRPr lang="fr-FR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DEA0EAA-C375-F2BA-D07A-EE608607AF12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DFCD48D-8194-E2BE-08DD-111438C0C79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>
            <a:sp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07374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9B9287-C4AF-7804-1FCA-11E452F48C5B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0E479AAD-FBED-7048-8E84-CB0A76E635DF}" type="slidenum">
              <a:t>31</a:t>
            </a:fld>
            <a:endParaRPr lang="fr-FR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DEA0EAA-C375-F2BA-D07A-EE608607AF12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DFCD48D-8194-E2BE-08DD-111438C0C79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>
            <a:sp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75596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727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53907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727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68013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79512" y="4918374"/>
            <a:ext cx="7237312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Calibri"/>
                <a:cs typeface="Calibri"/>
              </a:defRPr>
            </a:lvl1pPr>
          </a:lstStyle>
          <a:p>
            <a:pPr algn="l"/>
            <a:r>
              <a:rPr lang="en-US"/>
              <a:t>D. Schulte,  Future Colliders 3, BND, 2024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62202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3200"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07504" y="4968553"/>
            <a:ext cx="6768752" cy="19548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Calibri"/>
                <a:cs typeface="Calibri"/>
              </a:defRPr>
            </a:lvl1pPr>
          </a:lstStyle>
          <a:p>
            <a:pPr algn="l"/>
            <a:r>
              <a:rPr lang="en-US"/>
              <a:t>D. Schulte,  Future Colliders 3, BND, 2024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62202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181100" y="1"/>
            <a:ext cx="6781800" cy="483518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3200"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1520" y="4948014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Calibri"/>
                <a:cs typeface="Calibri"/>
              </a:defRPr>
            </a:lvl1pPr>
          </a:lstStyle>
          <a:p>
            <a:r>
              <a:rPr lang="en-US"/>
              <a:t>D. Schulte,  Future Colliders 3, BND, 2024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48014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04056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3200"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305339" y="0"/>
            <a:ext cx="6781800" cy="483518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3200"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>
            <a:lvl1pPr marL="457200" indent="-4572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8001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2573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7145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21717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07504" y="4948015"/>
            <a:ext cx="6324600" cy="216023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D. Schulte,  Future Colliders 3, BND, 2024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48013"/>
            <a:ext cx="457200" cy="2300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699" y="4876007"/>
            <a:ext cx="9144000" cy="3373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-20538"/>
            <a:ext cx="8229600" cy="432048"/>
          </a:xfrm>
          <a:prstGeom prst="rect">
            <a:avLst/>
          </a:prstGeom>
        </p:spPr>
        <p:txBody>
          <a:bodyPr lIns="74258" tIns="37129" rIns="74258" bIns="37129"/>
          <a:lstStyle>
            <a:lvl1pPr>
              <a:defRPr sz="3200"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200154"/>
            <a:ext cx="8229600" cy="3394472"/>
          </a:xfrm>
          <a:prstGeom prst="rect">
            <a:avLst/>
          </a:prstGeom>
        </p:spPr>
        <p:txBody>
          <a:bodyPr lIns="74258" tIns="37129" rIns="74258" bIns="37129"/>
          <a:lstStyle>
            <a:lvl1pPr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96" y="4948013"/>
            <a:ext cx="5616624" cy="265337"/>
          </a:xfrm>
          <a:prstGeom prst="rect">
            <a:avLst/>
          </a:prstGeom>
        </p:spPr>
        <p:txBody>
          <a:bodyPr lIns="74258" tIns="37129" rIns="74258" bIns="37129"/>
          <a:lstStyle>
            <a:lvl1pPr algn="l">
              <a:defRPr sz="1200">
                <a:latin typeface="Calibri"/>
                <a:cs typeface="Calibri"/>
              </a:defRPr>
            </a:lvl1pPr>
          </a:lstStyle>
          <a:p>
            <a:r>
              <a:rPr lang="en-US"/>
              <a:t>D. Schulte,  Future Colliders 3, BND,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56376" y="4948014"/>
            <a:ext cx="406399" cy="192882"/>
          </a:xfrm>
          <a:prstGeom prst="rect">
            <a:avLst/>
          </a:prstGeom>
        </p:spPr>
        <p:txBody>
          <a:bodyPr lIns="74258" tIns="37129" rIns="74258" bIns="37129"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201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699" y="4876006"/>
            <a:ext cx="9144000" cy="3373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-20538"/>
            <a:ext cx="8229600" cy="432048"/>
          </a:xfrm>
          <a:prstGeom prst="rect">
            <a:avLst/>
          </a:prstGeom>
        </p:spPr>
        <p:txBody>
          <a:bodyPr lIns="74258" tIns="37129" rIns="74258" bIns="37129"/>
          <a:lstStyle>
            <a:lvl1pPr>
              <a:defRPr sz="3200"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96" y="4948013"/>
            <a:ext cx="5616624" cy="265337"/>
          </a:xfrm>
          <a:prstGeom prst="rect">
            <a:avLst/>
          </a:prstGeom>
        </p:spPr>
        <p:txBody>
          <a:bodyPr lIns="74258" tIns="37129" rIns="74258" bIns="37129"/>
          <a:lstStyle>
            <a:lvl1pPr algn="l">
              <a:defRPr sz="1200">
                <a:latin typeface="Calibri"/>
                <a:cs typeface="Calibri"/>
              </a:defRPr>
            </a:lvl1pPr>
          </a:lstStyle>
          <a:p>
            <a:r>
              <a:rPr lang="en-US"/>
              <a:t>D. Schulte,  Future Colliders 3, BND,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56376" y="4948014"/>
            <a:ext cx="406399" cy="192882"/>
          </a:xfrm>
          <a:prstGeom prst="rect">
            <a:avLst/>
          </a:prstGeom>
        </p:spPr>
        <p:txBody>
          <a:bodyPr lIns="74258" tIns="37129" rIns="74258" bIns="37129"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3726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y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699" y="4876007"/>
            <a:ext cx="9144000" cy="337344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96" y="4948013"/>
            <a:ext cx="5616624" cy="265337"/>
          </a:xfrm>
          <a:prstGeom prst="rect">
            <a:avLst/>
          </a:prstGeom>
        </p:spPr>
        <p:txBody>
          <a:bodyPr lIns="74258" tIns="37129" rIns="74258" bIns="37129"/>
          <a:lstStyle>
            <a:lvl1pPr algn="l">
              <a:defRPr sz="1200">
                <a:latin typeface="Calibri"/>
                <a:cs typeface="Calibri"/>
              </a:defRPr>
            </a:lvl1pPr>
          </a:lstStyle>
          <a:p>
            <a:r>
              <a:rPr lang="en-US"/>
              <a:t>D. Schulte,  Future Colliders 3, BND,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56376" y="4948014"/>
            <a:ext cx="406399" cy="192882"/>
          </a:xfrm>
          <a:prstGeom prst="rect">
            <a:avLst/>
          </a:prstGeom>
        </p:spPr>
        <p:txBody>
          <a:bodyPr lIns="74258" tIns="37129" rIns="74258" bIns="37129"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0586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62202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3" name="Picture 2" descr="cern_logo.gif">
            <a:extLst>
              <a:ext uri="{FF2B5EF4-FFF2-40B4-BE49-F238E27FC236}">
                <a16:creationId xmlns:a16="http://schemas.microsoft.com/office/drawing/2014/main" id="{FB6B9C0A-8675-4CC8-052F-076EAFDC7DAF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81" y="28912"/>
            <a:ext cx="559161" cy="504704"/>
          </a:xfrm>
          <a:prstGeom prst="rect">
            <a:avLst/>
          </a:prstGeom>
        </p:spPr>
      </p:pic>
      <p:pic>
        <p:nvPicPr>
          <p:cNvPr id="5" name="Picture 4" descr="cern_logo.gif">
            <a:extLst>
              <a:ext uri="{FF2B5EF4-FFF2-40B4-BE49-F238E27FC236}">
                <a16:creationId xmlns:a16="http://schemas.microsoft.com/office/drawing/2014/main" id="{4F804286-90C7-CA6C-B722-8E641AD78838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4842" y="28912"/>
            <a:ext cx="559161" cy="50470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  <p:sldLayoutId id="2147483671" r:id="rId5"/>
    <p:sldLayoutId id="2147483677" r:id="rId6"/>
    <p:sldLayoutId id="214748367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7" Type="http://schemas.openxmlformats.org/officeDocument/2006/relationships/image" Target="../media/image26.tif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tif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f"/><Relationship Id="rId7" Type="http://schemas.openxmlformats.org/officeDocument/2006/relationships/image" Target="../media/image34.png"/><Relationship Id="rId2" Type="http://schemas.openxmlformats.org/officeDocument/2006/relationships/image" Target="../media/image29.tif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7.tiff"/><Relationship Id="rId4" Type="http://schemas.openxmlformats.org/officeDocument/2006/relationships/image" Target="../media/image36.tif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2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tiff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0.png"/><Relationship Id="rId5" Type="http://schemas.openxmlformats.org/officeDocument/2006/relationships/image" Target="../media/image49.jpg"/><Relationship Id="rId4" Type="http://schemas.openxmlformats.org/officeDocument/2006/relationships/image" Target="../media/image48.png"/><Relationship Id="rId9" Type="http://schemas.openxmlformats.org/officeDocument/2006/relationships/image" Target="../media/image5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tif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emf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gif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gif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emf"/><Relationship Id="rId2" Type="http://schemas.openxmlformats.org/officeDocument/2006/relationships/image" Target="../media/image81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3.em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tiff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7" Type="http://schemas.openxmlformats.org/officeDocument/2006/relationships/image" Target="../media/image90.emf"/><Relationship Id="rId2" Type="http://schemas.openxmlformats.org/officeDocument/2006/relationships/image" Target="../media/image87.tiff"/><Relationship Id="rId1" Type="http://schemas.openxmlformats.org/officeDocument/2006/relationships/slideLayout" Target="../slideLayouts/slideLayout5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89.emf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tif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emf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emf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2201.07895" TargetMode="External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Schulte,  Future Colliders 3, BND,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28ED923-68BD-3BEA-07CE-1C9E89917164}"/>
              </a:ext>
            </a:extLst>
          </p:cNvPr>
          <p:cNvSpPr txBox="1">
            <a:spLocks/>
          </p:cNvSpPr>
          <p:nvPr/>
        </p:nvSpPr>
        <p:spPr>
          <a:xfrm>
            <a:off x="685805" y="1597823"/>
            <a:ext cx="7772400" cy="1102519"/>
          </a:xfrm>
          <a:prstGeom prst="rect">
            <a:avLst/>
          </a:prstGeom>
        </p:spPr>
        <p:txBody>
          <a:bodyPr lIns="74258" tIns="37129" rIns="74258" bIns="37129">
            <a:normAutofit fontScale="97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3600" dirty="0"/>
              <a:t>Accelerator Physics and Challenges for Future Colliders III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7D9735DB-7B99-C316-5856-54719C13FDF0}"/>
              </a:ext>
            </a:extLst>
          </p:cNvPr>
          <p:cNvSpPr txBox="1">
            <a:spLocks/>
          </p:cNvSpPr>
          <p:nvPr/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 lIns="74258" tIns="37129" rIns="74258" bIns="37129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>
                <a:solidFill>
                  <a:srgbClr val="7C7C7C"/>
                </a:solidFill>
              </a:rPr>
              <a:t>D. Schulte, CERN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565377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Muon Collider Timeline (Roadmap)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pPr algn="l"/>
            <a:r>
              <a:rPr lang="en-US">
                <a:latin typeface="Calibri"/>
                <a:cs typeface="Calibri"/>
              </a:rPr>
              <a:t>D. Schulte,  Future Colliders 3, BND, 2024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6" name="Picture 5" descr="p0.pd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67" t="8738" r="4729" b="3773"/>
          <a:stretch/>
        </p:blipFill>
        <p:spPr>
          <a:xfrm>
            <a:off x="2771800" y="1046084"/>
            <a:ext cx="5564584" cy="38175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16200000">
            <a:off x="3347599" y="2067429"/>
            <a:ext cx="1338484" cy="24622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00" dirty="0" err="1"/>
              <a:t>Evaluation+decision</a:t>
            </a:r>
            <a:endParaRPr lang="en-US" sz="1000" dirty="0"/>
          </a:p>
        </p:txBody>
      </p:sp>
      <p:sp>
        <p:nvSpPr>
          <p:cNvPr id="4" name="TextBox 3"/>
          <p:cNvSpPr txBox="1"/>
          <p:nvPr/>
        </p:nvSpPr>
        <p:spPr>
          <a:xfrm>
            <a:off x="2843808" y="495757"/>
            <a:ext cx="51631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Technically limited timeline</a:t>
            </a:r>
          </a:p>
          <a:p>
            <a:r>
              <a:rPr lang="en-US" sz="1600" dirty="0">
                <a:latin typeface="Calibri"/>
                <a:cs typeface="Calibri"/>
              </a:rPr>
              <a:t>To be reviewed considering progress, funding and decisions </a:t>
            </a:r>
          </a:p>
        </p:txBody>
      </p:sp>
      <p:sp>
        <p:nvSpPr>
          <p:cNvPr id="11" name="TextBox 10"/>
          <p:cNvSpPr txBox="1"/>
          <p:nvPr/>
        </p:nvSpPr>
        <p:spPr>
          <a:xfrm rot="16200000">
            <a:off x="4889964" y="2067429"/>
            <a:ext cx="1338485" cy="24622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00" dirty="0" err="1"/>
              <a:t>Evaluation+decision</a:t>
            </a:r>
            <a:endParaRPr lang="en-US" sz="1000" dirty="0"/>
          </a:p>
        </p:txBody>
      </p:sp>
      <p:sp>
        <p:nvSpPr>
          <p:cNvPr id="14" name="TextBox 13"/>
          <p:cNvSpPr txBox="1"/>
          <p:nvPr/>
        </p:nvSpPr>
        <p:spPr>
          <a:xfrm>
            <a:off x="37384" y="915566"/>
            <a:ext cx="248557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Muon collider important in the long term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Even after potential FCC-</a:t>
            </a:r>
            <a:r>
              <a:rPr lang="en-US" sz="1400" dirty="0" err="1">
                <a:latin typeface="Calibri"/>
                <a:cs typeface="Calibri"/>
              </a:rPr>
              <a:t>hh</a:t>
            </a:r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r>
              <a:rPr lang="en-US" sz="1400" dirty="0">
                <a:latin typeface="Calibri"/>
                <a:cs typeface="Calibri"/>
              </a:rPr>
              <a:t>But also </a:t>
            </a:r>
            <a:r>
              <a:rPr lang="en-US" sz="1400" b="1" dirty="0">
                <a:latin typeface="Calibri"/>
                <a:cs typeface="Calibri"/>
              </a:rPr>
              <a:t>plan B as next project in Europe</a:t>
            </a:r>
            <a:r>
              <a:rPr lang="en-US" sz="1400" dirty="0">
                <a:latin typeface="Calibri"/>
                <a:cs typeface="Calibri"/>
              </a:rPr>
              <a:t> and maybe </a:t>
            </a:r>
            <a:r>
              <a:rPr lang="en-US" sz="1400" b="1" dirty="0">
                <a:latin typeface="Calibri"/>
                <a:cs typeface="Calibri"/>
              </a:rPr>
              <a:t>plan A in US </a:t>
            </a:r>
            <a:r>
              <a:rPr lang="en-US" sz="1400" dirty="0">
                <a:latin typeface="Calibri"/>
                <a:cs typeface="Calibri"/>
              </a:rPr>
              <a:t>and elsewhere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r>
              <a:rPr lang="en-US" sz="1400" b="1" dirty="0">
                <a:latin typeface="Calibri"/>
                <a:cs typeface="Calibri"/>
              </a:rPr>
              <a:t>Fast track option </a:t>
            </a:r>
            <a:r>
              <a:rPr lang="en-US" sz="1400" dirty="0">
                <a:latin typeface="Calibri"/>
                <a:cs typeface="Calibri"/>
              </a:rPr>
              <a:t>if require next as project after HL-LHC: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Lower energy initial option, e.g. 3 </a:t>
            </a:r>
            <a:r>
              <a:rPr lang="en-US" sz="1400" dirty="0" err="1">
                <a:latin typeface="Calibri"/>
                <a:cs typeface="Calibri"/>
              </a:rPr>
              <a:t>TeV</a:t>
            </a:r>
            <a:endParaRPr lang="en-US" sz="1400" dirty="0">
              <a:latin typeface="Calibri"/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Upgrade to 10 </a:t>
            </a:r>
            <a:r>
              <a:rPr lang="en-US" sz="1400" dirty="0" err="1">
                <a:latin typeface="Calibri"/>
                <a:cs typeface="Calibri"/>
              </a:rPr>
              <a:t>TeV</a:t>
            </a:r>
            <a:r>
              <a:rPr lang="en-US" sz="1400" dirty="0">
                <a:latin typeface="Calibri"/>
                <a:cs typeface="Calibri"/>
              </a:rPr>
              <a:t> later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Little extra cost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r>
              <a:rPr lang="en-US" sz="1400" dirty="0">
                <a:latin typeface="Calibri"/>
                <a:cs typeface="Calibri"/>
              </a:rPr>
              <a:t>Subject to funding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C80C72D-824A-0C9E-BE8C-A5B0937AE4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48706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7504" y="4948014"/>
            <a:ext cx="6768752" cy="195485"/>
          </a:xfrm>
        </p:spPr>
        <p:txBody>
          <a:bodyPr/>
          <a:lstStyle/>
          <a:p>
            <a:pPr algn="l"/>
            <a:r>
              <a:rPr lang="en-US"/>
              <a:t>D. Schulte,  Future Colliders 3, BND, 2024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US" sz="3200" dirty="0" err="1">
                <a:latin typeface="Calibri"/>
                <a:cs typeface="Calibri"/>
              </a:rPr>
              <a:t>Muon</a:t>
            </a:r>
            <a:r>
              <a:rPr lang="en-US" sz="3200" dirty="0">
                <a:latin typeface="Calibri"/>
                <a:cs typeface="Calibri"/>
              </a:rPr>
              <a:t> Collider Community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82929" y="3921318"/>
            <a:ext cx="3570508" cy="738664"/>
          </a:xfrm>
          <a:prstGeom prst="rect">
            <a:avLst/>
          </a:prstGeom>
          <a:solidFill>
            <a:srgbClr val="E9D4EC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Looking for </a:t>
            </a:r>
            <a:r>
              <a:rPr lang="en-US" sz="1400" b="1" dirty="0">
                <a:latin typeface="Calibri"/>
                <a:cs typeface="Calibri"/>
              </a:rPr>
              <a:t>new partners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In particular 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But also other regions</a:t>
            </a:r>
          </a:p>
        </p:txBody>
      </p:sp>
      <p:sp>
        <p:nvSpPr>
          <p:cNvPr id="14" name="Content Placeholder 1"/>
          <p:cNvSpPr txBox="1">
            <a:spLocks/>
          </p:cNvSpPr>
          <p:nvPr/>
        </p:nvSpPr>
        <p:spPr>
          <a:xfrm>
            <a:off x="4036848" y="3565335"/>
            <a:ext cx="4793968" cy="109742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400" dirty="0">
                <a:latin typeface="Calibri"/>
                <a:cs typeface="Calibri"/>
              </a:rPr>
              <a:t>Increase resources of partners with other </a:t>
            </a:r>
            <a:r>
              <a:rPr lang="en-US" sz="1400" b="1" dirty="0">
                <a:latin typeface="Calibri"/>
                <a:cs typeface="Calibri"/>
              </a:rPr>
              <a:t>funding requests</a:t>
            </a:r>
            <a:r>
              <a:rPr lang="en-US" sz="1400" dirty="0">
                <a:latin typeface="Calibri"/>
                <a:cs typeface="Calibri"/>
              </a:rPr>
              <a:t>:</a:t>
            </a:r>
          </a:p>
          <a:p>
            <a:r>
              <a:rPr lang="en-US" sz="1400" dirty="0">
                <a:latin typeface="Calibri"/>
                <a:cs typeface="Calibri"/>
              </a:rPr>
              <a:t>Submit to </a:t>
            </a:r>
            <a:r>
              <a:rPr lang="en-US" sz="1400" b="1" dirty="0">
                <a:latin typeface="Calibri"/>
                <a:cs typeface="Calibri"/>
              </a:rPr>
              <a:t>HORIZON-INFRA-2024-TECH</a:t>
            </a:r>
          </a:p>
          <a:p>
            <a:pPr lvl="1"/>
            <a:r>
              <a:rPr lang="en-US" sz="1400" dirty="0">
                <a:latin typeface="Calibri"/>
                <a:cs typeface="Calibri"/>
              </a:rPr>
              <a:t>Focus on magnet technologies</a:t>
            </a:r>
          </a:p>
          <a:p>
            <a:r>
              <a:rPr lang="en-US" sz="1400" b="1" dirty="0">
                <a:latin typeface="Calibri"/>
                <a:cs typeface="Calibri"/>
              </a:rPr>
              <a:t>National funding agencies</a:t>
            </a:r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79BAD83A-6419-6498-D07B-FB5E03EF9CAD}"/>
              </a:ext>
            </a:extLst>
          </p:cNvPr>
          <p:cNvSpPr txBox="1">
            <a:spLocks/>
          </p:cNvSpPr>
          <p:nvPr/>
        </p:nvSpPr>
        <p:spPr>
          <a:xfrm>
            <a:off x="4036848" y="1131589"/>
            <a:ext cx="4793968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en-US" sz="1400" dirty="0"/>
          </a:p>
        </p:txBody>
      </p:sp>
      <p:sp>
        <p:nvSpPr>
          <p:cNvPr id="6" name="Content Placeholder 6">
            <a:extLst>
              <a:ext uri="{FF2B5EF4-FFF2-40B4-BE49-F238E27FC236}">
                <a16:creationId xmlns:a16="http://schemas.microsoft.com/office/drawing/2014/main" id="{343177F4-FB13-F568-B4CE-E27E6A24C98E}"/>
              </a:ext>
            </a:extLst>
          </p:cNvPr>
          <p:cNvSpPr txBox="1">
            <a:spLocks/>
          </p:cNvSpPr>
          <p:nvPr/>
        </p:nvSpPr>
        <p:spPr>
          <a:xfrm>
            <a:off x="4036848" y="771550"/>
            <a:ext cx="4207560" cy="20882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  <a:defRPr sz="2000" kern="1200">
                <a:solidFill>
                  <a:srgbClr val="000000"/>
                </a:solidFill>
                <a:latin typeface="+mn-lt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400" b="1" dirty="0">
                <a:latin typeface="Calibri"/>
                <a:cs typeface="Calibri"/>
              </a:rPr>
              <a:t>EU Design Study </a:t>
            </a:r>
            <a:r>
              <a:rPr lang="en-US" sz="1400" dirty="0">
                <a:latin typeface="Calibri"/>
                <a:cs typeface="Calibri"/>
              </a:rPr>
              <a:t>helped to kick-start collaboration</a:t>
            </a:r>
          </a:p>
          <a:p>
            <a:pPr marL="0" indent="0">
              <a:buFont typeface="Arial"/>
              <a:buNone/>
            </a:pPr>
            <a:r>
              <a:rPr lang="en-US" sz="1400" dirty="0">
                <a:latin typeface="Calibri"/>
                <a:cs typeface="Calibri"/>
              </a:rPr>
              <a:t>(since March 2023, </a:t>
            </a:r>
            <a:r>
              <a:rPr lang="en-US" sz="1400" dirty="0" err="1">
                <a:latin typeface="Calibri"/>
                <a:cs typeface="Calibri"/>
              </a:rPr>
              <a:t>EU+Switzerland+UK</a:t>
            </a:r>
            <a:r>
              <a:rPr lang="en-US" sz="1400" dirty="0">
                <a:latin typeface="Calibri"/>
                <a:cs typeface="Calibri"/>
              </a:rPr>
              <a:t> and partners)</a:t>
            </a:r>
          </a:p>
          <a:p>
            <a:pPr marL="0" indent="0">
              <a:buFont typeface="Arial"/>
              <a:buNone/>
            </a:pPr>
            <a:r>
              <a:rPr lang="en-US" sz="1400" dirty="0">
                <a:latin typeface="Calibri"/>
                <a:cs typeface="Calibri"/>
              </a:rPr>
              <a:t>EU support also helps with funding in institutes</a:t>
            </a:r>
          </a:p>
        </p:txBody>
      </p:sp>
      <p:pic>
        <p:nvPicPr>
          <p:cNvPr id="7" name="Picture 6" descr="Untitled3.tiff">
            <a:extLst>
              <a:ext uri="{FF2B5EF4-FFF2-40B4-BE49-F238E27FC236}">
                <a16:creationId xmlns:a16="http://schemas.microsoft.com/office/drawing/2014/main" id="{B58BF3EA-ABF1-0B9E-961F-BA0B7A83CB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208" y="1707654"/>
            <a:ext cx="4485248" cy="151216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F55F235-8F42-7C86-BC66-18789D143450}"/>
              </a:ext>
            </a:extLst>
          </p:cNvPr>
          <p:cNvSpPr txBox="1"/>
          <p:nvPr/>
        </p:nvSpPr>
        <p:spPr>
          <a:xfrm>
            <a:off x="182929" y="1189077"/>
            <a:ext cx="3591744" cy="22467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04272FF-58CE-9DEC-660B-8E0549C7DB8E}"/>
              </a:ext>
            </a:extLst>
          </p:cNvPr>
          <p:cNvSpPr txBox="1"/>
          <p:nvPr/>
        </p:nvSpPr>
        <p:spPr>
          <a:xfrm>
            <a:off x="971600" y="771550"/>
            <a:ext cx="2781837" cy="20313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                 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6BE989F-4776-EF6A-124E-B232983C6F29}"/>
              </a:ext>
            </a:extLst>
          </p:cNvPr>
          <p:cNvSpPr txBox="1"/>
          <p:nvPr/>
        </p:nvSpPr>
        <p:spPr>
          <a:xfrm>
            <a:off x="251520" y="771550"/>
            <a:ext cx="356145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                 CERN-hosted </a:t>
            </a:r>
            <a:r>
              <a:rPr lang="en-US" sz="1400" b="1" dirty="0">
                <a:latin typeface="Calibri"/>
                <a:cs typeface="Calibri"/>
              </a:rPr>
              <a:t>collaboration</a:t>
            </a:r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23FF0E1-B672-C32B-8EFE-7818568A6361}"/>
              </a:ext>
            </a:extLst>
          </p:cNvPr>
          <p:cNvSpPr txBox="1"/>
          <p:nvPr/>
        </p:nvSpPr>
        <p:spPr>
          <a:xfrm>
            <a:off x="251520" y="1183853"/>
            <a:ext cx="35019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O(70) partners, 60+ already signed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MoC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8" name="Picture 27" descr="governance_final_new.pdf">
            <a:extLst>
              <a:ext uri="{FF2B5EF4-FFF2-40B4-BE49-F238E27FC236}">
                <a16:creationId xmlns:a16="http://schemas.microsoft.com/office/drawing/2014/main" id="{F3A7FA35-8602-C6DF-1359-CC55DB763E3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26" r="9722" b="6871"/>
          <a:stretch/>
        </p:blipFill>
        <p:spPr>
          <a:xfrm rot="16200000">
            <a:off x="997858" y="1157849"/>
            <a:ext cx="1953363" cy="2746647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1811F34-67DC-63E1-D163-2D5A65834B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33746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5162"/>
            <a:ext cx="6781800" cy="432048"/>
          </a:xfrm>
        </p:spPr>
        <p:txBody>
          <a:bodyPr/>
          <a:lstStyle/>
          <a:p>
            <a:r>
              <a:rPr lang="en-GB" dirty="0">
                <a:latin typeface="Calibri"/>
                <a:cs typeface="Calibri"/>
              </a:rPr>
              <a:t>IMCC</a:t>
            </a:r>
            <a:r>
              <a:rPr lang="en-GB" sz="3200" dirty="0">
                <a:latin typeface="Calibri"/>
                <a:cs typeface="Calibri"/>
              </a:rPr>
              <a:t> Partners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07504" y="885508"/>
          <a:ext cx="2160240" cy="40538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200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401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0149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IEIO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CERN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149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FR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CEA-IRFU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149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CNRS-LNCMI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149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DESY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8280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Technical University of Darmstadt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0149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University</a:t>
                      </a:r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 of Rostock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0149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KIT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0149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UK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RAL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0149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UK Research and Innovation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9021610"/>
                  </a:ext>
                </a:extLst>
              </a:tr>
              <a:tr h="200149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University of Lancaster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0149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University of Southampton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0149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0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University of </a:t>
                      </a:r>
                      <a:r>
                        <a:rPr lang="en-US" sz="800" b="1" i="0" baseline="0" dirty="0" err="1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Strathclyde</a:t>
                      </a:r>
                      <a:endParaRPr lang="en-US" sz="800" b="1" i="0" baseline="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0149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University of Sussex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0149">
                <a:tc>
                  <a:txBody>
                    <a:bodyPr/>
                    <a:lstStyle/>
                    <a:p>
                      <a:endParaRPr lang="en-US" sz="8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Imperial College London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0149">
                <a:tc>
                  <a:txBody>
                    <a:bodyPr/>
                    <a:lstStyle/>
                    <a:p>
                      <a:endParaRPr lang="en-US" sz="8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Royal Holloway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0149">
                <a:tc>
                  <a:txBody>
                    <a:bodyPr/>
                    <a:lstStyle/>
                    <a:p>
                      <a:endParaRPr lang="en-US" sz="8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University of </a:t>
                      </a:r>
                      <a:r>
                        <a:rPr lang="en-US" sz="800" b="1" dirty="0" err="1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Huddersfield</a:t>
                      </a:r>
                      <a:endParaRPr lang="en-US" sz="800" b="1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00149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University of Oxford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0149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University of</a:t>
                      </a:r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 Warwick</a:t>
                      </a:r>
                      <a:endParaRPr lang="en-US" sz="800" b="1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0149">
                <a:tc>
                  <a:txBody>
                    <a:bodyPr/>
                    <a:lstStyle/>
                    <a:p>
                      <a:endParaRPr lang="en-US" sz="80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0" dirty="0">
                          <a:latin typeface="Calibri"/>
                          <a:cs typeface="Calibri"/>
                        </a:rPr>
                        <a:t>University of Durham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8444713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572000" y="699542"/>
          <a:ext cx="2160240" cy="42672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320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2534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534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University</a:t>
                      </a:r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 of Uppsala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534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PT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LIP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8465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NL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University of Twente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2534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FI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Tampere</a:t>
                      </a:r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 University</a:t>
                      </a:r>
                      <a:endParaRPr lang="en-US" sz="800" b="1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2534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LAT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Riga Technical University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2534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PSI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2534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University of Geneva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2534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EPFL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2534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BE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0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Univ. Louvain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2534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AU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HEPHY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0785232"/>
                  </a:ext>
                </a:extLst>
              </a:tr>
              <a:tr h="182534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TU Wien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738934"/>
                  </a:ext>
                </a:extLst>
              </a:tr>
              <a:tr h="182534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I3M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8587973"/>
                  </a:ext>
                </a:extLst>
              </a:tr>
              <a:tr h="182534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CIEMAT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880346"/>
                  </a:ext>
                </a:extLst>
              </a:tr>
              <a:tr h="182534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ICMAB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2688765"/>
                  </a:ext>
                </a:extLst>
              </a:tr>
              <a:tr h="182534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China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Sun </a:t>
                      </a:r>
                      <a:r>
                        <a:rPr lang="en-US" sz="800" b="1" i="1" dirty="0" err="1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Yat-sen</a:t>
                      </a:r>
                      <a:r>
                        <a:rPr lang="en-US" sz="800" b="1" i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 University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1554852"/>
                  </a:ext>
                </a:extLst>
              </a:tr>
              <a:tr h="182534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latin typeface="Calibri"/>
                          <a:cs typeface="Calibri"/>
                        </a:rPr>
                        <a:t>IHEP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2534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0" dirty="0">
                          <a:latin typeface="Calibri"/>
                          <a:cs typeface="Calibri"/>
                        </a:rPr>
                        <a:t>Peking University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2534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KO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latin typeface="Calibri"/>
                          <a:cs typeface="Calibri"/>
                        </a:rPr>
                        <a:t>KEU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6425111"/>
                  </a:ext>
                </a:extLst>
              </a:tr>
              <a:tr h="182534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latin typeface="Calibri"/>
                          <a:cs typeface="Calibri"/>
                        </a:rPr>
                        <a:t>Yonsei University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2576897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6876256" y="947534"/>
          <a:ext cx="2160240" cy="25603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511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91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1384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Iowa State University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6101337"/>
                  </a:ext>
                </a:extLst>
              </a:tr>
              <a:tr h="211384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1" dirty="0">
                          <a:latin typeface="Calibri"/>
                          <a:cs typeface="Calibri"/>
                        </a:rPr>
                        <a:t>University of Iowa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1384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latin typeface="Calibri"/>
                          <a:cs typeface="Calibri"/>
                        </a:rPr>
                        <a:t>Wisconsin-Madison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1384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1" dirty="0">
                          <a:latin typeface="Calibri"/>
                          <a:cs typeface="Calibri"/>
                        </a:rPr>
                        <a:t>University of Pittsburgh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1384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0" dirty="0">
                          <a:latin typeface="Calibri"/>
                          <a:cs typeface="Calibri"/>
                        </a:rPr>
                        <a:t>Old Dominion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1384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latin typeface="Calibri"/>
                          <a:cs typeface="Calibri"/>
                        </a:rPr>
                        <a:t>Chicago University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1384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Florida State University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1384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RICE University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0055002"/>
                  </a:ext>
                </a:extLst>
              </a:tr>
              <a:tr h="211384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Tennessee University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4320342"/>
                  </a:ext>
                </a:extLst>
              </a:tr>
              <a:tr h="211384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MIT Plasma science center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1876254"/>
                  </a:ext>
                </a:extLst>
              </a:tr>
              <a:tr h="211384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Pittsburgh PAC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3181929"/>
                  </a:ext>
                </a:extLst>
              </a:tr>
              <a:tr h="211384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India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1" dirty="0">
                          <a:latin typeface="Calibri"/>
                          <a:cs typeface="Calibri"/>
                        </a:rPr>
                        <a:t>CHEP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6689500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6876256" y="3662526"/>
          <a:ext cx="2160240" cy="853440"/>
        </p:xfrm>
        <a:graphic>
          <a:graphicData uri="http://schemas.openxmlformats.org/drawingml/2006/table">
            <a:tbl>
              <a:tblPr bandRow="1">
                <a:tableStyleId>{7DF18680-E054-41AD-8BC1-D1AEF772440D}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0242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FNAL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0242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LBL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0242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JLAB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0242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0" i="0" dirty="0">
                          <a:latin typeface="Calibri"/>
                          <a:cs typeface="Calibri"/>
                        </a:rPr>
                        <a:t>BNL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D52FE5D-6A85-A114-226B-1FE4C7D40F26}"/>
              </a:ext>
            </a:extLst>
          </p:cNvPr>
          <p:cNvGraphicFramePr>
            <a:graphicFrameLocks noGrp="1"/>
          </p:cNvGraphicFramePr>
          <p:nvPr/>
        </p:nvGraphicFramePr>
        <p:xfrm>
          <a:off x="2317092" y="680814"/>
          <a:ext cx="2160240" cy="42672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511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91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6391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INFN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INFN, Univ., Polit. Torino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6787135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INFN, Univ. Milano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6251503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0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INFN, Univ. </a:t>
                      </a:r>
                      <a:r>
                        <a:rPr lang="en-US" sz="800" b="1" i="0" baseline="0" dirty="0" err="1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Padova</a:t>
                      </a:r>
                      <a:endParaRPr lang="en-US" sz="800" b="1" i="0" baseline="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9660043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INFN,</a:t>
                      </a:r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8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Univ. Pavia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7572815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INFN, Univ. Bologna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4121970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INFN Trieste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0186167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INFN, Univ. Bari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6357214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INFN, Univ. Roma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ENEA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1950143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INFN </a:t>
                      </a:r>
                      <a:r>
                        <a:rPr lang="en-US" sz="800" b="1" baseline="0" dirty="0" err="1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Frascati</a:t>
                      </a:r>
                      <a:endParaRPr lang="en-US" sz="800" b="1" baseline="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0034224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INFN, Univ. Ferrara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7987716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INFN, Univ. Roma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294006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aseline="0" dirty="0">
                          <a:latin typeface="Calibri"/>
                          <a:cs typeface="Calibri"/>
                        </a:rPr>
                        <a:t>INFN </a:t>
                      </a:r>
                      <a:r>
                        <a:rPr lang="en-US" sz="800" baseline="0" dirty="0" err="1">
                          <a:latin typeface="Calibri"/>
                          <a:cs typeface="Calibri"/>
                        </a:rPr>
                        <a:t>Legnaro</a:t>
                      </a:r>
                      <a:endParaRPr lang="en-US" sz="800" b="0" baseline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4309705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INFN, Univ. Milano </a:t>
                      </a:r>
                      <a:r>
                        <a:rPr lang="en-US" sz="800" b="1" baseline="0" dirty="0" err="1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Bicocca</a:t>
                      </a:r>
                      <a:endParaRPr lang="en-US" sz="800" b="1" baseline="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602899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INFN </a:t>
                      </a:r>
                      <a:r>
                        <a:rPr lang="en-US" sz="800" b="1" baseline="0" dirty="0" err="1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Genova</a:t>
                      </a:r>
                      <a:endParaRPr lang="en-US" sz="800" b="1" baseline="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9963396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INFN </a:t>
                      </a:r>
                      <a:r>
                        <a:rPr lang="en-US" sz="800" b="1" baseline="0" dirty="0" err="1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Laboratori</a:t>
                      </a:r>
                      <a:r>
                        <a:rPr lang="en-US" sz="8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 del </a:t>
                      </a:r>
                      <a:r>
                        <a:rPr lang="en-US" sz="800" b="1" baseline="0" dirty="0" err="1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Sud</a:t>
                      </a:r>
                      <a:endParaRPr lang="en-US" sz="800" b="1" baseline="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6806218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endParaRPr lang="en-US" sz="8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aseline="0" dirty="0">
                          <a:latin typeface="Calibri"/>
                          <a:cs typeface="Calibri"/>
                        </a:rPr>
                        <a:t>INFN Napoli</a:t>
                      </a:r>
                      <a:endParaRPr lang="en-US" sz="800" b="0" baseline="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3380880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0" baseline="0" dirty="0">
                          <a:latin typeface="Calibri"/>
                          <a:cs typeface="Calibri"/>
                        </a:rPr>
                        <a:t>Univ. of Malta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3831096"/>
                  </a:ext>
                </a:extLst>
              </a:tr>
              <a:tr h="156391">
                <a:tc>
                  <a:txBody>
                    <a:bodyPr/>
                    <a:lstStyle/>
                    <a:p>
                      <a:r>
                        <a:rPr lang="en-US" sz="800" dirty="0">
                          <a:latin typeface="Calibri"/>
                          <a:cs typeface="Calibri"/>
                        </a:rPr>
                        <a:t>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b="1" i="1" dirty="0">
                          <a:latin typeface="Calibri"/>
                          <a:cs typeface="Calibri"/>
                        </a:rPr>
                        <a:t>Tartu University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7867401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7606C2B-17BE-4001-FE40-A1339D5A7B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3D392E-11AE-0C14-6317-311966F2E7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D. Schulte,  Future Colliders 3, BND,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2599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251520" y="-20538"/>
            <a:ext cx="8064896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US P5: The Muon Shot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B1847DE-6622-E367-0852-B78414544E6C}"/>
              </a:ext>
            </a:extLst>
          </p:cNvPr>
          <p:cNvSpPr txBox="1"/>
          <p:nvPr/>
        </p:nvSpPr>
        <p:spPr>
          <a:xfrm>
            <a:off x="251520" y="2931790"/>
            <a:ext cx="5256584" cy="16004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Informal discussion with DoE (Regina Rameika, Abid Patwa):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DoE wants to maintain IMCC as a </a:t>
            </a:r>
            <a:r>
              <a:rPr lang="en-CH" sz="1400" b="1" dirty="0">
                <a:latin typeface="Calibri" panose="020F0502020204030204" pitchFamily="34" charset="0"/>
                <a:cs typeface="Calibri" panose="020F0502020204030204" pitchFamily="34" charset="0"/>
              </a:rPr>
              <a:t>international collaboration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b="1" dirty="0">
                <a:latin typeface="Calibri" panose="020F0502020204030204" pitchFamily="34" charset="0"/>
                <a:cs typeface="Calibri" panose="020F0502020204030204" pitchFamily="34" charset="0"/>
              </a:rPr>
              <a:t>Addendum to CERN-DoE-NSF agreement 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is being preparation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Will allow labs to join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Universities are joining already now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400" b="1" dirty="0">
                <a:latin typeface="Calibri" panose="020F0502020204030204" pitchFamily="34" charset="0"/>
                <a:cs typeface="Calibri" panose="020F0502020204030204" pitchFamily="34" charset="0"/>
              </a:rPr>
              <a:t>IMCC prepares options for Europe and for the US in parallel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06EE38-50C7-2807-7EE8-3CF36FC3B7D4}"/>
              </a:ext>
            </a:extLst>
          </p:cNvPr>
          <p:cNvSpPr txBox="1"/>
          <p:nvPr/>
        </p:nvSpPr>
        <p:spPr>
          <a:xfrm>
            <a:off x="251520" y="905693"/>
            <a:ext cx="8640960" cy="181588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US has been instrumental in advancing the muon collider during Snowmass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See the contributions even increase after the process</a:t>
            </a:r>
          </a:p>
          <a:p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Particle Physics Project Prioritisation Panel (P5) supports US ambition to host a 10 TeV parton-parton collider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Endorses muon collider R&amp;D: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”This is our muon shot”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Recommend joining the IMCC and consider FNAL as a host candidate</a:t>
            </a:r>
          </a:p>
          <a:p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Warmly welcome the US</a:t>
            </a:r>
          </a:p>
        </p:txBody>
      </p:sp>
      <p:pic>
        <p:nvPicPr>
          <p:cNvPr id="2" name="Picture 1" descr="A map of a city&#10;&#10;Description automatically generated">
            <a:extLst>
              <a:ext uri="{FF2B5EF4-FFF2-40B4-BE49-F238E27FC236}">
                <a16:creationId xmlns:a16="http://schemas.microsoft.com/office/drawing/2014/main" id="{31C424FD-F44D-71BA-B7EC-57E2390916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9909" y="2098068"/>
            <a:ext cx="2794539" cy="2777938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14FBBCB-DD2C-0517-5E4B-4A421784E0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6F21FA-4AE3-0E6F-32D2-F517C56E4D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D. Schulte,  Future Colliders 3, BND,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71517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dirty="0">
                <a:latin typeface="Calibri"/>
                <a:cs typeface="Calibri"/>
              </a:rPr>
              <a:t>Tentative</a:t>
            </a:r>
            <a:r>
              <a:rPr lang="en-GB" sz="3200" b="0" dirty="0">
                <a:latin typeface="Calibri"/>
                <a:cs typeface="Calibri"/>
              </a:rPr>
              <a:t> Staged Target Parameters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62731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14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143563" y="771550"/>
          <a:ext cx="5369062" cy="4081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69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8767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02115">
                  <a:extLst>
                    <a:ext uri="{9D8B030D-6E8A-4147-A177-3AD203B41FA5}">
                      <a16:colId xmlns:a16="http://schemas.microsoft.com/office/drawing/2014/main" val="283335447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/>
                          <a:cs typeface="Calibri"/>
                        </a:rPr>
                        <a:t>Parameter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/>
                          <a:cs typeface="Calibri"/>
                        </a:rPr>
                        <a:t>Unit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3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TeV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TeV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TeV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TeV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/>
                          <a:cs typeface="Calibri"/>
                        </a:rPr>
                        <a:t>L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/>
                          <a:cs typeface="Calibri"/>
                        </a:rPr>
                        <a:t>10</a:t>
                      </a:r>
                      <a:r>
                        <a:rPr lang="en-US" sz="1400" b="1" baseline="30000" dirty="0">
                          <a:latin typeface="Calibri"/>
                          <a:cs typeface="Calibri"/>
                        </a:rPr>
                        <a:t>34</a:t>
                      </a:r>
                      <a:r>
                        <a:rPr lang="en-US" sz="1400" b="1" baseline="0" dirty="0">
                          <a:latin typeface="Calibri"/>
                          <a:cs typeface="Calibri"/>
                        </a:rPr>
                        <a:t> cm</a:t>
                      </a:r>
                      <a:r>
                        <a:rPr lang="en-US" sz="1400" b="1" baseline="30000" dirty="0">
                          <a:latin typeface="Calibri"/>
                          <a:cs typeface="Calibri"/>
                        </a:rPr>
                        <a:t>-2</a:t>
                      </a:r>
                      <a:r>
                        <a:rPr lang="en-US" sz="1400" b="1" baseline="0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lang="en-US" sz="1400" b="1" baseline="30000" dirty="0">
                          <a:latin typeface="Calibri"/>
                          <a:cs typeface="Calibri"/>
                        </a:rPr>
                        <a:t>-1</a:t>
                      </a:r>
                      <a:endParaRPr lang="en-US" sz="1400" b="1" dirty="0"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/>
                          <a:cs typeface="Calibri"/>
                        </a:rPr>
                        <a:t>1.8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/>
                          <a:cs typeface="Calibri"/>
                        </a:rPr>
                        <a:t>20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>
                          <a:latin typeface="Calibri"/>
                          <a:cs typeface="Calibri"/>
                        </a:rPr>
                        <a:t>tbd</a:t>
                      </a:r>
                      <a:endParaRPr lang="en-US" sz="1400" b="1" dirty="0"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/>
                          <a:cs typeface="Calibri"/>
                        </a:rPr>
                        <a:t>13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N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10</a:t>
                      </a:r>
                      <a:r>
                        <a:rPr lang="en-US" sz="1400" baseline="300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12</a:t>
                      </a:r>
                      <a:endParaRPr lang="en-US" sz="14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2.2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1.8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1.8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1.8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f</a:t>
                      </a:r>
                      <a:r>
                        <a:rPr lang="en-US" sz="1400" baseline="-25000" dirty="0" err="1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endParaRPr lang="en-US" sz="14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Hz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strike="noStrike" baseline="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lang="en-US" sz="1400" strike="sngStrike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lang="en-US" sz="1400" b="1" baseline="-25000" dirty="0" err="1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beam</a:t>
                      </a:r>
                      <a:endParaRPr lang="en-US" sz="1400" b="1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MW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5.3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trike="noStrike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14.4</a:t>
                      </a:r>
                      <a:endParaRPr lang="en-US" sz="1400" b="1" strike="sngStrike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trike="noStrike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14.4</a:t>
                      </a:r>
                      <a:endParaRPr lang="en-US" sz="1400" b="1" strike="sngStrike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trike="noStrike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14.4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C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km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4.5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15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15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&lt;B&gt;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7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7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7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ε</a:t>
                      </a:r>
                      <a:r>
                        <a:rPr lang="en-US" sz="1400" baseline="-250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L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MeV m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7.5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7.5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σ</a:t>
                      </a:r>
                      <a:r>
                        <a:rPr lang="en-US" sz="1400" baseline="-250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lang="en-US" sz="1400" baseline="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/ E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%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0.1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0.1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tbd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0.1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σ</a:t>
                      </a:r>
                      <a:r>
                        <a:rPr lang="en-US" sz="1400" baseline="-250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z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mm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tbd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1.5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β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mm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tbd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1.5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ε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μm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25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25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σ</a:t>
                      </a:r>
                      <a:r>
                        <a:rPr lang="en-US" sz="1400" baseline="-250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x,y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μm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3.0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0.9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1.3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0.9</a:t>
                      </a:r>
                    </a:p>
                  </a:txBody>
                  <a:tcPr marL="100489" marR="100489" marT="50292" marB="50292">
                    <a:solidFill>
                      <a:srgbClr val="C8FC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67789" y="1182871"/>
            <a:ext cx="2820035" cy="31176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100459" tIns="50230" rIns="100459" bIns="50230" rtlCol="0">
            <a:spAutoFit/>
          </a:bodyPr>
          <a:lstStyle/>
          <a:p>
            <a:pPr algn="ctr"/>
            <a:r>
              <a:rPr lang="en-US" sz="1400" b="1" dirty="0">
                <a:latin typeface="Calibri"/>
                <a:cs typeface="Calibri"/>
              </a:rPr>
              <a:t>Target integrated luminosities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b="1" dirty="0">
              <a:latin typeface="Calibri"/>
              <a:cs typeface="Calibri"/>
            </a:endParaRPr>
          </a:p>
          <a:p>
            <a:r>
              <a:rPr lang="en-US" sz="1400" b="1" dirty="0">
                <a:latin typeface="Calibri"/>
                <a:cs typeface="Calibri"/>
              </a:rPr>
              <a:t>Need to spell out scenarios</a:t>
            </a:r>
          </a:p>
          <a:p>
            <a:endParaRPr lang="en-US" sz="1400" b="1" dirty="0">
              <a:latin typeface="Calibri"/>
              <a:cs typeface="Calibri"/>
            </a:endParaRPr>
          </a:p>
          <a:p>
            <a:r>
              <a:rPr lang="en-US" sz="1400" b="1" dirty="0">
                <a:latin typeface="Calibri"/>
                <a:cs typeface="Calibri"/>
              </a:rPr>
              <a:t>Need to integrate potential performance limitations for technical risk, cost, power, …</a:t>
            </a:r>
            <a:endParaRPr lang="en-US" sz="1400" dirty="0">
              <a:latin typeface="Calibri"/>
              <a:cs typeface="Calibri"/>
            </a:endParaRPr>
          </a:p>
        </p:txBody>
      </p:sp>
      <p:pic>
        <p:nvPicPr>
          <p:cNvPr id="8" name="Picture 7" descr="p0.tif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540414"/>
            <a:ext cx="2454495" cy="137064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DB7D35E-96EC-F47A-DAC3-F6C602157919}"/>
              </a:ext>
            </a:extLst>
          </p:cNvPr>
          <p:cNvSpPr txBox="1"/>
          <p:nvPr/>
        </p:nvSpPr>
        <p:spPr>
          <a:xfrm rot="2700000">
            <a:off x="4489757" y="2372455"/>
            <a:ext cx="476983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3200" dirty="0">
                <a:solidFill>
                  <a:schemeClr val="accent2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 as discussion basis</a:t>
            </a:r>
          </a:p>
          <a:p>
            <a:pPr algn="ctr"/>
            <a:r>
              <a:rPr lang="en-US" sz="3200" dirty="0">
                <a:solidFill>
                  <a:schemeClr val="accent2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CH" sz="3200" dirty="0">
                <a:solidFill>
                  <a:schemeClr val="accent2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umbers will change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93055F8-F914-D3E1-AC1C-36837FC623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236ADD-B535-2E9E-3B8A-521AD32A45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D. Schulte,  Future Colliders 3, BND,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59046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64908"/>
          </a:xfrm>
        </p:spPr>
        <p:txBody>
          <a:bodyPr>
            <a:noAutofit/>
          </a:bodyPr>
          <a:lstStyle/>
          <a:p>
            <a:r>
              <a:rPr lang="en-US" sz="3200" b="0" dirty="0" err="1">
                <a:latin typeface="Calibri"/>
                <a:cs typeface="Calibri"/>
              </a:rPr>
              <a:t>Muon</a:t>
            </a:r>
            <a:r>
              <a:rPr lang="en-US" sz="3200" b="0" dirty="0">
                <a:latin typeface="Calibri"/>
                <a:cs typeface="Calibri"/>
              </a:rPr>
              <a:t> Collider Luminosity Scaling</a:t>
            </a: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Schulte,  Future Colliders 3, BND, 2024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6096" y="699542"/>
            <a:ext cx="5234808" cy="821069"/>
          </a:xfrm>
          <a:prstGeom prst="rect">
            <a:avLst/>
          </a:prstGeom>
          <a:noFill/>
        </p:spPr>
        <p:txBody>
          <a:bodyPr wrap="none" lIns="81608" tIns="40804" rIns="81608" bIns="40804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Fundamental limitation</a:t>
            </a:r>
          </a:p>
          <a:p>
            <a:r>
              <a:rPr lang="en-US" sz="1600" dirty="0">
                <a:latin typeface="Calibri"/>
                <a:cs typeface="Calibri"/>
              </a:rPr>
              <a:t>Requires </a:t>
            </a:r>
            <a:r>
              <a:rPr lang="en-US" sz="1600" dirty="0" err="1">
                <a:latin typeface="Calibri"/>
                <a:cs typeface="Calibri"/>
              </a:rPr>
              <a:t>emittance</a:t>
            </a:r>
            <a:r>
              <a:rPr lang="en-US" sz="1600" dirty="0">
                <a:latin typeface="Calibri"/>
                <a:cs typeface="Calibri"/>
              </a:rPr>
              <a:t> preservation and advanced lattice design</a:t>
            </a:r>
          </a:p>
          <a:p>
            <a:r>
              <a:rPr lang="en-US" sz="1600" dirty="0">
                <a:latin typeface="Calibri"/>
                <a:cs typeface="Calibri"/>
              </a:rPr>
              <a:t>Applies to MAP scheme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860032" y="3694662"/>
            <a:ext cx="4028770" cy="131351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81608" tIns="40804" rIns="81608" bIns="40804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Luminosity per power increases with energy</a:t>
            </a:r>
          </a:p>
          <a:p>
            <a:r>
              <a:rPr lang="en-US" sz="1600" dirty="0">
                <a:latin typeface="Calibri"/>
                <a:cs typeface="Calibri"/>
              </a:rPr>
              <a:t>Provided technologies can be made available</a:t>
            </a:r>
          </a:p>
          <a:p>
            <a:endParaRPr lang="en-US" sz="1600" dirty="0">
              <a:latin typeface="Calibri"/>
              <a:cs typeface="Calibri"/>
            </a:endParaRPr>
          </a:p>
          <a:p>
            <a:r>
              <a:rPr lang="en-US" sz="1600" dirty="0">
                <a:solidFill>
                  <a:srgbClr val="0000FF"/>
                </a:solidFill>
                <a:latin typeface="Calibri"/>
                <a:cs typeface="Calibri"/>
              </a:rPr>
              <a:t>Constant current</a:t>
            </a:r>
            <a:r>
              <a:rPr lang="en-US" sz="1600" dirty="0">
                <a:latin typeface="Calibri"/>
                <a:cs typeface="Calibri"/>
              </a:rPr>
              <a:t> for required luminosity scaling</a:t>
            </a:r>
          </a:p>
        </p:txBody>
      </p:sp>
      <p:pic>
        <p:nvPicPr>
          <p:cNvPr id="19" name="Picture 18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776" y="1432012"/>
            <a:ext cx="5921436" cy="10738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547664" y="3147814"/>
            <a:ext cx="1653224" cy="636403"/>
          </a:xfrm>
          <a:prstGeom prst="rect">
            <a:avLst/>
          </a:prstGeom>
          <a:noFill/>
          <a:ln>
            <a:noFill/>
          </a:ln>
        </p:spPr>
        <p:txBody>
          <a:bodyPr wrap="square" lIns="81608" tIns="40804" rIns="81608" bIns="40804" rtlCol="0">
            <a:spAutoFit/>
          </a:bodyPr>
          <a:lstStyle/>
          <a:p>
            <a:r>
              <a:rPr lang="en-US" dirty="0">
                <a:solidFill>
                  <a:srgbClr val="E278FF"/>
                </a:solidFill>
              </a:rPr>
              <a:t>High field in collider ring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471397" y="2885732"/>
            <a:ext cx="1473612" cy="359404"/>
          </a:xfrm>
          <a:prstGeom prst="rect">
            <a:avLst/>
          </a:prstGeom>
          <a:noFill/>
          <a:ln>
            <a:noFill/>
          </a:ln>
        </p:spPr>
        <p:txBody>
          <a:bodyPr wrap="none" lIns="81608" tIns="40804" rIns="81608" bIns="40804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Dense beam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2590800" y="2238954"/>
            <a:ext cx="533400" cy="875300"/>
          </a:xfrm>
          <a:prstGeom prst="straightConnector1">
            <a:avLst/>
          </a:prstGeom>
          <a:ln>
            <a:solidFill>
              <a:srgbClr val="E278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2" idx="0"/>
          </p:cNvCxnSpPr>
          <p:nvPr/>
        </p:nvCxnSpPr>
        <p:spPr>
          <a:xfrm flipH="1" flipV="1">
            <a:off x="4918533" y="2505812"/>
            <a:ext cx="289670" cy="3799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41772" y="2837255"/>
            <a:ext cx="1409479" cy="359404"/>
          </a:xfrm>
          <a:prstGeom prst="rect">
            <a:avLst/>
          </a:prstGeom>
          <a:noFill/>
        </p:spPr>
        <p:txBody>
          <a:bodyPr wrap="none" lIns="81608" tIns="40804" rIns="81608" bIns="40804" rtlCol="0">
            <a:spAutoFit/>
          </a:bodyPr>
          <a:lstStyle/>
          <a:p>
            <a:r>
              <a:rPr lang="en-US" dirty="0"/>
              <a:t>High energy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1117776" y="2238957"/>
            <a:ext cx="1332548" cy="59494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947265" y="2614045"/>
            <a:ext cx="1973936" cy="359404"/>
          </a:xfrm>
          <a:prstGeom prst="rect">
            <a:avLst/>
          </a:prstGeom>
          <a:noFill/>
        </p:spPr>
        <p:txBody>
          <a:bodyPr wrap="none" lIns="81608" tIns="40804" rIns="81608" bIns="40804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High beam power</a:t>
            </a:r>
          </a:p>
        </p:txBody>
      </p:sp>
      <p:cxnSp>
        <p:nvCxnSpPr>
          <p:cNvPr id="36" name="Straight Arrow Connector 35"/>
          <p:cNvCxnSpPr>
            <a:stCxn id="33" idx="1"/>
          </p:cNvCxnSpPr>
          <p:nvPr/>
        </p:nvCxnSpPr>
        <p:spPr>
          <a:xfrm flipH="1" flipV="1">
            <a:off x="6144387" y="2350336"/>
            <a:ext cx="802878" cy="443411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872403" y="2871451"/>
            <a:ext cx="1699597" cy="636403"/>
          </a:xfrm>
          <a:prstGeom prst="rect">
            <a:avLst/>
          </a:prstGeom>
          <a:noFill/>
          <a:ln>
            <a:noFill/>
          </a:ln>
        </p:spPr>
        <p:txBody>
          <a:bodyPr wrap="square" lIns="81608" tIns="40804" rIns="81608" bIns="40804" rtlCol="0">
            <a:spAutoFit/>
          </a:bodyPr>
          <a:lstStyle/>
          <a:p>
            <a:r>
              <a:rPr lang="en-US" dirty="0">
                <a:solidFill>
                  <a:srgbClr val="69131B"/>
                </a:solidFill>
              </a:rPr>
              <a:t>Large energy acceptance</a:t>
            </a:r>
          </a:p>
        </p:txBody>
      </p:sp>
      <p:cxnSp>
        <p:nvCxnSpPr>
          <p:cNvPr id="38" name="Straight Arrow Connector 37"/>
          <p:cNvCxnSpPr>
            <a:stCxn id="37" idx="0"/>
          </p:cNvCxnSpPr>
          <p:nvPr/>
        </p:nvCxnSpPr>
        <p:spPr>
          <a:xfrm flipV="1">
            <a:off x="3722202" y="2350336"/>
            <a:ext cx="201726" cy="521115"/>
          </a:xfrm>
          <a:prstGeom prst="straightConnector1">
            <a:avLst/>
          </a:prstGeom>
          <a:ln>
            <a:solidFill>
              <a:srgbClr val="69131B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9CDF446-3CCA-EFFC-5B59-07AB116EE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2072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Key Challenges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pPr algn="l"/>
            <a:r>
              <a:rPr lang="en-US">
                <a:latin typeface="Calibri"/>
                <a:cs typeface="Calibri"/>
              </a:rPr>
              <a:t>D. Schulte,  Future Colliders 3, BND, 2024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7" name="image2.png">
            <a:extLst>
              <a:ext uri="{FF2B5EF4-FFF2-40B4-BE49-F238E27FC236}">
                <a16:creationId xmlns:a16="http://schemas.microsoft.com/office/drawing/2014/main" id="{460D35FC-A939-0F44-99A1-EF13C47784B9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668974" y="627534"/>
            <a:ext cx="6855354" cy="3221222"/>
          </a:xfrm>
          <a:prstGeom prst="rect">
            <a:avLst/>
          </a:prstGeom>
          <a:ln/>
        </p:spPr>
      </p:pic>
      <p:sp>
        <p:nvSpPr>
          <p:cNvPr id="8" name="TextBox 7"/>
          <p:cNvSpPr txBox="1"/>
          <p:nvPr/>
        </p:nvSpPr>
        <p:spPr>
          <a:xfrm>
            <a:off x="69784" y="4083918"/>
            <a:ext cx="4574224" cy="8401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100529" tIns="50265" rIns="100529" bIns="50265" rtlCol="0">
            <a:spAutoFit/>
          </a:bodyPr>
          <a:lstStyle/>
          <a:p>
            <a:r>
              <a:rPr lang="en-US" sz="1600" b="1" dirty="0"/>
              <a:t>3</a:t>
            </a:r>
            <a:r>
              <a:rPr lang="en-US" sz="1600" b="1" dirty="0">
                <a:latin typeface="Calibri"/>
                <a:cs typeface="Calibri"/>
              </a:rPr>
              <a:t>) Cost</a:t>
            </a:r>
            <a:r>
              <a:rPr lang="en-US" sz="1600" dirty="0">
                <a:latin typeface="Calibri"/>
                <a:cs typeface="Calibri"/>
              </a:rPr>
              <a:t> and </a:t>
            </a:r>
            <a:r>
              <a:rPr lang="en-US" sz="1600" b="1" dirty="0">
                <a:latin typeface="Calibri"/>
                <a:cs typeface="Calibri"/>
              </a:rPr>
              <a:t>power</a:t>
            </a:r>
            <a:r>
              <a:rPr lang="en-US" sz="1600" dirty="0">
                <a:latin typeface="Calibri"/>
                <a:cs typeface="Calibri"/>
              </a:rPr>
              <a:t> consumption limit energy reach</a:t>
            </a:r>
          </a:p>
          <a:p>
            <a:r>
              <a:rPr lang="en-US" sz="1600" dirty="0">
                <a:latin typeface="Calibri"/>
                <a:cs typeface="Calibri"/>
              </a:rPr>
              <a:t>e.g. 35 km accelerator for 10 </a:t>
            </a:r>
            <a:r>
              <a:rPr lang="en-US" sz="1600" dirty="0" err="1">
                <a:latin typeface="Calibri"/>
                <a:cs typeface="Calibri"/>
              </a:rPr>
              <a:t>TeV</a:t>
            </a:r>
            <a:r>
              <a:rPr lang="en-US" sz="1600" dirty="0">
                <a:latin typeface="Calibri"/>
                <a:cs typeface="Calibri"/>
              </a:rPr>
              <a:t>, 10 km collider ring</a:t>
            </a:r>
          </a:p>
          <a:p>
            <a:r>
              <a:rPr lang="en-US" sz="1600" dirty="0">
                <a:latin typeface="Calibri"/>
                <a:cs typeface="Calibri"/>
              </a:rPr>
              <a:t>Also impacts </a:t>
            </a:r>
            <a:r>
              <a:rPr lang="en-US" sz="1600" b="1" dirty="0">
                <a:latin typeface="Calibri"/>
                <a:cs typeface="Calibri"/>
              </a:rPr>
              <a:t>beam quality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9824" y="1083503"/>
            <a:ext cx="2990048" cy="840175"/>
          </a:xfrm>
          <a:prstGeom prst="rect">
            <a:avLst/>
          </a:prstGeom>
          <a:solidFill>
            <a:srgbClr val="FCD5B5"/>
          </a:solidFill>
        </p:spPr>
        <p:txBody>
          <a:bodyPr wrap="square" lIns="100529" tIns="50265" rIns="100529" bIns="50265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4) Drives the </a:t>
            </a:r>
            <a:r>
              <a:rPr lang="en-US" sz="1600" b="1" dirty="0">
                <a:latin typeface="Calibri"/>
                <a:cs typeface="Calibri"/>
              </a:rPr>
              <a:t>beam quality</a:t>
            </a:r>
          </a:p>
          <a:p>
            <a:r>
              <a:rPr lang="en-US" sz="1600" dirty="0">
                <a:latin typeface="Calibri"/>
                <a:cs typeface="Calibri"/>
              </a:rPr>
              <a:t>MAP put much effort in design</a:t>
            </a:r>
          </a:p>
          <a:p>
            <a:r>
              <a:rPr lang="en-US" sz="1600" i="1" dirty="0" err="1">
                <a:latin typeface="Calibri"/>
                <a:cs typeface="Calibri"/>
              </a:rPr>
              <a:t>optimise</a:t>
            </a:r>
            <a:r>
              <a:rPr lang="en-US" sz="1600" i="1" dirty="0">
                <a:latin typeface="Calibri"/>
                <a:cs typeface="Calibri"/>
              </a:rPr>
              <a:t> as much as possible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907704" y="1923678"/>
            <a:ext cx="648072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8" idx="0"/>
          </p:cNvCxnSpPr>
          <p:nvPr/>
        </p:nvCxnSpPr>
        <p:spPr>
          <a:xfrm flipV="1">
            <a:off x="2356896" y="3501840"/>
            <a:ext cx="2431128" cy="5820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8" idx="0"/>
          </p:cNvCxnSpPr>
          <p:nvPr/>
        </p:nvCxnSpPr>
        <p:spPr>
          <a:xfrm flipV="1">
            <a:off x="2356896" y="3723880"/>
            <a:ext cx="3295224" cy="3600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476008" y="3795886"/>
            <a:ext cx="2661716" cy="8401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100529" tIns="50265" rIns="100529" bIns="50265" rtlCol="0">
            <a:spAutoFit/>
          </a:bodyPr>
          <a:lstStyle/>
          <a:p>
            <a:r>
              <a:rPr lang="en-US" sz="1600" b="1" dirty="0">
                <a:latin typeface="Calibri"/>
                <a:cs typeface="Calibri"/>
              </a:rPr>
              <a:t>1) Dense neutrino flux</a:t>
            </a:r>
          </a:p>
          <a:p>
            <a:r>
              <a:rPr lang="en-US" sz="1600" dirty="0">
                <a:latin typeface="Calibri"/>
                <a:cs typeface="Calibri"/>
              </a:rPr>
              <a:t>mitigated by mover system and site selection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164288" y="1041692"/>
            <a:ext cx="1938429" cy="5939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100529" tIns="50265" rIns="100529" bIns="50265" rtlCol="0">
            <a:spAutoFit/>
          </a:bodyPr>
          <a:lstStyle/>
          <a:p>
            <a:r>
              <a:rPr lang="en-US" sz="1600" b="1" dirty="0">
                <a:latin typeface="Calibri"/>
                <a:cs typeface="Calibri"/>
              </a:rPr>
              <a:t>2) Beam-induced background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5436096" y="3291830"/>
            <a:ext cx="1039912" cy="5141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5" idx="1"/>
          </p:cNvCxnSpPr>
          <p:nvPr/>
        </p:nvCxnSpPr>
        <p:spPr>
          <a:xfrm flipH="1" flipV="1">
            <a:off x="5436096" y="1131592"/>
            <a:ext cx="1728192" cy="2070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259632" y="537638"/>
            <a:ext cx="1938429" cy="34773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lIns="100529" tIns="50265" rIns="100529" bIns="50265" rtlCol="0">
            <a:spAutoFit/>
          </a:bodyPr>
          <a:lstStyle/>
          <a:p>
            <a:r>
              <a:rPr lang="en-US" sz="1600" b="1" dirty="0">
                <a:latin typeface="Calibri"/>
                <a:cs typeface="Calibri"/>
              </a:rPr>
              <a:t>0) Physics case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B567919-E28E-4C82-8170-115FB147C7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43066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Muon Decay and Neutrino Flux</a:t>
            </a:r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pPr algn="l"/>
            <a:r>
              <a:rPr lang="en-US">
                <a:latin typeface="Calibri"/>
                <a:cs typeface="Calibri"/>
              </a:rPr>
              <a:t>D. Schulte,  Future Colliders 3, BND, 2024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t="25205" b="16189"/>
          <a:stretch/>
        </p:blipFill>
        <p:spPr>
          <a:xfrm>
            <a:off x="3923928" y="555526"/>
            <a:ext cx="4320480" cy="954997"/>
          </a:xfrm>
          <a:prstGeom prst="rect">
            <a:avLst/>
          </a:prstGeom>
        </p:spPr>
      </p:pic>
      <p:pic>
        <p:nvPicPr>
          <p:cNvPr id="16" name="Picture 15" descr="a-Feynman-diagram-for-the-decay-of-a-positive-muon-b-Helicity-diagram-of-positiv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733" y="511804"/>
            <a:ext cx="1915139" cy="1755422"/>
          </a:xfrm>
          <a:prstGeom prst="rect">
            <a:avLst/>
          </a:prstGeom>
        </p:spPr>
      </p:pic>
      <p:pic>
        <p:nvPicPr>
          <p:cNvPr id="14" name="Picture 13" descr="p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1830337"/>
            <a:ext cx="4320480" cy="124546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796136" y="1517308"/>
            <a:ext cx="1962636" cy="286127"/>
          </a:xfrm>
          <a:prstGeom prst="rect">
            <a:avLst/>
          </a:prstGeom>
          <a:noFill/>
        </p:spPr>
        <p:txBody>
          <a:bodyPr wrap="square" lIns="100477" tIns="50240" rIns="100477" bIns="50240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4">
                    <a:lumMod val="75000"/>
                  </a:schemeClr>
                </a:solidFill>
                <a:latin typeface="Calibri"/>
                <a:cs typeface="Calibri"/>
              </a:rPr>
              <a:t>~600 m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CA73662F-007F-DE6A-9E94-BD7E123A989D}"/>
              </a:ext>
            </a:extLst>
          </p:cNvPr>
          <p:cNvCxnSpPr>
            <a:cxnSpLocks/>
          </p:cNvCxnSpPr>
          <p:nvPr/>
        </p:nvCxnSpPr>
        <p:spPr>
          <a:xfrm>
            <a:off x="7092280" y="1649801"/>
            <a:ext cx="792088" cy="1057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A60F8C2-4353-D289-89F4-2EC567460343}"/>
              </a:ext>
            </a:extLst>
          </p:cNvPr>
          <p:cNvCxnSpPr>
            <a:cxnSpLocks/>
          </p:cNvCxnSpPr>
          <p:nvPr/>
        </p:nvCxnSpPr>
        <p:spPr>
          <a:xfrm flipH="1" flipV="1">
            <a:off x="5503912" y="1635289"/>
            <a:ext cx="868288" cy="145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372DA3AB-44D5-05D9-9DE3-3BBB59DB7F14}"/>
              </a:ext>
            </a:extLst>
          </p:cNvPr>
          <p:cNvSpPr txBox="1"/>
          <p:nvPr/>
        </p:nvSpPr>
        <p:spPr>
          <a:xfrm>
            <a:off x="111246" y="2485801"/>
            <a:ext cx="503681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But want to have </a:t>
            </a:r>
            <a:r>
              <a:rPr lang="en-CH" sz="1400" b="1" dirty="0">
                <a:latin typeface="Calibri" panose="020F0502020204030204" pitchFamily="34" charset="0"/>
                <a:cs typeface="Calibri" panose="020F0502020204030204" pitchFamily="34" charset="0"/>
              </a:rPr>
              <a:t>negligible impact from arcs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imilar impact as LHC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At 3 TeV this is the case for 200 m depth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At 10 TeV use angle change of +/- 1 mradian  to go from acceptable to negligible level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Mockup of mover system planned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Impact on beam to be checked</a:t>
            </a:r>
          </a:p>
          <a:p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400" b="1" dirty="0">
                <a:latin typeface="Calibri" panose="020F0502020204030204" pitchFamily="34" charset="0"/>
                <a:cs typeface="Calibri" panose="020F0502020204030204" pitchFamily="34" charset="0"/>
              </a:rPr>
              <a:t>Impact of experimental insertions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3 TeV design acceptable with no further 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Maybe acquire land in direction of experiment, also for 10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TeV</a:t>
            </a:r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23B5B1-7047-1C52-514D-043491909CCB}"/>
              </a:ext>
            </a:extLst>
          </p:cNvPr>
          <p:cNvSpPr txBox="1"/>
          <p:nvPr/>
        </p:nvSpPr>
        <p:spPr>
          <a:xfrm>
            <a:off x="8388424" y="1745990"/>
            <a:ext cx="306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CH" sz="14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EF7A84F-F529-4B04-B24A-20F93A9BF104}"/>
              </a:ext>
            </a:extLst>
          </p:cNvPr>
          <p:cNvSpPr txBox="1"/>
          <p:nvPr/>
        </p:nvSpPr>
        <p:spPr>
          <a:xfrm>
            <a:off x="8441970" y="2413807"/>
            <a:ext cx="306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CH" sz="14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4D5A71B4-D010-DABF-60F6-60018DB76C4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968" t="29000" r="72303" b="13600"/>
          <a:stretch/>
        </p:blipFill>
        <p:spPr>
          <a:xfrm rot="5400000">
            <a:off x="6080111" y="2591226"/>
            <a:ext cx="1799930" cy="2952328"/>
          </a:xfrm>
          <a:prstGeom prst="rect">
            <a:avLst/>
          </a:prstGeom>
        </p:spPr>
      </p:pic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36814B0B-D6EA-195C-979E-E38C56D10C63}"/>
              </a:ext>
            </a:extLst>
          </p:cNvPr>
          <p:cNvSpPr txBox="1">
            <a:spLocks/>
          </p:cNvSpPr>
          <p:nvPr/>
        </p:nvSpPr>
        <p:spPr>
          <a:xfrm>
            <a:off x="226873" y="1720125"/>
            <a:ext cx="2232248" cy="667284"/>
          </a:xfrm>
          <a:prstGeom prst="rect">
            <a:avLst/>
          </a:prstGeom>
          <a:solidFill>
            <a:srgbClr val="FCD5B5"/>
          </a:solidFill>
        </p:spPr>
        <p:txBody>
          <a:bodyPr vert="horz" lIns="100477" tIns="50240" rIns="100477" bIns="5024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latin typeface="Calibri"/>
                <a:cs typeface="Calibri"/>
              </a:rPr>
              <a:t>Muon decays per bunch passage</a:t>
            </a:r>
          </a:p>
          <a:p>
            <a:r>
              <a:rPr lang="en-US" sz="1200" dirty="0">
                <a:latin typeface="Calibri"/>
                <a:cs typeface="Calibri"/>
              </a:rPr>
              <a:t>235,000 m</a:t>
            </a:r>
            <a:r>
              <a:rPr lang="en-US" sz="1200" baseline="30000" dirty="0">
                <a:latin typeface="Calibri"/>
                <a:cs typeface="Calibri"/>
              </a:rPr>
              <a:t>-1</a:t>
            </a:r>
            <a:r>
              <a:rPr lang="en-US" sz="1200" dirty="0">
                <a:latin typeface="Calibri"/>
                <a:cs typeface="Calibri"/>
              </a:rPr>
              <a:t> at 3 </a:t>
            </a:r>
            <a:r>
              <a:rPr lang="en-US" sz="1200" dirty="0" err="1">
                <a:latin typeface="Calibri"/>
                <a:cs typeface="Calibri"/>
              </a:rPr>
              <a:t>TeV</a:t>
            </a:r>
            <a:endParaRPr lang="en-US" sz="1200" dirty="0">
              <a:latin typeface="Calibri"/>
              <a:cs typeface="Calibri"/>
            </a:endParaRPr>
          </a:p>
          <a:p>
            <a:r>
              <a:rPr lang="en-US" sz="1200" dirty="0">
                <a:latin typeface="Calibri"/>
                <a:cs typeface="Calibri"/>
              </a:rPr>
              <a:t>58,000 m</a:t>
            </a:r>
            <a:r>
              <a:rPr lang="en-US" sz="1200" baseline="30000" dirty="0">
                <a:latin typeface="Calibri"/>
                <a:cs typeface="Calibri"/>
              </a:rPr>
              <a:t>-1</a:t>
            </a:r>
            <a:r>
              <a:rPr lang="en-US" sz="1200" dirty="0">
                <a:latin typeface="Calibri"/>
                <a:cs typeface="Calibri"/>
              </a:rPr>
              <a:t> at 10 </a:t>
            </a:r>
            <a:r>
              <a:rPr lang="en-US" sz="1200" dirty="0" err="1">
                <a:latin typeface="Calibri"/>
                <a:cs typeface="Calibri"/>
              </a:rPr>
              <a:t>TeV</a:t>
            </a:r>
            <a:endParaRPr lang="en-US" sz="1200" dirty="0">
              <a:latin typeface="Calibri"/>
              <a:cs typeface="Calibri"/>
            </a:endParaRPr>
          </a:p>
          <a:p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AB60964-730A-0459-D5BB-A9A906376C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78935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Neutrino Flux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pPr algn="l"/>
            <a:r>
              <a:rPr lang="en-US">
                <a:latin typeface="Calibri"/>
                <a:cs typeface="Calibri"/>
              </a:rPr>
              <a:t>D. Schulte,  Future Colliders 3, BND, 2024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266" y="627534"/>
            <a:ext cx="2569518" cy="1075257"/>
          </a:xfrm>
          <a:prstGeom prst="rect">
            <a:avLst/>
          </a:prstGeom>
          <a:solidFill>
            <a:srgbClr val="B7DEE8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300" dirty="0">
                <a:latin typeface="Calibri"/>
                <a:cs typeface="Calibri"/>
              </a:rPr>
              <a:t>Goal: </a:t>
            </a:r>
            <a:r>
              <a:rPr lang="en-US" sz="1300" b="1" dirty="0">
                <a:latin typeface="Calibri"/>
                <a:cs typeface="Calibri"/>
              </a:rPr>
              <a:t>similar to LHC</a:t>
            </a:r>
            <a:r>
              <a:rPr lang="en-US" sz="1300" dirty="0">
                <a:latin typeface="Calibri"/>
                <a:cs typeface="Calibri"/>
              </a:rPr>
              <a:t>: limit neutrino flux to have </a:t>
            </a:r>
            <a:r>
              <a:rPr lang="en-US" sz="1300" b="1" dirty="0">
                <a:latin typeface="Calibri"/>
                <a:cs typeface="Calibri"/>
              </a:rPr>
              <a:t>negligible impact</a:t>
            </a:r>
            <a:r>
              <a:rPr lang="en-US" sz="1300" dirty="0">
                <a:latin typeface="Calibri"/>
                <a:cs typeface="Calibri"/>
              </a:rPr>
              <a:t>, “fully </a:t>
            </a:r>
            <a:r>
              <a:rPr lang="en-US" sz="1300" dirty="0" err="1">
                <a:latin typeface="Calibri"/>
                <a:cs typeface="Calibri"/>
              </a:rPr>
              <a:t>optimised</a:t>
            </a:r>
            <a:r>
              <a:rPr lang="en-US" sz="1300" dirty="0">
                <a:latin typeface="Calibri"/>
                <a:cs typeface="Calibri"/>
              </a:rPr>
              <a:t>” (10% of MAP goal)</a:t>
            </a:r>
          </a:p>
          <a:p>
            <a:r>
              <a:rPr lang="en-US" sz="1300" b="1" dirty="0">
                <a:latin typeface="Calibri"/>
                <a:cs typeface="Calibri"/>
              </a:rPr>
              <a:t>Verify performance of concept to be good for 14 </a:t>
            </a:r>
            <a:r>
              <a:rPr lang="en-US" sz="1300" b="1" dirty="0" err="1">
                <a:latin typeface="Calibri"/>
                <a:cs typeface="Calibri"/>
              </a:rPr>
              <a:t>TeV</a:t>
            </a:r>
            <a:endParaRPr lang="en-US" sz="1300" b="1" dirty="0">
              <a:latin typeface="Calibri"/>
              <a:cs typeface="Calibri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/>
          <a:srcRect t="25205" b="16189"/>
          <a:stretch/>
        </p:blipFill>
        <p:spPr>
          <a:xfrm>
            <a:off x="2627784" y="611839"/>
            <a:ext cx="4608512" cy="95179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069700" y="1347614"/>
            <a:ext cx="3038804" cy="1800200"/>
          </a:xfrm>
          <a:prstGeom prst="rect">
            <a:avLst/>
          </a:prstGeom>
          <a:solidFill>
            <a:srgbClr val="FDEADA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6588224" y="1375997"/>
            <a:ext cx="2088232" cy="275038"/>
          </a:xfrm>
          <a:prstGeom prst="rect">
            <a:avLst/>
          </a:prstGeom>
          <a:solidFill>
            <a:srgbClr val="FCD5B5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300" b="1" dirty="0">
                <a:latin typeface="Calibri"/>
                <a:cs typeface="Calibri"/>
              </a:rPr>
              <a:t>Mover and support system</a:t>
            </a:r>
            <a:endParaRPr lang="en-US" sz="1300" dirty="0">
              <a:latin typeface="Calibri"/>
              <a:cs typeface="Calibri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948264" y="2816157"/>
            <a:ext cx="2030692" cy="259649"/>
          </a:xfrm>
          <a:prstGeom prst="rect">
            <a:avLst/>
          </a:prstGeom>
          <a:solidFill>
            <a:srgbClr val="D9D9D9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GB" sz="1200" dirty="0">
                <a:latin typeface="Calibri"/>
                <a:cs typeface="Calibri"/>
              </a:rPr>
              <a:t>F. </a:t>
            </a:r>
            <a:r>
              <a:rPr lang="en-GB" sz="1200" dirty="0" err="1">
                <a:latin typeface="Calibri"/>
                <a:cs typeface="Calibri"/>
              </a:rPr>
              <a:t>Bertinelli</a:t>
            </a:r>
            <a:r>
              <a:rPr lang="en-GB" sz="1200" dirty="0">
                <a:latin typeface="Calibri"/>
                <a:cs typeface="Calibri"/>
              </a:rPr>
              <a:t> et al. (CERN, Riga)</a:t>
            </a:r>
            <a:endParaRPr lang="en-US" sz="1200" dirty="0">
              <a:latin typeface="Calibri"/>
              <a:cs typeface="Calibri"/>
            </a:endParaRPr>
          </a:p>
        </p:txBody>
      </p:sp>
      <p:pic>
        <p:nvPicPr>
          <p:cNvPr id="32" name="Picture 31" descr="p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1664029"/>
            <a:ext cx="3024336" cy="1010877"/>
          </a:xfrm>
          <a:prstGeom prst="rect">
            <a:avLst/>
          </a:prstGeom>
        </p:spPr>
      </p:pic>
      <p:sp>
        <p:nvSpPr>
          <p:cNvPr id="36" name="Rectangle 35"/>
          <p:cNvSpPr/>
          <p:nvPr/>
        </p:nvSpPr>
        <p:spPr>
          <a:xfrm>
            <a:off x="58266" y="1810499"/>
            <a:ext cx="2353494" cy="1997653"/>
          </a:xfrm>
          <a:prstGeom prst="rect">
            <a:avLst/>
          </a:prstGeom>
          <a:solidFill>
            <a:srgbClr val="FDEADA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icture 36" descr="p0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73" y="2037828"/>
            <a:ext cx="2068363" cy="1173903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121246" y="3279563"/>
            <a:ext cx="1642442" cy="444315"/>
          </a:xfrm>
          <a:prstGeom prst="rect">
            <a:avLst/>
          </a:prstGeom>
          <a:solidFill>
            <a:srgbClr val="D9D9D9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GB" sz="1200" u="sng" dirty="0">
                <a:latin typeface="Calibri"/>
                <a:cs typeface="Calibri"/>
              </a:rPr>
              <a:t>G. Lerner</a:t>
            </a:r>
            <a:r>
              <a:rPr lang="en-GB" sz="1200" dirty="0">
                <a:latin typeface="Calibri"/>
                <a:cs typeface="Calibri"/>
              </a:rPr>
              <a:t>, D. </a:t>
            </a:r>
            <a:r>
              <a:rPr lang="en-GB" sz="1200" dirty="0" err="1">
                <a:latin typeface="Calibri"/>
                <a:cs typeface="Calibri"/>
              </a:rPr>
              <a:t>Calzolari</a:t>
            </a:r>
            <a:r>
              <a:rPr lang="en-GB" sz="1200" dirty="0">
                <a:latin typeface="Calibri"/>
                <a:cs typeface="Calibri"/>
              </a:rPr>
              <a:t>, A. </a:t>
            </a:r>
            <a:r>
              <a:rPr lang="en-GB" sz="1200" dirty="0" err="1">
                <a:latin typeface="Calibri"/>
                <a:cs typeface="Calibri"/>
              </a:rPr>
              <a:t>Lechner</a:t>
            </a:r>
            <a:r>
              <a:rPr lang="en-GB" sz="1200" dirty="0">
                <a:latin typeface="Calibri"/>
                <a:cs typeface="Calibri"/>
              </a:rPr>
              <a:t>, </a:t>
            </a:r>
            <a:r>
              <a:rPr lang="en-GB" sz="1200" u="sng" dirty="0">
                <a:solidFill>
                  <a:srgbClr val="000000"/>
                </a:solidFill>
                <a:latin typeface="Calibri"/>
                <a:cs typeface="Calibri"/>
              </a:rPr>
              <a:t>C. </a:t>
            </a:r>
            <a:r>
              <a:rPr lang="en-GB" sz="1200" u="sng" dirty="0" err="1">
                <a:solidFill>
                  <a:srgbClr val="000000"/>
                </a:solidFill>
                <a:latin typeface="Calibri"/>
                <a:cs typeface="Calibri"/>
              </a:rPr>
              <a:t>Ahdida</a:t>
            </a:r>
            <a:endParaRPr lang="en-US" sz="1200" dirty="0">
              <a:latin typeface="Calibri"/>
              <a:cs typeface="Calibri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8266" y="1779662"/>
            <a:ext cx="1619672" cy="275038"/>
          </a:xfrm>
          <a:prstGeom prst="rect">
            <a:avLst/>
          </a:prstGeom>
          <a:solidFill>
            <a:srgbClr val="FCD5B5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300" b="1" dirty="0">
                <a:latin typeface="Calibri"/>
                <a:cs typeface="Calibri"/>
              </a:rPr>
              <a:t>FLUKA dose studies</a:t>
            </a:r>
          </a:p>
        </p:txBody>
      </p:sp>
      <p:sp>
        <p:nvSpPr>
          <p:cNvPr id="44" name="Rectangle 43"/>
          <p:cNvSpPr/>
          <p:nvPr/>
        </p:nvSpPr>
        <p:spPr>
          <a:xfrm>
            <a:off x="58266" y="3808153"/>
            <a:ext cx="3865662" cy="1139861"/>
          </a:xfrm>
          <a:prstGeom prst="rect">
            <a:avLst/>
          </a:prstGeom>
          <a:solidFill>
            <a:srgbClr val="FDEADA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5435279" y="3313035"/>
            <a:ext cx="3650455" cy="1634979"/>
          </a:xfrm>
          <a:prstGeom prst="rect">
            <a:avLst/>
          </a:prstGeom>
          <a:solidFill>
            <a:srgbClr val="FDEADA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icture 45" descr="Graphical user interface, diagram, application&#10;&#10;Description automatically generated">
            <a:extLst>
              <a:ext uri="{FF2B5EF4-FFF2-40B4-BE49-F238E27FC236}">
                <a16:creationId xmlns:a16="http://schemas.microsoft.com/office/drawing/2014/main" id="{44588E48-B1C7-4BEA-B625-5EBFC339DF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5279" y="3603217"/>
            <a:ext cx="3745233" cy="1266139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6276472" y="3351051"/>
            <a:ext cx="2867528" cy="259649"/>
          </a:xfrm>
          <a:prstGeom prst="rect">
            <a:avLst/>
          </a:prstGeom>
          <a:solidFill>
            <a:srgbClr val="D9D9D9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GB" sz="1200" u="sng" dirty="0">
                <a:solidFill>
                  <a:srgbClr val="000000"/>
                </a:solidFill>
                <a:latin typeface="Calibri"/>
                <a:cs typeface="Calibri"/>
              </a:rPr>
              <a:t>G. </a:t>
            </a:r>
            <a:r>
              <a:rPr lang="en-GB" sz="1200" u="sng" dirty="0" err="1">
                <a:solidFill>
                  <a:srgbClr val="000000"/>
                </a:solidFill>
                <a:latin typeface="Calibri"/>
                <a:cs typeface="Calibri"/>
              </a:rPr>
              <a:t>Lacerda</a:t>
            </a:r>
            <a:r>
              <a:rPr lang="en-GB" sz="1200" dirty="0">
                <a:solidFill>
                  <a:srgbClr val="000000"/>
                </a:solidFill>
                <a:latin typeface="Calibri"/>
                <a:cs typeface="Calibri"/>
              </a:rPr>
              <a:t>, Y. Robert, N. </a:t>
            </a:r>
            <a:r>
              <a:rPr lang="en-GB" sz="1200" dirty="0" err="1">
                <a:solidFill>
                  <a:srgbClr val="000000"/>
                </a:solidFill>
                <a:latin typeface="Calibri"/>
                <a:cs typeface="Calibri"/>
              </a:rPr>
              <a:t>Guilhaudin</a:t>
            </a:r>
            <a:r>
              <a:rPr lang="en-GB" sz="1200" dirty="0">
                <a:solidFill>
                  <a:srgbClr val="000000"/>
                </a:solidFill>
                <a:latin typeface="Calibri"/>
                <a:cs typeface="Calibri"/>
              </a:rPr>
              <a:t> (CERN)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139952" y="4400913"/>
            <a:ext cx="1295327" cy="475093"/>
          </a:xfrm>
          <a:prstGeom prst="rect">
            <a:avLst/>
          </a:prstGeom>
          <a:solidFill>
            <a:srgbClr val="FCD5B5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300" b="1" dirty="0">
                <a:latin typeface="Calibri"/>
                <a:cs typeface="Calibri"/>
              </a:rPr>
              <a:t>Mitigation:</a:t>
            </a:r>
          </a:p>
          <a:p>
            <a:r>
              <a:rPr lang="en-US" sz="1300" b="1" dirty="0">
                <a:latin typeface="Calibri"/>
                <a:cs typeface="Calibri"/>
              </a:rPr>
              <a:t>Site choice tool</a:t>
            </a:r>
            <a:endParaRPr lang="en-US" sz="1300" dirty="0">
              <a:latin typeface="Calibri"/>
              <a:cs typeface="Calibri"/>
            </a:endParaRP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6"/>
          <a:srcRect t="42624"/>
          <a:stretch/>
        </p:blipFill>
        <p:spPr>
          <a:xfrm>
            <a:off x="47328" y="3924311"/>
            <a:ext cx="3384376" cy="913477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2843882" y="3808153"/>
            <a:ext cx="2425502" cy="475093"/>
          </a:xfrm>
          <a:prstGeom prst="rect">
            <a:avLst/>
          </a:prstGeom>
          <a:solidFill>
            <a:srgbClr val="FCD5B5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300" b="1" dirty="0">
                <a:latin typeface="Calibri"/>
                <a:cs typeface="Calibri"/>
              </a:rPr>
              <a:t>Flux direction map / lattice design / mover impact on beam</a:t>
            </a:r>
            <a:endParaRPr lang="en-US" sz="1300" dirty="0">
              <a:latin typeface="Calibri"/>
              <a:cs typeface="Calibri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79512" y="4587974"/>
            <a:ext cx="1888852" cy="259649"/>
          </a:xfrm>
          <a:prstGeom prst="rect">
            <a:avLst/>
          </a:prstGeom>
          <a:solidFill>
            <a:srgbClr val="D9D9D9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GB" sz="1200" u="sng" dirty="0">
                <a:solidFill>
                  <a:srgbClr val="000000"/>
                </a:solidFill>
                <a:latin typeface="Calibri"/>
                <a:cs typeface="Calibri"/>
              </a:rPr>
              <a:t>C. </a:t>
            </a:r>
            <a:r>
              <a:rPr lang="en-GB" sz="1200" u="sng" dirty="0" err="1">
                <a:solidFill>
                  <a:srgbClr val="000000"/>
                </a:solidFill>
                <a:latin typeface="Calibri"/>
                <a:cs typeface="Calibri"/>
              </a:rPr>
              <a:t>Carli</a:t>
            </a:r>
            <a:r>
              <a:rPr lang="en-GB" sz="1200" u="sng" dirty="0">
                <a:solidFill>
                  <a:srgbClr val="000000"/>
                </a:solidFill>
                <a:latin typeface="Calibri"/>
                <a:cs typeface="Calibri"/>
              </a:rPr>
              <a:t>, K. </a:t>
            </a:r>
            <a:r>
              <a:rPr lang="en-GB" sz="1200" u="sng" dirty="0" err="1">
                <a:solidFill>
                  <a:srgbClr val="000000"/>
                </a:solidFill>
                <a:latin typeface="Calibri"/>
                <a:cs typeface="Calibri"/>
              </a:rPr>
              <a:t>Skoufaris</a:t>
            </a:r>
            <a:r>
              <a:rPr lang="en-GB" sz="1200" u="sng" dirty="0">
                <a:solidFill>
                  <a:srgbClr val="000000"/>
                </a:solidFill>
                <a:latin typeface="Calibri"/>
                <a:cs typeface="Calibri"/>
              </a:rPr>
              <a:t> (CERN)</a:t>
            </a:r>
            <a:endParaRPr lang="en-GB" sz="12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2411760" y="1707654"/>
            <a:ext cx="3657940" cy="1997653"/>
          </a:xfrm>
          <a:prstGeom prst="rect">
            <a:avLst/>
          </a:prstGeom>
          <a:solidFill>
            <a:srgbClr val="FDEADA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4" name="Picture 53" descr="p0.tif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069888"/>
            <a:ext cx="3524076" cy="1243147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2594992" y="3392221"/>
            <a:ext cx="3129136" cy="259649"/>
          </a:xfrm>
          <a:prstGeom prst="rect">
            <a:avLst/>
          </a:prstGeom>
          <a:solidFill>
            <a:srgbClr val="D9D9D9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GB" sz="1200" u="sng" dirty="0">
                <a:solidFill>
                  <a:srgbClr val="000000"/>
                </a:solidFill>
                <a:latin typeface="Calibri"/>
                <a:cs typeface="Calibri"/>
              </a:rPr>
              <a:t>C. </a:t>
            </a:r>
            <a:r>
              <a:rPr lang="en-GB" sz="1200" u="sng" dirty="0" err="1">
                <a:solidFill>
                  <a:srgbClr val="000000"/>
                </a:solidFill>
                <a:latin typeface="Calibri"/>
                <a:cs typeface="Calibri"/>
              </a:rPr>
              <a:t>Ahdida</a:t>
            </a:r>
            <a:r>
              <a:rPr lang="en-GB" sz="1200" dirty="0">
                <a:solidFill>
                  <a:srgbClr val="000000"/>
                </a:solidFill>
                <a:latin typeface="Calibri"/>
                <a:cs typeface="Calibri"/>
              </a:rPr>
              <a:t>, P. </a:t>
            </a:r>
            <a:r>
              <a:rPr lang="en-GB" sz="1200" dirty="0" err="1">
                <a:solidFill>
                  <a:srgbClr val="000000"/>
                </a:solidFill>
                <a:latin typeface="Calibri"/>
                <a:cs typeface="Calibri"/>
              </a:rPr>
              <a:t>Vojtyla</a:t>
            </a:r>
            <a:r>
              <a:rPr lang="en-GB" sz="1200" dirty="0">
                <a:solidFill>
                  <a:srgbClr val="000000"/>
                </a:solidFill>
                <a:latin typeface="Calibri"/>
                <a:cs typeface="Calibri"/>
              </a:rPr>
              <a:t>, M. </a:t>
            </a:r>
            <a:r>
              <a:rPr lang="en-GB" sz="1200" dirty="0" err="1">
                <a:solidFill>
                  <a:srgbClr val="000000"/>
                </a:solidFill>
                <a:latin typeface="Calibri"/>
                <a:cs typeface="Calibri"/>
              </a:rPr>
              <a:t>Widorski</a:t>
            </a:r>
            <a:r>
              <a:rPr lang="en-GB" sz="1200" dirty="0">
                <a:solidFill>
                  <a:srgbClr val="000000"/>
                </a:solidFill>
                <a:latin typeface="Calibri"/>
                <a:cs typeface="Calibri"/>
              </a:rPr>
              <a:t>, H. </a:t>
            </a:r>
            <a:r>
              <a:rPr lang="en-GB" sz="1200" dirty="0" err="1">
                <a:solidFill>
                  <a:srgbClr val="000000"/>
                </a:solidFill>
                <a:latin typeface="Calibri"/>
                <a:cs typeface="Calibri"/>
              </a:rPr>
              <a:t>Vincke</a:t>
            </a:r>
            <a:endParaRPr lang="en-US" sz="12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866578" y="1779662"/>
            <a:ext cx="2425502" cy="275038"/>
          </a:xfrm>
          <a:prstGeom prst="rect">
            <a:avLst/>
          </a:prstGeom>
          <a:solidFill>
            <a:srgbClr val="FCD5B5"/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300" b="1" dirty="0">
                <a:latin typeface="Calibri"/>
                <a:cs typeface="Calibri"/>
              </a:rPr>
              <a:t>Conformity Verification Scheme</a:t>
            </a:r>
            <a:endParaRPr lang="en-US" sz="1300" dirty="0">
              <a:latin typeface="Calibri"/>
              <a:cs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A75A538-FC63-E1FF-6C07-8A9D05F5D2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68274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dirty="0" err="1">
                <a:latin typeface="Calibri"/>
                <a:cs typeface="Calibri"/>
              </a:rPr>
              <a:t>Muon</a:t>
            </a:r>
            <a:r>
              <a:rPr lang="en-GB" sz="3200" dirty="0">
                <a:latin typeface="Calibri"/>
                <a:cs typeface="Calibri"/>
              </a:rPr>
              <a:t> Decay and Detector Background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pPr algn="l"/>
            <a:r>
              <a:rPr lang="en-US">
                <a:latin typeface="Calibri"/>
                <a:cs typeface="Calibri"/>
              </a:rPr>
              <a:t>D. Schulte,  Future Colliders 3, BND, 2024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391" y="862014"/>
            <a:ext cx="4196254" cy="4086000"/>
          </a:xfrm>
          <a:prstGeom prst="rect">
            <a:avLst/>
          </a:prstGeom>
          <a:solidFill>
            <a:srgbClr val="FCD5B5"/>
          </a:solidFill>
        </p:spPr>
        <p:txBody>
          <a:bodyPr vert="horz" lIns="100477" tIns="50240" rIns="100477" bIns="5024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latin typeface="Calibri"/>
                <a:cs typeface="Calibri"/>
              </a:rPr>
              <a:t>Muon decays produce electrons and positrons</a:t>
            </a:r>
          </a:p>
          <a:p>
            <a:r>
              <a:rPr lang="en-US" sz="1400" dirty="0">
                <a:latin typeface="Calibri"/>
                <a:cs typeface="Calibri"/>
              </a:rPr>
              <a:t>Loss per unit length almost independent of energy</a:t>
            </a:r>
          </a:p>
          <a:p>
            <a:r>
              <a:rPr lang="en-US" sz="1400" dirty="0">
                <a:latin typeface="Calibri"/>
                <a:cs typeface="Calibri"/>
              </a:rPr>
              <a:t>First results indicate that background does not increase much with energy</a:t>
            </a:r>
          </a:p>
          <a:p>
            <a:pPr marL="0" indent="0">
              <a:buNone/>
            </a:pPr>
            <a:endParaRPr lang="en-US" sz="1400" dirty="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sz="1400" dirty="0">
                <a:latin typeface="Calibri"/>
                <a:cs typeface="Calibri"/>
              </a:rPr>
              <a:t>1.5 and 3 </a:t>
            </a:r>
            <a:r>
              <a:rPr lang="en-US" sz="1400" dirty="0" err="1">
                <a:latin typeface="Calibri"/>
                <a:cs typeface="Calibri"/>
              </a:rPr>
              <a:t>TeV</a:t>
            </a:r>
            <a:r>
              <a:rPr lang="en-US" sz="1400" dirty="0">
                <a:latin typeface="Calibri"/>
                <a:cs typeface="Calibri"/>
              </a:rPr>
              <a:t> studies, concept based on CLIC detector</a:t>
            </a:r>
          </a:p>
          <a:p>
            <a:r>
              <a:rPr lang="en-US" sz="1400" b="1" dirty="0">
                <a:latin typeface="Calibri"/>
                <a:cs typeface="Calibri"/>
              </a:rPr>
              <a:t>Masks </a:t>
            </a:r>
            <a:r>
              <a:rPr lang="en-US" sz="1400" dirty="0">
                <a:latin typeface="Calibri"/>
                <a:cs typeface="Calibri"/>
              </a:rPr>
              <a:t>to mitigate background</a:t>
            </a:r>
          </a:p>
          <a:p>
            <a:r>
              <a:rPr lang="en-US" sz="1400" dirty="0">
                <a:latin typeface="Calibri"/>
                <a:cs typeface="Calibri"/>
              </a:rPr>
              <a:t>Detailed</a:t>
            </a:r>
            <a:r>
              <a:rPr lang="en-US" sz="1400" b="1" dirty="0">
                <a:latin typeface="Calibri"/>
                <a:cs typeface="Calibri"/>
              </a:rPr>
              <a:t> FLUKA studies </a:t>
            </a:r>
            <a:r>
              <a:rPr lang="en-US" sz="1400" dirty="0">
                <a:latin typeface="Calibri"/>
                <a:cs typeface="Calibri"/>
              </a:rPr>
              <a:t>of masks/beamline</a:t>
            </a:r>
          </a:p>
          <a:p>
            <a:r>
              <a:rPr lang="en-US" sz="1400" b="1" dirty="0">
                <a:latin typeface="Calibri"/>
                <a:cs typeface="Calibri"/>
              </a:rPr>
              <a:t>Tracking detector radiation level similar to HL-LHC</a:t>
            </a:r>
          </a:p>
          <a:p>
            <a:pPr marL="0" indent="0">
              <a:buNone/>
            </a:pPr>
            <a:endParaRPr lang="en-US" sz="1400" dirty="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sz="1400" dirty="0">
                <a:latin typeface="Calibri"/>
                <a:cs typeface="Calibri"/>
              </a:rPr>
              <a:t>Studies with </a:t>
            </a:r>
            <a:r>
              <a:rPr lang="en-US" sz="1400" b="1" dirty="0">
                <a:latin typeface="Calibri"/>
                <a:cs typeface="Calibri"/>
              </a:rPr>
              <a:t>beam-induced background </a:t>
            </a:r>
            <a:r>
              <a:rPr lang="en-US" sz="1400" dirty="0">
                <a:latin typeface="Calibri"/>
                <a:cs typeface="Calibri"/>
              </a:rPr>
              <a:t>in progress</a:t>
            </a:r>
          </a:p>
          <a:p>
            <a:r>
              <a:rPr lang="en-US" sz="1400" dirty="0">
                <a:latin typeface="Calibri"/>
                <a:cs typeface="Calibri"/>
              </a:rPr>
              <a:t>some channels are not affected by background</a:t>
            </a:r>
          </a:p>
          <a:p>
            <a:r>
              <a:rPr lang="en-US" sz="1400" dirty="0">
                <a:latin typeface="Calibri"/>
                <a:cs typeface="Calibri"/>
              </a:rPr>
              <a:t>some improvement required for other channels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sz="1400" dirty="0">
                <a:latin typeface="Calibri"/>
                <a:cs typeface="Calibri"/>
              </a:rPr>
              <a:t>Concept for </a:t>
            </a:r>
            <a:r>
              <a:rPr lang="en-US" sz="1400" b="1" dirty="0">
                <a:latin typeface="Calibri"/>
                <a:cs typeface="Calibri"/>
              </a:rPr>
              <a:t>10 </a:t>
            </a:r>
            <a:r>
              <a:rPr lang="en-US" sz="1400" b="1" dirty="0" err="1">
                <a:latin typeface="Calibri"/>
                <a:cs typeface="Calibri"/>
              </a:rPr>
              <a:t>TeV</a:t>
            </a:r>
            <a:r>
              <a:rPr lang="en-US" sz="1400" b="1" dirty="0">
                <a:latin typeface="Calibri"/>
                <a:cs typeface="Calibri"/>
              </a:rPr>
              <a:t> </a:t>
            </a:r>
            <a:r>
              <a:rPr lang="en-US" sz="1400" dirty="0">
                <a:latin typeface="Calibri"/>
                <a:cs typeface="Calibri"/>
              </a:rPr>
              <a:t>in progress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3F15C61-4839-F44A-927E-1417EAA8D046}"/>
              </a:ext>
            </a:extLst>
          </p:cNvPr>
          <p:cNvSpPr txBox="1"/>
          <p:nvPr/>
        </p:nvSpPr>
        <p:spPr>
          <a:xfrm>
            <a:off x="6410400" y="612794"/>
            <a:ext cx="1666800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/>
                <a:cs typeface="Calibri"/>
              </a:rPr>
              <a:t>Detector team</a:t>
            </a:r>
          </a:p>
          <a:p>
            <a:r>
              <a:rPr lang="en-US" sz="1200" dirty="0">
                <a:latin typeface="Calibri"/>
                <a:cs typeface="Calibri"/>
              </a:rPr>
              <a:t>O(69) authors, O(150 signatories)</a:t>
            </a:r>
          </a:p>
        </p:txBody>
      </p:sp>
      <p:pic>
        <p:nvPicPr>
          <p:cNvPr id="16" name="Picture 15" descr="a-Feynman-diagram-for-the-decay-of-a-positive-muon-b-Helicity-diagram-of-positiv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581969"/>
            <a:ext cx="1456516" cy="1341709"/>
          </a:xfrm>
          <a:prstGeom prst="rect">
            <a:avLst/>
          </a:prstGeom>
        </p:spPr>
      </p:pic>
      <p:pic>
        <p:nvPicPr>
          <p:cNvPr id="2" name="Picture 1" descr="p2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758" y="1627288"/>
            <a:ext cx="4588722" cy="323668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08492C1-9C07-1057-0976-6A9C0ABF5E70}"/>
              </a:ext>
            </a:extLst>
          </p:cNvPr>
          <p:cNvSpPr txBox="1"/>
          <p:nvPr/>
        </p:nvSpPr>
        <p:spPr>
          <a:xfrm>
            <a:off x="6091672" y="1347614"/>
            <a:ext cx="2304256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/>
                <a:cs typeface="Calibri"/>
              </a:rPr>
              <a:t>D. </a:t>
            </a:r>
            <a:r>
              <a:rPr lang="en-US" sz="1200" dirty="0" err="1">
                <a:latin typeface="Calibri"/>
                <a:cs typeface="Calibri"/>
              </a:rPr>
              <a:t>Lucchesi</a:t>
            </a:r>
            <a:r>
              <a:rPr lang="en-US" sz="1200" dirty="0">
                <a:latin typeface="Calibri"/>
                <a:cs typeface="Calibri"/>
              </a:rPr>
              <a:t>, F. </a:t>
            </a:r>
            <a:r>
              <a:rPr lang="en-US" sz="1200" dirty="0" err="1">
                <a:latin typeface="Calibri"/>
                <a:cs typeface="Calibri"/>
              </a:rPr>
              <a:t>Meloni</a:t>
            </a:r>
            <a:r>
              <a:rPr lang="en-US" sz="1200" dirty="0">
                <a:latin typeface="Calibri"/>
                <a:cs typeface="Calibri"/>
              </a:rPr>
              <a:t> et al.</a:t>
            </a:r>
            <a:endParaRPr lang="en-US" sz="12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1CDF5A9-0C0E-7F7F-C785-F8E7FBA50B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053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ctr">
              <a:buNone/>
            </a:pPr>
            <a:r>
              <a:rPr lang="en-US" sz="4400" dirty="0">
                <a:latin typeface="+mj-lt"/>
              </a:rPr>
              <a:t>Muon Collider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Schulte,  Future Colliders 3, BND,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6330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US" sz="3200" dirty="0">
                <a:latin typeface="Calibri"/>
                <a:cs typeface="Calibri"/>
              </a:rPr>
              <a:t>Proton Complex and Target</a:t>
            </a:r>
            <a:endParaRPr lang="en-GB" sz="3200" dirty="0">
              <a:latin typeface="Calibri"/>
              <a:cs typeface="Calibri"/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D. Schulte,  Future Colliders 3, BND, 2024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EC15E80-2FFF-88F1-D91E-BE8D56CFCE13}"/>
              </a:ext>
            </a:extLst>
          </p:cNvPr>
          <p:cNvSpPr txBox="1"/>
          <p:nvPr/>
        </p:nvSpPr>
        <p:spPr>
          <a:xfrm>
            <a:off x="3798952" y="823813"/>
            <a:ext cx="845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protons</a:t>
            </a:r>
            <a:endParaRPr lang="de-CH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8" name="Content Placeholder 7" descr="Graphical user interface, diagram&#10;&#10;Description automatically generated with medium confidence">
            <a:extLst>
              <a:ext uri="{FF2B5EF4-FFF2-40B4-BE49-F238E27FC236}">
                <a16:creationId xmlns:a16="http://schemas.microsoft.com/office/drawing/2014/main" id="{91A19C36-DE2B-B3D3-7A28-C91AFC56AF0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1111" y="1288613"/>
            <a:ext cx="4825345" cy="2651289"/>
          </a:xfrm>
          <a:prstGeom prst="rect">
            <a:avLst/>
          </a:prstGeom>
        </p:spPr>
      </p:pic>
      <p:pic>
        <p:nvPicPr>
          <p:cNvPr id="14" name="Picture 13" descr="p4.tiff">
            <a:extLst>
              <a:ext uri="{FF2B5EF4-FFF2-40B4-BE49-F238E27FC236}">
                <a16:creationId xmlns:a16="http://schemas.microsoft.com/office/drawing/2014/main" id="{5EF679D1-563E-D316-952F-CD4F6723D94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27" t="635" r="75075" b="49472"/>
          <a:stretch/>
        </p:blipFill>
        <p:spPr>
          <a:xfrm>
            <a:off x="328734" y="915566"/>
            <a:ext cx="2083026" cy="201622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8F667B2-8A67-EC3D-34A6-1C411BEA0187}"/>
              </a:ext>
            </a:extLst>
          </p:cNvPr>
          <p:cNvSpPr txBox="1"/>
          <p:nvPr/>
        </p:nvSpPr>
        <p:spPr>
          <a:xfrm>
            <a:off x="175345" y="3075806"/>
            <a:ext cx="331236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5 GeV proton beam, 2 MW = 400 kJ x 5 Hz</a:t>
            </a: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Power is at hand</a:t>
            </a:r>
          </a:p>
          <a:p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ESS and Uppsala will focus on merging beam into high-charge pulses</a:t>
            </a:r>
          </a:p>
          <a:p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Optimisation of parameters planned</a:t>
            </a:r>
          </a:p>
        </p:txBody>
      </p:sp>
      <p:pic>
        <p:nvPicPr>
          <p:cNvPr id="20" name="Picture 19" descr="p4.tiff">
            <a:extLst>
              <a:ext uri="{FF2B5EF4-FFF2-40B4-BE49-F238E27FC236}">
                <a16:creationId xmlns:a16="http://schemas.microsoft.com/office/drawing/2014/main" id="{5F1D9383-1081-F558-F558-7D0D24BA532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323" t="266" r="63784" b="49841"/>
          <a:stretch/>
        </p:blipFill>
        <p:spPr>
          <a:xfrm>
            <a:off x="2633097" y="915566"/>
            <a:ext cx="969509" cy="2016224"/>
          </a:xfrm>
          <a:prstGeom prst="rect">
            <a:avLst/>
          </a:prstGeom>
        </p:spPr>
      </p:pic>
      <p:sp>
        <p:nvSpPr>
          <p:cNvPr id="2" name="Right Arrow 1">
            <a:extLst>
              <a:ext uri="{FF2B5EF4-FFF2-40B4-BE49-F238E27FC236}">
                <a16:creationId xmlns:a16="http://schemas.microsoft.com/office/drawing/2014/main" id="{D12BA161-6477-BE39-5F79-9F084144DDB7}"/>
              </a:ext>
            </a:extLst>
          </p:cNvPr>
          <p:cNvSpPr/>
          <p:nvPr/>
        </p:nvSpPr>
        <p:spPr>
          <a:xfrm>
            <a:off x="4754734" y="905693"/>
            <a:ext cx="576064" cy="14401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AEEE3B2-6993-5DA4-D7FC-15B933DA6934}"/>
              </a:ext>
            </a:extLst>
          </p:cNvPr>
          <p:cNvSpPr txBox="1"/>
          <p:nvPr/>
        </p:nvSpPr>
        <p:spPr>
          <a:xfrm>
            <a:off x="5441524" y="823813"/>
            <a:ext cx="792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pions</a:t>
            </a:r>
            <a:endParaRPr lang="de-CH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ight Arrow 3">
            <a:extLst>
              <a:ext uri="{FF2B5EF4-FFF2-40B4-BE49-F238E27FC236}">
                <a16:creationId xmlns:a16="http://schemas.microsoft.com/office/drawing/2014/main" id="{7B1EC29F-4BD6-CA41-76DF-A407F2E8AEB1}"/>
              </a:ext>
            </a:extLst>
          </p:cNvPr>
          <p:cNvSpPr/>
          <p:nvPr/>
        </p:nvSpPr>
        <p:spPr>
          <a:xfrm>
            <a:off x="6344338" y="905693"/>
            <a:ext cx="576064" cy="14401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0E10D0A-D82E-6E92-025B-F70946A3A568}"/>
              </a:ext>
            </a:extLst>
          </p:cNvPr>
          <p:cNvSpPr txBox="1"/>
          <p:nvPr/>
        </p:nvSpPr>
        <p:spPr>
          <a:xfrm>
            <a:off x="6914647" y="822902"/>
            <a:ext cx="792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muons</a:t>
            </a:r>
            <a:endParaRPr lang="de-CH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1FD448F-2F9D-A664-2C06-6D29F4471B6C}"/>
              </a:ext>
            </a:extLst>
          </p:cNvPr>
          <p:cNvSpPr txBox="1"/>
          <p:nvPr/>
        </p:nvSpPr>
        <p:spPr>
          <a:xfrm>
            <a:off x="4644008" y="555526"/>
            <a:ext cx="883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n target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743BC46-0610-5D31-C88C-B5E2B279C36D}"/>
              </a:ext>
            </a:extLst>
          </p:cNvPr>
          <p:cNvSpPr txBox="1"/>
          <p:nvPr/>
        </p:nvSpPr>
        <p:spPr>
          <a:xfrm>
            <a:off x="6281800" y="567139"/>
            <a:ext cx="6664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decay</a:t>
            </a:r>
            <a:endParaRPr lang="en-CH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D29CF2-6F2A-5CFE-A11D-27DC038BAD11}"/>
              </a:ext>
            </a:extLst>
          </p:cNvPr>
          <p:cNvSpPr txBox="1"/>
          <p:nvPr/>
        </p:nvSpPr>
        <p:spPr>
          <a:xfrm>
            <a:off x="3602607" y="3960922"/>
            <a:ext cx="14014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>
                <a:latin typeface="Calibri" panose="020F0502020204030204" pitchFamily="34" charset="0"/>
                <a:cs typeface="Calibri" panose="020F0502020204030204" pitchFamily="34" charset="0"/>
              </a:rPr>
              <a:t>Graphite </a:t>
            </a:r>
            <a:r>
              <a:rPr lang="de-CH" sz="1400" b="1" dirty="0">
                <a:latin typeface="Calibri" panose="020F0502020204030204" pitchFamily="34" charset="0"/>
                <a:cs typeface="Calibri" panose="020F0502020204030204" pitchFamily="34" charset="0"/>
              </a:rPr>
              <a:t>Target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2CC4794-3895-7346-8954-B3E55BF3E785}"/>
              </a:ext>
            </a:extLst>
          </p:cNvPr>
          <p:cNvCxnSpPr>
            <a:cxnSpLocks/>
            <a:stCxn id="10" idx="0"/>
          </p:cNvCxnSpPr>
          <p:nvPr/>
        </p:nvCxnSpPr>
        <p:spPr>
          <a:xfrm flipV="1">
            <a:off x="4303328" y="2441467"/>
            <a:ext cx="1160253" cy="15194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4108384-40B9-139A-A3B7-FF002547709E}"/>
              </a:ext>
            </a:extLst>
          </p:cNvPr>
          <p:cNvSpPr txBox="1"/>
          <p:nvPr/>
        </p:nvSpPr>
        <p:spPr>
          <a:xfrm>
            <a:off x="5163264" y="3877929"/>
            <a:ext cx="2076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>
                <a:latin typeface="Calibri" panose="020F0502020204030204" pitchFamily="34" charset="0"/>
                <a:cs typeface="Calibri" panose="020F0502020204030204" pitchFamily="34" charset="0"/>
              </a:rPr>
              <a:t>20 T </a:t>
            </a:r>
            <a:r>
              <a:rPr lang="de-CH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solenoid</a:t>
            </a:r>
            <a:endParaRPr lang="de-CH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CH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CH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guide</a:t>
            </a:r>
            <a:r>
              <a:rPr lang="de-CH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pions</a:t>
            </a:r>
            <a:r>
              <a:rPr lang="de-CH" sz="1400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de-CH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muons</a:t>
            </a:r>
            <a:endParaRPr lang="de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DB7DA6B-F2C1-4351-9625-5740928D2765}"/>
              </a:ext>
            </a:extLst>
          </p:cNvPr>
          <p:cNvCxnSpPr>
            <a:cxnSpLocks/>
          </p:cNvCxnSpPr>
          <p:nvPr/>
        </p:nvCxnSpPr>
        <p:spPr>
          <a:xfrm flipH="1" flipV="1">
            <a:off x="5826979" y="2946539"/>
            <a:ext cx="88819" cy="9933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133ED733-ECE2-C0CE-B12E-EB49AEDC226A}"/>
              </a:ext>
            </a:extLst>
          </p:cNvPr>
          <p:cNvSpPr txBox="1"/>
          <p:nvPr/>
        </p:nvSpPr>
        <p:spPr>
          <a:xfrm>
            <a:off x="7342639" y="4172423"/>
            <a:ext cx="16389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b="1" dirty="0">
                <a:latin typeface="Calibri" panose="020F0502020204030204" pitchFamily="34" charset="0"/>
                <a:cs typeface="Calibri" panose="020F0502020204030204" pitchFamily="34" charset="0"/>
              </a:rPr>
              <a:t>Tungsten </a:t>
            </a:r>
            <a:r>
              <a:rPr lang="de-CH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shielding</a:t>
            </a:r>
            <a:endParaRPr lang="de-CH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CH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CH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protect</a:t>
            </a:r>
            <a:r>
              <a:rPr lang="de-CH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magnet</a:t>
            </a:r>
            <a:endParaRPr lang="de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16F69E7-2689-AF11-03D8-F255BD7D4D87}"/>
              </a:ext>
            </a:extLst>
          </p:cNvPr>
          <p:cNvCxnSpPr>
            <a:cxnSpLocks/>
            <a:stCxn id="17" idx="0"/>
          </p:cNvCxnSpPr>
          <p:nvPr/>
        </p:nvCxnSpPr>
        <p:spPr>
          <a:xfrm flipH="1" flipV="1">
            <a:off x="6085658" y="2614257"/>
            <a:ext cx="2076438" cy="15581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A63A8BBA-2C27-48C8-6B2F-BCBC0AC3E0C7}"/>
              </a:ext>
            </a:extLst>
          </p:cNvPr>
          <p:cNvSpPr txBox="1"/>
          <p:nvPr/>
        </p:nvSpPr>
        <p:spPr>
          <a:xfrm>
            <a:off x="3851920" y="1300226"/>
            <a:ext cx="48084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400 kJ protons to produce 5 x 10</a:t>
            </a:r>
            <a:r>
              <a:rPr lang="en-CH" sz="1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13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 captured muon pairs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483918-3815-6E97-8313-D7CB602264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92093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-20538"/>
            <a:ext cx="8229600" cy="424295"/>
          </a:xfrm>
        </p:spPr>
        <p:txBody>
          <a:bodyPr>
            <a:noAutofit/>
          </a:bodyPr>
          <a:lstStyle/>
          <a:p>
            <a:r>
              <a:rPr lang="en-US" sz="3200" b="0" dirty="0">
                <a:latin typeface="Calibri"/>
                <a:cs typeface="Calibri"/>
              </a:rPr>
              <a:t>Target Design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Schulte,  Future Colliders 3, BND, 2024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116686" y="1985663"/>
            <a:ext cx="1051864" cy="14468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4258" tIns="37129" rIns="74258" bIns="37129"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664152" y="620879"/>
            <a:ext cx="1051864" cy="14468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4258" tIns="37129" rIns="74258" bIns="37129" rtlCol="0" anchor="ctr"/>
          <a:lstStyle/>
          <a:p>
            <a:pPr algn="ctr"/>
            <a:r>
              <a:rPr lang="en-US" dirty="0"/>
              <a:t>CNGS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5496" y="4334528"/>
            <a:ext cx="4084250" cy="536648"/>
          </a:xfrm>
          <a:prstGeom prst="rect">
            <a:avLst/>
          </a:prstGeom>
          <a:noFill/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500" dirty="0">
                <a:latin typeface="Calibri"/>
                <a:cs typeface="Calibri"/>
              </a:rPr>
              <a:t>CNGS target</a:t>
            </a:r>
          </a:p>
          <a:p>
            <a:r>
              <a:rPr lang="en-US" sz="1500" dirty="0">
                <a:latin typeface="Calibri"/>
                <a:cs typeface="Calibri"/>
              </a:rPr>
              <a:t>3.5 x 10</a:t>
            </a:r>
            <a:r>
              <a:rPr lang="en-US" sz="1500" baseline="30000" dirty="0">
                <a:latin typeface="Calibri"/>
                <a:cs typeface="Calibri"/>
              </a:rPr>
              <a:t>13</a:t>
            </a:r>
            <a:r>
              <a:rPr lang="en-US" sz="1500" dirty="0">
                <a:latin typeface="Calibri"/>
                <a:cs typeface="Calibri"/>
              </a:rPr>
              <a:t> protons/pulse, 400 </a:t>
            </a:r>
            <a:r>
              <a:rPr lang="en-US" sz="1500" dirty="0" err="1">
                <a:latin typeface="Calibri"/>
                <a:cs typeface="Calibri"/>
              </a:rPr>
              <a:t>GeV</a:t>
            </a:r>
            <a:r>
              <a:rPr lang="en-US" sz="1500" dirty="0">
                <a:latin typeface="Calibri"/>
                <a:cs typeface="Calibri"/>
              </a:rPr>
              <a:t> (2.2 MJ), 1/6 Hz</a:t>
            </a:r>
          </a:p>
        </p:txBody>
      </p:sp>
      <p:pic>
        <p:nvPicPr>
          <p:cNvPr id="7" name="Picture 6" descr="p0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494998"/>
            <a:ext cx="4110838" cy="2804944"/>
          </a:xfrm>
          <a:prstGeom prst="rect">
            <a:avLst/>
          </a:prstGeom>
        </p:spPr>
      </p:pic>
      <p:pic>
        <p:nvPicPr>
          <p:cNvPr id="8" name="Picture 7" descr="p1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8506" y="654764"/>
            <a:ext cx="2127710" cy="2709074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51256" y="555526"/>
            <a:ext cx="3628656" cy="998313"/>
          </a:xfrm>
          <a:prstGeom prst="rect">
            <a:avLst/>
          </a:prstGeom>
          <a:noFill/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500" dirty="0">
                <a:latin typeface="Calibri"/>
                <a:cs typeface="Calibri"/>
              </a:rPr>
              <a:t>5 x 10</a:t>
            </a:r>
            <a:r>
              <a:rPr lang="en-US" sz="1500" baseline="30000" dirty="0">
                <a:latin typeface="Calibri"/>
                <a:cs typeface="Calibri"/>
              </a:rPr>
              <a:t>14</a:t>
            </a:r>
            <a:r>
              <a:rPr lang="en-US" sz="1500" dirty="0">
                <a:latin typeface="Calibri"/>
                <a:cs typeface="Calibri"/>
              </a:rPr>
              <a:t> protons/pulse, 5 </a:t>
            </a:r>
            <a:r>
              <a:rPr lang="en-US" sz="1500" dirty="0" err="1">
                <a:latin typeface="Calibri"/>
                <a:cs typeface="Calibri"/>
              </a:rPr>
              <a:t>GeV</a:t>
            </a:r>
            <a:r>
              <a:rPr lang="en-US" sz="1500" dirty="0">
                <a:latin typeface="Calibri"/>
                <a:cs typeface="Calibri"/>
              </a:rPr>
              <a:t> (0.4 MJ), 5 Hz</a:t>
            </a:r>
          </a:p>
          <a:p>
            <a:pPr marL="285750" indent="-285750">
              <a:buFont typeface="Arial"/>
              <a:buChar char="•"/>
            </a:pPr>
            <a:r>
              <a:rPr lang="en-US" sz="1500" dirty="0">
                <a:latin typeface="Calibri"/>
                <a:cs typeface="Calibri"/>
              </a:rPr>
              <a:t>graphite rod with 15 mm radius</a:t>
            </a:r>
          </a:p>
          <a:p>
            <a:pPr marL="285750" indent="-285750">
              <a:buFont typeface="Arial"/>
              <a:buChar char="•"/>
            </a:pPr>
            <a:r>
              <a:rPr lang="en-US" sz="1500" dirty="0">
                <a:latin typeface="Calibri"/>
                <a:cs typeface="Calibri"/>
              </a:rPr>
              <a:t>or liquid lead</a:t>
            </a:r>
          </a:p>
          <a:p>
            <a:pPr marL="285750" indent="-285750">
              <a:buFont typeface="Arial"/>
              <a:buChar char="•"/>
            </a:pPr>
            <a:r>
              <a:rPr lang="en-US" sz="1500" dirty="0">
                <a:latin typeface="Calibri"/>
                <a:cs typeface="Calibri"/>
              </a:rPr>
              <a:t>or </a:t>
            </a:r>
            <a:r>
              <a:rPr lang="en-US" sz="1500" dirty="0" err="1">
                <a:latin typeface="Calibri"/>
                <a:cs typeface="Calibri"/>
              </a:rPr>
              <a:t>fluidised</a:t>
            </a:r>
            <a:r>
              <a:rPr lang="en-US" sz="1500" dirty="0">
                <a:latin typeface="Calibri"/>
                <a:cs typeface="Calibri"/>
              </a:rPr>
              <a:t> tungsten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42872" y="1491630"/>
            <a:ext cx="914400" cy="36004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C9EB8D5-AB85-290D-E337-5478A0B869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2528" y="1059582"/>
            <a:ext cx="1883971" cy="113308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1BE0B09-ADC5-C30C-EB4D-86D0492C13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5025" y="2117114"/>
            <a:ext cx="1409501" cy="68205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356CAEB-5FA8-3FBB-D7DD-F3E8FE33BA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92465" y="3419633"/>
            <a:ext cx="1754070" cy="95449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2144931-E958-6B75-F921-27701B1950D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22808"/>
          <a:stretch/>
        </p:blipFill>
        <p:spPr>
          <a:xfrm>
            <a:off x="6636554" y="2800963"/>
            <a:ext cx="2362149" cy="88454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1200D8A-1099-5AEA-8208-7BA5CC53893D}"/>
              </a:ext>
            </a:extLst>
          </p:cNvPr>
          <p:cNvSpPr txBox="1"/>
          <p:nvPr/>
        </p:nvSpPr>
        <p:spPr>
          <a:xfrm>
            <a:off x="7524934" y="4383682"/>
            <a:ext cx="1381404" cy="27699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A. Lechner, D. et al.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379E258-7B8E-C616-D278-7A6CFD55DA0B}"/>
              </a:ext>
            </a:extLst>
          </p:cNvPr>
          <p:cNvSpPr txBox="1"/>
          <p:nvPr/>
        </p:nvSpPr>
        <p:spPr>
          <a:xfrm>
            <a:off x="6554853" y="1645138"/>
            <a:ext cx="7753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>
                <a:latin typeface="Calibri" panose="020F0502020204030204" pitchFamily="34" charset="0"/>
                <a:cs typeface="Calibri" panose="020F0502020204030204" pitchFamily="34" charset="0"/>
              </a:rPr>
              <a:t>Target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77D49C9-56D7-8184-F6C7-49026A3612D7}"/>
              </a:ext>
            </a:extLst>
          </p:cNvPr>
          <p:cNvSpPr txBox="1"/>
          <p:nvPr/>
        </p:nvSpPr>
        <p:spPr>
          <a:xfrm>
            <a:off x="7092280" y="3449035"/>
            <a:ext cx="15189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Tunsten</a:t>
            </a:r>
            <a:r>
              <a:rPr lang="de-CH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shielding</a:t>
            </a:r>
            <a:endParaRPr lang="de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AF4477A-30FC-6A0D-0A82-F29231701959}"/>
              </a:ext>
            </a:extLst>
          </p:cNvPr>
          <p:cNvSpPr txBox="1"/>
          <p:nvPr/>
        </p:nvSpPr>
        <p:spPr>
          <a:xfrm>
            <a:off x="6554853" y="2258980"/>
            <a:ext cx="9700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Vessel</a:t>
            </a:r>
            <a:endParaRPr lang="de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B68A2C0-9EAC-F85A-888B-D361BBA6991C}"/>
              </a:ext>
            </a:extLst>
          </p:cNvPr>
          <p:cNvSpPr txBox="1"/>
          <p:nvPr/>
        </p:nvSpPr>
        <p:spPr>
          <a:xfrm>
            <a:off x="6482239" y="3861338"/>
            <a:ext cx="9700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Window</a:t>
            </a:r>
            <a:endParaRPr lang="de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68E72099-73BA-1E37-7982-CE5DBF1BD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0894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35"/>
            <a:ext cx="8229600" cy="408890"/>
          </a:xfrm>
        </p:spPr>
        <p:txBody>
          <a:bodyPr>
            <a:noAutofit/>
          </a:bodyPr>
          <a:lstStyle/>
          <a:p>
            <a:r>
              <a:rPr lang="en-US" sz="3200" b="0" dirty="0">
                <a:latin typeface="Calibri"/>
                <a:cs typeface="Calibri"/>
              </a:rPr>
              <a:t>Final Cooling Principle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Schulte,  Future Colliders 3, BND, 2024</a:t>
            </a:r>
            <a:endParaRPr lang="en-US" dirty="0"/>
          </a:p>
        </p:txBody>
      </p:sp>
      <p:pic>
        <p:nvPicPr>
          <p:cNvPr id="9" name="Picture 8" descr="damping.eps"/>
          <p:cNvPicPr>
            <a:picLocks noChangeAspect="1"/>
          </p:cNvPicPr>
          <p:nvPr/>
        </p:nvPicPr>
        <p:blipFill rotWithShape="1">
          <a:blip r:embed="rId2"/>
          <a:srcRect t="25926" b="10091"/>
          <a:stretch/>
        </p:blipFill>
        <p:spPr>
          <a:xfrm>
            <a:off x="274251" y="2182968"/>
            <a:ext cx="4009718" cy="840518"/>
          </a:xfrm>
          <a:prstGeom prst="rect">
            <a:avLst/>
          </a:prstGeom>
        </p:spPr>
      </p:pic>
      <p:pic>
        <p:nvPicPr>
          <p:cNvPr id="20" name="Picture 19" descr="p4.tiff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461" t="561" r="38987" b="49546"/>
          <a:stretch/>
        </p:blipFill>
        <p:spPr>
          <a:xfrm>
            <a:off x="6948263" y="756613"/>
            <a:ext cx="2021835" cy="1694788"/>
          </a:xfrm>
          <a:prstGeom prst="rect">
            <a:avLst/>
          </a:prstGeom>
        </p:spPr>
      </p:pic>
      <p:pic>
        <p:nvPicPr>
          <p:cNvPr id="3" name="Picture 2" descr="p0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95" y="574772"/>
            <a:ext cx="5052370" cy="1608197"/>
          </a:xfrm>
          <a:prstGeom prst="rect">
            <a:avLst/>
          </a:prstGeom>
        </p:spPr>
      </p:pic>
      <p:pic>
        <p:nvPicPr>
          <p:cNvPr id="11" name="Picture 10" descr="p2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824" y="3890137"/>
            <a:ext cx="6135767" cy="821840"/>
          </a:xfrm>
          <a:prstGeom prst="rect">
            <a:avLst/>
          </a:prstGeom>
        </p:spPr>
      </p:pic>
      <p:sp>
        <p:nvSpPr>
          <p:cNvPr id="12" name="Frame 11"/>
          <p:cNvSpPr/>
          <p:nvPr/>
        </p:nvSpPr>
        <p:spPr>
          <a:xfrm>
            <a:off x="1559590" y="3864160"/>
            <a:ext cx="1889720" cy="915659"/>
          </a:xfrm>
          <a:prstGeom prst="frame">
            <a:avLst>
              <a:gd name="adj1" fmla="val 3043"/>
            </a:avLst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4245" tIns="37122" rIns="74245" bIns="37122" spcCol="0"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Frame 12"/>
          <p:cNvSpPr/>
          <p:nvPr/>
        </p:nvSpPr>
        <p:spPr>
          <a:xfrm>
            <a:off x="3453897" y="3866364"/>
            <a:ext cx="3206335" cy="915659"/>
          </a:xfrm>
          <a:prstGeom prst="frame">
            <a:avLst>
              <a:gd name="adj1" fmla="val 3043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4245" tIns="37122" rIns="74245" bIns="37122" spcCol="0"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81549" y="3493903"/>
            <a:ext cx="2410289" cy="351968"/>
          </a:xfrm>
          <a:prstGeom prst="rect">
            <a:avLst/>
          </a:prstGeom>
          <a:noFill/>
        </p:spPr>
        <p:txBody>
          <a:bodyPr wrap="square" lIns="74245" tIns="37122" rIns="74245" bIns="37122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Calibri"/>
                <a:cs typeface="Calibri"/>
              </a:rPr>
              <a:t>Energy loss = cooling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647822" y="3509076"/>
            <a:ext cx="2918303" cy="351968"/>
          </a:xfrm>
          <a:prstGeom prst="rect">
            <a:avLst/>
          </a:prstGeom>
          <a:noFill/>
        </p:spPr>
        <p:txBody>
          <a:bodyPr wrap="square" lIns="74245" tIns="37122" rIns="74245" bIns="37122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Calibri"/>
                <a:cs typeface="Calibri"/>
              </a:rPr>
              <a:t>Multiple scattering = heating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70508" y="2457866"/>
            <a:ext cx="3593980" cy="905972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txBody>
          <a:bodyPr wrap="square" lIns="74252" tIns="37125" rIns="74252" bIns="37125" rtlCol="0">
            <a:spAutoFit/>
          </a:bodyPr>
          <a:lstStyle/>
          <a:p>
            <a:r>
              <a:rPr lang="en-US" dirty="0">
                <a:latin typeface="Calibri"/>
                <a:cs typeface="Calibri"/>
              </a:rPr>
              <a:t>High field solenoids </a:t>
            </a:r>
            <a:r>
              <a:rPr lang="en-US" dirty="0" err="1">
                <a:latin typeface="Calibri"/>
                <a:cs typeface="Calibri"/>
              </a:rPr>
              <a:t>minimise</a:t>
            </a:r>
            <a:r>
              <a:rPr lang="en-US" dirty="0">
                <a:latin typeface="Calibri"/>
                <a:cs typeface="Calibri"/>
              </a:rPr>
              <a:t> beta-function and impact of multiple scattering</a:t>
            </a:r>
          </a:p>
        </p:txBody>
      </p:sp>
      <p:cxnSp>
        <p:nvCxnSpPr>
          <p:cNvPr id="18" name="Straight Arrow Connector 17"/>
          <p:cNvCxnSpPr>
            <a:stCxn id="7" idx="1"/>
          </p:cNvCxnSpPr>
          <p:nvPr/>
        </p:nvCxnSpPr>
        <p:spPr>
          <a:xfrm flipH="1" flipV="1">
            <a:off x="3233588" y="1754406"/>
            <a:ext cx="2136920" cy="115644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6660232" y="3363838"/>
            <a:ext cx="936105" cy="48203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Donut 26"/>
          <p:cNvSpPr/>
          <p:nvPr/>
        </p:nvSpPr>
        <p:spPr>
          <a:xfrm>
            <a:off x="6024086" y="3895109"/>
            <a:ext cx="636146" cy="404833"/>
          </a:xfrm>
          <a:prstGeom prst="donut">
            <a:avLst>
              <a:gd name="adj" fmla="val 586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4252" tIns="37125" rIns="74252" bIns="37125" spcCol="0"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D01BDA-E819-3B4A-738E-6696B2249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8837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MICE: Cooling Demonstration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496" y="4948014"/>
            <a:ext cx="345638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Schulte,  Future Colliders 3, BND, 2024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3188" y="2499742"/>
            <a:ext cx="2596604" cy="96323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lIns="100477" tIns="50240" rIns="100477" bIns="50240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Principle of </a:t>
            </a:r>
            <a:r>
              <a:rPr lang="en-US" sz="1400" dirty="0" err="1">
                <a:latin typeface="Calibri"/>
                <a:cs typeface="Calibri"/>
              </a:rPr>
              <a:t>ionisation</a:t>
            </a:r>
            <a:r>
              <a:rPr lang="en-US" sz="1400" dirty="0">
                <a:latin typeface="Calibri"/>
                <a:cs typeface="Calibri"/>
              </a:rPr>
              <a:t> cooling has been demonstrated</a:t>
            </a:r>
          </a:p>
          <a:p>
            <a:r>
              <a:rPr lang="en-US" sz="1400" dirty="0">
                <a:latin typeface="Calibri"/>
                <a:cs typeface="Calibri"/>
              </a:rPr>
              <a:t>Use of data for benchmarking is still ongoing</a:t>
            </a:r>
          </a:p>
        </p:txBody>
      </p:sp>
      <p:pic>
        <p:nvPicPr>
          <p:cNvPr id="7" name="Picture 6" descr="Step-4-labels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97339"/>
            <a:ext cx="6234427" cy="183039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588224" y="2750905"/>
            <a:ext cx="2496388" cy="286127"/>
          </a:xfrm>
          <a:prstGeom prst="rect">
            <a:avLst/>
          </a:prstGeom>
          <a:solidFill>
            <a:srgbClr val="FDEADA"/>
          </a:solidFill>
        </p:spPr>
        <p:txBody>
          <a:bodyPr wrap="square" lIns="100477" tIns="50240" rIns="100477" bIns="50240">
            <a:spAutoFit/>
          </a:bodyPr>
          <a:lstStyle/>
          <a:p>
            <a:r>
              <a:rPr lang="en-US" sz="1200" dirty="0"/>
              <a:t>Nature vol. 578, p. 53-59 (2020)</a:t>
            </a:r>
          </a:p>
        </p:txBody>
      </p:sp>
      <p:pic>
        <p:nvPicPr>
          <p:cNvPr id="9" name="Picture 8" descr="fig_4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573"/>
          <a:stretch/>
        </p:blipFill>
        <p:spPr>
          <a:xfrm>
            <a:off x="2915816" y="2355726"/>
            <a:ext cx="3456384" cy="270927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67545" y="3723878"/>
            <a:ext cx="2232247" cy="747792"/>
          </a:xfrm>
          <a:prstGeom prst="rect">
            <a:avLst/>
          </a:prstGeom>
          <a:noFill/>
        </p:spPr>
        <p:txBody>
          <a:bodyPr wrap="square" lIns="100477" tIns="50240" rIns="100477" bIns="50240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More particles at smaller amplitude after absorber is put in place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04937" y="3219822"/>
            <a:ext cx="2655277" cy="160956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100477" tIns="50240" rIns="100477" bIns="50240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More complete experiment with higher statistics, more than one stage required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r>
              <a:rPr lang="en-US" sz="1400" dirty="0">
                <a:latin typeface="Calibri"/>
                <a:cs typeface="Calibri"/>
              </a:rPr>
              <a:t>Integration of magnets, RF, absorbers, vacuum is engineering challenge</a:t>
            </a:r>
          </a:p>
        </p:txBody>
      </p:sp>
      <p:pic>
        <p:nvPicPr>
          <p:cNvPr id="13" name="Picture 12" descr="IMG_8674-1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4" y="1049930"/>
            <a:ext cx="2496388" cy="1665836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 flipV="1">
            <a:off x="2699792" y="3037032"/>
            <a:ext cx="792088" cy="1046886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699792" y="4083918"/>
            <a:ext cx="432048" cy="152400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257B333-5ED7-101E-CFD9-89A26F0D39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79147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410159" y="762510"/>
            <a:ext cx="8715823" cy="38999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640" tIns="40820" rIns="81640" bIns="40820" rtlCol="0" anchor="ctr"/>
          <a:lstStyle/>
          <a:p>
            <a:pPr algn="ctr"/>
            <a:endParaRPr lang="en-US"/>
          </a:p>
        </p:txBody>
      </p:sp>
      <p:pic>
        <p:nvPicPr>
          <p:cNvPr id="6" name="Content Placeholder 5" descr="Screen Shot 2014-01-02 at 11.54.34 AM.png"/>
          <p:cNvPicPr>
            <a:picLocks noGrp="1" noChangeAspect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8" t="26981" r="5151" b="5647"/>
          <a:stretch/>
        </p:blipFill>
        <p:spPr>
          <a:xfrm>
            <a:off x="581440" y="952465"/>
            <a:ext cx="7924790" cy="3710003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1804085" y="814034"/>
            <a:ext cx="6929756" cy="336930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640" tIns="40820" rIns="81640" bIns="40820" rtlCol="0" anchor="ctr"/>
          <a:lstStyle/>
          <a:p>
            <a:pPr algn="ctr"/>
            <a:r>
              <a:rPr lang="en-US" dirty="0"/>
              <a:t>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"/>
            <a:ext cx="7278684" cy="476249"/>
          </a:xfrm>
        </p:spPr>
        <p:txBody>
          <a:bodyPr>
            <a:noAutofit/>
          </a:bodyPr>
          <a:lstStyle/>
          <a:p>
            <a:r>
              <a:rPr lang="en-US" sz="3200" b="0" dirty="0">
                <a:latin typeface="Calibri"/>
                <a:cs typeface="Calibri"/>
              </a:rPr>
              <a:t>Cooling: The System Chain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62510" y="4616142"/>
            <a:ext cx="3427186" cy="359436"/>
          </a:xfrm>
          <a:prstGeom prst="rect">
            <a:avLst/>
          </a:prstGeom>
          <a:noFill/>
        </p:spPr>
        <p:txBody>
          <a:bodyPr wrap="square" lIns="81640" tIns="40820" rIns="81640" bIns="40820" rtlCol="0">
            <a:spAutoFit/>
          </a:bodyPr>
          <a:lstStyle/>
          <a:p>
            <a:r>
              <a:rPr lang="en-US" dirty="0">
                <a:latin typeface="Calibri"/>
                <a:cs typeface="Calibri"/>
              </a:rPr>
              <a:t>Transverse Emittance (microns)</a:t>
            </a:r>
          </a:p>
        </p:txBody>
      </p:sp>
      <p:sp>
        <p:nvSpPr>
          <p:cNvPr id="8" name="TextBox 7"/>
          <p:cNvSpPr txBox="1"/>
          <p:nvPr/>
        </p:nvSpPr>
        <p:spPr>
          <a:xfrm rot="16200000">
            <a:off x="-1042311" y="2462841"/>
            <a:ext cx="2878170" cy="359436"/>
          </a:xfrm>
          <a:prstGeom prst="rect">
            <a:avLst/>
          </a:prstGeom>
          <a:noFill/>
        </p:spPr>
        <p:txBody>
          <a:bodyPr wrap="none" lIns="81640" tIns="40820" rIns="81640" bIns="40820" rtlCol="0">
            <a:spAutoFit/>
          </a:bodyPr>
          <a:lstStyle/>
          <a:p>
            <a:r>
              <a:rPr lang="en-US" dirty="0">
                <a:latin typeface="Calibri"/>
                <a:cs typeface="Calibri"/>
              </a:rPr>
              <a:t>Longitudinal Emittance (mm)</a:t>
            </a:r>
          </a:p>
        </p:txBody>
      </p:sp>
      <p:sp>
        <p:nvSpPr>
          <p:cNvPr id="9" name="Oval 8"/>
          <p:cNvSpPr/>
          <p:nvPr/>
        </p:nvSpPr>
        <p:spPr>
          <a:xfrm>
            <a:off x="8070860" y="952465"/>
            <a:ext cx="198425" cy="133899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640" tIns="40820" rIns="81640" bIns="40820"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Connector 10"/>
          <p:cNvCxnSpPr>
            <a:stCxn id="9" idx="4"/>
          </p:cNvCxnSpPr>
          <p:nvPr/>
        </p:nvCxnSpPr>
        <p:spPr>
          <a:xfrm flipH="1">
            <a:off x="8165317" y="1086364"/>
            <a:ext cx="4756" cy="952537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6024282" y="2038901"/>
            <a:ext cx="2141034" cy="1676779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6024283" y="2881226"/>
            <a:ext cx="797641" cy="834453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endCxn id="42" idx="5"/>
          </p:cNvCxnSpPr>
          <p:nvPr/>
        </p:nvCxnSpPr>
        <p:spPr>
          <a:xfrm flipH="1" flipV="1">
            <a:off x="2358122" y="1980440"/>
            <a:ext cx="2185694" cy="1680134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1563794" y="1905073"/>
            <a:ext cx="196530" cy="1338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640" tIns="40820" rIns="81640" bIns="40820"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1563794" y="2235706"/>
            <a:ext cx="196530" cy="11808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640" tIns="40820" rIns="81640" bIns="40820" rtlCol="0" anchor="ctr"/>
          <a:lstStyle/>
          <a:p>
            <a:pPr algn="ctr"/>
            <a:endParaRPr lang="en-US" dirty="0"/>
          </a:p>
        </p:txBody>
      </p:sp>
      <p:sp>
        <p:nvSpPr>
          <p:cNvPr id="31" name="Freeform 30"/>
          <p:cNvSpPr/>
          <p:nvPr/>
        </p:nvSpPr>
        <p:spPr>
          <a:xfrm>
            <a:off x="4543816" y="2889098"/>
            <a:ext cx="2257117" cy="818817"/>
          </a:xfrm>
          <a:custGeom>
            <a:avLst/>
            <a:gdLst>
              <a:gd name="connsiteX0" fmla="*/ 2378911 w 2378911"/>
              <a:gd name="connsiteY0" fmla="*/ 0 h 1082190"/>
              <a:gd name="connsiteX1" fmla="*/ 1140470 w 2378911"/>
              <a:gd name="connsiteY1" fmla="*/ 766228 h 1082190"/>
              <a:gd name="connsiteX2" fmla="*/ 699669 w 2378911"/>
              <a:gd name="connsiteY2" fmla="*/ 902679 h 1082190"/>
              <a:gd name="connsiteX3" fmla="*/ 6981 w 2378911"/>
              <a:gd name="connsiteY3" fmla="*/ 1039131 h 1082190"/>
              <a:gd name="connsiteX0" fmla="*/ 2378911 w 2378911"/>
              <a:gd name="connsiteY0" fmla="*/ 0 h 1092200"/>
              <a:gd name="connsiteX1" fmla="*/ 1140470 w 2378911"/>
              <a:gd name="connsiteY1" fmla="*/ 766228 h 1092200"/>
              <a:gd name="connsiteX2" fmla="*/ 699669 w 2378911"/>
              <a:gd name="connsiteY2" fmla="*/ 965657 h 1092200"/>
              <a:gd name="connsiteX3" fmla="*/ 6981 w 2378911"/>
              <a:gd name="connsiteY3" fmla="*/ 1039131 h 1092200"/>
              <a:gd name="connsiteX0" fmla="*/ 2379283 w 2379283"/>
              <a:gd name="connsiteY0" fmla="*/ 0 h 1097360"/>
              <a:gd name="connsiteX1" fmla="*/ 1340252 w 2379283"/>
              <a:gd name="connsiteY1" fmla="*/ 598288 h 1097360"/>
              <a:gd name="connsiteX2" fmla="*/ 700041 w 2379283"/>
              <a:gd name="connsiteY2" fmla="*/ 965657 h 1097360"/>
              <a:gd name="connsiteX3" fmla="*/ 7353 w 2379283"/>
              <a:gd name="connsiteY3" fmla="*/ 1039131 h 1097360"/>
              <a:gd name="connsiteX0" fmla="*/ 2378810 w 2378810"/>
              <a:gd name="connsiteY0" fmla="*/ 0 h 1087354"/>
              <a:gd name="connsiteX1" fmla="*/ 1339779 w 2378810"/>
              <a:gd name="connsiteY1" fmla="*/ 598288 h 1087354"/>
              <a:gd name="connsiteX2" fmla="*/ 741549 w 2378810"/>
              <a:gd name="connsiteY2" fmla="*/ 913176 h 1087354"/>
              <a:gd name="connsiteX3" fmla="*/ 6880 w 2378810"/>
              <a:gd name="connsiteY3" fmla="*/ 1039131 h 1087354"/>
              <a:gd name="connsiteX0" fmla="*/ 2371930 w 2371930"/>
              <a:gd name="connsiteY0" fmla="*/ 0 h 1039131"/>
              <a:gd name="connsiteX1" fmla="*/ 1332899 w 2371930"/>
              <a:gd name="connsiteY1" fmla="*/ 598288 h 1039131"/>
              <a:gd name="connsiteX2" fmla="*/ 734669 w 2371930"/>
              <a:gd name="connsiteY2" fmla="*/ 913176 h 1039131"/>
              <a:gd name="connsiteX3" fmla="*/ 0 w 2371930"/>
              <a:gd name="connsiteY3" fmla="*/ 1039131 h 1039131"/>
              <a:gd name="connsiteX0" fmla="*/ 2371930 w 2371930"/>
              <a:gd name="connsiteY0" fmla="*/ 0 h 1039131"/>
              <a:gd name="connsiteX1" fmla="*/ 1332899 w 2371930"/>
              <a:gd name="connsiteY1" fmla="*/ 598288 h 1039131"/>
              <a:gd name="connsiteX2" fmla="*/ 734669 w 2371930"/>
              <a:gd name="connsiteY2" fmla="*/ 913176 h 1039131"/>
              <a:gd name="connsiteX3" fmla="*/ 0 w 2371930"/>
              <a:gd name="connsiteY3" fmla="*/ 1039131 h 1039131"/>
              <a:gd name="connsiteX0" fmla="*/ 2371930 w 2371930"/>
              <a:gd name="connsiteY0" fmla="*/ 0 h 1039131"/>
              <a:gd name="connsiteX1" fmla="*/ 1332899 w 2371930"/>
              <a:gd name="connsiteY1" fmla="*/ 598288 h 1039131"/>
              <a:gd name="connsiteX2" fmla="*/ 818631 w 2371930"/>
              <a:gd name="connsiteY2" fmla="*/ 881687 h 1039131"/>
              <a:gd name="connsiteX3" fmla="*/ 0 w 2371930"/>
              <a:gd name="connsiteY3" fmla="*/ 1039131 h 1039131"/>
              <a:gd name="connsiteX0" fmla="*/ 2371930 w 2371930"/>
              <a:gd name="connsiteY0" fmla="*/ 0 h 1039131"/>
              <a:gd name="connsiteX1" fmla="*/ 1332899 w 2371930"/>
              <a:gd name="connsiteY1" fmla="*/ 598288 h 1039131"/>
              <a:gd name="connsiteX2" fmla="*/ 818631 w 2371930"/>
              <a:gd name="connsiteY2" fmla="*/ 881687 h 1039131"/>
              <a:gd name="connsiteX3" fmla="*/ 0 w 2371930"/>
              <a:gd name="connsiteY3" fmla="*/ 1039131 h 1039131"/>
              <a:gd name="connsiteX0" fmla="*/ 2371930 w 2371930"/>
              <a:gd name="connsiteY0" fmla="*/ 0 h 1039131"/>
              <a:gd name="connsiteX1" fmla="*/ 1332899 w 2371930"/>
              <a:gd name="connsiteY1" fmla="*/ 598288 h 1039131"/>
              <a:gd name="connsiteX2" fmla="*/ 818631 w 2371930"/>
              <a:gd name="connsiteY2" fmla="*/ 881687 h 1039131"/>
              <a:gd name="connsiteX3" fmla="*/ 0 w 2371930"/>
              <a:gd name="connsiteY3" fmla="*/ 1039131 h 1039131"/>
              <a:gd name="connsiteX0" fmla="*/ 2371930 w 2371930"/>
              <a:gd name="connsiteY0" fmla="*/ 0 h 1039131"/>
              <a:gd name="connsiteX1" fmla="*/ 1364385 w 2371930"/>
              <a:gd name="connsiteY1" fmla="*/ 608784 h 1039131"/>
              <a:gd name="connsiteX2" fmla="*/ 818631 w 2371930"/>
              <a:gd name="connsiteY2" fmla="*/ 881687 h 1039131"/>
              <a:gd name="connsiteX3" fmla="*/ 0 w 2371930"/>
              <a:gd name="connsiteY3" fmla="*/ 1039131 h 10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1930" h="1039131">
                <a:moveTo>
                  <a:pt x="2371930" y="0"/>
                </a:moveTo>
                <a:cubicBezTo>
                  <a:pt x="1892646" y="307890"/>
                  <a:pt x="1623268" y="461836"/>
                  <a:pt x="1364385" y="608784"/>
                </a:cubicBezTo>
                <a:cubicBezTo>
                  <a:pt x="1105502" y="755732"/>
                  <a:pt x="1046029" y="809963"/>
                  <a:pt x="818631" y="881687"/>
                </a:cubicBezTo>
                <a:cubicBezTo>
                  <a:pt x="591234" y="953412"/>
                  <a:pt x="395322" y="997146"/>
                  <a:pt x="0" y="1039131"/>
                </a:cubicBezTo>
              </a:path>
            </a:pathLst>
          </a:cu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81640" tIns="40820" rIns="81640" bIns="40820" rtlCol="0" anchor="ctr"/>
          <a:lstStyle/>
          <a:p>
            <a:pPr algn="ctr"/>
            <a:endParaRPr lang="en-US" dirty="0"/>
          </a:p>
        </p:txBody>
      </p:sp>
      <p:grpSp>
        <p:nvGrpSpPr>
          <p:cNvPr id="25" name="Group 29"/>
          <p:cNvGrpSpPr/>
          <p:nvPr/>
        </p:nvGrpSpPr>
        <p:grpSpPr>
          <a:xfrm>
            <a:off x="1693888" y="1249607"/>
            <a:ext cx="2342330" cy="752929"/>
            <a:chOff x="1693888" y="1542356"/>
            <a:chExt cx="2342330" cy="1132923"/>
          </a:xfrm>
        </p:grpSpPr>
        <p:sp>
          <p:nvSpPr>
            <p:cNvPr id="42" name="Oval 41"/>
            <p:cNvSpPr/>
            <p:nvPr/>
          </p:nvSpPr>
          <p:spPr>
            <a:xfrm>
              <a:off x="2188755" y="2448258"/>
              <a:ext cx="198425" cy="22702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alibri"/>
                <a:cs typeface="Calibri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693888" y="1542356"/>
              <a:ext cx="2342330" cy="9725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FF"/>
                  </a:solidFill>
                  <a:latin typeface="Calibri"/>
                  <a:cs typeface="Calibri"/>
                </a:rPr>
                <a:t>For acceleration to</a:t>
              </a:r>
              <a:br>
                <a:rPr lang="en-US" dirty="0">
                  <a:solidFill>
                    <a:srgbClr val="FF00FF"/>
                  </a:solidFill>
                  <a:latin typeface="Calibri"/>
                  <a:cs typeface="Calibri"/>
                </a:rPr>
              </a:br>
              <a:r>
                <a:rPr lang="en-US" dirty="0">
                  <a:solidFill>
                    <a:srgbClr val="FF00FF"/>
                  </a:solidFill>
                  <a:latin typeface="Calibri"/>
                  <a:cs typeface="Calibri"/>
                </a:rPr>
                <a:t>multi-</a:t>
              </a:r>
              <a:r>
                <a:rPr lang="en-US" dirty="0" err="1">
                  <a:solidFill>
                    <a:srgbClr val="FF00FF"/>
                  </a:solidFill>
                  <a:latin typeface="Calibri"/>
                  <a:cs typeface="Calibri"/>
                </a:rPr>
                <a:t>TeV</a:t>
              </a:r>
              <a:r>
                <a:rPr lang="en-US" dirty="0">
                  <a:solidFill>
                    <a:srgbClr val="FF00FF"/>
                  </a:solidFill>
                  <a:latin typeface="Calibri"/>
                  <a:cs typeface="Calibri"/>
                </a:rPr>
                <a:t> collider</a:t>
              </a:r>
            </a:p>
          </p:txBody>
        </p:sp>
        <p:cxnSp>
          <p:nvCxnSpPr>
            <p:cNvPr id="55" name="Straight Arrow Connector 54"/>
            <p:cNvCxnSpPr/>
            <p:nvPr/>
          </p:nvCxnSpPr>
          <p:spPr>
            <a:xfrm>
              <a:off x="2292356" y="2153553"/>
              <a:ext cx="0" cy="32342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Oval 59"/>
          <p:cNvSpPr/>
          <p:nvPr/>
        </p:nvSpPr>
        <p:spPr>
          <a:xfrm>
            <a:off x="8070860" y="1971951"/>
            <a:ext cx="198425" cy="133899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640" tIns="40820" rIns="81640" bIns="40820" rtlCol="0" anchor="ctr"/>
          <a:lstStyle/>
          <a:p>
            <a:pPr algn="ctr"/>
            <a:endParaRPr lang="en-US" dirty="0"/>
          </a:p>
        </p:txBody>
      </p:sp>
      <p:grpSp>
        <p:nvGrpSpPr>
          <p:cNvPr id="29" name="Group 25"/>
          <p:cNvGrpSpPr/>
          <p:nvPr/>
        </p:nvGrpSpPr>
        <p:grpSpPr>
          <a:xfrm>
            <a:off x="3693850" y="1346403"/>
            <a:ext cx="3631361" cy="1086108"/>
            <a:chOff x="3693849" y="1795204"/>
            <a:chExt cx="3631361" cy="1448144"/>
          </a:xfrm>
        </p:grpSpPr>
        <p:sp>
          <p:nvSpPr>
            <p:cNvPr id="10" name="Isosceles Triangle 9"/>
            <p:cNvSpPr/>
            <p:nvPr/>
          </p:nvSpPr>
          <p:spPr>
            <a:xfrm>
              <a:off x="6674648" y="2980941"/>
              <a:ext cx="294550" cy="262407"/>
            </a:xfrm>
            <a:prstGeom prst="triangle">
              <a:avLst/>
            </a:prstGeom>
            <a:solidFill>
              <a:srgbClr val="FF00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FF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693849" y="1795204"/>
              <a:ext cx="3631361" cy="123110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00FF"/>
                  </a:solidFill>
                </a:rPr>
                <a:t>For acceleration to </a:t>
              </a:r>
              <a:r>
                <a:rPr lang="en-US" dirty="0" err="1">
                  <a:solidFill>
                    <a:srgbClr val="FF00FF"/>
                  </a:solidFill>
                </a:rPr>
                <a:t>NuMAX</a:t>
              </a:r>
              <a:r>
                <a:rPr lang="en-US" dirty="0">
                  <a:solidFill>
                    <a:srgbClr val="FF00FF"/>
                  </a:solidFill>
                </a:rPr>
                <a:t> (325MHz injector acceptance 3mm,24mm)</a:t>
              </a:r>
            </a:p>
          </p:txBody>
        </p:sp>
        <p:cxnSp>
          <p:nvCxnSpPr>
            <p:cNvPr id="56" name="Straight Arrow Connector 55"/>
            <p:cNvCxnSpPr>
              <a:endCxn id="10" idx="1"/>
            </p:cNvCxnSpPr>
            <p:nvPr/>
          </p:nvCxnSpPr>
          <p:spPr>
            <a:xfrm>
              <a:off x="6024282" y="2629268"/>
              <a:ext cx="724004" cy="48287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Connector 32"/>
          <p:cNvCxnSpPr>
            <a:stCxn id="60" idx="6"/>
            <a:endCxn id="10" idx="5"/>
          </p:cNvCxnSpPr>
          <p:nvPr/>
        </p:nvCxnSpPr>
        <p:spPr>
          <a:xfrm flipH="1">
            <a:off x="6895562" y="2038901"/>
            <a:ext cx="1373723" cy="29520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H="1" flipV="1">
            <a:off x="7560734" y="2235757"/>
            <a:ext cx="510126" cy="12310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11"/>
          <p:cNvSpPr>
            <a:spLocks noGrp="1"/>
          </p:cNvSpPr>
          <p:nvPr>
            <p:ph type="ftr" sz="quarter" idx="4294967295"/>
          </p:nvPr>
        </p:nvSpPr>
        <p:spPr>
          <a:xfrm>
            <a:off x="2557411" y="4869871"/>
            <a:ext cx="4821592" cy="273844"/>
          </a:xfrm>
          <a:prstGeom prst="rect">
            <a:avLst/>
          </a:prstGeom>
        </p:spPr>
        <p:txBody>
          <a:bodyPr lIns="74258" tIns="37129" rIns="74258" bIns="37129"/>
          <a:lstStyle/>
          <a:p>
            <a:r>
              <a:rPr lang="en-US" sz="1200">
                <a:latin typeface="Calibri"/>
                <a:cs typeface="Calibri"/>
              </a:rPr>
              <a:t>D. Schulte,  Future Colliders 3, BND, 2024</a:t>
            </a:r>
            <a:endParaRPr lang="en-US" sz="1200" dirty="0">
              <a:latin typeface="Calibri"/>
              <a:cs typeface="Calibri"/>
            </a:endParaRPr>
          </a:p>
        </p:txBody>
      </p:sp>
      <p:grpSp>
        <p:nvGrpSpPr>
          <p:cNvPr id="32" name="Group 58"/>
          <p:cNvGrpSpPr/>
          <p:nvPr/>
        </p:nvGrpSpPr>
        <p:grpSpPr>
          <a:xfrm>
            <a:off x="7236830" y="738582"/>
            <a:ext cx="1889151" cy="1333048"/>
            <a:chOff x="3886200" y="2203444"/>
            <a:chExt cx="1889151" cy="1868919"/>
          </a:xfrm>
        </p:grpSpPr>
        <p:sp>
          <p:nvSpPr>
            <p:cNvPr id="66" name="Rectangle 65"/>
            <p:cNvSpPr/>
            <p:nvPr/>
          </p:nvSpPr>
          <p:spPr>
            <a:xfrm>
              <a:off x="3886200" y="2203444"/>
              <a:ext cx="1828799" cy="1691957"/>
            </a:xfrm>
            <a:prstGeom prst="rect">
              <a:avLst/>
            </a:prstGeom>
            <a:solidFill>
              <a:schemeClr val="bg1">
                <a:lumMod val="50000"/>
                <a:alpha val="4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756324" y="2236992"/>
              <a:ext cx="1019027" cy="5177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Calibri"/>
                  <a:cs typeface="Calibri"/>
                </a:rPr>
                <a:t>Target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736316" y="3166214"/>
              <a:ext cx="978684" cy="9061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Calibri"/>
                  <a:cs typeface="Calibri"/>
                </a:rPr>
                <a:t>Phase</a:t>
              </a:r>
            </a:p>
            <a:p>
              <a:r>
                <a:rPr lang="en-US" dirty="0">
                  <a:latin typeface="Calibri"/>
                  <a:cs typeface="Calibri"/>
                </a:rPr>
                <a:t>Rotator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 rot="16200000">
              <a:off x="3284160" y="2805485"/>
              <a:ext cx="15734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Calibri"/>
                  <a:cs typeface="Calibri"/>
                </a:rPr>
                <a:t>Front End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044835" y="2550567"/>
              <a:ext cx="255073" cy="9061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Wingdings"/>
                  <a:ea typeface="Wingdings"/>
                  <a:cs typeface="Wingdings"/>
                  <a:sym typeface="Wingdings"/>
                </a:rPr>
                <a:t></a:t>
              </a:r>
            </a:p>
            <a:p>
              <a:r>
                <a:rPr lang="en-US" sz="1200" dirty="0">
                  <a:latin typeface="Wingdings"/>
                  <a:ea typeface="Wingdings"/>
                  <a:cs typeface="Wingdings"/>
                  <a:sym typeface="Wingdings"/>
                </a:rPr>
                <a:t></a:t>
              </a:r>
            </a:p>
            <a:p>
              <a:r>
                <a:rPr lang="en-US" sz="1200" dirty="0">
                  <a:latin typeface="Wingdings"/>
                  <a:ea typeface="Wingdings"/>
                  <a:cs typeface="Wingdings"/>
                  <a:sym typeface="Wingdings"/>
                </a:rPr>
                <a:t></a:t>
              </a:r>
              <a:endParaRPr lang="en-US" sz="1200" dirty="0"/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7835486" y="2283718"/>
            <a:ext cx="1250140" cy="451769"/>
          </a:xfrm>
          <a:prstGeom prst="rect">
            <a:avLst/>
          </a:prstGeom>
          <a:solidFill>
            <a:schemeClr val="bg1"/>
          </a:solidFill>
        </p:spPr>
        <p:txBody>
          <a:bodyPr wrap="square" lIns="81640" tIns="40820" rIns="81640" bIns="40820" rtlCol="0">
            <a:spAutoFit/>
          </a:bodyPr>
          <a:lstStyle/>
          <a:p>
            <a:pPr algn="ctr"/>
            <a:r>
              <a:rPr lang="en-US" sz="1200" dirty="0">
                <a:latin typeface="Calibri"/>
                <a:cs typeface="Calibri"/>
              </a:rPr>
              <a:t>Exit Front End</a:t>
            </a:r>
          </a:p>
          <a:p>
            <a:pPr algn="ctr"/>
            <a:r>
              <a:rPr lang="en-US" sz="1200" dirty="0">
                <a:latin typeface="Calibri"/>
                <a:cs typeface="Calibri"/>
              </a:rPr>
              <a:t>(15mm,45mm)</a:t>
            </a:r>
          </a:p>
        </p:txBody>
      </p:sp>
      <p:sp>
        <p:nvSpPr>
          <p:cNvPr id="18" name="Oval 17"/>
          <p:cNvSpPr/>
          <p:nvPr/>
        </p:nvSpPr>
        <p:spPr>
          <a:xfrm>
            <a:off x="1847648" y="954742"/>
            <a:ext cx="201168" cy="150876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640" tIns="40820" rIns="81640" bIns="40820"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013478" y="850351"/>
            <a:ext cx="5545040" cy="359436"/>
          </a:xfrm>
          <a:prstGeom prst="rect">
            <a:avLst/>
          </a:prstGeom>
          <a:noFill/>
        </p:spPr>
        <p:txBody>
          <a:bodyPr wrap="square" lIns="81640" tIns="40820" rIns="81640" bIns="40820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libri"/>
                <a:cs typeface="Calibri"/>
              </a:rPr>
              <a:t>Specification</a:t>
            </a:r>
            <a:endParaRPr lang="en-GB" b="1" dirty="0">
              <a:latin typeface="Calibri"/>
              <a:cs typeface="Calibri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732831" y="1379484"/>
            <a:ext cx="3503999" cy="107780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640" tIns="40820" rIns="81640" bIns="40820"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6459241" y="2038177"/>
            <a:ext cx="1347443" cy="26193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640" tIns="40820" rIns="81640" bIns="40820" rtlCol="0" anchor="ctr"/>
          <a:lstStyle/>
          <a:p>
            <a:pPr algn="ctr"/>
            <a:endParaRPr lang="en-US" dirty="0"/>
          </a:p>
        </p:txBody>
      </p:sp>
      <p:sp>
        <p:nvSpPr>
          <p:cNvPr id="86" name="Rectangle 85"/>
          <p:cNvSpPr/>
          <p:nvPr/>
        </p:nvSpPr>
        <p:spPr>
          <a:xfrm>
            <a:off x="7023733" y="2006905"/>
            <a:ext cx="957967" cy="1338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640" tIns="40820" rIns="81640" bIns="40820" rtlCol="0" anchor="ctr"/>
          <a:lstStyle/>
          <a:p>
            <a:pPr algn="ctr"/>
            <a:endParaRPr lang="en-US"/>
          </a:p>
        </p:txBody>
      </p:sp>
      <p:pic>
        <p:nvPicPr>
          <p:cNvPr id="85" name="Picture 84" descr="p4.tiff"/>
          <p:cNvPicPr>
            <a:picLocks noChangeAspect="1"/>
          </p:cNvPicPr>
          <p:nvPr/>
        </p:nvPicPr>
        <p:blipFill rotWithShape="1">
          <a:blip r:embed="rId3"/>
          <a:srcRect l="36062" r="39217" b="50107"/>
          <a:stretch/>
        </p:blipFill>
        <p:spPr>
          <a:xfrm rot="10800000">
            <a:off x="4414138" y="737724"/>
            <a:ext cx="2260511" cy="1694788"/>
          </a:xfrm>
          <a:prstGeom prst="rect">
            <a:avLst/>
          </a:prstGeom>
        </p:spPr>
      </p:pic>
      <p:cxnSp>
        <p:nvCxnSpPr>
          <p:cNvPr id="36" name="Straight Arrow Connector 35"/>
          <p:cNvCxnSpPr/>
          <p:nvPr/>
        </p:nvCxnSpPr>
        <p:spPr>
          <a:xfrm>
            <a:off x="6748287" y="1773847"/>
            <a:ext cx="1233414" cy="444409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>
            <a:off x="6163972" y="1870744"/>
            <a:ext cx="1161239" cy="83226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>
            <a:off x="5662931" y="2140804"/>
            <a:ext cx="796311" cy="941563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>
            <a:off x="5240838" y="1886309"/>
            <a:ext cx="0" cy="1621545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 flipH="1">
            <a:off x="3507288" y="1905073"/>
            <a:ext cx="1205893" cy="925055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7176885" y="4662467"/>
            <a:ext cx="1908741" cy="35943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lIns="81640" tIns="40820" rIns="81640" bIns="40820" rtlCol="0">
            <a:spAutoFit/>
          </a:bodyPr>
          <a:lstStyle/>
          <a:p>
            <a:r>
              <a:rPr lang="en-US" dirty="0">
                <a:latin typeface="Calibri"/>
                <a:cs typeface="Calibri"/>
              </a:rPr>
              <a:t>MAP collaboration</a:t>
            </a:r>
          </a:p>
        </p:txBody>
      </p:sp>
      <p:sp>
        <p:nvSpPr>
          <p:cNvPr id="68" name="5-Point Star 67"/>
          <p:cNvSpPr/>
          <p:nvPr/>
        </p:nvSpPr>
        <p:spPr>
          <a:xfrm>
            <a:off x="2865053" y="1755714"/>
            <a:ext cx="388466" cy="226373"/>
          </a:xfrm>
          <a:prstGeom prst="star5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1640" tIns="40820" rIns="81640" bIns="40820" rtlCol="0" anchor="ctr"/>
          <a:lstStyle/>
          <a:p>
            <a:pPr algn="ctr"/>
            <a:endParaRPr lang="en-GB"/>
          </a:p>
        </p:txBody>
      </p:sp>
      <p:pic>
        <p:nvPicPr>
          <p:cNvPr id="3" name="Picture 2" descr="vcc.jpg">
            <a:extLst>
              <a:ext uri="{FF2B5EF4-FFF2-40B4-BE49-F238E27FC236}">
                <a16:creationId xmlns:a16="http://schemas.microsoft.com/office/drawing/2014/main" id="{592CC2DE-1BFE-37D6-1DB2-54A9253733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3585" y="3563946"/>
            <a:ext cx="2871607" cy="75048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D1F220-1CB6-68F6-AC44-EEDA0B0D0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9429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Cooling Cell Technology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64857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pPr algn="l"/>
            <a:r>
              <a:rPr lang="en-US">
                <a:latin typeface="Calibri"/>
                <a:cs typeface="Calibri"/>
              </a:rPr>
              <a:t>D. Schulte,  Future Colliders 3, BND, 2024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7504" y="950805"/>
            <a:ext cx="2776606" cy="16004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Will develop example </a:t>
            </a:r>
            <a:r>
              <a:rPr lang="en-US" sz="1400" b="1" dirty="0">
                <a:latin typeface="Calibri"/>
                <a:cs typeface="Calibri"/>
              </a:rPr>
              <a:t>cooling cell with integration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tight constraints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additional technologies (</a:t>
            </a:r>
            <a:r>
              <a:rPr lang="en-US" sz="1400" b="1" dirty="0">
                <a:latin typeface="Calibri"/>
                <a:cs typeface="Calibri"/>
              </a:rPr>
              <a:t>absorbers</a:t>
            </a:r>
            <a:r>
              <a:rPr lang="en-US" sz="1400" dirty="0">
                <a:latin typeface="Calibri"/>
                <a:cs typeface="Calibri"/>
              </a:rPr>
              <a:t>, instrumentation,…)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early preparation of </a:t>
            </a:r>
            <a:r>
              <a:rPr lang="en-US" sz="1400" b="1" dirty="0">
                <a:latin typeface="Calibri"/>
                <a:cs typeface="Calibri"/>
              </a:rPr>
              <a:t>demonstrator facility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7504" y="3059544"/>
            <a:ext cx="4176464" cy="160043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/>
                <a:cs typeface="Calibri"/>
              </a:rPr>
              <a:t>RF cavities in magnetic field</a:t>
            </a:r>
          </a:p>
          <a:p>
            <a:r>
              <a:rPr lang="en-US" sz="1400" dirty="0">
                <a:latin typeface="Calibri"/>
                <a:cs typeface="Calibri"/>
              </a:rPr>
              <a:t>MAP demonstrated higher than goal gradient</a:t>
            </a:r>
          </a:p>
          <a:p>
            <a:r>
              <a:rPr lang="en-US" sz="1400" dirty="0">
                <a:latin typeface="Calibri"/>
                <a:cs typeface="Calibri"/>
              </a:rPr>
              <a:t>Improve design based on theoretical understanding</a:t>
            </a:r>
          </a:p>
          <a:p>
            <a:r>
              <a:rPr lang="en-US" sz="1400" dirty="0">
                <a:latin typeface="Calibri"/>
                <a:cs typeface="Calibri"/>
              </a:rPr>
              <a:t>Preparation of </a:t>
            </a:r>
            <a:r>
              <a:rPr lang="en-US" sz="1400" b="1" dirty="0">
                <a:latin typeface="Calibri"/>
                <a:cs typeface="Calibri"/>
              </a:rPr>
              <a:t>new test stand</a:t>
            </a:r>
            <a:r>
              <a:rPr lang="en-US" sz="1400" dirty="0">
                <a:latin typeface="Calibri"/>
                <a:cs typeface="Calibri"/>
              </a:rPr>
              <a:t>, but needs funding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Test stand at CEA (700 MHz, need funding)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Test at other frequencies in the UK considered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Use of CLIC breakdown experiment considered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843808" y="483518"/>
            <a:ext cx="3569472" cy="2554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endParaRPr lang="en-US" sz="1600" dirty="0"/>
          </a:p>
        </p:txBody>
      </p:sp>
      <p:pic>
        <p:nvPicPr>
          <p:cNvPr id="15" name="Picture 14" descr="p0.pd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05" t="51848" r="54572" b="4036"/>
          <a:stretch/>
        </p:blipFill>
        <p:spPr>
          <a:xfrm rot="16200000">
            <a:off x="3447414" y="66877"/>
            <a:ext cx="2382190" cy="344538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07504" y="4646338"/>
            <a:ext cx="4040215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/>
                <a:cs typeface="Calibri"/>
              </a:rPr>
              <a:t>C. </a:t>
            </a:r>
            <a:r>
              <a:rPr lang="en-US" sz="1200" dirty="0" err="1">
                <a:latin typeface="Calibri"/>
                <a:cs typeface="Calibri"/>
              </a:rPr>
              <a:t>Marchand</a:t>
            </a:r>
            <a:r>
              <a:rPr lang="en-US" sz="1200" dirty="0">
                <a:latin typeface="Calibri"/>
                <a:cs typeface="Calibri"/>
              </a:rPr>
              <a:t>, </a:t>
            </a:r>
            <a:r>
              <a:rPr lang="en-US" sz="1200" dirty="0" err="1">
                <a:latin typeface="Calibri"/>
                <a:cs typeface="Calibri"/>
              </a:rPr>
              <a:t>Alexej</a:t>
            </a:r>
            <a:r>
              <a:rPr lang="en-US" sz="1200" dirty="0">
                <a:latin typeface="Calibri"/>
                <a:cs typeface="Calibri"/>
              </a:rPr>
              <a:t> </a:t>
            </a:r>
            <a:r>
              <a:rPr lang="en-US" sz="1200" dirty="0" err="1">
                <a:latin typeface="Calibri"/>
                <a:cs typeface="Calibri"/>
              </a:rPr>
              <a:t>Grudiev</a:t>
            </a:r>
            <a:r>
              <a:rPr lang="en-US" sz="1200" dirty="0">
                <a:latin typeface="Calibri"/>
                <a:cs typeface="Calibri"/>
              </a:rPr>
              <a:t> et al. (CEA, Milano, CERN, Tartu)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07504" y="2499742"/>
            <a:ext cx="2776606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/>
                <a:cs typeface="Calibri"/>
              </a:rPr>
              <a:t>L. Rossi et al. (INFN, Milano, STFC, CERN),</a:t>
            </a:r>
          </a:p>
          <a:p>
            <a:r>
              <a:rPr lang="en-US" sz="1200" dirty="0">
                <a:latin typeface="Calibri"/>
                <a:cs typeface="Calibri"/>
              </a:rPr>
              <a:t>J. Ferreira Somoza et al.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211960" y="3075805"/>
            <a:ext cx="2201320" cy="1584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 cmpd="sng">
            <a:noFill/>
          </a:ln>
        </p:spPr>
        <p:txBody>
          <a:bodyPr wrap="square" rtlCol="0">
            <a:spAutoFit/>
          </a:bodyPr>
          <a:lstStyle/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9AB7E28F-0043-EC44-B82C-53A100CA76B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3075806"/>
            <a:ext cx="2016224" cy="15252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24" name="TextBox 23"/>
          <p:cNvSpPr txBox="1"/>
          <p:nvPr/>
        </p:nvSpPr>
        <p:spPr>
          <a:xfrm>
            <a:off x="4283968" y="3193548"/>
            <a:ext cx="2129312" cy="963215"/>
          </a:xfrm>
          <a:prstGeom prst="rect">
            <a:avLst/>
          </a:prstGeom>
          <a:noFill/>
        </p:spPr>
        <p:txBody>
          <a:bodyPr wrap="square" lIns="100459" tIns="50230" rIns="100459" bIns="50230" rtlCol="0">
            <a:spAutoFit/>
          </a:bodyPr>
          <a:lstStyle/>
          <a:p>
            <a:r>
              <a:rPr lang="en-US" sz="1400" b="1" dirty="0" err="1">
                <a:solidFill>
                  <a:schemeClr val="bg1"/>
                </a:solidFill>
                <a:latin typeface="Calibri"/>
                <a:cs typeface="Calibri"/>
              </a:rPr>
              <a:t>MuCool</a:t>
            </a:r>
            <a:r>
              <a:rPr lang="en-US" sz="1400" dirty="0">
                <a:solidFill>
                  <a:schemeClr val="bg1"/>
                </a:solidFill>
                <a:latin typeface="Calibri"/>
                <a:cs typeface="Calibri"/>
              </a:rPr>
              <a:t> demonstrated &gt;50 MV/m in 5 T</a:t>
            </a:r>
          </a:p>
          <a:p>
            <a:pPr marL="313936" indent="-313936"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Calibri"/>
                <a:cs typeface="Calibri"/>
              </a:rPr>
              <a:t>H2-filled copper</a:t>
            </a:r>
          </a:p>
          <a:p>
            <a:pPr marL="313936" indent="-313936">
              <a:buFont typeface="Arial"/>
              <a:buChar char="•"/>
            </a:pPr>
            <a:r>
              <a:rPr lang="en-US" sz="1400" dirty="0">
                <a:solidFill>
                  <a:schemeClr val="bg1"/>
                </a:solidFill>
                <a:latin typeface="Calibri"/>
                <a:cs typeface="Calibri"/>
              </a:rPr>
              <a:t>Be end caps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ADDBD41-A08E-489E-9471-E4DB5FBB8C03}"/>
              </a:ext>
            </a:extLst>
          </p:cNvPr>
          <p:cNvSpPr txBox="1"/>
          <p:nvPr/>
        </p:nvSpPr>
        <p:spPr>
          <a:xfrm>
            <a:off x="6485288" y="1131590"/>
            <a:ext cx="2607412" cy="13849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Windows and absorbers for high-density muon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ressure rise mitigated by vacuum density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Plan window test in HiRadMat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7F5246A-D554-14FF-F67D-C1E62E8E4AC2}"/>
              </a:ext>
            </a:extLst>
          </p:cNvPr>
          <p:cNvSpPr/>
          <p:nvPr/>
        </p:nvSpPr>
        <p:spPr>
          <a:xfrm>
            <a:off x="6485288" y="2466637"/>
            <a:ext cx="2607411" cy="19053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pic>
        <p:nvPicPr>
          <p:cNvPr id="9" name="Grafik 2" descr="Grafik 2">
            <a:extLst>
              <a:ext uri="{FF2B5EF4-FFF2-40B4-BE49-F238E27FC236}">
                <a16:creationId xmlns:a16="http://schemas.microsoft.com/office/drawing/2014/main" id="{BE769E87-DBE2-2E5F-0469-BA0E108E0C25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6670794" y="2516004"/>
            <a:ext cx="2355611" cy="1791935"/>
          </a:xfrm>
          <a:prstGeom prst="rect">
            <a:avLst/>
          </a:prstGeom>
          <a:ln w="12600"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14BE497-833C-5F14-A8E2-7FF00F700B20}"/>
              </a:ext>
            </a:extLst>
          </p:cNvPr>
          <p:cNvSpPr txBox="1"/>
          <p:nvPr/>
        </p:nvSpPr>
        <p:spPr>
          <a:xfrm>
            <a:off x="6352024" y="809733"/>
            <a:ext cx="1937582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Most complex example 12 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19C937-787F-3506-AD2C-1492E43C06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26470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311CCD89-F493-E4E8-B1A7-82D70476E87D}"/>
              </a:ext>
            </a:extLst>
          </p:cNvPr>
          <p:cNvGrpSpPr>
            <a:grpSpLocks noChangeAspect="1"/>
          </p:cNvGrpSpPr>
          <p:nvPr/>
        </p:nvGrpSpPr>
        <p:grpSpPr>
          <a:xfrm rot="21288596">
            <a:off x="6043684" y="1694726"/>
            <a:ext cx="2600452" cy="850183"/>
            <a:chOff x="-548699" y="2659897"/>
            <a:chExt cx="9720000" cy="3177823"/>
          </a:xfrm>
        </p:grpSpPr>
        <p:pic>
          <p:nvPicPr>
            <p:cNvPr id="17" name="Picture 16" descr="A picture containing chart&#10;&#10;Description automatically generated">
              <a:extLst>
                <a:ext uri="{FF2B5EF4-FFF2-40B4-BE49-F238E27FC236}">
                  <a16:creationId xmlns:a16="http://schemas.microsoft.com/office/drawing/2014/main" id="{4499CFC6-B450-2502-930B-9B77DAE815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48699" y="2659897"/>
              <a:ext cx="9720000" cy="3102659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B17B8B6-2538-F733-01F2-3ED4179E01D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51120" y="2778034"/>
              <a:ext cx="9198223" cy="3059686"/>
            </a:xfrm>
            <a:prstGeom prst="rect">
              <a:avLst/>
            </a:prstGeom>
          </p:spPr>
        </p:pic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2D0A4C64-95B5-45B6-D692-426874FA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-20538"/>
            <a:ext cx="8229600" cy="857250"/>
          </a:xfrm>
        </p:spPr>
        <p:txBody>
          <a:bodyPr>
            <a:normAutofit/>
          </a:bodyPr>
          <a:lstStyle/>
          <a:p>
            <a:r>
              <a:rPr lang="en-CH" sz="3200" b="0" dirty="0">
                <a:latin typeface="Calibri" panose="020F0502020204030204" pitchFamily="34" charset="0"/>
                <a:cs typeface="Calibri" panose="020F0502020204030204" pitchFamily="34" charset="0"/>
              </a:rPr>
              <a:t>Solenoid R&amp;D</a:t>
            </a:r>
            <a:endParaRPr lang="it-IT" sz="32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93C0696-64B4-6C04-7BC7-0CD7DC12FC78}"/>
              </a:ext>
            </a:extLst>
          </p:cNvPr>
          <p:cNvSpPr txBox="1"/>
          <p:nvPr/>
        </p:nvSpPr>
        <p:spPr>
          <a:xfrm>
            <a:off x="5701211" y="645344"/>
            <a:ext cx="202908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23461">
              <a:defRPr/>
            </a:pPr>
            <a:r>
              <a:rPr lang="en-CH" sz="1350" b="1" dirty="0">
                <a:latin typeface="Calibri" panose="020F0502020204030204"/>
              </a:rPr>
              <a:t>Target solenoid, </a:t>
            </a:r>
            <a:r>
              <a:rPr lang="en-CH" sz="1350" dirty="0">
                <a:latin typeface="Calibri" panose="020F0502020204030204"/>
              </a:rPr>
              <a:t>20 T, 20 K</a:t>
            </a:r>
          </a:p>
        </p:txBody>
      </p:sp>
      <p:pic>
        <p:nvPicPr>
          <p:cNvPr id="110" name="Picture 109">
            <a:extLst>
              <a:ext uri="{FF2B5EF4-FFF2-40B4-BE49-F238E27FC236}">
                <a16:creationId xmlns:a16="http://schemas.microsoft.com/office/drawing/2014/main" id="{C6319CCC-75E1-D3F7-D797-AE807BC7D4A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65" t="1184" b="-444"/>
          <a:stretch/>
        </p:blipFill>
        <p:spPr>
          <a:xfrm>
            <a:off x="3132109" y="2520638"/>
            <a:ext cx="1652220" cy="1218460"/>
          </a:xfrm>
          <a:prstGeom prst="rect">
            <a:avLst/>
          </a:prstGeom>
        </p:spPr>
      </p:pic>
      <p:sp>
        <p:nvSpPr>
          <p:cNvPr id="113" name="TextBox 112">
            <a:extLst>
              <a:ext uri="{FF2B5EF4-FFF2-40B4-BE49-F238E27FC236}">
                <a16:creationId xmlns:a16="http://schemas.microsoft.com/office/drawing/2014/main" id="{9617E6B4-E190-E717-80EE-549068EEB601}"/>
              </a:ext>
            </a:extLst>
          </p:cNvPr>
          <p:cNvSpPr txBox="1"/>
          <p:nvPr/>
        </p:nvSpPr>
        <p:spPr>
          <a:xfrm>
            <a:off x="3059832" y="2759960"/>
            <a:ext cx="1808893" cy="2811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227" dirty="0">
                <a:solidFill>
                  <a:srgbClr val="FFFF00"/>
                </a:solidFill>
              </a:rPr>
              <a:t>MIT “VIPER” conductor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1D9300-A14F-3214-7256-C38AF3027074}"/>
              </a:ext>
            </a:extLst>
          </p:cNvPr>
          <p:cNvSpPr txBox="1"/>
          <p:nvPr/>
        </p:nvSpPr>
        <p:spPr>
          <a:xfrm>
            <a:off x="2269881" y="1407469"/>
            <a:ext cx="1592773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A Portone, P. Testoni, J. Lorenzo Gomez, F4E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54F7DC7-4A4A-9984-3088-C9B732599BD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2109" y="3707163"/>
            <a:ext cx="1646929" cy="109683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390DF88-C5EF-C384-95D5-FEBCE97B4A6D}"/>
              </a:ext>
            </a:extLst>
          </p:cNvPr>
          <p:cNvSpPr txBox="1"/>
          <p:nvPr/>
        </p:nvSpPr>
        <p:spPr>
          <a:xfrm>
            <a:off x="3071641" y="3965034"/>
            <a:ext cx="1736374" cy="4658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227" dirty="0">
                <a:solidFill>
                  <a:srgbClr val="FFFF00"/>
                </a:solidFill>
              </a:rPr>
              <a:t>MuCol HTS conductor</a:t>
            </a:r>
          </a:p>
          <a:p>
            <a:pPr algn="ctr"/>
            <a:r>
              <a:rPr lang="en-CH" sz="1200" dirty="0">
                <a:solidFill>
                  <a:srgbClr val="FFFF00"/>
                </a:solidFill>
                <a:latin typeface="Calibri" panose="020F0502020204030204"/>
              </a:rPr>
              <a:t>Operating current: 61 kA</a:t>
            </a:r>
          </a:p>
        </p:txBody>
      </p:sp>
      <p:pic>
        <p:nvPicPr>
          <p:cNvPr id="69" name="Picture 68">
            <a:extLst>
              <a:ext uri="{FF2B5EF4-FFF2-40B4-BE49-F238E27FC236}">
                <a16:creationId xmlns:a16="http://schemas.microsoft.com/office/drawing/2014/main" id="{E5A0F381-291F-CE67-9C11-F0755B222B4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1160" t="10050" r="37329" b="6573"/>
          <a:stretch/>
        </p:blipFill>
        <p:spPr>
          <a:xfrm>
            <a:off x="1691680" y="3137180"/>
            <a:ext cx="1155792" cy="1738826"/>
          </a:xfrm>
          <a:prstGeom prst="rect">
            <a:avLst/>
          </a:prstGeom>
        </p:spPr>
      </p:pic>
      <p:sp>
        <p:nvSpPr>
          <p:cNvPr id="71" name="TextBox 70">
            <a:extLst>
              <a:ext uri="{FF2B5EF4-FFF2-40B4-BE49-F238E27FC236}">
                <a16:creationId xmlns:a16="http://schemas.microsoft.com/office/drawing/2014/main" id="{37B176C5-770C-0FC8-02CF-A96DEEDC05FD}"/>
              </a:ext>
            </a:extLst>
          </p:cNvPr>
          <p:cNvSpPr txBox="1"/>
          <p:nvPr/>
        </p:nvSpPr>
        <p:spPr>
          <a:xfrm>
            <a:off x="1591596" y="1909180"/>
            <a:ext cx="181492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23461">
              <a:defRPr/>
            </a:pPr>
            <a:r>
              <a:rPr lang="en-CH" sz="1400" b="1" dirty="0">
                <a:latin typeface="Calibri" panose="020F0502020204030204"/>
              </a:rPr>
              <a:t>Final Cooling solenoid</a:t>
            </a:r>
          </a:p>
          <a:p>
            <a:pPr defTabSz="623461">
              <a:defRPr/>
            </a:pPr>
            <a:r>
              <a:rPr lang="en-US" sz="1400" b="1" dirty="0">
                <a:latin typeface="Calibri" panose="020F0502020204030204"/>
              </a:rPr>
              <a:t>G</a:t>
            </a:r>
            <a:r>
              <a:rPr lang="en-CH" sz="1400" b="1" dirty="0">
                <a:latin typeface="Calibri" panose="020F0502020204030204"/>
              </a:rPr>
              <a:t>oal 40 T</a:t>
            </a:r>
          </a:p>
          <a:p>
            <a:pPr defTabSz="623461">
              <a:defRPr/>
            </a:pPr>
            <a:r>
              <a:rPr lang="en-CH" sz="1400" b="1" dirty="0">
                <a:latin typeface="Calibri" panose="020F0502020204030204"/>
              </a:rPr>
              <a:t>Estimation of limit</a:t>
            </a:r>
          </a:p>
        </p:txBody>
      </p:sp>
      <p:pic>
        <p:nvPicPr>
          <p:cNvPr id="75" name="Picture 74" descr="Logo, company name&#10;&#10;Description automatically generated">
            <a:extLst>
              <a:ext uri="{FF2B5EF4-FFF2-40B4-BE49-F238E27FC236}">
                <a16:creationId xmlns:a16="http://schemas.microsoft.com/office/drawing/2014/main" id="{A1ECA758-F86A-243B-3A36-227815151D6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54296" y="2639059"/>
            <a:ext cx="1323377" cy="457930"/>
          </a:xfrm>
          <a:prstGeom prst="rect">
            <a:avLst/>
          </a:prstGeom>
        </p:spPr>
      </p:pic>
      <p:sp>
        <p:nvSpPr>
          <p:cNvPr id="77" name="Footer Placeholder 76">
            <a:extLst>
              <a:ext uri="{FF2B5EF4-FFF2-40B4-BE49-F238E27FC236}">
                <a16:creationId xmlns:a16="http://schemas.microsoft.com/office/drawing/2014/main" id="{3379BA91-115F-1FF0-2DE2-C4BB3926A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9349" y="4957394"/>
            <a:ext cx="5764238" cy="206644"/>
          </a:xfrm>
        </p:spPr>
        <p:txBody>
          <a:bodyPr/>
          <a:lstStyle/>
          <a:p>
            <a:r>
              <a:rPr lang="en-US"/>
              <a:t>D. Schulte,  Future Colliders 3, BND, 2024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C55205F-3D5A-8158-E66D-8C224EB5086F}"/>
              </a:ext>
            </a:extLst>
          </p:cNvPr>
          <p:cNvSpPr txBox="1"/>
          <p:nvPr/>
        </p:nvSpPr>
        <p:spPr>
          <a:xfrm>
            <a:off x="39232" y="896982"/>
            <a:ext cx="37406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Started </a:t>
            </a:r>
            <a:r>
              <a:rPr lang="en-CH" sz="1400" b="1" dirty="0">
                <a:latin typeface="Calibri" panose="020F0502020204030204" pitchFamily="34" charset="0"/>
                <a:cs typeface="Calibri" panose="020F0502020204030204" pitchFamily="34" charset="0"/>
              </a:rPr>
              <a:t>HTS solenoid 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development for high fields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ynergies with fusion reactors, NRI, power generators for windmills, …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0C1D5E3-5267-C0ED-3ED7-AF40E94F05F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447" y="1779662"/>
            <a:ext cx="1196514" cy="243069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E63625B-C21D-3B10-A87E-F7C5DACE4207}"/>
              </a:ext>
            </a:extLst>
          </p:cNvPr>
          <p:cNvSpPr txBox="1"/>
          <p:nvPr/>
        </p:nvSpPr>
        <p:spPr>
          <a:xfrm>
            <a:off x="293346" y="3543975"/>
            <a:ext cx="1262018" cy="747772"/>
          </a:xfrm>
          <a:prstGeom prst="rect">
            <a:avLst/>
          </a:prstGeom>
          <a:noFill/>
        </p:spPr>
        <p:txBody>
          <a:bodyPr wrap="square" lIns="100459" tIns="50230" rIns="100459" bIns="50230" rtlCol="0">
            <a:spAutoFit/>
          </a:bodyPr>
          <a:lstStyle/>
          <a:p>
            <a:pPr lvl="0"/>
            <a:r>
              <a:rPr lang="en-US" sz="1400" b="1" dirty="0">
                <a:solidFill>
                  <a:srgbClr val="FFFF00"/>
                </a:solidFill>
                <a:latin typeface="Calibri"/>
                <a:cs typeface="Calibri"/>
              </a:rPr>
              <a:t>NHFML</a:t>
            </a:r>
          </a:p>
          <a:p>
            <a:r>
              <a:rPr lang="en-US" sz="1400" dirty="0">
                <a:solidFill>
                  <a:srgbClr val="FFFF00"/>
                </a:solidFill>
                <a:latin typeface="Calibri"/>
                <a:cs typeface="Calibri"/>
              </a:rPr>
              <a:t>32 T solenoid with HTS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CD7091-0BF4-3DC1-C522-F47B58327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11" name="Picture 10" descr="A picture containing bicycle, ground, parked&#10;&#10;Description automatically generated">
            <a:extLst>
              <a:ext uri="{FF2B5EF4-FFF2-40B4-BE49-F238E27FC236}">
                <a16:creationId xmlns:a16="http://schemas.microsoft.com/office/drawing/2014/main" id="{8345644B-E16B-A51A-63F1-91505373DA5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43607" y="2492272"/>
            <a:ext cx="2817425" cy="210340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962CEE0-6B76-AC1A-EAE6-96755FD95951}"/>
              </a:ext>
            </a:extLst>
          </p:cNvPr>
          <p:cNvSpPr txBox="1"/>
          <p:nvPr/>
        </p:nvSpPr>
        <p:spPr>
          <a:xfrm>
            <a:off x="5530574" y="951514"/>
            <a:ext cx="3073874" cy="767480"/>
          </a:xfrm>
          <a:prstGeom prst="rect">
            <a:avLst/>
          </a:prstGeom>
          <a:noFill/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500" dirty="0">
                <a:latin typeface="Calibri"/>
                <a:cs typeface="Calibri"/>
              </a:rPr>
              <a:t>15 T Nb</a:t>
            </a:r>
            <a:r>
              <a:rPr lang="en-US" sz="1500" baseline="-25000" dirty="0">
                <a:latin typeface="Calibri"/>
                <a:cs typeface="Calibri"/>
              </a:rPr>
              <a:t>3</a:t>
            </a:r>
            <a:r>
              <a:rPr lang="en-US" sz="1500" dirty="0">
                <a:latin typeface="Calibri"/>
                <a:cs typeface="Calibri"/>
              </a:rPr>
              <a:t>Sn with 5 T resistive insert</a:t>
            </a:r>
          </a:p>
          <a:p>
            <a:r>
              <a:rPr lang="en-US" sz="1500" dirty="0">
                <a:latin typeface="Calibri"/>
                <a:cs typeface="Calibri"/>
              </a:rPr>
              <a:t>Or 20 T HTS seems possible</a:t>
            </a:r>
          </a:p>
          <a:p>
            <a:r>
              <a:rPr lang="en-US" sz="1500" dirty="0">
                <a:latin typeface="Calibri"/>
                <a:cs typeface="Calibri"/>
              </a:rPr>
              <a:t>Relevant for advanced fusion reactors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F02FF8F-A19D-F83A-A6B3-C377CEDED273}"/>
              </a:ext>
            </a:extLst>
          </p:cNvPr>
          <p:cNvSpPr txBox="1"/>
          <p:nvPr/>
        </p:nvSpPr>
        <p:spPr>
          <a:xfrm>
            <a:off x="6034095" y="2499742"/>
            <a:ext cx="2736304" cy="382760"/>
          </a:xfrm>
          <a:prstGeom prst="rect">
            <a:avLst/>
          </a:prstGeom>
          <a:solidFill>
            <a:schemeClr val="bg1">
              <a:lumMod val="50000"/>
              <a:alpha val="34000"/>
            </a:schemeClr>
          </a:solidFill>
        </p:spPr>
        <p:txBody>
          <a:bodyPr wrap="square" lIns="74258" tIns="37129" rIns="74258" bIns="37129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Calibri"/>
                <a:cs typeface="Calibri"/>
              </a:rPr>
              <a:t>ITER Central Solenoid Model Coil</a:t>
            </a:r>
          </a:p>
          <a:p>
            <a:r>
              <a:rPr lang="en-US" sz="1000" dirty="0">
                <a:solidFill>
                  <a:schemeClr val="bg1"/>
                </a:solidFill>
                <a:latin typeface="Calibri"/>
                <a:cs typeface="Calibri"/>
              </a:rPr>
              <a:t>13 T in 1.7 m (LTS)</a:t>
            </a:r>
          </a:p>
        </p:txBody>
      </p:sp>
    </p:spTree>
    <p:extLst>
      <p:ext uri="{BB962C8B-B14F-4D97-AF65-F5344CB8AC3E}">
        <p14:creationId xmlns:p14="http://schemas.microsoft.com/office/powerpoint/2010/main" val="3549531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Acceleration Complex</a:t>
            </a:r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pPr algn="l"/>
            <a:r>
              <a:rPr lang="en-US">
                <a:latin typeface="Calibri"/>
                <a:cs typeface="Calibri"/>
              </a:rPr>
              <a:t>D. Schulte,  Future Colliders 3, BND, 2024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6" name="Picture 5" descr="p4.tiff"/>
          <p:cNvPicPr>
            <a:picLocks noChangeAspect="1"/>
          </p:cNvPicPr>
          <p:nvPr/>
        </p:nvPicPr>
        <p:blipFill rotWithShape="1">
          <a:blip r:embed="rId2"/>
          <a:srcRect l="59861" r="14313" b="50107"/>
          <a:stretch/>
        </p:blipFill>
        <p:spPr>
          <a:xfrm>
            <a:off x="112029" y="920930"/>
            <a:ext cx="2174647" cy="2082868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44537" y="3075806"/>
            <a:ext cx="1914748" cy="18250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lIns="100477" tIns="50240" rIns="100477" bIns="50240" rtlCol="0">
            <a:spAutoFit/>
          </a:bodyPr>
          <a:lstStyle/>
          <a:p>
            <a:endParaRPr lang="en-US" sz="1400" i="1" dirty="0">
              <a:latin typeface="Calibri"/>
              <a:cs typeface="Calibri"/>
            </a:endParaRPr>
          </a:p>
          <a:p>
            <a:endParaRPr lang="en-US" sz="1400" i="1" dirty="0">
              <a:latin typeface="Calibri"/>
              <a:cs typeface="Calibri"/>
            </a:endParaRPr>
          </a:p>
          <a:p>
            <a:endParaRPr lang="en-US" sz="1400" i="1" dirty="0">
              <a:latin typeface="Calibri"/>
              <a:cs typeface="Calibri"/>
            </a:endParaRPr>
          </a:p>
          <a:p>
            <a:endParaRPr lang="en-US" sz="1400" i="1" dirty="0">
              <a:latin typeface="Calibri"/>
              <a:cs typeface="Calibri"/>
            </a:endParaRPr>
          </a:p>
          <a:p>
            <a:endParaRPr lang="en-US" sz="1400" i="1" dirty="0">
              <a:latin typeface="Calibri"/>
              <a:cs typeface="Calibri"/>
            </a:endParaRPr>
          </a:p>
          <a:p>
            <a:endParaRPr lang="en-US" sz="1400" i="1" dirty="0">
              <a:latin typeface="Calibri"/>
              <a:cs typeface="Calibri"/>
            </a:endParaRPr>
          </a:p>
          <a:p>
            <a:endParaRPr lang="en-US" sz="1400" i="1" dirty="0">
              <a:latin typeface="Calibri"/>
              <a:cs typeface="Calibri"/>
            </a:endParaRPr>
          </a:p>
          <a:p>
            <a:endParaRPr lang="en-US" sz="1400" i="1" dirty="0">
              <a:latin typeface="Calibri"/>
              <a:cs typeface="Calibri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0A8E4C80-BFCF-2342-A876-7BC185C6D61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17" r="6734"/>
          <a:stretch/>
        </p:blipFill>
        <p:spPr>
          <a:xfrm>
            <a:off x="187077" y="3172624"/>
            <a:ext cx="1853714" cy="1656543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24" name="TextBox 23"/>
          <p:cNvSpPr txBox="1"/>
          <p:nvPr/>
        </p:nvSpPr>
        <p:spPr>
          <a:xfrm>
            <a:off x="198668" y="3227953"/>
            <a:ext cx="1572585" cy="1024791"/>
          </a:xfrm>
          <a:prstGeom prst="rect">
            <a:avLst/>
          </a:prstGeom>
          <a:noFill/>
        </p:spPr>
        <p:txBody>
          <a:bodyPr wrap="square" lIns="100477" tIns="50240" rIns="100477" bIns="50240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Calibri"/>
                <a:cs typeface="Calibri"/>
              </a:rPr>
              <a:t>EMMA </a:t>
            </a:r>
            <a:r>
              <a:rPr lang="en-US" sz="1200" dirty="0">
                <a:solidFill>
                  <a:schemeClr val="bg1"/>
                </a:solidFill>
                <a:latin typeface="Calibri"/>
                <a:cs typeface="Calibri"/>
              </a:rPr>
              <a:t>proof of FFA principle</a:t>
            </a:r>
            <a:endParaRPr lang="en-US" sz="1200" b="1" dirty="0">
              <a:solidFill>
                <a:schemeClr val="bg1"/>
              </a:solidFill>
              <a:latin typeface="Calibri"/>
              <a:cs typeface="Calibri"/>
            </a:endParaRPr>
          </a:p>
          <a:p>
            <a:endParaRPr lang="en-US" sz="1200" dirty="0">
              <a:solidFill>
                <a:schemeClr val="bg1"/>
              </a:solidFill>
              <a:latin typeface="Calibri"/>
              <a:cs typeface="Calibri"/>
            </a:endParaRPr>
          </a:p>
          <a:p>
            <a:r>
              <a:rPr lang="en-US" sz="1200" dirty="0">
                <a:solidFill>
                  <a:schemeClr val="bg1"/>
                </a:solidFill>
                <a:latin typeface="Calibri"/>
                <a:cs typeface="Calibri"/>
              </a:rPr>
              <a:t>Nature Physics 8, 243–247 (2012)</a:t>
            </a:r>
            <a:endParaRPr lang="en-US" sz="12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83768" y="2139702"/>
            <a:ext cx="41764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Started work on key challenges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>
                <a:latin typeface="Calibri"/>
                <a:cs typeface="Calibri"/>
              </a:rPr>
              <a:t>Integrated design of RCS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Longitudinal dynamics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Lattice with realistic hardware specifications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Collective effects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>
                <a:latin typeface="Calibri"/>
                <a:cs typeface="Calibri"/>
              </a:rPr>
              <a:t>Concept of key components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Fast-ramping normal magnets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HTS alternative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Efficient power converters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RF with transient beam loading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363009" y="835427"/>
            <a:ext cx="249702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Core is sequence of hybrid pulsed synchrotron (0.4-11 </a:t>
            </a:r>
            <a:r>
              <a:rPr lang="en-US" sz="1400" dirty="0" err="1">
                <a:latin typeface="Calibri"/>
                <a:cs typeface="Calibri"/>
              </a:rPr>
              <a:t>ms</a:t>
            </a:r>
            <a:r>
              <a:rPr lang="en-US" sz="1400" dirty="0">
                <a:latin typeface="Calibri"/>
                <a:cs typeface="Calibri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Alternative FFA</a:t>
            </a: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801B5CB9-FCEB-C288-926A-9FAFF8464CC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-1" b="73201"/>
          <a:stretch/>
        </p:blipFill>
        <p:spPr>
          <a:xfrm>
            <a:off x="4416858" y="873739"/>
            <a:ext cx="4733219" cy="114696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C054B99-AF37-1766-852D-85777514E2DB}"/>
              </a:ext>
            </a:extLst>
          </p:cNvPr>
          <p:cNvSpPr txBox="1"/>
          <p:nvPr/>
        </p:nvSpPr>
        <p:spPr>
          <a:xfrm>
            <a:off x="6084168" y="3306346"/>
            <a:ext cx="2987711" cy="15696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/>
                <a:cs typeface="Calibri"/>
              </a:rPr>
              <a:t>Lattice and integration: A. Chance et al. (CEA)</a:t>
            </a:r>
          </a:p>
          <a:p>
            <a:r>
              <a:rPr lang="en-US" sz="1200" dirty="0">
                <a:latin typeface="Calibri"/>
                <a:cs typeface="Calibri"/>
              </a:rPr>
              <a:t>Long. dynamics and RF systems: H. </a:t>
            </a:r>
            <a:r>
              <a:rPr lang="en-US" sz="1200" dirty="0" err="1">
                <a:latin typeface="Calibri"/>
                <a:cs typeface="Calibri"/>
              </a:rPr>
              <a:t>Damerell</a:t>
            </a:r>
            <a:r>
              <a:rPr lang="en-US" sz="1200" dirty="0">
                <a:latin typeface="Calibri"/>
                <a:cs typeface="Calibri"/>
              </a:rPr>
              <a:t>, U. van </a:t>
            </a:r>
            <a:r>
              <a:rPr lang="en-US" sz="1200" dirty="0" err="1">
                <a:latin typeface="Calibri"/>
                <a:cs typeface="Calibri"/>
              </a:rPr>
              <a:t>Rienen</a:t>
            </a:r>
            <a:r>
              <a:rPr lang="en-US" sz="1200" dirty="0">
                <a:latin typeface="Calibri"/>
                <a:cs typeface="Calibri"/>
              </a:rPr>
              <a:t>, A. </a:t>
            </a:r>
            <a:r>
              <a:rPr lang="en-US" sz="1200" dirty="0" err="1">
                <a:latin typeface="Calibri"/>
                <a:cs typeface="Calibri"/>
              </a:rPr>
              <a:t>Grudiev</a:t>
            </a:r>
            <a:r>
              <a:rPr lang="en-US" sz="1200" dirty="0">
                <a:latin typeface="Calibri"/>
                <a:cs typeface="Calibri"/>
              </a:rPr>
              <a:t> et al. (Rostock, Milano, CERN)</a:t>
            </a:r>
          </a:p>
          <a:p>
            <a:r>
              <a:rPr lang="en-US" sz="1200" dirty="0">
                <a:latin typeface="Calibri"/>
                <a:cs typeface="Calibri"/>
              </a:rPr>
              <a:t>Power converter: F. </a:t>
            </a:r>
            <a:r>
              <a:rPr lang="en-US" sz="1200" dirty="0" err="1">
                <a:latin typeface="Calibri"/>
                <a:cs typeface="Calibri"/>
              </a:rPr>
              <a:t>Boattini</a:t>
            </a:r>
            <a:r>
              <a:rPr lang="en-US" sz="1200" dirty="0">
                <a:latin typeface="Calibri"/>
                <a:cs typeface="Calibri"/>
              </a:rPr>
              <a:t> et al.</a:t>
            </a:r>
          </a:p>
          <a:p>
            <a:r>
              <a:rPr lang="en-US" sz="1200" dirty="0">
                <a:latin typeface="Calibri"/>
                <a:cs typeface="Calibri"/>
              </a:rPr>
              <a:t>Magnets: L. </a:t>
            </a:r>
            <a:r>
              <a:rPr lang="en-US" sz="1200" dirty="0" err="1">
                <a:latin typeface="Calibri"/>
                <a:cs typeface="Calibri"/>
              </a:rPr>
              <a:t>Bottura</a:t>
            </a:r>
            <a:r>
              <a:rPr lang="en-US" sz="1200" dirty="0">
                <a:latin typeface="Calibri"/>
                <a:cs typeface="Calibri"/>
              </a:rPr>
              <a:t> et al. (LNCMI, Darmstadt, Bologna, Twente)</a:t>
            </a:r>
          </a:p>
          <a:p>
            <a:r>
              <a:rPr lang="en-US" sz="1200" dirty="0">
                <a:latin typeface="Calibri"/>
                <a:cs typeface="Calibri"/>
              </a:rPr>
              <a:t>FFA: S. Machida et al. (RAL)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BB19F2-3F5A-4E25-3C58-B634EBC3AB8F}"/>
              </a:ext>
            </a:extLst>
          </p:cNvPr>
          <p:cNvSpPr txBox="1"/>
          <p:nvPr/>
        </p:nvSpPr>
        <p:spPr>
          <a:xfrm>
            <a:off x="8078925" y="885949"/>
            <a:ext cx="1029579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/>
                <a:cs typeface="Calibri"/>
              </a:rPr>
              <a:t>MAP study S. Berg et al.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DEC26EA-5B68-8399-5BA5-AEC9E3C16315}"/>
              </a:ext>
            </a:extLst>
          </p:cNvPr>
          <p:cNvCxnSpPr>
            <a:cxnSpLocks/>
          </p:cNvCxnSpPr>
          <p:nvPr/>
        </p:nvCxnSpPr>
        <p:spPr>
          <a:xfrm flipH="1">
            <a:off x="7050463" y="2319722"/>
            <a:ext cx="8980" cy="7200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5621CBE-881B-519C-4CEE-10AA8862D1BD}"/>
              </a:ext>
            </a:extLst>
          </p:cNvPr>
          <p:cNvCxnSpPr>
            <a:cxnSpLocks/>
          </p:cNvCxnSpPr>
          <p:nvPr/>
        </p:nvCxnSpPr>
        <p:spPr>
          <a:xfrm flipV="1">
            <a:off x="6948264" y="2139702"/>
            <a:ext cx="0" cy="7121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8B1016E-5F3A-B93F-05BF-830599FFEFA6}"/>
              </a:ext>
            </a:extLst>
          </p:cNvPr>
          <p:cNvCxnSpPr>
            <a:cxnSpLocks/>
          </p:cNvCxnSpPr>
          <p:nvPr/>
        </p:nvCxnSpPr>
        <p:spPr>
          <a:xfrm flipH="1">
            <a:off x="8491905" y="1952315"/>
            <a:ext cx="596" cy="458676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5A5D9DB-3061-3498-91E0-E78EBFB69DED}"/>
              </a:ext>
            </a:extLst>
          </p:cNvPr>
          <p:cNvCxnSpPr>
            <a:cxnSpLocks/>
          </p:cNvCxnSpPr>
          <p:nvPr/>
        </p:nvCxnSpPr>
        <p:spPr>
          <a:xfrm flipH="1">
            <a:off x="5409310" y="1955126"/>
            <a:ext cx="596" cy="458676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5924148B-95DD-2BC0-008B-CCB5A6DE5F53}"/>
              </a:ext>
            </a:extLst>
          </p:cNvPr>
          <p:cNvSpPr txBox="1"/>
          <p:nvPr/>
        </p:nvSpPr>
        <p:spPr>
          <a:xfrm>
            <a:off x="6417349" y="2319722"/>
            <a:ext cx="5309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initial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548F9DF-9E0F-EFC3-5A5E-881FF4EA99A0}"/>
              </a:ext>
            </a:extLst>
          </p:cNvPr>
          <p:cNvSpPr txBox="1"/>
          <p:nvPr/>
        </p:nvSpPr>
        <p:spPr>
          <a:xfrm>
            <a:off x="7084715" y="2392464"/>
            <a:ext cx="4555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final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44C2EB-A7F5-6E4A-BAE5-7210E86377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5293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dirty="0">
                <a:latin typeface="Calibri"/>
                <a:cs typeface="Calibri"/>
              </a:rPr>
              <a:t>Collective Effects and RF Design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pPr algn="l"/>
            <a:r>
              <a:rPr lang="en-US">
                <a:latin typeface="Calibri"/>
                <a:cs typeface="Calibri"/>
              </a:rPr>
              <a:t>D. Schulte,  Future Colliders 3, BND, 2024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608" y="555526"/>
            <a:ext cx="57409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Longitudinal dynamics and RF important due to high bunch charge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3F15C61-4839-F44A-927E-1417EAA8D046}"/>
              </a:ext>
            </a:extLst>
          </p:cNvPr>
          <p:cNvSpPr txBox="1"/>
          <p:nvPr/>
        </p:nvSpPr>
        <p:spPr>
          <a:xfrm>
            <a:off x="4821390" y="989315"/>
            <a:ext cx="3495026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/>
                <a:cs typeface="Calibri"/>
              </a:rPr>
              <a:t>A.  Chance, H. </a:t>
            </a:r>
            <a:r>
              <a:rPr lang="en-US" sz="1200" dirty="0" err="1">
                <a:latin typeface="Calibri"/>
                <a:cs typeface="Calibri"/>
              </a:rPr>
              <a:t>Damerell</a:t>
            </a:r>
            <a:r>
              <a:rPr lang="en-US" sz="1200" dirty="0">
                <a:latin typeface="Calibri"/>
                <a:cs typeface="Calibri"/>
              </a:rPr>
              <a:t>, F. </a:t>
            </a:r>
            <a:r>
              <a:rPr lang="en-US" sz="1200" dirty="0" err="1">
                <a:latin typeface="Calibri"/>
                <a:cs typeface="Calibri"/>
              </a:rPr>
              <a:t>Batsch</a:t>
            </a:r>
            <a:r>
              <a:rPr lang="en-US" sz="1200" dirty="0">
                <a:latin typeface="Calibri"/>
                <a:cs typeface="Calibri"/>
              </a:rPr>
              <a:t>, U. van </a:t>
            </a:r>
            <a:r>
              <a:rPr lang="en-US" sz="1200" dirty="0" err="1">
                <a:latin typeface="Calibri"/>
                <a:cs typeface="Calibri"/>
              </a:rPr>
              <a:t>Rienen</a:t>
            </a:r>
            <a:r>
              <a:rPr lang="en-US" sz="1200" dirty="0">
                <a:latin typeface="Calibri"/>
                <a:cs typeface="Calibri"/>
              </a:rPr>
              <a:t>, A. </a:t>
            </a:r>
            <a:r>
              <a:rPr lang="en-US" sz="1200" dirty="0" err="1">
                <a:latin typeface="Calibri"/>
                <a:cs typeface="Calibri"/>
              </a:rPr>
              <a:t>Grudiev</a:t>
            </a:r>
            <a:r>
              <a:rPr lang="en-US" sz="1200" dirty="0">
                <a:latin typeface="Calibri"/>
                <a:cs typeface="Calibri"/>
              </a:rPr>
              <a:t> et al. (CEA, Rostock, Milano, CERN)</a:t>
            </a:r>
          </a:p>
          <a:p>
            <a:r>
              <a:rPr lang="en-US" sz="1200" dirty="0">
                <a:latin typeface="Calibri"/>
                <a:cs typeface="Calibri"/>
              </a:rPr>
              <a:t>E. </a:t>
            </a:r>
            <a:r>
              <a:rPr lang="en-US" sz="1200" dirty="0" err="1">
                <a:latin typeface="Calibri"/>
                <a:cs typeface="Calibri"/>
              </a:rPr>
              <a:t>Metral</a:t>
            </a:r>
            <a:r>
              <a:rPr lang="en-US" sz="1200" dirty="0">
                <a:latin typeface="Calibri"/>
                <a:cs typeface="Calibri"/>
              </a:rPr>
              <a:t>, D Amorim et al. (CERN)</a:t>
            </a:r>
          </a:p>
        </p:txBody>
      </p:sp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0A51E2CB-D1A3-FCF5-69C7-2DE4D9B40F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2345" y="3680448"/>
            <a:ext cx="2245443" cy="1223737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272D771B-A4F0-C268-1D64-1EABAD83FB71}"/>
              </a:ext>
            </a:extLst>
          </p:cNvPr>
          <p:cNvGrpSpPr/>
          <p:nvPr/>
        </p:nvGrpSpPr>
        <p:grpSpPr>
          <a:xfrm>
            <a:off x="181692" y="2211710"/>
            <a:ext cx="2492120" cy="1656320"/>
            <a:chOff x="9073271" y="484373"/>
            <a:chExt cx="2752969" cy="1864037"/>
          </a:xfrm>
        </p:grpSpPr>
        <p:pic>
          <p:nvPicPr>
            <p:cNvPr id="8" name="Picture 7" descr="A picture containing text, screenshot, colorfulness, circle&#10;&#10;Description automatically generated">
              <a:extLst>
                <a:ext uri="{FF2B5EF4-FFF2-40B4-BE49-F238E27FC236}">
                  <a16:creationId xmlns:a16="http://schemas.microsoft.com/office/drawing/2014/main" id="{B10EB1FC-3604-52B1-057C-E5B9BDA3B7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168"/>
            <a:stretch/>
          </p:blipFill>
          <p:spPr>
            <a:xfrm>
              <a:off x="9073271" y="484373"/>
              <a:ext cx="2752969" cy="1864037"/>
            </a:xfrm>
            <a:prstGeom prst="rect">
              <a:avLst/>
            </a:prstGeom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96BA0A23-7896-3701-B705-1455C4B5780B}"/>
                </a:ext>
              </a:extLst>
            </p:cNvPr>
            <p:cNvCxnSpPr>
              <a:cxnSpLocks/>
            </p:cNvCxnSpPr>
            <p:nvPr/>
          </p:nvCxnSpPr>
          <p:spPr>
            <a:xfrm>
              <a:off x="11826240" y="488183"/>
              <a:ext cx="0" cy="1546714"/>
            </a:xfrm>
            <a:prstGeom prst="line">
              <a:avLst/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6C9F1F6-8773-EA73-9607-9D385FA1A66F}"/>
                </a:ext>
              </a:extLst>
            </p:cNvPr>
            <p:cNvSpPr txBox="1"/>
            <p:nvPr/>
          </p:nvSpPr>
          <p:spPr>
            <a:xfrm>
              <a:off x="9407939" y="484373"/>
              <a:ext cx="1740121" cy="630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25" dirty="0"/>
                <a:t>Long. Distribution assumed at injection in RCS1 </a:t>
              </a:r>
              <a:endParaRPr lang="en-GB" sz="825"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249172A-BC61-3360-AB24-C03E5113436D}"/>
              </a:ext>
            </a:extLst>
          </p:cNvPr>
          <p:cNvGrpSpPr/>
          <p:nvPr/>
        </p:nvGrpSpPr>
        <p:grpSpPr>
          <a:xfrm>
            <a:off x="1849649" y="4203834"/>
            <a:ext cx="864168" cy="600164"/>
            <a:chOff x="312420" y="5577225"/>
            <a:chExt cx="1152224" cy="800218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3DFE26F-FA26-BCFD-37F1-A4A2F858E9CE}"/>
                </a:ext>
              </a:extLst>
            </p:cNvPr>
            <p:cNvSpPr txBox="1"/>
            <p:nvPr/>
          </p:nvSpPr>
          <p:spPr>
            <a:xfrm>
              <a:off x="312420" y="5577225"/>
              <a:ext cx="1152224" cy="800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25" dirty="0"/>
                <a:t>Induced voltages in RCS1 for a single bunch</a:t>
              </a:r>
              <a:endParaRPr lang="en-GB" sz="825" dirty="0"/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37E854F0-2E76-3732-1770-43C325B50EFB}"/>
                </a:ext>
              </a:extLst>
            </p:cNvPr>
            <p:cNvCxnSpPr>
              <a:cxnSpLocks/>
            </p:cNvCxnSpPr>
            <p:nvPr/>
          </p:nvCxnSpPr>
          <p:spPr>
            <a:xfrm>
              <a:off x="1165860" y="5879594"/>
              <a:ext cx="245444" cy="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5FA347E-B338-60ED-88F7-D401E3E489CF}"/>
              </a:ext>
            </a:extLst>
          </p:cNvPr>
          <p:cNvSpPr txBox="1">
            <a:spLocks/>
          </p:cNvSpPr>
          <p:nvPr/>
        </p:nvSpPr>
        <p:spPr>
          <a:xfrm>
            <a:off x="92819" y="918419"/>
            <a:ext cx="5608668" cy="1509315"/>
          </a:xfr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F0FFF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&gt; 30 RF stations needed 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Orbit length changes require </a:t>
            </a:r>
            <a:r>
              <a:rPr lang="en-GB" sz="1400" dirty="0">
                <a:solidFill>
                  <a:srgbClr val="0F0FFF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frequency tuning required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F0FFF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Single-bunch HOM power loss up to 10 kW during pulse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CW average is lower, </a:t>
            </a:r>
            <a:r>
              <a:rPr lang="en-US" sz="1400" dirty="0">
                <a:solidFill>
                  <a:srgbClr val="0F0FFF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development of high-capacity couplers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needed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350" b="1" u="sng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6420FD5-B5E6-4282-DB04-195F14D59187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947910" y="2787774"/>
            <a:ext cx="2872562" cy="2010673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Freeform 19">
            <a:extLst>
              <a:ext uri="{FF2B5EF4-FFF2-40B4-BE49-F238E27FC236}">
                <a16:creationId xmlns:a16="http://schemas.microsoft.com/office/drawing/2014/main" id="{EDA26515-7748-B0DA-5441-C806D3044649}"/>
              </a:ext>
            </a:extLst>
          </p:cNvPr>
          <p:cNvSpPr/>
          <p:nvPr/>
        </p:nvSpPr>
        <p:spPr>
          <a:xfrm>
            <a:off x="7460102" y="3939902"/>
            <a:ext cx="208242" cy="79345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29160">
            <a:solidFill>
              <a:srgbClr val="3465A4"/>
            </a:solidFill>
            <a:prstDash val="solid"/>
          </a:ln>
        </p:spPr>
        <p:txBody>
          <a:bodyPr vert="horz" wrap="square" lIns="94697" tIns="53879" rIns="94697" bIns="53879" anchor="ctr" anchorCtr="0" compatLnSpc="0">
            <a:noAutofit/>
          </a:bodyPr>
          <a:lstStyle/>
          <a:p>
            <a:pPr hangingPunct="0"/>
            <a:endParaRPr lang="fr-FR" sz="1270">
              <a:latin typeface="Fira Sans" pitchFamily="34"/>
              <a:ea typeface="Noto Sans CJK SC" pitchFamily="2"/>
              <a:cs typeface="FreeSans" pitchFamily="2"/>
            </a:endParaRPr>
          </a:p>
        </p:txBody>
      </p:sp>
      <p:sp>
        <p:nvSpPr>
          <p:cNvPr id="21" name="Straight Connector 20">
            <a:extLst>
              <a:ext uri="{FF2B5EF4-FFF2-40B4-BE49-F238E27FC236}">
                <a16:creationId xmlns:a16="http://schemas.microsoft.com/office/drawing/2014/main" id="{2563628D-29CA-F1E0-D36D-DD76E8E62C66}"/>
              </a:ext>
            </a:extLst>
          </p:cNvPr>
          <p:cNvSpPr/>
          <p:nvPr/>
        </p:nvSpPr>
        <p:spPr>
          <a:xfrm>
            <a:off x="5875925" y="3579862"/>
            <a:ext cx="1486609" cy="584512"/>
          </a:xfrm>
          <a:prstGeom prst="line">
            <a:avLst/>
          </a:prstGeom>
          <a:noFill/>
          <a:ln w="29160">
            <a:solidFill>
              <a:srgbClr val="3465A4"/>
            </a:solidFill>
            <a:prstDash val="solid"/>
            <a:tailEnd type="arrow"/>
          </a:ln>
        </p:spPr>
        <p:txBody>
          <a:bodyPr vert="horz" wrap="square" lIns="94697" tIns="53879" rIns="94697" bIns="53879" anchor="ctr" anchorCtr="0" compatLnSpc="0"/>
          <a:lstStyle/>
          <a:p>
            <a:pPr hangingPunct="0"/>
            <a:endParaRPr lang="fr-FR" sz="1270">
              <a:latin typeface="Fira Sans" pitchFamily="34"/>
              <a:ea typeface="Noto Sans CJK SC" pitchFamily="2"/>
              <a:cs typeface="FreeSans" pitchFamily="2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E5F464A-F010-70D5-DED5-A3C13F4FB815}"/>
              </a:ext>
            </a:extLst>
          </p:cNvPr>
          <p:cNvSpPr txBox="1"/>
          <p:nvPr/>
        </p:nvSpPr>
        <p:spPr>
          <a:xfrm>
            <a:off x="3034063" y="2577301"/>
            <a:ext cx="2553595" cy="5732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hangingPunct="0">
              <a:lnSpc>
                <a:spcPct val="115000"/>
              </a:lnSpc>
              <a:buClr>
                <a:schemeClr val="tx1"/>
              </a:buClr>
              <a:buSzPct val="100000"/>
              <a:defRPr lang="en-US">
                <a:latin typeface="Liberation Sans" pitchFamily="34"/>
              </a:defRPr>
            </a:pPr>
            <a:r>
              <a:rPr lang="en-US" sz="1400" b="1" dirty="0">
                <a:latin typeface="Calibri" panose="020F0502020204030204" pitchFamily="34" charset="0"/>
                <a:ea typeface="Noto Sans CJK SC" pitchFamily="2"/>
                <a:cs typeface="Calibri" panose="020F0502020204030204" pitchFamily="34" charset="0"/>
              </a:rPr>
              <a:t>1.3 GHz appears possible for longitudinal effects and stability</a:t>
            </a:r>
            <a:endParaRPr lang="en-US" sz="1400" dirty="0">
              <a:latin typeface="Calibri" panose="020F0502020204030204" pitchFamily="34" charset="0"/>
              <a:ea typeface="Noto Sans CJK SC" pitchFamily="2"/>
              <a:cs typeface="Calibri" panose="020F050202020403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721EF08-2394-B385-726D-B99D2E7F0EC1}"/>
              </a:ext>
            </a:extLst>
          </p:cNvPr>
          <p:cNvSpPr txBox="1"/>
          <p:nvPr/>
        </p:nvSpPr>
        <p:spPr>
          <a:xfrm>
            <a:off x="5853892" y="1788046"/>
            <a:ext cx="3233366" cy="1068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hangingPunct="0">
              <a:lnSpc>
                <a:spcPct val="115000"/>
              </a:lnSpc>
              <a:buClr>
                <a:schemeClr val="tx1"/>
              </a:buClr>
              <a:buSzPct val="100000"/>
              <a:defRPr lang="en-US">
                <a:latin typeface="Liberation Sans" pitchFamily="34"/>
              </a:defRPr>
            </a:pPr>
            <a:r>
              <a:rPr lang="en-US" sz="1400" b="1" dirty="0">
                <a:latin typeface="Calibri" panose="020F0502020204030204" pitchFamily="34" charset="0"/>
                <a:ea typeface="Noto Sans CJK SC" pitchFamily="2"/>
                <a:cs typeface="Calibri" panose="020F0502020204030204" pitchFamily="34" charset="0"/>
              </a:rPr>
              <a:t>Collider ring s</a:t>
            </a:r>
            <a:r>
              <a:rPr lang="en-US" sz="1400" dirty="0">
                <a:latin typeface="Calibri" panose="020F0502020204030204" pitchFamily="34" charset="0"/>
                <a:ea typeface="Noto Sans CJK SC" pitchFamily="2"/>
                <a:cs typeface="Calibri" panose="020F0502020204030204" pitchFamily="34" charset="0"/>
              </a:rPr>
              <a:t>ingle beam instability limits</a:t>
            </a:r>
          </a:p>
          <a:p>
            <a:pPr hangingPunct="0">
              <a:lnSpc>
                <a:spcPct val="115000"/>
              </a:lnSpc>
              <a:buClr>
                <a:schemeClr val="tx1"/>
              </a:buClr>
              <a:buSzPct val="100000"/>
              <a:defRPr lang="en-US">
                <a:latin typeface="Liberation Sans" pitchFamily="34"/>
              </a:defRPr>
            </a:pPr>
            <a:r>
              <a:rPr lang="en-US" sz="1400" dirty="0">
                <a:latin typeface="Calibri" panose="020F0502020204030204" pitchFamily="34" charset="0"/>
                <a:ea typeface="Noto Sans CJK SC" pitchFamily="2"/>
                <a:cs typeface="Calibri" panose="020F0502020204030204" pitchFamily="34" charset="0"/>
              </a:rPr>
              <a:t>Conservative feedback</a:t>
            </a:r>
          </a:p>
          <a:p>
            <a:pPr marL="0" lvl="1" hangingPunct="0">
              <a:lnSpc>
                <a:spcPct val="115000"/>
              </a:lnSpc>
              <a:buClr>
                <a:schemeClr val="tx1"/>
              </a:buClr>
              <a:buSzPct val="100000"/>
              <a:defRPr lang="en-US">
                <a:latin typeface="Liberation Sans" pitchFamily="34"/>
              </a:defRPr>
            </a:pPr>
            <a:r>
              <a:rPr lang="en-US" sz="1400" dirty="0">
                <a:latin typeface="Calibri" panose="020F0502020204030204" pitchFamily="34" charset="0"/>
                <a:ea typeface="Noto Sans CJK SC" pitchFamily="2"/>
                <a:cs typeface="Calibri" panose="020F0502020204030204" pitchFamily="34" charset="0"/>
              </a:rPr>
              <a:t>Copper coating beneficial (few microns)</a:t>
            </a:r>
          </a:p>
          <a:p>
            <a:pPr marL="0" lvl="1" hangingPunct="0">
              <a:lnSpc>
                <a:spcPct val="115000"/>
              </a:lnSpc>
              <a:buClr>
                <a:schemeClr val="tx1"/>
              </a:buClr>
              <a:buSzPct val="100000"/>
              <a:defRPr lang="en-US">
                <a:latin typeface="Liberation Sans" pitchFamily="34"/>
              </a:defRPr>
            </a:pPr>
            <a:r>
              <a:rPr lang="en-US" sz="1400" dirty="0">
                <a:latin typeface="Calibri" panose="020F0502020204030204" pitchFamily="34" charset="0"/>
                <a:ea typeface="Noto Sans CJK SC" pitchFamily="2"/>
                <a:cs typeface="Calibri" panose="020F0502020204030204" pitchFamily="34" charset="0"/>
              </a:rPr>
              <a:t>Beam-beam studies started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184C390-0DF9-1A85-402E-B6980B8ECC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38897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930" y="-20538"/>
            <a:ext cx="6170141" cy="357428"/>
          </a:xfrm>
        </p:spPr>
        <p:txBody>
          <a:bodyPr/>
          <a:lstStyle/>
          <a:p>
            <a:r>
              <a:rPr lang="en-US" sz="3200" b="0" dirty="0">
                <a:latin typeface="Calibri" panose="020F0502020204030204" pitchFamily="34" charset="0"/>
                <a:cs typeface="Calibri" panose="020F0502020204030204" pitchFamily="34" charset="0"/>
              </a:rPr>
              <a:t>Fast-ramping Magnet System</a:t>
            </a:r>
          </a:p>
        </p:txBody>
      </p:sp>
      <p:pic>
        <p:nvPicPr>
          <p:cNvPr id="8" name="Picture 7" descr="A picture containing text, sky&#10;&#10;Description automatically generated">
            <a:extLst>
              <a:ext uri="{FF2B5EF4-FFF2-40B4-BE49-F238E27FC236}">
                <a16:creationId xmlns:a16="http://schemas.microsoft.com/office/drawing/2014/main" id="{DF4E25EA-6541-AC79-E09C-42F03603F6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690" y="1048288"/>
            <a:ext cx="1305262" cy="945000"/>
          </a:xfrm>
          <a:prstGeom prst="rect">
            <a:avLst/>
          </a:prstGeom>
        </p:spPr>
      </p:pic>
      <p:pic>
        <p:nvPicPr>
          <p:cNvPr id="11" name="Picture 10" descr="Square&#10;&#10;Description automatically generated">
            <a:extLst>
              <a:ext uri="{FF2B5EF4-FFF2-40B4-BE49-F238E27FC236}">
                <a16:creationId xmlns:a16="http://schemas.microsoft.com/office/drawing/2014/main" id="{2AD65E06-DB27-4B17-918D-8F49CBD778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9310" y="1048288"/>
            <a:ext cx="1058920" cy="945000"/>
          </a:xfrm>
          <a:prstGeom prst="rect">
            <a:avLst/>
          </a:prstGeom>
        </p:spPr>
      </p:pic>
      <p:pic>
        <p:nvPicPr>
          <p:cNvPr id="13" name="Picture 12" descr="Shape&#10;&#10;Description automatically generated">
            <a:extLst>
              <a:ext uri="{FF2B5EF4-FFF2-40B4-BE49-F238E27FC236}">
                <a16:creationId xmlns:a16="http://schemas.microsoft.com/office/drawing/2014/main" id="{436DF87B-CC2E-E83F-9F96-7D46920703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8782" y="1048288"/>
            <a:ext cx="1072777" cy="9450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3ECBC2B-34BC-DA1E-3BA6-93D4F76CC90A}"/>
              </a:ext>
            </a:extLst>
          </p:cNvPr>
          <p:cNvSpPr txBox="1"/>
          <p:nvPr/>
        </p:nvSpPr>
        <p:spPr>
          <a:xfrm>
            <a:off x="435241" y="2046574"/>
            <a:ext cx="76815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050" dirty="0"/>
              <a:t>5.07 kJ/m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9700791-5BF0-F5F4-1971-3C8532DF4475}"/>
              </a:ext>
            </a:extLst>
          </p:cNvPr>
          <p:cNvSpPr txBox="1"/>
          <p:nvPr/>
        </p:nvSpPr>
        <p:spPr>
          <a:xfrm>
            <a:off x="1612318" y="2046574"/>
            <a:ext cx="11657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050" dirty="0"/>
              <a:t>5.65…7.14 kJ/m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1C58C7-C040-3502-BF61-A9605F6B95DB}"/>
              </a:ext>
            </a:extLst>
          </p:cNvPr>
          <p:cNvSpPr txBox="1"/>
          <p:nvPr/>
        </p:nvSpPr>
        <p:spPr>
          <a:xfrm>
            <a:off x="3134690" y="2046574"/>
            <a:ext cx="76815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050" dirty="0"/>
              <a:t>5.89 kJ/m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3E47731-85F3-5556-8A99-8CA3540414E7}"/>
              </a:ext>
            </a:extLst>
          </p:cNvPr>
          <p:cNvSpPr txBox="1"/>
          <p:nvPr/>
        </p:nvSpPr>
        <p:spPr>
          <a:xfrm>
            <a:off x="160575" y="2262956"/>
            <a:ext cx="4039545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CH" sz="1350" dirty="0">
                <a:latin typeface="Calibri" panose="020F0502020204030204" pitchFamily="34" charset="0"/>
                <a:cs typeface="Calibri" panose="020F0502020204030204" pitchFamily="34" charset="0"/>
              </a:rPr>
              <a:t>anagement of the </a:t>
            </a:r>
            <a:r>
              <a:rPr lang="en-CH" sz="1350" b="1" dirty="0">
                <a:latin typeface="Calibri" panose="020F0502020204030204" pitchFamily="34" charset="0"/>
                <a:cs typeface="Calibri" panose="020F0502020204030204" pitchFamily="34" charset="0"/>
              </a:rPr>
              <a:t>power in the resistive dipoles </a:t>
            </a:r>
            <a:r>
              <a:rPr lang="en-CH" sz="135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CH" sz="135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several tens of GW</a:t>
            </a:r>
            <a:r>
              <a:rPr lang="en-CH" sz="1350" dirty="0">
                <a:latin typeface="Calibri" panose="020F0502020204030204" pitchFamily="34" charset="0"/>
                <a:cs typeface="Calibri" panose="020F0502020204030204" pitchFamily="34" charset="0"/>
              </a:rPr>
              <a:t>):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CH" sz="1350" dirty="0">
                <a:latin typeface="Calibri" panose="020F0502020204030204" pitchFamily="34" charset="0"/>
                <a:cs typeface="Calibri" panose="020F0502020204030204" pitchFamily="34" charset="0"/>
              </a:rPr>
              <a:t>Minimum stored magnetic energy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CH" sz="1350" dirty="0">
                <a:latin typeface="Calibri" panose="020F0502020204030204" pitchFamily="34" charset="0"/>
                <a:cs typeface="Calibri" panose="020F0502020204030204" pitchFamily="34" charset="0"/>
              </a:rPr>
              <a:t>ighly efficient energy storage and recovery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5962983-8236-A0F4-B355-A914F062C2B3}"/>
              </a:ext>
            </a:extLst>
          </p:cNvPr>
          <p:cNvSpPr txBox="1"/>
          <p:nvPr/>
        </p:nvSpPr>
        <p:spPr>
          <a:xfrm>
            <a:off x="1892414" y="3272666"/>
            <a:ext cx="2307705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Could also use HTS driven dipoles</a:t>
            </a:r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7F455B-603A-F427-6FDD-F87556D0EC97}"/>
              </a:ext>
            </a:extLst>
          </p:cNvPr>
          <p:cNvSpPr txBox="1"/>
          <p:nvPr/>
        </p:nvSpPr>
        <p:spPr>
          <a:xfrm>
            <a:off x="1552205" y="638813"/>
            <a:ext cx="1154483" cy="26019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CH" sz="1091" dirty="0"/>
              <a:t>F. Boattini et al.</a:t>
            </a:r>
          </a:p>
        </p:txBody>
      </p:sp>
      <p:pic>
        <p:nvPicPr>
          <p:cNvPr id="4" name="Picture 3" descr="A diagram of a circuit&#10;&#10;Description automatically generated with low confidence">
            <a:extLst>
              <a:ext uri="{FF2B5EF4-FFF2-40B4-BE49-F238E27FC236}">
                <a16:creationId xmlns:a16="http://schemas.microsoft.com/office/drawing/2014/main" id="{42352AB3-1ACF-1CE2-E5F1-2FB584AA9F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5066" y="1340392"/>
            <a:ext cx="2936575" cy="1684805"/>
          </a:xfrm>
          <a:prstGeom prst="rect">
            <a:avLst/>
          </a:prstGeom>
        </p:spPr>
      </p:pic>
      <p:pic>
        <p:nvPicPr>
          <p:cNvPr id="5" name="Picture 4" descr="A picture containing diagram, text, line, plan&#10;&#10;Description automatically generated">
            <a:extLst>
              <a:ext uri="{FF2B5EF4-FFF2-40B4-BE49-F238E27FC236}">
                <a16:creationId xmlns:a16="http://schemas.microsoft.com/office/drawing/2014/main" id="{B2B2B51C-9ABA-3EB9-C065-278B348DFD8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35067" y="3498348"/>
            <a:ext cx="2768539" cy="130565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86E800E-09EB-0872-8B08-6E41C4A055F3}"/>
              </a:ext>
            </a:extLst>
          </p:cNvPr>
          <p:cNvSpPr txBox="1">
            <a:spLocks/>
          </p:cNvSpPr>
          <p:nvPr/>
        </p:nvSpPr>
        <p:spPr>
          <a:xfrm>
            <a:off x="5671235" y="1226714"/>
            <a:ext cx="2375048" cy="281773"/>
          </a:xfrm>
          <a:prstGeom prst="rect">
            <a:avLst/>
          </a:prstGeom>
        </p:spPr>
        <p:txBody>
          <a:bodyPr vert="horz" lIns="100381" tIns="50191" rIns="100381" bIns="50191" rtlCol="0">
            <a:noAutofit/>
          </a:bodyPr>
          <a:lstStyle>
            <a:lvl1pPr marL="376435" indent="-37643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5610" indent="-313697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478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6699" indent="-250955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8613" indent="-250955" algn="l" defTabSz="50191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0518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244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435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626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Full wave resonance</a:t>
            </a:r>
          </a:p>
          <a:p>
            <a:pPr marL="0" indent="0">
              <a:buFont typeface="Arial"/>
              <a:buNone/>
            </a:pPr>
            <a:endParaRPr lang="en-US" sz="1200" b="1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4031E76-3822-3AB6-A115-00BD498836B3}"/>
              </a:ext>
            </a:extLst>
          </p:cNvPr>
          <p:cNvSpPr txBox="1">
            <a:spLocks/>
          </p:cNvSpPr>
          <p:nvPr/>
        </p:nvSpPr>
        <p:spPr>
          <a:xfrm>
            <a:off x="5652433" y="3112032"/>
            <a:ext cx="2519064" cy="281773"/>
          </a:xfrm>
          <a:prstGeom prst="rect">
            <a:avLst/>
          </a:prstGeom>
        </p:spPr>
        <p:txBody>
          <a:bodyPr vert="horz" lIns="100381" tIns="50191" rIns="100381" bIns="50191" rtlCol="0">
            <a:noAutofit/>
          </a:bodyPr>
          <a:lstStyle>
            <a:lvl1pPr marL="376435" indent="-37643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5610" indent="-313697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478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6699" indent="-250955" algn="l" defTabSz="501915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58613" indent="-250955" algn="l" defTabSz="501915" rtl="0" eaLnBrk="1" latinLnBrk="0" hangingPunct="1">
              <a:spcBef>
                <a:spcPct val="20000"/>
              </a:spcBef>
              <a:buFont typeface="Arial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0518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244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4352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6261" indent="-250955" algn="l" defTabSz="501915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Commutated resonance (</a:t>
            </a:r>
            <a:r>
              <a:rPr lang="en-US" sz="1200" b="1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new</a:t>
            </a:r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0" indent="0">
              <a:buFont typeface="Arial"/>
              <a:buNone/>
            </a:pPr>
            <a:endParaRPr lang="en-US" sz="12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9F3114-F31B-E378-526C-F742B8418FE8}"/>
              </a:ext>
            </a:extLst>
          </p:cNvPr>
          <p:cNvSpPr txBox="1"/>
          <p:nvPr/>
        </p:nvSpPr>
        <p:spPr>
          <a:xfrm>
            <a:off x="5287265" y="934937"/>
            <a:ext cx="37492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Differerent power converter options investigated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029E1A1F-C992-8930-2667-E453D43FA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496" y="4932057"/>
            <a:ext cx="5228387" cy="225722"/>
          </a:xfrm>
        </p:spPr>
        <p:txBody>
          <a:bodyPr/>
          <a:lstStyle/>
          <a:p>
            <a:r>
              <a:rPr lang="en-US"/>
              <a:t>D. Schulte,  Future Colliders 3, BND, 2024</a:t>
            </a:r>
            <a:endParaRPr lang="en-US" dirty="0"/>
          </a:p>
        </p:txBody>
      </p:sp>
      <p:pic>
        <p:nvPicPr>
          <p:cNvPr id="10" name="Picture 9" descr="ncelnngpfnakapbn.png">
            <a:extLst>
              <a:ext uri="{FF2B5EF4-FFF2-40B4-BE49-F238E27FC236}">
                <a16:creationId xmlns:a16="http://schemas.microsoft.com/office/drawing/2014/main" id="{5D187720-826E-FC3D-72AD-5BCCD27D16D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54" y="3327985"/>
            <a:ext cx="1686791" cy="126062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B58480A-53EF-50EE-8F5A-E952B78AEEC8}"/>
              </a:ext>
            </a:extLst>
          </p:cNvPr>
          <p:cNvSpPr txBox="1"/>
          <p:nvPr/>
        </p:nvSpPr>
        <p:spPr>
          <a:xfrm>
            <a:off x="22721" y="4587974"/>
            <a:ext cx="1867683" cy="251674"/>
          </a:xfrm>
          <a:prstGeom prst="rect">
            <a:avLst/>
          </a:prstGeom>
          <a:noFill/>
        </p:spPr>
        <p:txBody>
          <a:bodyPr wrap="square" lIns="81597" tIns="40800" rIns="81597" bIns="40800" rtlCol="0">
            <a:spAutoFit/>
          </a:bodyPr>
          <a:lstStyle/>
          <a:p>
            <a:pPr lvl="0"/>
            <a:r>
              <a:rPr lang="en-US" sz="1100" b="1" dirty="0"/>
              <a:t>FNAL </a:t>
            </a:r>
            <a:r>
              <a:rPr lang="en-US" sz="1100" dirty="0"/>
              <a:t>300 T/s HTS magnet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16682FB-FCB8-7004-B16A-74F62A2B4D1E}"/>
              </a:ext>
            </a:extLst>
          </p:cNvPr>
          <p:cNvSpPr txBox="1"/>
          <p:nvPr/>
        </p:nvSpPr>
        <p:spPr>
          <a:xfrm>
            <a:off x="3054316" y="3874281"/>
            <a:ext cx="2237764" cy="9233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350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Simple</a:t>
            </a:r>
            <a:r>
              <a:rPr lang="en-US" sz="135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HTS racetrack dipole </a:t>
            </a:r>
            <a:r>
              <a:rPr lang="en-US" sz="1350" dirty="0">
                <a:latin typeface="Calibri" panose="020F0502020204030204" pitchFamily="34" charset="0"/>
                <a:cs typeface="Calibri" panose="020F0502020204030204" pitchFamily="34" charset="0"/>
              </a:rPr>
              <a:t>could match the beam requirements and aperture for static magnets</a:t>
            </a:r>
            <a:endParaRPr lang="en-CH" sz="135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40EAF8E3-D7D3-4AD4-F4D9-1811B24E3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480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dirty="0">
                <a:latin typeface="Calibri"/>
                <a:cs typeface="Calibri"/>
              </a:rPr>
              <a:t>Motivation and Goal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pPr algn="l"/>
            <a:r>
              <a:rPr lang="en-US">
                <a:latin typeface="Calibri"/>
                <a:cs typeface="Calibri"/>
              </a:rPr>
              <a:t>D. Schulte,  Future Colliders 3, BND, 2024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1600" y="646693"/>
            <a:ext cx="698477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Previous studies in US (now very strong interest again), experimental </a:t>
            </a:r>
            <a:r>
              <a:rPr lang="en-US" sz="1600" dirty="0" err="1">
                <a:latin typeface="Calibri"/>
                <a:cs typeface="Calibri"/>
              </a:rPr>
              <a:t>programme</a:t>
            </a:r>
            <a:r>
              <a:rPr lang="en-US" sz="1600" dirty="0">
                <a:latin typeface="Calibri"/>
                <a:cs typeface="Calibri"/>
              </a:rPr>
              <a:t> in UK and alternatives studies by INFN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71600" y="1366773"/>
            <a:ext cx="770485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New strong interest in </a:t>
            </a:r>
            <a:r>
              <a:rPr lang="en-US" sz="1600" b="1" dirty="0">
                <a:latin typeface="Calibri"/>
                <a:cs typeface="Calibri"/>
              </a:rPr>
              <a:t>high-energy, high-luminosity lepton collider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Combines</a:t>
            </a:r>
            <a:r>
              <a:rPr lang="en-US" sz="1600" b="1" dirty="0">
                <a:latin typeface="Calibri"/>
                <a:cs typeface="Calibri"/>
              </a:rPr>
              <a:t> precision physics </a:t>
            </a:r>
            <a:r>
              <a:rPr lang="en-US" sz="1600" dirty="0">
                <a:latin typeface="Calibri"/>
                <a:cs typeface="Calibri"/>
              </a:rPr>
              <a:t>and</a:t>
            </a:r>
            <a:r>
              <a:rPr lang="en-US" sz="1600" b="1" dirty="0">
                <a:latin typeface="Calibri"/>
                <a:cs typeface="Calibri"/>
              </a:rPr>
              <a:t> discovery reach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Application of hadron collider technology to a lepton collider</a:t>
            </a:r>
          </a:p>
          <a:p>
            <a:pPr marL="285750" indent="-285750">
              <a:buFont typeface="Arial"/>
              <a:buChar char="•"/>
            </a:pPr>
            <a:endParaRPr lang="en-US" sz="1600" b="1" dirty="0">
              <a:latin typeface="Calibri"/>
              <a:cs typeface="Calibri"/>
            </a:endParaRPr>
          </a:p>
          <a:p>
            <a:r>
              <a:rPr lang="en-US" sz="1600" dirty="0" err="1">
                <a:latin typeface="Calibri"/>
                <a:cs typeface="Calibri"/>
              </a:rPr>
              <a:t>Muon</a:t>
            </a:r>
            <a:r>
              <a:rPr lang="en-US" sz="1600" dirty="0">
                <a:latin typeface="Calibri"/>
                <a:cs typeface="Calibri"/>
              </a:rPr>
              <a:t> collider promises </a:t>
            </a:r>
            <a:r>
              <a:rPr lang="en-US" sz="1600" b="1" dirty="0">
                <a:latin typeface="Calibri"/>
                <a:cs typeface="Calibri"/>
              </a:rPr>
              <a:t>sustainable</a:t>
            </a:r>
            <a:r>
              <a:rPr lang="en-US" sz="1600" dirty="0">
                <a:latin typeface="Calibri"/>
                <a:cs typeface="Calibri"/>
              </a:rPr>
              <a:t> approach to the </a:t>
            </a:r>
            <a:r>
              <a:rPr lang="en-US" sz="1600" b="1" dirty="0">
                <a:latin typeface="Calibri"/>
                <a:cs typeface="Calibri"/>
              </a:rPr>
              <a:t>energy frontier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limited power consumption, cost and land use</a:t>
            </a:r>
          </a:p>
          <a:p>
            <a:pPr marL="285750" indent="-285750">
              <a:buFont typeface="Arial"/>
              <a:buChar char="•"/>
            </a:pPr>
            <a:endParaRPr lang="en-US" sz="1600" b="1" dirty="0">
              <a:latin typeface="Calibri"/>
              <a:cs typeface="Calibri"/>
            </a:endParaRPr>
          </a:p>
          <a:p>
            <a:r>
              <a:rPr lang="en-US" sz="1600" b="1" dirty="0">
                <a:latin typeface="Calibri"/>
                <a:cs typeface="Calibri"/>
              </a:rPr>
              <a:t>Technology</a:t>
            </a:r>
            <a:r>
              <a:rPr lang="en-US" sz="1600" dirty="0">
                <a:latin typeface="Calibri"/>
                <a:cs typeface="Calibri"/>
              </a:rPr>
              <a:t> and </a:t>
            </a:r>
            <a:r>
              <a:rPr lang="en-US" sz="1600" b="1" dirty="0">
                <a:latin typeface="Calibri"/>
                <a:cs typeface="Calibri"/>
              </a:rPr>
              <a:t>design advances </a:t>
            </a:r>
            <a:r>
              <a:rPr lang="en-US" sz="1600" dirty="0">
                <a:latin typeface="Calibri"/>
                <a:cs typeface="Calibri"/>
              </a:rPr>
              <a:t>in past years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review did not find any showstoppers</a:t>
            </a:r>
          </a:p>
          <a:p>
            <a:pPr marL="285750" indent="-285750">
              <a:buFont typeface="Arial"/>
              <a:buChar char="•"/>
            </a:pPr>
            <a:endParaRPr lang="en-US" sz="1600" b="1" dirty="0">
              <a:latin typeface="Calibri"/>
              <a:cs typeface="Calibri"/>
            </a:endParaRPr>
          </a:p>
          <a:p>
            <a:r>
              <a:rPr lang="en-US" sz="1600" dirty="0">
                <a:latin typeface="Calibri"/>
                <a:cs typeface="Calibri"/>
              </a:rPr>
              <a:t>Goal is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10+ </a:t>
            </a:r>
            <a:r>
              <a:rPr lang="en-US" sz="1600" dirty="0" err="1">
                <a:latin typeface="Calibri"/>
                <a:cs typeface="Calibri"/>
              </a:rPr>
              <a:t>TeV</a:t>
            </a:r>
            <a:r>
              <a:rPr lang="en-US" sz="1600" dirty="0">
                <a:latin typeface="Calibri"/>
                <a:cs typeface="Calibri"/>
              </a:rPr>
              <a:t> collider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potential initial energy stage (e.g. 3 </a:t>
            </a:r>
            <a:r>
              <a:rPr lang="en-US" sz="1600" dirty="0" err="1">
                <a:latin typeface="Calibri"/>
                <a:cs typeface="Calibri"/>
              </a:rPr>
              <a:t>TeV</a:t>
            </a:r>
            <a:r>
              <a:rPr lang="en-US" sz="1600" dirty="0">
                <a:latin typeface="Calibri"/>
                <a:cs typeface="Calibri"/>
              </a:rPr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higher energies to be explored later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B5ED54C-77F4-780E-8F70-5D5B86C571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057921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5FE6863-4BA4-F0E9-8333-D612914002C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vert="horz" lIns="0" tIns="0" rIns="0" bIns="0" anchor="t" anchorCtr="0">
            <a:noAutofit/>
          </a:bodyPr>
          <a:lstStyle>
            <a:lvl1pPr lvl="0" algn="l" rtl="0" hangingPunct="0">
              <a:buNone/>
              <a:tabLst/>
              <a:defRPr lang="fr-FR" sz="3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Fira Sans Medium" pitchFamily="34"/>
                <a:ea typeface="Noto Sans CJK SC" pitchFamily="2"/>
                <a:cs typeface="FreeSans" pitchFamily="2"/>
              </a:defRPr>
            </a:lvl1pPr>
          </a:lstStyle>
          <a:p>
            <a:pPr lvl="0" algn="ctr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Collider Ring</a:t>
            </a:r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DBFC687C-6D28-4B94-3237-42FE2424C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Schulte,  Future Colliders 3, BND, 2024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BEFCA0-ABD9-4F20-DBAB-388FE2499680}"/>
              </a:ext>
            </a:extLst>
          </p:cNvPr>
          <p:cNvSpPr txBox="1"/>
          <p:nvPr/>
        </p:nvSpPr>
        <p:spPr>
          <a:xfrm>
            <a:off x="6231192" y="1216687"/>
            <a:ext cx="163923" cy="220414"/>
          </a:xfrm>
          <a:prstGeom prst="rect">
            <a:avLst/>
          </a:prstGeom>
          <a:noFill/>
          <a:ln>
            <a:noFill/>
          </a:ln>
        </p:spPr>
        <p:txBody>
          <a:bodyPr vert="horz" wrap="square" lIns="81635" tIns="40817" rIns="81635" bIns="40817" anchorCtr="0" compatLnSpc="0"/>
          <a:lstStyle/>
          <a:p>
            <a:pPr hangingPunct="0">
              <a:spcBef>
                <a:spcPts val="1080"/>
              </a:spcBef>
              <a:spcAft>
                <a:spcPts val="900"/>
              </a:spcAft>
              <a:defRPr lang="en-US" sz="1000"/>
            </a:pPr>
            <a:endParaRPr lang="en-US" sz="907">
              <a:latin typeface="Fira Sans" pitchFamily="34"/>
              <a:ea typeface="Noto Sans CJK SC" pitchFamily="2"/>
              <a:cs typeface="FreeSans" pitchFamily="2"/>
            </a:endParaRPr>
          </a:p>
        </p:txBody>
      </p:sp>
      <p:pic>
        <p:nvPicPr>
          <p:cNvPr id="14" name="1.png" descr="1.png">
            <a:extLst>
              <a:ext uri="{FF2B5EF4-FFF2-40B4-BE49-F238E27FC236}">
                <a16:creationId xmlns:a16="http://schemas.microsoft.com/office/drawing/2014/main" id="{8AD19683-A958-C794-B768-891A2AB2955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90292" y="3254549"/>
            <a:ext cx="2197960" cy="1648470"/>
          </a:xfrm>
          <a:prstGeom prst="rect">
            <a:avLst/>
          </a:prstGeom>
          <a:ln w="12700">
            <a:miter lim="400000"/>
          </a:ln>
        </p:spPr>
      </p:pic>
      <p:pic>
        <p:nvPicPr>
          <p:cNvPr id="16" name="Figure_55.png" descr="Figure_55.png">
            <a:extLst>
              <a:ext uri="{FF2B5EF4-FFF2-40B4-BE49-F238E27FC236}">
                <a16:creationId xmlns:a16="http://schemas.microsoft.com/office/drawing/2014/main" id="{E31E917E-A200-CE3C-4459-FD7FFAF374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2806" y="3003798"/>
            <a:ext cx="2537492" cy="1903119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17" name="Table 1">
            <a:extLst>
              <a:ext uri="{FF2B5EF4-FFF2-40B4-BE49-F238E27FC236}">
                <a16:creationId xmlns:a16="http://schemas.microsoft.com/office/drawing/2014/main" id="{C8727125-D83A-AB35-3FDD-D839232D301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5686079"/>
              </p:ext>
            </p:extLst>
          </p:nvPr>
        </p:nvGraphicFramePr>
        <p:xfrm>
          <a:off x="2453444" y="3413776"/>
          <a:ext cx="1555316" cy="1330016"/>
        </p:xfrm>
        <a:graphic>
          <a:graphicData uri="http://schemas.openxmlformats.org/drawingml/2006/table">
            <a:tbl>
              <a:tblPr firstRow="1"/>
              <a:tblGrid>
                <a:gridCol w="7776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76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9094">
                <a:tc>
                  <a:txBody>
                    <a:bodyPr/>
                    <a:lstStyle/>
                    <a:p>
                      <a:pPr marL="0" indent="0" defTabSz="914400">
                        <a:buSzTx/>
                        <a:buNone/>
                        <a:tabLst>
                          <a:tab pos="1663700" algn="l"/>
                        </a:tabLst>
                        <a:defRPr sz="3200" b="0">
                          <a:sym typeface="Graphik Semibold"/>
                        </a:defRPr>
                      </a:pPr>
                      <a:r>
                        <a:rPr sz="1200"/>
                        <a:t>p</a:t>
                      </a:r>
                      <a:r>
                        <a:rPr sz="1200" baseline="-5999"/>
                        <a:t>T </a:t>
                      </a:r>
                      <a:r>
                        <a:rPr sz="1200"/>
                        <a:t>[%]</a:t>
                      </a:r>
                    </a:p>
                  </a:txBody>
                  <a:tcPr marL="19050" marR="19050" marT="19050" marB="19050" anchor="ctr" horzOverflow="overflow"/>
                </a:tc>
                <a:tc>
                  <a:txBody>
                    <a:bodyPr/>
                    <a:lstStyle/>
                    <a:p>
                      <a:pPr marL="0" indent="0" defTabSz="914400">
                        <a:buSzTx/>
                        <a:buNone/>
                        <a:tabLst>
                          <a:tab pos="1663700" algn="l"/>
                        </a:tabLst>
                        <a:defRPr sz="3200" b="0">
                          <a:sym typeface="Graphik Semibold"/>
                        </a:defRPr>
                      </a:pPr>
                      <a:r>
                        <a:rPr sz="1200" dirty="0" err="1"/>
                        <a:t>DA</a:t>
                      </a:r>
                      <a:r>
                        <a:rPr sz="1200" baseline="-5999" dirty="0" err="1"/>
                        <a:t>min</a:t>
                      </a:r>
                      <a:r>
                        <a:rPr sz="1200" baseline="-5999" dirty="0"/>
                        <a:t> </a:t>
                      </a:r>
                      <a:r>
                        <a:rPr sz="1200" dirty="0"/>
                        <a:t>[</a:t>
                      </a:r>
                      <a:r>
                        <a:rPr sz="1200" dirty="0" err="1"/>
                        <a:t>σ</a:t>
                      </a:r>
                      <a:r>
                        <a:rPr sz="1200" dirty="0"/>
                        <a:t>]</a:t>
                      </a:r>
                    </a:p>
                  </a:txBody>
                  <a:tcPr marL="19050" marR="19050" marT="19050" marB="1905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7259">
                <a:tc>
                  <a:txBody>
                    <a:bodyPr/>
                    <a:lstStyle/>
                    <a:p>
                      <a:pPr marL="0" indent="0" defTabSz="914400">
                        <a:buSzTx/>
                        <a:buNone/>
                        <a:tabLst>
                          <a:tab pos="1663700" algn="l"/>
                        </a:tabLst>
                        <a:defRPr sz="1800"/>
                      </a:pPr>
                      <a:r>
                        <a:rPr sz="1200">
                          <a:sym typeface="Graphik"/>
                        </a:rPr>
                        <a:t>0.07</a:t>
                      </a:r>
                    </a:p>
                  </a:txBody>
                  <a:tcPr marL="19050" marR="19050" marT="19050" marB="19050" anchor="ctr" horzOverflow="overflow"/>
                </a:tc>
                <a:tc>
                  <a:txBody>
                    <a:bodyPr/>
                    <a:lstStyle/>
                    <a:p>
                      <a:pPr marL="0" indent="0" defTabSz="914400">
                        <a:buSzTx/>
                        <a:buNone/>
                        <a:tabLst>
                          <a:tab pos="1663700" algn="l"/>
                        </a:tabLst>
                        <a:defRPr sz="1800"/>
                      </a:pPr>
                      <a:r>
                        <a:rPr sz="1200">
                          <a:sym typeface="Graphik"/>
                        </a:rPr>
                        <a:t>5</a:t>
                      </a:r>
                    </a:p>
                  </a:txBody>
                  <a:tcPr marL="19050" marR="19050" marT="19050" marB="1905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7259">
                <a:tc>
                  <a:txBody>
                    <a:bodyPr/>
                    <a:lstStyle/>
                    <a:p>
                      <a:pPr marL="0" indent="0" defTabSz="914400">
                        <a:buSzTx/>
                        <a:buNone/>
                        <a:tabLst>
                          <a:tab pos="1663700" algn="l"/>
                        </a:tabLst>
                        <a:defRPr sz="1800"/>
                      </a:pPr>
                      <a:r>
                        <a:rPr sz="1200">
                          <a:sym typeface="Graphik"/>
                        </a:rPr>
                        <a:t>0.08</a:t>
                      </a:r>
                    </a:p>
                  </a:txBody>
                  <a:tcPr marL="19050" marR="19050" marT="19050" marB="19050" anchor="ctr" horzOverflow="overflow"/>
                </a:tc>
                <a:tc>
                  <a:txBody>
                    <a:bodyPr/>
                    <a:lstStyle/>
                    <a:p>
                      <a:pPr marL="0" indent="0" defTabSz="914400">
                        <a:buSzTx/>
                        <a:buNone/>
                        <a:tabLst>
                          <a:tab pos="1663700" algn="l"/>
                        </a:tabLst>
                        <a:defRPr sz="1800"/>
                      </a:pPr>
                      <a:r>
                        <a:rPr sz="1200">
                          <a:sym typeface="Graphik"/>
                        </a:rPr>
                        <a:t>4</a:t>
                      </a:r>
                    </a:p>
                  </a:txBody>
                  <a:tcPr marL="19050" marR="19050" marT="19050" marB="1905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7259">
                <a:tc>
                  <a:txBody>
                    <a:bodyPr/>
                    <a:lstStyle/>
                    <a:p>
                      <a:pPr marL="0" indent="0" defTabSz="914400">
                        <a:buSzTx/>
                        <a:buNone/>
                        <a:tabLst>
                          <a:tab pos="1663700" algn="l"/>
                        </a:tabLst>
                        <a:defRPr sz="1800"/>
                      </a:pPr>
                      <a:r>
                        <a:rPr sz="1200">
                          <a:sym typeface="Graphik"/>
                        </a:rPr>
                        <a:t>0.09</a:t>
                      </a:r>
                    </a:p>
                  </a:txBody>
                  <a:tcPr marL="19050" marR="19050" marT="19050" marB="19050" anchor="ctr" horzOverflow="overflow"/>
                </a:tc>
                <a:tc>
                  <a:txBody>
                    <a:bodyPr/>
                    <a:lstStyle/>
                    <a:p>
                      <a:pPr marL="0" indent="0" defTabSz="914400">
                        <a:buSzTx/>
                        <a:buNone/>
                        <a:tabLst>
                          <a:tab pos="1663700" algn="l"/>
                        </a:tabLst>
                        <a:defRPr sz="1800"/>
                      </a:pPr>
                      <a:r>
                        <a:rPr sz="1200" dirty="0">
                          <a:sym typeface="Graphik"/>
                        </a:rPr>
                        <a:t>3</a:t>
                      </a:r>
                    </a:p>
                  </a:txBody>
                  <a:tcPr marL="19050" marR="19050" marT="19050" marB="1905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7259">
                <a:tc>
                  <a:txBody>
                    <a:bodyPr/>
                    <a:lstStyle/>
                    <a:p>
                      <a:pPr marL="0" indent="0" defTabSz="914400">
                        <a:buSzTx/>
                        <a:buNone/>
                        <a:tabLst>
                          <a:tab pos="1663700" algn="l"/>
                        </a:tabLst>
                        <a:defRPr sz="1800"/>
                      </a:pPr>
                      <a:r>
                        <a:rPr sz="1200">
                          <a:sym typeface="Graphik"/>
                        </a:rPr>
                        <a:t>0.1</a:t>
                      </a:r>
                    </a:p>
                  </a:txBody>
                  <a:tcPr marL="19050" marR="19050" marT="19050" marB="19050" anchor="ctr" horzOverflow="overflow"/>
                </a:tc>
                <a:tc>
                  <a:txBody>
                    <a:bodyPr/>
                    <a:lstStyle/>
                    <a:p>
                      <a:pPr marL="0" indent="0" defTabSz="914400">
                        <a:buSzTx/>
                        <a:buNone/>
                        <a:tabLst>
                          <a:tab pos="1663700" algn="l"/>
                        </a:tabLst>
                        <a:defRPr sz="1800"/>
                      </a:pPr>
                      <a:r>
                        <a:rPr sz="1200" dirty="0">
                          <a:sym typeface="Graphik"/>
                        </a:rPr>
                        <a:t>&lt;1</a:t>
                      </a:r>
                    </a:p>
                  </a:txBody>
                  <a:tcPr marL="19050" marR="19050" marT="19050" marB="1905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18" name="Figure_46.png" descr="Figure_46.png">
            <a:extLst>
              <a:ext uri="{FF2B5EF4-FFF2-40B4-BE49-F238E27FC236}">
                <a16:creationId xmlns:a16="http://schemas.microsoft.com/office/drawing/2014/main" id="{4524A80D-8526-14A3-C6F1-DE453565B3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95936" y="699542"/>
            <a:ext cx="3862584" cy="2207191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6695C75-8623-6EF9-8877-2E8AF2EDFA15}"/>
              </a:ext>
            </a:extLst>
          </p:cNvPr>
          <p:cNvSpPr txBox="1"/>
          <p:nvPr/>
        </p:nvSpPr>
        <p:spPr>
          <a:xfrm>
            <a:off x="6804248" y="3219822"/>
            <a:ext cx="21979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Important progress: V0.6 good dynamic aperture at almost 0.1% off-energy, approaching the target</a:t>
            </a:r>
            <a:endParaRPr lang="en-CH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78D83B3-1489-9488-9AE4-4E033F54BF9A}"/>
              </a:ext>
            </a:extLst>
          </p:cNvPr>
          <p:cNvSpPr txBox="1"/>
          <p:nvPr/>
        </p:nvSpPr>
        <p:spPr>
          <a:xfrm>
            <a:off x="7812360" y="1059582"/>
            <a:ext cx="1297182" cy="83099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K. Skoufaris, Ch. Carli, support from P. Raimondi, K. Oide, R. Tomas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FF676FF-EAAA-410F-9DC7-BA7B7756F279}"/>
              </a:ext>
            </a:extLst>
          </p:cNvPr>
          <p:cNvSpPr txBox="1"/>
          <p:nvPr/>
        </p:nvSpPr>
        <p:spPr>
          <a:xfrm>
            <a:off x="170796" y="1688490"/>
            <a:ext cx="382514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MAP developed 4.5 km ring for  3 </a:t>
            </a:r>
            <a:r>
              <a:rPr lang="en-US" sz="1400" dirty="0" err="1">
                <a:latin typeface="Calibri"/>
                <a:cs typeface="Calibri"/>
              </a:rPr>
              <a:t>TeV</a:t>
            </a:r>
            <a:r>
              <a:rPr lang="en-US" sz="1400" dirty="0">
                <a:latin typeface="Calibri"/>
                <a:cs typeface="Calibri"/>
              </a:rPr>
              <a:t> with Nb</a:t>
            </a:r>
            <a:r>
              <a:rPr lang="en-US" sz="1400" baseline="-25000" dirty="0">
                <a:latin typeface="Calibri"/>
                <a:cs typeface="Calibri"/>
              </a:rPr>
              <a:t>3</a:t>
            </a:r>
            <a:r>
              <a:rPr lang="en-US" sz="1400" dirty="0">
                <a:latin typeface="Calibri"/>
                <a:cs typeface="Calibri"/>
              </a:rPr>
              <a:t>Sn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magnet specifications in the HL-LHC range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9C457CC-9055-00F1-3CC7-077EABD52F1B}"/>
              </a:ext>
            </a:extLst>
          </p:cNvPr>
          <p:cNvSpPr txBox="1"/>
          <p:nvPr/>
        </p:nvSpPr>
        <p:spPr>
          <a:xfrm>
            <a:off x="166480" y="2283718"/>
            <a:ext cx="3825140" cy="7386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Work progressing on </a:t>
            </a:r>
            <a:r>
              <a:rPr lang="en-US" sz="1400" b="1" dirty="0">
                <a:latin typeface="Calibri"/>
                <a:cs typeface="Calibri"/>
              </a:rPr>
              <a:t>10 </a:t>
            </a:r>
            <a:r>
              <a:rPr lang="en-US" sz="1400" b="1" dirty="0" err="1">
                <a:latin typeface="Calibri"/>
                <a:cs typeface="Calibri"/>
              </a:rPr>
              <a:t>TeV</a:t>
            </a:r>
            <a:r>
              <a:rPr lang="en-US" sz="1400" b="1" dirty="0">
                <a:latin typeface="Calibri"/>
                <a:cs typeface="Calibri"/>
              </a:rPr>
              <a:t> collider ring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around 16 T HTS dipoles or lower Nb</a:t>
            </a:r>
            <a:r>
              <a:rPr lang="en-US" sz="1400" baseline="-25000" dirty="0">
                <a:latin typeface="Calibri"/>
                <a:cs typeface="Calibri"/>
              </a:rPr>
              <a:t>3</a:t>
            </a:r>
            <a:r>
              <a:rPr lang="en-US" sz="1400" dirty="0">
                <a:latin typeface="Calibri"/>
                <a:cs typeface="Calibri"/>
              </a:rPr>
              <a:t>Sn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final focus based on HTS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FA8E305-763A-F0B8-6A80-45523B7D72E9}"/>
              </a:ext>
            </a:extLst>
          </p:cNvPr>
          <p:cNvSpPr txBox="1"/>
          <p:nvPr/>
        </p:nvSpPr>
        <p:spPr>
          <a:xfrm>
            <a:off x="870642" y="627534"/>
            <a:ext cx="3125294" cy="95410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Challenges: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Very small beta-function (1.5 mm)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arge energy spread (0.1%)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aintain short bunches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AB094D-719B-68F4-79FB-38C3CBC02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1040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5FE6863-4BA4-F0E9-8333-D612914002C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vert="horz" lIns="0" tIns="0" rIns="0" bIns="0" anchor="t" anchorCtr="0">
            <a:noAutofit/>
          </a:bodyPr>
          <a:lstStyle>
            <a:lvl1pPr lvl="0" algn="l" rtl="0" hangingPunct="0">
              <a:buNone/>
              <a:tabLst/>
              <a:defRPr lang="fr-FR" sz="3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Fira Sans Medium" pitchFamily="34"/>
                <a:ea typeface="Noto Sans CJK SC" pitchFamily="2"/>
                <a:cs typeface="FreeSans" pitchFamily="2"/>
              </a:defRPr>
            </a:lvl1pPr>
          </a:lstStyle>
          <a:p>
            <a:pPr lvl="0" algn="ctr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Collider Ring Technology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2AD8EF36-B1F5-604C-2938-5AE664E13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Schulte,  Future Colliders 3, BND, 2024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BEFCA0-ABD9-4F20-DBAB-388FE2499680}"/>
              </a:ext>
            </a:extLst>
          </p:cNvPr>
          <p:cNvSpPr txBox="1"/>
          <p:nvPr/>
        </p:nvSpPr>
        <p:spPr>
          <a:xfrm>
            <a:off x="6231192" y="1216687"/>
            <a:ext cx="163923" cy="220414"/>
          </a:xfrm>
          <a:prstGeom prst="rect">
            <a:avLst/>
          </a:prstGeom>
          <a:noFill/>
          <a:ln>
            <a:noFill/>
          </a:ln>
        </p:spPr>
        <p:txBody>
          <a:bodyPr vert="horz" wrap="square" lIns="81635" tIns="40817" rIns="81635" bIns="40817" anchorCtr="0" compatLnSpc="0"/>
          <a:lstStyle/>
          <a:p>
            <a:pPr hangingPunct="0">
              <a:spcBef>
                <a:spcPts val="1080"/>
              </a:spcBef>
              <a:spcAft>
                <a:spcPts val="900"/>
              </a:spcAft>
              <a:defRPr lang="en-US" sz="1000"/>
            </a:pPr>
            <a:endParaRPr lang="en-US" sz="907">
              <a:latin typeface="Fira Sans" pitchFamily="34"/>
              <a:ea typeface="Noto Sans CJK SC" pitchFamily="2"/>
              <a:cs typeface="FreeSans" pitchFamily="2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6695C75-8623-6EF9-8877-2E8AF2EDFA15}"/>
              </a:ext>
            </a:extLst>
          </p:cNvPr>
          <p:cNvSpPr txBox="1"/>
          <p:nvPr/>
        </p:nvSpPr>
        <p:spPr>
          <a:xfrm>
            <a:off x="5983575" y="1040998"/>
            <a:ext cx="3117799" cy="7386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Initial </a:t>
            </a:r>
            <a:r>
              <a:rPr lang="en-CH" sz="1400" b="1" dirty="0">
                <a:latin typeface="Calibri" panose="020F0502020204030204" pitchFamily="34" charset="0"/>
                <a:cs typeface="Calibri" panose="020F0502020204030204" pitchFamily="34" charset="0"/>
              </a:rPr>
              <a:t>estimate of magnet field limits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11 T for Nb</a:t>
            </a:r>
            <a:r>
              <a:rPr lang="en-CH" sz="14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Sn, more for HTS/hybrid</a:t>
            </a: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Need </a:t>
            </a:r>
            <a:r>
              <a:rPr lang="en-CH" sz="1400" b="1" dirty="0">
                <a:latin typeface="Calibri" panose="020F0502020204030204" pitchFamily="34" charset="0"/>
                <a:cs typeface="Calibri" panose="020F0502020204030204" pitchFamily="34" charset="0"/>
              </a:rPr>
              <a:t>stress management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F33743-76CA-E862-F9A4-95435140DDC9}"/>
              </a:ext>
            </a:extLst>
          </p:cNvPr>
          <p:cNvSpPr txBox="1"/>
          <p:nvPr/>
        </p:nvSpPr>
        <p:spPr>
          <a:xfrm>
            <a:off x="245164" y="3813391"/>
            <a:ext cx="4050358" cy="116955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Different</a:t>
            </a:r>
            <a:r>
              <a:rPr lang="en-CH" sz="1400" b="1" dirty="0">
                <a:latin typeface="Calibri" panose="020F0502020204030204" pitchFamily="34" charset="0"/>
                <a:cs typeface="Calibri" panose="020F0502020204030204" pitchFamily="34" charset="0"/>
              </a:rPr>
              <a:t> cooling scenarios 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studied</a:t>
            </a: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&lt; 25 MW power for cooling possible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hield with CO</a:t>
            </a:r>
            <a:r>
              <a:rPr lang="en-CH" sz="14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 at 250 K (preferred) or water</a:t>
            </a: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Support of shield is important for heat transfer</a:t>
            </a: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Discussion on options for magnet cooling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8DECD7-15ED-0A16-3140-1C83C8B2958F}"/>
              </a:ext>
            </a:extLst>
          </p:cNvPr>
          <p:cNvSpPr txBox="1"/>
          <p:nvPr/>
        </p:nvSpPr>
        <p:spPr>
          <a:xfrm>
            <a:off x="107504" y="915566"/>
            <a:ext cx="3152286" cy="11695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Power loss due to muon decay 500 W/m FLUKA simulation of </a:t>
            </a:r>
            <a:r>
              <a:rPr lang="en-CH" sz="1400" b="1" dirty="0">
                <a:latin typeface="Calibri" panose="020F0502020204030204" pitchFamily="34" charset="0"/>
                <a:cs typeface="Calibri" panose="020F0502020204030204" pitchFamily="34" charset="0"/>
              </a:rPr>
              <a:t>shielding: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equire 30-40 mm tungesten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ew W/m in magnets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o problem with radiation dose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EFE2792-C628-5468-E547-9D83F11819D5}"/>
              </a:ext>
            </a:extLst>
          </p:cNvPr>
          <p:cNvSpPr txBox="1"/>
          <p:nvPr/>
        </p:nvSpPr>
        <p:spPr>
          <a:xfrm>
            <a:off x="3347864" y="3077547"/>
            <a:ext cx="2376264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K. Skoufaris, Ch. Carli, D. Amorim, A. Lechner, R. Van Weelderen, P. De Sousa, L. Bottura et al.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0E508B7-AB75-F766-61BB-D27F5038ECC8}"/>
              </a:ext>
            </a:extLst>
          </p:cNvPr>
          <p:cNvSpPr txBox="1"/>
          <p:nvPr/>
        </p:nvSpPr>
        <p:spPr>
          <a:xfrm>
            <a:off x="3867144" y="4672042"/>
            <a:ext cx="2092937" cy="27699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R. Van Weelderen, P. De Sousa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552CEB8-5A7A-2F52-BAB6-0839B4CA28C0}"/>
              </a:ext>
            </a:extLst>
          </p:cNvPr>
          <p:cNvSpPr txBox="1"/>
          <p:nvPr/>
        </p:nvSpPr>
        <p:spPr>
          <a:xfrm>
            <a:off x="6876256" y="678491"/>
            <a:ext cx="1169921" cy="27699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L. Bottura et al.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7DCB3C6-C5B7-27FB-C5DC-85116D8FD3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67234" y="2163384"/>
            <a:ext cx="1792598" cy="1560494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D1C29A0-BD4C-33E6-5DF0-C6CCDE13B33A}"/>
              </a:ext>
            </a:extLst>
          </p:cNvPr>
          <p:cNvCxnSpPr>
            <a:cxnSpLocks/>
          </p:cNvCxnSpPr>
          <p:nvPr/>
        </p:nvCxnSpPr>
        <p:spPr bwMode="auto">
          <a:xfrm>
            <a:off x="1013217" y="2417232"/>
            <a:ext cx="1038503" cy="3837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56F6743-A993-6E6F-97BC-AB0451ADCE67}"/>
              </a:ext>
            </a:extLst>
          </p:cNvPr>
          <p:cNvSpPr txBox="1"/>
          <p:nvPr/>
        </p:nvSpPr>
        <p:spPr>
          <a:xfrm>
            <a:off x="107504" y="2571750"/>
            <a:ext cx="1038503" cy="65547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100499" tIns="50250" rIns="100499" bIns="50250" rtlCol="0">
            <a:spAutoFit/>
          </a:bodyPr>
          <a:lstStyle/>
          <a:p>
            <a:r>
              <a:rPr lang="en-US" sz="1200" dirty="0">
                <a:latin typeface="Calibri"/>
                <a:cs typeface="Calibri"/>
              </a:rPr>
              <a:t>A. </a:t>
            </a:r>
            <a:r>
              <a:rPr lang="en-US" sz="1200" dirty="0" err="1">
                <a:latin typeface="Calibri"/>
                <a:cs typeface="Calibri"/>
              </a:rPr>
              <a:t>Lechner</a:t>
            </a:r>
            <a:endParaRPr lang="en-US" sz="1200" dirty="0">
              <a:latin typeface="Calibri"/>
              <a:cs typeface="Calibri"/>
            </a:endParaRPr>
          </a:p>
          <a:p>
            <a:r>
              <a:rPr lang="en-US" sz="1200" dirty="0">
                <a:latin typeface="Calibri"/>
                <a:cs typeface="Calibri"/>
              </a:rPr>
              <a:t>D. </a:t>
            </a:r>
            <a:r>
              <a:rPr lang="en-US" sz="1200" dirty="0" err="1">
                <a:latin typeface="Calibri"/>
                <a:cs typeface="Calibri"/>
              </a:rPr>
              <a:t>Calzolari</a:t>
            </a:r>
            <a:r>
              <a:rPr lang="en-US" sz="1200" dirty="0">
                <a:latin typeface="Calibri"/>
                <a:cs typeface="Calibri"/>
              </a:rPr>
              <a:t> (CERN)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7847358-69E2-133B-0567-6B3F3C016F3E}"/>
              </a:ext>
            </a:extLst>
          </p:cNvPr>
          <p:cNvSpPr/>
          <p:nvPr/>
        </p:nvSpPr>
        <p:spPr bwMode="auto">
          <a:xfrm>
            <a:off x="107504" y="2296065"/>
            <a:ext cx="928396" cy="23970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499" tIns="50250" rIns="100499" bIns="50250"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Calibri"/>
                <a:cs typeface="Calibri"/>
              </a:rPr>
              <a:t>Shielding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CC1D564-CD0D-6AF8-05D2-536F8D1C55B3}"/>
              </a:ext>
            </a:extLst>
          </p:cNvPr>
          <p:cNvSpPr/>
          <p:nvPr/>
        </p:nvSpPr>
        <p:spPr bwMode="auto">
          <a:xfrm>
            <a:off x="107504" y="3255854"/>
            <a:ext cx="723489" cy="252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499" tIns="50250" rIns="100499" bIns="50250"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Calibri"/>
                <a:cs typeface="Calibri"/>
              </a:rPr>
              <a:t>Coil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802AD81-C02A-C5F8-FFF6-CA74CA0A2FDB}"/>
              </a:ext>
            </a:extLst>
          </p:cNvPr>
          <p:cNvCxnSpPr>
            <a:cxnSpLocks/>
          </p:cNvCxnSpPr>
          <p:nvPr/>
        </p:nvCxnSpPr>
        <p:spPr bwMode="auto">
          <a:xfrm flipV="1">
            <a:off x="901026" y="3126095"/>
            <a:ext cx="1038503" cy="2520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" name="Picture 24" descr="Chart, sunburst chart&#10;&#10;Description automatically generated">
            <a:extLst>
              <a:ext uri="{FF2B5EF4-FFF2-40B4-BE49-F238E27FC236}">
                <a16:creationId xmlns:a16="http://schemas.microsoft.com/office/drawing/2014/main" id="{43947617-2885-7ED0-A6F1-27A9EEC8723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07"/>
          <a:stretch/>
        </p:blipFill>
        <p:spPr>
          <a:xfrm>
            <a:off x="6588224" y="1878237"/>
            <a:ext cx="2272105" cy="1413593"/>
          </a:xfrm>
          <a:prstGeom prst="rect">
            <a:avLst/>
          </a:prstGeom>
        </p:spPr>
      </p:pic>
      <p:pic>
        <p:nvPicPr>
          <p:cNvPr id="26" name="Picture 25" descr="A picture containing text, screenshot, diagram, font&#10;&#10;Description automatically generated">
            <a:extLst>
              <a:ext uri="{FF2B5EF4-FFF2-40B4-BE49-F238E27FC236}">
                <a16:creationId xmlns:a16="http://schemas.microsoft.com/office/drawing/2014/main" id="{AA648F8A-C2A2-0D1A-9138-1F792D25F6B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069" r="20000"/>
          <a:stretch/>
        </p:blipFill>
        <p:spPr>
          <a:xfrm>
            <a:off x="3265470" y="615281"/>
            <a:ext cx="2548888" cy="2429907"/>
          </a:xfrm>
          <a:prstGeom prst="rect">
            <a:avLst/>
          </a:prstGeom>
        </p:spPr>
      </p:pic>
      <p:pic>
        <p:nvPicPr>
          <p:cNvPr id="27" name="Picture 26" descr="Chart, sunburst chart&#10;&#10;Description automatically generated">
            <a:extLst>
              <a:ext uri="{FF2B5EF4-FFF2-40B4-BE49-F238E27FC236}">
                <a16:creationId xmlns:a16="http://schemas.microsoft.com/office/drawing/2014/main" id="{6C77D880-5F1B-267F-F7A0-F26E7DADCE7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5309" r="44509"/>
          <a:stretch/>
        </p:blipFill>
        <p:spPr>
          <a:xfrm>
            <a:off x="6767392" y="3387520"/>
            <a:ext cx="2310436" cy="156049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AED02B-4F11-9555-E39E-0DE677843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118152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D. Schulte,  Future Colliders 3, BND, 2024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5576" y="-20538"/>
            <a:ext cx="7321624" cy="565175"/>
          </a:xfrm>
        </p:spPr>
        <p:txBody>
          <a:bodyPr/>
          <a:lstStyle/>
          <a:p>
            <a:r>
              <a:rPr lang="en-US" sz="3200" dirty="0">
                <a:latin typeface="Calibri"/>
                <a:cs typeface="Calibri"/>
              </a:rPr>
              <a:t>CDR Phase, R&amp;D and Demonstrator Facility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43322" y="826715"/>
            <a:ext cx="449804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/>
                <a:cs typeface="Calibri"/>
              </a:rPr>
              <a:t>Broad R&amp;D </a:t>
            </a:r>
            <a:r>
              <a:rPr lang="en-US" sz="1400" b="1" dirty="0" err="1">
                <a:latin typeface="Calibri"/>
                <a:cs typeface="Calibri"/>
              </a:rPr>
              <a:t>programme</a:t>
            </a:r>
            <a:r>
              <a:rPr lang="en-US" sz="1400" b="1" dirty="0">
                <a:latin typeface="Calibri"/>
                <a:cs typeface="Calibri"/>
              </a:rPr>
              <a:t> </a:t>
            </a:r>
            <a:r>
              <a:rPr lang="en-US" sz="1400" dirty="0">
                <a:latin typeface="Calibri"/>
                <a:cs typeface="Calibri"/>
              </a:rPr>
              <a:t>can be distributed world-wide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latin typeface="Calibri"/>
                <a:cs typeface="Calibri"/>
              </a:rPr>
              <a:t>Models</a:t>
            </a:r>
            <a:r>
              <a:rPr lang="en-US" sz="1400" dirty="0">
                <a:latin typeface="Calibri"/>
                <a:cs typeface="Calibri"/>
              </a:rPr>
              <a:t> and </a:t>
            </a:r>
            <a:r>
              <a:rPr lang="en-US" sz="1400" b="1" dirty="0">
                <a:latin typeface="Calibri"/>
                <a:cs typeface="Calibri"/>
              </a:rPr>
              <a:t>prototypes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Magnets, Target, RF systems, Absorbers, 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latin typeface="Calibri"/>
                <a:cs typeface="Calibri"/>
              </a:rPr>
              <a:t>CDR</a:t>
            </a:r>
            <a:r>
              <a:rPr lang="en-US" sz="1400" dirty="0">
                <a:latin typeface="Calibri"/>
                <a:cs typeface="Calibri"/>
              </a:rPr>
              <a:t> development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latin typeface="Calibri"/>
                <a:cs typeface="Calibri"/>
              </a:rPr>
              <a:t>Integrated tests</a:t>
            </a:r>
            <a:r>
              <a:rPr lang="en-US" sz="1400" dirty="0">
                <a:latin typeface="Calibri"/>
                <a:cs typeface="Calibri"/>
              </a:rPr>
              <a:t>, also with beam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ABF533A-59DF-283A-CE08-B21494D00DFD}"/>
              </a:ext>
            </a:extLst>
          </p:cNvPr>
          <p:cNvSpPr txBox="1"/>
          <p:nvPr/>
        </p:nvSpPr>
        <p:spPr>
          <a:xfrm>
            <a:off x="171386" y="2211710"/>
            <a:ext cx="3016305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/>
                <a:cs typeface="Calibri"/>
              </a:rPr>
              <a:t>Cooling demonstrator </a:t>
            </a:r>
            <a:r>
              <a:rPr lang="en-US" sz="1400" dirty="0">
                <a:latin typeface="Calibri"/>
                <a:cs typeface="Calibri"/>
              </a:rPr>
              <a:t>is a key facility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look for an existing proton beam with significant power</a:t>
            </a:r>
          </a:p>
          <a:p>
            <a:r>
              <a:rPr lang="en-US" sz="1400" dirty="0">
                <a:latin typeface="Calibri"/>
                <a:cs typeface="Calibri"/>
              </a:rPr>
              <a:t>Different sites are being considered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CERN, FNAL, ESS …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>
                <a:latin typeface="Calibri"/>
                <a:cs typeface="Calibri"/>
              </a:rPr>
              <a:t>Discussed at ACE at FNAL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>
                <a:latin typeface="Calibri"/>
                <a:cs typeface="Calibri"/>
              </a:rPr>
              <a:t>Site at CERN possible</a:t>
            </a:r>
            <a:endParaRPr lang="en-US" sz="1400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latin typeface="Calibri"/>
                <a:cs typeface="Calibri"/>
              </a:rPr>
              <a:t>J-PARC also interesting as option</a:t>
            </a:r>
          </a:p>
          <a:p>
            <a:r>
              <a:rPr lang="en-US" sz="1400" dirty="0">
                <a:latin typeface="Calibri"/>
                <a:cs typeface="Calibri"/>
              </a:rPr>
              <a:t>Could be used to house physics facility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latin typeface="Calibri"/>
                <a:cs typeface="Calibri"/>
              </a:rPr>
              <a:t>Synergies workshop </a:t>
            </a:r>
            <a:r>
              <a:rPr lang="en-US" sz="1400" dirty="0">
                <a:latin typeface="Calibri"/>
                <a:cs typeface="Calibri"/>
              </a:rPr>
              <a:t>to explore good options</a:t>
            </a:r>
          </a:p>
        </p:txBody>
      </p:sp>
      <p:pic>
        <p:nvPicPr>
          <p:cNvPr id="28" name="Picture 27" descr="p0.pdf">
            <a:extLst>
              <a:ext uri="{FF2B5EF4-FFF2-40B4-BE49-F238E27FC236}">
                <a16:creationId xmlns:a16="http://schemas.microsoft.com/office/drawing/2014/main" id="{EAFA21A0-44F8-CA62-3D7D-4136962AD63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67" t="8738" r="4729" b="3773"/>
          <a:stretch/>
        </p:blipFill>
        <p:spPr>
          <a:xfrm>
            <a:off x="4283968" y="499026"/>
            <a:ext cx="3116204" cy="2137850"/>
          </a:xfrm>
          <a:prstGeom prst="rect">
            <a:avLst/>
          </a:prstGeom>
        </p:spPr>
      </p:pic>
      <p:sp>
        <p:nvSpPr>
          <p:cNvPr id="30" name="Frame 29">
            <a:extLst>
              <a:ext uri="{FF2B5EF4-FFF2-40B4-BE49-F238E27FC236}">
                <a16:creationId xmlns:a16="http://schemas.microsoft.com/office/drawing/2014/main" id="{71919F90-1F1D-1177-C5F6-72B7332FDA16}"/>
              </a:ext>
            </a:extLst>
          </p:cNvPr>
          <p:cNvSpPr/>
          <p:nvPr/>
        </p:nvSpPr>
        <p:spPr>
          <a:xfrm>
            <a:off x="4860032" y="499026"/>
            <a:ext cx="1080121" cy="1963907"/>
          </a:xfrm>
          <a:prstGeom prst="frame">
            <a:avLst>
              <a:gd name="adj1" fmla="val 212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6521B364-EA15-7420-C7AB-C2B3C044DB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1840" y="3131975"/>
            <a:ext cx="2635534" cy="152800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8FB7FB4-269C-9A98-2858-9D6C4985A8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4043" y="2808694"/>
            <a:ext cx="3107182" cy="182536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E6B1A90-66F6-7135-C6C7-6CFC28F1673B}"/>
              </a:ext>
            </a:extLst>
          </p:cNvPr>
          <p:cNvSpPr txBox="1"/>
          <p:nvPr/>
        </p:nvSpPr>
        <p:spPr>
          <a:xfrm>
            <a:off x="7740352" y="2801138"/>
            <a:ext cx="1310431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M. </a:t>
            </a:r>
            <a:r>
              <a:rPr lang="en-US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Calviani</a:t>
            </a:r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, R. </a:t>
            </a:r>
            <a:r>
              <a:rPr lang="en-US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Losito</a:t>
            </a:r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, J. Osborn et al.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39D42A-D876-8300-D011-244B09322A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143964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Schulte,  Future Colliders 3, BND, 2024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65175"/>
          </a:xfrm>
        </p:spPr>
        <p:txBody>
          <a:bodyPr/>
          <a:lstStyle/>
          <a:p>
            <a:r>
              <a:rPr lang="en-US" sz="3200" dirty="0">
                <a:latin typeface="Calibri"/>
                <a:cs typeface="Calibri"/>
              </a:rPr>
              <a:t>Test Facility Dimensions</a:t>
            </a:r>
          </a:p>
        </p:txBody>
      </p:sp>
      <p:grpSp>
        <p:nvGrpSpPr>
          <p:cNvPr id="5" name="Group 4"/>
          <p:cNvGrpSpPr/>
          <p:nvPr/>
        </p:nvGrpSpPr>
        <p:grpSpPr>
          <a:xfrm flipH="1">
            <a:off x="323528" y="627534"/>
            <a:ext cx="7704849" cy="2160235"/>
            <a:chOff x="6690667" y="1538101"/>
            <a:chExt cx="4528060" cy="995285"/>
          </a:xfrm>
        </p:grpSpPr>
        <p:sp>
          <p:nvSpPr>
            <p:cNvPr id="6" name="Rectangle 5"/>
            <p:cNvSpPr/>
            <p:nvPr/>
          </p:nvSpPr>
          <p:spPr bwMode="auto">
            <a:xfrm rot="5400000">
              <a:off x="9294383" y="1992754"/>
              <a:ext cx="144000" cy="36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 rot="5400000">
              <a:off x="8186873" y="1272754"/>
              <a:ext cx="144000" cy="180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 rot="5400000">
              <a:off x="7172841" y="2082754"/>
              <a:ext cx="144000" cy="18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 rot="5400000">
              <a:off x="10068330" y="1990746"/>
              <a:ext cx="144000" cy="36000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 rot="5400000">
              <a:off x="9681893" y="1992754"/>
              <a:ext cx="144000" cy="36000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 b="1" dirty="0">
                <a:solidFill>
                  <a:schemeClr val="tx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358099" y="1538101"/>
              <a:ext cx="1860628" cy="340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Target</a:t>
              </a:r>
            </a:p>
            <a:p>
              <a:r>
                <a:rPr lang="en-GB" sz="14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+ horn (1</a:t>
              </a:r>
              <a:r>
                <a:rPr lang="en-GB" sz="1400" baseline="300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st</a:t>
              </a:r>
              <a:r>
                <a:rPr lang="en-GB" sz="14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 phase) /</a:t>
              </a:r>
            </a:p>
            <a:p>
              <a:r>
                <a:rPr lang="en-GB" sz="14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+ superconducting solenoid (2</a:t>
              </a:r>
              <a:r>
                <a:rPr lang="en-GB" sz="1400" baseline="300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nd</a:t>
              </a:r>
              <a:r>
                <a:rPr lang="en-GB" sz="14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 phase)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933538" y="2391584"/>
              <a:ext cx="1663904" cy="1418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Momentum selection </a:t>
              </a:r>
              <a:r>
                <a:rPr lang="en-GB" sz="14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chicane, 10 m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044853" y="1571278"/>
              <a:ext cx="1311868" cy="241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Collimation</a:t>
              </a:r>
              <a:r>
                <a:rPr lang="en-GB" sz="14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 and </a:t>
              </a:r>
              <a:r>
                <a:rPr lang="en-GB" sz="1400" b="1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upstream diagnostics </a:t>
              </a:r>
              <a:r>
                <a:rPr lang="en-GB" sz="14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area, 10 m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663987" y="2391584"/>
              <a:ext cx="1109430" cy="1418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Cooling area, </a:t>
              </a:r>
              <a:r>
                <a:rPr lang="en-GB" sz="14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50 m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690667" y="1571278"/>
              <a:ext cx="1047166" cy="2410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Downstream diagnostics </a:t>
              </a:r>
              <a:r>
                <a:rPr lang="en-GB" sz="1400" dirty="0">
                  <a:solidFill>
                    <a:schemeClr val="tx1">
                      <a:lumMod val="50000"/>
                    </a:schemeClr>
                  </a:solidFill>
                  <a:latin typeface="Calibri"/>
                  <a:cs typeface="Calibri"/>
                </a:rPr>
                <a:t>area, 5 m</a:t>
              </a:r>
            </a:p>
          </p:txBody>
        </p:sp>
        <p:cxnSp>
          <p:nvCxnSpPr>
            <p:cNvPr id="16" name="Straight Arrow Connector 15"/>
            <p:cNvCxnSpPr/>
            <p:nvPr/>
          </p:nvCxnSpPr>
          <p:spPr bwMode="auto">
            <a:xfrm>
              <a:off x="7241269" y="1852919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 bwMode="auto">
            <a:xfrm>
              <a:off x="9264352" y="1869862"/>
              <a:ext cx="0" cy="216000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 bwMode="auto">
            <a:xfrm flipH="1" flipV="1">
              <a:off x="8228821" y="2258879"/>
              <a:ext cx="0" cy="109728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oval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 bwMode="auto">
            <a:xfrm flipH="1">
              <a:off x="10153816" y="1880010"/>
              <a:ext cx="0" cy="184910"/>
            </a:xfrm>
            <a:prstGeom prst="straightConnector1">
              <a:avLst/>
            </a:prstGeom>
            <a:ln>
              <a:solidFill>
                <a:srgbClr val="FFC00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 bwMode="auto">
            <a:xfrm flipH="1" flipV="1">
              <a:off x="9768408" y="2266335"/>
              <a:ext cx="0" cy="102272"/>
            </a:xfrm>
            <a:prstGeom prst="straightConnector1">
              <a:avLst/>
            </a:prstGeom>
            <a:ln>
              <a:solidFill>
                <a:srgbClr val="00B050"/>
              </a:solidFill>
              <a:headEnd type="none" w="med" len="med"/>
              <a:tailEnd type="oval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 bwMode="auto">
            <a:xfrm flipH="1">
              <a:off x="10363792" y="2170410"/>
              <a:ext cx="539865" cy="0"/>
            </a:xfrm>
            <a:prstGeom prst="straightConnector1">
              <a:avLst/>
            </a:prstGeom>
            <a:ln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/>
          <p:cNvSpPr txBox="1"/>
          <p:nvPr/>
        </p:nvSpPr>
        <p:spPr>
          <a:xfrm>
            <a:off x="8077200" y="3272085"/>
            <a:ext cx="992842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C. Rogers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0200" y="3162330"/>
            <a:ext cx="37097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Look for an existing proton beam with significant power</a:t>
            </a:r>
          </a:p>
          <a:p>
            <a:endParaRPr lang="en-US" sz="1600" dirty="0">
              <a:latin typeface="Calibri"/>
              <a:cs typeface="Calibri"/>
            </a:endParaRPr>
          </a:p>
          <a:p>
            <a:r>
              <a:rPr lang="en-US" sz="1600" dirty="0">
                <a:latin typeface="Calibri"/>
                <a:cs typeface="Calibri"/>
              </a:rPr>
              <a:t>Different sites are being considered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CERN, FNAL, ESS are being discussed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J-PARC also interesting as option</a:t>
            </a:r>
          </a:p>
        </p:txBody>
      </p:sp>
      <p:pic>
        <p:nvPicPr>
          <p:cNvPr id="24" name="Picture 23" descr="p0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2828533"/>
            <a:ext cx="5510449" cy="183144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444CB62-76E6-CEE0-10C4-985C46AB0D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084771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Box 1"/>
          <p:cNvSpPr/>
          <p:nvPr/>
        </p:nvSpPr>
        <p:spPr>
          <a:xfrm>
            <a:off x="251520" y="915592"/>
            <a:ext cx="5031752" cy="373742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Reviewing timeline (still evolving)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40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Uncertainties from p</a:t>
            </a: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hysics case (e.g. HL-LHC), society development, budget profile etc.</a:t>
            </a:r>
          </a:p>
          <a:p>
            <a:pPr>
              <a:lnSpc>
                <a:spcPct val="100000"/>
              </a:lnSpc>
            </a:pPr>
            <a:endParaRPr lang="en-US" sz="1400" spc="-1" dirty="0">
              <a:solidFill>
                <a:srgbClr val="000000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Goal: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Identifying shortest possible timeline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Technically limited, success-oriented schedule</a:t>
            </a:r>
          </a:p>
          <a:p>
            <a:pPr>
              <a:lnSpc>
                <a:spcPct val="100000"/>
              </a:lnSpc>
            </a:pPr>
            <a:endParaRPr lang="en-US" sz="1400" spc="-1" dirty="0">
              <a:solidFill>
                <a:srgbClr val="000000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On the critical path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Muon cooling technologies and integration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Magnet technology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Detector technologies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1400" spc="-1" dirty="0">
              <a:solidFill>
                <a:srgbClr val="000000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Technology appears to be ready before 2040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Provided funding is being made available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Initial stage to start physics before 2050 appears possible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To be confirmed before next ESPPU</a:t>
            </a:r>
          </a:p>
        </p:txBody>
      </p:sp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 w="0">
            <a:noFill/>
          </a:ln>
        </p:spPr>
        <p:txBody>
          <a:bodyPr lIns="74160" tIns="37080" rIns="74160" bIns="37080" anchor="t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en-US" sz="3200" b="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Implementation Considerations</a:t>
            </a:r>
            <a:endParaRPr lang="en-US" sz="3200" b="0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C5FCBD-2A02-A667-A8C5-E3FAFB163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Schulte,  Future Colliders 3, BND, 2024</a:t>
            </a:r>
            <a:endParaRPr lang="en-US" dirty="0"/>
          </a:p>
        </p:txBody>
      </p:sp>
      <p:pic>
        <p:nvPicPr>
          <p:cNvPr id="7" name="Picture 6" descr="A picture containing text, font, graphics, design&#10;&#10;Description automatically generated">
            <a:extLst>
              <a:ext uri="{FF2B5EF4-FFF2-40B4-BE49-F238E27FC236}">
                <a16:creationId xmlns:a16="http://schemas.microsoft.com/office/drawing/2014/main" id="{9E0C430E-E6D8-2ABE-01FA-DAA488A65F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7" y="36001"/>
            <a:ext cx="792088" cy="909994"/>
          </a:xfrm>
          <a:prstGeom prst="rect">
            <a:avLst/>
          </a:prstGeom>
        </p:spPr>
      </p:pic>
      <p:pic>
        <p:nvPicPr>
          <p:cNvPr id="8" name="Picture 7" descr="p0.pdf">
            <a:extLst>
              <a:ext uri="{FF2B5EF4-FFF2-40B4-BE49-F238E27FC236}">
                <a16:creationId xmlns:a16="http://schemas.microsoft.com/office/drawing/2014/main" id="{AC10D010-E30F-E725-4FF5-1E9BC8AF63E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67" t="8738" r="4729" b="3773"/>
          <a:stretch/>
        </p:blipFill>
        <p:spPr>
          <a:xfrm>
            <a:off x="5283272" y="987574"/>
            <a:ext cx="3609208" cy="247607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68EDF66-7B0A-4A35-D915-2B498A6130B4}"/>
              </a:ext>
            </a:extLst>
          </p:cNvPr>
          <p:cNvSpPr txBox="1"/>
          <p:nvPr/>
        </p:nvSpPr>
        <p:spPr>
          <a:xfrm rot="1468634">
            <a:off x="5652120" y="1995686"/>
            <a:ext cx="2640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To be reviewed by 2026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0BC556-3AD8-0622-BB6A-D87ADB033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76163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 w="0">
            <a:noFill/>
          </a:ln>
        </p:spPr>
        <p:txBody>
          <a:bodyPr lIns="74160" tIns="37080" rIns="74160" bIns="37080" anchor="t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en-US" sz="3200" b="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 Roadmap</a:t>
            </a:r>
            <a:endParaRPr lang="en-US" sz="3200" b="0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C5FCBD-2A02-A667-A8C5-E3FAFB163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Schulte,  Future Colliders 3, BND, 2024</a:t>
            </a:r>
            <a:endParaRPr lang="en-US" dirty="0"/>
          </a:p>
        </p:txBody>
      </p:sp>
      <p:sp>
        <p:nvSpPr>
          <p:cNvPr id="6" name="TextBox 1">
            <a:extLst>
              <a:ext uri="{FF2B5EF4-FFF2-40B4-BE49-F238E27FC236}">
                <a16:creationId xmlns:a16="http://schemas.microsoft.com/office/drawing/2014/main" id="{655F0C1E-81AF-6B4F-D317-20E88A82F1A6}"/>
              </a:ext>
            </a:extLst>
          </p:cNvPr>
          <p:cNvSpPr/>
          <p:nvPr/>
        </p:nvSpPr>
        <p:spPr>
          <a:xfrm>
            <a:off x="179512" y="931250"/>
            <a:ext cx="7896728" cy="229087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Consensus of experts (review panel):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Anticipate technology to be </a:t>
            </a:r>
            <a:r>
              <a:rPr lang="en-US" sz="16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mature in O(15 years):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HTS solenoids </a:t>
            </a: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in muon production target, 6D cooling and final cooling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HTS tape can be applied more easily in solenoids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Strong synergy with society, e.g. fusion reactors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Nb</a:t>
            </a:r>
            <a:r>
              <a:rPr lang="en-US" sz="1600" b="1" spc="-1" baseline="-25000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3</a:t>
            </a:r>
            <a:r>
              <a:rPr lang="en-US" sz="16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Sn 11 T magnets </a:t>
            </a: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for collider ring (or HTS if available): 150mm aperture, 4K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This corresponds to 3 </a:t>
            </a:r>
            <a:r>
              <a:rPr lang="en-US" sz="1600" spc="-1" dirty="0" err="1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TeV</a:t>
            </a: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design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Could build 10 </a:t>
            </a:r>
            <a:r>
              <a:rPr lang="en-US" sz="1600" spc="-1" dirty="0" err="1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TeV</a:t>
            </a: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with reduced luminosity performance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Can recover some but not all luminosity later</a:t>
            </a:r>
          </a:p>
        </p:txBody>
      </p:sp>
      <p:pic>
        <p:nvPicPr>
          <p:cNvPr id="7" name="Picture 6" descr="A picture containing text, font, graphics, design&#10;&#10;Description automatically generated">
            <a:extLst>
              <a:ext uri="{FF2B5EF4-FFF2-40B4-BE49-F238E27FC236}">
                <a16:creationId xmlns:a16="http://schemas.microsoft.com/office/drawing/2014/main" id="{9E0C430E-E6D8-2ABE-01FA-DAA488A65F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7" y="36001"/>
            <a:ext cx="792088" cy="90999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DED235D-5C4C-BAC1-2CB1-E146E3BA7699}"/>
              </a:ext>
            </a:extLst>
          </p:cNvPr>
          <p:cNvSpPr txBox="1"/>
          <p:nvPr/>
        </p:nvSpPr>
        <p:spPr>
          <a:xfrm>
            <a:off x="4965113" y="3318822"/>
            <a:ext cx="4004430" cy="13234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Strategy: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HTS solenoids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Nb</a:t>
            </a:r>
            <a:r>
              <a:rPr lang="en-CH" sz="16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Sn accelerator magnets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HTS accelerator magnets</a:t>
            </a:r>
          </a:p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eems technically good for any future project </a:t>
            </a:r>
          </a:p>
        </p:txBody>
      </p:sp>
      <p:sp>
        <p:nvSpPr>
          <p:cNvPr id="3" name="TextBox 1">
            <a:extLst>
              <a:ext uri="{FF2B5EF4-FFF2-40B4-BE49-F238E27FC236}">
                <a16:creationId xmlns:a16="http://schemas.microsoft.com/office/drawing/2014/main" id="{72B17FA1-25FF-2478-35E6-F776F3E0FB11}"/>
              </a:ext>
            </a:extLst>
          </p:cNvPr>
          <p:cNvSpPr/>
          <p:nvPr/>
        </p:nvSpPr>
        <p:spPr>
          <a:xfrm>
            <a:off x="185591" y="3327547"/>
            <a:ext cx="4674441" cy="130599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pPr>
              <a:lnSpc>
                <a:spcPct val="100000"/>
              </a:lnSpc>
            </a:pPr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Still under discussion: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Timescale for HTS/hybrid collider ring magnets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For second stage can use </a:t>
            </a:r>
            <a:r>
              <a:rPr lang="en-US" sz="16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HTS or hybrid collider ring magnets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982AF56-C395-AEF5-65CB-FBEAB7583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62685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 w="0">
            <a:noFill/>
          </a:ln>
        </p:spPr>
        <p:txBody>
          <a:bodyPr lIns="74160" tIns="37080" rIns="74160" bIns="37080" anchor="t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en-US" sz="3200" b="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Staging Approaches</a:t>
            </a:r>
            <a:endParaRPr lang="en-US" sz="3200" b="0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C5FCBD-2A02-A667-A8C5-E3FAFB163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Schulte,  Future Colliders 3, BND, 2024</a:t>
            </a:r>
            <a:endParaRPr lang="en-US" dirty="0"/>
          </a:p>
        </p:txBody>
      </p:sp>
      <p:pic>
        <p:nvPicPr>
          <p:cNvPr id="7" name="Picture 6" descr="A picture containing text, font, graphics, design&#10;&#10;Description automatically generated">
            <a:extLst>
              <a:ext uri="{FF2B5EF4-FFF2-40B4-BE49-F238E27FC236}">
                <a16:creationId xmlns:a16="http://schemas.microsoft.com/office/drawing/2014/main" id="{9E0C430E-E6D8-2ABE-01FA-DAA488A65F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7" y="36001"/>
            <a:ext cx="792088" cy="90999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E42D949-B901-E469-ACBA-08BFF54E5F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7904" y="915566"/>
            <a:ext cx="5400600" cy="3600400"/>
          </a:xfrm>
          <a:prstGeom prst="rect">
            <a:avLst/>
          </a:prstGeom>
        </p:spPr>
      </p:pic>
      <p:sp>
        <p:nvSpPr>
          <p:cNvPr id="9" name="TextBox 1">
            <a:extLst>
              <a:ext uri="{FF2B5EF4-FFF2-40B4-BE49-F238E27FC236}">
                <a16:creationId xmlns:a16="http://schemas.microsoft.com/office/drawing/2014/main" id="{65E241F0-5453-590D-8466-A5193971E9F7}"/>
              </a:ext>
            </a:extLst>
          </p:cNvPr>
          <p:cNvSpPr/>
          <p:nvPr/>
        </p:nvSpPr>
        <p:spPr>
          <a:xfrm>
            <a:off x="179512" y="843558"/>
            <a:ext cx="4896544" cy="395286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Assumptions: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In O(15 years):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HTS technology available for solenoids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Nb</a:t>
            </a:r>
            <a:r>
              <a:rPr lang="en-US" sz="1200" spc="-1" baseline="-25000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3</a:t>
            </a: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Sn available for collider ring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In O(25 years):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HTS available for collider ring</a:t>
            </a:r>
          </a:p>
          <a:p>
            <a:pPr>
              <a:lnSpc>
                <a:spcPct val="100000"/>
              </a:lnSpc>
            </a:pPr>
            <a:endParaRPr lang="en-US" sz="1200" spc="-1" dirty="0">
              <a:solidFill>
                <a:srgbClr val="000000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2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Scenario 1: Energy staging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Start at lower energy (e.g. 3 </a:t>
            </a:r>
            <a:r>
              <a:rPr lang="en-US" sz="1200" spc="-1" dirty="0" err="1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TeV</a:t>
            </a: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)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Build additional accelerator and collider ring later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Requires less budget for first stage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3 </a:t>
            </a:r>
            <a:r>
              <a:rPr lang="en-US" sz="1200" spc="-1" dirty="0" err="1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TeV</a:t>
            </a: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design takes lower performance into account</a:t>
            </a:r>
          </a:p>
          <a:p>
            <a:pPr>
              <a:lnSpc>
                <a:spcPct val="100000"/>
              </a:lnSpc>
            </a:pPr>
            <a:endParaRPr lang="en-US" sz="1200" spc="-1" dirty="0">
              <a:solidFill>
                <a:srgbClr val="000000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2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Scenario 2: Luminosity staging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Start at with full energy, but less performant collider ring magnets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Main sources of luminosity loss are collider arcs and interaction region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Can recover interaction region later (as in HL-LHC)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But need full budget right away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Some luminosity loss remains (O(1.5))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More power for the collider ring required (lower magnet temperature)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913A44-02A1-8771-CAB4-A3538C3E7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50040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 w="0">
            <a:noFill/>
          </a:ln>
        </p:spPr>
        <p:txBody>
          <a:bodyPr lIns="74160" tIns="37080" rIns="74160" bIns="37080" anchor="t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en-US" sz="3200" b="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Tentative Timeline (Fast-track 10 </a:t>
            </a:r>
            <a:r>
              <a:rPr lang="en-US" sz="3200" b="0" spc="-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TeV</a:t>
            </a:r>
            <a:r>
              <a:rPr lang="en-US" sz="3200" b="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sz="3200" b="0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4018B59-6D2C-4AFF-6568-0DDC4764E0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886" y="914383"/>
            <a:ext cx="9419617" cy="377789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F36767E-330D-16A8-F75F-7AB584ED8AC3}"/>
              </a:ext>
            </a:extLst>
          </p:cNvPr>
          <p:cNvSpPr txBox="1"/>
          <p:nvPr/>
        </p:nvSpPr>
        <p:spPr>
          <a:xfrm>
            <a:off x="5220072" y="1275606"/>
            <a:ext cx="3154407" cy="7386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eed at least two years of demonstrator operation (better more)</a:t>
            </a: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Need RF test stand before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CF2A83-4FB4-3206-EF2F-521025F9625B}"/>
              </a:ext>
            </a:extLst>
          </p:cNvPr>
          <p:cNvSpPr txBox="1"/>
          <p:nvPr/>
        </p:nvSpPr>
        <p:spPr>
          <a:xfrm>
            <a:off x="5220072" y="2093175"/>
            <a:ext cx="1983876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Decision starting in 2036</a:t>
            </a:r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E7B47FC-01BF-F463-2920-AF854082D88C}"/>
              </a:ext>
            </a:extLst>
          </p:cNvPr>
          <p:cNvSpPr txBox="1"/>
          <p:nvPr/>
        </p:nvSpPr>
        <p:spPr>
          <a:xfrm>
            <a:off x="5724128" y="3024702"/>
            <a:ext cx="1983876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Estimated10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TeV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construction/installation</a:t>
            </a:r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2AB67B9-E050-9B7C-7876-56B9C49500CE}"/>
              </a:ext>
            </a:extLst>
          </p:cNvPr>
          <p:cNvSpPr txBox="1"/>
          <p:nvPr/>
        </p:nvSpPr>
        <p:spPr>
          <a:xfrm>
            <a:off x="2051720" y="649020"/>
            <a:ext cx="47952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Only a basis to start the discussion, will review this year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8C1F4BB-4403-B6A8-7DB7-01850AB0F2FC}"/>
              </a:ext>
            </a:extLst>
          </p:cNvPr>
          <p:cNvSpPr txBox="1"/>
          <p:nvPr/>
        </p:nvSpPr>
        <p:spPr>
          <a:xfrm>
            <a:off x="1907704" y="4083918"/>
            <a:ext cx="4752527" cy="7386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Different initial estimates for detector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seem to be fast enough</a:t>
            </a: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Buit need to develop robust timeline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ED51987-ADC2-1189-7935-03685EF1D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D09C9C-3E0E-18DE-7779-016110913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Schulte, IMCC, US Inaguration Meeting, FNAL, August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919953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dirty="0">
                <a:latin typeface="Calibri"/>
                <a:cs typeface="Calibri"/>
              </a:rPr>
              <a:t>Plan for ESPPU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38</a:t>
            </a:fld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251520" y="843558"/>
            <a:ext cx="619268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Study </a:t>
            </a:r>
            <a:r>
              <a:rPr lang="en-US" sz="1400" b="1" dirty="0">
                <a:latin typeface="Calibri"/>
                <a:cs typeface="Calibri"/>
              </a:rPr>
              <a:t>green field </a:t>
            </a:r>
            <a:r>
              <a:rPr lang="en-US" sz="1400" dirty="0">
                <a:latin typeface="Calibri"/>
                <a:cs typeface="Calibri"/>
              </a:rPr>
              <a:t>designs and continue to work on them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International collaboration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Parameters, lattice designs, component designs, beam dynamics, cost, …</a:t>
            </a:r>
          </a:p>
          <a:p>
            <a:r>
              <a:rPr lang="en-US" sz="1400" dirty="0">
                <a:latin typeface="Calibri"/>
                <a:cs typeface="Calibri"/>
              </a:rPr>
              <a:t> </a:t>
            </a:r>
          </a:p>
          <a:p>
            <a:r>
              <a:rPr lang="en-US" sz="1400" dirty="0">
                <a:latin typeface="Calibri"/>
                <a:cs typeface="Calibri"/>
              </a:rPr>
              <a:t>Perform example </a:t>
            </a:r>
            <a:r>
              <a:rPr lang="en-US" sz="1400" b="1" dirty="0">
                <a:latin typeface="Calibri"/>
                <a:cs typeface="Calibri"/>
              </a:rPr>
              <a:t>civil engineering studies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CERN (collider and demonstrator)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FNAL, the US started doing similar studies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latin typeface="Calibri"/>
              <a:cs typeface="Calibri"/>
            </a:endParaRPr>
          </a:p>
          <a:p>
            <a:r>
              <a:rPr lang="en-US" sz="1400" dirty="0">
                <a:latin typeface="Calibri"/>
                <a:cs typeface="Calibri"/>
              </a:rPr>
              <a:t>Provide parameters tables for the implementation at existing sites (FNAL, CERN, …)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Scaled from green field design using existing infrastructure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Do not have the resources and time to make detailed designs for CERN and FNAL for ESPPU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r>
              <a:rPr lang="en-US" sz="1400" dirty="0">
                <a:latin typeface="Calibri"/>
                <a:cs typeface="Calibri"/>
              </a:rPr>
              <a:t>Reuse of SPS and LHC tunnels and implementation at CERN looks not too bad right now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534A60E-0BD7-DD04-D725-3490E619B5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1842" y="933401"/>
            <a:ext cx="2534001" cy="1771464"/>
          </a:xfrm>
          <a:prstGeom prst="rect">
            <a:avLst/>
          </a:prstGeom>
        </p:spPr>
      </p:pic>
      <p:pic>
        <p:nvPicPr>
          <p:cNvPr id="3" name="Picture 2" descr="A map of a city&#10;&#10;Description automatically generated">
            <a:extLst>
              <a:ext uri="{FF2B5EF4-FFF2-40B4-BE49-F238E27FC236}">
                <a16:creationId xmlns:a16="http://schemas.microsoft.com/office/drawing/2014/main" id="{44A5B4E6-5396-B9DE-12CF-89F2161518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0656" y="2787774"/>
            <a:ext cx="2017407" cy="200542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0C20B2-174C-AE39-1418-C5EAA38F41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38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58ADB7-8A91-EC0F-E9C3-E4116E0801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D. Schulte,  Future Colliders 3, BND,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035917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ctr">
              <a:buNone/>
            </a:pPr>
            <a:r>
              <a:rPr lang="en-US" sz="4400" dirty="0">
                <a:latin typeface="+mj-lt"/>
              </a:rPr>
              <a:t>Electron-proton Collider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Schulte,  Future Colliders 3, BND,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787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Physics Goals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Schulte,  Future Colliders 3, BND, 2024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36504" y="704598"/>
            <a:ext cx="3635896" cy="2515224"/>
          </a:xfrm>
          <a:prstGeom prst="rect">
            <a:avLst/>
          </a:prstGeom>
          <a:solidFill>
            <a:srgbClr val="AFB0E2"/>
          </a:solidFill>
          <a:ln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471" tIns="50235" rIns="100471" bIns="50235" rtlCol="0" anchor="ctr"/>
          <a:lstStyle/>
          <a:p>
            <a:pPr algn="ctr"/>
            <a:endParaRPr lang="en-US"/>
          </a:p>
        </p:txBody>
      </p:sp>
      <p:pic>
        <p:nvPicPr>
          <p:cNvPr id="7" name="Picture 6" descr="p0.tif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1" r="3422"/>
          <a:stretch/>
        </p:blipFill>
        <p:spPr>
          <a:xfrm>
            <a:off x="4608512" y="820170"/>
            <a:ext cx="3453514" cy="2306559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172864" y="627534"/>
            <a:ext cx="4363639" cy="340354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471" tIns="50235" rIns="100471" bIns="50235" rtlCol="0" anchor="ctr"/>
          <a:lstStyle/>
          <a:p>
            <a:pPr algn="ctr"/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179512" y="627534"/>
            <a:ext cx="4248472" cy="840115"/>
          </a:xfrm>
          <a:prstGeom prst="rect">
            <a:avLst/>
          </a:prstGeom>
          <a:noFill/>
        </p:spPr>
        <p:txBody>
          <a:bodyPr wrap="square" lIns="100471" tIns="50235" rIns="100471" bIns="50235" rtlCol="0">
            <a:spAutoFit/>
          </a:bodyPr>
          <a:lstStyle/>
          <a:p>
            <a:r>
              <a:rPr lang="en-US" sz="1600" b="1" dirty="0">
                <a:solidFill>
                  <a:srgbClr val="000000"/>
                </a:solidFill>
                <a:latin typeface="Calibri"/>
                <a:cs typeface="Calibri"/>
              </a:rPr>
              <a:t>Energy for discovery reach</a:t>
            </a:r>
          </a:p>
          <a:p>
            <a:r>
              <a:rPr lang="en-US" sz="1600" dirty="0">
                <a:latin typeface="Calibri"/>
                <a:cs typeface="Calibri"/>
              </a:rPr>
              <a:t>10-14 </a:t>
            </a:r>
            <a:r>
              <a:rPr lang="en-US" sz="1600" dirty="0" err="1">
                <a:latin typeface="Calibri"/>
                <a:cs typeface="Calibri"/>
              </a:rPr>
              <a:t>TeV</a:t>
            </a:r>
            <a:r>
              <a:rPr lang="en-US" sz="1600" dirty="0">
                <a:latin typeface="Calibri"/>
                <a:cs typeface="Calibri"/>
              </a:rPr>
              <a:t> lepton collisions comparable to 100-200 </a:t>
            </a:r>
            <a:r>
              <a:rPr lang="en-US" sz="1600" dirty="0" err="1">
                <a:latin typeface="Calibri"/>
                <a:cs typeface="Calibri"/>
              </a:rPr>
              <a:t>TeV</a:t>
            </a:r>
            <a:r>
              <a:rPr lang="en-US" sz="1600" dirty="0">
                <a:latin typeface="Calibri"/>
                <a:cs typeface="Calibri"/>
              </a:rPr>
              <a:t> proton collisions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10208" y="3507854"/>
            <a:ext cx="439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Leptons make the full energy available for particle production, protons only a fraction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702695" y="3363838"/>
            <a:ext cx="4333801" cy="147731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471" tIns="50235" rIns="100471" bIns="50235" rtlCol="0" anchor="ctr"/>
          <a:lstStyle/>
          <a:p>
            <a:pPr algn="ctr"/>
            <a:endParaRPr lang="en-US"/>
          </a:p>
        </p:txBody>
      </p:sp>
      <p:pic>
        <p:nvPicPr>
          <p:cNvPr id="15" name="Picture 14" descr="p0.tif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4159" y="3458502"/>
            <a:ext cx="2454495" cy="13706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88024" y="3634447"/>
            <a:ext cx="166412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Theorists defined goals:</a:t>
            </a:r>
          </a:p>
          <a:p>
            <a:r>
              <a:rPr lang="en-US" sz="1400" dirty="0">
                <a:latin typeface="Calibri"/>
                <a:cs typeface="Calibri"/>
              </a:rPr>
              <a:t>Yields constant number of events in the s-channel</a:t>
            </a:r>
          </a:p>
        </p:txBody>
      </p:sp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9893" y="1406535"/>
            <a:ext cx="1438091" cy="2101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6" name="Picture 2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35646"/>
            <a:ext cx="2006600" cy="1597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7" name="Rectangle 26"/>
          <p:cNvSpPr/>
          <p:nvPr/>
        </p:nvSpPr>
        <p:spPr>
          <a:xfrm>
            <a:off x="382215" y="4083918"/>
            <a:ext cx="4333801" cy="75723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471" tIns="50235" rIns="100471" bIns="50235"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323528" y="4083918"/>
            <a:ext cx="439248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Calibri"/>
                <a:cs typeface="Calibri"/>
              </a:rPr>
              <a:t>Luminosity</a:t>
            </a:r>
            <a:r>
              <a:rPr lang="en-US" sz="1600" dirty="0">
                <a:latin typeface="Calibri"/>
                <a:cs typeface="Calibri"/>
              </a:rPr>
              <a:t> must increase as E</a:t>
            </a:r>
            <a:r>
              <a:rPr lang="en-US" sz="1600" baseline="-25000" dirty="0">
                <a:latin typeface="Calibri"/>
                <a:cs typeface="Calibri"/>
              </a:rPr>
              <a:t>cm</a:t>
            </a:r>
            <a:r>
              <a:rPr lang="en-US" sz="1600" baseline="30000" dirty="0">
                <a:latin typeface="Calibri"/>
                <a:cs typeface="Calibri"/>
              </a:rPr>
              <a:t>2</a:t>
            </a:r>
            <a:r>
              <a:rPr lang="en-US" sz="1600" dirty="0">
                <a:latin typeface="Calibri"/>
                <a:cs typeface="Calibri"/>
              </a:rPr>
              <a:t> as production cross sections decrease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C5EF8B7-21B9-69E0-CA05-D074B3518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992546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Schulte,  Future Colliders 3, BND,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8" name="Picture 7" descr="film_bl2x.gif">
            <a:extLst>
              <a:ext uri="{FF2B5EF4-FFF2-40B4-BE49-F238E27FC236}">
                <a16:creationId xmlns:a16="http://schemas.microsoft.com/office/drawing/2014/main" id="{661A43E9-A179-9B38-F788-BBB100DEE6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6163" y="987574"/>
            <a:ext cx="5469765" cy="165618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46D182C-70EE-6635-BDB8-6768B6489642}"/>
              </a:ext>
            </a:extLst>
          </p:cNvPr>
          <p:cNvSpPr txBox="1"/>
          <p:nvPr/>
        </p:nvSpPr>
        <p:spPr>
          <a:xfrm>
            <a:off x="107504" y="987574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A particle that is 180° out of phase leaves energy in a cavity</a:t>
            </a:r>
          </a:p>
        </p:txBody>
      </p:sp>
    </p:spTree>
    <p:extLst>
      <p:ext uri="{BB962C8B-B14F-4D97-AF65-F5344CB8AC3E}">
        <p14:creationId xmlns:p14="http://schemas.microsoft.com/office/powerpoint/2010/main" val="365899724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Energy Recovery Principle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Schulte,  Future Colliders 3, BND,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9" name="Picture 8" descr=" lhec3x.gif">
            <a:extLst>
              <a:ext uri="{FF2B5EF4-FFF2-40B4-BE49-F238E27FC236}">
                <a16:creationId xmlns:a16="http://schemas.microsoft.com/office/drawing/2014/main" id="{35AABB53-1E85-BDCD-4B35-2F104EA21D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3484" y="647295"/>
            <a:ext cx="4823114" cy="384890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6BD0F36-D447-24E0-4408-3BD8491307B0}"/>
              </a:ext>
            </a:extLst>
          </p:cNvPr>
          <p:cNvSpPr txBox="1"/>
          <p:nvPr/>
        </p:nvSpPr>
        <p:spPr>
          <a:xfrm>
            <a:off x="157402" y="987574"/>
            <a:ext cx="38385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Decelerate beam almost to 0 GeV</a:t>
            </a:r>
          </a:p>
          <a:p>
            <a:endParaRPr lang="en-CH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Need dedicated arc for each turn</a:t>
            </a:r>
          </a:p>
          <a:p>
            <a:endParaRPr lang="en-CH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But can share on the way up dand down</a:t>
            </a:r>
          </a:p>
          <a:p>
            <a:endParaRPr lang="en-CH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Interesting optics design in the linacs to accom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odate very different energies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ule of thumb: design for the lowest energies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C0667A6-BA62-8B6A-C52F-B9ECB371C38C}"/>
              </a:ext>
            </a:extLst>
          </p:cNvPr>
          <p:cNvSpPr txBox="1"/>
          <p:nvPr/>
        </p:nvSpPr>
        <p:spPr>
          <a:xfrm>
            <a:off x="1468865" y="3760844"/>
            <a:ext cx="5054141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Power needed 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ontrol the linac RF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To keep the linac cavities superconducting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dirty="0">
                <a:latin typeface="Calibri" panose="020F0502020204030204" pitchFamily="34" charset="0"/>
                <a:cs typeface="Calibri" panose="020F0502020204030204" pitchFamily="34" charset="0"/>
              </a:rPr>
              <a:t>To compensate the synchrotron radiation from the arcs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73431130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err="1"/>
              <a:t>LHeC</a:t>
            </a:r>
            <a:r>
              <a:rPr lang="en-US" sz="3200" dirty="0"/>
              <a:t> / FCC-eh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6603558"/>
              </p:ext>
            </p:extLst>
          </p:nvPr>
        </p:nvGraphicFramePr>
        <p:xfrm>
          <a:off x="5207001" y="771550"/>
          <a:ext cx="3911064" cy="17508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28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42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75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49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0977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GB" sz="160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aseline="0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LHeC</a:t>
                      </a:r>
                      <a:r>
                        <a:rPr lang="en-US" sz="1600" baseline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CDR</a:t>
                      </a:r>
                      <a:endParaRPr lang="en-GB" sz="160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HL-</a:t>
                      </a:r>
                      <a:r>
                        <a:rPr lang="en-US" sz="1600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LHeC</a:t>
                      </a:r>
                      <a:endParaRPr lang="en-GB" sz="160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HE-</a:t>
                      </a:r>
                      <a:r>
                        <a:rPr lang="en-US" sz="1600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LHeC</a:t>
                      </a:r>
                      <a:endParaRPr lang="en-GB" sz="160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FCC-he</a:t>
                      </a:r>
                      <a:endParaRPr lang="en-GB" sz="160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432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US" sz="1600" baseline="-2500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sz="160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[</a:t>
                      </a:r>
                      <a:r>
                        <a:rPr lang="en-US" sz="1600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TeV</a:t>
                      </a:r>
                      <a:r>
                        <a:rPr lang="en-US" sz="160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]</a:t>
                      </a:r>
                      <a:endParaRPr lang="en-GB" sz="16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  <a:endParaRPr lang="en-GB" sz="16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  <a:endParaRPr lang="en-GB" sz="16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12.5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  <a:endParaRPr lang="en-GB" sz="16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432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600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US" sz="1600" baseline="-2500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US" sz="160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[</a:t>
                      </a:r>
                      <a:r>
                        <a:rPr lang="en-US" sz="1600" baseline="0" dirty="0" err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GeV</a:t>
                      </a:r>
                      <a:r>
                        <a:rPr lang="en-US" sz="160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]</a:t>
                      </a:r>
                      <a:endParaRPr lang="en-GB" sz="16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60</a:t>
                      </a:r>
                      <a:endParaRPr lang="en-GB" sz="16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60</a:t>
                      </a:r>
                      <a:endParaRPr lang="en-GB" sz="16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60</a:t>
                      </a:r>
                      <a:endParaRPr lang="en-GB" sz="16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60</a:t>
                      </a:r>
                      <a:endParaRPr lang="en-GB" sz="16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116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</a:t>
                      </a:r>
                      <a:r>
                        <a:rPr lang="en-US" sz="1600" b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600" b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[10</a:t>
                      </a:r>
                      <a:r>
                        <a:rPr lang="en-US" sz="1600" b="0" baseline="30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33</a:t>
                      </a:r>
                      <a:r>
                        <a:rPr lang="en-US" sz="1600" b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cm</a:t>
                      </a:r>
                      <a:r>
                        <a:rPr lang="en-US" sz="1600" b="0" baseline="30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</a:t>
                      </a:r>
                      <a:r>
                        <a:rPr lang="en-US" sz="1600" b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n-US" sz="1600" b="0" baseline="30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</a:t>
                      </a:r>
                      <a:r>
                        <a:rPr lang="en-US" sz="1600" b="0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]</a:t>
                      </a:r>
                      <a:endParaRPr lang="en-GB" sz="1600" b="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600" b="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  <a:endParaRPr lang="en-GB" sz="1600" b="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  <a:endParaRPr lang="en-GB" sz="1600" b="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</a:t>
                      </a:r>
                      <a:endParaRPr lang="en-GB" sz="1600" b="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207001" y="2591735"/>
            <a:ext cx="3911064" cy="23083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Development of accelerator technology</a:t>
            </a:r>
          </a:p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E.g. RF power required to control cavities</a:t>
            </a:r>
          </a:p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Test facility (PERLE)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planned in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Orsay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406765" y="3576620"/>
            <a:ext cx="4413898" cy="1323439"/>
          </a:xfrm>
          <a:prstGeom prst="rect">
            <a:avLst/>
          </a:prstGeom>
          <a:solidFill>
            <a:srgbClr val="FDEADA"/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Interaction region</a:t>
            </a:r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5664" y="3459912"/>
            <a:ext cx="2933676" cy="1299871"/>
          </a:xfrm>
          <a:prstGeom prst="rect">
            <a:avLst/>
          </a:prstGeom>
        </p:spPr>
      </p:pic>
      <p:pic>
        <p:nvPicPr>
          <p:cNvPr id="14" name="Picture 13" descr="scd_scheme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96" y="494464"/>
            <a:ext cx="5250135" cy="3073551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Schulte,  Future Colliders 3, BND, 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7704-4D2A-F546-9494-EB9D0210C36D}" type="slidenum">
              <a:rPr lang="en-US" smtClean="0"/>
              <a:t>42</a:t>
            </a:fld>
            <a:endParaRPr lang="en-US"/>
          </a:p>
        </p:txBody>
      </p:sp>
      <p:pic>
        <p:nvPicPr>
          <p:cNvPr id="15" name="Picture 14" descr="p1p2e.zoom.e-doublet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04"/>
          <a:stretch/>
        </p:blipFill>
        <p:spPr>
          <a:xfrm rot="5400000">
            <a:off x="2732066" y="2935814"/>
            <a:ext cx="1467111" cy="266499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93692" y="4572694"/>
            <a:ext cx="1141258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M. Klein et al</a:t>
            </a:r>
          </a:p>
        </p:txBody>
      </p:sp>
    </p:spTree>
    <p:extLst>
      <p:ext uri="{BB962C8B-B14F-4D97-AF65-F5344CB8AC3E}">
        <p14:creationId xmlns:p14="http://schemas.microsoft.com/office/powerpoint/2010/main" val="281902699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ctr">
              <a:buNone/>
            </a:pPr>
            <a:r>
              <a:rPr lang="en-US" sz="4400" dirty="0">
                <a:latin typeface="+mj-lt"/>
              </a:rPr>
              <a:t>Energy-recovery Linear Collider</a:t>
            </a:r>
          </a:p>
          <a:p>
            <a:pPr algn="ctr">
              <a:buNone/>
            </a:pPr>
            <a:r>
              <a:rPr lang="en-US" sz="4400" dirty="0">
                <a:latin typeface="+mj-lt"/>
              </a:rPr>
              <a:t>And the Cool Copper Collider (CCC)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Schulte,  Future Colliders 3, BND,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21718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ERLC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Schulte,  Future Colliders 3, BND,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44</a:t>
            </a:fld>
            <a:endParaRPr lang="en-US"/>
          </a:p>
        </p:txBody>
      </p:sp>
      <p:pic>
        <p:nvPicPr>
          <p:cNvPr id="4" name="Picture 3" descr="A diagram of electrical wiring&#10;&#10;Description automatically generated">
            <a:extLst>
              <a:ext uri="{FF2B5EF4-FFF2-40B4-BE49-F238E27FC236}">
                <a16:creationId xmlns:a16="http://schemas.microsoft.com/office/drawing/2014/main" id="{963D3F0C-9D76-9426-82E7-584DB9132C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68" y="837654"/>
            <a:ext cx="8924528" cy="211516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622B7AA-27C4-9337-57AF-9E3F5197AAD3}"/>
              </a:ext>
            </a:extLst>
          </p:cNvPr>
          <p:cNvSpPr txBox="1"/>
          <p:nvPr/>
        </p:nvSpPr>
        <p:spPr>
          <a:xfrm>
            <a:off x="323528" y="2971058"/>
            <a:ext cx="83632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Basic idea is to extract the beam energy in a second beamline to reduce RF power consumption</a:t>
            </a:r>
          </a:p>
        </p:txBody>
      </p:sp>
    </p:spTree>
    <p:extLst>
      <p:ext uri="{BB962C8B-B14F-4D97-AF65-F5344CB8AC3E}">
        <p14:creationId xmlns:p14="http://schemas.microsoft.com/office/powerpoint/2010/main" val="268191006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RLHIC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Schulte,  Future Colliders 3, BND,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45</a:t>
            </a:fld>
            <a:endParaRPr lang="en-US"/>
          </a:p>
        </p:txBody>
      </p:sp>
      <p:pic>
        <p:nvPicPr>
          <p:cNvPr id="9" name="Picture 8" descr="A diagram of a line detector&#10;&#10;Description automatically generated">
            <a:extLst>
              <a:ext uri="{FF2B5EF4-FFF2-40B4-BE49-F238E27FC236}">
                <a16:creationId xmlns:a16="http://schemas.microsoft.com/office/drawing/2014/main" id="{7B608206-0190-53F4-2B17-538D37A73A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54" y="771550"/>
            <a:ext cx="8947092" cy="176708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3F36661-C2D0-22FF-E4EE-2C0244F6925A}"/>
              </a:ext>
            </a:extLst>
          </p:cNvPr>
          <p:cNvSpPr txBox="1"/>
          <p:nvPr/>
        </p:nvSpPr>
        <p:spPr>
          <a:xfrm>
            <a:off x="323528" y="2971058"/>
            <a:ext cx="836327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Basic idea is to extract the beam energy in the same beamline to reduce RF power consumption</a:t>
            </a:r>
          </a:p>
          <a:p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Requires to sep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rate the bunches going in the different direction</a:t>
            </a:r>
          </a:p>
        </p:txBody>
      </p:sp>
    </p:spTree>
    <p:extLst>
      <p:ext uri="{BB962C8B-B14F-4D97-AF65-F5344CB8AC3E}">
        <p14:creationId xmlns:p14="http://schemas.microsoft.com/office/powerpoint/2010/main" val="326923675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CCC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Schulte,  Future Colliders 3, BND,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46</a:t>
            </a:fld>
            <a:endParaRPr lang="en-US"/>
          </a:p>
        </p:txBody>
      </p:sp>
      <p:pic>
        <p:nvPicPr>
          <p:cNvPr id="4" name="Picture 3" descr="A diagram of a beam&#10;&#10;Description automatically generated">
            <a:extLst>
              <a:ext uri="{FF2B5EF4-FFF2-40B4-BE49-F238E27FC236}">
                <a16:creationId xmlns:a16="http://schemas.microsoft.com/office/drawing/2014/main" id="{4A41033D-4F9D-191C-EC5C-E5191C1465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2900" y="801183"/>
            <a:ext cx="6195116" cy="299470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C1C7466-28CA-7941-2C92-5AFFB585AE40}"/>
              </a:ext>
            </a:extLst>
          </p:cNvPr>
          <p:cNvSpPr txBox="1"/>
          <p:nvPr/>
        </p:nvSpPr>
        <p:spPr>
          <a:xfrm>
            <a:off x="179513" y="801183"/>
            <a:ext cx="2664296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Cool copper structure to nitrogen temperatures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r a bit below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Increases conductivity by.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actor of a few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Less losses in the RF structures allows to fill them more slowly, reducing the cost of the RF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Can somewhat increase the gradient before breakdown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But have to pay for cryogenics</a:t>
            </a:r>
          </a:p>
        </p:txBody>
      </p:sp>
    </p:spTree>
    <p:extLst>
      <p:ext uri="{BB962C8B-B14F-4D97-AF65-F5344CB8AC3E}">
        <p14:creationId xmlns:p14="http://schemas.microsoft.com/office/powerpoint/2010/main" val="343853972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ctr">
              <a:buNone/>
            </a:pPr>
            <a:r>
              <a:rPr lang="en-US" sz="4400" dirty="0">
                <a:latin typeface="+mj-lt"/>
              </a:rPr>
              <a:t>Gamma-gamma Collider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Schulte,  Future Colliders 3, BND,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06488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462017"/>
          </a:xfrm>
        </p:spPr>
        <p:txBody>
          <a:bodyPr>
            <a:noAutofit/>
          </a:bodyPr>
          <a:lstStyle/>
          <a:p>
            <a:r>
              <a:rPr lang="en-US" sz="3200" dirty="0"/>
              <a:t>Note: Gamma-gamma Collider Concept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827664"/>
            <a:ext cx="8475129" cy="9461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/>
              <a:t>Based on </a:t>
            </a:r>
            <a:r>
              <a:rPr lang="en-US" sz="1600" dirty="0" err="1"/>
              <a:t>e</a:t>
            </a:r>
            <a:r>
              <a:rPr lang="en-US" sz="1600" baseline="30000" dirty="0" err="1"/>
              <a:t>-</a:t>
            </a:r>
            <a:r>
              <a:rPr lang="en-US" sz="1600" dirty="0" err="1"/>
              <a:t>e</a:t>
            </a:r>
            <a:r>
              <a:rPr lang="en-US" sz="1600" baseline="30000" dirty="0"/>
              <a:t>-</a:t>
            </a:r>
            <a:r>
              <a:rPr lang="en-US" sz="1600" dirty="0"/>
              <a:t> collider</a:t>
            </a:r>
          </a:p>
          <a:p>
            <a:pPr marL="0" indent="0">
              <a:buNone/>
            </a:pPr>
            <a:r>
              <a:rPr lang="en-US" sz="1600" dirty="0"/>
              <a:t>Collide electron beam with laser beam before the IP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Schulte,  Future Colliders 3, BND,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48</a:t>
            </a:fld>
            <a:endParaRPr lang="en-US"/>
          </a:p>
        </p:txBody>
      </p:sp>
      <p:pic>
        <p:nvPicPr>
          <p:cNvPr id="7" name="Picture 6" descr="P0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0928" y="1995686"/>
            <a:ext cx="6553200" cy="181882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667846" y="2272538"/>
            <a:ext cx="1475153" cy="6325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56215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462017"/>
          </a:xfrm>
        </p:spPr>
        <p:txBody>
          <a:bodyPr>
            <a:noAutofit/>
          </a:bodyPr>
          <a:lstStyle/>
          <a:p>
            <a:r>
              <a:rPr lang="en-US" sz="3200" dirty="0"/>
              <a:t>Note: Gamma-gamma Collider Concept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Schulte,  Future Colliders 3, BND,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49</a:t>
            </a:fld>
            <a:endParaRPr lang="en-US"/>
          </a:p>
        </p:txBody>
      </p:sp>
      <p:pic>
        <p:nvPicPr>
          <p:cNvPr id="7" name="Picture 6" descr="P0.tif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110"/>
          <a:stretch/>
        </p:blipFill>
        <p:spPr>
          <a:xfrm>
            <a:off x="360040" y="627534"/>
            <a:ext cx="3203848" cy="181882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177694" y="1492251"/>
            <a:ext cx="1475153" cy="6325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11" name="Picture 10" descr="A graph of a function&#10;&#10;Description automatically generated">
            <a:extLst>
              <a:ext uri="{FF2B5EF4-FFF2-40B4-BE49-F238E27FC236}">
                <a16:creationId xmlns:a16="http://schemas.microsoft.com/office/drawing/2014/main" id="{E6983056-E002-E390-A10C-23333D3236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4159" y="576032"/>
            <a:ext cx="3945405" cy="284371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9505A94-D914-CDB8-6122-F8A32FEC6B96}"/>
              </a:ext>
            </a:extLst>
          </p:cNvPr>
          <p:cNvSpPr txBox="1"/>
          <p:nvPr/>
        </p:nvSpPr>
        <p:spPr>
          <a:xfrm>
            <a:off x="0" y="2427734"/>
            <a:ext cx="50405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Backscattered photons can have a range of energies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Depending on the photon 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Maximum energy of backscattered photon</a:t>
            </a:r>
          </a:p>
        </p:txBody>
      </p: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E4673443-12C4-7FF5-2E28-CB8B0F0388D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4795669"/>
              </p:ext>
            </p:extLst>
          </p:nvPr>
        </p:nvGraphicFramePr>
        <p:xfrm>
          <a:off x="2699792" y="3660214"/>
          <a:ext cx="1755045" cy="6857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787400" imgH="368300" progId="Equation.3">
                  <p:embed/>
                </p:oleObj>
              </mc:Choice>
              <mc:Fallback>
                <p:oleObj name="Equation" r:id="rId4" imgW="787400" imgH="368300" progId="Equation.3">
                  <p:embed/>
                  <p:pic>
                    <p:nvPicPr>
                      <p:cNvPr id="54" name="Object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9792" y="3660214"/>
                        <a:ext cx="1755045" cy="68574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8CFB1E42-B738-797F-1094-565E08975B0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7965348"/>
              </p:ext>
            </p:extLst>
          </p:nvPr>
        </p:nvGraphicFramePr>
        <p:xfrm>
          <a:off x="251520" y="3507854"/>
          <a:ext cx="2254779" cy="8060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927100" imgH="368300" progId="Equation.3">
                  <p:embed/>
                </p:oleObj>
              </mc:Choice>
              <mc:Fallback>
                <p:oleObj name="Equation" r:id="rId6" imgW="927100" imgH="368300" progId="Equation.3">
                  <p:embed/>
                  <p:pic>
                    <p:nvPicPr>
                      <p:cNvPr id="29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3507854"/>
                        <a:ext cx="2254779" cy="80607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442E8C47-B003-28EF-810B-18FA43CC697D}"/>
              </a:ext>
            </a:extLst>
          </p:cNvPr>
          <p:cNvSpPr txBox="1"/>
          <p:nvPr/>
        </p:nvSpPr>
        <p:spPr>
          <a:xfrm>
            <a:off x="4716016" y="3419003"/>
            <a:ext cx="42796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Maximum practical energy is 83% of the beam energy</a:t>
            </a:r>
          </a:p>
          <a:p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Otherwise backscattered photons can produce electron-positron poairs with further photons of the laser</a:t>
            </a:r>
          </a:p>
          <a:p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Requires laser in the eV region, O(J) per pulse</a:t>
            </a:r>
          </a:p>
        </p:txBody>
      </p:sp>
    </p:spTree>
    <p:extLst>
      <p:ext uri="{BB962C8B-B14F-4D97-AF65-F5344CB8AC3E}">
        <p14:creationId xmlns:p14="http://schemas.microsoft.com/office/powerpoint/2010/main" val="984304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2546"/>
            <a:ext cx="8229600" cy="555524"/>
          </a:xfrm>
        </p:spPr>
        <p:txBody>
          <a:bodyPr>
            <a:normAutofit fontScale="90000"/>
          </a:bodyPr>
          <a:lstStyle/>
          <a:p>
            <a:r>
              <a:rPr lang="en-US" sz="3600" b="0" dirty="0">
                <a:latin typeface="Calibri"/>
                <a:cs typeface="Calibri"/>
              </a:rPr>
              <a:t>High-energy Colliders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Schulte,  Future Colliders 3, BND, 2024</a:t>
            </a:r>
            <a:endParaRPr lang="en-US" dirty="0"/>
          </a:p>
        </p:txBody>
      </p:sp>
      <p:sp>
        <p:nvSpPr>
          <p:cNvPr id="107" name="TextBox 106"/>
          <p:cNvSpPr txBox="1"/>
          <p:nvPr/>
        </p:nvSpPr>
        <p:spPr>
          <a:xfrm>
            <a:off x="72067" y="555526"/>
            <a:ext cx="4509823" cy="132343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Calibri"/>
                <a:cs typeface="Calibri"/>
              </a:rPr>
              <a:t>Electron-positron rings </a:t>
            </a:r>
            <a:r>
              <a:rPr lang="en-US" sz="1600" dirty="0">
                <a:latin typeface="Calibri"/>
                <a:cs typeface="Calibri"/>
              </a:rPr>
              <a:t>are </a:t>
            </a:r>
            <a:r>
              <a:rPr lang="en-US" sz="1600" b="1" dirty="0">
                <a:latin typeface="Calibri"/>
                <a:cs typeface="Calibri"/>
              </a:rPr>
              <a:t>multi-pass </a:t>
            </a:r>
            <a:r>
              <a:rPr lang="en-US" sz="1600" dirty="0">
                <a:latin typeface="Calibri"/>
                <a:cs typeface="Calibri"/>
              </a:rPr>
              <a:t>colliders limited by synchrotron radiation: </a:t>
            </a:r>
            <a:r>
              <a:rPr lang="en-US" sz="1600" b="1" dirty="0">
                <a:latin typeface="Calibri"/>
                <a:cs typeface="Calibri"/>
              </a:rPr>
              <a:t>LEP, FCC-</a:t>
            </a:r>
            <a:r>
              <a:rPr lang="en-US" sz="1600" b="1" dirty="0" err="1">
                <a:latin typeface="Calibri"/>
                <a:cs typeface="Calibri"/>
              </a:rPr>
              <a:t>ee</a:t>
            </a:r>
            <a:r>
              <a:rPr lang="en-US" sz="1600" b="1" dirty="0">
                <a:latin typeface="Calibri"/>
                <a:cs typeface="Calibri"/>
              </a:rPr>
              <a:t>, CEPC</a:t>
            </a:r>
          </a:p>
          <a:p>
            <a:endParaRPr lang="en-US" sz="1600" b="1" dirty="0">
              <a:latin typeface="Calibri"/>
              <a:cs typeface="Calibri"/>
            </a:endParaRPr>
          </a:p>
          <a:p>
            <a:r>
              <a:rPr lang="en-US" sz="1600" dirty="0">
                <a:latin typeface="Calibri"/>
                <a:cs typeface="Calibri"/>
              </a:rPr>
              <a:t>Hence </a:t>
            </a:r>
            <a:r>
              <a:rPr lang="en-US" sz="1600" b="1" dirty="0">
                <a:latin typeface="Calibri"/>
                <a:cs typeface="Calibri"/>
              </a:rPr>
              <a:t>proton rings </a:t>
            </a:r>
            <a:r>
              <a:rPr lang="en-US" sz="1600" dirty="0">
                <a:latin typeface="Calibri"/>
                <a:cs typeface="Calibri"/>
              </a:rPr>
              <a:t>are energy frontier: </a:t>
            </a:r>
            <a:r>
              <a:rPr lang="en-US" sz="1600" b="1" dirty="0">
                <a:latin typeface="Calibri"/>
                <a:cs typeface="Calibri"/>
              </a:rPr>
              <a:t>LHC, FCC-</a:t>
            </a:r>
            <a:r>
              <a:rPr lang="en-US" sz="1600" b="1" dirty="0" err="1">
                <a:latin typeface="Calibri"/>
                <a:cs typeface="Calibri"/>
              </a:rPr>
              <a:t>hh</a:t>
            </a:r>
            <a:r>
              <a:rPr lang="en-US" sz="1600" b="1" dirty="0">
                <a:latin typeface="Calibri"/>
                <a:cs typeface="Calibri"/>
              </a:rPr>
              <a:t>, </a:t>
            </a:r>
            <a:r>
              <a:rPr lang="en-US" sz="1600" b="1" dirty="0" err="1">
                <a:latin typeface="Calibri"/>
                <a:cs typeface="Calibri"/>
              </a:rPr>
              <a:t>SppC</a:t>
            </a:r>
            <a:endParaRPr lang="en-US" sz="1600" b="1" dirty="0">
              <a:latin typeface="Calibri"/>
              <a:cs typeface="Calibri"/>
            </a:endParaRPr>
          </a:p>
        </p:txBody>
      </p:sp>
      <p:grpSp>
        <p:nvGrpSpPr>
          <p:cNvPr id="42" name="Group 5"/>
          <p:cNvGrpSpPr>
            <a:grpSpLocks/>
          </p:cNvGrpSpPr>
          <p:nvPr/>
        </p:nvGrpSpPr>
        <p:grpSpPr bwMode="auto">
          <a:xfrm>
            <a:off x="510868" y="2643758"/>
            <a:ext cx="7884125" cy="625081"/>
            <a:chOff x="678" y="2341"/>
            <a:chExt cx="5380" cy="525"/>
          </a:xfrm>
        </p:grpSpPr>
        <p:sp>
          <p:nvSpPr>
            <p:cNvPr id="43" name="Line 6"/>
            <p:cNvSpPr>
              <a:spLocks noChangeShapeType="1"/>
            </p:cNvSpPr>
            <p:nvPr/>
          </p:nvSpPr>
          <p:spPr bwMode="auto">
            <a:xfrm>
              <a:off x="3126" y="2341"/>
              <a:ext cx="232" cy="331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Line 7"/>
            <p:cNvSpPr>
              <a:spLocks noChangeShapeType="1"/>
            </p:cNvSpPr>
            <p:nvPr/>
          </p:nvSpPr>
          <p:spPr bwMode="auto">
            <a:xfrm flipH="1" flipV="1">
              <a:off x="3358" y="2672"/>
              <a:ext cx="156" cy="0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8"/>
            <p:cNvSpPr>
              <a:spLocks noChangeShapeType="1"/>
            </p:cNvSpPr>
            <p:nvPr/>
          </p:nvSpPr>
          <p:spPr bwMode="auto">
            <a:xfrm>
              <a:off x="3189" y="2672"/>
              <a:ext cx="169" cy="0"/>
            </a:xfrm>
            <a:prstGeom prst="line">
              <a:avLst/>
            </a:prstGeom>
            <a:noFill/>
            <a:ln w="0">
              <a:solidFill>
                <a:srgbClr val="009999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Line 9"/>
            <p:cNvSpPr>
              <a:spLocks noChangeShapeType="1"/>
            </p:cNvSpPr>
            <p:nvPr/>
          </p:nvSpPr>
          <p:spPr bwMode="auto">
            <a:xfrm>
              <a:off x="3126" y="2458"/>
              <a:ext cx="232" cy="214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Line 10"/>
            <p:cNvSpPr>
              <a:spLocks noChangeShapeType="1"/>
            </p:cNvSpPr>
            <p:nvPr/>
          </p:nvSpPr>
          <p:spPr bwMode="auto">
            <a:xfrm>
              <a:off x="3275" y="2417"/>
              <a:ext cx="83" cy="255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11"/>
            <p:cNvSpPr>
              <a:spLocks noChangeShapeType="1"/>
            </p:cNvSpPr>
            <p:nvPr/>
          </p:nvSpPr>
          <p:spPr bwMode="auto">
            <a:xfrm flipH="1">
              <a:off x="3275" y="2672"/>
              <a:ext cx="83" cy="12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12"/>
            <p:cNvSpPr>
              <a:spLocks noChangeShapeType="1"/>
            </p:cNvSpPr>
            <p:nvPr/>
          </p:nvSpPr>
          <p:spPr bwMode="auto">
            <a:xfrm>
              <a:off x="3358" y="2672"/>
              <a:ext cx="98" cy="194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Line 13"/>
            <p:cNvSpPr>
              <a:spLocks noChangeShapeType="1"/>
            </p:cNvSpPr>
            <p:nvPr/>
          </p:nvSpPr>
          <p:spPr bwMode="auto">
            <a:xfrm>
              <a:off x="3358" y="2672"/>
              <a:ext cx="98" cy="86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Rectangle 14"/>
            <p:cNvSpPr>
              <a:spLocks noChangeArrowheads="1"/>
            </p:cNvSpPr>
            <p:nvPr/>
          </p:nvSpPr>
          <p:spPr bwMode="auto">
            <a:xfrm>
              <a:off x="3036" y="2660"/>
              <a:ext cx="166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Line 15"/>
            <p:cNvSpPr>
              <a:spLocks noChangeShapeType="1"/>
            </p:cNvSpPr>
            <p:nvPr/>
          </p:nvSpPr>
          <p:spPr bwMode="auto">
            <a:xfrm>
              <a:off x="899" y="2660"/>
              <a:ext cx="30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Rectangle 16"/>
            <p:cNvSpPr>
              <a:spLocks noChangeArrowheads="1"/>
            </p:cNvSpPr>
            <p:nvPr/>
          </p:nvSpPr>
          <p:spPr bwMode="auto">
            <a:xfrm>
              <a:off x="788" y="2660"/>
              <a:ext cx="388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AutoShape 17"/>
            <p:cNvSpPr>
              <a:spLocks noChangeArrowheads="1"/>
            </p:cNvSpPr>
            <p:nvPr/>
          </p:nvSpPr>
          <p:spPr bwMode="auto">
            <a:xfrm>
              <a:off x="3036" y="2610"/>
              <a:ext cx="54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55" name="AutoShape 18"/>
            <p:cNvSpPr>
              <a:spLocks noChangeArrowheads="1"/>
            </p:cNvSpPr>
            <p:nvPr/>
          </p:nvSpPr>
          <p:spPr bwMode="auto">
            <a:xfrm>
              <a:off x="3118" y="2610"/>
              <a:ext cx="56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56" name="AutoShape 19"/>
            <p:cNvSpPr>
              <a:spLocks noChangeArrowheads="1"/>
            </p:cNvSpPr>
            <p:nvPr/>
          </p:nvSpPr>
          <p:spPr bwMode="auto">
            <a:xfrm>
              <a:off x="872" y="2429"/>
              <a:ext cx="277" cy="25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97 w 21600"/>
                <a:gd name="T25" fmla="*/ 3122 h 21600"/>
                <a:gd name="T26" fmla="*/ 18403 w 21600"/>
                <a:gd name="T27" fmla="*/ 1847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AutoShape 20"/>
            <p:cNvSpPr>
              <a:spLocks noChangeArrowheads="1"/>
            </p:cNvSpPr>
            <p:nvPr/>
          </p:nvSpPr>
          <p:spPr bwMode="auto">
            <a:xfrm>
              <a:off x="678" y="2610"/>
              <a:ext cx="140" cy="1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Rectangle 21"/>
            <p:cNvSpPr>
              <a:spLocks noChangeArrowheads="1"/>
            </p:cNvSpPr>
            <p:nvPr/>
          </p:nvSpPr>
          <p:spPr bwMode="auto">
            <a:xfrm>
              <a:off x="3507" y="2660"/>
              <a:ext cx="111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AutoShape 22"/>
            <p:cNvSpPr>
              <a:spLocks noChangeArrowheads="1"/>
            </p:cNvSpPr>
            <p:nvPr/>
          </p:nvSpPr>
          <p:spPr bwMode="auto">
            <a:xfrm>
              <a:off x="3618" y="2610"/>
              <a:ext cx="53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60" name="AutoShape 23"/>
            <p:cNvSpPr>
              <a:spLocks noChangeArrowheads="1"/>
            </p:cNvSpPr>
            <p:nvPr/>
          </p:nvSpPr>
          <p:spPr bwMode="auto">
            <a:xfrm>
              <a:off x="3534" y="2610"/>
              <a:ext cx="55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61" name="Line 24"/>
            <p:cNvSpPr>
              <a:spLocks noChangeShapeType="1"/>
            </p:cNvSpPr>
            <p:nvPr/>
          </p:nvSpPr>
          <p:spPr bwMode="auto">
            <a:xfrm flipH="1">
              <a:off x="5532" y="2660"/>
              <a:ext cx="30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Rectangle 25"/>
            <p:cNvSpPr>
              <a:spLocks noChangeArrowheads="1"/>
            </p:cNvSpPr>
            <p:nvPr/>
          </p:nvSpPr>
          <p:spPr bwMode="auto">
            <a:xfrm flipH="1">
              <a:off x="5560" y="2660"/>
              <a:ext cx="389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AutoShape 26"/>
            <p:cNvSpPr>
              <a:spLocks noChangeArrowheads="1"/>
            </p:cNvSpPr>
            <p:nvPr/>
          </p:nvSpPr>
          <p:spPr bwMode="auto">
            <a:xfrm flipH="1">
              <a:off x="5588" y="2429"/>
              <a:ext cx="276" cy="25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30 w 21600"/>
                <a:gd name="T25" fmla="*/ 3122 h 21600"/>
                <a:gd name="T26" fmla="*/ 18470 w 21600"/>
                <a:gd name="T27" fmla="*/ 1847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AutoShape 27"/>
            <p:cNvSpPr>
              <a:spLocks noChangeArrowheads="1"/>
            </p:cNvSpPr>
            <p:nvPr/>
          </p:nvSpPr>
          <p:spPr bwMode="auto">
            <a:xfrm flipH="1">
              <a:off x="5920" y="2610"/>
              <a:ext cx="138" cy="1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5" name="Group 30"/>
            <p:cNvGrpSpPr>
              <a:grpSpLocks/>
            </p:cNvGrpSpPr>
            <p:nvPr/>
          </p:nvGrpSpPr>
          <p:grpSpPr bwMode="auto">
            <a:xfrm>
              <a:off x="1149" y="2610"/>
              <a:ext cx="1887" cy="119"/>
              <a:chOff x="619" y="2209"/>
              <a:chExt cx="1929" cy="133"/>
            </a:xfrm>
          </p:grpSpPr>
          <p:sp>
            <p:nvSpPr>
              <p:cNvPr id="86" name="Rectangle 31"/>
              <p:cNvSpPr>
                <a:spLocks noChangeArrowheads="1"/>
              </p:cNvSpPr>
              <p:nvPr/>
            </p:nvSpPr>
            <p:spPr bwMode="auto">
              <a:xfrm>
                <a:off x="619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87" name="Group 32"/>
              <p:cNvGrpSpPr>
                <a:grpSpLocks/>
              </p:cNvGrpSpPr>
              <p:nvPr/>
            </p:nvGrpSpPr>
            <p:grpSpPr bwMode="auto">
              <a:xfrm flipH="1">
                <a:off x="988" y="2209"/>
                <a:ext cx="1529" cy="133"/>
                <a:chOff x="2766" y="2443"/>
                <a:chExt cx="1529" cy="133"/>
              </a:xfrm>
            </p:grpSpPr>
            <p:grpSp>
              <p:nvGrpSpPr>
                <p:cNvPr id="91" name="Group 33"/>
                <p:cNvGrpSpPr>
                  <a:grpSpLocks/>
                </p:cNvGrpSpPr>
                <p:nvPr/>
              </p:nvGrpSpPr>
              <p:grpSpPr bwMode="auto">
                <a:xfrm>
                  <a:off x="4014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105" name="Rectangle 34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6" name="Line 3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2" name="Group 36"/>
                <p:cNvGrpSpPr>
                  <a:grpSpLocks/>
                </p:cNvGrpSpPr>
                <p:nvPr/>
              </p:nvGrpSpPr>
              <p:grpSpPr bwMode="auto">
                <a:xfrm>
                  <a:off x="3078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103" name="Rectangle 37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4" name="Line 3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4" name="Group 39"/>
                <p:cNvGrpSpPr>
                  <a:grpSpLocks/>
                </p:cNvGrpSpPr>
                <p:nvPr/>
              </p:nvGrpSpPr>
              <p:grpSpPr bwMode="auto">
                <a:xfrm>
                  <a:off x="2766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101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2" name="Line 4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5" name="Group 42"/>
                <p:cNvGrpSpPr>
                  <a:grpSpLocks/>
                </p:cNvGrpSpPr>
                <p:nvPr/>
              </p:nvGrpSpPr>
              <p:grpSpPr bwMode="auto">
                <a:xfrm>
                  <a:off x="3390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99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" name="Line 4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6" name="Group 45"/>
                <p:cNvGrpSpPr>
                  <a:grpSpLocks/>
                </p:cNvGrpSpPr>
                <p:nvPr/>
              </p:nvGrpSpPr>
              <p:grpSpPr bwMode="auto">
                <a:xfrm>
                  <a:off x="3702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97" name="Rectangle 46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8" name="Line 4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88" name="Group 48"/>
              <p:cNvGrpSpPr>
                <a:grpSpLocks/>
              </p:cNvGrpSpPr>
              <p:nvPr/>
            </p:nvGrpSpPr>
            <p:grpSpPr bwMode="auto">
              <a:xfrm flipH="1">
                <a:off x="676" y="2209"/>
                <a:ext cx="281" cy="133"/>
                <a:chOff x="2737" y="1615"/>
                <a:chExt cx="281" cy="133"/>
              </a:xfrm>
            </p:grpSpPr>
            <p:sp>
              <p:nvSpPr>
                <p:cNvPr id="89" name="Rectangle 49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" name="Line 50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66" name="Group 51"/>
            <p:cNvGrpSpPr>
              <a:grpSpLocks/>
            </p:cNvGrpSpPr>
            <p:nvPr/>
          </p:nvGrpSpPr>
          <p:grpSpPr bwMode="auto">
            <a:xfrm>
              <a:off x="3674" y="2610"/>
              <a:ext cx="1886" cy="119"/>
              <a:chOff x="3200" y="2209"/>
              <a:chExt cx="1929" cy="133"/>
            </a:xfrm>
          </p:grpSpPr>
          <p:sp>
            <p:nvSpPr>
              <p:cNvPr id="67" name="Rectangle 52"/>
              <p:cNvSpPr>
                <a:spLocks noChangeArrowheads="1"/>
              </p:cNvSpPr>
              <p:nvPr/>
            </p:nvSpPr>
            <p:spPr bwMode="auto">
              <a:xfrm>
                <a:off x="3200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68" name="Group 53"/>
              <p:cNvGrpSpPr>
                <a:grpSpLocks/>
              </p:cNvGrpSpPr>
              <p:nvPr/>
            </p:nvGrpSpPr>
            <p:grpSpPr bwMode="auto">
              <a:xfrm>
                <a:off x="4477" y="2209"/>
                <a:ext cx="281" cy="133"/>
                <a:chOff x="2737" y="1615"/>
                <a:chExt cx="281" cy="133"/>
              </a:xfrm>
            </p:grpSpPr>
            <p:sp>
              <p:nvSpPr>
                <p:cNvPr id="84" name="Rectangle 54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" name="Line 55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9" name="Group 56"/>
              <p:cNvGrpSpPr>
                <a:grpSpLocks/>
              </p:cNvGrpSpPr>
              <p:nvPr/>
            </p:nvGrpSpPr>
            <p:grpSpPr bwMode="auto">
              <a:xfrm>
                <a:off x="3541" y="2209"/>
                <a:ext cx="281" cy="133"/>
                <a:chOff x="2737" y="1615"/>
                <a:chExt cx="281" cy="133"/>
              </a:xfrm>
            </p:grpSpPr>
            <p:sp>
              <p:nvSpPr>
                <p:cNvPr id="82" name="Rectangle 57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" name="Line 58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0" name="Group 59"/>
              <p:cNvGrpSpPr>
                <a:grpSpLocks/>
              </p:cNvGrpSpPr>
              <p:nvPr/>
            </p:nvGrpSpPr>
            <p:grpSpPr bwMode="auto">
              <a:xfrm>
                <a:off x="3229" y="2209"/>
                <a:ext cx="281" cy="133"/>
                <a:chOff x="2737" y="1615"/>
                <a:chExt cx="281" cy="133"/>
              </a:xfrm>
            </p:grpSpPr>
            <p:sp>
              <p:nvSpPr>
                <p:cNvPr id="80" name="Rectangle 60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" name="Line 61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1" name="Group 62"/>
              <p:cNvGrpSpPr>
                <a:grpSpLocks/>
              </p:cNvGrpSpPr>
              <p:nvPr/>
            </p:nvGrpSpPr>
            <p:grpSpPr bwMode="auto">
              <a:xfrm>
                <a:off x="3853" y="2209"/>
                <a:ext cx="281" cy="133"/>
                <a:chOff x="2737" y="1615"/>
                <a:chExt cx="281" cy="133"/>
              </a:xfrm>
            </p:grpSpPr>
            <p:sp>
              <p:nvSpPr>
                <p:cNvPr id="78" name="Rectangle 63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" name="Line 64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2" name="Group 65"/>
              <p:cNvGrpSpPr>
                <a:grpSpLocks/>
              </p:cNvGrpSpPr>
              <p:nvPr/>
            </p:nvGrpSpPr>
            <p:grpSpPr bwMode="auto">
              <a:xfrm>
                <a:off x="4165" y="2209"/>
                <a:ext cx="281" cy="133"/>
                <a:chOff x="2737" y="1615"/>
                <a:chExt cx="281" cy="133"/>
              </a:xfrm>
            </p:grpSpPr>
            <p:sp>
              <p:nvSpPr>
                <p:cNvPr id="76" name="Rectangle 66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" name="Line 67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3" name="Group 68"/>
              <p:cNvGrpSpPr>
                <a:grpSpLocks/>
              </p:cNvGrpSpPr>
              <p:nvPr/>
            </p:nvGrpSpPr>
            <p:grpSpPr bwMode="auto">
              <a:xfrm>
                <a:off x="4788" y="2209"/>
                <a:ext cx="281" cy="133"/>
                <a:chOff x="2737" y="1615"/>
                <a:chExt cx="281" cy="133"/>
              </a:xfrm>
            </p:grpSpPr>
            <p:sp>
              <p:nvSpPr>
                <p:cNvPr id="74" name="Rectangle 69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" name="Line 70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109" name="TextBox 108"/>
          <p:cNvSpPr txBox="1"/>
          <p:nvPr/>
        </p:nvSpPr>
        <p:spPr>
          <a:xfrm>
            <a:off x="72065" y="2067694"/>
            <a:ext cx="8922834" cy="58477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Calibri"/>
                <a:cs typeface="Calibri"/>
              </a:rPr>
              <a:t>Electron-positron linear colliders</a:t>
            </a:r>
            <a:r>
              <a:rPr lang="en-US" sz="1600" dirty="0">
                <a:latin typeface="Calibri"/>
                <a:cs typeface="Calibri"/>
              </a:rPr>
              <a:t> avoid synchrotron radiation, but </a:t>
            </a:r>
            <a:r>
              <a:rPr lang="en-US" sz="1600" b="1" dirty="0">
                <a:latin typeface="Calibri"/>
                <a:cs typeface="Calibri"/>
              </a:rPr>
              <a:t>single pass: SLC, ILC, CLIC</a:t>
            </a:r>
            <a:endParaRPr lang="en-US" sz="1600" dirty="0">
              <a:latin typeface="Calibri"/>
              <a:cs typeface="Calibri"/>
            </a:endParaRPr>
          </a:p>
          <a:p>
            <a:r>
              <a:rPr lang="en-US" sz="1600" dirty="0">
                <a:latin typeface="Calibri"/>
                <a:cs typeface="Calibri"/>
              </a:rPr>
              <a:t>Typically cost proportional to energy and power proportional to luminosity,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1330536" y="3435846"/>
            <a:ext cx="5905760" cy="132343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Novel approach: </a:t>
            </a:r>
            <a:r>
              <a:rPr lang="en-US" sz="1600" b="1" dirty="0" err="1">
                <a:latin typeface="Calibri"/>
                <a:cs typeface="Calibri"/>
              </a:rPr>
              <a:t>muon</a:t>
            </a:r>
            <a:r>
              <a:rPr lang="en-US" sz="1600" b="1" dirty="0">
                <a:latin typeface="Calibri"/>
                <a:cs typeface="Calibri"/>
              </a:rPr>
              <a:t> collider </a:t>
            </a:r>
            <a:r>
              <a:rPr lang="en-US" sz="1600" dirty="0">
                <a:latin typeface="Calibri"/>
                <a:cs typeface="Calibri"/>
              </a:rPr>
              <a:t>(the first of its kind)</a:t>
            </a:r>
            <a:endParaRPr lang="en-US" sz="1600" b="1" dirty="0">
              <a:latin typeface="Calibri"/>
              <a:cs typeface="Calibri"/>
            </a:endParaRPr>
          </a:p>
          <a:p>
            <a:r>
              <a:rPr lang="en-US" sz="1600" dirty="0">
                <a:latin typeface="Calibri"/>
                <a:cs typeface="Calibri"/>
              </a:rPr>
              <a:t>Large mass suppresses synchrotron radiation =&gt; </a:t>
            </a:r>
            <a:r>
              <a:rPr lang="en-US" sz="1600" b="1" dirty="0">
                <a:latin typeface="Calibri"/>
                <a:cs typeface="Calibri"/>
              </a:rPr>
              <a:t>multi-pass</a:t>
            </a:r>
          </a:p>
          <a:p>
            <a:r>
              <a:rPr lang="en-US" sz="1600" dirty="0">
                <a:latin typeface="Calibri"/>
                <a:cs typeface="Calibri"/>
              </a:rPr>
              <a:t>Fundamental particle requires less energy than protons</a:t>
            </a:r>
          </a:p>
          <a:p>
            <a:r>
              <a:rPr lang="en-US" sz="1600" dirty="0">
                <a:solidFill>
                  <a:srgbClr val="FF0000"/>
                </a:solidFill>
                <a:latin typeface="Calibri"/>
                <a:cs typeface="Calibri"/>
              </a:rPr>
              <a:t>But lifetime at rest only 2.2 </a:t>
            </a:r>
            <a:r>
              <a:rPr lang="en-US" sz="1600" dirty="0" err="1">
                <a:solidFill>
                  <a:srgbClr val="FF0000"/>
                </a:solidFill>
                <a:latin typeface="Calibri"/>
                <a:cs typeface="Calibri"/>
              </a:rPr>
              <a:t>μs</a:t>
            </a:r>
            <a:endParaRPr lang="en-US" sz="1600" dirty="0">
              <a:solidFill>
                <a:srgbClr val="FF0000"/>
              </a:solidFill>
              <a:latin typeface="Calibri"/>
              <a:cs typeface="Calibri"/>
            </a:endParaRPr>
          </a:p>
          <a:p>
            <a:r>
              <a:rPr lang="en-US" sz="1600" dirty="0">
                <a:solidFill>
                  <a:srgbClr val="FF0000"/>
                </a:solidFill>
                <a:latin typeface="Calibri"/>
                <a:cs typeface="Calibri"/>
              </a:rPr>
              <a:t>Proportional to energy</a:t>
            </a:r>
          </a:p>
        </p:txBody>
      </p:sp>
      <p:grpSp>
        <p:nvGrpSpPr>
          <p:cNvPr id="111" name="Group 103"/>
          <p:cNvGrpSpPr>
            <a:grpSpLocks/>
          </p:cNvGrpSpPr>
          <p:nvPr/>
        </p:nvGrpSpPr>
        <p:grpSpPr bwMode="auto">
          <a:xfrm>
            <a:off x="4656627" y="360207"/>
            <a:ext cx="4338272" cy="1789642"/>
            <a:chOff x="1533" y="527"/>
            <a:chExt cx="2382" cy="1010"/>
          </a:xfrm>
        </p:grpSpPr>
        <p:grpSp>
          <p:nvGrpSpPr>
            <p:cNvPr id="112" name="Group 72"/>
            <p:cNvGrpSpPr>
              <a:grpSpLocks/>
            </p:cNvGrpSpPr>
            <p:nvPr/>
          </p:nvGrpSpPr>
          <p:grpSpPr bwMode="auto">
            <a:xfrm>
              <a:off x="1707" y="760"/>
              <a:ext cx="2208" cy="603"/>
              <a:chOff x="1181" y="805"/>
              <a:chExt cx="2393" cy="603"/>
            </a:xfrm>
          </p:grpSpPr>
          <p:grpSp>
            <p:nvGrpSpPr>
              <p:cNvPr id="132" name="Group 73"/>
              <p:cNvGrpSpPr>
                <a:grpSpLocks/>
              </p:cNvGrpSpPr>
              <p:nvPr/>
            </p:nvGrpSpPr>
            <p:grpSpPr bwMode="auto">
              <a:xfrm>
                <a:off x="1181" y="805"/>
                <a:ext cx="2393" cy="603"/>
                <a:chOff x="1181" y="805"/>
                <a:chExt cx="2393" cy="603"/>
              </a:xfrm>
            </p:grpSpPr>
            <p:grpSp>
              <p:nvGrpSpPr>
                <p:cNvPr id="135" name="Group 74"/>
                <p:cNvGrpSpPr>
                  <a:grpSpLocks/>
                </p:cNvGrpSpPr>
                <p:nvPr/>
              </p:nvGrpSpPr>
              <p:grpSpPr bwMode="auto">
                <a:xfrm>
                  <a:off x="1181" y="808"/>
                  <a:ext cx="2393" cy="600"/>
                  <a:chOff x="1181" y="808"/>
                  <a:chExt cx="2393" cy="600"/>
                </a:xfrm>
              </p:grpSpPr>
              <p:sp>
                <p:nvSpPr>
                  <p:cNvPr id="138" name="Rectangle 75"/>
                  <p:cNvSpPr>
                    <a:spLocks noChangeArrowheads="1"/>
                  </p:cNvSpPr>
                  <p:nvPr/>
                </p:nvSpPr>
                <p:spPr bwMode="auto">
                  <a:xfrm>
                    <a:off x="3242" y="1242"/>
                    <a:ext cx="332" cy="112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prstTxWarp prst="textNoShape">
                      <a:avLst/>
                    </a:prstTxWarp>
                    <a:flatTx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39" name="Rectangle 76"/>
                  <p:cNvSpPr>
                    <a:spLocks noChangeArrowheads="1"/>
                  </p:cNvSpPr>
                  <p:nvPr/>
                </p:nvSpPr>
                <p:spPr bwMode="auto">
                  <a:xfrm>
                    <a:off x="1181" y="1232"/>
                    <a:ext cx="355" cy="113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prstTxWarp prst="textNoShape">
                      <a:avLst/>
                    </a:prstTxWarp>
                    <a:flatTx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40" name="Oval 77"/>
                  <p:cNvSpPr>
                    <a:spLocks noChangeArrowheads="1"/>
                  </p:cNvSpPr>
                  <p:nvPr/>
                </p:nvSpPr>
                <p:spPr bwMode="auto">
                  <a:xfrm>
                    <a:off x="1348" y="815"/>
                    <a:ext cx="2146" cy="593"/>
                  </a:xfrm>
                  <a:prstGeom prst="ellipse">
                    <a:avLst/>
                  </a:prstGeom>
                  <a:noFill/>
                  <a:ln w="25400">
                    <a:solidFill>
                      <a:schemeClr val="folHlink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41" name="Rectangle 78"/>
                  <p:cNvSpPr>
                    <a:spLocks noChangeArrowheads="1"/>
                  </p:cNvSpPr>
                  <p:nvPr/>
                </p:nvSpPr>
                <p:spPr bwMode="auto">
                  <a:xfrm>
                    <a:off x="1181" y="808"/>
                    <a:ext cx="355" cy="113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prstTxWarp prst="textNoShape">
                      <a:avLst/>
                    </a:prstTxWarp>
                    <a:flatTx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42" name="Rectangle 79"/>
                  <p:cNvSpPr>
                    <a:spLocks noChangeArrowheads="1"/>
                  </p:cNvSpPr>
                  <p:nvPr/>
                </p:nvSpPr>
                <p:spPr bwMode="auto">
                  <a:xfrm>
                    <a:off x="3242" y="817"/>
                    <a:ext cx="332" cy="113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prstTxWarp prst="textNoShape">
                      <a:avLst/>
                    </a:prstTxWarp>
                    <a:flatTx/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136" name="Rectangle 80"/>
                <p:cNvSpPr>
                  <a:spLocks noChangeArrowheads="1"/>
                </p:cNvSpPr>
                <p:nvPr/>
              </p:nvSpPr>
              <p:spPr bwMode="auto">
                <a:xfrm>
                  <a:off x="1290" y="805"/>
                  <a:ext cx="189" cy="1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000">
                      <a:solidFill>
                        <a:srgbClr val="FFFFCC"/>
                      </a:solidFill>
                    </a:rPr>
                    <a:t>N</a:t>
                  </a:r>
                  <a:endParaRPr sz="1000" noProof="1">
                    <a:solidFill>
                      <a:srgbClr val="FFFFCC"/>
                    </a:solidFill>
                  </a:endParaRPr>
                </a:p>
              </p:txBody>
            </p:sp>
            <p:sp>
              <p:nvSpPr>
                <p:cNvPr id="137" name="Rectangle 81"/>
                <p:cNvSpPr>
                  <a:spLocks noChangeArrowheads="1"/>
                </p:cNvSpPr>
                <p:nvPr/>
              </p:nvSpPr>
              <p:spPr bwMode="auto">
                <a:xfrm>
                  <a:off x="1298" y="1229"/>
                  <a:ext cx="183" cy="1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000">
                      <a:solidFill>
                        <a:srgbClr val="FFFFCC"/>
                      </a:solidFill>
                    </a:rPr>
                    <a:t>S</a:t>
                  </a:r>
                  <a:endParaRPr sz="1000" noProof="1">
                    <a:solidFill>
                      <a:srgbClr val="FFFFCC"/>
                    </a:solidFill>
                  </a:endParaRPr>
                </a:p>
              </p:txBody>
            </p:sp>
          </p:grpSp>
          <p:sp>
            <p:nvSpPr>
              <p:cNvPr id="133" name="Rectangle 82"/>
              <p:cNvSpPr>
                <a:spLocks noChangeArrowheads="1"/>
              </p:cNvSpPr>
              <p:nvPr/>
            </p:nvSpPr>
            <p:spPr bwMode="auto">
              <a:xfrm>
                <a:off x="3336" y="819"/>
                <a:ext cx="188" cy="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000">
                    <a:solidFill>
                      <a:srgbClr val="FFFFCC"/>
                    </a:solidFill>
                  </a:rPr>
                  <a:t>N</a:t>
                </a:r>
                <a:endParaRPr sz="1000" noProof="1">
                  <a:solidFill>
                    <a:srgbClr val="FFFFCC"/>
                  </a:solidFill>
                </a:endParaRPr>
              </a:p>
            </p:txBody>
          </p:sp>
          <p:sp>
            <p:nvSpPr>
              <p:cNvPr id="134" name="Rectangle 83"/>
              <p:cNvSpPr>
                <a:spLocks noChangeArrowheads="1"/>
              </p:cNvSpPr>
              <p:nvPr/>
            </p:nvSpPr>
            <p:spPr bwMode="auto">
              <a:xfrm>
                <a:off x="3346" y="1238"/>
                <a:ext cx="184" cy="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000">
                    <a:solidFill>
                      <a:srgbClr val="FFFFCC"/>
                    </a:solidFill>
                  </a:rPr>
                  <a:t>S</a:t>
                </a:r>
                <a:endParaRPr sz="1000" noProof="1">
                  <a:solidFill>
                    <a:srgbClr val="FFFFCC"/>
                  </a:solidFill>
                </a:endParaRPr>
              </a:p>
            </p:txBody>
          </p:sp>
        </p:grpSp>
        <p:grpSp>
          <p:nvGrpSpPr>
            <p:cNvPr id="113" name="Group 84"/>
            <p:cNvGrpSpPr>
              <a:grpSpLocks/>
            </p:cNvGrpSpPr>
            <p:nvPr/>
          </p:nvGrpSpPr>
          <p:grpSpPr bwMode="auto">
            <a:xfrm>
              <a:off x="1543" y="980"/>
              <a:ext cx="376" cy="409"/>
              <a:chOff x="993" y="1025"/>
              <a:chExt cx="403" cy="409"/>
            </a:xfrm>
          </p:grpSpPr>
          <p:sp>
            <p:nvSpPr>
              <p:cNvPr id="130" name="Oval 85"/>
              <p:cNvSpPr>
                <a:spLocks noChangeArrowheads="1"/>
              </p:cNvSpPr>
              <p:nvPr/>
            </p:nvSpPr>
            <p:spPr bwMode="auto">
              <a:xfrm>
                <a:off x="1352" y="1025"/>
                <a:ext cx="44" cy="46"/>
              </a:xfrm>
              <a:prstGeom prst="ellipse">
                <a:avLst/>
              </a:prstGeom>
              <a:gradFill rotWithShape="1">
                <a:gsLst>
                  <a:gs pos="0">
                    <a:srgbClr val="009999"/>
                  </a:gs>
                  <a:gs pos="100000">
                    <a:srgbClr val="004747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Oval 86"/>
              <p:cNvSpPr>
                <a:spLocks noChangeArrowheads="1"/>
              </p:cNvSpPr>
              <p:nvPr/>
            </p:nvSpPr>
            <p:spPr bwMode="auto">
              <a:xfrm>
                <a:off x="993" y="1345"/>
                <a:ext cx="86" cy="89"/>
              </a:xfrm>
              <a:prstGeom prst="ellipse">
                <a:avLst/>
              </a:prstGeom>
              <a:gradFill rotWithShape="0">
                <a:gsLst>
                  <a:gs pos="0">
                    <a:srgbClr val="760000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round/>
                <a:headEnd/>
                <a:tailEnd/>
              </a:ln>
              <a:scene3d>
                <a:camera prst="legacyPerspectiveTopRight">
                  <a:rot lat="21299986" lon="21299986" rev="0"/>
                </a:camera>
                <a:lightRig rig="legacyFlat3" dir="b"/>
              </a:scene3d>
              <a:sp3d extrusionH="121893000" prstMaterial="legacyMatte">
                <a:bevelT w="13500" h="13500" prst="angle"/>
                <a:bevelB w="13500" h="13500" prst="angle"/>
                <a:extrusionClr>
                  <a:srgbClr val="FF0000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endParaRPr lang="en-US"/>
              </a:p>
            </p:txBody>
          </p:sp>
        </p:grpSp>
        <p:grpSp>
          <p:nvGrpSpPr>
            <p:cNvPr id="114" name="Group 87"/>
            <p:cNvGrpSpPr>
              <a:grpSpLocks/>
            </p:cNvGrpSpPr>
            <p:nvPr/>
          </p:nvGrpSpPr>
          <p:grpSpPr bwMode="auto">
            <a:xfrm>
              <a:off x="2702" y="1065"/>
              <a:ext cx="328" cy="472"/>
              <a:chOff x="2260" y="1110"/>
              <a:chExt cx="355" cy="472"/>
            </a:xfrm>
          </p:grpSpPr>
          <p:sp>
            <p:nvSpPr>
              <p:cNvPr id="120" name="Line 88"/>
              <p:cNvSpPr>
                <a:spLocks noChangeShapeType="1"/>
              </p:cNvSpPr>
              <p:nvPr/>
            </p:nvSpPr>
            <p:spPr bwMode="auto">
              <a:xfrm>
                <a:off x="2260" y="1110"/>
                <a:ext cx="185" cy="298"/>
              </a:xfrm>
              <a:prstGeom prst="line">
                <a:avLst/>
              </a:prstGeom>
              <a:noFill/>
              <a:ln w="0">
                <a:solidFill>
                  <a:srgbClr val="99CC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Oval 89"/>
              <p:cNvSpPr>
                <a:spLocks noChangeArrowheads="1"/>
              </p:cNvSpPr>
              <p:nvPr/>
            </p:nvSpPr>
            <p:spPr bwMode="auto">
              <a:xfrm>
                <a:off x="2267" y="1385"/>
                <a:ext cx="44" cy="45"/>
              </a:xfrm>
              <a:prstGeom prst="ellipse">
                <a:avLst/>
              </a:prstGeom>
              <a:gradFill rotWithShape="1">
                <a:gsLst>
                  <a:gs pos="0">
                    <a:srgbClr val="009999"/>
                  </a:gs>
                  <a:gs pos="100000">
                    <a:srgbClr val="004747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Oval 90"/>
              <p:cNvSpPr>
                <a:spLocks noChangeArrowheads="1"/>
              </p:cNvSpPr>
              <p:nvPr/>
            </p:nvSpPr>
            <p:spPr bwMode="auto">
              <a:xfrm>
                <a:off x="2571" y="1385"/>
                <a:ext cx="44" cy="45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Line 91"/>
              <p:cNvSpPr>
                <a:spLocks noChangeShapeType="1"/>
              </p:cNvSpPr>
              <p:nvPr/>
            </p:nvSpPr>
            <p:spPr bwMode="auto">
              <a:xfrm flipH="1" flipV="1">
                <a:off x="2445" y="1408"/>
                <a:ext cx="126" cy="0"/>
              </a:xfrm>
              <a:prstGeom prst="line">
                <a:avLst/>
              </a:prstGeom>
              <a:noFill/>
              <a:ln w="0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Line 92"/>
              <p:cNvSpPr>
                <a:spLocks noChangeShapeType="1"/>
              </p:cNvSpPr>
              <p:nvPr/>
            </p:nvSpPr>
            <p:spPr bwMode="auto">
              <a:xfrm>
                <a:off x="2311" y="1408"/>
                <a:ext cx="134" cy="0"/>
              </a:xfrm>
              <a:prstGeom prst="line">
                <a:avLst/>
              </a:prstGeom>
              <a:noFill/>
              <a:ln w="0">
                <a:solidFill>
                  <a:srgbClr val="009999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Line 93"/>
              <p:cNvSpPr>
                <a:spLocks noChangeShapeType="1"/>
              </p:cNvSpPr>
              <p:nvPr/>
            </p:nvSpPr>
            <p:spPr bwMode="auto">
              <a:xfrm>
                <a:off x="2260" y="1215"/>
                <a:ext cx="185" cy="193"/>
              </a:xfrm>
              <a:prstGeom prst="line">
                <a:avLst/>
              </a:prstGeom>
              <a:noFill/>
              <a:ln w="0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Line 94"/>
              <p:cNvSpPr>
                <a:spLocks noChangeShapeType="1"/>
              </p:cNvSpPr>
              <p:nvPr/>
            </p:nvSpPr>
            <p:spPr bwMode="auto">
              <a:xfrm>
                <a:off x="2379" y="1178"/>
                <a:ext cx="66" cy="230"/>
              </a:xfrm>
              <a:prstGeom prst="line">
                <a:avLst/>
              </a:prstGeom>
              <a:noFill/>
              <a:ln w="0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Line 95"/>
              <p:cNvSpPr>
                <a:spLocks noChangeShapeType="1"/>
              </p:cNvSpPr>
              <p:nvPr/>
            </p:nvSpPr>
            <p:spPr bwMode="auto">
              <a:xfrm flipH="1">
                <a:off x="2379" y="1408"/>
                <a:ext cx="66" cy="11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Line 96"/>
              <p:cNvSpPr>
                <a:spLocks noChangeShapeType="1"/>
              </p:cNvSpPr>
              <p:nvPr/>
            </p:nvSpPr>
            <p:spPr bwMode="auto">
              <a:xfrm>
                <a:off x="2445" y="1408"/>
                <a:ext cx="80" cy="174"/>
              </a:xfrm>
              <a:prstGeom prst="line">
                <a:avLst/>
              </a:prstGeom>
              <a:noFill/>
              <a:ln w="0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Line 97"/>
              <p:cNvSpPr>
                <a:spLocks noChangeShapeType="1"/>
              </p:cNvSpPr>
              <p:nvPr/>
            </p:nvSpPr>
            <p:spPr bwMode="auto">
              <a:xfrm>
                <a:off x="2445" y="1408"/>
                <a:ext cx="80" cy="7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5" name="Group 98"/>
            <p:cNvGrpSpPr>
              <a:grpSpLocks/>
            </p:cNvGrpSpPr>
            <p:nvPr/>
          </p:nvGrpSpPr>
          <p:grpSpPr bwMode="auto">
            <a:xfrm>
              <a:off x="2134" y="527"/>
              <a:ext cx="1424" cy="306"/>
              <a:chOff x="1895" y="572"/>
              <a:chExt cx="1044" cy="306"/>
            </a:xfrm>
          </p:grpSpPr>
          <p:grpSp>
            <p:nvGrpSpPr>
              <p:cNvPr id="116" name="Group 99"/>
              <p:cNvGrpSpPr>
                <a:grpSpLocks/>
              </p:cNvGrpSpPr>
              <p:nvPr/>
            </p:nvGrpSpPr>
            <p:grpSpPr bwMode="auto">
              <a:xfrm>
                <a:off x="2310" y="770"/>
                <a:ext cx="220" cy="108"/>
                <a:chOff x="2737" y="1615"/>
                <a:chExt cx="281" cy="133"/>
              </a:xfrm>
            </p:grpSpPr>
            <p:sp>
              <p:nvSpPr>
                <p:cNvPr id="118" name="Rectangle 100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9" name="Line 101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17" name="Text Box 102"/>
              <p:cNvSpPr txBox="1">
                <a:spLocks noChangeArrowheads="1"/>
              </p:cNvSpPr>
              <p:nvPr/>
            </p:nvSpPr>
            <p:spPr bwMode="auto">
              <a:xfrm>
                <a:off x="1895" y="572"/>
                <a:ext cx="1044" cy="1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200"/>
                  <a:t>accelerating cavities</a:t>
                </a:r>
              </a:p>
            </p:txBody>
          </p:sp>
        </p:grpSp>
      </p:grpSp>
      <p:graphicFrame>
        <p:nvGraphicFramePr>
          <p:cNvPr id="143" name="Object 2"/>
          <p:cNvGraphicFramePr>
            <a:graphicFrameLocks noChangeAspect="1"/>
          </p:cNvGraphicFramePr>
          <p:nvPr/>
        </p:nvGraphicFramePr>
        <p:xfrm>
          <a:off x="6019800" y="983519"/>
          <a:ext cx="1911350" cy="6679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927100" imgH="431800" progId="Equation.3">
                  <p:embed/>
                </p:oleObj>
              </mc:Choice>
              <mc:Fallback>
                <p:oleObj name="Equation" r:id="rId2" imgW="927100" imgH="431800" progId="Equation.3">
                  <p:embed/>
                  <p:pic>
                    <p:nvPicPr>
                      <p:cNvPr id="14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983519"/>
                        <a:ext cx="1911350" cy="6679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13516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462017"/>
          </a:xfrm>
        </p:spPr>
        <p:txBody>
          <a:bodyPr>
            <a:noAutofit/>
          </a:bodyPr>
          <a:lstStyle/>
          <a:p>
            <a:r>
              <a:rPr lang="en-US" sz="3200" dirty="0"/>
              <a:t>Note: Gamma-gamma Collider Concept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Schulte,  Future Colliders 3, BND,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50</a:t>
            </a:fld>
            <a:endParaRPr lang="en-US"/>
          </a:p>
        </p:txBody>
      </p:sp>
      <p:pic>
        <p:nvPicPr>
          <p:cNvPr id="26" name="Picture 25" descr="p0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9317" y="2642825"/>
            <a:ext cx="3478578" cy="215893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177694" y="1492251"/>
            <a:ext cx="1475153" cy="6325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4" name="Picture 3" descr="A graph of a function&#10;&#10;Description automatically generated">
            <a:extLst>
              <a:ext uri="{FF2B5EF4-FFF2-40B4-BE49-F238E27FC236}">
                <a16:creationId xmlns:a16="http://schemas.microsoft.com/office/drawing/2014/main" id="{AD04C952-53A6-7D23-B988-1A98C5B730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2120" y="498632"/>
            <a:ext cx="2972973" cy="2160240"/>
          </a:xfrm>
          <a:prstGeom prst="rect">
            <a:avLst/>
          </a:prstGeom>
        </p:spPr>
      </p:pic>
      <p:pic>
        <p:nvPicPr>
          <p:cNvPr id="9" name="Picture 8" descr="A graph of a graph&#10;&#10;Description automatically generated">
            <a:extLst>
              <a:ext uri="{FF2B5EF4-FFF2-40B4-BE49-F238E27FC236}">
                <a16:creationId xmlns:a16="http://schemas.microsoft.com/office/drawing/2014/main" id="{6A297FA4-6B99-7BC7-6B0B-2C2FBB016B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5101" y="2658871"/>
            <a:ext cx="3150371" cy="2289141"/>
          </a:xfrm>
          <a:prstGeom prst="rect">
            <a:avLst/>
          </a:prstGeom>
        </p:spPr>
      </p:pic>
      <p:pic>
        <p:nvPicPr>
          <p:cNvPr id="12" name="Picture 11" descr="A graph of a number of objects&#10;&#10;Description automatically generated">
            <a:extLst>
              <a:ext uri="{FF2B5EF4-FFF2-40B4-BE49-F238E27FC236}">
                <a16:creationId xmlns:a16="http://schemas.microsoft.com/office/drawing/2014/main" id="{5389A071-DB23-29C6-AAB4-65B5D58040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3989" y="462018"/>
            <a:ext cx="2962384" cy="213518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90DFFAB-DA53-B5C1-A23C-E49EE706BEAF}"/>
              </a:ext>
            </a:extLst>
          </p:cNvPr>
          <p:cNvSpPr txBox="1"/>
          <p:nvPr/>
        </p:nvSpPr>
        <p:spPr>
          <a:xfrm>
            <a:off x="89756" y="813535"/>
            <a:ext cx="2164477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Photon-photon luminosity has a wide spectrum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lectrons can scatter more than once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acing laser-electron and photon-photon collision further apart helps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ut reduces luminosity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Can expect about 10% of the e-e- luminosity for gamma-gamma</a:t>
            </a:r>
          </a:p>
        </p:txBody>
      </p:sp>
    </p:spTree>
    <p:extLst>
      <p:ext uri="{BB962C8B-B14F-4D97-AF65-F5344CB8AC3E}">
        <p14:creationId xmlns:p14="http://schemas.microsoft.com/office/powerpoint/2010/main" val="398599833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ctr">
              <a:buNone/>
            </a:pPr>
            <a:r>
              <a:rPr lang="en-US" sz="4400" dirty="0">
                <a:latin typeface="+mj-lt"/>
              </a:rPr>
              <a:t>Plasma-based Collider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Schulte,  Future Colliders 3, BND,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91492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Note: Plasma Acceleration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Schulte,  Future Colliders 3, BND, 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52</a:t>
            </a:fld>
            <a:endParaRPr lang="en-US"/>
          </a:p>
        </p:txBody>
      </p:sp>
      <p:pic>
        <p:nvPicPr>
          <p:cNvPr id="7" name="Picture 6" descr="plasm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7835" y="645809"/>
            <a:ext cx="5598966" cy="155632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57200" y="2793450"/>
            <a:ext cx="7609776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/>
              <a:t>Practical solution for efficient acceleration of positrons has to be developed</a:t>
            </a:r>
          </a:p>
          <a:p>
            <a:endParaRPr lang="en-US" sz="1600" dirty="0"/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Efficiency and beam quality have severe challenges</a:t>
            </a:r>
          </a:p>
          <a:p>
            <a:pPr marL="742898" lvl="1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Strong plasma focusing is good for beam stability but generates synchrotron radiation</a:t>
            </a:r>
          </a:p>
          <a:p>
            <a:pPr marL="285750" indent="-285750">
              <a:buFont typeface="Arial"/>
              <a:buChar char="•"/>
            </a:pPr>
            <a:endParaRPr lang="en-US" sz="1600" dirty="0"/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Application in other fields seem promising, e.g. free electron laser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9971" y="632473"/>
            <a:ext cx="25933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Plasma can be generated by electron beam, proton beam or laser beam</a:t>
            </a:r>
          </a:p>
          <a:p>
            <a:endParaRPr lang="en-US" sz="1600" dirty="0"/>
          </a:p>
          <a:p>
            <a:r>
              <a:rPr lang="en-US" sz="1600" dirty="0"/>
              <a:t>50 GV/m demonstrated with 42 </a:t>
            </a:r>
            <a:r>
              <a:rPr lang="en-US" sz="1600" dirty="0" err="1"/>
              <a:t>GeV</a:t>
            </a:r>
            <a:r>
              <a:rPr lang="en-US" sz="1600" dirty="0"/>
              <a:t> energy gain</a:t>
            </a:r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96774" y="2207919"/>
            <a:ext cx="346337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dirty="0"/>
              <a:t>I. </a:t>
            </a:r>
            <a:r>
              <a:rPr lang="en-US" sz="1200" dirty="0" err="1"/>
              <a:t>Blumenfeld</a:t>
            </a:r>
            <a:r>
              <a:rPr lang="en-US" sz="1200" dirty="0"/>
              <a:t> et al, Nature 445, </a:t>
            </a:r>
            <a:r>
              <a:rPr lang="en-US" sz="1200" dirty="0" err="1"/>
              <a:t>p</a:t>
            </a:r>
            <a:r>
              <a:rPr lang="en-US" sz="1200" dirty="0"/>
              <a:t>. 741 (2007)</a:t>
            </a:r>
          </a:p>
        </p:txBody>
      </p:sp>
    </p:spTree>
    <p:extLst>
      <p:ext uri="{BB962C8B-B14F-4D97-AF65-F5344CB8AC3E}">
        <p14:creationId xmlns:p14="http://schemas.microsoft.com/office/powerpoint/2010/main" val="62577009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72718" y="-61595"/>
            <a:ext cx="9795013" cy="617085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HALHF Concept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B15BF-7960-F288-54DC-FAEAEAE2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53</a:t>
            </a:fld>
            <a:endParaRPr lang="en-US"/>
          </a:p>
        </p:txBody>
      </p:sp>
      <p:pic>
        <p:nvPicPr>
          <p:cNvPr id="8" name="Picture 7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D96B22B5-7FD4-7C48-E664-BF11F0BE11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902" y="429205"/>
            <a:ext cx="8631554" cy="2211188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11E06FC7-595D-1B33-EE42-17E4924F089E}"/>
              </a:ext>
            </a:extLst>
          </p:cNvPr>
          <p:cNvGrpSpPr/>
          <p:nvPr/>
        </p:nvGrpSpPr>
        <p:grpSpPr>
          <a:xfrm>
            <a:off x="8084272" y="2249510"/>
            <a:ext cx="1207538" cy="646331"/>
            <a:chOff x="10093229" y="3997233"/>
            <a:chExt cx="1610051" cy="861774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62EADA1-C8D7-C0E2-5478-E9FBBCA848BC}"/>
                </a:ext>
              </a:extLst>
            </p:cNvPr>
            <p:cNvCxnSpPr/>
            <p:nvPr/>
          </p:nvCxnSpPr>
          <p:spPr>
            <a:xfrm>
              <a:off x="10123714" y="4127863"/>
              <a:ext cx="744583" cy="0"/>
            </a:xfrm>
            <a:prstGeom prst="line">
              <a:avLst/>
            </a:prstGeom>
            <a:ln w="381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96A53C5-3208-355F-09B5-466CF7751413}"/>
                </a:ext>
              </a:extLst>
            </p:cNvPr>
            <p:cNvCxnSpPr/>
            <p:nvPr/>
          </p:nvCxnSpPr>
          <p:spPr>
            <a:xfrm>
              <a:off x="10132421" y="4319452"/>
              <a:ext cx="744583" cy="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680D519-271B-BA77-B99A-3B1A5AB20C8B}"/>
                </a:ext>
              </a:extLst>
            </p:cNvPr>
            <p:cNvCxnSpPr/>
            <p:nvPr/>
          </p:nvCxnSpPr>
          <p:spPr>
            <a:xfrm>
              <a:off x="10154191" y="4511041"/>
              <a:ext cx="744583" cy="0"/>
            </a:xfrm>
            <a:prstGeom prst="line">
              <a:avLst/>
            </a:prstGeom>
            <a:ln w="38100">
              <a:solidFill>
                <a:srgbClr val="0070C0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1122303-A967-B8CD-4D90-D99ED6335252}"/>
                </a:ext>
              </a:extLst>
            </p:cNvPr>
            <p:cNvCxnSpPr/>
            <p:nvPr/>
          </p:nvCxnSpPr>
          <p:spPr>
            <a:xfrm>
              <a:off x="10123709" y="4506685"/>
              <a:ext cx="744583" cy="0"/>
            </a:xfrm>
            <a:prstGeom prst="line">
              <a:avLst/>
            </a:prstGeom>
            <a:ln w="38100">
              <a:solidFill>
                <a:srgbClr val="0D0D0D">
                  <a:alpha val="58824"/>
                </a:srgb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F64F35A5-68CA-8EC3-4369-9EB5034263F9}"/>
                </a:ext>
              </a:extLst>
            </p:cNvPr>
            <p:cNvCxnSpPr/>
            <p:nvPr/>
          </p:nvCxnSpPr>
          <p:spPr>
            <a:xfrm>
              <a:off x="10158545" y="4698278"/>
              <a:ext cx="744583" cy="0"/>
            </a:xfrm>
            <a:prstGeom prst="line">
              <a:avLst/>
            </a:prstGeom>
            <a:ln w="38100"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ED83EAC-0F50-B216-49A5-1335451B26A2}"/>
                </a:ext>
              </a:extLst>
            </p:cNvPr>
            <p:cNvCxnSpPr/>
            <p:nvPr/>
          </p:nvCxnSpPr>
          <p:spPr>
            <a:xfrm>
              <a:off x="10093229" y="4698274"/>
              <a:ext cx="744583" cy="0"/>
            </a:xfrm>
            <a:prstGeom prst="line">
              <a:avLst/>
            </a:prstGeom>
            <a:ln w="38100">
              <a:solidFill>
                <a:srgbClr val="0D0D0D">
                  <a:alpha val="36078"/>
                </a:srgb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6568126-D97F-4717-EB5E-37FB65B9D663}"/>
                </a:ext>
              </a:extLst>
            </p:cNvPr>
            <p:cNvSpPr txBox="1"/>
            <p:nvPr/>
          </p:nvSpPr>
          <p:spPr>
            <a:xfrm>
              <a:off x="10922724" y="3997233"/>
              <a:ext cx="780556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e-</a:t>
              </a:r>
            </a:p>
            <a:p>
              <a:r>
                <a:rPr lang="en-US" sz="900" dirty="0"/>
                <a:t>e+</a:t>
              </a:r>
            </a:p>
            <a:p>
              <a:r>
                <a:rPr lang="en-US" sz="900" dirty="0"/>
                <a:t>e+ BDS</a:t>
              </a:r>
            </a:p>
            <a:p>
              <a:r>
                <a:rPr lang="en-US" sz="900" dirty="0"/>
                <a:t>e- BDS</a:t>
              </a:r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94B5A-5175-C6BA-0638-2A7543DA7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4" y="2538136"/>
            <a:ext cx="8015689" cy="2409878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Use conventional acceleration for positrons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Avoids difficulties of accelerating positrons in plasma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Accelerate to low energy (31 GeV, 4 times less than 125 GeV)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Accelerate electron in plasma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Profit from high gradient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Accelerate to high energy (500 GeV, 4 times more than 125 GeV)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Results in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Centre-of-mass energy remains at 250 GeV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Physics is boosted in the detector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3429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64C7DA-3DF5-D8CE-695E-C235A166B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Schulte,  Future Colliders 3, BND,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446909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72718" y="-61595"/>
            <a:ext cx="9795013" cy="617085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HALHF Concept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B15BF-7960-F288-54DC-FAEAEAE2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54</a:t>
            </a:fld>
            <a:endParaRPr lang="en-US"/>
          </a:p>
        </p:txBody>
      </p:sp>
      <p:pic>
        <p:nvPicPr>
          <p:cNvPr id="8" name="Picture 7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D96B22B5-7FD4-7C48-E664-BF11F0BE11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902" y="429205"/>
            <a:ext cx="8631554" cy="2211188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11E06FC7-595D-1B33-EE42-17E4924F089E}"/>
              </a:ext>
            </a:extLst>
          </p:cNvPr>
          <p:cNvGrpSpPr/>
          <p:nvPr/>
        </p:nvGrpSpPr>
        <p:grpSpPr>
          <a:xfrm>
            <a:off x="8084272" y="2249510"/>
            <a:ext cx="1207538" cy="646331"/>
            <a:chOff x="10093229" y="3997233"/>
            <a:chExt cx="1610051" cy="861774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62EADA1-C8D7-C0E2-5478-E9FBBCA848BC}"/>
                </a:ext>
              </a:extLst>
            </p:cNvPr>
            <p:cNvCxnSpPr/>
            <p:nvPr/>
          </p:nvCxnSpPr>
          <p:spPr>
            <a:xfrm>
              <a:off x="10123714" y="4127863"/>
              <a:ext cx="744583" cy="0"/>
            </a:xfrm>
            <a:prstGeom prst="line">
              <a:avLst/>
            </a:prstGeom>
            <a:ln w="381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96A53C5-3208-355F-09B5-466CF7751413}"/>
                </a:ext>
              </a:extLst>
            </p:cNvPr>
            <p:cNvCxnSpPr/>
            <p:nvPr/>
          </p:nvCxnSpPr>
          <p:spPr>
            <a:xfrm>
              <a:off x="10132421" y="4319452"/>
              <a:ext cx="744583" cy="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680D519-271B-BA77-B99A-3B1A5AB20C8B}"/>
                </a:ext>
              </a:extLst>
            </p:cNvPr>
            <p:cNvCxnSpPr/>
            <p:nvPr/>
          </p:nvCxnSpPr>
          <p:spPr>
            <a:xfrm>
              <a:off x="10154191" y="4511041"/>
              <a:ext cx="744583" cy="0"/>
            </a:xfrm>
            <a:prstGeom prst="line">
              <a:avLst/>
            </a:prstGeom>
            <a:ln w="38100">
              <a:solidFill>
                <a:srgbClr val="0070C0"/>
              </a:solidFill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1122303-A967-B8CD-4D90-D99ED6335252}"/>
                </a:ext>
              </a:extLst>
            </p:cNvPr>
            <p:cNvCxnSpPr/>
            <p:nvPr/>
          </p:nvCxnSpPr>
          <p:spPr>
            <a:xfrm>
              <a:off x="10123709" y="4506685"/>
              <a:ext cx="744583" cy="0"/>
            </a:xfrm>
            <a:prstGeom prst="line">
              <a:avLst/>
            </a:prstGeom>
            <a:ln w="38100">
              <a:solidFill>
                <a:srgbClr val="0D0D0D">
                  <a:alpha val="58824"/>
                </a:srgb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F64F35A5-68CA-8EC3-4369-9EB5034263F9}"/>
                </a:ext>
              </a:extLst>
            </p:cNvPr>
            <p:cNvCxnSpPr/>
            <p:nvPr/>
          </p:nvCxnSpPr>
          <p:spPr>
            <a:xfrm>
              <a:off x="10158545" y="4698278"/>
              <a:ext cx="744583" cy="0"/>
            </a:xfrm>
            <a:prstGeom prst="line">
              <a:avLst/>
            </a:prstGeom>
            <a:ln w="38100"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ED83EAC-0F50-B216-49A5-1335451B26A2}"/>
                </a:ext>
              </a:extLst>
            </p:cNvPr>
            <p:cNvCxnSpPr/>
            <p:nvPr/>
          </p:nvCxnSpPr>
          <p:spPr>
            <a:xfrm>
              <a:off x="10093229" y="4698274"/>
              <a:ext cx="744583" cy="0"/>
            </a:xfrm>
            <a:prstGeom prst="line">
              <a:avLst/>
            </a:prstGeom>
            <a:ln w="38100">
              <a:solidFill>
                <a:srgbClr val="0D0D0D">
                  <a:alpha val="36078"/>
                </a:srgb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6568126-D97F-4717-EB5E-37FB65B9D663}"/>
                </a:ext>
              </a:extLst>
            </p:cNvPr>
            <p:cNvSpPr txBox="1"/>
            <p:nvPr/>
          </p:nvSpPr>
          <p:spPr>
            <a:xfrm>
              <a:off x="10922724" y="3997233"/>
              <a:ext cx="780556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e-</a:t>
              </a:r>
            </a:p>
            <a:p>
              <a:r>
                <a:rPr lang="en-US" sz="900" dirty="0"/>
                <a:t>e+</a:t>
              </a:r>
            </a:p>
            <a:p>
              <a:r>
                <a:rPr lang="en-US" sz="900" dirty="0"/>
                <a:t>e+ BDS</a:t>
              </a:r>
            </a:p>
            <a:p>
              <a:r>
                <a:rPr lang="en-US" sz="900" dirty="0"/>
                <a:t>e- BDS</a:t>
              </a:r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94B5A-5175-C6BA-0638-2A7543DA7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425" y="2764968"/>
            <a:ext cx="8015689" cy="1545778"/>
          </a:xfrm>
        </p:spPr>
        <p:txBody>
          <a:bodyPr>
            <a:normAutofit/>
          </a:bodyPr>
          <a:lstStyle/>
          <a:p>
            <a:pPr marL="0" indent="0">
              <a:buClr>
                <a:schemeClr val="tx1"/>
              </a:buClr>
              <a:buNone/>
            </a:pPr>
            <a:r>
              <a:rPr lang="en-US" sz="1400" dirty="0"/>
              <a:t>Optimum luminosity per total beam power is reached in both beam powers are equal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Reduce electron current, also good for plasma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Increase positron current, not too bad for conventional acceleration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>
              <a:buClr>
                <a:schemeClr val="tx1"/>
              </a:buClr>
              <a:buNone/>
            </a:pPr>
            <a:r>
              <a:rPr lang="en-US" sz="1400" dirty="0"/>
              <a:t>Luminosity proportional to </a:t>
            </a:r>
            <a:r>
              <a:rPr lang="en-US" sz="1400" dirty="0" err="1"/>
              <a:t>N</a:t>
            </a:r>
            <a:r>
              <a:rPr lang="en-US" sz="1400" baseline="-25000" dirty="0" err="1"/>
              <a:t>p</a:t>
            </a:r>
            <a:r>
              <a:rPr lang="en-US" sz="1400" dirty="0" err="1"/>
              <a:t>N</a:t>
            </a:r>
            <a:r>
              <a:rPr lang="en-US" sz="1400" baseline="-25000" dirty="0" err="1"/>
              <a:t>e</a:t>
            </a:r>
            <a:r>
              <a:rPr lang="en-US" sz="1400" baseline="-25000" dirty="0"/>
              <a:t> </a:t>
            </a:r>
            <a:r>
              <a:rPr lang="en-US" sz="1400" dirty="0"/>
              <a:t>proportional to</a:t>
            </a:r>
            <a:r>
              <a:rPr lang="en-US" sz="1400" baseline="-25000" dirty="0"/>
              <a:t> </a:t>
            </a:r>
            <a:r>
              <a:rPr lang="en-US" sz="1400" dirty="0"/>
              <a:t> </a:t>
            </a:r>
            <a:r>
              <a:rPr lang="en-US" sz="1400" dirty="0" err="1"/>
              <a:t>P</a:t>
            </a:r>
            <a:r>
              <a:rPr lang="en-US" sz="1400" baseline="-25000" dirty="0" err="1"/>
              <a:t>p</a:t>
            </a:r>
            <a:r>
              <a:rPr lang="en-US" sz="1400" dirty="0" err="1"/>
              <a:t>P</a:t>
            </a:r>
            <a:r>
              <a:rPr lang="en-US" sz="1400" baseline="-25000" dirty="0" err="1"/>
              <a:t>e</a:t>
            </a:r>
            <a:r>
              <a:rPr lang="en-US" sz="1400" dirty="0"/>
              <a:t> proportional to P</a:t>
            </a:r>
            <a:r>
              <a:rPr lang="en-US" sz="1400" baseline="-25000" dirty="0"/>
              <a:t>p</a:t>
            </a:r>
            <a:r>
              <a:rPr lang="en-US" sz="1400" dirty="0"/>
              <a:t>(P</a:t>
            </a:r>
            <a:r>
              <a:rPr lang="en-US" sz="1400" baseline="-25000" dirty="0"/>
              <a:t>T</a:t>
            </a:r>
            <a:r>
              <a:rPr lang="en-US" sz="1400" dirty="0"/>
              <a:t>-P</a:t>
            </a:r>
            <a:r>
              <a:rPr lang="en-US" sz="1400" baseline="-25000" dirty="0"/>
              <a:t>p</a:t>
            </a:r>
            <a:r>
              <a:rPr lang="en-US" sz="1400" dirty="0"/>
              <a:t>), maximum for 2Pp=P</a:t>
            </a:r>
            <a:r>
              <a:rPr lang="en-US" sz="1400" baseline="-25000" dirty="0"/>
              <a:t>T</a:t>
            </a:r>
          </a:p>
          <a:p>
            <a:pPr marL="0" indent="0">
              <a:buClr>
                <a:schemeClr val="tx1"/>
              </a:buClr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64C7DA-3DF5-D8CE-695E-C235A166B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Schulte,  Future Colliders 3, BND,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991006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906" y="-106323"/>
            <a:ext cx="7886700" cy="569128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Further Development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349E9-F8BC-BA1E-3219-ECF97884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7383" y="4730406"/>
            <a:ext cx="3086100" cy="273844"/>
          </a:xfrm>
        </p:spPr>
        <p:txBody>
          <a:bodyPr/>
          <a:lstStyle/>
          <a:p>
            <a:r>
              <a:rPr lang="en-US" sz="900"/>
              <a:t>D. Schulte,  Future Colliders 3, BND, 2024</a:t>
            </a:r>
            <a:endParaRPr lang="en-US" sz="9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B15BF-7960-F288-54DC-FAEAEAE2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55</a:t>
            </a:fld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81D6611-C441-9E00-2770-7C09C7B7892F}"/>
              </a:ext>
            </a:extLst>
          </p:cNvPr>
          <p:cNvSpPr/>
          <p:nvPr/>
        </p:nvSpPr>
        <p:spPr>
          <a:xfrm>
            <a:off x="1033669" y="2870772"/>
            <a:ext cx="7215809" cy="11032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5C01A07-DF6D-7EE6-BBFB-8E938BFA6FB6}"/>
              </a:ext>
            </a:extLst>
          </p:cNvPr>
          <p:cNvSpPr txBox="1"/>
          <p:nvPr/>
        </p:nvSpPr>
        <p:spPr>
          <a:xfrm>
            <a:off x="107504" y="2379038"/>
            <a:ext cx="9065494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tx1"/>
              </a:buClr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Separation of positrons and drive beam</a:t>
            </a: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More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linacs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but can enable two IPs</a:t>
            </a: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chemeClr val="tx1"/>
              </a:buClr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Energy upgrade to ttbar (380 GeV) or Higgs self coupling (550 GeV)</a:t>
            </a: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Upgrade both beam energies in proportion</a:t>
            </a: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chemeClr val="tx1"/>
              </a:buClr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Many things need to be studied and developed but interesting concept</a:t>
            </a: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However not as mature than “conventional” linear colliders, ILC and CLIC </a:t>
            </a:r>
          </a:p>
        </p:txBody>
      </p:sp>
      <p:pic>
        <p:nvPicPr>
          <p:cNvPr id="10" name="Picture 9" descr="A diagram of a machine&#10;&#10;Description automatically generated">
            <a:extLst>
              <a:ext uri="{FF2B5EF4-FFF2-40B4-BE49-F238E27FC236}">
                <a16:creationId xmlns:a16="http://schemas.microsoft.com/office/drawing/2014/main" id="{8EF931E3-D432-8806-3620-0F6BA9374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699542"/>
            <a:ext cx="9065494" cy="1614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56001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906" y="-80065"/>
            <a:ext cx="7886700" cy="635591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ILC Energy Upgrade a la HALHF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B15BF-7960-F288-54DC-FAEAEAE2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56</a:t>
            </a:fld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81D6611-C441-9E00-2770-7C09C7B7892F}"/>
              </a:ext>
            </a:extLst>
          </p:cNvPr>
          <p:cNvSpPr/>
          <p:nvPr/>
        </p:nvSpPr>
        <p:spPr>
          <a:xfrm>
            <a:off x="1033669" y="2870772"/>
            <a:ext cx="7215809" cy="11032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FC2AAD57-78B3-2440-6ADD-0DF23309CB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121" y="3402489"/>
            <a:ext cx="8460904" cy="1545525"/>
          </a:xfrm>
        </p:spPr>
        <p:txBody>
          <a:bodyPr>
            <a:normAutofit/>
          </a:bodyPr>
          <a:lstStyle/>
          <a:p>
            <a:pPr marL="0" indent="0">
              <a:buClr>
                <a:schemeClr val="tx1"/>
              </a:buClr>
              <a:buNone/>
            </a:pPr>
            <a:r>
              <a:rPr lang="en-GB" sz="1400" dirty="0"/>
              <a:t>Upgrade an existing 2x125 GeV ILC to 500 GeV centre-of-mass (</a:t>
            </a:r>
            <a:r>
              <a:rPr lang="en-GB" sz="1400" dirty="0" err="1"/>
              <a:t>tth</a:t>
            </a:r>
            <a:r>
              <a:rPr lang="en-GB" sz="1400" dirty="0"/>
              <a:t>, </a:t>
            </a:r>
            <a:r>
              <a:rPr lang="en-GB" sz="1400" dirty="0" err="1"/>
              <a:t>Zhh</a:t>
            </a:r>
            <a:r>
              <a:rPr lang="en-GB" sz="1400" dirty="0"/>
              <a:t> factory)</a:t>
            </a:r>
            <a:br>
              <a:rPr lang="en-GB" sz="1400" dirty="0"/>
            </a:br>
            <a:r>
              <a:rPr lang="en-GB" sz="1400" dirty="0"/>
              <a:t>Positrons at 125 GeV, electrons at 500GeV -&gt; 500GeV COM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Use electron </a:t>
            </a:r>
            <a:r>
              <a:rPr lang="en-GB" sz="1400" dirty="0" err="1"/>
              <a:t>linac</a:t>
            </a:r>
            <a:r>
              <a:rPr lang="en-GB" sz="1400" dirty="0"/>
              <a:t> for drive and witness beam:</a:t>
            </a:r>
            <a:br>
              <a:rPr lang="en-GB" sz="1400" dirty="0"/>
            </a:br>
            <a:r>
              <a:rPr lang="en-GB" sz="1400" dirty="0"/>
              <a:t>run a lower gradient but higher current, upgrade RF on electron arm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Use space for undulator source between electron ML and BDS to install plasma booster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BDS already laid out for 500 GeV</a:t>
            </a:r>
          </a:p>
        </p:txBody>
      </p:sp>
      <p:pic>
        <p:nvPicPr>
          <p:cNvPr id="11" name="Content Placeholder 7">
            <a:extLst>
              <a:ext uri="{FF2B5EF4-FFF2-40B4-BE49-F238E27FC236}">
                <a16:creationId xmlns:a16="http://schemas.microsoft.com/office/drawing/2014/main" id="{813EB859-2FD1-D8E5-6786-9003590794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29778"/>
            <a:ext cx="7811877" cy="3137134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CD028F62-51F2-7369-A3A3-C590483B6691}"/>
              </a:ext>
            </a:extLst>
          </p:cNvPr>
          <p:cNvGrpSpPr/>
          <p:nvPr/>
        </p:nvGrpSpPr>
        <p:grpSpPr>
          <a:xfrm>
            <a:off x="5076056" y="627534"/>
            <a:ext cx="2385158" cy="2465632"/>
            <a:chOff x="9390237" y="2778025"/>
            <a:chExt cx="1644039" cy="2034259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23782C11-B2A2-1563-1A3F-04A604E6E0D3}"/>
                </a:ext>
              </a:extLst>
            </p:cNvPr>
            <p:cNvGrpSpPr/>
            <p:nvPr/>
          </p:nvGrpSpPr>
          <p:grpSpPr>
            <a:xfrm>
              <a:off x="9390237" y="2778025"/>
              <a:ext cx="1644039" cy="2034259"/>
              <a:chOff x="9390237" y="2778025"/>
              <a:chExt cx="1644039" cy="2034259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A48E4743-CF14-7C2F-2421-EF0325729F01}"/>
                  </a:ext>
                </a:extLst>
              </p:cNvPr>
              <p:cNvSpPr/>
              <p:nvPr/>
            </p:nvSpPr>
            <p:spPr>
              <a:xfrm>
                <a:off x="9408368" y="3372124"/>
                <a:ext cx="432048" cy="1440160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041D272-C094-6C94-D2A0-0EA493FBA262}"/>
                  </a:ext>
                </a:extLst>
              </p:cNvPr>
              <p:cNvSpPr txBox="1"/>
              <p:nvPr/>
            </p:nvSpPr>
            <p:spPr>
              <a:xfrm>
                <a:off x="9390237" y="2778025"/>
                <a:ext cx="1644039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/>
                  <a:t>Space for </a:t>
                </a:r>
                <a:br>
                  <a:rPr lang="en-GB" sz="1200" dirty="0"/>
                </a:br>
                <a:r>
                  <a:rPr lang="en-GB" sz="1200" dirty="0"/>
                  <a:t>plasma booster</a:t>
                </a:r>
              </a:p>
            </p:txBody>
          </p:sp>
        </p:grpSp>
        <p:sp>
          <p:nvSpPr>
            <p:cNvPr id="14" name="Triangle 13">
              <a:extLst>
                <a:ext uri="{FF2B5EF4-FFF2-40B4-BE49-F238E27FC236}">
                  <a16:creationId xmlns:a16="http://schemas.microsoft.com/office/drawing/2014/main" id="{6853CAAA-3471-F383-2729-53A7DA46FF3B}"/>
                </a:ext>
              </a:extLst>
            </p:cNvPr>
            <p:cNvSpPr/>
            <p:nvPr/>
          </p:nvSpPr>
          <p:spPr>
            <a:xfrm rot="21124892">
              <a:off x="9390766" y="3959194"/>
              <a:ext cx="387140" cy="111082"/>
            </a:xfrm>
            <a:prstGeom prst="triangl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 err="1">
                <a:solidFill>
                  <a:schemeClr val="tx1"/>
                </a:solidFill>
              </a:endParaRP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41E32C-3E13-6006-A3D4-7AC2BCAF9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Schulte,  Future Colliders 3, BND,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606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906" y="-106324"/>
            <a:ext cx="7886700" cy="602971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ILC Energy Upgrade a la HALHF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B15BF-7960-F288-54DC-FAEAEAE2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57</a:t>
            </a:fld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81D6611-C441-9E00-2770-7C09C7B7892F}"/>
              </a:ext>
            </a:extLst>
          </p:cNvPr>
          <p:cNvSpPr/>
          <p:nvPr/>
        </p:nvSpPr>
        <p:spPr>
          <a:xfrm>
            <a:off x="1033669" y="2870772"/>
            <a:ext cx="7215809" cy="11032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FC2AAD57-78B3-2440-6ADD-0DF23309CB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992" y="746710"/>
            <a:ext cx="4212431" cy="4152660"/>
          </a:xfrm>
        </p:spPr>
        <p:txBody>
          <a:bodyPr>
            <a:normAutofit lnSpcReduction="10000"/>
          </a:bodyPr>
          <a:lstStyle/>
          <a:p>
            <a:r>
              <a:rPr lang="en-GB" dirty="0"/>
              <a:t>Requires 3x more klystrons than in baseline configuration (baseline: 2 klystrons for 9 cryomodules) -&gt; fits RF cell structure</a:t>
            </a:r>
          </a:p>
          <a:p>
            <a:pPr marL="0" indent="0">
              <a:buNone/>
            </a:pPr>
            <a:br>
              <a:rPr lang="en-GB" dirty="0"/>
            </a:b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Can’t inject DB @ 15 GeV - $$$ - so separate DB &amp;CB</a:t>
            </a:r>
          </a:p>
          <a:p>
            <a:r>
              <a:rPr lang="en-GB" dirty="0"/>
              <a:t> - but problems with this too. Watch this space….</a:t>
            </a:r>
          </a:p>
        </p:txBody>
      </p:sp>
      <p:pic>
        <p:nvPicPr>
          <p:cNvPr id="3" name="Content Placeholder 9" descr="A diagram of a system&#10;&#10;Description automatically generated">
            <a:extLst>
              <a:ext uri="{FF2B5EF4-FFF2-40B4-BE49-F238E27FC236}">
                <a16:creationId xmlns:a16="http://schemas.microsoft.com/office/drawing/2014/main" id="{EE6F437E-EA47-6F35-F135-552D32DC26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137" y="690532"/>
            <a:ext cx="3220342" cy="1624590"/>
          </a:xfrm>
          <a:prstGeom prst="rect">
            <a:avLst/>
          </a:prstGeom>
        </p:spPr>
      </p:pic>
      <p:grpSp>
        <p:nvGrpSpPr>
          <p:cNvPr id="65" name="Group 64">
            <a:extLst>
              <a:ext uri="{FF2B5EF4-FFF2-40B4-BE49-F238E27FC236}">
                <a16:creationId xmlns:a16="http://schemas.microsoft.com/office/drawing/2014/main" id="{168D9F16-C03D-15BF-1C69-098191056CF5}"/>
              </a:ext>
            </a:extLst>
          </p:cNvPr>
          <p:cNvGrpSpPr/>
          <p:nvPr/>
        </p:nvGrpSpPr>
        <p:grpSpPr>
          <a:xfrm>
            <a:off x="198952" y="2016967"/>
            <a:ext cx="8765976" cy="1435284"/>
            <a:chOff x="265269" y="3073602"/>
            <a:chExt cx="11687968" cy="191371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BF92B8C6-7859-0FBE-FFC8-386E23C26B5F}"/>
                </a:ext>
              </a:extLst>
            </p:cNvPr>
            <p:cNvGrpSpPr/>
            <p:nvPr/>
          </p:nvGrpSpPr>
          <p:grpSpPr>
            <a:xfrm>
              <a:off x="265269" y="3073602"/>
              <a:ext cx="11687968" cy="1346243"/>
              <a:chOff x="822227" y="2226773"/>
              <a:chExt cx="11687968" cy="1346243"/>
            </a:xfrm>
          </p:grpSpPr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DE5AC374-5F15-4E4E-34EF-F3EB22CEC359}"/>
                  </a:ext>
                </a:extLst>
              </p:cNvPr>
              <p:cNvCxnSpPr/>
              <p:nvPr/>
            </p:nvCxnSpPr>
            <p:spPr>
              <a:xfrm>
                <a:off x="1415480" y="3429000"/>
                <a:ext cx="9145016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F3A42972-5114-8186-EC9E-2F0FA0A185D5}"/>
                  </a:ext>
                </a:extLst>
              </p:cNvPr>
              <p:cNvGrpSpPr/>
              <p:nvPr/>
            </p:nvGrpSpPr>
            <p:grpSpPr>
              <a:xfrm>
                <a:off x="7793671" y="3320988"/>
                <a:ext cx="4716524" cy="216024"/>
                <a:chOff x="2135560" y="3320988"/>
                <a:chExt cx="4716524" cy="216024"/>
              </a:xfrm>
            </p:grpSpPr>
            <p:sp>
              <p:nvSpPr>
                <p:cNvPr id="46" name="Oval 45">
                  <a:extLst>
                    <a:ext uri="{FF2B5EF4-FFF2-40B4-BE49-F238E27FC236}">
                      <a16:creationId xmlns:a16="http://schemas.microsoft.com/office/drawing/2014/main" id="{56CBCB50-818B-AF38-4FAA-09ED326086F3}"/>
                    </a:ext>
                  </a:extLst>
                </p:cNvPr>
                <p:cNvSpPr/>
                <p:nvPr/>
              </p:nvSpPr>
              <p:spPr>
                <a:xfrm>
                  <a:off x="2351584" y="332098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 dirty="0" err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7" name="Oval 46">
                  <a:extLst>
                    <a:ext uri="{FF2B5EF4-FFF2-40B4-BE49-F238E27FC236}">
                      <a16:creationId xmlns:a16="http://schemas.microsoft.com/office/drawing/2014/main" id="{AEA9580E-DCAB-2E9A-67EA-3EB11171FE36}"/>
                    </a:ext>
                  </a:extLst>
                </p:cNvPr>
                <p:cNvSpPr/>
                <p:nvPr/>
              </p:nvSpPr>
              <p:spPr>
                <a:xfrm>
                  <a:off x="2135560" y="3356993"/>
                  <a:ext cx="144016" cy="144014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 dirty="0" err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8" name="Oval 47">
                  <a:extLst>
                    <a:ext uri="{FF2B5EF4-FFF2-40B4-BE49-F238E27FC236}">
                      <a16:creationId xmlns:a16="http://schemas.microsoft.com/office/drawing/2014/main" id="{6EED556B-7305-AC97-A78B-7B0837C3B874}"/>
                    </a:ext>
                  </a:extLst>
                </p:cNvPr>
                <p:cNvSpPr/>
                <p:nvPr/>
              </p:nvSpPr>
              <p:spPr>
                <a:xfrm>
                  <a:off x="2639616" y="332098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 dirty="0" err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9" name="Oval 48">
                  <a:extLst>
                    <a:ext uri="{FF2B5EF4-FFF2-40B4-BE49-F238E27FC236}">
                      <a16:creationId xmlns:a16="http://schemas.microsoft.com/office/drawing/2014/main" id="{C06C5523-8AC6-79C3-1D23-4BD1CDCD73D2}"/>
                    </a:ext>
                  </a:extLst>
                </p:cNvPr>
                <p:cNvSpPr/>
                <p:nvPr/>
              </p:nvSpPr>
              <p:spPr>
                <a:xfrm>
                  <a:off x="2927648" y="332098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 dirty="0" err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" name="Oval 49">
                  <a:extLst>
                    <a:ext uri="{FF2B5EF4-FFF2-40B4-BE49-F238E27FC236}">
                      <a16:creationId xmlns:a16="http://schemas.microsoft.com/office/drawing/2014/main" id="{045E33BE-F3A0-9644-96D3-F841ABD68290}"/>
                    </a:ext>
                  </a:extLst>
                </p:cNvPr>
                <p:cNvSpPr/>
                <p:nvPr/>
              </p:nvSpPr>
              <p:spPr>
                <a:xfrm>
                  <a:off x="3215680" y="332098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 dirty="0" err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" name="Oval 50">
                  <a:extLst>
                    <a:ext uri="{FF2B5EF4-FFF2-40B4-BE49-F238E27FC236}">
                      <a16:creationId xmlns:a16="http://schemas.microsoft.com/office/drawing/2014/main" id="{0C1D7DC9-AE8B-023B-459C-28A52E49B8FA}"/>
                    </a:ext>
                  </a:extLst>
                </p:cNvPr>
                <p:cNvSpPr/>
                <p:nvPr/>
              </p:nvSpPr>
              <p:spPr>
                <a:xfrm>
                  <a:off x="3492006" y="332098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 dirty="0" err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" name="Oval 51">
                  <a:extLst>
                    <a:ext uri="{FF2B5EF4-FFF2-40B4-BE49-F238E27FC236}">
                      <a16:creationId xmlns:a16="http://schemas.microsoft.com/office/drawing/2014/main" id="{4310F181-ABC3-A64F-D6D4-BE7C971C3236}"/>
                    </a:ext>
                  </a:extLst>
                </p:cNvPr>
                <p:cNvSpPr/>
                <p:nvPr/>
              </p:nvSpPr>
              <p:spPr>
                <a:xfrm>
                  <a:off x="3780038" y="332098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 dirty="0" err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3" name="Oval 52">
                  <a:extLst>
                    <a:ext uri="{FF2B5EF4-FFF2-40B4-BE49-F238E27FC236}">
                      <a16:creationId xmlns:a16="http://schemas.microsoft.com/office/drawing/2014/main" id="{DA5F77E4-FE59-FAFA-27E6-730103E6E5FD}"/>
                    </a:ext>
                  </a:extLst>
                </p:cNvPr>
                <p:cNvSpPr/>
                <p:nvPr/>
              </p:nvSpPr>
              <p:spPr>
                <a:xfrm>
                  <a:off x="4068070" y="332098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 dirty="0" err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4" name="Oval 53">
                  <a:extLst>
                    <a:ext uri="{FF2B5EF4-FFF2-40B4-BE49-F238E27FC236}">
                      <a16:creationId xmlns:a16="http://schemas.microsoft.com/office/drawing/2014/main" id="{5FB41482-7709-DAD5-18BB-2CB89E94652A}"/>
                    </a:ext>
                  </a:extLst>
                </p:cNvPr>
                <p:cNvSpPr/>
                <p:nvPr/>
              </p:nvSpPr>
              <p:spPr>
                <a:xfrm>
                  <a:off x="4356102" y="332098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 dirty="0" err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" name="Oval 54">
                  <a:extLst>
                    <a:ext uri="{FF2B5EF4-FFF2-40B4-BE49-F238E27FC236}">
                      <a16:creationId xmlns:a16="http://schemas.microsoft.com/office/drawing/2014/main" id="{76E0DD92-C011-294A-9788-B0C119203F01}"/>
                    </a:ext>
                  </a:extLst>
                </p:cNvPr>
                <p:cNvSpPr/>
                <p:nvPr/>
              </p:nvSpPr>
              <p:spPr>
                <a:xfrm>
                  <a:off x="4631542" y="332098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 dirty="0" err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6" name="Oval 55">
                  <a:extLst>
                    <a:ext uri="{FF2B5EF4-FFF2-40B4-BE49-F238E27FC236}">
                      <a16:creationId xmlns:a16="http://schemas.microsoft.com/office/drawing/2014/main" id="{DAB9DA77-ADFB-45CD-CCCD-EB585CED6C32}"/>
                    </a:ext>
                  </a:extLst>
                </p:cNvPr>
                <p:cNvSpPr/>
                <p:nvPr/>
              </p:nvSpPr>
              <p:spPr>
                <a:xfrm>
                  <a:off x="4919574" y="332098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 dirty="0" err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7" name="Oval 56">
                  <a:extLst>
                    <a:ext uri="{FF2B5EF4-FFF2-40B4-BE49-F238E27FC236}">
                      <a16:creationId xmlns:a16="http://schemas.microsoft.com/office/drawing/2014/main" id="{F30B7E86-BF11-4EA8-7D4A-8B184F8E8CD4}"/>
                    </a:ext>
                  </a:extLst>
                </p:cNvPr>
                <p:cNvSpPr/>
                <p:nvPr/>
              </p:nvSpPr>
              <p:spPr>
                <a:xfrm>
                  <a:off x="5207606" y="332098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 dirty="0" err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8" name="Oval 57">
                  <a:extLst>
                    <a:ext uri="{FF2B5EF4-FFF2-40B4-BE49-F238E27FC236}">
                      <a16:creationId xmlns:a16="http://schemas.microsoft.com/office/drawing/2014/main" id="{3C615D03-EE27-540E-A0A8-E34C36B7C5BD}"/>
                    </a:ext>
                  </a:extLst>
                </p:cNvPr>
                <p:cNvSpPr/>
                <p:nvPr/>
              </p:nvSpPr>
              <p:spPr>
                <a:xfrm>
                  <a:off x="5495638" y="332098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 dirty="0" err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9" name="Oval 58">
                  <a:extLst>
                    <a:ext uri="{FF2B5EF4-FFF2-40B4-BE49-F238E27FC236}">
                      <a16:creationId xmlns:a16="http://schemas.microsoft.com/office/drawing/2014/main" id="{7428459A-5890-D9CC-82F3-25E34F8D3E84}"/>
                    </a:ext>
                  </a:extLst>
                </p:cNvPr>
                <p:cNvSpPr/>
                <p:nvPr/>
              </p:nvSpPr>
              <p:spPr>
                <a:xfrm>
                  <a:off x="5771964" y="332098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 dirty="0" err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0" name="Oval 59">
                  <a:extLst>
                    <a:ext uri="{FF2B5EF4-FFF2-40B4-BE49-F238E27FC236}">
                      <a16:creationId xmlns:a16="http://schemas.microsoft.com/office/drawing/2014/main" id="{3AEB3409-9BFC-4858-9F6A-EFB14F124309}"/>
                    </a:ext>
                  </a:extLst>
                </p:cNvPr>
                <p:cNvSpPr/>
                <p:nvPr/>
              </p:nvSpPr>
              <p:spPr>
                <a:xfrm>
                  <a:off x="6059996" y="332098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 dirty="0" err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1" name="Oval 60">
                  <a:extLst>
                    <a:ext uri="{FF2B5EF4-FFF2-40B4-BE49-F238E27FC236}">
                      <a16:creationId xmlns:a16="http://schemas.microsoft.com/office/drawing/2014/main" id="{EB882891-2A96-4D19-EDE5-625BA54E4196}"/>
                    </a:ext>
                  </a:extLst>
                </p:cNvPr>
                <p:cNvSpPr/>
                <p:nvPr/>
              </p:nvSpPr>
              <p:spPr>
                <a:xfrm>
                  <a:off x="6348028" y="332098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 dirty="0" err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2" name="Oval 61">
                  <a:extLst>
                    <a:ext uri="{FF2B5EF4-FFF2-40B4-BE49-F238E27FC236}">
                      <a16:creationId xmlns:a16="http://schemas.microsoft.com/office/drawing/2014/main" id="{5D2B0EBE-398F-A7EA-315D-AE5B50D1BEB7}"/>
                    </a:ext>
                  </a:extLst>
                </p:cNvPr>
                <p:cNvSpPr/>
                <p:nvPr/>
              </p:nvSpPr>
              <p:spPr>
                <a:xfrm>
                  <a:off x="6636060" y="332098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 dirty="0" err="1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514B14A5-E19A-EC95-CA8B-8F0E6D12F7FD}"/>
                  </a:ext>
                </a:extLst>
              </p:cNvPr>
              <p:cNvGrpSpPr/>
              <p:nvPr/>
            </p:nvGrpSpPr>
            <p:grpSpPr>
              <a:xfrm>
                <a:off x="822227" y="3320988"/>
                <a:ext cx="4716524" cy="216024"/>
                <a:chOff x="2135560" y="3320988"/>
                <a:chExt cx="4716524" cy="216024"/>
              </a:xfrm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F48A8C5B-852F-907A-7D8C-682934D791A9}"/>
                    </a:ext>
                  </a:extLst>
                </p:cNvPr>
                <p:cNvSpPr/>
                <p:nvPr/>
              </p:nvSpPr>
              <p:spPr>
                <a:xfrm>
                  <a:off x="2351584" y="332098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 dirty="0" err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03F9216B-A5C6-7A5A-CB46-8D991A704C48}"/>
                    </a:ext>
                  </a:extLst>
                </p:cNvPr>
                <p:cNvSpPr/>
                <p:nvPr/>
              </p:nvSpPr>
              <p:spPr>
                <a:xfrm>
                  <a:off x="2135560" y="3356993"/>
                  <a:ext cx="144016" cy="144014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 dirty="0" err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" name="Oval 30">
                  <a:extLst>
                    <a:ext uri="{FF2B5EF4-FFF2-40B4-BE49-F238E27FC236}">
                      <a16:creationId xmlns:a16="http://schemas.microsoft.com/office/drawing/2014/main" id="{4C6DF30A-E7D3-C293-C2DF-B03F3171313E}"/>
                    </a:ext>
                  </a:extLst>
                </p:cNvPr>
                <p:cNvSpPr/>
                <p:nvPr/>
              </p:nvSpPr>
              <p:spPr>
                <a:xfrm>
                  <a:off x="2639616" y="332098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 dirty="0" err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" name="Oval 31">
                  <a:extLst>
                    <a:ext uri="{FF2B5EF4-FFF2-40B4-BE49-F238E27FC236}">
                      <a16:creationId xmlns:a16="http://schemas.microsoft.com/office/drawing/2014/main" id="{F366A93D-6CE1-33D1-B3B2-DA2F70A75BF8}"/>
                    </a:ext>
                  </a:extLst>
                </p:cNvPr>
                <p:cNvSpPr/>
                <p:nvPr/>
              </p:nvSpPr>
              <p:spPr>
                <a:xfrm>
                  <a:off x="2927648" y="332098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 dirty="0" err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" name="Oval 32">
                  <a:extLst>
                    <a:ext uri="{FF2B5EF4-FFF2-40B4-BE49-F238E27FC236}">
                      <a16:creationId xmlns:a16="http://schemas.microsoft.com/office/drawing/2014/main" id="{2C923D40-DDBD-D469-2666-9B5F38C38665}"/>
                    </a:ext>
                  </a:extLst>
                </p:cNvPr>
                <p:cNvSpPr/>
                <p:nvPr/>
              </p:nvSpPr>
              <p:spPr>
                <a:xfrm>
                  <a:off x="3215680" y="332098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 dirty="0" err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" name="Oval 33">
                  <a:extLst>
                    <a:ext uri="{FF2B5EF4-FFF2-40B4-BE49-F238E27FC236}">
                      <a16:creationId xmlns:a16="http://schemas.microsoft.com/office/drawing/2014/main" id="{38D4C004-7BBB-260B-B114-E7F082BDED83}"/>
                    </a:ext>
                  </a:extLst>
                </p:cNvPr>
                <p:cNvSpPr/>
                <p:nvPr/>
              </p:nvSpPr>
              <p:spPr>
                <a:xfrm>
                  <a:off x="3492006" y="332098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 dirty="0" err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" name="Oval 34">
                  <a:extLst>
                    <a:ext uri="{FF2B5EF4-FFF2-40B4-BE49-F238E27FC236}">
                      <a16:creationId xmlns:a16="http://schemas.microsoft.com/office/drawing/2014/main" id="{73F4B281-83D9-D03A-7453-EB2D77117381}"/>
                    </a:ext>
                  </a:extLst>
                </p:cNvPr>
                <p:cNvSpPr/>
                <p:nvPr/>
              </p:nvSpPr>
              <p:spPr>
                <a:xfrm>
                  <a:off x="3780038" y="332098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 dirty="0" err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" name="Oval 35">
                  <a:extLst>
                    <a:ext uri="{FF2B5EF4-FFF2-40B4-BE49-F238E27FC236}">
                      <a16:creationId xmlns:a16="http://schemas.microsoft.com/office/drawing/2014/main" id="{03EA88FF-A3D8-CBB5-8833-2A491FB82C26}"/>
                    </a:ext>
                  </a:extLst>
                </p:cNvPr>
                <p:cNvSpPr/>
                <p:nvPr/>
              </p:nvSpPr>
              <p:spPr>
                <a:xfrm>
                  <a:off x="4068070" y="332098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 dirty="0" err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" name="Oval 36">
                  <a:extLst>
                    <a:ext uri="{FF2B5EF4-FFF2-40B4-BE49-F238E27FC236}">
                      <a16:creationId xmlns:a16="http://schemas.microsoft.com/office/drawing/2014/main" id="{6F9A31F5-2AE2-C9F8-6AC5-95AB998A38A9}"/>
                    </a:ext>
                  </a:extLst>
                </p:cNvPr>
                <p:cNvSpPr/>
                <p:nvPr/>
              </p:nvSpPr>
              <p:spPr>
                <a:xfrm>
                  <a:off x="4356102" y="332098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 dirty="0" err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8" name="Oval 37">
                  <a:extLst>
                    <a:ext uri="{FF2B5EF4-FFF2-40B4-BE49-F238E27FC236}">
                      <a16:creationId xmlns:a16="http://schemas.microsoft.com/office/drawing/2014/main" id="{C24E15E0-D4AB-3E6C-1C66-BC58315D5DE8}"/>
                    </a:ext>
                  </a:extLst>
                </p:cNvPr>
                <p:cNvSpPr/>
                <p:nvPr/>
              </p:nvSpPr>
              <p:spPr>
                <a:xfrm>
                  <a:off x="4631542" y="332098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 dirty="0" err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9" name="Oval 38">
                  <a:extLst>
                    <a:ext uri="{FF2B5EF4-FFF2-40B4-BE49-F238E27FC236}">
                      <a16:creationId xmlns:a16="http://schemas.microsoft.com/office/drawing/2014/main" id="{7D5349F5-723E-AE97-D2EA-23DCB1DCD2E5}"/>
                    </a:ext>
                  </a:extLst>
                </p:cNvPr>
                <p:cNvSpPr/>
                <p:nvPr/>
              </p:nvSpPr>
              <p:spPr>
                <a:xfrm>
                  <a:off x="4919574" y="332098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 dirty="0" err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0" name="Oval 39">
                  <a:extLst>
                    <a:ext uri="{FF2B5EF4-FFF2-40B4-BE49-F238E27FC236}">
                      <a16:creationId xmlns:a16="http://schemas.microsoft.com/office/drawing/2014/main" id="{5280E101-B531-1908-BC75-351F445BB015}"/>
                    </a:ext>
                  </a:extLst>
                </p:cNvPr>
                <p:cNvSpPr/>
                <p:nvPr/>
              </p:nvSpPr>
              <p:spPr>
                <a:xfrm>
                  <a:off x="5207606" y="332098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 dirty="0" err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1" name="Oval 40">
                  <a:extLst>
                    <a:ext uri="{FF2B5EF4-FFF2-40B4-BE49-F238E27FC236}">
                      <a16:creationId xmlns:a16="http://schemas.microsoft.com/office/drawing/2014/main" id="{EAA2D3B8-2C08-D271-9AE6-A33A33F98E3C}"/>
                    </a:ext>
                  </a:extLst>
                </p:cNvPr>
                <p:cNvSpPr/>
                <p:nvPr/>
              </p:nvSpPr>
              <p:spPr>
                <a:xfrm>
                  <a:off x="5495638" y="332098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 dirty="0" err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" name="Oval 41">
                  <a:extLst>
                    <a:ext uri="{FF2B5EF4-FFF2-40B4-BE49-F238E27FC236}">
                      <a16:creationId xmlns:a16="http://schemas.microsoft.com/office/drawing/2014/main" id="{AA089E46-16A3-F735-FA72-B4C4701F2167}"/>
                    </a:ext>
                  </a:extLst>
                </p:cNvPr>
                <p:cNvSpPr/>
                <p:nvPr/>
              </p:nvSpPr>
              <p:spPr>
                <a:xfrm>
                  <a:off x="5771964" y="332098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 dirty="0" err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" name="Oval 42">
                  <a:extLst>
                    <a:ext uri="{FF2B5EF4-FFF2-40B4-BE49-F238E27FC236}">
                      <a16:creationId xmlns:a16="http://schemas.microsoft.com/office/drawing/2014/main" id="{E5E5C44A-7F02-4902-2476-79ED3B7DFE64}"/>
                    </a:ext>
                  </a:extLst>
                </p:cNvPr>
                <p:cNvSpPr/>
                <p:nvPr/>
              </p:nvSpPr>
              <p:spPr>
                <a:xfrm>
                  <a:off x="6059996" y="332098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 dirty="0" err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" name="Oval 43">
                  <a:extLst>
                    <a:ext uri="{FF2B5EF4-FFF2-40B4-BE49-F238E27FC236}">
                      <a16:creationId xmlns:a16="http://schemas.microsoft.com/office/drawing/2014/main" id="{A6A78E79-87C9-39CA-E2BA-7F52FA1F2F15}"/>
                    </a:ext>
                  </a:extLst>
                </p:cNvPr>
                <p:cNvSpPr/>
                <p:nvPr/>
              </p:nvSpPr>
              <p:spPr>
                <a:xfrm>
                  <a:off x="6348028" y="332098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 dirty="0" err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" name="Oval 44">
                  <a:extLst>
                    <a:ext uri="{FF2B5EF4-FFF2-40B4-BE49-F238E27FC236}">
                      <a16:creationId xmlns:a16="http://schemas.microsoft.com/office/drawing/2014/main" id="{A2DFC8C4-0A16-CE3D-B1FC-88B02F4E0A91}"/>
                    </a:ext>
                  </a:extLst>
                </p:cNvPr>
                <p:cNvSpPr/>
                <p:nvPr/>
              </p:nvSpPr>
              <p:spPr>
                <a:xfrm>
                  <a:off x="6636060" y="332098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 dirty="0" err="1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92A9CA48-72BF-F3B0-D20E-0F2012AF92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235" y="2420888"/>
                <a:ext cx="0" cy="115212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00424AEC-B563-D822-7066-7A9F33BBF3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46263" y="2996952"/>
                <a:ext cx="0" cy="57606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599E2030-5B04-0670-FE97-7094D9068C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30739" y="2852936"/>
                <a:ext cx="0" cy="72008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163392E5-D644-50B7-4411-C957F529B0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65679" y="2420888"/>
                <a:ext cx="0" cy="1152128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85368D1C-3DF6-A235-62D5-50877927EF4C}"/>
                  </a:ext>
                </a:extLst>
              </p:cNvPr>
              <p:cNvCxnSpPr/>
              <p:nvPr/>
            </p:nvCxnSpPr>
            <p:spPr>
              <a:xfrm>
                <a:off x="894235" y="3140968"/>
                <a:ext cx="252028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23E4BCD2-8140-90C8-2E76-346D0776D3C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235" y="2924944"/>
                <a:ext cx="4536504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82C6C8A8-71D2-84E9-1C4A-92A0E52C839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434" y="2564904"/>
                <a:ext cx="6984245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CB547F35-68D2-A27F-7E94-DEF8E131ADEA}"/>
                  </a:ext>
                </a:extLst>
              </p:cNvPr>
              <p:cNvSpPr txBox="1"/>
              <p:nvPr/>
            </p:nvSpPr>
            <p:spPr>
              <a:xfrm>
                <a:off x="1091092" y="2952596"/>
                <a:ext cx="7463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/>
                  <a:t>4.6ns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942C452-D434-BC23-30AD-D99A14CDBD56}"/>
                  </a:ext>
                </a:extLst>
              </p:cNvPr>
              <p:cNvSpPr txBox="1"/>
              <p:nvPr/>
            </p:nvSpPr>
            <p:spPr>
              <a:xfrm>
                <a:off x="3948912" y="2226773"/>
                <a:ext cx="91520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/>
                  <a:t>1662ns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5AA3B1FC-05AA-1B4B-815F-960D281653AA}"/>
                  </a:ext>
                </a:extLst>
              </p:cNvPr>
              <p:cNvSpPr txBox="1"/>
              <p:nvPr/>
            </p:nvSpPr>
            <p:spPr>
              <a:xfrm>
                <a:off x="2753098" y="2738790"/>
                <a:ext cx="6886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/>
                  <a:t>74ns</a:t>
                </a:r>
              </a:p>
            </p:txBody>
          </p:sp>
        </p:grp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6EA52E0F-0D90-4DAF-3BAD-796E91B03B64}"/>
                </a:ext>
              </a:extLst>
            </p:cNvPr>
            <p:cNvSpPr txBox="1"/>
            <p:nvPr/>
          </p:nvSpPr>
          <p:spPr>
            <a:xfrm>
              <a:off x="481293" y="4617981"/>
              <a:ext cx="52304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Overall: 656 mini trains in pulse -&gt; pulse length 1090us</a:t>
              </a:r>
            </a:p>
          </p:txBody>
        </p:sp>
      </p:grpSp>
      <p:pic>
        <p:nvPicPr>
          <p:cNvPr id="66" name="Content Placeholder 7">
            <a:extLst>
              <a:ext uri="{FF2B5EF4-FFF2-40B4-BE49-F238E27FC236}">
                <a16:creationId xmlns:a16="http://schemas.microsoft.com/office/drawing/2014/main" id="{AF9450C4-1102-6BAC-BE40-AD320CFF9AB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00"/>
          <a:stretch/>
        </p:blipFill>
        <p:spPr>
          <a:xfrm>
            <a:off x="5083820" y="2454795"/>
            <a:ext cx="3887968" cy="2768365"/>
          </a:xfrm>
          <a:prstGeom prst="rect">
            <a:avLst/>
          </a:prstGeom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B42571E3-6808-1F40-5DBC-627205E89440}"/>
              </a:ext>
            </a:extLst>
          </p:cNvPr>
          <p:cNvSpPr txBox="1"/>
          <p:nvPr/>
        </p:nvSpPr>
        <p:spPr>
          <a:xfrm>
            <a:off x="6433970" y="4015386"/>
            <a:ext cx="12073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Plasma booster</a:t>
            </a:r>
          </a:p>
        </p:txBody>
      </p:sp>
      <p:sp>
        <p:nvSpPr>
          <p:cNvPr id="68" name="Triangle 67">
            <a:extLst>
              <a:ext uri="{FF2B5EF4-FFF2-40B4-BE49-F238E27FC236}">
                <a16:creationId xmlns:a16="http://schemas.microsoft.com/office/drawing/2014/main" id="{DD7B8391-787B-29A9-E1EB-B103E3936DCF}"/>
              </a:ext>
            </a:extLst>
          </p:cNvPr>
          <p:cNvSpPr/>
          <p:nvPr/>
        </p:nvSpPr>
        <p:spPr>
          <a:xfrm rot="21124892">
            <a:off x="6007370" y="3894622"/>
            <a:ext cx="568352" cy="118436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 err="1">
              <a:solidFill>
                <a:schemeClr val="tx1"/>
              </a:solidFill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8A74023D-145A-3592-36C7-D08323DC82E1}"/>
              </a:ext>
            </a:extLst>
          </p:cNvPr>
          <p:cNvSpPr/>
          <p:nvPr/>
        </p:nvSpPr>
        <p:spPr>
          <a:xfrm rot="20649112">
            <a:off x="8199483" y="3449038"/>
            <a:ext cx="621070" cy="162018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 err="1">
              <a:solidFill>
                <a:schemeClr val="tx1"/>
              </a:solidFill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03B86496-FD31-0FA1-E804-4DEB3C80091F}"/>
              </a:ext>
            </a:extLst>
          </p:cNvPr>
          <p:cNvSpPr txBox="1"/>
          <p:nvPr/>
        </p:nvSpPr>
        <p:spPr>
          <a:xfrm rot="20487504">
            <a:off x="7855402" y="3074934"/>
            <a:ext cx="8899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DB injector</a:t>
            </a:r>
          </a:p>
        </p:txBody>
      </p:sp>
      <p:sp>
        <p:nvSpPr>
          <p:cNvPr id="71" name="Freeform 70">
            <a:extLst>
              <a:ext uri="{FF2B5EF4-FFF2-40B4-BE49-F238E27FC236}">
                <a16:creationId xmlns:a16="http://schemas.microsoft.com/office/drawing/2014/main" id="{F09B8777-742A-A7F7-152D-2B9CFDA53BA1}"/>
              </a:ext>
            </a:extLst>
          </p:cNvPr>
          <p:cNvSpPr/>
          <p:nvPr/>
        </p:nvSpPr>
        <p:spPr>
          <a:xfrm>
            <a:off x="7996830" y="3602008"/>
            <a:ext cx="217894" cy="218279"/>
          </a:xfrm>
          <a:custGeom>
            <a:avLst/>
            <a:gdLst>
              <a:gd name="connsiteX0" fmla="*/ 252248 w 252248"/>
              <a:gd name="connsiteY0" fmla="*/ 0 h 354142"/>
              <a:gd name="connsiteX1" fmla="*/ 63062 w 252248"/>
              <a:gd name="connsiteY1" fmla="*/ 331076 h 354142"/>
              <a:gd name="connsiteX2" fmla="*/ 0 w 252248"/>
              <a:gd name="connsiteY2" fmla="*/ 299545 h 354142"/>
              <a:gd name="connsiteX0" fmla="*/ 252248 w 252248"/>
              <a:gd name="connsiteY0" fmla="*/ 0 h 306612"/>
              <a:gd name="connsiteX1" fmla="*/ 148122 w 252248"/>
              <a:gd name="connsiteY1" fmla="*/ 143943 h 306612"/>
              <a:gd name="connsiteX2" fmla="*/ 0 w 252248"/>
              <a:gd name="connsiteY2" fmla="*/ 299545 h 306612"/>
              <a:gd name="connsiteX0" fmla="*/ 252248 w 252248"/>
              <a:gd name="connsiteY0" fmla="*/ 0 h 306612"/>
              <a:gd name="connsiteX1" fmla="*/ 148122 w 252248"/>
              <a:gd name="connsiteY1" fmla="*/ 143943 h 306612"/>
              <a:gd name="connsiteX2" fmla="*/ 0 w 252248"/>
              <a:gd name="connsiteY2" fmla="*/ 299545 h 306612"/>
              <a:gd name="connsiteX0" fmla="*/ 290525 w 290525"/>
              <a:gd name="connsiteY0" fmla="*/ 0 h 298106"/>
              <a:gd name="connsiteX1" fmla="*/ 148122 w 290525"/>
              <a:gd name="connsiteY1" fmla="*/ 135437 h 298106"/>
              <a:gd name="connsiteX2" fmla="*/ 0 w 290525"/>
              <a:gd name="connsiteY2" fmla="*/ 291039 h 298106"/>
              <a:gd name="connsiteX0" fmla="*/ 290525 w 290525"/>
              <a:gd name="connsiteY0" fmla="*/ 0 h 291039"/>
              <a:gd name="connsiteX1" fmla="*/ 148122 w 290525"/>
              <a:gd name="connsiteY1" fmla="*/ 135437 h 291039"/>
              <a:gd name="connsiteX2" fmla="*/ 0 w 290525"/>
              <a:gd name="connsiteY2" fmla="*/ 291039 h 291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0525" h="291039">
                <a:moveTo>
                  <a:pt x="290525" y="0"/>
                </a:moveTo>
                <a:cubicBezTo>
                  <a:pt x="204193" y="55516"/>
                  <a:pt x="190163" y="85513"/>
                  <a:pt x="148122" y="135437"/>
                </a:cubicBezTo>
                <a:cubicBezTo>
                  <a:pt x="106081" y="185361"/>
                  <a:pt x="116836" y="280730"/>
                  <a:pt x="0" y="291039"/>
                </a:cubicBezTo>
              </a:path>
            </a:pathLst>
          </a:cu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CA0EAEF5-9730-65C2-C033-792C441DAA83}"/>
              </a:ext>
            </a:extLst>
          </p:cNvPr>
          <p:cNvSpPr/>
          <p:nvPr/>
        </p:nvSpPr>
        <p:spPr>
          <a:xfrm>
            <a:off x="6577108" y="3797683"/>
            <a:ext cx="1629971" cy="211123"/>
          </a:xfrm>
          <a:custGeom>
            <a:avLst/>
            <a:gdLst>
              <a:gd name="connsiteX0" fmla="*/ 2229845 w 2229845"/>
              <a:gd name="connsiteY0" fmla="*/ 82 h 358527"/>
              <a:gd name="connsiteX1" fmla="*/ 2127772 w 2229845"/>
              <a:gd name="connsiteY1" fmla="*/ 25600 h 358527"/>
              <a:gd name="connsiteX2" fmla="*/ 1876844 w 2229845"/>
              <a:gd name="connsiteY2" fmla="*/ 157444 h 358527"/>
              <a:gd name="connsiteX3" fmla="*/ 226671 w 2229845"/>
              <a:gd name="connsiteY3" fmla="*/ 357336 h 358527"/>
              <a:gd name="connsiteX4" fmla="*/ 56550 w 2229845"/>
              <a:gd name="connsiteY4" fmla="*/ 225492 h 358527"/>
              <a:gd name="connsiteX0" fmla="*/ 2191477 w 2191477"/>
              <a:gd name="connsiteY0" fmla="*/ 82 h 358527"/>
              <a:gd name="connsiteX1" fmla="*/ 2089404 w 2191477"/>
              <a:gd name="connsiteY1" fmla="*/ 25600 h 358527"/>
              <a:gd name="connsiteX2" fmla="*/ 1838476 w 2191477"/>
              <a:gd name="connsiteY2" fmla="*/ 157444 h 358527"/>
              <a:gd name="connsiteX3" fmla="*/ 371183 w 2191477"/>
              <a:gd name="connsiteY3" fmla="*/ 357336 h 358527"/>
              <a:gd name="connsiteX4" fmla="*/ 18182 w 2191477"/>
              <a:gd name="connsiteY4" fmla="*/ 225492 h 358527"/>
              <a:gd name="connsiteX0" fmla="*/ 2173295 w 2173295"/>
              <a:gd name="connsiteY0" fmla="*/ 82 h 357823"/>
              <a:gd name="connsiteX1" fmla="*/ 2071222 w 2173295"/>
              <a:gd name="connsiteY1" fmla="*/ 25600 h 357823"/>
              <a:gd name="connsiteX2" fmla="*/ 1820294 w 2173295"/>
              <a:gd name="connsiteY2" fmla="*/ 157444 h 357823"/>
              <a:gd name="connsiteX3" fmla="*/ 353001 w 2173295"/>
              <a:gd name="connsiteY3" fmla="*/ 357336 h 357823"/>
              <a:gd name="connsiteX4" fmla="*/ 0 w 2173295"/>
              <a:gd name="connsiteY4" fmla="*/ 225492 h 357823"/>
              <a:gd name="connsiteX0" fmla="*/ 2173295 w 2173295"/>
              <a:gd name="connsiteY0" fmla="*/ 82 h 319664"/>
              <a:gd name="connsiteX1" fmla="*/ 2071222 w 2173295"/>
              <a:gd name="connsiteY1" fmla="*/ 25600 h 319664"/>
              <a:gd name="connsiteX2" fmla="*/ 1820294 w 2173295"/>
              <a:gd name="connsiteY2" fmla="*/ 157444 h 319664"/>
              <a:gd name="connsiteX3" fmla="*/ 710255 w 2173295"/>
              <a:gd name="connsiteY3" fmla="*/ 319059 h 319664"/>
              <a:gd name="connsiteX4" fmla="*/ 0 w 2173295"/>
              <a:gd name="connsiteY4" fmla="*/ 225492 h 319664"/>
              <a:gd name="connsiteX0" fmla="*/ 2173295 w 2173295"/>
              <a:gd name="connsiteY0" fmla="*/ 0 h 319582"/>
              <a:gd name="connsiteX1" fmla="*/ 1820294 w 2173295"/>
              <a:gd name="connsiteY1" fmla="*/ 157362 h 319582"/>
              <a:gd name="connsiteX2" fmla="*/ 710255 w 2173295"/>
              <a:gd name="connsiteY2" fmla="*/ 318977 h 319582"/>
              <a:gd name="connsiteX3" fmla="*/ 0 w 2173295"/>
              <a:gd name="connsiteY3" fmla="*/ 225410 h 319582"/>
              <a:gd name="connsiteX0" fmla="*/ 2173295 w 2173295"/>
              <a:gd name="connsiteY0" fmla="*/ 0 h 319582"/>
              <a:gd name="connsiteX1" fmla="*/ 1820294 w 2173295"/>
              <a:gd name="connsiteY1" fmla="*/ 157362 h 319582"/>
              <a:gd name="connsiteX2" fmla="*/ 710255 w 2173295"/>
              <a:gd name="connsiteY2" fmla="*/ 318977 h 319582"/>
              <a:gd name="connsiteX3" fmla="*/ 0 w 2173295"/>
              <a:gd name="connsiteY3" fmla="*/ 225410 h 319582"/>
              <a:gd name="connsiteX0" fmla="*/ 2173295 w 2173295"/>
              <a:gd name="connsiteY0" fmla="*/ 0 h 319582"/>
              <a:gd name="connsiteX1" fmla="*/ 1807535 w 2173295"/>
              <a:gd name="connsiteY1" fmla="*/ 127591 h 319582"/>
              <a:gd name="connsiteX2" fmla="*/ 710255 w 2173295"/>
              <a:gd name="connsiteY2" fmla="*/ 318977 h 319582"/>
              <a:gd name="connsiteX3" fmla="*/ 0 w 2173295"/>
              <a:gd name="connsiteY3" fmla="*/ 225410 h 319582"/>
              <a:gd name="connsiteX0" fmla="*/ 2173295 w 2173295"/>
              <a:gd name="connsiteY0" fmla="*/ 0 h 319582"/>
              <a:gd name="connsiteX1" fmla="*/ 1807535 w 2173295"/>
              <a:gd name="connsiteY1" fmla="*/ 127591 h 319582"/>
              <a:gd name="connsiteX2" fmla="*/ 710255 w 2173295"/>
              <a:gd name="connsiteY2" fmla="*/ 318977 h 319582"/>
              <a:gd name="connsiteX3" fmla="*/ 0 w 2173295"/>
              <a:gd name="connsiteY3" fmla="*/ 225410 h 319582"/>
              <a:gd name="connsiteX0" fmla="*/ 2173295 w 2173295"/>
              <a:gd name="connsiteY0" fmla="*/ 0 h 281497"/>
              <a:gd name="connsiteX1" fmla="*/ 1807535 w 2173295"/>
              <a:gd name="connsiteY1" fmla="*/ 127591 h 281497"/>
              <a:gd name="connsiteX2" fmla="*/ 684737 w 2173295"/>
              <a:gd name="connsiteY2" fmla="*/ 280700 h 281497"/>
              <a:gd name="connsiteX3" fmla="*/ 0 w 2173295"/>
              <a:gd name="connsiteY3" fmla="*/ 225410 h 281497"/>
              <a:gd name="connsiteX0" fmla="*/ 2173295 w 2173295"/>
              <a:gd name="connsiteY0" fmla="*/ 0 h 281497"/>
              <a:gd name="connsiteX1" fmla="*/ 1807535 w 2173295"/>
              <a:gd name="connsiteY1" fmla="*/ 127591 h 281497"/>
              <a:gd name="connsiteX2" fmla="*/ 684737 w 2173295"/>
              <a:gd name="connsiteY2" fmla="*/ 280700 h 281497"/>
              <a:gd name="connsiteX3" fmla="*/ 0 w 2173295"/>
              <a:gd name="connsiteY3" fmla="*/ 225410 h 281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73295" h="281497">
                <a:moveTo>
                  <a:pt x="2173295" y="0"/>
                </a:moveTo>
                <a:cubicBezTo>
                  <a:pt x="1972163" y="20025"/>
                  <a:pt x="2055628" y="80808"/>
                  <a:pt x="1807535" y="127591"/>
                </a:cubicBezTo>
                <a:cubicBezTo>
                  <a:pt x="1559442" y="174374"/>
                  <a:pt x="988119" y="248094"/>
                  <a:pt x="684737" y="280700"/>
                </a:cubicBezTo>
                <a:cubicBezTo>
                  <a:pt x="381355" y="292041"/>
                  <a:pt x="337406" y="177917"/>
                  <a:pt x="0" y="225410"/>
                </a:cubicBezTo>
              </a:path>
            </a:pathLst>
          </a:cu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FC4FB0A5-A074-E3A2-4852-2FFD83298933}"/>
              </a:ext>
            </a:extLst>
          </p:cNvPr>
          <p:cNvSpPr txBox="1"/>
          <p:nvPr/>
        </p:nvSpPr>
        <p:spPr>
          <a:xfrm rot="21169715">
            <a:off x="7506799" y="3722235"/>
            <a:ext cx="16192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Colliding beam bypass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E37DAAB4-7FAF-E75C-BB90-D4483B9B1085}"/>
              </a:ext>
            </a:extLst>
          </p:cNvPr>
          <p:cNvSpPr/>
          <p:nvPr/>
        </p:nvSpPr>
        <p:spPr>
          <a:xfrm rot="21082328">
            <a:off x="8216356" y="3662163"/>
            <a:ext cx="445625" cy="16201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BC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28B3AE-6874-3039-A1CC-5A739BCC7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Schulte,  Future Colliders 3, BND,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590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 animBg="1"/>
      <p:bldP spid="69" grpId="0" animBg="1"/>
      <p:bldP spid="70" grpId="0"/>
      <p:bldP spid="71" grpId="0" animBg="1"/>
      <p:bldP spid="72" grpId="0" animBg="1"/>
      <p:bldP spid="73" grpId="0"/>
      <p:bldP spid="74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-21772"/>
            <a:ext cx="7886700" cy="994172"/>
          </a:xfrm>
        </p:spPr>
        <p:txBody>
          <a:bodyPr>
            <a:normAutofit/>
          </a:bodyPr>
          <a:lstStyle/>
          <a:p>
            <a:pPr algn="ctr"/>
            <a:r>
              <a:rPr lang="en-US" sz="4050" b="1" dirty="0">
                <a:solidFill>
                  <a:srgbClr val="FF0000"/>
                </a:solidFill>
              </a:rPr>
              <a:t>To infinity &amp; beyond…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349E9-F8BC-BA1E-3219-ECF97884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7383" y="4730406"/>
            <a:ext cx="3086100" cy="273844"/>
          </a:xfrm>
        </p:spPr>
        <p:txBody>
          <a:bodyPr/>
          <a:lstStyle/>
          <a:p>
            <a:r>
              <a:rPr lang="en-US" sz="900"/>
              <a:t>D. Schulte,  Future Colliders 3, BND, 2024</a:t>
            </a:r>
            <a:endParaRPr lang="en-US" sz="9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B15BF-7960-F288-54DC-FAEAEAE24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58</a:t>
            </a:fld>
            <a:endParaRPr lang="en-US"/>
          </a:p>
        </p:txBody>
      </p:sp>
      <p:pic>
        <p:nvPicPr>
          <p:cNvPr id="8" name="Picture 7" descr="A diagram and diagram on a white background&#10;&#10;Description automatically generated">
            <a:extLst>
              <a:ext uri="{FF2B5EF4-FFF2-40B4-BE49-F238E27FC236}">
                <a16:creationId xmlns:a16="http://schemas.microsoft.com/office/drawing/2014/main" id="{6E50F0A1-E386-9F1E-AB05-5BCA485ADA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095" y="652768"/>
            <a:ext cx="7354957" cy="4114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87940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4" name="Rectangle 2"/>
          <p:cNvSpPr>
            <a:spLocks noGrp="1" noChangeArrowheads="1"/>
          </p:cNvSpPr>
          <p:nvPr>
            <p:ph type="title"/>
          </p:nvPr>
        </p:nvSpPr>
        <p:spPr>
          <a:xfrm>
            <a:off x="863751" y="6350"/>
            <a:ext cx="7450137" cy="514350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dirty="0">
                <a:latin typeface="Calibri" charset="0"/>
                <a:cs typeface="ＭＳ Ｐゴシック" charset="-128"/>
              </a:rPr>
              <a:t>Conclusion and Thanks</a:t>
            </a:r>
          </a:p>
        </p:txBody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2214" y="520700"/>
            <a:ext cx="8794750" cy="440055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latin typeface="Calibri" charset="0"/>
                <a:cs typeface="ＭＳ Ｐゴシック" charset="-128"/>
              </a:rPr>
              <a:t>Touched only a small part of the exciting accelerator technologies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latin typeface="Calibri" charset="0"/>
                <a:cs typeface="ＭＳ Ｐゴシック" charset="-128"/>
              </a:rPr>
              <a:t>Quite some work ahead to develop the future colliders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latin typeface="Calibri" charset="0"/>
                <a:cs typeface="ＭＳ Ｐゴシック" charset="-128"/>
              </a:rPr>
              <a:t>ILC and CLIC are mature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latin typeface="Calibri" charset="0"/>
                <a:cs typeface="ＭＳ Ｐゴシック" charset="-128"/>
              </a:rPr>
              <a:t>FCC-</a:t>
            </a:r>
            <a:r>
              <a:rPr lang="en-US" sz="1600" dirty="0" err="1">
                <a:latin typeface="Calibri" charset="0"/>
                <a:cs typeface="ＭＳ Ｐゴシック" charset="-128"/>
              </a:rPr>
              <a:t>ee</a:t>
            </a:r>
            <a:r>
              <a:rPr lang="en-US" sz="1600" dirty="0">
                <a:latin typeface="Calibri" charset="0"/>
                <a:cs typeface="ＭＳ Ｐゴシック" charset="-128"/>
              </a:rPr>
              <a:t> feasibility is being studied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latin typeface="Calibri" charset="0"/>
                <a:cs typeface="ＭＳ Ｐゴシック" charset="-128"/>
              </a:rPr>
              <a:t>Implementation next to CERN, cost, </a:t>
            </a:r>
            <a:r>
              <a:rPr lang="en-US" sz="1600" dirty="0" err="1">
                <a:latin typeface="Calibri" charset="0"/>
                <a:cs typeface="ＭＳ Ｐゴシック" charset="-128"/>
              </a:rPr>
              <a:t>etc</a:t>
            </a:r>
            <a:endParaRPr lang="en-US" sz="1600" dirty="0">
              <a:latin typeface="Calibri" charset="0"/>
              <a:cs typeface="ＭＳ Ｐゴシック" charset="-128"/>
            </a:endParaRPr>
          </a:p>
          <a:p>
            <a:pPr lvl="1"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latin typeface="Calibri" charset="0"/>
                <a:cs typeface="ＭＳ Ｐゴシック" charset="-128"/>
              </a:rPr>
              <a:t>In the long run FCC-</a:t>
            </a:r>
            <a:r>
              <a:rPr lang="en-US" sz="1600" dirty="0" err="1">
                <a:latin typeface="Calibri" charset="0"/>
                <a:cs typeface="ＭＳ Ｐゴシック" charset="-128"/>
              </a:rPr>
              <a:t>hh</a:t>
            </a:r>
            <a:r>
              <a:rPr lang="en-US" sz="1600" dirty="0">
                <a:latin typeface="Calibri" charset="0"/>
                <a:cs typeface="ＭＳ Ｐゴシック" charset="-128"/>
              </a:rPr>
              <a:t> can follow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latin typeface="Calibri" charset="0"/>
                <a:cs typeface="ＭＳ Ｐゴシック" charset="-128"/>
              </a:rPr>
              <a:t>CEPC and SPPC are being considered in China (implementation in the next five-year plan?)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latin typeface="Calibri" charset="0"/>
                <a:cs typeface="ＭＳ Ｐゴシック" charset="-128"/>
              </a:rPr>
              <a:t>Muon collider is less mature but would offers a long-term lepton path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latin typeface="Calibri" charset="0"/>
                <a:cs typeface="ＭＳ Ｐゴシック" charset="-128"/>
              </a:rPr>
              <a:t>Plasma-based colliders are more speculative at this moment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dirty="0" err="1">
                <a:latin typeface="Calibri" charset="0"/>
                <a:cs typeface="ＭＳ Ｐゴシック" charset="-128"/>
              </a:rPr>
              <a:t>LHeC</a:t>
            </a:r>
            <a:r>
              <a:rPr lang="en-US" sz="1600" dirty="0">
                <a:latin typeface="Calibri" charset="0"/>
                <a:cs typeface="ＭＳ Ｐゴシック" charset="-128"/>
              </a:rPr>
              <a:t> would offer electron-proton collisions</a:t>
            </a:r>
            <a:endParaRPr lang="en-US" sz="1600" b="0" dirty="0">
              <a:latin typeface="Calibri" charset="0"/>
              <a:cs typeface="ＭＳ Ｐゴシック" charset="-128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1400" b="0" dirty="0">
              <a:latin typeface="Calibri" charset="0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sz="1400" dirty="0">
                <a:latin typeface="Calibri" charset="0"/>
              </a:rPr>
              <a:t>Many thanks to </a:t>
            </a:r>
            <a:r>
              <a:rPr lang="en-US" sz="1400" b="0" dirty="0" err="1">
                <a:latin typeface="Calibri" charset="0"/>
              </a:rPr>
              <a:t>Reende</a:t>
            </a:r>
            <a:r>
              <a:rPr lang="en-US" sz="1400" b="0" dirty="0">
                <a:latin typeface="Calibri" charset="0"/>
              </a:rPr>
              <a:t> </a:t>
            </a:r>
            <a:r>
              <a:rPr lang="en-US" sz="1400" b="0" dirty="0" err="1">
                <a:latin typeface="Calibri" charset="0"/>
              </a:rPr>
              <a:t>Steerenberg</a:t>
            </a:r>
            <a:r>
              <a:rPr lang="en-US" sz="1400" b="0" dirty="0">
                <a:latin typeface="Calibri" charset="0"/>
              </a:rPr>
              <a:t>, </a:t>
            </a:r>
            <a:r>
              <a:rPr lang="en-US" sz="1400" b="0" dirty="0" err="1">
                <a:latin typeface="Calibri" charset="0"/>
              </a:rPr>
              <a:t>S</a:t>
            </a:r>
            <a:r>
              <a:rPr lang="en-US" sz="1400" dirty="0" err="1">
                <a:latin typeface="Calibri" charset="0"/>
              </a:rPr>
              <a:t>teinar</a:t>
            </a:r>
            <a:r>
              <a:rPr lang="en-US" sz="1400" b="0" dirty="0">
                <a:latin typeface="Calibri" charset="0"/>
              </a:rPr>
              <a:t> </a:t>
            </a:r>
            <a:r>
              <a:rPr lang="en-US" sz="1400" b="0" dirty="0" err="1">
                <a:latin typeface="Calibri" charset="0"/>
              </a:rPr>
              <a:t>Stapnes</a:t>
            </a:r>
            <a:r>
              <a:rPr lang="en-US" sz="1400" b="0" dirty="0">
                <a:latin typeface="Calibri" charset="0"/>
              </a:rPr>
              <a:t>, </a:t>
            </a:r>
            <a:r>
              <a:rPr lang="en-US" sz="1400" b="0" dirty="0" err="1">
                <a:latin typeface="Calibri" charset="0"/>
              </a:rPr>
              <a:t>Lucio</a:t>
            </a:r>
            <a:r>
              <a:rPr lang="en-US" sz="1400" b="0" dirty="0">
                <a:latin typeface="Calibri" charset="0"/>
              </a:rPr>
              <a:t> Rossi, Mark Palmer, Ralph </a:t>
            </a:r>
            <a:r>
              <a:rPr lang="en-US" sz="1400" b="0" dirty="0" err="1">
                <a:latin typeface="Calibri" charset="0"/>
              </a:rPr>
              <a:t>Assmann</a:t>
            </a:r>
            <a:r>
              <a:rPr lang="en-US" sz="1400" b="0" dirty="0">
                <a:latin typeface="Calibri" charset="0"/>
              </a:rPr>
              <a:t>, Jean-Pierre </a:t>
            </a:r>
            <a:r>
              <a:rPr lang="en-US" sz="1400" b="0" dirty="0" err="1">
                <a:latin typeface="Calibri" charset="0"/>
              </a:rPr>
              <a:t>Delahaye</a:t>
            </a:r>
            <a:r>
              <a:rPr lang="en-US" sz="1400" b="0" dirty="0">
                <a:latin typeface="Calibri" charset="0"/>
              </a:rPr>
              <a:t>, Lucie </a:t>
            </a:r>
            <a:r>
              <a:rPr lang="en-US" sz="1400" b="0" dirty="0" err="1">
                <a:latin typeface="Calibri" charset="0"/>
              </a:rPr>
              <a:t>Linssen</a:t>
            </a:r>
            <a:r>
              <a:rPr lang="en-US" sz="1400" b="0" dirty="0">
                <a:latin typeface="Calibri" charset="0"/>
              </a:rPr>
              <a:t>, Steffen </a:t>
            </a:r>
            <a:r>
              <a:rPr lang="en-US" sz="1400" b="0" dirty="0" err="1">
                <a:latin typeface="Calibri" charset="0"/>
              </a:rPr>
              <a:t>Doebert</a:t>
            </a:r>
            <a:r>
              <a:rPr lang="en-US" sz="1400" b="0" dirty="0">
                <a:latin typeface="Calibri" charset="0"/>
              </a:rPr>
              <a:t>, </a:t>
            </a:r>
            <a:r>
              <a:rPr lang="en-US" sz="1400" b="0" dirty="0" err="1">
                <a:latin typeface="Calibri" charset="0"/>
              </a:rPr>
              <a:t>Alexej</a:t>
            </a:r>
            <a:r>
              <a:rPr lang="en-US" sz="1400" b="0" dirty="0">
                <a:latin typeface="Calibri" charset="0"/>
              </a:rPr>
              <a:t> </a:t>
            </a:r>
            <a:r>
              <a:rPr lang="en-US" sz="1400" b="0" dirty="0" err="1">
                <a:latin typeface="Calibri" charset="0"/>
              </a:rPr>
              <a:t>Grudiev</a:t>
            </a:r>
            <a:r>
              <a:rPr lang="en-US" sz="1400" b="0" dirty="0">
                <a:latin typeface="Calibri" charset="0"/>
              </a:rPr>
              <a:t>, Frank </a:t>
            </a:r>
            <a:r>
              <a:rPr lang="en-US" sz="1400" b="0" dirty="0" err="1">
                <a:latin typeface="Calibri" charset="0"/>
              </a:rPr>
              <a:t>Tecker</a:t>
            </a:r>
            <a:r>
              <a:rPr lang="en-US" sz="1400" b="0" dirty="0">
                <a:latin typeface="Calibri" charset="0"/>
              </a:rPr>
              <a:t>, Walter </a:t>
            </a:r>
            <a:r>
              <a:rPr lang="en-US" sz="1400" b="0" dirty="0" err="1">
                <a:latin typeface="Calibri" charset="0"/>
              </a:rPr>
              <a:t>Wuensch</a:t>
            </a:r>
            <a:r>
              <a:rPr lang="en-US" sz="1400" b="0" dirty="0">
                <a:latin typeface="Calibri" charset="0"/>
              </a:rPr>
              <a:t>, </a:t>
            </a:r>
            <a:r>
              <a:rPr lang="en-US" sz="1400" b="0" dirty="0" err="1">
                <a:latin typeface="Calibri" charset="0"/>
              </a:rPr>
              <a:t>Stephane</a:t>
            </a:r>
            <a:r>
              <a:rPr lang="en-US" sz="1400" b="0" dirty="0">
                <a:latin typeface="Calibri" charset="0"/>
              </a:rPr>
              <a:t> </a:t>
            </a:r>
            <a:r>
              <a:rPr lang="en-US" sz="1400" dirty="0" err="1">
                <a:latin typeface="Calibri" charset="0"/>
              </a:rPr>
              <a:t>Poss</a:t>
            </a:r>
            <a:r>
              <a:rPr lang="en-US" sz="1400" dirty="0">
                <a:latin typeface="Calibri" charset="0"/>
              </a:rPr>
              <a:t>, Jan </a:t>
            </a:r>
            <a:r>
              <a:rPr lang="en-US" sz="1400" dirty="0" err="1">
                <a:latin typeface="Calibri" charset="0"/>
              </a:rPr>
              <a:t>Strube</a:t>
            </a:r>
            <a:r>
              <a:rPr lang="en-US" sz="1400" dirty="0">
                <a:latin typeface="Calibri" charset="0"/>
              </a:rPr>
              <a:t>, </a:t>
            </a:r>
            <a:r>
              <a:rPr lang="en-US" sz="1400" dirty="0" err="1">
                <a:latin typeface="Calibri" charset="0"/>
              </a:rPr>
              <a:t>Joerg</a:t>
            </a:r>
            <a:r>
              <a:rPr lang="en-US" sz="1400" dirty="0">
                <a:latin typeface="Calibri" charset="0"/>
              </a:rPr>
              <a:t> </a:t>
            </a:r>
            <a:r>
              <a:rPr lang="en-US" sz="1400" dirty="0" err="1">
                <a:latin typeface="Calibri" charset="0"/>
              </a:rPr>
              <a:t>Wenninger</a:t>
            </a:r>
            <a:r>
              <a:rPr lang="en-US" sz="1400" dirty="0">
                <a:latin typeface="Calibri" charset="0"/>
              </a:rPr>
              <a:t>, M. </a:t>
            </a:r>
            <a:r>
              <a:rPr lang="en-US" sz="1400" dirty="0" err="1">
                <a:latin typeface="Calibri" charset="0"/>
              </a:rPr>
              <a:t>Benedikt</a:t>
            </a:r>
            <a:r>
              <a:rPr lang="en-US" sz="1400" dirty="0">
                <a:latin typeface="Calibri" charset="0"/>
              </a:rPr>
              <a:t>, Frank Zimmermann, </a:t>
            </a:r>
            <a:r>
              <a:rPr lang="en-US" sz="1400" b="0" dirty="0">
                <a:latin typeface="Calibri" charset="0"/>
              </a:rPr>
              <a:t>Bernhard </a:t>
            </a:r>
            <a:r>
              <a:rPr lang="en-US" sz="1400" b="0" dirty="0" err="1">
                <a:latin typeface="Calibri" charset="0"/>
              </a:rPr>
              <a:t>Holzer</a:t>
            </a:r>
            <a:r>
              <a:rPr lang="en-US" sz="1400" b="0" dirty="0">
                <a:latin typeface="Calibri" charset="0"/>
              </a:rPr>
              <a:t>, Roberto </a:t>
            </a:r>
            <a:r>
              <a:rPr lang="en-US" sz="1400" b="0" dirty="0" err="1">
                <a:latin typeface="Calibri" charset="0"/>
              </a:rPr>
              <a:t>Kersevan</a:t>
            </a:r>
            <a:r>
              <a:rPr lang="en-US" sz="1400" b="0" dirty="0">
                <a:latin typeface="Calibri" charset="0"/>
              </a:rPr>
              <a:t>, Ph. Lebrun, …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59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14455" y="4127639"/>
            <a:ext cx="4075344" cy="7386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If you can look into the seeds of time,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and say which grain will grow and which will not;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speak then to me. (Shakespeare)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82E716A-9944-4FBD-BC40-35D9559D7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Schulte,  Future Colliders 3, BND,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19943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 err="1">
                <a:latin typeface="Calibri"/>
                <a:cs typeface="Calibri"/>
              </a:rPr>
              <a:t>Muon</a:t>
            </a:r>
            <a:r>
              <a:rPr lang="en-GB" sz="3200" b="0" dirty="0">
                <a:latin typeface="Calibri"/>
                <a:cs typeface="Calibri"/>
              </a:rPr>
              <a:t> Collider Overview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pPr algn="l"/>
            <a:r>
              <a:rPr lang="en-US">
                <a:latin typeface="Calibri"/>
                <a:cs typeface="Calibri"/>
              </a:rPr>
              <a:t>D. Schulte,  Future Colliders 3, BND, 2024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7" name="Picture 6" descr="p4.tif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0107"/>
          <a:stretch>
            <a:fillRect/>
          </a:stretch>
        </p:blipFill>
        <p:spPr>
          <a:xfrm>
            <a:off x="35496" y="1247309"/>
            <a:ext cx="9071992" cy="1944216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12091" y="3408761"/>
            <a:ext cx="2195735" cy="5132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81560" tIns="40780" rIns="81560" bIns="40780" rtlCol="0">
            <a:spAutoFit/>
          </a:bodyPr>
          <a:lstStyle/>
          <a:p>
            <a:r>
              <a:rPr lang="en-US" sz="1400" dirty="0"/>
              <a:t>Short, intense proton bunch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355567" y="3425446"/>
            <a:ext cx="2152537" cy="513244"/>
          </a:xfrm>
          <a:prstGeom prst="rect">
            <a:avLst/>
          </a:prstGeom>
          <a:solidFill>
            <a:srgbClr val="F1FF84"/>
          </a:solidFill>
        </p:spPr>
        <p:txBody>
          <a:bodyPr wrap="square" lIns="81560" tIns="40780" rIns="81560" bIns="40780" rtlCol="0">
            <a:spAutoFit/>
          </a:bodyPr>
          <a:lstStyle/>
          <a:p>
            <a:r>
              <a:rPr lang="en-US" sz="1400" dirty="0" err="1"/>
              <a:t>Ionisation</a:t>
            </a:r>
            <a:r>
              <a:rPr lang="en-US" sz="1400" dirty="0"/>
              <a:t> cooling of </a:t>
            </a:r>
            <a:r>
              <a:rPr lang="en-US" sz="1400" dirty="0" err="1"/>
              <a:t>muon</a:t>
            </a:r>
            <a:r>
              <a:rPr lang="en-US" sz="1400" dirty="0"/>
              <a:t> in matter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580112" y="3425446"/>
            <a:ext cx="2160240" cy="513244"/>
          </a:xfrm>
          <a:prstGeom prst="rect">
            <a:avLst/>
          </a:prstGeom>
          <a:solidFill>
            <a:srgbClr val="FFAEB3"/>
          </a:solidFill>
        </p:spPr>
        <p:txBody>
          <a:bodyPr wrap="square" lIns="81560" tIns="40780" rIns="81560" bIns="40780" rtlCol="0">
            <a:spAutoFit/>
          </a:bodyPr>
          <a:lstStyle/>
          <a:p>
            <a:r>
              <a:rPr lang="en-US" sz="1400" dirty="0"/>
              <a:t>Acceleration to collision energy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806291" y="3482084"/>
            <a:ext cx="1236033" cy="297800"/>
          </a:xfrm>
          <a:prstGeom prst="rect">
            <a:avLst/>
          </a:prstGeom>
          <a:solidFill>
            <a:srgbClr val="CCFFCC"/>
          </a:solidFill>
        </p:spPr>
        <p:txBody>
          <a:bodyPr wrap="square" lIns="81560" tIns="40780" rIns="81560" bIns="40780" rtlCol="0">
            <a:spAutoFit/>
          </a:bodyPr>
          <a:lstStyle/>
          <a:p>
            <a:r>
              <a:rPr lang="en-US" sz="1400" dirty="0"/>
              <a:t>Collision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339753" y="555526"/>
            <a:ext cx="4392487" cy="628945"/>
          </a:xfrm>
          <a:prstGeom prst="rect">
            <a:avLst/>
          </a:prstGeom>
          <a:solidFill>
            <a:srgbClr val="FFDB32"/>
          </a:solidFill>
        </p:spPr>
        <p:txBody>
          <a:bodyPr wrap="square" lIns="74223" tIns="37111" rIns="74223" bIns="37111" rtlCol="0">
            <a:spAutoFit/>
          </a:bodyPr>
          <a:lstStyle/>
          <a:p>
            <a:r>
              <a:rPr lang="en-US" dirty="0"/>
              <a:t>Would be easy if the </a:t>
            </a:r>
            <a:r>
              <a:rPr lang="en-US" dirty="0" err="1"/>
              <a:t>muons</a:t>
            </a:r>
            <a:r>
              <a:rPr lang="en-US" dirty="0"/>
              <a:t> did not decay</a:t>
            </a:r>
          </a:p>
          <a:p>
            <a:r>
              <a:rPr lang="en-US" dirty="0"/>
              <a:t>Lifetime is </a:t>
            </a:r>
            <a:r>
              <a:rPr lang="en-US" dirty="0" err="1"/>
              <a:t>τ</a:t>
            </a:r>
            <a:r>
              <a:rPr lang="en-US" dirty="0"/>
              <a:t> = </a:t>
            </a:r>
            <a:r>
              <a:rPr lang="en-US" dirty="0" err="1"/>
              <a:t>γ</a:t>
            </a:r>
            <a:r>
              <a:rPr lang="en-US" dirty="0"/>
              <a:t> x 2.2 </a:t>
            </a:r>
            <a:r>
              <a:rPr lang="en-US" dirty="0" err="1"/>
              <a:t>μs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1581428" y="4010698"/>
            <a:ext cx="2498347" cy="7212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74237" tIns="37118" rIns="74237" bIns="37118" rtlCol="0">
            <a:spAutoFit/>
          </a:bodyPr>
          <a:lstStyle/>
          <a:p>
            <a:r>
              <a:rPr lang="en-US" sz="1400" dirty="0"/>
              <a:t>Protons produce </a:t>
            </a:r>
            <a:r>
              <a:rPr lang="en-US" sz="1400" dirty="0" err="1"/>
              <a:t>pions</a:t>
            </a:r>
            <a:r>
              <a:rPr lang="en-US" sz="1400" dirty="0"/>
              <a:t> which decay into </a:t>
            </a:r>
            <a:r>
              <a:rPr lang="en-US" sz="1400" dirty="0" err="1"/>
              <a:t>muons</a:t>
            </a:r>
            <a:endParaRPr lang="en-US" sz="1400" dirty="0"/>
          </a:p>
          <a:p>
            <a:r>
              <a:rPr lang="en-US" sz="1400" dirty="0" err="1"/>
              <a:t>muons</a:t>
            </a:r>
            <a:r>
              <a:rPr lang="en-US" sz="1400" dirty="0"/>
              <a:t> are captured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9BE3C5-D768-0B53-25B8-F671662828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126974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4" name="Rectangle 2"/>
          <p:cNvSpPr>
            <a:spLocks noGrp="1" noChangeArrowheads="1"/>
          </p:cNvSpPr>
          <p:nvPr>
            <p:ph type="title"/>
          </p:nvPr>
        </p:nvSpPr>
        <p:spPr>
          <a:xfrm>
            <a:off x="863751" y="6350"/>
            <a:ext cx="7450137" cy="514350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dirty="0">
                <a:latin typeface="Calibri" charset="0"/>
                <a:cs typeface="ＭＳ Ｐゴシック" charset="-128"/>
              </a:rPr>
              <a:t>Reserve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60</a:t>
            </a:fld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82E716A-9944-4FBD-BC40-35D9559D7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Schulte,  Future Colliders 3, BND,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97151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251520" y="-20538"/>
            <a:ext cx="8064896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US P5: The Muon Shot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61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pPr algn="l"/>
            <a:r>
              <a:rPr lang="en-US">
                <a:latin typeface="Calibri"/>
                <a:cs typeface="Calibri"/>
              </a:rPr>
              <a:t>D. Schulte,  Future Colliders 3, BND, 2024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8" name="Picture 7" descr="A map of a city&#10;&#10;Description automatically generated">
            <a:extLst>
              <a:ext uri="{FF2B5EF4-FFF2-40B4-BE49-F238E27FC236}">
                <a16:creationId xmlns:a16="http://schemas.microsoft.com/office/drawing/2014/main" id="{833A88FC-52FB-902D-5632-230F6968BF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9513" y="2500879"/>
            <a:ext cx="1864973" cy="185389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E28B69D-36D1-A6E2-F031-4D2FB4FE2DA1}"/>
              </a:ext>
            </a:extLst>
          </p:cNvPr>
          <p:cNvSpPr txBox="1"/>
          <p:nvPr/>
        </p:nvSpPr>
        <p:spPr>
          <a:xfrm>
            <a:off x="827584" y="648007"/>
            <a:ext cx="4392488" cy="116955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Particle Physics Project Prioritisation Panel (P5) endorses muon collider R&amp;D: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”This is our muon shot”</a:t>
            </a:r>
          </a:p>
          <a:p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Recommend joining the IMCC</a:t>
            </a: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Consider FNAL as a host candidate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B1847DE-6622-E367-0852-B78414544E6C}"/>
              </a:ext>
            </a:extLst>
          </p:cNvPr>
          <p:cNvSpPr txBox="1"/>
          <p:nvPr/>
        </p:nvSpPr>
        <p:spPr>
          <a:xfrm>
            <a:off x="5588561" y="2705695"/>
            <a:ext cx="3362171" cy="16004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We welcome the US community</a:t>
            </a:r>
          </a:p>
          <a:p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Already participation, also in leadership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ill increase and reorganise in 2024</a:t>
            </a:r>
          </a:p>
          <a:p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Ambition of US to host collider is excellent news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3131F70-BFA8-3A23-CC28-50A9B19AF5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61</a:t>
            </a:fld>
            <a:endParaRPr lang="en-GB" dirty="0"/>
          </a:p>
        </p:txBody>
      </p:sp>
      <p:pic>
        <p:nvPicPr>
          <p:cNvPr id="3" name="Picture 2" descr="A newspaper article with black text&#10;&#10;Description automatically generated">
            <a:extLst>
              <a:ext uri="{FF2B5EF4-FFF2-40B4-BE49-F238E27FC236}">
                <a16:creationId xmlns:a16="http://schemas.microsoft.com/office/drawing/2014/main" id="{10856859-02C9-7DB7-4520-904A751439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4907" y="897135"/>
            <a:ext cx="3494553" cy="1487619"/>
          </a:xfrm>
          <a:prstGeom prst="rect">
            <a:avLst/>
          </a:prstGeom>
        </p:spPr>
      </p:pic>
      <p:pic>
        <p:nvPicPr>
          <p:cNvPr id="6" name="Picture 5" descr="A screenshot of a web page&#10;&#10;Description automatically generated">
            <a:extLst>
              <a:ext uri="{FF2B5EF4-FFF2-40B4-BE49-F238E27FC236}">
                <a16:creationId xmlns:a16="http://schemas.microsoft.com/office/drawing/2014/main" id="{059E8044-9B8B-8725-5713-767A9BAA42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02" y="1830406"/>
            <a:ext cx="3575063" cy="866031"/>
          </a:xfrm>
          <a:prstGeom prst="rect">
            <a:avLst/>
          </a:prstGeom>
        </p:spPr>
      </p:pic>
      <p:pic>
        <p:nvPicPr>
          <p:cNvPr id="13" name="Picture 12" descr="A screenshot of a news article&#10;&#10;Description automatically generated">
            <a:extLst>
              <a:ext uri="{FF2B5EF4-FFF2-40B4-BE49-F238E27FC236}">
                <a16:creationId xmlns:a16="http://schemas.microsoft.com/office/drawing/2014/main" id="{A260CD8C-F4A7-966E-0345-B5EE9E6C72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36" y="2705695"/>
            <a:ext cx="3384376" cy="2102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1327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D. Schulte,  Future Colliders 3, BND, 2024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0"/>
            <a:ext cx="6858000" cy="5143500"/>
          </a:xfrm>
          <a:prstGeom prst="rect">
            <a:avLst/>
          </a:prstGeom>
        </p:spPr>
      </p:pic>
      <p:sp>
        <p:nvSpPr>
          <p:cNvPr id="7" name="Title 3"/>
          <p:cNvSpPr txBox="1">
            <a:spLocks/>
          </p:cNvSpPr>
          <p:nvPr/>
        </p:nvSpPr>
        <p:spPr>
          <a:xfrm>
            <a:off x="611560" y="-20538"/>
            <a:ext cx="7632848" cy="565175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tx1"/>
                </a:solidFill>
                <a:latin typeface="+mj-lt"/>
                <a:ea typeface="+mj-ea"/>
                <a:cs typeface="Arial Narrow"/>
              </a:defRPr>
            </a:lvl1pPr>
          </a:lstStyle>
          <a:p>
            <a:r>
              <a:rPr lang="en-US" sz="3200" dirty="0">
                <a:latin typeface="Calibri"/>
                <a:cs typeface="Calibri"/>
              </a:rPr>
              <a:t>A New Interest in Muon Colliders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F15C61-4839-F44A-927E-1417EAA8D046}"/>
              </a:ext>
            </a:extLst>
          </p:cNvPr>
          <p:cNvSpPr txBox="1"/>
          <p:nvPr/>
        </p:nvSpPr>
        <p:spPr>
          <a:xfrm>
            <a:off x="7325544" y="1182194"/>
            <a:ext cx="1638944" cy="138499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/>
                <a:cs typeface="Calibri"/>
              </a:rPr>
              <a:t>A. </a:t>
            </a:r>
            <a:r>
              <a:rPr lang="en-US" sz="1200" dirty="0" err="1">
                <a:latin typeface="Calibri"/>
                <a:cs typeface="Calibri"/>
              </a:rPr>
              <a:t>Wulzer</a:t>
            </a:r>
            <a:r>
              <a:rPr lang="en-US" sz="1200" dirty="0">
                <a:latin typeface="Calibri"/>
                <a:cs typeface="Calibri"/>
              </a:rPr>
              <a:t>, F. </a:t>
            </a:r>
            <a:r>
              <a:rPr lang="en-US" sz="1200" dirty="0" err="1">
                <a:latin typeface="Calibri"/>
                <a:cs typeface="Calibri"/>
              </a:rPr>
              <a:t>Maltoni</a:t>
            </a:r>
            <a:r>
              <a:rPr lang="en-US" sz="1200" dirty="0">
                <a:latin typeface="Calibri"/>
                <a:cs typeface="Calibri"/>
              </a:rPr>
              <a:t>, P. Meade et al.</a:t>
            </a:r>
          </a:p>
          <a:p>
            <a:endParaRPr lang="en-US" sz="1200" dirty="0">
              <a:latin typeface="Calibri"/>
              <a:cs typeface="Calibri"/>
            </a:endParaRPr>
          </a:p>
          <a:p>
            <a:r>
              <a:rPr lang="en-US" sz="1200" dirty="0">
                <a:latin typeface="Calibri"/>
                <a:cs typeface="Calibri"/>
              </a:rPr>
              <a:t>O(150) authors, 15 editors, 100 papers</a:t>
            </a:r>
          </a:p>
          <a:p>
            <a:endParaRPr lang="en-US" sz="1200" dirty="0">
              <a:latin typeface="Calibri"/>
              <a:cs typeface="Calibri"/>
            </a:endParaRPr>
          </a:p>
          <a:p>
            <a:r>
              <a:rPr lang="en-US" sz="1200" dirty="0">
                <a:latin typeface="Calibri"/>
                <a:cs typeface="Calibri"/>
              </a:rPr>
              <a:t>DELPHES card available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266999" y="4209350"/>
            <a:ext cx="2877001" cy="7386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Strong US involvement starting with </a:t>
            </a:r>
            <a:r>
              <a:rPr lang="en-US" sz="1400" b="1" dirty="0" err="1">
                <a:latin typeface="Calibri"/>
                <a:cs typeface="Calibri"/>
              </a:rPr>
              <a:t>Muon</a:t>
            </a:r>
            <a:r>
              <a:rPr lang="en-US" sz="1400" b="1" dirty="0">
                <a:latin typeface="Calibri"/>
                <a:cs typeface="Calibri"/>
              </a:rPr>
              <a:t> Smasher’s Guide</a:t>
            </a:r>
          </a:p>
          <a:p>
            <a:r>
              <a:rPr lang="en-US" sz="1400" dirty="0">
                <a:latin typeface="Calibri"/>
                <a:cs typeface="Calibri"/>
              </a:rPr>
              <a:t>and in </a:t>
            </a:r>
            <a:r>
              <a:rPr lang="en-US" sz="1400" b="1" dirty="0" err="1">
                <a:latin typeface="Calibri"/>
                <a:cs typeface="Calibri"/>
              </a:rPr>
              <a:t>Muon</a:t>
            </a:r>
            <a:r>
              <a:rPr lang="en-US" sz="1400" b="1" dirty="0">
                <a:latin typeface="Calibri"/>
                <a:cs typeface="Calibri"/>
              </a:rPr>
              <a:t> Collider Forum</a:t>
            </a:r>
          </a:p>
        </p:txBody>
      </p:sp>
      <p:sp>
        <p:nvSpPr>
          <p:cNvPr id="6" name="Frame 5">
            <a:extLst>
              <a:ext uri="{FF2B5EF4-FFF2-40B4-BE49-F238E27FC236}">
                <a16:creationId xmlns:a16="http://schemas.microsoft.com/office/drawing/2014/main" id="{CFFC107E-9755-D567-7E1F-1DFF1FD3AA68}"/>
              </a:ext>
            </a:extLst>
          </p:cNvPr>
          <p:cNvSpPr/>
          <p:nvPr/>
        </p:nvSpPr>
        <p:spPr>
          <a:xfrm>
            <a:off x="755576" y="771550"/>
            <a:ext cx="3960440" cy="648072"/>
          </a:xfrm>
          <a:prstGeom prst="frame">
            <a:avLst>
              <a:gd name="adj1" fmla="val 671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EF7B97-70FD-0603-3A33-FE09BC774F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07472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Muon Collider Promises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pPr algn="l"/>
            <a:r>
              <a:rPr lang="en-US">
                <a:latin typeface="Calibri"/>
                <a:cs typeface="Calibri"/>
              </a:rPr>
              <a:t>D. Schulte,  Future Colliders 3, BND, 2024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14" name="Picture 13" descr="efficiency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46" y="2892390"/>
            <a:ext cx="3162019" cy="1983616"/>
          </a:xfrm>
          <a:prstGeom prst="rect">
            <a:avLst/>
          </a:prstGeom>
        </p:spPr>
      </p:pic>
      <p:pic>
        <p:nvPicPr>
          <p:cNvPr id="10" name="Picture 9" descr="layout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82264"/>
            <a:ext cx="3046553" cy="2149526"/>
          </a:xfrm>
          <a:prstGeom prst="rect">
            <a:avLst/>
          </a:prstGeom>
        </p:spPr>
      </p:pic>
      <p:graphicFrame>
        <p:nvGraphicFramePr>
          <p:cNvPr id="4" name="Table 6">
            <a:extLst>
              <a:ext uri="{FF2B5EF4-FFF2-40B4-BE49-F238E27FC236}">
                <a16:creationId xmlns:a16="http://schemas.microsoft.com/office/drawing/2014/main" id="{9F0DE2CB-8D0B-DADC-8C48-7E1AF01F6B79}"/>
              </a:ext>
            </a:extLst>
          </p:cNvPr>
          <p:cNvGraphicFramePr>
            <a:graphicFrameLocks noGrp="1"/>
          </p:cNvGraphicFramePr>
          <p:nvPr/>
        </p:nvGraphicFramePr>
        <p:xfrm>
          <a:off x="3779912" y="1203598"/>
          <a:ext cx="5112569" cy="321566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811769">
                  <a:extLst>
                    <a:ext uri="{9D8B030D-6E8A-4147-A177-3AD203B41FA5}">
                      <a16:colId xmlns:a16="http://schemas.microsoft.com/office/drawing/2014/main" val="1519030523"/>
                    </a:ext>
                  </a:extLst>
                </a:gridCol>
                <a:gridCol w="603550">
                  <a:extLst>
                    <a:ext uri="{9D8B030D-6E8A-4147-A177-3AD203B41FA5}">
                      <a16:colId xmlns:a16="http://schemas.microsoft.com/office/drawing/2014/main" val="1211127363"/>
                    </a:ext>
                  </a:extLst>
                </a:gridCol>
                <a:gridCol w="1104961">
                  <a:extLst>
                    <a:ext uri="{9D8B030D-6E8A-4147-A177-3AD203B41FA5}">
                      <a16:colId xmlns:a16="http://schemas.microsoft.com/office/drawing/2014/main" val="3980414708"/>
                    </a:ext>
                  </a:extLst>
                </a:gridCol>
                <a:gridCol w="949067">
                  <a:extLst>
                    <a:ext uri="{9D8B030D-6E8A-4147-A177-3AD203B41FA5}">
                      <a16:colId xmlns:a16="http://schemas.microsoft.com/office/drawing/2014/main" val="454852036"/>
                    </a:ext>
                  </a:extLst>
                </a:gridCol>
                <a:gridCol w="981196">
                  <a:extLst>
                    <a:ext uri="{9D8B030D-6E8A-4147-A177-3AD203B41FA5}">
                      <a16:colId xmlns:a16="http://schemas.microsoft.com/office/drawing/2014/main" val="2219208503"/>
                    </a:ext>
                  </a:extLst>
                </a:gridCol>
                <a:gridCol w="662026">
                  <a:extLst>
                    <a:ext uri="{9D8B030D-6E8A-4147-A177-3AD203B41FA5}">
                      <a16:colId xmlns:a16="http://schemas.microsoft.com/office/drawing/2014/main" val="3179494485"/>
                    </a:ext>
                  </a:extLst>
                </a:gridCol>
              </a:tblGrid>
              <a:tr h="471139">
                <a:tc>
                  <a:txBody>
                    <a:bodyPr/>
                    <a:lstStyle/>
                    <a:p>
                      <a:pPr algn="ctr"/>
                      <a:endParaRPr lang="en-CH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CME</a:t>
                      </a:r>
                    </a:p>
                    <a:p>
                      <a:pPr algn="ctr"/>
                      <a:r>
                        <a:rPr lang="en-CH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[TeV]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Lumi per IP [10</a:t>
                      </a:r>
                      <a:r>
                        <a:rPr lang="en-CH" sz="1400" b="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34</a:t>
                      </a:r>
                      <a:r>
                        <a:rPr lang="en-CH" sz="1400" b="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cm</a:t>
                      </a:r>
                      <a:r>
                        <a:rPr lang="en-CH" sz="1400" b="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-2</a:t>
                      </a:r>
                      <a:r>
                        <a:rPr lang="en-CH" sz="1400" b="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</a:t>
                      </a:r>
                      <a:r>
                        <a:rPr lang="en-CH" sz="1400" b="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</a:t>
                      </a:r>
                      <a:r>
                        <a:rPr lang="en-CH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</a:t>
                      </a:r>
                      <a:r>
                        <a:rPr lang="en-CH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ears to physics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Cost range</a:t>
                      </a:r>
                    </a:p>
                    <a:p>
                      <a:pPr algn="ctr"/>
                      <a:r>
                        <a:rPr lang="en-CH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[B$]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Power [MW]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665852"/>
                  </a:ext>
                </a:extLst>
              </a:tr>
              <a:tr h="337188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FCC-ee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13-18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12-18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290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334448"/>
                  </a:ext>
                </a:extLst>
              </a:tr>
              <a:tr h="337188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ILC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7-12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9455909"/>
                  </a:ext>
                </a:extLst>
              </a:tr>
              <a:tr h="337188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CLIC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13-18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7-12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1422883"/>
                  </a:ext>
                </a:extLst>
              </a:tr>
              <a:tr h="337188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ILC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19-24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18-30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8088114"/>
                  </a:ext>
                </a:extLst>
              </a:tr>
              <a:tr h="337188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CLIC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19-24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18-30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5533934"/>
                  </a:ext>
                </a:extLst>
              </a:tr>
              <a:tr h="337188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19-24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7-12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1376561"/>
                  </a:ext>
                </a:extLst>
              </a:tr>
              <a:tr h="337188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&gt;25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12-18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2800794"/>
                  </a:ext>
                </a:extLst>
              </a:tr>
              <a:tr h="337188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FCC-hh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&gt;25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30-50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722378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6F95E04A-15ED-649A-C14D-E359BD5A4A42}"/>
              </a:ext>
            </a:extLst>
          </p:cNvPr>
          <p:cNvSpPr txBox="1"/>
          <p:nvPr/>
        </p:nvSpPr>
        <p:spPr>
          <a:xfrm>
            <a:off x="3012802" y="557267"/>
            <a:ext cx="53036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b="1" dirty="0">
                <a:latin typeface="Calibri" panose="020F0502020204030204" pitchFamily="34" charset="0"/>
                <a:cs typeface="Calibri" panose="020F0502020204030204" pitchFamily="34" charset="0"/>
              </a:rPr>
              <a:t>US Snowmass Implementation Task Force</a:t>
            </a:r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: Th. Roser, R. Brinkmann, S. Cousineau, D. Denisov, S. Gessner, S. Gourlay, Ph. Lebrun, M. Narain, K. Oide, T. Raubenheimer, J. Seeman, V. Shiltsev, J. Straight, M. Turner, L. Wang et al.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1D5AEEF-94D1-00FE-A992-387E088F9884}"/>
              </a:ext>
            </a:extLst>
          </p:cNvPr>
          <p:cNvSpPr txBox="1"/>
          <p:nvPr/>
        </p:nvSpPr>
        <p:spPr>
          <a:xfrm>
            <a:off x="4938373" y="4496221"/>
            <a:ext cx="3162019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Judgement by ITF, take it </a:t>
            </a:r>
            <a:r>
              <a:rPr lang="en-CH" sz="1400" i="1" dirty="0">
                <a:latin typeface="Calibri" panose="020F0502020204030204" pitchFamily="34" charset="0"/>
                <a:cs typeface="Calibri" panose="020F0502020204030204" pitchFamily="34" charset="0"/>
              </a:rPr>
              <a:t>cum grano salis</a:t>
            </a:r>
          </a:p>
        </p:txBody>
      </p:sp>
      <p:sp>
        <p:nvSpPr>
          <p:cNvPr id="2" name="Frame 1">
            <a:extLst>
              <a:ext uri="{FF2B5EF4-FFF2-40B4-BE49-F238E27FC236}">
                <a16:creationId xmlns:a16="http://schemas.microsoft.com/office/drawing/2014/main" id="{C9A4D0A8-82D3-A7EA-58A3-C97A258B764A}"/>
              </a:ext>
            </a:extLst>
          </p:cNvPr>
          <p:cNvSpPr/>
          <p:nvPr/>
        </p:nvSpPr>
        <p:spPr>
          <a:xfrm>
            <a:off x="3779912" y="3363838"/>
            <a:ext cx="5184576" cy="731242"/>
          </a:xfrm>
          <a:prstGeom prst="frame">
            <a:avLst>
              <a:gd name="adj1" fmla="val 417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E5DD442-8728-0400-59DA-080F5CD467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52933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dirty="0">
                <a:latin typeface="Calibri"/>
                <a:cs typeface="Calibri"/>
              </a:rPr>
              <a:t>Goal and Accelerator R&amp;D Roadmap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pPr algn="l"/>
            <a:r>
              <a:rPr lang="en-US">
                <a:latin typeface="Calibri"/>
                <a:cs typeface="Calibri"/>
              </a:rPr>
              <a:t>D. Schulte,  Future Colliders 3, BND, 2024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146845" y="555526"/>
            <a:ext cx="6153347" cy="266429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1400" dirty="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sz="1400" dirty="0">
                <a:latin typeface="Calibri"/>
                <a:cs typeface="Calibri"/>
              </a:rPr>
              <a:t>Muon collider is on European </a:t>
            </a:r>
            <a:r>
              <a:rPr lang="en-US" sz="1400" b="1" dirty="0">
                <a:latin typeface="Calibri"/>
                <a:cs typeface="Calibri"/>
              </a:rPr>
              <a:t>Accelerator R&amp;D Roadmap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Reviews in Europe and US found </a:t>
            </a:r>
            <a:r>
              <a:rPr lang="en-US" sz="1400" b="1" dirty="0">
                <a:latin typeface="Calibri"/>
                <a:cs typeface="Calibri"/>
              </a:rPr>
              <a:t>no insurmountable obstacle</a:t>
            </a:r>
          </a:p>
          <a:p>
            <a:pPr marL="0" indent="0">
              <a:buNone/>
            </a:pPr>
            <a:endParaRPr lang="en-US" sz="1400" dirty="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sz="1400" dirty="0">
                <a:latin typeface="Calibri"/>
                <a:cs typeface="Calibri"/>
              </a:rPr>
              <a:t>Implementing workplan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Goal: </a:t>
            </a:r>
            <a:r>
              <a:rPr lang="en-US" sz="1400" b="1" dirty="0">
                <a:latin typeface="Calibri"/>
                <a:cs typeface="Calibri"/>
              </a:rPr>
              <a:t>Project Evaluation Report </a:t>
            </a:r>
            <a:r>
              <a:rPr lang="en-US" sz="1400" dirty="0">
                <a:latin typeface="Calibri"/>
                <a:cs typeface="Calibri"/>
              </a:rPr>
              <a:t>and </a:t>
            </a:r>
            <a:r>
              <a:rPr lang="en-US" sz="1400" b="1" dirty="0">
                <a:latin typeface="Calibri"/>
                <a:cs typeface="Calibri"/>
              </a:rPr>
              <a:t>R&amp;D Plan </a:t>
            </a:r>
            <a:r>
              <a:rPr lang="en-US" sz="1400" dirty="0">
                <a:latin typeface="Calibri"/>
                <a:cs typeface="Calibri"/>
              </a:rPr>
              <a:t>to next ESPPU/other processes 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10+ </a:t>
            </a:r>
            <a:r>
              <a:rPr lang="en-US" sz="1400" dirty="0" err="1">
                <a:latin typeface="Calibri"/>
                <a:cs typeface="Calibri"/>
              </a:rPr>
              <a:t>TeV</a:t>
            </a:r>
            <a:r>
              <a:rPr lang="en-US" sz="1400" dirty="0">
                <a:latin typeface="Calibri"/>
                <a:cs typeface="Calibri"/>
              </a:rPr>
              <a:t> collider, potential 3 </a:t>
            </a:r>
            <a:r>
              <a:rPr lang="en-US" sz="1400" dirty="0" err="1">
                <a:latin typeface="Calibri"/>
                <a:cs typeface="Calibri"/>
              </a:rPr>
              <a:t>TeV</a:t>
            </a:r>
            <a:r>
              <a:rPr lang="en-US" sz="1400" dirty="0">
                <a:latin typeface="Calibri"/>
                <a:cs typeface="Calibri"/>
              </a:rPr>
              <a:t> initial stage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CERN has budget in MTP, hosting a collaboration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Design Study supported by EC, Switzerland, UK and partners contribute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  <a:cs typeface="Calibri"/>
              </a:rPr>
              <a:t>Strong interest in US community to join and contribute at same level as Europe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1400" dirty="0">
              <a:latin typeface="Calibri"/>
              <a:cs typeface="Calibri"/>
            </a:endParaRPr>
          </a:p>
          <a:p>
            <a:pPr marL="0" indent="0">
              <a:buClr>
                <a:schemeClr val="tx1"/>
              </a:buClr>
              <a:buNone/>
            </a:pPr>
            <a:r>
              <a:rPr lang="en-US" sz="1400" dirty="0">
                <a:latin typeface="Calibri"/>
                <a:cs typeface="Calibri"/>
              </a:rPr>
              <a:t>We still need more resources</a:t>
            </a:r>
          </a:p>
          <a:p>
            <a:pPr>
              <a:buClr>
                <a:schemeClr val="tx1"/>
              </a:buClr>
            </a:pPr>
            <a:r>
              <a:rPr lang="en-US" sz="1400" dirty="0">
                <a:latin typeface="Calibri"/>
                <a:cs typeface="Calibri"/>
              </a:rPr>
              <a:t>But </a:t>
            </a:r>
            <a:r>
              <a:rPr lang="en-US" sz="1400" b="1" dirty="0">
                <a:latin typeface="Calibri"/>
                <a:cs typeface="Calibri"/>
              </a:rPr>
              <a:t>doubled last year </a:t>
            </a:r>
            <a:r>
              <a:rPr lang="en-US" sz="1400" dirty="0">
                <a:latin typeface="Calibri"/>
                <a:cs typeface="Calibri"/>
              </a:rPr>
              <a:t>with EU Design Study</a:t>
            </a:r>
          </a:p>
          <a:p>
            <a:pPr>
              <a:buClr>
                <a:schemeClr val="tx1"/>
              </a:buClr>
            </a:pPr>
            <a:r>
              <a:rPr lang="en-US" sz="1400" b="1" dirty="0">
                <a:latin typeface="Calibri"/>
                <a:cs typeface="Calibri"/>
              </a:rPr>
              <a:t>Might double </a:t>
            </a:r>
            <a:r>
              <a:rPr lang="en-US" sz="1400" dirty="0">
                <a:latin typeface="Calibri"/>
                <a:cs typeface="Calibri"/>
              </a:rPr>
              <a:t>with US joining</a:t>
            </a:r>
          </a:p>
          <a:p>
            <a:pPr>
              <a:buClr>
                <a:schemeClr val="tx1"/>
              </a:buClr>
            </a:pPr>
            <a:r>
              <a:rPr lang="en-US" sz="1400" dirty="0">
                <a:latin typeface="Calibri"/>
                <a:cs typeface="Calibri"/>
              </a:rPr>
              <a:t>Preparing other requests</a:t>
            </a:r>
          </a:p>
          <a:p>
            <a:pPr>
              <a:buClr>
                <a:schemeClr val="tx1"/>
              </a:buClr>
            </a:pPr>
            <a:r>
              <a:rPr lang="en-US" sz="1400" dirty="0">
                <a:latin typeface="Calibri"/>
                <a:cs typeface="Calibri"/>
              </a:rPr>
              <a:t>Exploitation of synergies</a:t>
            </a:r>
          </a:p>
        </p:txBody>
      </p:sp>
      <p:pic>
        <p:nvPicPr>
          <p:cNvPr id="7" name="Picture 6" descr="p0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20" t="17551" r="8731" b="16902"/>
          <a:stretch/>
        </p:blipFill>
        <p:spPr>
          <a:xfrm>
            <a:off x="6642215" y="847399"/>
            <a:ext cx="2162819" cy="260376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995587" y="4371950"/>
            <a:ext cx="2646628" cy="307777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US" sz="1400" u="sng" dirty="0">
                <a:solidFill>
                  <a:srgbClr val="276FFF"/>
                </a:solidFill>
                <a:hlinkClick r:id="rId3"/>
              </a:rPr>
              <a:t>http://arxiv.org/abs/2201.07895</a:t>
            </a:r>
          </a:p>
        </p:txBody>
      </p:sp>
      <p:pic>
        <p:nvPicPr>
          <p:cNvPr id="3" name="Picture 2" descr="p0.tiff">
            <a:extLst>
              <a:ext uri="{FF2B5EF4-FFF2-40B4-BE49-F238E27FC236}">
                <a16:creationId xmlns:a16="http://schemas.microsoft.com/office/drawing/2014/main" id="{18D97768-0B30-177B-DC10-5B6B2FFB721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6017" y="3507854"/>
            <a:ext cx="2079017" cy="116097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0578EF9-E0B2-A88E-A1FA-C52EE3627A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8601991"/>
      </p:ext>
    </p:extLst>
  </p:cSld>
  <p:clrMapOvr>
    <a:masterClrMapping/>
  </p:clrMapOvr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460431</TotalTime>
  <Words>5397</Words>
  <Application>Microsoft Macintosh PowerPoint</Application>
  <PresentationFormat>On-screen Show (16:9)</PresentationFormat>
  <Paragraphs>1118</Paragraphs>
  <Slides>61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9" baseType="lpstr">
      <vt:lpstr>Arial</vt:lpstr>
      <vt:lpstr>Arial Narrow</vt:lpstr>
      <vt:lpstr>Calibri</vt:lpstr>
      <vt:lpstr>Fira Sans</vt:lpstr>
      <vt:lpstr>Graphik</vt:lpstr>
      <vt:lpstr>Wingdings</vt:lpstr>
      <vt:lpstr>IMCC - 1</vt:lpstr>
      <vt:lpstr>Equation</vt:lpstr>
      <vt:lpstr>PowerPoint Presentation</vt:lpstr>
      <vt:lpstr>PowerPoint Presentation</vt:lpstr>
      <vt:lpstr>Motivation and Goal</vt:lpstr>
      <vt:lpstr>Physics Goals</vt:lpstr>
      <vt:lpstr>High-energy Colliders</vt:lpstr>
      <vt:lpstr>Muon Collider Overview</vt:lpstr>
      <vt:lpstr>PowerPoint Presentation</vt:lpstr>
      <vt:lpstr>Muon Collider Promises</vt:lpstr>
      <vt:lpstr>Goal and Accelerator R&amp;D Roadmap</vt:lpstr>
      <vt:lpstr>Muon Collider Timeline (Roadmap)</vt:lpstr>
      <vt:lpstr>Muon Collider Community</vt:lpstr>
      <vt:lpstr>IMCC Partners</vt:lpstr>
      <vt:lpstr>US P5: The Muon Shot</vt:lpstr>
      <vt:lpstr>Tentative Staged Target Parameters</vt:lpstr>
      <vt:lpstr>Muon Collider Luminosity Scaling</vt:lpstr>
      <vt:lpstr>Key Challenges</vt:lpstr>
      <vt:lpstr>Muon Decay and Neutrino Flux</vt:lpstr>
      <vt:lpstr>Neutrino Flux</vt:lpstr>
      <vt:lpstr>Muon Decay and Detector Background</vt:lpstr>
      <vt:lpstr>Proton Complex and Target</vt:lpstr>
      <vt:lpstr>Target Design</vt:lpstr>
      <vt:lpstr>Final Cooling Principle</vt:lpstr>
      <vt:lpstr>MICE: Cooling Demonstration</vt:lpstr>
      <vt:lpstr>Cooling: The System Chain</vt:lpstr>
      <vt:lpstr>Cooling Cell Technology</vt:lpstr>
      <vt:lpstr>Solenoid R&amp;D</vt:lpstr>
      <vt:lpstr>Acceleration Complex</vt:lpstr>
      <vt:lpstr>Collective Effects and RF Design</vt:lpstr>
      <vt:lpstr>Fast-ramping Magnet System</vt:lpstr>
      <vt:lpstr>Collider Ring</vt:lpstr>
      <vt:lpstr>Collider Ring Technology</vt:lpstr>
      <vt:lpstr>CDR Phase, R&amp;D and Demonstrator Facility</vt:lpstr>
      <vt:lpstr>Test Facility Dimensions</vt:lpstr>
      <vt:lpstr>Implementation Considerations</vt:lpstr>
      <vt:lpstr>Magnet Roadmap</vt:lpstr>
      <vt:lpstr>Staging Approaches</vt:lpstr>
      <vt:lpstr>Tentative Timeline (Fast-track 10 TeV)</vt:lpstr>
      <vt:lpstr>Plan for ESPPU</vt:lpstr>
      <vt:lpstr>PowerPoint Presentation</vt:lpstr>
      <vt:lpstr>PowerPoint Presentation</vt:lpstr>
      <vt:lpstr>Energy Recovery Principle</vt:lpstr>
      <vt:lpstr>LHeC / FCC-eh</vt:lpstr>
      <vt:lpstr>PowerPoint Presentation</vt:lpstr>
      <vt:lpstr>ERLC</vt:lpstr>
      <vt:lpstr>RLHIC</vt:lpstr>
      <vt:lpstr>CCC</vt:lpstr>
      <vt:lpstr>PowerPoint Presentation</vt:lpstr>
      <vt:lpstr>Note: Gamma-gamma Collider Concept</vt:lpstr>
      <vt:lpstr>Note: Gamma-gamma Collider Concept</vt:lpstr>
      <vt:lpstr>Note: Gamma-gamma Collider Concept</vt:lpstr>
      <vt:lpstr>PowerPoint Presentation</vt:lpstr>
      <vt:lpstr>Note: Plasma Acceleration</vt:lpstr>
      <vt:lpstr>HALHF Concept</vt:lpstr>
      <vt:lpstr>HALHF Concept</vt:lpstr>
      <vt:lpstr>Further Development</vt:lpstr>
      <vt:lpstr>ILC Energy Upgrade a la HALHF </vt:lpstr>
      <vt:lpstr>ILC Energy Upgrade a la HALHF </vt:lpstr>
      <vt:lpstr>To infinity &amp; beyond…</vt:lpstr>
      <vt:lpstr>Conclusion and Thanks</vt:lpstr>
      <vt:lpstr>Reserve</vt:lpstr>
      <vt:lpstr>US P5: The Muon Shot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Daniel Schulte</cp:lastModifiedBy>
  <cp:revision>525</cp:revision>
  <cp:lastPrinted>2024-09-04T08:29:25Z</cp:lastPrinted>
  <dcterms:created xsi:type="dcterms:W3CDTF">2021-05-17T12:13:58Z</dcterms:created>
  <dcterms:modified xsi:type="dcterms:W3CDTF">2024-09-07T06:52:16Z</dcterms:modified>
</cp:coreProperties>
</file>