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14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102" autoAdjust="0"/>
    <p:restoredTop sz="80795" autoAdjust="0"/>
  </p:normalViewPr>
  <p:slideViewPr>
    <p:cSldViewPr snapToGrid="0" showGuides="1">
      <p:cViewPr varScale="1">
        <p:scale>
          <a:sx n="130" d="100"/>
          <a:sy n="130" d="100"/>
        </p:scale>
        <p:origin x="9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4F9FA-C4E4-4A3F-8B5C-EB11CA9C5B8C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939FC-AA2F-46C0-BDCC-CC520A5F0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442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close-up of a caliper and some metal objects&#10;&#10;Description automatically generated">
            <a:extLst>
              <a:ext uri="{FF2B5EF4-FFF2-40B4-BE49-F238E27FC236}">
                <a16:creationId xmlns:a16="http://schemas.microsoft.com/office/drawing/2014/main" id="{C5D0172B-BC53-2A5C-CCC7-7B0A54CFB3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" r="979"/>
          <a:stretch/>
        </p:blipFill>
        <p:spPr>
          <a:xfrm>
            <a:off x="-1" y="0"/>
            <a:ext cx="12192001" cy="687665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8F410F3-5192-9012-6A3A-2494972E2B5F}"/>
              </a:ext>
            </a:extLst>
          </p:cNvPr>
          <p:cNvSpPr/>
          <p:nvPr userDrawn="1"/>
        </p:nvSpPr>
        <p:spPr>
          <a:xfrm>
            <a:off x="0" y="2"/>
            <a:ext cx="12192000" cy="6895312"/>
          </a:xfrm>
          <a:prstGeom prst="rect">
            <a:avLst/>
          </a:prstGeom>
          <a:solidFill>
            <a:srgbClr val="002147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505339"/>
            <a:ext cx="9144000" cy="2004624"/>
          </a:xfrm>
        </p:spPr>
        <p:txBody>
          <a:bodyPr anchor="b"/>
          <a:lstStyle>
            <a:lvl1pPr algn="ctr">
              <a:defRPr sz="6000" b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518DD11-7FCA-17DE-16C9-A325E89AA6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09" y="6316498"/>
            <a:ext cx="525607" cy="525607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0898446-CFE9-607A-D0B3-D742343B8CB4}"/>
              </a:ext>
            </a:extLst>
          </p:cNvPr>
          <p:cNvSpPr txBox="1"/>
          <p:nvPr userDrawn="1"/>
        </p:nvSpPr>
        <p:spPr>
          <a:xfrm>
            <a:off x="574518" y="6398859"/>
            <a:ext cx="27907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OPTEC</a:t>
            </a:r>
            <a:r>
              <a:rPr lang="en-GB" sz="1400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 </a:t>
            </a:r>
          </a:p>
          <a:p>
            <a:r>
              <a:rPr lang="en-GB" sz="1400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MECHANICAL ENGINEERING GROUP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39794128-FF7D-F2C1-CB19-30A1455BA2EC}"/>
              </a:ext>
            </a:extLst>
          </p:cNvPr>
          <p:cNvSpPr txBox="1">
            <a:spLocks/>
          </p:cNvSpPr>
          <p:nvPr userDrawn="1"/>
        </p:nvSpPr>
        <p:spPr>
          <a:xfrm>
            <a:off x="5858072" y="6538912"/>
            <a:ext cx="430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ISOCP3_IV25" panose="00000400000000000000" pitchFamily="2" charset="0"/>
                <a:ea typeface="+mn-ea"/>
                <a:cs typeface="ISOCP3_IV25" panose="00000400000000000000" pitchFamily="2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7478237-35CE-499B-BECC-B0730DD9E3C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C334D2-382E-8FC4-29B1-EAEC1E1B28DB}"/>
              </a:ext>
            </a:extLst>
          </p:cNvPr>
          <p:cNvSpPr/>
          <p:nvPr userDrawn="1"/>
        </p:nvSpPr>
        <p:spPr>
          <a:xfrm>
            <a:off x="0" y="1505339"/>
            <a:ext cx="12192000" cy="2936032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A5F83BE6-54E4-3E45-9763-79A6A3581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24261" y="6359784"/>
            <a:ext cx="5273351" cy="233849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F007885F-8BBC-DF1B-3935-BB82B255F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46298" y="6604549"/>
            <a:ext cx="2351314" cy="233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457200" rtl="0" eaLnBrk="1" latinLnBrk="0" hangingPunct="1">
              <a:defRPr lang="en-US" sz="1050" kern="1200" smtClean="0">
                <a:solidFill>
                  <a:schemeClr val="bg1"/>
                </a:solidFill>
                <a:latin typeface="ISOCP3_IV25" panose="00000400000000000000" pitchFamily="2" charset="0"/>
                <a:ea typeface="+mn-ea"/>
                <a:cs typeface="ISOCP3_IV25" panose="00000400000000000000" pitchFamily="2" charset="0"/>
              </a:defRPr>
            </a:lvl1pPr>
          </a:lstStyle>
          <a:p>
            <a:fld id="{A5EF0196-9441-4A43-8C0F-19117A311476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7"/>
            <a:ext cx="9144000" cy="397685"/>
          </a:xfrm>
        </p:spPr>
        <p:txBody>
          <a:bodyPr anchor="ctr"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95980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7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FF1E5B7-4329-91B9-EA52-B28A29330523}"/>
              </a:ext>
            </a:extLst>
          </p:cNvPr>
          <p:cNvSpPr/>
          <p:nvPr userDrawn="1"/>
        </p:nvSpPr>
        <p:spPr>
          <a:xfrm>
            <a:off x="0" y="6172445"/>
            <a:ext cx="12192000" cy="685555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9072" y="136525"/>
            <a:ext cx="11868539" cy="518173"/>
          </a:xfrm>
        </p:spPr>
        <p:txBody>
          <a:bodyPr>
            <a:noAutofit/>
          </a:bodyPr>
          <a:lstStyle>
            <a:lvl1pPr>
              <a:defRPr sz="3200" b="1" u="none">
                <a:solidFill>
                  <a:srgbClr val="002147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r>
              <a:rPr lang="en-US" dirty="0"/>
              <a:t>CLICK TO EDIT TITLE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257" y="737059"/>
            <a:ext cx="11644604" cy="53333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54412" y="6593633"/>
            <a:ext cx="2743200" cy="264367"/>
          </a:xfrm>
        </p:spPr>
        <p:txBody>
          <a:bodyPr/>
          <a:lstStyle>
            <a:lvl1pPr algn="r">
              <a:defRPr sz="105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fld id="{88B6294F-21B4-4974-ACD5-ED6B476BF39E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24261" y="6359784"/>
            <a:ext cx="5273351" cy="233849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45632" y="6538912"/>
            <a:ext cx="4307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fld id="{27478237-35CE-499B-BECC-B0730DD9E3C8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F7F39A-F7C5-F8BD-C707-486EE62A95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128" y="6252419"/>
            <a:ext cx="525607" cy="525607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EAB94D-5D32-1922-B1FE-13C606531281}"/>
              </a:ext>
            </a:extLst>
          </p:cNvPr>
          <p:cNvSpPr txBox="1"/>
          <p:nvPr userDrawn="1"/>
        </p:nvSpPr>
        <p:spPr>
          <a:xfrm>
            <a:off x="549637" y="6334780"/>
            <a:ext cx="27907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OPTEC</a:t>
            </a:r>
            <a:r>
              <a:rPr lang="en-GB" sz="1400" b="1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 </a:t>
            </a:r>
          </a:p>
          <a:p>
            <a:r>
              <a:rPr lang="en-GB" sz="1400" b="0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MECHANICAL ENGINEERING GROUP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ED1E91D-5682-2E9A-5B9F-0A8AD289D0C5}"/>
              </a:ext>
            </a:extLst>
          </p:cNvPr>
          <p:cNvCxnSpPr>
            <a:cxnSpLocks/>
          </p:cNvCxnSpPr>
          <p:nvPr userDrawn="1"/>
        </p:nvCxnSpPr>
        <p:spPr>
          <a:xfrm>
            <a:off x="261257" y="578498"/>
            <a:ext cx="11644604" cy="0"/>
          </a:xfrm>
          <a:prstGeom prst="line">
            <a:avLst/>
          </a:prstGeom>
          <a:ln>
            <a:solidFill>
              <a:srgbClr val="00214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082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F3B9A-2E9A-2B56-9791-99BB0A3F2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1B71C0-8998-9C99-2249-A0B400654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9EEA1-63D7-43C8-AC62-142597131E65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FB75D6-86D2-6D61-BF23-F44C166B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9099DB-A86B-A1D1-8814-0F31B204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8237-35CE-499B-BECC-B0730DD9E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826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1256" y="834085"/>
            <a:ext cx="5629471" cy="51561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1273" y="843351"/>
            <a:ext cx="5542384" cy="51469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FB7C836-427A-F735-3223-44D7C7A4C87F}"/>
              </a:ext>
            </a:extLst>
          </p:cNvPr>
          <p:cNvSpPr txBox="1">
            <a:spLocks/>
          </p:cNvSpPr>
          <p:nvPr userDrawn="1"/>
        </p:nvSpPr>
        <p:spPr>
          <a:xfrm>
            <a:off x="129073" y="136525"/>
            <a:ext cx="11807890" cy="5181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u="none" kern="1200">
                <a:solidFill>
                  <a:srgbClr val="002147"/>
                </a:solidFill>
                <a:latin typeface="ISOCP3_IV25" panose="00000400000000000000" pitchFamily="2" charset="0"/>
                <a:ea typeface="+mj-ea"/>
                <a:cs typeface="ISOCP3_IV25" panose="000004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487461-13C6-E6F4-317B-5023932D22F2}"/>
              </a:ext>
            </a:extLst>
          </p:cNvPr>
          <p:cNvCxnSpPr/>
          <p:nvPr userDrawn="1"/>
        </p:nvCxnSpPr>
        <p:spPr>
          <a:xfrm>
            <a:off x="261257" y="578498"/>
            <a:ext cx="11582400" cy="0"/>
          </a:xfrm>
          <a:prstGeom prst="line">
            <a:avLst/>
          </a:prstGeom>
          <a:ln>
            <a:solidFill>
              <a:srgbClr val="00214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5124826-9237-EC5A-9BDF-23D051C21D4A}"/>
              </a:ext>
            </a:extLst>
          </p:cNvPr>
          <p:cNvSpPr/>
          <p:nvPr userDrawn="1"/>
        </p:nvSpPr>
        <p:spPr>
          <a:xfrm>
            <a:off x="0" y="6172445"/>
            <a:ext cx="12192000" cy="685555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2D62007-1CBE-707A-2FAF-F3A016915D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54412" y="6593633"/>
            <a:ext cx="2743200" cy="264367"/>
          </a:xfrm>
        </p:spPr>
        <p:txBody>
          <a:bodyPr/>
          <a:lstStyle>
            <a:lvl1pPr algn="r">
              <a:defRPr sz="105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fld id="{48DF1F56-1AED-4A65-A719-58A4BAFA968A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49E0E6B-2439-EDB7-BABC-506C9B891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24261" y="6359784"/>
            <a:ext cx="5273351" cy="233849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3A4AF8A-55C8-D5E4-01C3-C6A41C4FF7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128" y="6252419"/>
            <a:ext cx="525607" cy="525607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6EA386B-D3B0-7FDE-C8F2-88BBCB9009CB}"/>
              </a:ext>
            </a:extLst>
          </p:cNvPr>
          <p:cNvSpPr txBox="1"/>
          <p:nvPr userDrawn="1"/>
        </p:nvSpPr>
        <p:spPr>
          <a:xfrm>
            <a:off x="549637" y="6334780"/>
            <a:ext cx="27907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OPTEC</a:t>
            </a:r>
            <a:r>
              <a:rPr lang="en-GB" sz="1400" b="1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 </a:t>
            </a:r>
          </a:p>
          <a:p>
            <a:r>
              <a:rPr lang="en-GB" sz="1400" b="0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MECHANICAL ENGINEERING GROUP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8490E48-A7B3-13DC-7853-2FA1A0693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45632" y="6538912"/>
            <a:ext cx="4307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fld id="{27478237-35CE-499B-BECC-B0730DD9E3C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724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4C68FD3-2669-9E2B-B63B-5B44F98A510D}"/>
              </a:ext>
            </a:extLst>
          </p:cNvPr>
          <p:cNvSpPr txBox="1">
            <a:spLocks/>
          </p:cNvSpPr>
          <p:nvPr userDrawn="1"/>
        </p:nvSpPr>
        <p:spPr>
          <a:xfrm>
            <a:off x="129073" y="136525"/>
            <a:ext cx="11807890" cy="5181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u="none" kern="1200">
                <a:solidFill>
                  <a:srgbClr val="002147"/>
                </a:solidFill>
                <a:latin typeface="ISOCP3_IV25" panose="00000400000000000000" pitchFamily="2" charset="0"/>
                <a:ea typeface="+mj-ea"/>
                <a:cs typeface="ISOCP3_IV25" panose="000004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9D2AA4D-3116-EC19-0F51-625D673353F8}"/>
              </a:ext>
            </a:extLst>
          </p:cNvPr>
          <p:cNvCxnSpPr/>
          <p:nvPr userDrawn="1"/>
        </p:nvCxnSpPr>
        <p:spPr>
          <a:xfrm>
            <a:off x="261257" y="578498"/>
            <a:ext cx="11582400" cy="0"/>
          </a:xfrm>
          <a:prstGeom prst="line">
            <a:avLst/>
          </a:prstGeom>
          <a:ln>
            <a:solidFill>
              <a:srgbClr val="00214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B2AA820-0C20-F0AC-35BC-DBBC4CC67672}"/>
              </a:ext>
            </a:extLst>
          </p:cNvPr>
          <p:cNvSpPr/>
          <p:nvPr userDrawn="1"/>
        </p:nvSpPr>
        <p:spPr>
          <a:xfrm>
            <a:off x="0" y="6172445"/>
            <a:ext cx="12192000" cy="685555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9BDF684-BF71-B7E1-7836-03B6A8B483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54412" y="6593633"/>
            <a:ext cx="2743200" cy="264367"/>
          </a:xfrm>
        </p:spPr>
        <p:txBody>
          <a:bodyPr/>
          <a:lstStyle>
            <a:lvl1pPr algn="r">
              <a:defRPr sz="105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fld id="{0E7EA5F3-D31E-4101-8B4D-B45B4B319F4F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1FAD4BF5-0D15-FBE7-3546-99F2E31C4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24261" y="6359784"/>
            <a:ext cx="5273351" cy="233849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29B2EAE-A16E-1DCA-20CA-152FE92A12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128" y="6252419"/>
            <a:ext cx="525607" cy="525607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EA4F0C3-A2CC-8CB9-F274-084106473DED}"/>
              </a:ext>
            </a:extLst>
          </p:cNvPr>
          <p:cNvSpPr txBox="1"/>
          <p:nvPr userDrawn="1"/>
        </p:nvSpPr>
        <p:spPr>
          <a:xfrm>
            <a:off x="549637" y="6334780"/>
            <a:ext cx="27907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OPTEC</a:t>
            </a:r>
            <a:r>
              <a:rPr lang="en-GB" sz="1400" b="1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 </a:t>
            </a:r>
          </a:p>
          <a:p>
            <a:r>
              <a:rPr lang="en-GB" sz="1400" b="0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MECHANICAL ENGINEERING GROUP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E40476F6-DBB0-7D52-E770-9A0C69FBC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45632" y="6538912"/>
            <a:ext cx="4307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fld id="{27478237-35CE-499B-BECC-B0730DD9E3C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14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DE33F2D-6F5B-CC01-1F85-741C7505EFF2}"/>
              </a:ext>
            </a:extLst>
          </p:cNvPr>
          <p:cNvSpPr txBox="1">
            <a:spLocks/>
          </p:cNvSpPr>
          <p:nvPr userDrawn="1"/>
        </p:nvSpPr>
        <p:spPr>
          <a:xfrm>
            <a:off x="129073" y="136525"/>
            <a:ext cx="11807890" cy="5181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u="none" kern="1200">
                <a:solidFill>
                  <a:srgbClr val="002147"/>
                </a:solidFill>
                <a:latin typeface="ISOCP3_IV25" panose="00000400000000000000" pitchFamily="2" charset="0"/>
                <a:ea typeface="+mj-ea"/>
                <a:cs typeface="ISOCP3_IV25" panose="000004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278CBBC-5977-730A-D0E9-EA705BBA929C}"/>
              </a:ext>
            </a:extLst>
          </p:cNvPr>
          <p:cNvCxnSpPr/>
          <p:nvPr userDrawn="1"/>
        </p:nvCxnSpPr>
        <p:spPr>
          <a:xfrm>
            <a:off x="261257" y="578498"/>
            <a:ext cx="11582400" cy="0"/>
          </a:xfrm>
          <a:prstGeom prst="line">
            <a:avLst/>
          </a:prstGeom>
          <a:ln>
            <a:solidFill>
              <a:srgbClr val="00214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5E2F5A5-05C8-BDF8-EA06-297F119A8ABD}"/>
              </a:ext>
            </a:extLst>
          </p:cNvPr>
          <p:cNvSpPr/>
          <p:nvPr userDrawn="1"/>
        </p:nvSpPr>
        <p:spPr>
          <a:xfrm>
            <a:off x="0" y="6172445"/>
            <a:ext cx="12192000" cy="685555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72E77DA-0DCC-084B-14BB-9A1E768276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54412" y="6593633"/>
            <a:ext cx="2743200" cy="264367"/>
          </a:xfrm>
        </p:spPr>
        <p:txBody>
          <a:bodyPr/>
          <a:lstStyle>
            <a:lvl1pPr algn="r">
              <a:defRPr sz="105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fld id="{D1906EF2-E9F4-4E40-8618-B63631E8B372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8C79E9D-41E3-978F-EA0A-AAE2BE2CB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24261" y="6359784"/>
            <a:ext cx="5273351" cy="233849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258348-D64A-D743-E1B4-8E1BBD3A8A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128" y="6252419"/>
            <a:ext cx="525607" cy="525607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C0A01C8-FF4F-E7E7-CF8A-BF2ED64B260F}"/>
              </a:ext>
            </a:extLst>
          </p:cNvPr>
          <p:cNvSpPr txBox="1"/>
          <p:nvPr userDrawn="1"/>
        </p:nvSpPr>
        <p:spPr>
          <a:xfrm>
            <a:off x="549637" y="6334780"/>
            <a:ext cx="27907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OPTEC</a:t>
            </a:r>
            <a:r>
              <a:rPr lang="en-GB" sz="1400" b="1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 </a:t>
            </a:r>
          </a:p>
          <a:p>
            <a:r>
              <a:rPr lang="en-GB" sz="1400" b="0" dirty="0"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rPr>
              <a:t>MECHANICAL ENGINEERING GROUP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0CE125C-6ACF-D390-2D86-D8EC0689113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513390496"/>
              </p:ext>
            </p:extLst>
          </p:nvPr>
        </p:nvGraphicFramePr>
        <p:xfrm>
          <a:off x="2031999" y="934685"/>
          <a:ext cx="812800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191912747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692907075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71574328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77753927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869060415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636527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  <a:latin typeface="ISOCP3_IV25" panose="00000400000000000000" pitchFamily="2" charset="0"/>
                          <a:cs typeface="ISOCP3_IV25" panose="00000400000000000000" pitchFamily="2" charset="0"/>
                        </a:rPr>
                        <a:t>COLUMN 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1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  <a:latin typeface="ISOCP3_IV25" panose="00000400000000000000" pitchFamily="2" charset="0"/>
                          <a:cs typeface="ISOCP3_IV25" panose="00000400000000000000" pitchFamily="2" charset="0"/>
                        </a:rPr>
                        <a:t>COLUMN 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1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  <a:latin typeface="ISOCP3_IV25" panose="00000400000000000000" pitchFamily="2" charset="0"/>
                          <a:cs typeface="ISOCP3_IV25" panose="00000400000000000000" pitchFamily="2" charset="0"/>
                        </a:rPr>
                        <a:t>COLUMN 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1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  <a:latin typeface="ISOCP3_IV25" panose="00000400000000000000" pitchFamily="2" charset="0"/>
                          <a:cs typeface="ISOCP3_IV25" panose="00000400000000000000" pitchFamily="2" charset="0"/>
                        </a:rPr>
                        <a:t>COLUMN 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1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  <a:latin typeface="ISOCP3_IV25" panose="00000400000000000000" pitchFamily="2" charset="0"/>
                          <a:cs typeface="ISOCP3_IV25" panose="00000400000000000000" pitchFamily="2" charset="0"/>
                        </a:rPr>
                        <a:t>COLUMN 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1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  <a:latin typeface="ISOCP3_IV25" panose="00000400000000000000" pitchFamily="2" charset="0"/>
                          <a:cs typeface="ISOCP3_IV25" panose="00000400000000000000" pitchFamily="2" charset="0"/>
                        </a:rPr>
                        <a:t>COLUMN 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1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070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ISOCP3_IV25" panose="00000400000000000000" pitchFamily="2" charset="0"/>
                          <a:cs typeface="ISOCP3_IV25" panose="00000400000000000000" pitchFamily="2" charset="0"/>
                        </a:rPr>
                        <a:t>Cell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8573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ISOCP3_IV25" panose="00000400000000000000" pitchFamily="2" charset="0"/>
                          <a:cs typeface="ISOCP3_IV25" panose="00000400000000000000" pitchFamily="2" charset="0"/>
                        </a:rPr>
                        <a:t>Cell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60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588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439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147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ISOCP3_IV25" panose="00000400000000000000" pitchFamily="2" charset="0"/>
                        <a:cs typeface="ISOCP3_IV25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7692444"/>
                  </a:ext>
                </a:extLst>
              </a:tr>
            </a:tbl>
          </a:graphicData>
        </a:graphic>
      </p:graphicFrame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DE371BC6-14B9-396E-5077-9C87800CC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45632" y="6538912"/>
            <a:ext cx="4307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ISOCP3_IV25" panose="00000400000000000000" pitchFamily="2" charset="0"/>
                <a:cs typeface="ISOCP3_IV25" panose="00000400000000000000" pitchFamily="2" charset="0"/>
              </a:defRPr>
            </a:lvl1pPr>
          </a:lstStyle>
          <a:p>
            <a:fld id="{27478237-35CE-499B-BECC-B0730DD9E3C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865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099B2F-D45A-4E48-824B-1F25375801EA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478237-35CE-499B-BECC-B0730DD9E3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496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703" r:id="rId3"/>
    <p:sldLayoutId id="2147483698" r:id="rId4"/>
    <p:sldLayoutId id="2147483700" r:id="rId5"/>
    <p:sldLayoutId id="2147483702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ISOCP3_IV25" panose="00000400000000000000" pitchFamily="2" charset="0"/>
          <a:ea typeface="+mj-ea"/>
          <a:cs typeface="ISOCP3_IV25" panose="000004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</a:buBlip>
        <a:defRPr sz="2800" kern="1200">
          <a:solidFill>
            <a:schemeClr val="tx1"/>
          </a:solidFill>
          <a:latin typeface="ISOCP3_IV25" panose="00000400000000000000" pitchFamily="2" charset="0"/>
          <a:ea typeface="+mn-ea"/>
          <a:cs typeface="ISOCP3_IV25" panose="000004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</a:buBlip>
        <a:defRPr sz="2400" kern="1200">
          <a:solidFill>
            <a:schemeClr val="tx1"/>
          </a:solidFill>
          <a:latin typeface="ISOCP3_IV25" panose="00000400000000000000" pitchFamily="2" charset="0"/>
          <a:ea typeface="+mn-ea"/>
          <a:cs typeface="ISOCP3_IV25" panose="000004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SOCP3_IV25" panose="00000400000000000000" pitchFamily="2" charset="0"/>
          <a:ea typeface="+mn-ea"/>
          <a:cs typeface="ISOCP3_IV25" panose="000004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SOCP3_IV25" panose="00000400000000000000" pitchFamily="2" charset="0"/>
          <a:ea typeface="+mn-ea"/>
          <a:cs typeface="ISOCP3_IV25" panose="000004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SOCP3_IV25" panose="00000400000000000000" pitchFamily="2" charset="0"/>
          <a:ea typeface="+mn-ea"/>
          <a:cs typeface="ISOCP3_IV25" panose="000004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44538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BF040-BB4A-6E09-83DA-415CC0332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800" dirty="0"/>
              <a:t>DRD8.WP2 Introduction and Roadmap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35CB89-B995-8C59-3B74-FCCA7D784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Adam Lowe &amp; Sushrut Rajendra Karmarkar</a:t>
            </a:r>
          </a:p>
        </p:txBody>
      </p:sp>
    </p:spTree>
    <p:extLst>
      <p:ext uri="{BB962C8B-B14F-4D97-AF65-F5344CB8AC3E}">
        <p14:creationId xmlns:p14="http://schemas.microsoft.com/office/powerpoint/2010/main" val="3223657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39996-851B-BAF7-2B5D-24EC7038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9BB07-46E4-1BF8-63E8-7E51C5E76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DRD8 Roadmap</a:t>
            </a:r>
          </a:p>
          <a:p>
            <a:r>
              <a:rPr lang="en-GB" dirty="0"/>
              <a:t>DRD8.WP Structure</a:t>
            </a:r>
          </a:p>
          <a:p>
            <a:r>
              <a:rPr lang="en-GB" dirty="0"/>
              <a:t>DRD8.WP2 Suggested Deliverables</a:t>
            </a:r>
          </a:p>
          <a:p>
            <a:r>
              <a:rPr lang="en-GB" dirty="0"/>
              <a:t>DRD8.WP2 Next Steps</a:t>
            </a:r>
          </a:p>
          <a:p>
            <a:r>
              <a:rPr lang="en-GB" dirty="0"/>
              <a:t>Discussion</a:t>
            </a:r>
          </a:p>
          <a:p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042C07-EE26-2036-3F9D-0A8E814F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3814-83E8-48CB-A78B-AAC82002B0D5}" type="datetime3">
              <a:rPr lang="en-US" smtClean="0"/>
              <a:t>9 September 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380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39996-851B-BAF7-2B5D-24EC7038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DRD8 Road Map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042C07-EE26-2036-3F9D-0A8E814F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3814-83E8-48CB-A78B-AAC82002B0D5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3C64EC-69A9-432A-95CC-DF7414ADE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July – Present;</a:t>
            </a:r>
          </a:p>
          <a:p>
            <a:pPr lvl="1"/>
            <a:r>
              <a:rPr lang="en-GB" dirty="0"/>
              <a:t>Collation of potential deliverables and resources within the project;</a:t>
            </a:r>
          </a:p>
          <a:p>
            <a:r>
              <a:rPr lang="en-GB" b="1" dirty="0">
                <a:solidFill>
                  <a:srgbClr val="FF0000"/>
                </a:solidFill>
              </a:rPr>
              <a:t>10/09/2024</a:t>
            </a:r>
            <a:r>
              <a:rPr lang="en-GB" dirty="0"/>
              <a:t>;</a:t>
            </a:r>
          </a:p>
          <a:p>
            <a:pPr lvl="1"/>
            <a:r>
              <a:rPr lang="en-GB" dirty="0"/>
              <a:t>DRD8 proposal preparation team meeting, in which we are hoping to narrow down the deliverables within each work package;</a:t>
            </a:r>
          </a:p>
          <a:p>
            <a:r>
              <a:rPr lang="en-GB" b="1" dirty="0">
                <a:solidFill>
                  <a:srgbClr val="FF0000"/>
                </a:solidFill>
              </a:rPr>
              <a:t>25/09/2024</a:t>
            </a:r>
            <a:r>
              <a:rPr lang="en-GB" dirty="0"/>
              <a:t>;</a:t>
            </a:r>
          </a:p>
          <a:p>
            <a:pPr lvl="1"/>
            <a:r>
              <a:rPr lang="en-GB" dirty="0"/>
              <a:t>DRD8 community meeting at CERN;</a:t>
            </a:r>
          </a:p>
          <a:p>
            <a:pPr lvl="1"/>
            <a:r>
              <a:rPr lang="en-GB" dirty="0"/>
              <a:t>Targeting agreement on the deliverables and scope of DRD8 to enable final proposal preparation;</a:t>
            </a:r>
          </a:p>
        </p:txBody>
      </p:sp>
    </p:spTree>
    <p:extLst>
      <p:ext uri="{BB962C8B-B14F-4D97-AF65-F5344CB8AC3E}">
        <p14:creationId xmlns:p14="http://schemas.microsoft.com/office/powerpoint/2010/main" val="1506890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39996-851B-BAF7-2B5D-24EC7038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DRD8.WP Structure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042C07-EE26-2036-3F9D-0A8E814F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3814-83E8-48CB-A78B-AAC82002B0D5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3C64EC-69A9-432A-95CC-DF7414ADE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~2 deliverables per work package;</a:t>
            </a:r>
          </a:p>
          <a:p>
            <a:pPr lvl="1"/>
            <a:r>
              <a:rPr lang="en-GB" dirty="0"/>
              <a:t>Concentrated reporting and management;</a:t>
            </a:r>
          </a:p>
          <a:p>
            <a:pPr lvl="1"/>
            <a:r>
              <a:rPr lang="en-GB" dirty="0"/>
              <a:t>Consolidated effort on fewer deliverables;</a:t>
            </a:r>
          </a:p>
          <a:p>
            <a:pPr lvl="1"/>
            <a:r>
              <a:rPr lang="en-GB" dirty="0"/>
              <a:t>More impactful;</a:t>
            </a:r>
          </a:p>
          <a:p>
            <a:r>
              <a:rPr lang="en-GB" dirty="0"/>
              <a:t>Other activities can remain a part of the DRD8 community and collaboration but will not be included within the MoU or reporting;</a:t>
            </a:r>
          </a:p>
          <a:p>
            <a:pPr lvl="1"/>
            <a:r>
              <a:rPr lang="en-GB" dirty="0"/>
              <a:t>These activities can benefit from the shared pool of resources and skillsets within DRD8,</a:t>
            </a:r>
          </a:p>
          <a:p>
            <a:r>
              <a:rPr lang="en-GB" dirty="0"/>
              <a:t>Priority for the coming weeks is to agree on these deliverables vs activities and descriptions of them for the scoping document;</a:t>
            </a:r>
          </a:p>
          <a:p>
            <a:pPr lvl="1"/>
            <a:r>
              <a:rPr lang="en-GB" dirty="0"/>
              <a:t>Full convergence by the DRD8 community meeting – 25</a:t>
            </a:r>
            <a:r>
              <a:rPr lang="en-GB" baseline="30000" dirty="0"/>
              <a:t>th</a:t>
            </a:r>
            <a:r>
              <a:rPr lang="en-GB" dirty="0"/>
              <a:t> September</a:t>
            </a:r>
          </a:p>
          <a:p>
            <a:pPr lvl="2"/>
            <a:r>
              <a:rPr lang="en-GB" dirty="0">
                <a:hlinkClick r:id="rId2"/>
              </a:rPr>
              <a:t>https://indico.cern.ch/event/1444538/</a:t>
            </a: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030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39996-851B-BAF7-2B5D-24EC7038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DRD8.WP Structure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042C07-EE26-2036-3F9D-0A8E814F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3814-83E8-48CB-A78B-AAC82002B0D5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3C64EC-69A9-432A-95CC-DF7414ADE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Examples of deliverables being suggested for all WPs have been collated together within a document on Overleaf, this is done to facilitate;</a:t>
            </a:r>
          </a:p>
          <a:p>
            <a:pPr lvl="1"/>
            <a:r>
              <a:rPr lang="en-GB" dirty="0"/>
              <a:t>Discussion around overlap of scope of WPs;</a:t>
            </a:r>
          </a:p>
          <a:p>
            <a:pPr lvl="1"/>
            <a:r>
              <a:rPr lang="en-GB" dirty="0"/>
              <a:t>Discussion around overlap of scope of different DRDs;</a:t>
            </a:r>
          </a:p>
          <a:p>
            <a:pPr lvl="1"/>
            <a:r>
              <a:rPr lang="en-GB" dirty="0"/>
              <a:t>Suitability of suggested deliverables as core DRD8 outputs;</a:t>
            </a:r>
          </a:p>
          <a:p>
            <a:pPr lvl="1"/>
            <a:r>
              <a:rPr lang="en-GB" dirty="0"/>
              <a:t>Suitability of suggested deliverables as DRD8 affiliated tasks;</a:t>
            </a:r>
          </a:p>
          <a:p>
            <a:r>
              <a:rPr lang="en-GB" dirty="0"/>
              <a:t>This document is reviewed by Burkhard Schmidt and Georg Viehhauser (preparation team) live (on-going process).  They feedback;</a:t>
            </a:r>
          </a:p>
          <a:p>
            <a:pPr lvl="1"/>
            <a:r>
              <a:rPr lang="en-GB" dirty="0"/>
              <a:t>Overlap within WPs and suggested resolution;</a:t>
            </a:r>
          </a:p>
          <a:p>
            <a:pPr lvl="1"/>
            <a:r>
              <a:rPr lang="en-GB" dirty="0"/>
              <a:t>Overlap with other DRDs and suggested resolution;</a:t>
            </a:r>
          </a:p>
          <a:p>
            <a:pPr lvl="1"/>
            <a:r>
              <a:rPr lang="en-GB" dirty="0"/>
              <a:t>Opinion on suitability of suggested deliverables as official DRD8 output;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3806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39996-851B-BAF7-2B5D-24EC7038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DRD8.WP Structure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042C07-EE26-2036-3F9D-0A8E814F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3814-83E8-48CB-A78B-AAC82002B0D5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3C64EC-69A9-432A-95CC-DF7414ADE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officially scoped DRD8.WP2 deliverables should meet the following criteria;</a:t>
            </a:r>
          </a:p>
          <a:p>
            <a:pPr lvl="1"/>
            <a:r>
              <a:rPr lang="en-GB" dirty="0"/>
              <a:t>Realistically achievable within 3 years;</a:t>
            </a:r>
          </a:p>
          <a:p>
            <a:pPr lvl="1"/>
            <a:r>
              <a:rPr lang="en-GB" dirty="0"/>
              <a:t>Achievable within the WP with resources within that WP (to be agreed on by collaborating institutes);</a:t>
            </a:r>
          </a:p>
          <a:p>
            <a:pPr lvl="1"/>
            <a:r>
              <a:rPr lang="en-GB" dirty="0"/>
              <a:t>Not a direct deliverable of an existing project/experiment (although existing experiments can justify requirements);</a:t>
            </a:r>
          </a:p>
          <a:p>
            <a:pPr lvl="1"/>
            <a:r>
              <a:rPr lang="en-GB" dirty="0"/>
              <a:t>Deliverables should go beyond what is currently considered for existing generation experiments;</a:t>
            </a:r>
          </a:p>
          <a:p>
            <a:pPr lvl="1"/>
            <a:r>
              <a:rPr lang="en-GB" dirty="0"/>
              <a:t>Deliverables and DRD8 output should be facilitated by DRD8, IE something that would not have happened without DRD8.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465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39996-851B-BAF7-2B5D-24EC7038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DRD8.WP Suggested Deliverables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042C07-EE26-2036-3F9D-0A8E814F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3814-83E8-48CB-A78B-AAC82002B0D5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3C64EC-69A9-432A-95CC-DF7414ADE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Of the deliverables suggested so far, the proposal team feel the following have promise for meeting the aforementioned criteria;</a:t>
            </a:r>
          </a:p>
          <a:p>
            <a:pPr lvl="1"/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Project 1: 3-dimensional tracker structures: Non-planar structures and sensors, spaceframes, curved and lattice composite structures, structures optimized in tensile stress direction, individual modules in space-frame etc. Development of design and optimization approaches and tools. Integration of services (co-cured cooling channels, electrical services,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fibres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structural power busses, etc.). These could also be split.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Project 2: Materials database. Starting from the proposed X0 measurements and database, but also pulling together all HEP-relevant material data (structural performance, heat conductivity and CTE/CME, radiation hardness, health &amp; safety relevant properties, flammability etc.)</a:t>
            </a:r>
            <a:endParaRPr lang="en-GB" dirty="0"/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7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39996-851B-BAF7-2B5D-24EC7038B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DRD8.WP2 Next Steps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042C07-EE26-2036-3F9D-0A8E814F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3814-83E8-48CB-A78B-AAC82002B0D5}" type="datetime3">
              <a:rPr lang="en-US" smtClean="0"/>
              <a:t>9 September 2024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3C64EC-69A9-432A-95CC-DF7414ADE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we’re hoping to achieve from this meeting;</a:t>
            </a:r>
          </a:p>
          <a:p>
            <a:pPr lvl="1"/>
            <a:r>
              <a:rPr lang="en-GB" dirty="0"/>
              <a:t>Gather feedback and questions on the suggested WP structure to take into our Proposal Preparation meeting tomorrow (15:30 UK - 10/09/2024);</a:t>
            </a:r>
          </a:p>
          <a:p>
            <a:pPr lvl="1"/>
            <a:r>
              <a:rPr lang="en-GB" dirty="0"/>
              <a:t>Ensure all interested parties are aware that for proposed deliverables to be considered in the proposal preparation they must be received before then;</a:t>
            </a:r>
          </a:p>
          <a:p>
            <a:pPr lvl="2"/>
            <a:r>
              <a:rPr lang="en-GB" dirty="0"/>
              <a:t>Affiliated DRD8.WP2 tasks can be discussed after this date;</a:t>
            </a:r>
          </a:p>
          <a:p>
            <a:pPr lvl="1"/>
            <a:r>
              <a:rPr lang="en-GB" dirty="0"/>
              <a:t>Start the process of converging on the ~2 DRD8.WP2 deliverables;</a:t>
            </a:r>
          </a:p>
          <a:p>
            <a:pPr lvl="1"/>
            <a:r>
              <a:rPr lang="en-GB" dirty="0"/>
              <a:t>Compile a list of resources across the collaboration that are relevant to both the activities/deliverables scoped and the wider DRD8 interest.</a:t>
            </a:r>
          </a:p>
        </p:txBody>
      </p:sp>
    </p:spTree>
    <p:extLst>
      <p:ext uri="{BB962C8B-B14F-4D97-AF65-F5344CB8AC3E}">
        <p14:creationId xmlns:p14="http://schemas.microsoft.com/office/powerpoint/2010/main" val="35022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EG DO template 2024.potx" id="{4DCB8E49-5EA6-4809-A7E8-F4A79AC1632E}" vid="{E3CB041F-F48E-45A3-8353-A0F79B31F4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MEG DO template 2024 (2)</Template>
  <TotalTime>658</TotalTime>
  <Words>660</Words>
  <Application>Microsoft Office PowerPoint</Application>
  <PresentationFormat>Widescreen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ISOCP3_IV25</vt:lpstr>
      <vt:lpstr>Office Theme</vt:lpstr>
      <vt:lpstr>DRD8.WP2 Introduction and Roadmap</vt:lpstr>
      <vt:lpstr>Contents</vt:lpstr>
      <vt:lpstr>DRD8 Road Map</vt:lpstr>
      <vt:lpstr>DRD8.WP Structure</vt:lpstr>
      <vt:lpstr>DRD8.WP Structure</vt:lpstr>
      <vt:lpstr>DRD8.WP Structure</vt:lpstr>
      <vt:lpstr>DRD8.WP Suggested Deliverables</vt:lpstr>
      <vt:lpstr>DRD8.WP2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Adam Lowe</dc:creator>
  <cp:lastModifiedBy>Adam Lowe</cp:lastModifiedBy>
  <cp:revision>190</cp:revision>
  <dcterms:created xsi:type="dcterms:W3CDTF">2024-06-10T19:43:52Z</dcterms:created>
  <dcterms:modified xsi:type="dcterms:W3CDTF">2024-09-09T14:03:05Z</dcterms:modified>
</cp:coreProperties>
</file>