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media/image179.jpg" ContentType="image/jpg"/>
  <Override PartName="/ppt/media/image180.jpg" ContentType="image/jpg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media/image194.jpg" ContentType="image/jpg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8"/>
  </p:notesMasterIdLst>
  <p:handoutMasterIdLst>
    <p:handoutMasterId r:id="rId89"/>
  </p:handoutMasterIdLst>
  <p:sldIdLst>
    <p:sldId id="649" r:id="rId2"/>
    <p:sldId id="1438" r:id="rId3"/>
    <p:sldId id="463" r:id="rId4"/>
    <p:sldId id="1515" r:id="rId5"/>
    <p:sldId id="410" r:id="rId6"/>
    <p:sldId id="740" r:id="rId7"/>
    <p:sldId id="737" r:id="rId8"/>
    <p:sldId id="1391" r:id="rId9"/>
    <p:sldId id="1338" r:id="rId10"/>
    <p:sldId id="1392" r:id="rId11"/>
    <p:sldId id="1229" r:id="rId12"/>
    <p:sldId id="1352" r:id="rId13"/>
    <p:sldId id="1424" r:id="rId14"/>
    <p:sldId id="1425" r:id="rId15"/>
    <p:sldId id="1599" r:id="rId16"/>
    <p:sldId id="1339" r:id="rId17"/>
    <p:sldId id="1419" r:id="rId18"/>
    <p:sldId id="1184" r:id="rId19"/>
    <p:sldId id="1443" r:id="rId20"/>
    <p:sldId id="1480" r:id="rId21"/>
    <p:sldId id="1193" r:id="rId22"/>
    <p:sldId id="1597" r:id="rId23"/>
    <p:sldId id="1496" r:id="rId24"/>
    <p:sldId id="1397" r:id="rId25"/>
    <p:sldId id="1214" r:id="rId26"/>
    <p:sldId id="516" r:id="rId27"/>
    <p:sldId id="1576" r:id="rId28"/>
    <p:sldId id="1295" r:id="rId29"/>
    <p:sldId id="1513" r:id="rId30"/>
    <p:sldId id="1312" r:id="rId31"/>
    <p:sldId id="1349" r:id="rId32"/>
    <p:sldId id="1598" r:id="rId33"/>
    <p:sldId id="1436" r:id="rId34"/>
    <p:sldId id="1365" r:id="rId35"/>
    <p:sldId id="1482" r:id="rId36"/>
    <p:sldId id="1593" r:id="rId37"/>
    <p:sldId id="1524" r:id="rId38"/>
    <p:sldId id="1525" r:id="rId39"/>
    <p:sldId id="1526" r:id="rId40"/>
    <p:sldId id="1527" r:id="rId41"/>
    <p:sldId id="1528" r:id="rId42"/>
    <p:sldId id="1492" r:id="rId43"/>
    <p:sldId id="1379" r:id="rId44"/>
    <p:sldId id="1380" r:id="rId45"/>
    <p:sldId id="1381" r:id="rId46"/>
    <p:sldId id="1584" r:id="rId47"/>
    <p:sldId id="1600" r:id="rId48"/>
    <p:sldId id="1601" r:id="rId49"/>
    <p:sldId id="1607" r:id="rId50"/>
    <p:sldId id="1589" r:id="rId51"/>
    <p:sldId id="1579" r:id="rId52"/>
    <p:sldId id="1580" r:id="rId53"/>
    <p:sldId id="1569" r:id="rId54"/>
    <p:sldId id="1502" r:id="rId55"/>
    <p:sldId id="1503" r:id="rId56"/>
    <p:sldId id="645" r:id="rId57"/>
    <p:sldId id="1602" r:id="rId58"/>
    <p:sldId id="1603" r:id="rId59"/>
    <p:sldId id="1591" r:id="rId60"/>
    <p:sldId id="1610" r:id="rId61"/>
    <p:sldId id="1609" r:id="rId62"/>
    <p:sldId id="1461" r:id="rId63"/>
    <p:sldId id="1460" r:id="rId64"/>
    <p:sldId id="1463" r:id="rId65"/>
    <p:sldId id="1606" r:id="rId66"/>
    <p:sldId id="1605" r:id="rId67"/>
    <p:sldId id="1489" r:id="rId68"/>
    <p:sldId id="1470" r:id="rId69"/>
    <p:sldId id="1475" r:id="rId70"/>
    <p:sldId id="1290" r:id="rId71"/>
    <p:sldId id="1564" r:id="rId72"/>
    <p:sldId id="1565" r:id="rId73"/>
    <p:sldId id="1566" r:id="rId74"/>
    <p:sldId id="1354" r:id="rId75"/>
    <p:sldId id="1375" r:id="rId76"/>
    <p:sldId id="1376" r:id="rId77"/>
    <p:sldId id="1377" r:id="rId78"/>
    <p:sldId id="1594" r:id="rId79"/>
    <p:sldId id="1595" r:id="rId80"/>
    <p:sldId id="1363" r:id="rId81"/>
    <p:sldId id="1529" r:id="rId82"/>
    <p:sldId id="1204" r:id="rId83"/>
    <p:sldId id="1484" r:id="rId84"/>
    <p:sldId id="1582" r:id="rId85"/>
    <p:sldId id="1583" r:id="rId86"/>
    <p:sldId id="1487" r:id="rId87"/>
  </p:sldIdLst>
  <p:sldSz cx="12192000" cy="6858000"/>
  <p:notesSz cx="6858000" cy="9144000"/>
  <p:defaultTextStyle>
    <a:defPPr marL="0" marR="0" indent="0" algn="l" defTabSz="91423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115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230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346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461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5576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2691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199807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6922" algn="l" defTabSz="45711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9A8"/>
    <a:srgbClr val="00FF62"/>
    <a:srgbClr val="D883FF"/>
    <a:srgbClr val="FF85FF"/>
    <a:srgbClr val="FF00FF"/>
    <a:srgbClr val="FF4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201"/>
    <p:restoredTop sz="94422"/>
  </p:normalViewPr>
  <p:slideViewPr>
    <p:cSldViewPr snapToGrid="0" snapToObjects="1">
      <p:cViewPr varScale="1">
        <p:scale>
          <a:sx n="100" d="100"/>
          <a:sy n="100" d="100"/>
        </p:scale>
        <p:origin x="184" y="6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6D3A3-E7A6-0542-B1F3-7B9E82595F63}" type="datetimeFigureOut">
              <a:rPr lang="en-US" smtClean="0"/>
              <a:t>8/31/25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633F4-2C3A-E549-82CF-D83C8A5BD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742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0" name="Shape 48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18925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558" latinLnBrk="0">
      <a:defRPr sz="1200">
        <a:latin typeface="+mj-lt"/>
        <a:ea typeface="+mj-ea"/>
        <a:cs typeface="+mj-cs"/>
        <a:sym typeface="Calibri"/>
      </a:defRPr>
    </a:lvl2pPr>
    <a:lvl3pPr indent="457115" latinLnBrk="0">
      <a:defRPr sz="1200">
        <a:latin typeface="+mj-lt"/>
        <a:ea typeface="+mj-ea"/>
        <a:cs typeface="+mj-cs"/>
        <a:sym typeface="Calibri"/>
      </a:defRPr>
    </a:lvl3pPr>
    <a:lvl4pPr indent="685674" latinLnBrk="0">
      <a:defRPr sz="1200">
        <a:latin typeface="+mj-lt"/>
        <a:ea typeface="+mj-ea"/>
        <a:cs typeface="+mj-cs"/>
        <a:sym typeface="Calibri"/>
      </a:defRPr>
    </a:lvl4pPr>
    <a:lvl5pPr indent="914230" latinLnBrk="0">
      <a:defRPr sz="1200">
        <a:latin typeface="+mj-lt"/>
        <a:ea typeface="+mj-ea"/>
        <a:cs typeface="+mj-cs"/>
        <a:sym typeface="Calibri"/>
      </a:defRPr>
    </a:lvl5pPr>
    <a:lvl6pPr indent="1142789" latinLnBrk="0">
      <a:defRPr sz="1200">
        <a:latin typeface="+mj-lt"/>
        <a:ea typeface="+mj-ea"/>
        <a:cs typeface="+mj-cs"/>
        <a:sym typeface="Calibri"/>
      </a:defRPr>
    </a:lvl6pPr>
    <a:lvl7pPr indent="1371346" latinLnBrk="0">
      <a:defRPr sz="1200">
        <a:latin typeface="+mj-lt"/>
        <a:ea typeface="+mj-ea"/>
        <a:cs typeface="+mj-cs"/>
        <a:sym typeface="Calibri"/>
      </a:defRPr>
    </a:lvl7pPr>
    <a:lvl8pPr indent="1599904" latinLnBrk="0">
      <a:defRPr sz="1200">
        <a:latin typeface="+mj-lt"/>
        <a:ea typeface="+mj-ea"/>
        <a:cs typeface="+mj-cs"/>
        <a:sym typeface="Calibri"/>
      </a:defRPr>
    </a:lvl8pPr>
    <a:lvl9pPr indent="1828461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11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116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96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17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35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 initio statement on 208Pb, but in a new way.</a:t>
            </a:r>
          </a:p>
          <a:p>
            <a:endParaRPr lang="en-US" dirty="0"/>
          </a:p>
          <a:p>
            <a:r>
              <a:rPr lang="en-US" dirty="0"/>
              <a:t>Typical crude analysis: spread in a few NN+3N</a:t>
            </a:r>
          </a:p>
          <a:p>
            <a:endParaRPr lang="en-US" dirty="0"/>
          </a:p>
          <a:p>
            <a:r>
              <a:rPr lang="en-US" dirty="0"/>
              <a:t>New - statistically meaningful sample of NN+3N</a:t>
            </a:r>
          </a:p>
        </p:txBody>
      </p:sp>
    </p:spTree>
    <p:extLst>
      <p:ext uri="{BB962C8B-B14F-4D97-AF65-F5344CB8AC3E}">
        <p14:creationId xmlns:p14="http://schemas.microsoft.com/office/powerpoint/2010/main" val="2837572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859C0-616D-7B03-7A0D-E245C1C8A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93E212-2989-3AD2-EEA4-47AC78D832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D0E489-F983-194F-6BFB-D3A104EF0E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 initio statement on 208Pb, but in a new way.</a:t>
            </a:r>
          </a:p>
          <a:p>
            <a:endParaRPr lang="en-US" dirty="0"/>
          </a:p>
          <a:p>
            <a:r>
              <a:rPr lang="en-US" dirty="0"/>
              <a:t>Typical crude analysis: spread in a few NN+3N</a:t>
            </a:r>
          </a:p>
          <a:p>
            <a:endParaRPr lang="en-US" dirty="0"/>
          </a:p>
          <a:p>
            <a:r>
              <a:rPr lang="en-US" dirty="0"/>
              <a:t>New - statistically meaningful sample of NN+3N</a:t>
            </a:r>
          </a:p>
        </p:txBody>
      </p:sp>
    </p:spTree>
    <p:extLst>
      <p:ext uri="{BB962C8B-B14F-4D97-AF65-F5344CB8AC3E}">
        <p14:creationId xmlns:p14="http://schemas.microsoft.com/office/powerpoint/2010/main" val="2999214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40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13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19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1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666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EE098-8C8B-E717-8E75-0A68F2DB1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DFECD2BA-E603-6557-9347-B354AC9E3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8DC386BC-8F00-2AEA-830B-745FB787F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37CF9D3C-B250-F9D9-F59D-96DF202D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05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157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5911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57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8163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7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5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055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10CCE-29EC-53A5-73D5-B75393F30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B689D1-D590-2E25-7C01-1A45FE60D8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6D1949-948D-B5E0-E477-54141B80C4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4069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141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00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648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918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450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015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19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9065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968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3997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76CA9-C8C2-2FAE-0944-AD2A7146B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A0B20C-BCA4-E020-C0CD-0B26E56EC2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A668A8-B0EF-7A0E-C51E-E4A4E634A3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156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58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Should be drivable from QCD. As of yet, no rigorous connection.</a:t>
            </a:r>
          </a:p>
          <a:p>
            <a:r>
              <a:rPr lang="en-US" dirty="0"/>
              <a:t>Instead have low energy expansion of QCD where nucleons are </a:t>
            </a:r>
            <a:r>
              <a:rPr lang="en-US" dirty="0" err="1"/>
              <a:t>dof</a:t>
            </a:r>
            <a:r>
              <a:rPr lang="en-US" dirty="0"/>
              <a:t> and interact via pion exchange and contact.</a:t>
            </a:r>
          </a:p>
          <a:p>
            <a:r>
              <a:rPr lang="en-US" dirty="0"/>
              <a:t>From this we construct a perturbative expansion of nuclear forces where NN, 3N, … plus EW</a:t>
            </a:r>
          </a:p>
          <a:p>
            <a:r>
              <a:rPr lang="en-US" dirty="0"/>
              <a:t>Where contacts build in physics originating from high energy but that’s relevant for low energy. </a:t>
            </a:r>
          </a:p>
          <a:p>
            <a:endParaRPr lang="en-US" dirty="0"/>
          </a:p>
          <a:p>
            <a:r>
              <a:rPr lang="en-US" dirty="0"/>
              <a:t>- How do we do this? with each contact there are a number of </a:t>
            </a:r>
            <a:r>
              <a:rPr lang="en-US" dirty="0" err="1"/>
              <a:t>underermined</a:t>
            </a:r>
            <a:r>
              <a:rPr lang="en-US" dirty="0"/>
              <a:t> constants that must be constrained either by calculating or confronting with data, </a:t>
            </a:r>
            <a:r>
              <a:rPr lang="en-US" dirty="0" err="1"/>
              <a:t>eg</a:t>
            </a:r>
            <a:r>
              <a:rPr lang="en-US" dirty="0"/>
              <a:t>, 16 at N2LO</a:t>
            </a:r>
          </a:p>
          <a:p>
            <a:endParaRPr lang="en-US" dirty="0"/>
          </a:p>
          <a:p>
            <a:r>
              <a:rPr lang="en-US" dirty="0"/>
              <a:t>Finally, if done rigorously, can </a:t>
            </a:r>
            <a:r>
              <a:rPr lang="en-US" dirty="0" err="1"/>
              <a:t>estimnate</a:t>
            </a:r>
            <a:r>
              <a:rPr lang="en-US" dirty="0"/>
              <a:t> neglected physics when truncating at a given order.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958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8740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4C578-DF0F-9B38-3F1E-6F27B757E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CA9E82-0489-927C-5EB7-6847565737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657A67-EA8C-27D1-1CD8-8321EC5457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2940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53759-EFE1-F761-8B53-58B4DEBD7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19CA97-89AB-0784-275C-6A0395EB2A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10244C-C111-0C34-3D26-2C9660DB3F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811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6705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7FF07-D71B-CAA2-DFE1-C9C2525C8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9904B8-69FE-95A8-0062-6C7484A307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0F31E6-F42C-D397-422E-E365EF420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409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7FF07-D71B-CAA2-DFE1-C9C2525C8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9904B8-69FE-95A8-0062-6C7484A307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0F31E6-F42C-D397-422E-E365EF420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7016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979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022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97843-8090-0D8B-67C1-60354C529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B21B21-0ED8-0468-585D-CFAF804D7E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DF1774-7D5E-3CB1-6A9D-D6535599A5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4116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F8D73-98A8-E163-A706-1D017DCB3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4DF652-DC39-FA34-4A2E-473414A3D3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8C30BF-3FB7-BC8E-9117-11987A006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065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16217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3E778-2128-DDF1-3319-3B0C3AE8A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1A865F-2A26-EFEF-726D-AF0849EFF9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26FFD3-EB34-77C5-955E-9FE954D6D2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13596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E95B3-3748-E5CA-BB14-FA650A404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F51CF5-5FA7-B9F3-1D3B-4457C3669F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BD14C6-3CEB-1A69-0F3F-CD383C24CA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42861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19727-25A3-CB84-0ADC-F340B0B39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C313A7-721D-E827-56A6-B3F8522A78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A21F48-1FAB-3A04-F7C6-D919FAD4EA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98133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5585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0174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151E1-FC8A-41A6-45CE-395AF1C4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E3A5F-7BD2-614C-0EDD-8B62E8E0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E3D86C-5F78-9DC2-324C-10BBC6712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6775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394B4-F5FC-9422-3788-68614FED8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5E9A44-6F96-96F4-191E-EE3544AA5D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E02A29-A273-7515-E641-999B70A37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05319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AFD5F-2959-1511-905B-2CA2B879E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EE172E-3192-7F08-EB12-434590A09E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D227D5-9F52-220A-F939-3DA74D783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45937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151E1-FC8A-41A6-45CE-395AF1C4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E3A5F-7BD2-614C-0EDD-8B62E8E0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E3D86C-5F78-9DC2-324C-10BBC6712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66649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151E1-FC8A-41A6-45CE-395AF1C4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E3A5F-7BD2-614C-0EDD-8B62E8E0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E3D86C-5F78-9DC2-324C-10BBC6712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54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3833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Impact: Chemistry, astrophysics, particle physics, atomic, molecular</a:t>
            </a:r>
          </a:p>
        </p:txBody>
      </p:sp>
    </p:spTree>
    <p:extLst>
      <p:ext uri="{BB962C8B-B14F-4D97-AF65-F5344CB8AC3E}">
        <p14:creationId xmlns:p14="http://schemas.microsoft.com/office/powerpoint/2010/main" val="243692674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9634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25495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9969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2880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71169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77900-2754-5A5F-8039-0D953D7EE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3FB94B-EEFA-CDE1-F9BC-34C7DED510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2593DE-755A-8E95-C28B-4328F9911D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72298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9A1A1-F159-F90F-4A00-C76B04AF5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F7DAD9-5FF8-145C-0D28-88FB49A4E7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6DA8AE-028E-5977-B4B1-17C4A18D1F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68731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9921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2F8DA-3302-B094-00C3-0A1BD3F43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5C630B-F81D-ED13-7080-8772A343D4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64D6F4-48CF-B8E4-1DA6-C03F6CB5A4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approach to uncertainty estimation. Old way, spread in a few chiral interactions. New approach, construct statistically meaningful sample to get PPD</a:t>
            </a:r>
          </a:p>
          <a:p>
            <a:endParaRPr lang="en-US" dirty="0"/>
          </a:p>
          <a:p>
            <a:r>
              <a:rPr lang="en-US" dirty="0"/>
              <a:t>In order to get statistically meaningful sample, need to construct MANY </a:t>
            </a:r>
          </a:p>
          <a:p>
            <a:endParaRPr lang="en-US" dirty="0"/>
          </a:p>
          <a:p>
            <a:r>
              <a:rPr lang="en-US" dirty="0"/>
              <a:t>1) Emulators to perform many calculation</a:t>
            </a:r>
          </a:p>
          <a:p>
            <a:endParaRPr lang="en-US" dirty="0"/>
          </a:p>
          <a:p>
            <a:r>
              <a:rPr lang="en-US" dirty="0"/>
              <a:t>New approach that can be applied for any observable in any nucleus</a:t>
            </a:r>
          </a:p>
          <a:p>
            <a:endParaRPr lang="en-US" dirty="0"/>
          </a:p>
          <a:p>
            <a:r>
              <a:rPr lang="en-US" dirty="0"/>
              <a:t>One exciting way we could use this is in calculating nuclear structure properties to constrain </a:t>
            </a:r>
          </a:p>
        </p:txBody>
      </p:sp>
    </p:spTree>
    <p:extLst>
      <p:ext uri="{BB962C8B-B14F-4D97-AF65-F5344CB8AC3E}">
        <p14:creationId xmlns:p14="http://schemas.microsoft.com/office/powerpoint/2010/main" val="4274089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3938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7839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10180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151E1-FC8A-41A6-45CE-395AF1C4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E3A5F-7BD2-614C-0EDD-8B62E8E0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E3D86C-5F78-9DC2-324C-10BBC6712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59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54A7F-6E88-E93B-BE69-6C5081CFF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BBAE05-C7FF-7B18-AAEE-D7D755C16A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ACF9D4-38E0-F789-CDE1-7C8C2EA6C3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assume our calculations will</a:t>
            </a:r>
          </a:p>
          <a:p>
            <a:r>
              <a:rPr lang="en-US" dirty="0"/>
              <a:t>behave similarly for separation energies which have not</a:t>
            </a:r>
          </a:p>
          <a:p>
            <a:r>
              <a:rPr lang="en-US" dirty="0"/>
              <a:t>yet been measured</a:t>
            </a:r>
          </a:p>
          <a:p>
            <a:endParaRPr lang="en-US" dirty="0"/>
          </a:p>
          <a:p>
            <a:r>
              <a:rPr lang="en-US" dirty="0"/>
              <a:t>Comparing predictions to known data, we modeled the residuals of the separation energies, and through a Bayesian analysis, we obtained a PPD for the residual S^2n for </a:t>
            </a:r>
          </a:p>
        </p:txBody>
      </p:sp>
    </p:spTree>
    <p:extLst>
      <p:ext uri="{BB962C8B-B14F-4D97-AF65-F5344CB8AC3E}">
        <p14:creationId xmlns:p14="http://schemas.microsoft.com/office/powerpoint/2010/main" val="2874569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47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92428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14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Date Placeholder 3"/>
          <p:cNvSpPr txBox="1"/>
          <p:nvPr/>
        </p:nvSpPr>
        <p:spPr>
          <a:xfrm>
            <a:off x="661745" y="6496972"/>
            <a:ext cx="1305079" cy="175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285" tIns="18285" rIns="18285" bIns="18285">
            <a:spAutoFit/>
          </a:bodyPr>
          <a:lstStyle>
            <a:lvl1pPr>
              <a:defRPr sz="900">
                <a:solidFill>
                  <a:srgbClr val="181717"/>
                </a:solidFill>
              </a:defRPr>
            </a:lvl1pPr>
          </a:lstStyle>
          <a:p>
            <a:r>
              <a:t>2018-09-13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" name="TextBox 17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pic>
        <p:nvPicPr>
          <p:cNvPr id="16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80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62727" y="2032779"/>
            <a:ext cx="3937852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4114800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661741" y="2032776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3814534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661741" y="2032776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3814534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6747063" y="979688"/>
            <a:ext cx="4182877" cy="5881541"/>
          </a:xfrm>
          <a:prstGeom prst="rect">
            <a:avLst/>
          </a:prstGeom>
        </p:spPr>
        <p:txBody>
          <a:bodyPr lIns="91422" rIns="91422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6" name="Body Level One…"/>
          <p:cNvSpPr txBox="1">
            <a:spLocks noGrp="1"/>
          </p:cNvSpPr>
          <p:nvPr>
            <p:ph type="body" idx="1"/>
          </p:nvPr>
        </p:nvSpPr>
        <p:spPr>
          <a:xfrm>
            <a:off x="1947791" y="2032779"/>
            <a:ext cx="7687508" cy="44395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1pPr>
            <a:lvl2pPr marL="685674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2pPr>
            <a:lvl3pPr marL="1142789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3pPr>
            <a:lvl4pPr marL="1599904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4pPr>
            <a:lvl5pPr marL="2057019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" name="Title Text"/>
          <p:cNvSpPr txBox="1">
            <a:spLocks noGrp="1"/>
          </p:cNvSpPr>
          <p:nvPr>
            <p:ph type="title"/>
          </p:nvPr>
        </p:nvSpPr>
        <p:spPr>
          <a:xfrm>
            <a:off x="1947791" y="979690"/>
            <a:ext cx="7687508" cy="66358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19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947791" y="2032779"/>
            <a:ext cx="6921891" cy="44395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1pPr>
            <a:lvl2pPr marL="685674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2pPr>
            <a:lvl3pPr marL="1142789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3pPr>
            <a:lvl4pPr marL="1599904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4pPr>
            <a:lvl5pPr marL="2057019" indent="-228558">
              <a:lnSpc>
                <a:spcPct val="100000"/>
              </a:lnSpc>
              <a:buClr>
                <a:srgbClr val="00B0F0"/>
              </a:buClr>
              <a:buFontTx/>
              <a:buChar char="▪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 rot="5400000">
            <a:off x="7116883" y="3953882"/>
            <a:ext cx="4439523" cy="59731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19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ure Slide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 2"/>
          <p:cNvSpPr/>
          <p:nvPr/>
        </p:nvSpPr>
        <p:spPr>
          <a:xfrm>
            <a:off x="-128286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4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6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1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extBox 8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168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988" y="4493175"/>
            <a:ext cx="3938589" cy="781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628535" indent="-171420">
              <a:buFontTx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1599904" indent="-228558">
              <a:buFontTx/>
              <a:defRPr sz="1900"/>
            </a:lvl4pPr>
            <a:lvl5pPr marL="2057019" indent="-228558">
              <a:buFontTx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61743" y="4118555"/>
            <a:ext cx="3938589" cy="3746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lvl1pPr>
          </a:lstStyle>
          <a:p>
            <a: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ure Slide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/>
          <p:nvPr/>
        </p:nvSpPr>
        <p:spPr>
          <a:xfrm>
            <a:off x="-128286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8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0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1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extBox 8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988" y="4493175"/>
            <a:ext cx="3938589" cy="781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628535" indent="-171420">
              <a:buFontTx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1599904" indent="-228558">
              <a:buFontTx/>
              <a:defRPr sz="1900"/>
            </a:lvl4pPr>
            <a:lvl5pPr marL="2057019" indent="-228558">
              <a:buFontTx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61743" y="4118555"/>
            <a:ext cx="3938589" cy="3746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lvl1pPr>
          </a:lstStyle>
          <a:p>
            <a: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ure Slide 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 2"/>
          <p:cNvSpPr/>
          <p:nvPr/>
        </p:nvSpPr>
        <p:spPr>
          <a:xfrm>
            <a:off x="-128286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2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94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1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extBox 8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988" y="4493175"/>
            <a:ext cx="3938589" cy="781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628535" indent="-171420">
              <a:buFontTx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1599904" indent="-228558">
              <a:buFontTx/>
              <a:defRPr sz="1900"/>
            </a:lvl4pPr>
            <a:lvl5pPr marL="2057019" indent="-228558">
              <a:buFontTx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61743" y="4118555"/>
            <a:ext cx="3938589" cy="3746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lvl1pPr>
          </a:lstStyle>
          <a:p>
            <a: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ure Slide 4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ctangle 2"/>
          <p:cNvSpPr/>
          <p:nvPr/>
        </p:nvSpPr>
        <p:spPr>
          <a:xfrm>
            <a:off x="-128286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6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0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1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TextBox 8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988" y="4493175"/>
            <a:ext cx="3938589" cy="781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628535" indent="-171420">
              <a:buFontTx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1599904" indent="-228558">
              <a:buFontTx/>
              <a:defRPr sz="1900"/>
            </a:lvl4pPr>
            <a:lvl5pPr marL="2057019" indent="-228558">
              <a:buFontTx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61743" y="4118555"/>
            <a:ext cx="3938589" cy="3746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lvl1pPr>
          </a:lstStyle>
          <a:p>
            <a: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21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21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TextBox 6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223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988" y="4493175"/>
            <a:ext cx="3938589" cy="781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628535" indent="-171420">
              <a:buFontTx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1599904" indent="-228558">
              <a:buFontTx/>
              <a:defRPr sz="1900"/>
            </a:lvl4pPr>
            <a:lvl5pPr marL="2057019" indent="-228558">
              <a:buFontTx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61743" y="4118555"/>
            <a:ext cx="3938589" cy="3746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lvl1pPr>
          </a:lstStyle>
          <a:p>
            <a:pPr marL="0" indent="0">
              <a:buSzTx/>
              <a:buFontTx/>
              <a:buNone/>
              <a:defRPr sz="2000" b="1">
                <a:solidFill>
                  <a:srgbClr val="00B0F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64797" y="1010318"/>
            <a:ext cx="264719" cy="26159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/>
          <p:nvPr/>
        </p:nvSpPr>
        <p:spPr>
          <a:xfrm>
            <a:off x="-92428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 5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8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80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TextBox 19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662727" y="2032779"/>
            <a:ext cx="3937852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4114800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Date Placeholder 3"/>
          <p:cNvSpPr txBox="1"/>
          <p:nvPr/>
        </p:nvSpPr>
        <p:spPr>
          <a:xfrm>
            <a:off x="661745" y="6496972"/>
            <a:ext cx="1305079" cy="175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285" tIns="18285" rIns="18285" bIns="18285">
            <a:spAutoFit/>
          </a:bodyPr>
          <a:lstStyle>
            <a:lvl1pPr>
              <a:defRPr sz="900">
                <a:solidFill>
                  <a:srgbClr val="181717"/>
                </a:solidFill>
              </a:defRPr>
            </a:lvl1pPr>
          </a:lstStyle>
          <a:p>
            <a:r>
              <a:t>2018-09-13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yclotr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RI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Rectangle 1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eson Hal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heory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yclotron Gro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afety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uden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IB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emote Handling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emote Handling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2"/>
          <p:cNvSpPr/>
          <p:nvPr/>
        </p:nvSpPr>
        <p:spPr>
          <a:xfrm>
            <a:off x="-92428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Rectangle 5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2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80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extBox 10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662727" y="2032779"/>
            <a:ext cx="3937852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4114800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Date Placeholder 3"/>
          <p:cNvSpPr txBox="1"/>
          <p:nvPr/>
        </p:nvSpPr>
        <p:spPr>
          <a:xfrm>
            <a:off x="661745" y="6496972"/>
            <a:ext cx="1305079" cy="175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285" tIns="18285" rIns="18285" bIns="18285">
            <a:spAutoFit/>
          </a:bodyPr>
          <a:lstStyle>
            <a:lvl1pPr>
              <a:defRPr sz="900">
                <a:solidFill>
                  <a:srgbClr val="181717"/>
                </a:solidFill>
              </a:defRPr>
            </a:lvl1pPr>
          </a:lstStyle>
          <a:p>
            <a:r>
              <a:t>2018-09-13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emote Handling 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emote Handling 4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F NIF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A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PHA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RAG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SOSIM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Helium Recycling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Rectangle 5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R-1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R-13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4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2"/>
          <p:cNvSpPr/>
          <p:nvPr/>
        </p:nvSpPr>
        <p:spPr>
          <a:xfrm>
            <a:off x="-92428" y="-16387"/>
            <a:ext cx="5957891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" name="Rectangle 5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6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80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TextBox 10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662727" y="2032779"/>
            <a:ext cx="3937852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4114800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Date Placeholder 3"/>
          <p:cNvSpPr txBox="1"/>
          <p:nvPr/>
        </p:nvSpPr>
        <p:spPr>
          <a:xfrm>
            <a:off x="661745" y="6496972"/>
            <a:ext cx="1305079" cy="175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285" tIns="18285" rIns="18285" bIns="18285">
            <a:spAutoFit/>
          </a:bodyPr>
          <a:lstStyle>
            <a:lvl1pPr>
              <a:defRPr sz="900">
                <a:solidFill>
                  <a:srgbClr val="181717"/>
                </a:solidFill>
              </a:defRPr>
            </a:lvl1pPr>
          </a:lstStyle>
          <a:p>
            <a:r>
              <a:t>2018-09-13</a:t>
            </a:r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SCA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SCANT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er Tape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sign Draf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abbit Lin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chine Sho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rol Room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rol Room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rol Room 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Rectangle 3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per Clip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Rectangle 2"/>
          <p:cNvSpPr/>
          <p:nvPr/>
        </p:nvSpPr>
        <p:spPr>
          <a:xfrm>
            <a:off x="-128284" y="-16387"/>
            <a:ext cx="8357883" cy="6899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2925" y="6217861"/>
            <a:ext cx="284675" cy="276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9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80" y="204095"/>
            <a:ext cx="1947187" cy="350307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TextBox 6"/>
          <p:cNvSpPr txBox="1"/>
          <p:nvPr/>
        </p:nvSpPr>
        <p:spPr>
          <a:xfrm rot="16200000">
            <a:off x="10088279" y="4777077"/>
            <a:ext cx="3514724" cy="492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>
            <a:spAutoFit/>
          </a:bodyPr>
          <a:lstStyle/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Discovery,</a:t>
            </a:r>
          </a:p>
          <a:p>
            <a:pPr>
              <a:lnSpc>
                <a:spcPts val="1500"/>
              </a:lnSpc>
              <a:defRPr b="1">
                <a:solidFill>
                  <a:srgbClr val="00B0F0"/>
                </a:solidFill>
              </a:defRPr>
            </a:pPr>
            <a:r>
              <a:t>accelerated</a:t>
            </a:r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662727" y="2032779"/>
            <a:ext cx="3937852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4114800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Date Placeholder 3"/>
          <p:cNvSpPr txBox="1"/>
          <p:nvPr/>
        </p:nvSpPr>
        <p:spPr>
          <a:xfrm>
            <a:off x="661745" y="6496972"/>
            <a:ext cx="1305079" cy="175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285" tIns="18285" rIns="18285" bIns="18285">
            <a:spAutoFit/>
          </a:bodyPr>
          <a:lstStyle>
            <a:lvl1pPr>
              <a:defRPr sz="900">
                <a:solidFill>
                  <a:srgbClr val="181717"/>
                </a:solidFill>
              </a:defRPr>
            </a:lvl1pPr>
          </a:lstStyle>
          <a:p>
            <a:r>
              <a:t>2018-09-13</a:t>
            </a:r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8668" y="1"/>
            <a:ext cx="8157136" cy="62653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71301"/>
            <a:ext cx="10972800" cy="3884059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5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257AD4B-3586-4279-8C88-B635936ED9D7}" type="datetime1">
              <a:rPr lang="en-CA" smtClean="0"/>
              <a:t>2025-08-31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76228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5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530066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4228818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Picture Placeholder 2"/>
          <p:cNvSpPr>
            <a:spLocks noGrp="1"/>
          </p:cNvSpPr>
          <p:nvPr>
            <p:ph type="pic" idx="13"/>
          </p:nvPr>
        </p:nvSpPr>
        <p:spPr>
          <a:xfrm>
            <a:off x="698270" y="979688"/>
            <a:ext cx="10231671" cy="5881541"/>
          </a:xfrm>
          <a:prstGeom prst="rect">
            <a:avLst/>
          </a:prstGeom>
        </p:spPr>
        <p:txBody>
          <a:bodyPr lIns="91422" rIns="91422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3"/>
          <p:cNvSpPr/>
          <p:nvPr/>
        </p:nvSpPr>
        <p:spPr>
          <a:xfrm>
            <a:off x="11403106" y="0"/>
            <a:ext cx="78889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1" tIns="45712" rIns="45711" bIns="45712"/>
          <a:lstStyle/>
          <a:p>
            <a:pPr defTabSz="91423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661741" y="2032775"/>
            <a:ext cx="3938835" cy="15819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1741" y="3814534"/>
            <a:ext cx="3938835" cy="90034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SzTx/>
              <a:buFontTx/>
              <a:buNone/>
              <a:defRPr sz="1900"/>
            </a:lvl1pPr>
            <a:lvl2pPr marL="0" indent="457115">
              <a:buSzTx/>
              <a:buFontTx/>
              <a:buNone/>
              <a:defRPr sz="1900"/>
            </a:lvl2pPr>
            <a:lvl3pPr marL="0" indent="914230">
              <a:buSzTx/>
              <a:buFontTx/>
              <a:buNone/>
              <a:defRPr sz="1900"/>
            </a:lvl3pPr>
            <a:lvl4pPr marL="0" indent="1371346">
              <a:buSzTx/>
              <a:buFontTx/>
              <a:buNone/>
              <a:defRPr sz="1900"/>
            </a:lvl4pPr>
            <a:lvl5pPr marL="0" indent="1828461"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73411" y="2032777"/>
            <a:ext cx="4869744" cy="434533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rgbClr val="00A9FF"/>
              </a:buClr>
              <a:buFontTx/>
              <a:buChar char="▪"/>
              <a:defRPr sz="3200"/>
            </a:lvl1pPr>
            <a:lvl2pPr marL="685674" indent="-228558">
              <a:lnSpc>
                <a:spcPct val="100000"/>
              </a:lnSpc>
              <a:buClr>
                <a:srgbClr val="00A9FF"/>
              </a:buClr>
              <a:buFontTx/>
              <a:buChar char="▪"/>
              <a:defRPr sz="3200"/>
            </a:lvl2pPr>
            <a:lvl3pPr marL="1142789" indent="-228558">
              <a:lnSpc>
                <a:spcPct val="100000"/>
              </a:lnSpc>
              <a:buClr>
                <a:srgbClr val="00A9FF"/>
              </a:buClr>
              <a:buFontTx/>
              <a:buChar char="▪"/>
              <a:defRPr sz="3200"/>
            </a:lvl3pPr>
            <a:lvl4pPr marL="1599904" indent="-228558">
              <a:lnSpc>
                <a:spcPct val="100000"/>
              </a:lnSpc>
              <a:buClr>
                <a:srgbClr val="00A9FF"/>
              </a:buClr>
              <a:buFontTx/>
              <a:defRPr sz="3200"/>
            </a:lvl4pPr>
            <a:lvl5pPr marL="2057019" indent="-228558">
              <a:lnSpc>
                <a:spcPct val="100000"/>
              </a:lnSpc>
              <a:buClr>
                <a:srgbClr val="00A9FF"/>
              </a:buClr>
              <a:buFontTx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73412" y="2032777"/>
            <a:ext cx="4869745" cy="76981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SzTx/>
              <a:buFontTx/>
              <a:buNone/>
              <a:defRPr sz="2300">
                <a:solidFill>
                  <a:srgbClr val="00A9FF"/>
                </a:solidFill>
              </a:defRPr>
            </a:lvl1pPr>
            <a:lvl2pPr marL="0" indent="457115">
              <a:lnSpc>
                <a:spcPct val="100000"/>
              </a:lnSpc>
              <a:buSzTx/>
              <a:buFontTx/>
              <a:buNone/>
              <a:defRPr sz="2300">
                <a:solidFill>
                  <a:srgbClr val="00A9FF"/>
                </a:solidFill>
              </a:defRPr>
            </a:lvl2pPr>
            <a:lvl3pPr marL="0" indent="914230">
              <a:lnSpc>
                <a:spcPct val="100000"/>
              </a:lnSpc>
              <a:buSzTx/>
              <a:buFontTx/>
              <a:buNone/>
              <a:defRPr sz="2300">
                <a:solidFill>
                  <a:srgbClr val="00A9FF"/>
                </a:solidFill>
              </a:defRPr>
            </a:lvl3pPr>
            <a:lvl4pPr marL="0" indent="1371346">
              <a:lnSpc>
                <a:spcPct val="100000"/>
              </a:lnSpc>
              <a:buSzTx/>
              <a:buFontTx/>
              <a:buNone/>
              <a:defRPr sz="2300">
                <a:solidFill>
                  <a:srgbClr val="00A9FF"/>
                </a:solidFill>
              </a:defRPr>
            </a:lvl4pPr>
            <a:lvl5pPr marL="0" indent="1828461">
              <a:lnSpc>
                <a:spcPct val="100000"/>
              </a:lnSpc>
              <a:buSzTx/>
              <a:buFontTx/>
              <a:buNone/>
              <a:defRPr sz="2300">
                <a:solidFill>
                  <a:srgbClr val="00A9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968076" y="2032777"/>
            <a:ext cx="4869744" cy="76981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SzTx/>
              <a:buFontTx/>
              <a:buNone/>
              <a:defRPr sz="2200">
                <a:solidFill>
                  <a:srgbClr val="00A9FF"/>
                </a:solidFill>
              </a:defRPr>
            </a:lvl1pPr>
          </a:lstStyle>
          <a:p>
            <a:pPr marL="0" indent="0">
              <a:lnSpc>
                <a:spcPct val="100000"/>
              </a:lnSpc>
              <a:buSzTx/>
              <a:buFontTx/>
              <a:buNone/>
              <a:defRPr sz="2200">
                <a:solidFill>
                  <a:srgbClr val="00A9FF"/>
                </a:solidFill>
              </a:defRPr>
            </a:pPr>
            <a:endParaRPr/>
          </a:p>
        </p:txBody>
      </p:sp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773412" y="979689"/>
            <a:ext cx="10064408" cy="63707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1900" b="1">
                <a:solidFill>
                  <a:srgbClr val="00A9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00654" y="1010318"/>
            <a:ext cx="264719" cy="261594"/>
          </a:xfrm>
          <a:prstGeom prst="rect">
            <a:avLst/>
          </a:prstGeom>
          <a:ln w="12700">
            <a:miter lim="400000"/>
          </a:ln>
        </p:spPr>
        <p:txBody>
          <a:bodyPr wrap="none" lIns="45711" tIns="45712" rIns="45711" bIns="45712" anchor="ctr">
            <a:spAutoFit/>
          </a:bodyPr>
          <a:lstStyle>
            <a:lvl1pPr algn="r">
              <a:defRPr sz="1100">
                <a:solidFill>
                  <a:srgbClr val="181717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1" y="92077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ctr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</p:sldLayoutIdLst>
  <p:transition spd="med"/>
  <p:hf sldNum="0" hdr="0" ftr="0" dt="0"/>
  <p:txStyles>
    <p:titleStyle>
      <a:lvl1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1pPr>
      <a:lvl2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2pPr>
      <a:lvl3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3pPr>
      <a:lvl4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4pPr>
      <a:lvl5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5pPr>
      <a:lvl6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6pPr>
      <a:lvl7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7pPr>
      <a:lvl8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8pPr>
      <a:lvl9pPr marL="0" marR="0" indent="0" algn="l" defTabSz="9142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9pPr>
    </p:titleStyle>
    <p:bodyStyle>
      <a:lvl1pPr marL="228558" marR="0" indent="-228558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23766" marR="0" indent="-266651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34210" marR="0" indent="-319980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26879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83995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41110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98225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55342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12457" marR="0" indent="-355534" algn="l" defTabSz="91423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115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230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346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461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5576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2691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199807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6922" algn="r" defTabSz="45711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13" Type="http://schemas.openxmlformats.org/officeDocument/2006/relationships/image" Target="../media/image71.png"/><Relationship Id="rId3" Type="http://schemas.openxmlformats.org/officeDocument/2006/relationships/image" Target="../media/image60.emf"/><Relationship Id="rId7" Type="http://schemas.openxmlformats.org/officeDocument/2006/relationships/image" Target="../media/image65.png"/><Relationship Id="rId12" Type="http://schemas.openxmlformats.org/officeDocument/2006/relationships/image" Target="../media/image7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png"/><Relationship Id="rId11" Type="http://schemas.openxmlformats.org/officeDocument/2006/relationships/image" Target="../media/image69.emf"/><Relationship Id="rId5" Type="http://schemas.openxmlformats.org/officeDocument/2006/relationships/image" Target="../media/image63.png"/><Relationship Id="rId10" Type="http://schemas.openxmlformats.org/officeDocument/2006/relationships/image" Target="../media/image68.jpg"/><Relationship Id="rId4" Type="http://schemas.openxmlformats.org/officeDocument/2006/relationships/image" Target="../media/image58.emf"/><Relationship Id="rId9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g"/><Relationship Id="rId3" Type="http://schemas.openxmlformats.org/officeDocument/2006/relationships/image" Target="../media/image77.JP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image" Target="../media/image79.emf"/><Relationship Id="rId4" Type="http://schemas.openxmlformats.org/officeDocument/2006/relationships/image" Target="../media/image78.emf"/><Relationship Id="rId9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7.png"/><Relationship Id="rId5" Type="http://schemas.openxmlformats.org/officeDocument/2006/relationships/image" Target="../media/image86.jpg"/><Relationship Id="rId4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jpeg"/><Relationship Id="rId4" Type="http://schemas.openxmlformats.org/officeDocument/2006/relationships/image" Target="../media/image4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1.png"/><Relationship Id="rId7" Type="http://schemas.openxmlformats.org/officeDocument/2006/relationships/image" Target="../media/image8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png"/><Relationship Id="rId5" Type="http://schemas.openxmlformats.org/officeDocument/2006/relationships/image" Target="../media/image93.emf"/><Relationship Id="rId10" Type="http://schemas.openxmlformats.org/officeDocument/2006/relationships/image" Target="../media/image96.jpg"/><Relationship Id="rId4" Type="http://schemas.openxmlformats.org/officeDocument/2006/relationships/image" Target="../media/image92.jpg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3.emf"/><Relationship Id="rId7" Type="http://schemas.openxmlformats.org/officeDocument/2006/relationships/image" Target="../media/image9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jpg"/><Relationship Id="rId5" Type="http://schemas.openxmlformats.org/officeDocument/2006/relationships/image" Target="../media/image86.jpg"/><Relationship Id="rId4" Type="http://schemas.openxmlformats.org/officeDocument/2006/relationships/image" Target="../media/image94.png"/><Relationship Id="rId9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1.emf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jpg"/><Relationship Id="rId5" Type="http://schemas.openxmlformats.org/officeDocument/2006/relationships/image" Target="../media/image103.jpg"/><Relationship Id="rId4" Type="http://schemas.openxmlformats.org/officeDocument/2006/relationships/image" Target="../media/image10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7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9.emf"/><Relationship Id="rId5" Type="http://schemas.openxmlformats.org/officeDocument/2006/relationships/image" Target="../media/image108.emf"/><Relationship Id="rId10" Type="http://schemas.openxmlformats.org/officeDocument/2006/relationships/image" Target="../media/image113.png"/><Relationship Id="rId4" Type="http://schemas.openxmlformats.org/officeDocument/2006/relationships/image" Target="../media/image44.jpeg"/><Relationship Id="rId9" Type="http://schemas.openxmlformats.org/officeDocument/2006/relationships/image" Target="../media/image11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7" Type="http://schemas.openxmlformats.org/officeDocument/2006/relationships/image" Target="../media/image11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7.png"/><Relationship Id="rId5" Type="http://schemas.openxmlformats.org/officeDocument/2006/relationships/image" Target="../media/image116.emf"/><Relationship Id="rId4" Type="http://schemas.openxmlformats.org/officeDocument/2006/relationships/image" Target="../media/image11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g"/><Relationship Id="rId3" Type="http://schemas.openxmlformats.org/officeDocument/2006/relationships/image" Target="../media/image119.png"/><Relationship Id="rId7" Type="http://schemas.openxmlformats.org/officeDocument/2006/relationships/image" Target="../media/image123.jpg"/><Relationship Id="rId12" Type="http://schemas.openxmlformats.org/officeDocument/2006/relationships/image" Target="../media/image12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2.png"/><Relationship Id="rId11" Type="http://schemas.openxmlformats.org/officeDocument/2006/relationships/image" Target="../media/image127.jpg"/><Relationship Id="rId5" Type="http://schemas.openxmlformats.org/officeDocument/2006/relationships/image" Target="../media/image121.png"/><Relationship Id="rId10" Type="http://schemas.openxmlformats.org/officeDocument/2006/relationships/image" Target="../media/image126.jpg"/><Relationship Id="rId4" Type="http://schemas.openxmlformats.org/officeDocument/2006/relationships/image" Target="../media/image120.png"/><Relationship Id="rId9" Type="http://schemas.openxmlformats.org/officeDocument/2006/relationships/image" Target="../media/image125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emf"/><Relationship Id="rId3" Type="http://schemas.openxmlformats.org/officeDocument/2006/relationships/image" Target="../media/image129.png"/><Relationship Id="rId7" Type="http://schemas.openxmlformats.org/officeDocument/2006/relationships/image" Target="../media/image1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7" Type="http://schemas.openxmlformats.org/officeDocument/2006/relationships/image" Target="../media/image15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5.emf"/><Relationship Id="rId5" Type="http://schemas.openxmlformats.org/officeDocument/2006/relationships/image" Target="../media/image127.jpg"/><Relationship Id="rId4" Type="http://schemas.openxmlformats.org/officeDocument/2006/relationships/image" Target="../media/image15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7" Type="http://schemas.openxmlformats.org/officeDocument/2006/relationships/image" Target="../media/image128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7.jpg"/><Relationship Id="rId5" Type="http://schemas.openxmlformats.org/officeDocument/2006/relationships/image" Target="../media/image158.emf"/><Relationship Id="rId4" Type="http://schemas.openxmlformats.org/officeDocument/2006/relationships/image" Target="../media/image15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51.jp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47.emf"/><Relationship Id="rId5" Type="http://schemas.openxmlformats.org/officeDocument/2006/relationships/image" Target="../media/image53.png"/><Relationship Id="rId10" Type="http://schemas.openxmlformats.org/officeDocument/2006/relationships/image" Target="../media/image46.emf"/><Relationship Id="rId4" Type="http://schemas.openxmlformats.org/officeDocument/2006/relationships/image" Target="../media/image52.png"/><Relationship Id="rId9" Type="http://schemas.openxmlformats.org/officeDocument/2006/relationships/image" Target="../media/image55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99.png"/><Relationship Id="rId7" Type="http://schemas.openxmlformats.org/officeDocument/2006/relationships/image" Target="../media/image16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jpg"/><Relationship Id="rId5" Type="http://schemas.openxmlformats.org/officeDocument/2006/relationships/image" Target="../media/image162.png"/><Relationship Id="rId10" Type="http://schemas.openxmlformats.org/officeDocument/2006/relationships/image" Target="../media/image166.emf"/><Relationship Id="rId4" Type="http://schemas.openxmlformats.org/officeDocument/2006/relationships/image" Target="../media/image102.jpg"/><Relationship Id="rId9" Type="http://schemas.openxmlformats.org/officeDocument/2006/relationships/image" Target="../media/image165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8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0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95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3.jpg"/><Relationship Id="rId5" Type="http://schemas.openxmlformats.org/officeDocument/2006/relationships/image" Target="../media/image172.jpeg"/><Relationship Id="rId4" Type="http://schemas.openxmlformats.org/officeDocument/2006/relationships/image" Target="../media/image171.jp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jpg"/><Relationship Id="rId3" Type="http://schemas.openxmlformats.org/officeDocument/2006/relationships/image" Target="../media/image174.emf"/><Relationship Id="rId7" Type="http://schemas.openxmlformats.org/officeDocument/2006/relationships/image" Target="../media/image177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6.emf"/><Relationship Id="rId11" Type="http://schemas.openxmlformats.org/officeDocument/2006/relationships/image" Target="../media/image181.jpg"/><Relationship Id="rId5" Type="http://schemas.openxmlformats.org/officeDocument/2006/relationships/image" Target="../media/image44.jpeg"/><Relationship Id="rId10" Type="http://schemas.openxmlformats.org/officeDocument/2006/relationships/image" Target="../media/image180.jpg"/><Relationship Id="rId4" Type="http://schemas.openxmlformats.org/officeDocument/2006/relationships/image" Target="../media/image175.emf"/><Relationship Id="rId9" Type="http://schemas.openxmlformats.org/officeDocument/2006/relationships/image" Target="../media/image179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emf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5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4.emf"/><Relationship Id="rId4" Type="http://schemas.openxmlformats.org/officeDocument/2006/relationships/image" Target="../media/image186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8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0.emf"/><Relationship Id="rId4" Type="http://schemas.openxmlformats.org/officeDocument/2006/relationships/image" Target="../media/image112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1.png"/><Relationship Id="rId4" Type="http://schemas.openxmlformats.org/officeDocument/2006/relationships/image" Target="../media/image123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5.png"/><Relationship Id="rId5" Type="http://schemas.openxmlformats.org/officeDocument/2006/relationships/image" Target="../media/image194.jpg"/><Relationship Id="rId4" Type="http://schemas.openxmlformats.org/officeDocument/2006/relationships/image" Target="../media/image19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9.emf"/><Relationship Id="rId5" Type="http://schemas.openxmlformats.org/officeDocument/2006/relationships/image" Target="../media/image198.emf"/><Relationship Id="rId4" Type="http://schemas.openxmlformats.org/officeDocument/2006/relationships/image" Target="../media/image197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9.emf"/><Relationship Id="rId5" Type="http://schemas.openxmlformats.org/officeDocument/2006/relationships/image" Target="../media/image198.emf"/><Relationship Id="rId4" Type="http://schemas.openxmlformats.org/officeDocument/2006/relationships/image" Target="../media/image197.e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emf"/><Relationship Id="rId3" Type="http://schemas.openxmlformats.org/officeDocument/2006/relationships/image" Target="../media/image201.emf"/><Relationship Id="rId7" Type="http://schemas.openxmlformats.org/officeDocument/2006/relationships/image" Target="../media/image20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9.emf"/><Relationship Id="rId5" Type="http://schemas.openxmlformats.org/officeDocument/2006/relationships/image" Target="../media/image203.emf"/><Relationship Id="rId4" Type="http://schemas.openxmlformats.org/officeDocument/2006/relationships/image" Target="../media/image20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7.emf"/><Relationship Id="rId5" Type="http://schemas.openxmlformats.org/officeDocument/2006/relationships/image" Target="../media/image109.emf"/><Relationship Id="rId4" Type="http://schemas.openxmlformats.org/officeDocument/2006/relationships/image" Target="../media/image20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e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g"/><Relationship Id="rId13" Type="http://schemas.openxmlformats.org/officeDocument/2006/relationships/image" Target="../media/image68.jpg"/><Relationship Id="rId18" Type="http://schemas.openxmlformats.org/officeDocument/2006/relationships/image" Target="../media/image213.png"/><Relationship Id="rId26" Type="http://schemas.openxmlformats.org/officeDocument/2006/relationships/image" Target="../media/image217.jpg"/><Relationship Id="rId3" Type="http://schemas.openxmlformats.org/officeDocument/2006/relationships/image" Target="../media/image123.jpg"/><Relationship Id="rId21" Type="http://schemas.openxmlformats.org/officeDocument/2006/relationships/image" Target="../media/image71.png"/><Relationship Id="rId7" Type="http://schemas.openxmlformats.org/officeDocument/2006/relationships/image" Target="../media/image95.jpg"/><Relationship Id="rId12" Type="http://schemas.openxmlformats.org/officeDocument/2006/relationships/image" Target="../media/image191.png"/><Relationship Id="rId17" Type="http://schemas.openxmlformats.org/officeDocument/2006/relationships/image" Target="../media/image126.jpg"/><Relationship Id="rId25" Type="http://schemas.openxmlformats.org/officeDocument/2006/relationships/image" Target="../media/image162.png"/><Relationship Id="rId2" Type="http://schemas.openxmlformats.org/officeDocument/2006/relationships/notesSlide" Target="../notesSlides/notesSlide61.xml"/><Relationship Id="rId16" Type="http://schemas.openxmlformats.org/officeDocument/2006/relationships/image" Target="../media/image171.jpg"/><Relationship Id="rId20" Type="http://schemas.openxmlformats.org/officeDocument/2006/relationships/image" Target="../media/image96.jpg"/><Relationship Id="rId29" Type="http://schemas.openxmlformats.org/officeDocument/2006/relationships/image" Target="../media/image2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0.jpeg"/><Relationship Id="rId11" Type="http://schemas.openxmlformats.org/officeDocument/2006/relationships/image" Target="../media/image86.jpg"/><Relationship Id="rId24" Type="http://schemas.openxmlformats.org/officeDocument/2006/relationships/image" Target="../media/image216.png"/><Relationship Id="rId5" Type="http://schemas.openxmlformats.org/officeDocument/2006/relationships/image" Target="../media/image209.png"/><Relationship Id="rId15" Type="http://schemas.openxmlformats.org/officeDocument/2006/relationships/image" Target="../media/image212.jpg"/><Relationship Id="rId23" Type="http://schemas.openxmlformats.org/officeDocument/2006/relationships/image" Target="../media/image215.png"/><Relationship Id="rId28" Type="http://schemas.openxmlformats.org/officeDocument/2006/relationships/image" Target="../media/image172.jpeg"/><Relationship Id="rId10" Type="http://schemas.openxmlformats.org/officeDocument/2006/relationships/image" Target="../media/image211.jpg"/><Relationship Id="rId19" Type="http://schemas.openxmlformats.org/officeDocument/2006/relationships/image" Target="../media/image87.png"/><Relationship Id="rId31" Type="http://schemas.openxmlformats.org/officeDocument/2006/relationships/image" Target="../media/image128.jpeg"/><Relationship Id="rId4" Type="http://schemas.openxmlformats.org/officeDocument/2006/relationships/image" Target="../media/image208.jpeg"/><Relationship Id="rId9" Type="http://schemas.openxmlformats.org/officeDocument/2006/relationships/image" Target="../media/image125.jpg"/><Relationship Id="rId14" Type="http://schemas.openxmlformats.org/officeDocument/2006/relationships/image" Target="../media/image173.jpg"/><Relationship Id="rId22" Type="http://schemas.openxmlformats.org/officeDocument/2006/relationships/image" Target="../media/image214.jpg"/><Relationship Id="rId27" Type="http://schemas.openxmlformats.org/officeDocument/2006/relationships/image" Target="../media/image218.png"/><Relationship Id="rId30" Type="http://schemas.openxmlformats.org/officeDocument/2006/relationships/image" Target="../media/image22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22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4.emf"/><Relationship Id="rId5" Type="http://schemas.openxmlformats.org/officeDocument/2006/relationships/image" Target="../media/image223.emf"/><Relationship Id="rId4" Type="http://schemas.openxmlformats.org/officeDocument/2006/relationships/image" Target="../media/image222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emf"/><Relationship Id="rId7" Type="http://schemas.openxmlformats.org/officeDocument/2006/relationships/image" Target="../media/image224.emf"/><Relationship Id="rId2" Type="http://schemas.openxmlformats.org/officeDocument/2006/relationships/image" Target="../media/image22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3.emf"/><Relationship Id="rId5" Type="http://schemas.openxmlformats.org/officeDocument/2006/relationships/image" Target="../media/image222.emf"/><Relationship Id="rId4" Type="http://schemas.openxmlformats.org/officeDocument/2006/relationships/image" Target="../media/image66.e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225.emf"/><Relationship Id="rId7" Type="http://schemas.openxmlformats.org/officeDocument/2006/relationships/image" Target="../media/image70.emf"/><Relationship Id="rId2" Type="http://schemas.openxmlformats.org/officeDocument/2006/relationships/image" Target="../media/image22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4.emf"/><Relationship Id="rId5" Type="http://schemas.openxmlformats.org/officeDocument/2006/relationships/image" Target="../media/image226.emf"/><Relationship Id="rId4" Type="http://schemas.openxmlformats.org/officeDocument/2006/relationships/image" Target="../media/image223.emf"/><Relationship Id="rId9" Type="http://schemas.openxmlformats.org/officeDocument/2006/relationships/image" Target="../media/image222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9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4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8.png"/><Relationship Id="rId5" Type="http://schemas.openxmlformats.org/officeDocument/2006/relationships/image" Target="../media/image237.emf"/><Relationship Id="rId4" Type="http://schemas.openxmlformats.org/officeDocument/2006/relationships/image" Target="../media/image236.emf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emf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1.png"/><Relationship Id="rId4" Type="http://schemas.openxmlformats.org/officeDocument/2006/relationships/image" Target="../media/image24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242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5.emf"/><Relationship Id="rId5" Type="http://schemas.openxmlformats.org/officeDocument/2006/relationships/image" Target="../media/image244.emf"/><Relationship Id="rId4" Type="http://schemas.openxmlformats.org/officeDocument/2006/relationships/image" Target="../media/image243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7.emf"/><Relationship Id="rId4" Type="http://schemas.openxmlformats.org/officeDocument/2006/relationships/image" Target="../media/image116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emf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jpg"/><Relationship Id="rId5" Type="http://schemas.openxmlformats.org/officeDocument/2006/relationships/image" Target="../media/image199.emf"/><Relationship Id="rId4" Type="http://schemas.openxmlformats.org/officeDocument/2006/relationships/image" Target="../media/image4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emf"/><Relationship Id="rId5" Type="http://schemas.openxmlformats.org/officeDocument/2006/relationships/image" Target="../media/image61.png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itle 1"/>
          <p:cNvSpPr txBox="1">
            <a:spLocks noGrp="1"/>
          </p:cNvSpPr>
          <p:nvPr>
            <p:ph type="ctrTitle"/>
          </p:nvPr>
        </p:nvSpPr>
        <p:spPr>
          <a:xfrm>
            <a:off x="-52549" y="1119921"/>
            <a:ext cx="6138166" cy="310707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Ab Initio Theory for </a:t>
            </a:r>
            <a:br>
              <a:rPr lang="en-US" dirty="0"/>
            </a:br>
            <a:r>
              <a:rPr lang="en-US" dirty="0"/>
              <a:t>New Physics Searches</a:t>
            </a:r>
            <a:endParaRPr sz="3500" dirty="0"/>
          </a:p>
        </p:txBody>
      </p:sp>
      <p:sp>
        <p:nvSpPr>
          <p:cNvPr id="484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408716" y="4337956"/>
            <a:ext cx="5090384" cy="126507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81000"/>
              </a:lnSpc>
              <a:defRPr>
                <a:solidFill>
                  <a:srgbClr val="808080"/>
                </a:solidFill>
              </a:defRPr>
            </a:pPr>
            <a:r>
              <a:rPr lang="en-US" dirty="0"/>
              <a:t>Jason D. Holt</a:t>
            </a:r>
            <a:endParaRPr dirty="0"/>
          </a:p>
          <a:p>
            <a:pPr>
              <a:lnSpc>
                <a:spcPct val="81000"/>
              </a:lnSpc>
              <a:defRPr>
                <a:solidFill>
                  <a:srgbClr val="808080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TRIUMF, McGill University</a:t>
            </a:r>
          </a:p>
          <a:p>
            <a:pPr>
              <a:lnSpc>
                <a:spcPct val="81000"/>
              </a:lnSpc>
              <a:defRPr>
                <a:solidFill>
                  <a:srgbClr val="808080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INVISIBLES Workshop, CERN</a:t>
            </a:r>
          </a:p>
          <a:p>
            <a:pPr>
              <a:lnSpc>
                <a:spcPct val="81000"/>
              </a:lnSpc>
              <a:defRPr>
                <a:solidFill>
                  <a:srgbClr val="808080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September 1</a:t>
            </a:r>
            <a:r>
              <a:rPr dirty="0">
                <a:solidFill>
                  <a:schemeClr val="tx1"/>
                </a:solidFill>
              </a:rPr>
              <a:t>, 20</a:t>
            </a:r>
            <a:r>
              <a:rPr lang="en-US" dirty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5" name="Rectangle 4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852" y="6415219"/>
            <a:ext cx="3975099" cy="403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 fontScale="70000" lnSpcReduction="20000"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 lang="en-US" dirty="0"/>
          </a:p>
        </p:txBody>
      </p:sp>
      <p:pic>
        <p:nvPicPr>
          <p:cNvPr id="2" name="Picture 1" descr="NSERC_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4877"/>
            <a:ext cx="1463040" cy="707136"/>
          </a:xfrm>
          <a:prstGeom prst="rect">
            <a:avLst/>
          </a:prstGeom>
        </p:spPr>
      </p:pic>
      <p:pic>
        <p:nvPicPr>
          <p:cNvPr id="3" name="Picture 2" descr="NRC-logo-1024x63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750" y="5936574"/>
            <a:ext cx="1463040" cy="907256"/>
          </a:xfrm>
          <a:prstGeom prst="rect">
            <a:avLst/>
          </a:prstGeom>
        </p:spPr>
      </p:pic>
      <p:pic>
        <p:nvPicPr>
          <p:cNvPr id="6" name="Picture 5" descr="Astroparticle Physics colou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" t="8732" r="2839" b="11893"/>
          <a:stretch/>
        </p:blipFill>
        <p:spPr>
          <a:xfrm>
            <a:off x="1442883" y="6109518"/>
            <a:ext cx="2980527" cy="667469"/>
          </a:xfrm>
          <a:prstGeom prst="rect">
            <a:avLst/>
          </a:prstGeom>
        </p:spPr>
      </p:pic>
      <p:pic>
        <p:nvPicPr>
          <p:cNvPr id="7" name="Picture 6" descr="mcgill-university-logo-5.png">
            <a:extLst>
              <a:ext uri="{FF2B5EF4-FFF2-40B4-BE49-F238E27FC236}">
                <a16:creationId xmlns:a16="http://schemas.microsoft.com/office/drawing/2014/main" id="{91626EB7-594E-64F5-8FC7-46FEDFA3C8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60" y="138831"/>
            <a:ext cx="1965663" cy="526899"/>
          </a:xfrm>
          <a:prstGeom prst="rect">
            <a:avLst/>
          </a:prstGeom>
        </p:spPr>
      </p:pic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7645708F-F349-D7F7-DA90-6A0171FAE3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611" y="129863"/>
            <a:ext cx="1248661" cy="37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29259"/>
      </p:ext>
    </p:extLst>
  </p:cSld>
  <p:clrMapOvr>
    <a:masterClrMapping/>
  </p:clrMapOvr>
  <p:transition spd="med" advTm="3816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D4A0B3-13CC-31A8-6392-4A0A6CD83224}"/>
              </a:ext>
            </a:extLst>
          </p:cNvPr>
          <p:cNvSpPr/>
          <p:nvPr/>
        </p:nvSpPr>
        <p:spPr>
          <a:xfrm>
            <a:off x="666063" y="6423661"/>
            <a:ext cx="650316" cy="35958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0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*Key Advance* Valence-Space Approach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80000" y="720000"/>
            <a:ext cx="11684340" cy="6121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 err="1">
                <a:solidFill>
                  <a:schemeClr val="tx1"/>
                </a:solidFill>
              </a:rPr>
              <a:t>Polynomially</a:t>
            </a:r>
            <a:r>
              <a:rPr lang="en-US" sz="2100" dirty="0">
                <a:solidFill>
                  <a:schemeClr val="tx1"/>
                </a:solidFill>
              </a:rPr>
              <a:t> scaling methods tailored for doubly magic, semi-magic chains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Valence-space IMSRG</a:t>
            </a: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: Novel approach for all open-shell nuclei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0000FF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Ab initio → scope of nuclear shell model</a:t>
            </a:r>
          </a:p>
        </p:txBody>
      </p:sp>
      <p:sp>
        <p:nvSpPr>
          <p:cNvPr id="8" name="Rectangle 7"/>
          <p:cNvSpPr/>
          <p:nvPr/>
        </p:nvSpPr>
        <p:spPr>
          <a:xfrm>
            <a:off x="11381664" y="5351562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 descr="latex-image-1.pdf">
            <a:extLst>
              <a:ext uri="{FF2B5EF4-FFF2-40B4-BE49-F238E27FC236}">
                <a16:creationId xmlns:a16="http://schemas.microsoft.com/office/drawing/2014/main" id="{D4C28E4E-61EE-AED4-8A0E-3D1315FE7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00" y="1848287"/>
            <a:ext cx="3727908" cy="69463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ECFBC8-0A97-FEB6-2D0B-79D91253C12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4883" r="8958" b="26092"/>
          <a:stretch/>
        </p:blipFill>
        <p:spPr>
          <a:xfrm>
            <a:off x="89990" y="2780000"/>
            <a:ext cx="5543760" cy="343895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C486497-8085-433E-06EA-4D792DDCA6AC}"/>
              </a:ext>
            </a:extLst>
          </p:cNvPr>
          <p:cNvSpPr/>
          <p:nvPr/>
        </p:nvSpPr>
        <p:spPr>
          <a:xfrm>
            <a:off x="90421" y="4933969"/>
            <a:ext cx="2008292" cy="1264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3DFC2-24A1-13B6-3C9F-25BC5A012F54}"/>
              </a:ext>
            </a:extLst>
          </p:cNvPr>
          <p:cNvSpPr/>
          <p:nvPr/>
        </p:nvSpPr>
        <p:spPr>
          <a:xfrm>
            <a:off x="880110" y="1797617"/>
            <a:ext cx="3809288" cy="775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BD978F8-CFF9-40C5-5283-9015F9376FD9}"/>
              </a:ext>
            </a:extLst>
          </p:cNvPr>
          <p:cNvSpPr/>
          <p:nvPr/>
        </p:nvSpPr>
        <p:spPr>
          <a:xfrm>
            <a:off x="1427921" y="3653900"/>
            <a:ext cx="1667191" cy="1097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6BDE49-DC3E-C66F-D7B9-B0D205CEF956}"/>
              </a:ext>
            </a:extLst>
          </p:cNvPr>
          <p:cNvSpPr txBox="1"/>
          <p:nvPr/>
        </p:nvSpPr>
        <p:spPr>
          <a:xfrm>
            <a:off x="32839" y="5902912"/>
            <a:ext cx="2655445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, S. </a:t>
            </a:r>
            <a:r>
              <a:rPr lang="it-IT" sz="1400" dirty="0" err="1">
                <a:solidFill>
                  <a:schemeClr val="tx1"/>
                </a:solidFill>
              </a:rPr>
              <a:t>R</a:t>
            </a:r>
            <a:r>
              <a:rPr lang="it-IT" sz="1400" dirty="0">
                <a:solidFill>
                  <a:schemeClr val="tx1"/>
                </a:solidFill>
              </a:rPr>
              <a:t>. </a:t>
            </a:r>
            <a:r>
              <a:rPr lang="it-IT" sz="1400" dirty="0" err="1">
                <a:solidFill>
                  <a:schemeClr val="tx1"/>
                </a:solidFill>
              </a:rPr>
              <a:t>Stroberg</a:t>
            </a:r>
            <a:endParaRPr lang="it-IT" sz="14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ED32F2-2B07-E457-3076-CD4A212A6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9590" y="2079683"/>
            <a:ext cx="1543987" cy="16604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A682E1-64AD-2078-51E7-2452ADA501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2172" y="2074773"/>
            <a:ext cx="1532041" cy="16933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D8F1F5-656A-5753-7F24-67E9E890A9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4913" y="2587605"/>
            <a:ext cx="899379" cy="612871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EABC21F3-199D-8219-3EBF-F9B890E8D8D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290" b="8640"/>
          <a:stretch/>
        </p:blipFill>
        <p:spPr>
          <a:xfrm>
            <a:off x="7941645" y="2121168"/>
            <a:ext cx="1452652" cy="4475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B4A1BF-9A93-F195-704C-306F4BAFE69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371" y="6116897"/>
            <a:ext cx="6384203" cy="71477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AA8D7F-8927-57EC-5E32-FAF6D23D3D91}"/>
              </a:ext>
            </a:extLst>
          </p:cNvPr>
          <p:cNvSpPr/>
          <p:nvPr/>
        </p:nvSpPr>
        <p:spPr>
          <a:xfrm>
            <a:off x="5805521" y="6424785"/>
            <a:ext cx="815200" cy="208025"/>
          </a:xfrm>
          <a:prstGeom prst="rect">
            <a:avLst/>
          </a:prstGeom>
          <a:noFill/>
          <a:ln w="22225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F00E4A7-135F-5E56-6603-717ECF5F23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813" y="4717034"/>
            <a:ext cx="1079716" cy="107971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97D14B-A2D5-632F-B1CE-537DE63FE657}"/>
              </a:ext>
            </a:extLst>
          </p:cNvPr>
          <p:cNvSpPr txBox="1"/>
          <p:nvPr/>
        </p:nvSpPr>
        <p:spPr>
          <a:xfrm>
            <a:off x="10579991" y="5827065"/>
            <a:ext cx="160973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Ragnar </a:t>
            </a:r>
            <a:r>
              <a:rPr lang="en-US" sz="1400" b="1" dirty="0" err="1">
                <a:solidFill>
                  <a:srgbClr val="0070C0"/>
                </a:solidFill>
              </a:rPr>
              <a:t>Stroberg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FD47016-4106-609F-3CA5-70E2BD63C5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5034" y="3950825"/>
            <a:ext cx="2686296" cy="20738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1F9C3A6-5EB1-325B-EA3D-2CF000A0EF00}"/>
              </a:ext>
            </a:extLst>
          </p:cNvPr>
          <p:cNvSpPr txBox="1"/>
          <p:nvPr/>
        </p:nvSpPr>
        <p:spPr>
          <a:xfrm>
            <a:off x="8718636" y="4673564"/>
            <a:ext cx="1889298" cy="1231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400" dirty="0">
              <a:solidFill>
                <a:srgbClr val="FF0000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Valence-space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Hamiltonian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chemeClr val="accent5"/>
                </a:solidFill>
              </a:rPr>
              <a:t>Decoupled core</a:t>
            </a:r>
          </a:p>
        </p:txBody>
      </p:sp>
      <p:pic>
        <p:nvPicPr>
          <p:cNvPr id="21" name="Picture 20" descr="latex-image-1.pdf">
            <a:extLst>
              <a:ext uri="{FF2B5EF4-FFF2-40B4-BE49-F238E27FC236}">
                <a16:creationId xmlns:a16="http://schemas.microsoft.com/office/drawing/2014/main" id="{15705948-183E-8A98-059C-E0777FC37BE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9"/>
          <a:stretch/>
        </p:blipFill>
        <p:spPr>
          <a:xfrm>
            <a:off x="7953675" y="3225545"/>
            <a:ext cx="1432220" cy="489901"/>
          </a:xfrm>
          <a:prstGeom prst="rect">
            <a:avLst/>
          </a:prstGeom>
        </p:spPr>
      </p:pic>
      <p:pic>
        <p:nvPicPr>
          <p:cNvPr id="28" name="Picture 27" descr="A blue and yellow logo&#10;&#10;Description automatically generated">
            <a:extLst>
              <a:ext uri="{FF2B5EF4-FFF2-40B4-BE49-F238E27FC236}">
                <a16:creationId xmlns:a16="http://schemas.microsoft.com/office/drawing/2014/main" id="{875D0AA2-CA8E-1F71-4D12-BBFD87E4CB6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511" y="5464931"/>
            <a:ext cx="365548" cy="3289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05265833"/>
      </p:ext>
    </p:extLst>
  </p:cSld>
  <p:clrMapOvr>
    <a:masterClrMapping/>
  </p:clrMapOvr>
  <p:transition spd="med" advTm="2129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Approach to Nuclear Structure</a:t>
            </a:r>
            <a:endParaRPr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00" y="1848287"/>
            <a:ext cx="3727908" cy="6946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tangle 7"/>
          <p:cNvSpPr/>
          <p:nvPr/>
        </p:nvSpPr>
        <p:spPr>
          <a:xfrm>
            <a:off x="11507394" y="5397282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7EB8F9-98CB-F84D-A95C-C44C5086B7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4883" r="8958" b="26092"/>
          <a:stretch/>
        </p:blipFill>
        <p:spPr>
          <a:xfrm>
            <a:off x="89990" y="2768570"/>
            <a:ext cx="5543760" cy="34389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10B480-513F-4046-B86A-A320152DFA31}"/>
              </a:ext>
            </a:extLst>
          </p:cNvPr>
          <p:cNvSpPr/>
          <p:nvPr/>
        </p:nvSpPr>
        <p:spPr>
          <a:xfrm>
            <a:off x="90421" y="4933969"/>
            <a:ext cx="2008292" cy="1264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D4A0B3-13CC-31A8-6392-4A0A6CD83224}"/>
              </a:ext>
            </a:extLst>
          </p:cNvPr>
          <p:cNvSpPr/>
          <p:nvPr/>
        </p:nvSpPr>
        <p:spPr>
          <a:xfrm>
            <a:off x="666063" y="6423661"/>
            <a:ext cx="650316" cy="35958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EB89C9-29AE-C85F-27BC-34052C79784C}"/>
              </a:ext>
            </a:extLst>
          </p:cNvPr>
          <p:cNvSpPr/>
          <p:nvPr/>
        </p:nvSpPr>
        <p:spPr>
          <a:xfrm>
            <a:off x="880110" y="1797617"/>
            <a:ext cx="3809288" cy="775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1F3740-CE4E-8979-10B8-ADB69C7418FC}"/>
              </a:ext>
            </a:extLst>
          </p:cNvPr>
          <p:cNvSpPr/>
          <p:nvPr/>
        </p:nvSpPr>
        <p:spPr>
          <a:xfrm>
            <a:off x="1427921" y="3653900"/>
            <a:ext cx="1667191" cy="1097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1A8232-9BCC-47BB-8C86-284247794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384" y="2780000"/>
            <a:ext cx="6416276" cy="17699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34349" tIns="67176" rIns="134349" bIns="67176">
            <a:prstTxWarp prst="textNoShape">
              <a:avLst/>
            </a:prstTxWarp>
            <a:spAutoFit/>
          </a:bodyPr>
          <a:lstStyle/>
          <a:p>
            <a:pPr marL="167938" indent="-167938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u="sng" dirty="0">
                <a:solidFill>
                  <a:srgbClr val="0070C0"/>
                </a:solidFill>
                <a:latin typeface="Arial Rounded MT Bold"/>
              </a:rPr>
              <a:t>Methods Exact up to Truncations</a:t>
            </a: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latin typeface="Arial Rounded MT Bold"/>
            </a:endParaRP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tx1"/>
                </a:solidFill>
                <a:latin typeface="Arial Rounded MT Bold"/>
              </a:rPr>
              <a:t>✅ Single-particle basis</a:t>
            </a: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  <a:latin typeface="Arial Rounded MT Bold"/>
            </a:endParaRP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tx1"/>
                </a:solidFill>
                <a:latin typeface="Arial Rounded MT Bold"/>
              </a:rPr>
              <a:t>✅ Storage limits of 3N forces </a:t>
            </a: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  <a:latin typeface="Arial Rounded MT Bold"/>
            </a:endParaRPr>
          </a:p>
          <a:p>
            <a:pPr marL="167938" indent="-167938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tx1"/>
                </a:solidFill>
                <a:latin typeface="Arial Rounded MT Bold"/>
              </a:rPr>
              <a:t>🤷🏻‍♂️ Many-body operators: e.g., CCSD(T), IMSRG(2)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030484-53BE-C8F2-2E44-DA854ACBC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5767" y="3295338"/>
            <a:ext cx="1651000" cy="25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23F25C-B7D8-32FC-6A36-7526439798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2997" b="-22693"/>
          <a:stretch/>
        </p:blipFill>
        <p:spPr>
          <a:xfrm>
            <a:off x="9336410" y="3726022"/>
            <a:ext cx="2825110" cy="3272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E504F7-D393-7AD5-FA2E-5BC4CAF608E6}"/>
              </a:ext>
            </a:extLst>
          </p:cNvPr>
          <p:cNvSpPr txBox="1"/>
          <p:nvPr/>
        </p:nvSpPr>
        <p:spPr>
          <a:xfrm>
            <a:off x="32839" y="5902912"/>
            <a:ext cx="2655445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, S. </a:t>
            </a:r>
            <a:r>
              <a:rPr lang="it-IT" sz="1400" dirty="0" err="1">
                <a:solidFill>
                  <a:schemeClr val="tx1"/>
                </a:solidFill>
              </a:rPr>
              <a:t>R</a:t>
            </a:r>
            <a:r>
              <a:rPr lang="it-IT" sz="1400" dirty="0">
                <a:solidFill>
                  <a:schemeClr val="tx1"/>
                </a:solidFill>
              </a:rPr>
              <a:t>. </a:t>
            </a:r>
            <a:r>
              <a:rPr lang="it-IT" sz="1400" dirty="0" err="1">
                <a:solidFill>
                  <a:schemeClr val="tx1"/>
                </a:solidFill>
              </a:rPr>
              <a:t>Stroberg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21" name="Rectangle 61">
            <a:extLst>
              <a:ext uri="{FF2B5EF4-FFF2-40B4-BE49-F238E27FC236}">
                <a16:creationId xmlns:a16="http://schemas.microsoft.com/office/drawing/2014/main" id="{A524C8E7-3945-31B8-BF35-110C37A39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000" y="720000"/>
            <a:ext cx="11421450" cy="8740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Aim of modern nuclear theory: develop unified </a:t>
            </a:r>
            <a:r>
              <a:rPr lang="en-US" sz="2100" i="1" dirty="0">
                <a:solidFill>
                  <a:schemeClr val="tx1"/>
                </a:solidFill>
              </a:rPr>
              <a:t>first-principles </a:t>
            </a:r>
            <a:r>
              <a:rPr lang="en-US" sz="2100" dirty="0">
                <a:solidFill>
                  <a:schemeClr val="tx1"/>
                </a:solidFill>
              </a:rPr>
              <a:t>picture of structure and reactions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(Approximately) solve nonrelativistic Schrödinger equation</a:t>
            </a:r>
          </a:p>
        </p:txBody>
      </p:sp>
    </p:spTree>
    <p:extLst>
      <p:ext uri="{BB962C8B-B14F-4D97-AF65-F5344CB8AC3E}">
        <p14:creationId xmlns:p14="http://schemas.microsoft.com/office/powerpoint/2010/main" val="2231623717"/>
      </p:ext>
    </p:extLst>
  </p:cSld>
  <p:clrMapOvr>
    <a:masterClrMapping/>
  </p:clrMapOvr>
  <p:transition spd="med" advTm="31087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Scope of Ab Initio: 2010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720000"/>
            <a:ext cx="12012001" cy="484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2010</a:t>
            </a:r>
            <a:r>
              <a:rPr lang="en-US" sz="2100" dirty="0">
                <a:solidFill>
                  <a:schemeClr val="tx1"/>
                </a:solidFill>
              </a:rPr>
              <a:t> Quasi-exact methods for light nuclei (</a:t>
            </a:r>
            <a:r>
              <a:rPr lang="en-US" sz="2100" baseline="30000" dirty="0">
                <a:solidFill>
                  <a:schemeClr val="tx1"/>
                </a:solidFill>
              </a:rPr>
              <a:t>16</a:t>
            </a:r>
            <a:r>
              <a:rPr lang="en-US" sz="2100" dirty="0">
                <a:solidFill>
                  <a:schemeClr val="tx1"/>
                </a:solidFill>
              </a:rPr>
              <a:t>O); limited capability for 3N forces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4B074B5-CF51-4E10-D8A6-3E3885619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530000"/>
            <a:ext cx="8781955" cy="5295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8675F03-5CC5-2629-2D69-F69C1616A8E1}"/>
              </a:ext>
            </a:extLst>
          </p:cNvPr>
          <p:cNvSpPr txBox="1"/>
          <p:nvPr/>
        </p:nvSpPr>
        <p:spPr>
          <a:xfrm>
            <a:off x="6096000" y="6052134"/>
            <a:ext cx="2727637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: H. </a:t>
            </a:r>
            <a:r>
              <a:rPr lang="it-IT" sz="1400" dirty="0" err="1">
                <a:solidFill>
                  <a:schemeClr val="tx1"/>
                </a:solidFill>
              </a:rPr>
              <a:t>Hergert</a:t>
            </a:r>
            <a:r>
              <a:rPr lang="it-IT" sz="1400" dirty="0">
                <a:solidFill>
                  <a:schemeClr val="tx1"/>
                </a:solidFill>
              </a:rPr>
              <a:t>, A. </a:t>
            </a:r>
            <a:r>
              <a:rPr lang="it-IT" sz="1400" dirty="0" err="1">
                <a:solidFill>
                  <a:schemeClr val="tx1"/>
                </a:solidFill>
              </a:rPr>
              <a:t>Belley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2174"/>
      </p:ext>
    </p:extLst>
  </p:cSld>
  <p:clrMapOvr>
    <a:masterClrMapping/>
  </p:clrMapOvr>
  <p:transition spd="med" advTm="1992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Scope of Ab Initio: 2016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720000"/>
            <a:ext cx="12012001" cy="907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2016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>
                <a:solidFill>
                  <a:schemeClr val="tx1"/>
                </a:solidFill>
              </a:rPr>
              <a:t>Polynomially</a:t>
            </a:r>
            <a:r>
              <a:rPr lang="en-US" sz="2100" dirty="0">
                <a:solidFill>
                  <a:schemeClr val="tx1"/>
                </a:solidFill>
              </a:rPr>
              <a:t> scaling methods emerge (Coupled Cluster, IMSRG, etc.)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4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Progress to doubly magic </a:t>
            </a:r>
            <a:r>
              <a:rPr lang="en-US" sz="2100" baseline="30000" dirty="0">
                <a:solidFill>
                  <a:schemeClr val="tx1"/>
                </a:solidFill>
              </a:rPr>
              <a:t>56/78</a:t>
            </a:r>
            <a:r>
              <a:rPr lang="en-US" sz="2100" dirty="0">
                <a:solidFill>
                  <a:schemeClr val="tx1"/>
                </a:solidFill>
              </a:rPr>
              <a:t>Ni and semi-magic chains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6834DF-A627-CDE2-2E19-A9CE64711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73" y="1522371"/>
            <a:ext cx="8781955" cy="5295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FD2751-C8C5-6418-979B-76FF5FF3B844}"/>
              </a:ext>
            </a:extLst>
          </p:cNvPr>
          <p:cNvSpPr txBox="1"/>
          <p:nvPr/>
        </p:nvSpPr>
        <p:spPr>
          <a:xfrm>
            <a:off x="752354" y="1666754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B3DA80-2A62-6CEC-DA16-D1F305CE0A6E}"/>
              </a:ext>
            </a:extLst>
          </p:cNvPr>
          <p:cNvSpPr txBox="1"/>
          <p:nvPr/>
        </p:nvSpPr>
        <p:spPr>
          <a:xfrm>
            <a:off x="7883505" y="4886444"/>
            <a:ext cx="489876" cy="30777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675F03-5CC5-2629-2D69-F69C1616A8E1}"/>
              </a:ext>
            </a:extLst>
          </p:cNvPr>
          <p:cNvSpPr txBox="1"/>
          <p:nvPr/>
        </p:nvSpPr>
        <p:spPr>
          <a:xfrm>
            <a:off x="6096000" y="6052134"/>
            <a:ext cx="2727637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: H. </a:t>
            </a:r>
            <a:r>
              <a:rPr lang="it-IT" sz="1400" dirty="0" err="1">
                <a:solidFill>
                  <a:schemeClr val="tx1"/>
                </a:solidFill>
              </a:rPr>
              <a:t>Hergert</a:t>
            </a:r>
            <a:r>
              <a:rPr lang="it-IT" sz="1400" dirty="0">
                <a:solidFill>
                  <a:schemeClr val="tx1"/>
                </a:solidFill>
              </a:rPr>
              <a:t>, A. </a:t>
            </a:r>
            <a:r>
              <a:rPr lang="it-IT" sz="1400" dirty="0" err="1">
                <a:solidFill>
                  <a:schemeClr val="tx1"/>
                </a:solidFill>
              </a:rPr>
              <a:t>Belley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85663"/>
      </p:ext>
    </p:extLst>
  </p:cSld>
  <p:clrMapOvr>
    <a:masterClrMapping/>
  </p:clrMapOvr>
  <p:transition spd="med" advTm="1992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Six-Year Revolution: Ab Initio 2022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720000"/>
            <a:ext cx="12012001" cy="9417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2022</a:t>
            </a:r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Valence-space approach: essentially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properties of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nuclei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4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</a:rPr>
              <a:t>What can we do with this advance?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59403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77492E-E5A8-12C2-F158-A111C24CB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530000"/>
            <a:ext cx="8778240" cy="52933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7DE0EA-36C5-BDE4-4B15-0269ED00F665}"/>
              </a:ext>
            </a:extLst>
          </p:cNvPr>
          <p:cNvSpPr txBox="1"/>
          <p:nvPr/>
        </p:nvSpPr>
        <p:spPr>
          <a:xfrm>
            <a:off x="6096000" y="6052134"/>
            <a:ext cx="2727637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: H. </a:t>
            </a:r>
            <a:r>
              <a:rPr lang="it-IT" sz="1400" dirty="0" err="1">
                <a:solidFill>
                  <a:schemeClr val="tx1"/>
                </a:solidFill>
              </a:rPr>
              <a:t>Hergert</a:t>
            </a:r>
            <a:r>
              <a:rPr lang="it-IT" sz="1400" dirty="0">
                <a:solidFill>
                  <a:schemeClr val="tx1"/>
                </a:solidFill>
              </a:rPr>
              <a:t>, A. </a:t>
            </a:r>
            <a:r>
              <a:rPr lang="it-IT" sz="1400" dirty="0" err="1">
                <a:solidFill>
                  <a:schemeClr val="tx1"/>
                </a:solidFill>
              </a:rPr>
              <a:t>Belley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99593"/>
      </p:ext>
    </p:extLst>
  </p:cSld>
  <p:clrMapOvr>
    <a:masterClrMapping/>
  </p:clrMapOvr>
  <p:transition spd="med" advTm="802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53DD3-62DD-32D3-FF06-79FC74276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DE692F-4076-5E40-55C5-3E33D509DC52}"/>
              </a:ext>
            </a:extLst>
          </p:cNvPr>
          <p:cNvSpPr/>
          <p:nvPr/>
        </p:nvSpPr>
        <p:spPr>
          <a:xfrm>
            <a:off x="827069" y="66614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E54BE8E1-0BC1-D030-5E85-ACD8A761F1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Predicting Ab Initio Limits of Atomic Nuclei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CBB5CE-87C5-152D-D4E1-C8B274173BAE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C5CB27-4128-98FB-FE5D-D0C3B5C357CD}"/>
              </a:ext>
            </a:extLst>
          </p:cNvPr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4A080A-6736-9678-3B7D-AC18213D4F34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08C53E97-D941-D919-BB03-D6101DDC3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00" y="687600"/>
            <a:ext cx="11934613" cy="611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 calculations of ~700 nuclei from He to Fe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	Input NN+3N fit to 2,3,4-body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	</a:t>
            </a:r>
            <a:r>
              <a:rPr lang="en-US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biased towards existing data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Known drip lines predicted within uncertainties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 guide for neutron-rich driplines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140F59-A94B-D074-7965-10D697F95548}"/>
              </a:ext>
            </a:extLst>
          </p:cNvPr>
          <p:cNvSpPr/>
          <p:nvPr/>
        </p:nvSpPr>
        <p:spPr>
          <a:xfrm>
            <a:off x="11497893" y="53221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 descr="Bar chart&#10;&#10;Description automatically generated">
            <a:extLst>
              <a:ext uri="{FF2B5EF4-FFF2-40B4-BE49-F238E27FC236}">
                <a16:creationId xmlns:a16="http://schemas.microsoft.com/office/drawing/2014/main" id="{EAC37321-5873-3F7F-A9C2-DA5B53918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25" y="1147357"/>
            <a:ext cx="7600355" cy="4569978"/>
          </a:xfrm>
          <a:prstGeom prst="rect">
            <a:avLst/>
          </a:prstGeom>
        </p:spPr>
      </p:pic>
      <p:pic>
        <p:nvPicPr>
          <p:cNvPr id="17" name="Picture 16" descr="AllProbBound.pdf">
            <a:extLst>
              <a:ext uri="{FF2B5EF4-FFF2-40B4-BE49-F238E27FC236}">
                <a16:creationId xmlns:a16="http://schemas.microsoft.com/office/drawing/2014/main" id="{00EF7229-7BBF-F18D-9EDF-7626369CC6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57" t="64001" r="18015" b="16914"/>
          <a:stretch/>
        </p:blipFill>
        <p:spPr>
          <a:xfrm>
            <a:off x="8466013" y="1183616"/>
            <a:ext cx="2872526" cy="1642428"/>
          </a:xfrm>
          <a:prstGeom prst="rect">
            <a:avLst/>
          </a:prstGeom>
        </p:spPr>
      </p:pic>
      <p:pic>
        <p:nvPicPr>
          <p:cNvPr id="18" name="Picture 17" descr="delta_mathcal_O_.pdf">
            <a:extLst>
              <a:ext uri="{FF2B5EF4-FFF2-40B4-BE49-F238E27FC236}">
                <a16:creationId xmlns:a16="http://schemas.microsoft.com/office/drawing/2014/main" id="{60FFCC2B-4E84-B418-1DAB-12A5DDD6A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539" y="809941"/>
            <a:ext cx="2527610" cy="28962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D9C30B-9AE2-1B8D-2F79-573D8C887388}"/>
              </a:ext>
            </a:extLst>
          </p:cNvPr>
          <p:cNvSpPr txBox="1"/>
          <p:nvPr/>
        </p:nvSpPr>
        <p:spPr>
          <a:xfrm>
            <a:off x="10908091" y="2527530"/>
            <a:ext cx="318031" cy="723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|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40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4F716C-723F-AB9A-682B-1320B98739CC}"/>
              </a:ext>
            </a:extLst>
          </p:cNvPr>
          <p:cNvSpPr txBox="1"/>
          <p:nvPr/>
        </p:nvSpPr>
        <p:spPr>
          <a:xfrm>
            <a:off x="9635459" y="2635477"/>
            <a:ext cx="38777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|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Times" pitchFamily="2" charset="0"/>
                <a:cs typeface="Times New Roman" panose="02020603050405020304" pitchFamily="18" charset="0"/>
              </a:rPr>
              <a:t>2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DFE59-3BDA-4EF5-B069-E8A3A4D9D583}"/>
              </a:ext>
            </a:extLst>
          </p:cNvPr>
          <p:cNvSpPr txBox="1"/>
          <p:nvPr/>
        </p:nvSpPr>
        <p:spPr>
          <a:xfrm>
            <a:off x="8426708" y="2626624"/>
            <a:ext cx="38777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|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6B4F32-A87C-6BBE-4A4A-ED90AE55DFC6}"/>
              </a:ext>
            </a:extLst>
          </p:cNvPr>
          <p:cNvSpPr txBox="1"/>
          <p:nvPr/>
        </p:nvSpPr>
        <p:spPr>
          <a:xfrm>
            <a:off x="8171731" y="1223927"/>
            <a:ext cx="55150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5 –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C4CC14-938E-C8E9-D8D4-C7ABF25BE07F}"/>
              </a:ext>
            </a:extLst>
          </p:cNvPr>
          <p:cNvSpPr txBox="1"/>
          <p:nvPr/>
        </p:nvSpPr>
        <p:spPr>
          <a:xfrm>
            <a:off x="8141754" y="1750502"/>
            <a:ext cx="50634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0 –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2B47DC-79EB-8CED-99DE-D80ED7A93E05}"/>
              </a:ext>
            </a:extLst>
          </p:cNvPr>
          <p:cNvSpPr txBox="1"/>
          <p:nvPr/>
        </p:nvSpPr>
        <p:spPr>
          <a:xfrm>
            <a:off x="8104785" y="2415978"/>
            <a:ext cx="502297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" pitchFamily="2" charset="0"/>
                <a:cs typeface="Times New Roman" panose="02020603050405020304" pitchFamily="18" charset="0"/>
                <a:sym typeface="Arial"/>
              </a:rPr>
              <a:t> -5 –  </a:t>
            </a:r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96C4A0D-795D-3736-3468-F12C08BA94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641" y="5583431"/>
            <a:ext cx="3153170" cy="12552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3C2CC6-8C67-822A-1F65-C607AEB86A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9883" y="5679234"/>
            <a:ext cx="591128" cy="6161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0C7BB8-7E48-C868-4F4A-E7FD4A1F5E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312" y="4446612"/>
            <a:ext cx="1079716" cy="10797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7D0235-AA02-4920-CE76-959BCEC426EC}"/>
              </a:ext>
            </a:extLst>
          </p:cNvPr>
          <p:cNvSpPr txBox="1"/>
          <p:nvPr/>
        </p:nvSpPr>
        <p:spPr>
          <a:xfrm>
            <a:off x="9781574" y="5272502"/>
            <a:ext cx="1643613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Ragnar Stroberg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5" name="Picture 14" descr="A blue and yellow logo&#10;&#10;Description automatically generated">
            <a:extLst>
              <a:ext uri="{FF2B5EF4-FFF2-40B4-BE49-F238E27FC236}">
                <a16:creationId xmlns:a16="http://schemas.microsoft.com/office/drawing/2014/main" id="{8C100CE0-1B73-FE45-E884-9C207FF46F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888" y="5154941"/>
            <a:ext cx="387707" cy="34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04890"/>
      </p:ext>
    </p:extLst>
  </p:cSld>
  <p:clrMapOvr>
    <a:masterClrMapping/>
  </p:clrMapOvr>
  <p:transition spd="med" advTm="4903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0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Progress: How Heavy Can We Go?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B1B8DB-2288-ACB8-8478-A6017D966D3E}"/>
              </a:ext>
            </a:extLst>
          </p:cNvPr>
          <p:cNvSpPr txBox="1"/>
          <p:nvPr/>
        </p:nvSpPr>
        <p:spPr>
          <a:xfrm>
            <a:off x="8991057" y="2220134"/>
            <a:ext cx="3180902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Key Limitation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dirty="0">
                <a:solidFill>
                  <a:srgbClr val="0070C0"/>
                </a:solidFill>
              </a:rPr>
              <a:t>3NF matrix element storage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AC83B6-7F34-8029-B0D3-0D62E2F62E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381" b="-13869"/>
          <a:stretch/>
        </p:blipFill>
        <p:spPr>
          <a:xfrm>
            <a:off x="9354754" y="3121020"/>
            <a:ext cx="2468297" cy="270554"/>
          </a:xfrm>
          <a:prstGeom prst="rect">
            <a:avLst/>
          </a:prstGeom>
        </p:spPr>
      </p:pic>
      <p:sp>
        <p:nvSpPr>
          <p:cNvPr id="9" name="Rectangle 61">
            <a:extLst>
              <a:ext uri="{FF2B5EF4-FFF2-40B4-BE49-F238E27FC236}">
                <a16:creationId xmlns:a16="http://schemas.microsoft.com/office/drawing/2014/main" id="{62CAC139-7371-73FC-8910-0AE6A67C4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8063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Tremendous progress in ab initio reach, largely due to valence-space IMSRG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4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Calculate essentially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properties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of nuclei…</a:t>
            </a:r>
            <a:r>
              <a:rPr lang="en-US" sz="2100" b="1" dirty="0">
                <a:solidFill>
                  <a:srgbClr val="C00000"/>
                </a:solidFill>
              </a:rPr>
              <a:t> to N, Z ~ 50</a:t>
            </a:r>
            <a:endParaRPr lang="en-US" sz="2100" dirty="0">
              <a:solidFill>
                <a:srgbClr val="C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A52930-E195-DB9D-CA86-5D1D9EA215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530000"/>
            <a:ext cx="8778240" cy="52933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280D198-F88C-1A2F-3CFC-C47E92CFF3C0}"/>
              </a:ext>
            </a:extLst>
          </p:cNvPr>
          <p:cNvSpPr/>
          <p:nvPr/>
        </p:nvSpPr>
        <p:spPr>
          <a:xfrm>
            <a:off x="4064431" y="2043456"/>
            <a:ext cx="2403062" cy="1923982"/>
          </a:xfrm>
          <a:prstGeom prst="rect">
            <a:avLst/>
          </a:prstGeom>
          <a:gradFill flip="none" rotWithShape="1">
            <a:gsLst>
              <a:gs pos="7000">
                <a:srgbClr val="00B0F0">
                  <a:alpha val="88000"/>
                </a:srgbClr>
              </a:gs>
              <a:gs pos="94000">
                <a:schemeClr val="bg1">
                  <a:alpha val="0"/>
                </a:schemeClr>
              </a:gs>
              <a:gs pos="60000">
                <a:srgbClr val="0070C0">
                  <a:alpha val="8210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451027"/>
      </p:ext>
    </p:extLst>
  </p:cSld>
  <p:clrMapOvr>
    <a:masterClrMapping/>
  </p:clrMapOvr>
  <p:transition spd="med" advTm="2267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0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Progress: How Heavy Can We Go?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B1B8DB-2288-ACB8-8478-A6017D966D3E}"/>
              </a:ext>
            </a:extLst>
          </p:cNvPr>
          <p:cNvSpPr txBox="1"/>
          <p:nvPr/>
        </p:nvSpPr>
        <p:spPr>
          <a:xfrm>
            <a:off x="8991057" y="2220134"/>
            <a:ext cx="3180902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Key Limitation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dirty="0">
                <a:solidFill>
                  <a:srgbClr val="0070C0"/>
                </a:solidFill>
              </a:rPr>
              <a:t>3NF matrix element storage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AC83B6-7F34-8029-B0D3-0D62E2F62E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381" b="-13869"/>
          <a:stretch/>
        </p:blipFill>
        <p:spPr>
          <a:xfrm>
            <a:off x="9354754" y="3121020"/>
            <a:ext cx="2468297" cy="270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BDDD56-33E4-F424-BEA0-F167360026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530000"/>
            <a:ext cx="8778240" cy="529336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6E53823-41B6-2887-3C70-320A716E27C0}"/>
              </a:ext>
            </a:extLst>
          </p:cNvPr>
          <p:cNvSpPr/>
          <p:nvPr/>
        </p:nvSpPr>
        <p:spPr>
          <a:xfrm>
            <a:off x="4064431" y="2043456"/>
            <a:ext cx="2403062" cy="1923982"/>
          </a:xfrm>
          <a:prstGeom prst="rect">
            <a:avLst/>
          </a:prstGeom>
          <a:gradFill flip="none" rotWithShape="1">
            <a:gsLst>
              <a:gs pos="7000">
                <a:srgbClr val="00B0F0">
                  <a:alpha val="88000"/>
                </a:srgbClr>
              </a:gs>
              <a:gs pos="94000">
                <a:schemeClr val="bg1">
                  <a:alpha val="0"/>
                </a:schemeClr>
              </a:gs>
              <a:gs pos="60000">
                <a:srgbClr val="0070C0">
                  <a:alpha val="8210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61">
            <a:extLst>
              <a:ext uri="{FF2B5EF4-FFF2-40B4-BE49-F238E27FC236}">
                <a16:creationId xmlns:a16="http://schemas.microsoft.com/office/drawing/2014/main" id="{C7DB8D27-DDCC-9703-FED3-93F3D0A7C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80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Tremendous progress in ab initio reach, largely due to valence-space IMSRG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4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Calculate essentially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properties </a:t>
            </a:r>
            <a:r>
              <a:rPr lang="en-US" sz="2100" i="1" dirty="0">
                <a:solidFill>
                  <a:schemeClr val="tx1"/>
                </a:solidFill>
              </a:rPr>
              <a:t>all</a:t>
            </a:r>
            <a:r>
              <a:rPr lang="en-US" sz="2100" dirty="0">
                <a:solidFill>
                  <a:schemeClr val="tx1"/>
                </a:solidFill>
              </a:rPr>
              <a:t> of nuclei… </a:t>
            </a:r>
            <a:r>
              <a:rPr lang="en-US" sz="2100" b="1" dirty="0">
                <a:solidFill>
                  <a:srgbClr val="C00000"/>
                </a:solidFill>
              </a:rPr>
              <a:t>to N, Z ~ 50 (key nuclei just out of reach!)</a:t>
            </a:r>
            <a:endParaRPr lang="en-US" sz="2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85855"/>
      </p:ext>
    </p:extLst>
  </p:cSld>
  <p:clrMapOvr>
    <a:masterClrMapping/>
  </p:clrMapOvr>
  <p:transition spd="med" advTm="22677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1">
            <a:extLst>
              <a:ext uri="{FF2B5EF4-FFF2-40B4-BE49-F238E27FC236}">
                <a16:creationId xmlns:a16="http://schemas.microsoft.com/office/drawing/2014/main" id="{93D981DC-E3B7-D749-903E-0AC8F504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390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</a:t>
            </a:r>
            <a:b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1" y="1374850"/>
            <a:ext cx="8345346" cy="4250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z="4500" dirty="0">
                <a:solidFill>
                  <a:schemeClr val="accent1"/>
                </a:solidFill>
              </a:rPr>
              <a:t>Converged Calculations</a:t>
            </a:r>
            <a:br>
              <a:rPr lang="en-US" sz="4500" dirty="0">
                <a:solidFill>
                  <a:schemeClr val="accent1"/>
                </a:solidFill>
              </a:rPr>
            </a:br>
            <a:r>
              <a:rPr lang="en-US" sz="4500" dirty="0">
                <a:solidFill>
                  <a:schemeClr val="accent1"/>
                </a:solidFill>
              </a:rPr>
              <a:t>of Heavy Nuclei</a:t>
            </a:r>
            <a:endParaRPr sz="45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7BD773-97A1-8964-8BB9-F36B75982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92" y="698585"/>
            <a:ext cx="4216469" cy="5966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FF1E86-F0E7-8F8A-83D3-7704457F66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1" y="5580686"/>
            <a:ext cx="7252106" cy="12644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317299A-CF7A-F0EA-2058-2C845E55420D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5B78EA-2C60-AE4E-A504-9E0E614AABDD}"/>
              </a:ext>
            </a:extLst>
          </p:cNvPr>
          <p:cNvSpPr/>
          <p:nvPr/>
        </p:nvSpPr>
        <p:spPr>
          <a:xfrm>
            <a:off x="172722" y="6239332"/>
            <a:ext cx="810258" cy="287258"/>
          </a:xfrm>
          <a:prstGeom prst="rect">
            <a:avLst/>
          </a:prstGeom>
          <a:noFill/>
          <a:ln w="22225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E9BD8CA-2852-D529-B206-6BAEC545651D}"/>
              </a:ext>
            </a:extLst>
          </p:cNvPr>
          <p:cNvSpPr txBox="1">
            <a:spLocks/>
          </p:cNvSpPr>
          <p:nvPr/>
        </p:nvSpPr>
        <p:spPr>
          <a:xfrm>
            <a:off x="2448000" y="2424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*KEY ADVANCE*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6563C1-FF29-93A4-4041-FECA740106D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9"/>
          <a:stretch/>
        </p:blipFill>
        <p:spPr>
          <a:xfrm>
            <a:off x="401991" y="4155951"/>
            <a:ext cx="1051891" cy="1188512"/>
          </a:xfrm>
          <a:prstGeom prst="rect">
            <a:avLst/>
          </a:prstGeom>
        </p:spPr>
      </p:pic>
      <p:pic>
        <p:nvPicPr>
          <p:cNvPr id="11" name="Picture 10" descr="A purple flower with black text&#10;&#10;Description automatically generated">
            <a:extLst>
              <a:ext uri="{FF2B5EF4-FFF2-40B4-BE49-F238E27FC236}">
                <a16:creationId xmlns:a16="http://schemas.microsoft.com/office/drawing/2014/main" id="{6CA413CD-61A4-E61F-C3BC-9CB63223D7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882" y="4762060"/>
            <a:ext cx="1299874" cy="6792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549F97-E65C-3A53-A68A-0DC9F8B46944}"/>
              </a:ext>
            </a:extLst>
          </p:cNvPr>
          <p:cNvSpPr txBox="1"/>
          <p:nvPr/>
        </p:nvSpPr>
        <p:spPr>
          <a:xfrm>
            <a:off x="179434" y="5350803"/>
            <a:ext cx="1600598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Takayuki Miyagi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1857076"/>
      </p:ext>
    </p:extLst>
  </p:cSld>
  <p:clrMapOvr>
    <a:masterClrMapping/>
  </p:clrMapOvr>
  <p:transition spd="med" advTm="11098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Calculations of Heavy Nuclei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1EA338-1B95-F546-B121-83F29B585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426" y="772924"/>
            <a:ext cx="3100114" cy="237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F28E34C-EFF4-3FA3-747F-820C3577C675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2B7E3E-D700-62AC-0E61-AA2E351090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" t="13451" r="44311" b="10452"/>
          <a:stretch/>
        </p:blipFill>
        <p:spPr>
          <a:xfrm>
            <a:off x="90914" y="3886911"/>
            <a:ext cx="3527571" cy="29809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550D4F-DB2B-DFF2-43DD-71E14F08D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3" y="1497330"/>
            <a:ext cx="3487673" cy="242993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091616-C93A-ECD9-AFD8-781828BCF07B}"/>
              </a:ext>
            </a:extLst>
          </p:cNvPr>
          <p:cNvCxnSpPr>
            <a:cxnSpLocks/>
          </p:cNvCxnSpPr>
          <p:nvPr/>
        </p:nvCxnSpPr>
        <p:spPr>
          <a:xfrm flipV="1">
            <a:off x="1504459" y="2617470"/>
            <a:ext cx="0" cy="908461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586610-26D3-A745-5282-081457CAA54F}"/>
              </a:ext>
            </a:extLst>
          </p:cNvPr>
          <p:cNvCxnSpPr>
            <a:cxnSpLocks/>
          </p:cNvCxnSpPr>
          <p:nvPr/>
        </p:nvCxnSpPr>
        <p:spPr>
          <a:xfrm flipV="1">
            <a:off x="2387028" y="2497127"/>
            <a:ext cx="0" cy="1045719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A84113-432C-B899-AAE9-8777BD7ECB95}"/>
              </a:ext>
            </a:extLst>
          </p:cNvPr>
          <p:cNvCxnSpPr>
            <a:cxnSpLocks/>
          </p:cNvCxnSpPr>
          <p:nvPr/>
        </p:nvCxnSpPr>
        <p:spPr>
          <a:xfrm flipV="1">
            <a:off x="2679369" y="5132070"/>
            <a:ext cx="0" cy="1261178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FD7692-277F-BF71-3C29-700B47D079FE}"/>
              </a:ext>
            </a:extLst>
          </p:cNvPr>
          <p:cNvSpPr txBox="1"/>
          <p:nvPr/>
        </p:nvSpPr>
        <p:spPr>
          <a:xfrm>
            <a:off x="1572687" y="4143572"/>
            <a:ext cx="62933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Pb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14B39E-E950-D05A-43BE-7291538F8466}"/>
              </a:ext>
            </a:extLst>
          </p:cNvPr>
          <p:cNvCxnSpPr>
            <a:cxnSpLocks/>
          </p:cNvCxnSpPr>
          <p:nvPr/>
        </p:nvCxnSpPr>
        <p:spPr>
          <a:xfrm>
            <a:off x="1572687" y="3344064"/>
            <a:ext cx="729492" cy="0"/>
          </a:xfrm>
          <a:prstGeom prst="straightConnector1">
            <a:avLst/>
          </a:prstGeom>
          <a:noFill/>
          <a:ln w="635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8C1012-7048-7DCD-3903-114972D94FAE}"/>
              </a:ext>
            </a:extLst>
          </p:cNvPr>
          <p:cNvCxnSpPr>
            <a:cxnSpLocks/>
          </p:cNvCxnSpPr>
          <p:nvPr/>
        </p:nvCxnSpPr>
        <p:spPr>
          <a:xfrm>
            <a:off x="1657536" y="6181791"/>
            <a:ext cx="729492" cy="0"/>
          </a:xfrm>
          <a:prstGeom prst="straightConnector1">
            <a:avLst/>
          </a:prstGeom>
          <a:noFill/>
          <a:ln w="635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61">
            <a:extLst>
              <a:ext uri="{FF2B5EF4-FFF2-40B4-BE49-F238E27FC236}">
                <a16:creationId xmlns:a16="http://schemas.microsoft.com/office/drawing/2014/main" id="{C3DF8AAD-AC92-D9B3-6268-DC0389BFB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335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Limited by typical memory/node: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Clever storage reduces needs: TB → GB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 	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 now straightforward: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Solving the Schrödinger equation for 200+ nucleons!</a:t>
            </a: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08318"/>
      </p:ext>
    </p:extLst>
  </p:cSld>
  <p:clrMapOvr>
    <a:masterClrMapping/>
  </p:clrMapOvr>
  <p:transition spd="med" advTm="3463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Major BSM Searches Worldwide 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337807" y="1850999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45635" y="1468525"/>
            <a:ext cx="345165" cy="1886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  </a:t>
            </a: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EAE7049-6A5A-35B5-5EDB-43B6A321A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523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Worldwide search for BSM physics w/ neutrinos, dark matter, and radioactive molecules!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	 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0ν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ββ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 Decay				    Dark Matter Direct Detection		   Symmetry Violation</a:t>
            </a: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Billions invested worldwide – theory of the nucleus is essential</a:t>
            </a:r>
          </a:p>
          <a:p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	Strategic planning for discovery (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) +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F1E426-A508-8BE3-E996-FC6D5EE3B8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2" t="20348" r="4248" b="6754"/>
          <a:stretch/>
        </p:blipFill>
        <p:spPr>
          <a:xfrm>
            <a:off x="131047" y="1997991"/>
            <a:ext cx="4229175" cy="25589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03512E-1A0D-7FFD-76DB-ECAE79D448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35" t="59044" r="13149" b="13258"/>
          <a:stretch/>
        </p:blipFill>
        <p:spPr>
          <a:xfrm>
            <a:off x="4575863" y="2108936"/>
            <a:ext cx="4033753" cy="24153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5BA52D-44D4-1C0F-CFB6-0B038988D9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9" t="23594" r="1960" b="22276"/>
          <a:stretch/>
        </p:blipFill>
        <p:spPr>
          <a:xfrm>
            <a:off x="8754799" y="2248438"/>
            <a:ext cx="3379132" cy="2225560"/>
          </a:xfrm>
          <a:prstGeom prst="rect">
            <a:avLst/>
          </a:prstGeom>
        </p:spPr>
      </p:pic>
      <p:pic>
        <p:nvPicPr>
          <p:cNvPr id="29" name="Picture 28" descr="bullet_cluster.jpeg">
            <a:extLst>
              <a:ext uri="{FF2B5EF4-FFF2-40B4-BE49-F238E27FC236}">
                <a16:creationId xmlns:a16="http://schemas.microsoft.com/office/drawing/2014/main" id="{16614590-2121-9A7C-C6BC-7225B92283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00" y="3705101"/>
            <a:ext cx="1030858" cy="7452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A0B147C-C020-5C2A-7985-78CCA94F7EB2}"/>
              </a:ext>
            </a:extLst>
          </p:cNvPr>
          <p:cNvSpPr/>
          <p:nvPr/>
        </p:nvSpPr>
        <p:spPr>
          <a:xfrm>
            <a:off x="8619200" y="2902713"/>
            <a:ext cx="332509" cy="62816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0808912"/>
      </p:ext>
    </p:extLst>
  </p:cSld>
  <p:clrMapOvr>
    <a:masterClrMapping/>
  </p:clrMapOvr>
  <p:transition spd="med" advTm="2309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Calculations of Heavy Nuclei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1EA338-1B95-F546-B121-83F29B585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426" y="772924"/>
            <a:ext cx="3100114" cy="237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F28E34C-EFF4-3FA3-747F-820C3577C675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2B7E3E-D700-62AC-0E61-AA2E351090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" t="13451" r="44311" b="10452"/>
          <a:stretch/>
        </p:blipFill>
        <p:spPr>
          <a:xfrm>
            <a:off x="90914" y="3886911"/>
            <a:ext cx="3527571" cy="29809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550D4F-DB2B-DFF2-43DD-71E14F08D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3" y="1497330"/>
            <a:ext cx="3487673" cy="242993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091616-C93A-ECD9-AFD8-781828BCF07B}"/>
              </a:ext>
            </a:extLst>
          </p:cNvPr>
          <p:cNvCxnSpPr>
            <a:cxnSpLocks/>
          </p:cNvCxnSpPr>
          <p:nvPr/>
        </p:nvCxnSpPr>
        <p:spPr>
          <a:xfrm flipV="1">
            <a:off x="1504459" y="2617470"/>
            <a:ext cx="0" cy="908461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586610-26D3-A745-5282-081457CAA54F}"/>
              </a:ext>
            </a:extLst>
          </p:cNvPr>
          <p:cNvCxnSpPr>
            <a:cxnSpLocks/>
          </p:cNvCxnSpPr>
          <p:nvPr/>
        </p:nvCxnSpPr>
        <p:spPr>
          <a:xfrm flipV="1">
            <a:off x="2387028" y="2497127"/>
            <a:ext cx="0" cy="1045719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A84113-432C-B899-AAE9-8777BD7ECB95}"/>
              </a:ext>
            </a:extLst>
          </p:cNvPr>
          <p:cNvCxnSpPr>
            <a:cxnSpLocks/>
          </p:cNvCxnSpPr>
          <p:nvPr/>
        </p:nvCxnSpPr>
        <p:spPr>
          <a:xfrm flipV="1">
            <a:off x="2679369" y="5132070"/>
            <a:ext cx="0" cy="1261178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FD7692-277F-BF71-3C29-700B47D079FE}"/>
              </a:ext>
            </a:extLst>
          </p:cNvPr>
          <p:cNvSpPr txBox="1"/>
          <p:nvPr/>
        </p:nvSpPr>
        <p:spPr>
          <a:xfrm>
            <a:off x="1572687" y="4143572"/>
            <a:ext cx="62933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Pb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14B39E-E950-D05A-43BE-7291538F8466}"/>
              </a:ext>
            </a:extLst>
          </p:cNvPr>
          <p:cNvCxnSpPr>
            <a:cxnSpLocks/>
          </p:cNvCxnSpPr>
          <p:nvPr/>
        </p:nvCxnSpPr>
        <p:spPr>
          <a:xfrm>
            <a:off x="1572687" y="3344064"/>
            <a:ext cx="729492" cy="0"/>
          </a:xfrm>
          <a:prstGeom prst="straightConnector1">
            <a:avLst/>
          </a:prstGeom>
          <a:noFill/>
          <a:ln w="635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8C1012-7048-7DCD-3903-114972D94FAE}"/>
              </a:ext>
            </a:extLst>
          </p:cNvPr>
          <p:cNvCxnSpPr>
            <a:cxnSpLocks/>
          </p:cNvCxnSpPr>
          <p:nvPr/>
        </p:nvCxnSpPr>
        <p:spPr>
          <a:xfrm>
            <a:off x="1657536" y="6181791"/>
            <a:ext cx="729492" cy="0"/>
          </a:xfrm>
          <a:prstGeom prst="straightConnector1">
            <a:avLst/>
          </a:prstGeom>
          <a:noFill/>
          <a:ln w="635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B326659B-FF0E-33DA-EC43-663E667C5E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697" y="2535977"/>
            <a:ext cx="5399384" cy="4242374"/>
          </a:xfrm>
          <a:prstGeom prst="rect">
            <a:avLst/>
          </a:prstGeom>
        </p:spPr>
      </p:pic>
      <p:sp>
        <p:nvSpPr>
          <p:cNvPr id="10" name="Rectangle 61">
            <a:extLst>
              <a:ext uri="{FF2B5EF4-FFF2-40B4-BE49-F238E27FC236}">
                <a16:creationId xmlns:a16="http://schemas.microsoft.com/office/drawing/2014/main" id="{C3DF8AAD-AC92-D9B3-6268-DC0389BFB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562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Limited by typical memory/node: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Clever storage reduces needs: TB → GB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 	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 now straightforward: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Solving the Schrödinger equation for 200+ nucleons!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(Super)heavy accessible to ab initio!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years: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→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  6 years: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→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EEF0C3-9F72-A226-F16A-8C51CC7CD52C}"/>
              </a:ext>
            </a:extLst>
          </p:cNvPr>
          <p:cNvSpPr txBox="1"/>
          <p:nvPr/>
        </p:nvSpPr>
        <p:spPr>
          <a:xfrm>
            <a:off x="8903519" y="6538920"/>
            <a:ext cx="3283362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 et al., 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 Phys. </a:t>
            </a:r>
            <a:r>
              <a:rPr lang="en-CA" sz="1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1196 (2022)</a:t>
            </a:r>
            <a:endParaRPr lang="en-CA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66089"/>
      </p:ext>
    </p:extLst>
  </p:cSld>
  <p:clrMapOvr>
    <a:masterClrMapping/>
  </p:clrMapOvr>
  <p:transition spd="med" advTm="34637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6436B9-15BB-2CD9-B1E3-20931C820831}"/>
              </a:ext>
            </a:extLst>
          </p:cNvPr>
          <p:cNvSpPr/>
          <p:nvPr/>
        </p:nvSpPr>
        <p:spPr>
          <a:xfrm>
            <a:off x="11497893" y="5405404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0" y="769208"/>
            <a:ext cx="11497893" cy="4250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z="4500" dirty="0">
                <a:solidFill>
                  <a:schemeClr val="accent1"/>
                </a:solidFill>
              </a:rPr>
              <a:t>Ab Initio Neutron Skin of </a:t>
            </a:r>
            <a:r>
              <a:rPr lang="en-US" sz="4500" baseline="30000" dirty="0">
                <a:solidFill>
                  <a:schemeClr val="accent1"/>
                </a:solidFill>
              </a:rPr>
              <a:t>208</a:t>
            </a:r>
            <a:r>
              <a:rPr lang="en-US" sz="4500" dirty="0">
                <a:solidFill>
                  <a:schemeClr val="accent1"/>
                </a:solidFill>
              </a:rPr>
              <a:t>Pb</a:t>
            </a:r>
            <a:br>
              <a:rPr lang="en-US" sz="4500" dirty="0">
                <a:solidFill>
                  <a:schemeClr val="accent1"/>
                </a:solidFill>
              </a:rPr>
            </a:br>
            <a:r>
              <a:rPr lang="en-US" sz="4500" dirty="0">
                <a:solidFill>
                  <a:schemeClr val="accent1"/>
                </a:solidFill>
              </a:rPr>
              <a:t>	Linked to Neutron Star Properties</a:t>
            </a:r>
            <a:endParaRPr sz="45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5983" y="6490895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789C31-1467-30A7-68B5-D9ECCEBF53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475342" y="4580905"/>
            <a:ext cx="2639190" cy="22433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31D647-2CA7-1F63-799A-26A8BB2011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779" y="3874743"/>
            <a:ext cx="3248282" cy="29819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0A4B6A-E425-80F0-FB88-4A535EA78FB1}"/>
              </a:ext>
            </a:extLst>
          </p:cNvPr>
          <p:cNvSpPr txBox="1"/>
          <p:nvPr/>
        </p:nvSpPr>
        <p:spPr>
          <a:xfrm>
            <a:off x="4510368" y="4582909"/>
            <a:ext cx="73627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816E8-D735-66F3-D143-615F0191E9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85" t="1888" r="5879" b="72121"/>
          <a:stretch/>
        </p:blipFill>
        <p:spPr>
          <a:xfrm>
            <a:off x="126669" y="2047293"/>
            <a:ext cx="6226630" cy="24466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A352864-4FF2-14D1-C9C1-8652C932BDC4}"/>
              </a:ext>
            </a:extLst>
          </p:cNvPr>
          <p:cNvSpPr/>
          <p:nvPr/>
        </p:nvSpPr>
        <p:spPr>
          <a:xfrm>
            <a:off x="164994" y="3836021"/>
            <a:ext cx="771708" cy="242840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8A72C6-00F6-3E93-DA3B-C9A3974EDDB0}"/>
              </a:ext>
            </a:extLst>
          </p:cNvPr>
          <p:cNvSpPr/>
          <p:nvPr/>
        </p:nvSpPr>
        <p:spPr>
          <a:xfrm>
            <a:off x="2439693" y="3832305"/>
            <a:ext cx="1117545" cy="242840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Picture 13" descr="A logo with a number&#10;&#10;Description automatically generated">
            <a:extLst>
              <a:ext uri="{FF2B5EF4-FFF2-40B4-BE49-F238E27FC236}">
                <a16:creationId xmlns:a16="http://schemas.microsoft.com/office/drawing/2014/main" id="{2576DC7E-EA0E-0D63-2A37-775355F60B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45" y="3300126"/>
            <a:ext cx="646633" cy="6559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D8160C-84BA-DF85-C735-C15BB46E7C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9"/>
          <a:stretch/>
        </p:blipFill>
        <p:spPr>
          <a:xfrm>
            <a:off x="8485321" y="2191377"/>
            <a:ext cx="1051891" cy="11885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84D1BF-7BD6-F3E1-5882-467E2C6CDBCD}"/>
              </a:ext>
            </a:extLst>
          </p:cNvPr>
          <p:cNvSpPr txBox="1"/>
          <p:nvPr/>
        </p:nvSpPr>
        <p:spPr>
          <a:xfrm>
            <a:off x="8243174" y="3445883"/>
            <a:ext cx="3524283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Takayuki Miyagi               </a:t>
            </a:r>
            <a:r>
              <a:rPr lang="en-US" sz="1400" b="1" dirty="0" err="1">
                <a:solidFill>
                  <a:srgbClr val="0070C0"/>
                </a:solidFill>
              </a:rPr>
              <a:t>Baishan</a:t>
            </a:r>
            <a:r>
              <a:rPr lang="en-US" sz="1400" b="1" dirty="0">
                <a:solidFill>
                  <a:srgbClr val="0070C0"/>
                </a:solidFill>
              </a:rPr>
              <a:t> Hu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E7E117-096E-7F8F-85F1-52B58EE41B9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/>
          <a:stretch/>
        </p:blipFill>
        <p:spPr>
          <a:xfrm>
            <a:off x="10354760" y="2254843"/>
            <a:ext cx="1086672" cy="1180154"/>
          </a:xfrm>
          <a:prstGeom prst="rect">
            <a:avLst/>
          </a:prstGeom>
        </p:spPr>
      </p:pic>
      <p:sp>
        <p:nvSpPr>
          <p:cNvPr id="9" name="Striped Right Arrow 8">
            <a:extLst>
              <a:ext uri="{FF2B5EF4-FFF2-40B4-BE49-F238E27FC236}">
                <a16:creationId xmlns:a16="http://schemas.microsoft.com/office/drawing/2014/main" id="{A6FB5FB1-4980-9E2F-149C-3ACD5BE0B5F1}"/>
              </a:ext>
            </a:extLst>
          </p:cNvPr>
          <p:cNvSpPr/>
          <p:nvPr/>
        </p:nvSpPr>
        <p:spPr>
          <a:xfrm>
            <a:off x="6690166" y="5011221"/>
            <a:ext cx="2156951" cy="1481490"/>
          </a:xfrm>
          <a:prstGeom prst="stripedRightArrow">
            <a:avLst>
              <a:gd name="adj1" fmla="val 47494"/>
              <a:gd name="adj2" fmla="val 50000"/>
            </a:avLst>
          </a:prstGeom>
          <a:gradFill flip="none" rotWithShape="1">
            <a:gsLst>
              <a:gs pos="2000">
                <a:schemeClr val="bg1">
                  <a:alpha val="0"/>
                </a:schemeClr>
              </a:gs>
              <a:gs pos="63000">
                <a:srgbClr val="FFC000"/>
              </a:gs>
            </a:gsLst>
            <a:lin ang="0" scaled="1"/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   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  EOS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5A9BB3-CDD0-8BB3-12B6-FD634211CDE7}"/>
              </a:ext>
            </a:extLst>
          </p:cNvPr>
          <p:cNvSpPr txBox="1"/>
          <p:nvPr/>
        </p:nvSpPr>
        <p:spPr>
          <a:xfrm>
            <a:off x="8466789" y="3885255"/>
            <a:ext cx="736271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Neutron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baseline="30000" dirty="0">
                <a:solidFill>
                  <a:schemeClr val="bg1"/>
                </a:solidFill>
              </a:rPr>
              <a:t>Stars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5BB3787-9416-01D1-915B-8E31C1CE1C41}"/>
              </a:ext>
            </a:extLst>
          </p:cNvPr>
          <p:cNvSpPr txBox="1">
            <a:spLocks/>
          </p:cNvSpPr>
          <p:nvPr/>
        </p:nvSpPr>
        <p:spPr>
          <a:xfrm>
            <a:off x="2477439" y="2424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pic>
        <p:nvPicPr>
          <p:cNvPr id="23" name="Picture 1" descr="page26image11383392">
            <a:extLst>
              <a:ext uri="{FF2B5EF4-FFF2-40B4-BE49-F238E27FC236}">
                <a16:creationId xmlns:a16="http://schemas.microsoft.com/office/drawing/2014/main" id="{AAF1873D-7F70-9205-1654-991A6EAA1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49"/>
          <a:stretch/>
        </p:blipFill>
        <p:spPr bwMode="auto">
          <a:xfrm>
            <a:off x="1258960" y="4767574"/>
            <a:ext cx="2007653" cy="171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triped Right Arrow 24">
            <a:extLst>
              <a:ext uri="{FF2B5EF4-FFF2-40B4-BE49-F238E27FC236}">
                <a16:creationId xmlns:a16="http://schemas.microsoft.com/office/drawing/2014/main" id="{4577EE9D-BE7C-D353-F510-9C72462FA7BE}"/>
              </a:ext>
            </a:extLst>
          </p:cNvPr>
          <p:cNvSpPr/>
          <p:nvPr/>
        </p:nvSpPr>
        <p:spPr>
          <a:xfrm>
            <a:off x="2847510" y="5333286"/>
            <a:ext cx="1940433" cy="837362"/>
          </a:xfrm>
          <a:prstGeom prst="stripedRightArrow">
            <a:avLst>
              <a:gd name="adj1" fmla="val 47494"/>
              <a:gd name="adj2" fmla="val 50000"/>
            </a:avLst>
          </a:prstGeom>
          <a:gradFill flip="none" rotWithShape="1">
            <a:gsLst>
              <a:gs pos="2000">
                <a:schemeClr val="bg1">
                  <a:alpha val="0"/>
                </a:schemeClr>
              </a:gs>
              <a:gs pos="63000">
                <a:srgbClr val="FFC000"/>
              </a:gs>
            </a:gsLst>
            <a:lin ang="0" scaled="1"/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Ab Initio</a:t>
            </a: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063BA2-3332-CC46-8594-A7689D2DE2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760" y="3008707"/>
            <a:ext cx="444546" cy="44454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F39516A-A5E8-4392-041E-5F42E89E13CD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*Milestone Result*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A6845E-74F0-F0C8-BE54-D03D0D5FA27E}"/>
              </a:ext>
            </a:extLst>
          </p:cNvPr>
          <p:cNvSpPr/>
          <p:nvPr/>
        </p:nvSpPr>
        <p:spPr>
          <a:xfrm>
            <a:off x="5200772" y="2732586"/>
            <a:ext cx="1152527" cy="18179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8240902"/>
      </p:ext>
    </p:extLst>
  </p:cSld>
  <p:clrMapOvr>
    <a:masterClrMapping/>
  </p:clrMapOvr>
  <p:transition spd="med" advTm="1028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CCA4A-E2AE-9595-77D3-3E9E85865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3B2A6C-757C-9238-9DC0-03B8A34A8F56}"/>
              </a:ext>
            </a:extLst>
          </p:cNvPr>
          <p:cNvSpPr/>
          <p:nvPr/>
        </p:nvSpPr>
        <p:spPr>
          <a:xfrm>
            <a:off x="11497893" y="5405404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7BC81C79-E9AF-E4CB-A66A-ACC805ED12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769208"/>
            <a:ext cx="11497893" cy="4250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z="4500" dirty="0">
                <a:solidFill>
                  <a:schemeClr val="accent1"/>
                </a:solidFill>
              </a:rPr>
              <a:t>Ab Initio Neutron Skin of </a:t>
            </a:r>
            <a:r>
              <a:rPr lang="en-US" sz="4500" baseline="30000" dirty="0">
                <a:solidFill>
                  <a:schemeClr val="accent1"/>
                </a:solidFill>
              </a:rPr>
              <a:t>208</a:t>
            </a:r>
            <a:r>
              <a:rPr lang="en-US" sz="4500" dirty="0">
                <a:solidFill>
                  <a:schemeClr val="accent1"/>
                </a:solidFill>
              </a:rPr>
              <a:t>Pb</a:t>
            </a:r>
            <a:br>
              <a:rPr lang="en-US" sz="4500" dirty="0">
                <a:solidFill>
                  <a:schemeClr val="accent1"/>
                </a:solidFill>
              </a:rPr>
            </a:br>
            <a:r>
              <a:rPr lang="en-US" sz="4500" dirty="0">
                <a:solidFill>
                  <a:schemeClr val="accent1"/>
                </a:solidFill>
              </a:rPr>
              <a:t>	Linked to Neutron Star Properties</a:t>
            </a:r>
            <a:endParaRPr sz="4500" dirty="0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2D936E-F8C0-9383-C4FF-BEE6DB91905F}"/>
              </a:ext>
            </a:extLst>
          </p:cNvPr>
          <p:cNvSpPr/>
          <p:nvPr/>
        </p:nvSpPr>
        <p:spPr>
          <a:xfrm>
            <a:off x="675983" y="6490895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230754-60B7-22F9-2112-CEB56C139050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553D6F-074D-DD8B-1C76-37A411ED6321}"/>
              </a:ext>
            </a:extLst>
          </p:cNvPr>
          <p:cNvSpPr txBox="1"/>
          <p:nvPr/>
        </p:nvSpPr>
        <p:spPr>
          <a:xfrm>
            <a:off x="4510368" y="4582909"/>
            <a:ext cx="73627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6569AA-D406-46D7-66E3-16726CFAA4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5" t="1888" r="5879" b="72121"/>
          <a:stretch/>
        </p:blipFill>
        <p:spPr>
          <a:xfrm>
            <a:off x="126669" y="2047293"/>
            <a:ext cx="6226630" cy="24466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F73C18C-013B-ADF4-8E5A-F4AA617A934D}"/>
              </a:ext>
            </a:extLst>
          </p:cNvPr>
          <p:cNvSpPr/>
          <p:nvPr/>
        </p:nvSpPr>
        <p:spPr>
          <a:xfrm>
            <a:off x="164994" y="3836021"/>
            <a:ext cx="771708" cy="242840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30510-2BC4-DA6D-BA2E-3383802CCB40}"/>
              </a:ext>
            </a:extLst>
          </p:cNvPr>
          <p:cNvSpPr/>
          <p:nvPr/>
        </p:nvSpPr>
        <p:spPr>
          <a:xfrm>
            <a:off x="2439693" y="3832305"/>
            <a:ext cx="1117545" cy="242840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Picture 13" descr="A logo with a number&#10;&#10;Description automatically generated">
            <a:extLst>
              <a:ext uri="{FF2B5EF4-FFF2-40B4-BE49-F238E27FC236}">
                <a16:creationId xmlns:a16="http://schemas.microsoft.com/office/drawing/2014/main" id="{DC9D10F1-A5F9-F418-BCC8-21F1FED05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45" y="3300126"/>
            <a:ext cx="646633" cy="6559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01602C-8ED8-9F5B-2B1C-636F7EC79B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9"/>
          <a:stretch/>
        </p:blipFill>
        <p:spPr>
          <a:xfrm>
            <a:off x="8485321" y="2191377"/>
            <a:ext cx="1051891" cy="11885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FE32CF-19D1-18A5-1CF0-A72343560FEA}"/>
              </a:ext>
            </a:extLst>
          </p:cNvPr>
          <p:cNvSpPr txBox="1"/>
          <p:nvPr/>
        </p:nvSpPr>
        <p:spPr>
          <a:xfrm>
            <a:off x="8243174" y="3445883"/>
            <a:ext cx="3524283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Takayuki Miyagi               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65BA6A2-68CB-83FA-3AEB-B0BC2F3D9D2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/>
          <a:stretch/>
        </p:blipFill>
        <p:spPr>
          <a:xfrm>
            <a:off x="9752307" y="2034442"/>
            <a:ext cx="2247673" cy="2441031"/>
          </a:xfrm>
          <a:prstGeom prst="rect">
            <a:avLst/>
          </a:prstGeom>
        </p:spPr>
      </p:pic>
      <p:sp>
        <p:nvSpPr>
          <p:cNvPr id="9" name="Striped Right Arrow 8">
            <a:extLst>
              <a:ext uri="{FF2B5EF4-FFF2-40B4-BE49-F238E27FC236}">
                <a16:creationId xmlns:a16="http://schemas.microsoft.com/office/drawing/2014/main" id="{05094802-7B89-0F97-7091-B6F3F2FC3CC6}"/>
              </a:ext>
            </a:extLst>
          </p:cNvPr>
          <p:cNvSpPr/>
          <p:nvPr/>
        </p:nvSpPr>
        <p:spPr>
          <a:xfrm>
            <a:off x="6690166" y="5011221"/>
            <a:ext cx="2156951" cy="1481490"/>
          </a:xfrm>
          <a:prstGeom prst="stripedRightArrow">
            <a:avLst>
              <a:gd name="adj1" fmla="val 47494"/>
              <a:gd name="adj2" fmla="val 50000"/>
            </a:avLst>
          </a:prstGeom>
          <a:gradFill flip="none" rotWithShape="1">
            <a:gsLst>
              <a:gs pos="2000">
                <a:schemeClr val="bg1">
                  <a:alpha val="0"/>
                </a:schemeClr>
              </a:gs>
              <a:gs pos="63000">
                <a:srgbClr val="FFC000"/>
              </a:gs>
            </a:gsLst>
            <a:lin ang="0" scaled="1"/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   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  EOS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DEAE2A-2A9C-4B5A-84A5-F47F33C6E1FE}"/>
              </a:ext>
            </a:extLst>
          </p:cNvPr>
          <p:cNvSpPr txBox="1"/>
          <p:nvPr/>
        </p:nvSpPr>
        <p:spPr>
          <a:xfrm>
            <a:off x="8466789" y="3885255"/>
            <a:ext cx="736271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Neutron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baseline="30000" dirty="0">
                <a:solidFill>
                  <a:schemeClr val="bg1"/>
                </a:solidFill>
              </a:rPr>
              <a:t>Stars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8EFC309-66DB-781E-E21E-92AFDF9E73D8}"/>
              </a:ext>
            </a:extLst>
          </p:cNvPr>
          <p:cNvSpPr txBox="1">
            <a:spLocks/>
          </p:cNvSpPr>
          <p:nvPr/>
        </p:nvSpPr>
        <p:spPr>
          <a:xfrm>
            <a:off x="2477439" y="2424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2A73E0-CC3D-6039-7574-E9FE379AE4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042" y="4036034"/>
            <a:ext cx="444546" cy="44454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1E03BE1-537D-0D0C-1C5B-188BDC1E9BD0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*Milestone Result*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4D4CF8-213F-E938-D8E2-BFD5883566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74" y="4439769"/>
            <a:ext cx="7772400" cy="544696"/>
          </a:xfrm>
          <a:prstGeom prst="rect">
            <a:avLst/>
          </a:prstGeom>
        </p:spPr>
      </p:pic>
      <p:pic>
        <p:nvPicPr>
          <p:cNvPr id="20" name="Picture 19" descr="A blue and white text&#10;&#10;AI-generated content may be incorrect.">
            <a:extLst>
              <a:ext uri="{FF2B5EF4-FFF2-40B4-BE49-F238E27FC236}">
                <a16:creationId xmlns:a16="http://schemas.microsoft.com/office/drawing/2014/main" id="{C8A48724-DC88-D029-83E6-1A1718AA37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3" r="4241" b="11611"/>
          <a:stretch>
            <a:fillRect/>
          </a:stretch>
        </p:blipFill>
        <p:spPr>
          <a:xfrm>
            <a:off x="5838868" y="4883618"/>
            <a:ext cx="6226630" cy="18997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5DE1465-F77A-5E7A-3B9C-262BB5C34F21}"/>
              </a:ext>
            </a:extLst>
          </p:cNvPr>
          <p:cNvSpPr/>
          <p:nvPr/>
        </p:nvSpPr>
        <p:spPr>
          <a:xfrm>
            <a:off x="5200772" y="2732586"/>
            <a:ext cx="1152527" cy="18179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121622"/>
      </p:ext>
    </p:extLst>
  </p:cSld>
  <p:clrMapOvr>
    <a:masterClrMapping/>
  </p:clrMapOvr>
  <p:transition spd="med" advTm="1028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Scope of Ab Initio: 2016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656500"/>
            <a:ext cx="12012001" cy="8402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2016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>
                <a:solidFill>
                  <a:schemeClr val="tx1"/>
                </a:solidFill>
              </a:rPr>
              <a:t>Polynomially</a:t>
            </a:r>
            <a:r>
              <a:rPr lang="en-US" sz="2100" dirty="0">
                <a:solidFill>
                  <a:schemeClr val="tx1"/>
                </a:solidFill>
              </a:rPr>
              <a:t> scaling methods (Coupled Cluster, IMSRG)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Progress to doubly magic </a:t>
            </a:r>
            <a:r>
              <a:rPr lang="en-US" sz="2100" baseline="30000" dirty="0">
                <a:solidFill>
                  <a:schemeClr val="tx1"/>
                </a:solidFill>
              </a:rPr>
              <a:t>56/78</a:t>
            </a:r>
            <a:r>
              <a:rPr lang="en-US" sz="2100" dirty="0">
                <a:solidFill>
                  <a:schemeClr val="tx1"/>
                </a:solidFill>
              </a:rPr>
              <a:t>Ni + semi-magic chains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6834DF-A627-CDE2-2E19-A9CE64711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73" y="1522371"/>
            <a:ext cx="8781955" cy="5295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FD2751-C8C5-6418-979B-76FF5FF3B844}"/>
              </a:ext>
            </a:extLst>
          </p:cNvPr>
          <p:cNvSpPr txBox="1"/>
          <p:nvPr/>
        </p:nvSpPr>
        <p:spPr>
          <a:xfrm>
            <a:off x="752354" y="1666754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B3DA80-2A62-6CEC-DA16-D1F305CE0A6E}"/>
              </a:ext>
            </a:extLst>
          </p:cNvPr>
          <p:cNvSpPr txBox="1"/>
          <p:nvPr/>
        </p:nvSpPr>
        <p:spPr>
          <a:xfrm>
            <a:off x="7883505" y="4886444"/>
            <a:ext cx="489876" cy="30777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675F03-5CC5-2629-2D69-F69C1616A8E1}"/>
              </a:ext>
            </a:extLst>
          </p:cNvPr>
          <p:cNvSpPr txBox="1"/>
          <p:nvPr/>
        </p:nvSpPr>
        <p:spPr>
          <a:xfrm>
            <a:off x="6096000" y="6052134"/>
            <a:ext cx="2727637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: H. </a:t>
            </a:r>
            <a:r>
              <a:rPr lang="it-IT" sz="1400" dirty="0" err="1">
                <a:solidFill>
                  <a:schemeClr val="tx1"/>
                </a:solidFill>
              </a:rPr>
              <a:t>Hergert</a:t>
            </a:r>
            <a:r>
              <a:rPr lang="it-IT" sz="1400" dirty="0">
                <a:solidFill>
                  <a:schemeClr val="tx1"/>
                </a:solidFill>
              </a:rPr>
              <a:t>, A. </a:t>
            </a:r>
            <a:r>
              <a:rPr lang="it-IT" sz="1400" dirty="0" err="1">
                <a:solidFill>
                  <a:schemeClr val="tx1"/>
                </a:solidFill>
              </a:rPr>
              <a:t>Belley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43489"/>
      </p:ext>
    </p:extLst>
  </p:cSld>
  <p:clrMapOvr>
    <a:masterClrMapping/>
  </p:clrMapOvr>
  <p:transition spd="med" advTm="1992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0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Scope of Ab Initio Theory: Today</a:t>
            </a:r>
            <a:endParaRPr dirty="0"/>
          </a:p>
        </p:txBody>
      </p:sp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643800"/>
            <a:ext cx="12012001" cy="8771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Rapid progress in ab initio reach: </a:t>
            </a:r>
            <a:r>
              <a:rPr lang="en-US" sz="2000" b="1" dirty="0">
                <a:solidFill>
                  <a:srgbClr val="C00000"/>
                </a:solidFill>
              </a:rPr>
              <a:t>global + heavy</a:t>
            </a:r>
            <a:endParaRPr lang="en-US" sz="600" b="1" dirty="0">
              <a:solidFill>
                <a:srgbClr val="C00000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4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Exciting applications to searches for BSM physics!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3875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0E7391-7C86-511E-F9B9-B29E21DF6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391100"/>
            <a:ext cx="8778240" cy="548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3ABF83-E4A0-2F9D-2234-55EC2A97F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25" y="1401000"/>
            <a:ext cx="8778240" cy="54864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1188E69-AB9B-1FBA-94BF-E9A923D75B5F}"/>
              </a:ext>
            </a:extLst>
          </p:cNvPr>
          <p:cNvSpPr/>
          <p:nvPr/>
        </p:nvSpPr>
        <p:spPr>
          <a:xfrm>
            <a:off x="5496805" y="1701174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A7D581-6892-CCFA-D586-55CCE3E75AFA}"/>
              </a:ext>
            </a:extLst>
          </p:cNvPr>
          <p:cNvSpPr/>
          <p:nvPr/>
        </p:nvSpPr>
        <p:spPr>
          <a:xfrm>
            <a:off x="2918537" y="2911555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F54E63-2923-1829-673C-F11B5AB4BD59}"/>
              </a:ext>
            </a:extLst>
          </p:cNvPr>
          <p:cNvSpPr txBox="1"/>
          <p:nvPr/>
        </p:nvSpPr>
        <p:spPr>
          <a:xfrm>
            <a:off x="787079" y="15162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985B3B4-3450-0FF9-E347-DEE79EC98287}"/>
              </a:ext>
            </a:extLst>
          </p:cNvPr>
          <p:cNvSpPr/>
          <p:nvPr/>
        </p:nvSpPr>
        <p:spPr>
          <a:xfrm rot="5400000">
            <a:off x="6587648" y="2431287"/>
            <a:ext cx="2363288" cy="184346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un 4">
            <a:extLst>
              <a:ext uri="{FF2B5EF4-FFF2-40B4-BE49-F238E27FC236}">
                <a16:creationId xmlns:a16="http://schemas.microsoft.com/office/drawing/2014/main" id="{3D411827-54A0-3733-DD8F-1B5ADDBD4B88}"/>
              </a:ext>
            </a:extLst>
          </p:cNvPr>
          <p:cNvSpPr/>
          <p:nvPr/>
        </p:nvSpPr>
        <p:spPr>
          <a:xfrm>
            <a:off x="7581119" y="1597407"/>
            <a:ext cx="391885" cy="356258"/>
          </a:xfrm>
          <a:prstGeom prst="sun">
            <a:avLst/>
          </a:prstGeom>
          <a:solidFill>
            <a:srgbClr val="FF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1306592"/>
      </p:ext>
    </p:extLst>
  </p:cSld>
  <p:clrMapOvr>
    <a:masterClrMapping/>
  </p:clrMapOvr>
  <p:transition spd="med" advTm="1294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Major Questions in Nuclear Structure/Astrophysics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1111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61">
            <a:extLst>
              <a:ext uri="{FF2B5EF4-FFF2-40B4-BE49-F238E27FC236}">
                <a16:creationId xmlns:a16="http://schemas.microsoft.com/office/drawing/2014/main" id="{62CAC139-7371-73FC-8910-0AE6A67C4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3693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EB6E79-A0F5-04DD-AEF8-08F5B88A98BB}"/>
              </a:ext>
            </a:extLst>
          </p:cNvPr>
          <p:cNvSpPr txBox="1"/>
          <p:nvPr/>
        </p:nvSpPr>
        <p:spPr>
          <a:xfrm>
            <a:off x="0" y="6012000"/>
            <a:ext cx="121920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Arial Rounded MT Bold" panose="020F0704030504030204" pitchFamily="34" charset="77"/>
              </a:rPr>
              <a:t>    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Heavy Element Nucleosynthesis	 Continuum and nuclear reactions		Infinite matter/Neutron stars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A58C4A-E3E7-C8F9-3CA8-C0CC34445819}"/>
              </a:ext>
            </a:extLst>
          </p:cNvPr>
          <p:cNvSpPr txBox="1"/>
          <p:nvPr/>
        </p:nvSpPr>
        <p:spPr>
          <a:xfrm>
            <a:off x="-1" y="2808000"/>
            <a:ext cx="1214820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Arial Rounded MT Bold" panose="020F0704030504030204" pitchFamily="34" charset="77"/>
              </a:rPr>
              <a:t>	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Limits of existence</a:t>
            </a:r>
            <a:r>
              <a:rPr lang="en-US" sz="1800" dirty="0">
                <a:latin typeface="Arial Rounded MT Bold" panose="020F0704030504030204" pitchFamily="34" charset="77"/>
              </a:rPr>
              <a:t> + f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ormation</a:t>
            </a:r>
            <a:r>
              <a:rPr lang="en-US" sz="1800" dirty="0">
                <a:latin typeface="Arial Rounded MT Bold" panose="020F0704030504030204" pitchFamily="34" charset="77"/>
              </a:rPr>
              <a:t>/evolution of magic numbers 			  Nuclear skins/halos/clusters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Rounded MT Bold" panose="020F0704030504030204" pitchFamily="34" charset="77"/>
              <a:sym typeface="Arial"/>
            </a:endParaRPr>
          </a:p>
        </p:txBody>
      </p:sp>
      <p:pic>
        <p:nvPicPr>
          <p:cNvPr id="3" name="Picture 2" descr="paper (dragged).pdf">
            <a:extLst>
              <a:ext uri="{FF2B5EF4-FFF2-40B4-BE49-F238E27FC236}">
                <a16:creationId xmlns:a16="http://schemas.microsoft.com/office/drawing/2014/main" id="{91D3D175-5B60-F645-E508-E3AE2239DE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t="5385" r="5513" b="72936"/>
          <a:stretch/>
        </p:blipFill>
        <p:spPr>
          <a:xfrm>
            <a:off x="457200" y="775144"/>
            <a:ext cx="6230553" cy="20354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D808CB-5888-CE2B-1288-132E749CBC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1" b="27160"/>
          <a:stretch/>
        </p:blipFill>
        <p:spPr>
          <a:xfrm>
            <a:off x="432061" y="3955572"/>
            <a:ext cx="3233037" cy="1813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24F1F4-3593-B075-2817-53EBDAFB72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" t="8324" r="3629"/>
          <a:stretch/>
        </p:blipFill>
        <p:spPr>
          <a:xfrm>
            <a:off x="7418071" y="931521"/>
            <a:ext cx="2297430" cy="17926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B3C4C41-713C-74F6-4857-C6514659D4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534" y="3889913"/>
            <a:ext cx="2100284" cy="19280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916C868-0AD6-D0BE-5A48-88F0F7247C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190" y="3757968"/>
            <a:ext cx="3390500" cy="21401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E13F3B1-0C75-C864-FF18-D252730884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651" y="934379"/>
            <a:ext cx="2391705" cy="179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426015"/>
      </p:ext>
    </p:extLst>
  </p:cSld>
  <p:clrMapOvr>
    <a:masterClrMapping/>
  </p:clrMapOvr>
  <p:transition spd="med" advTm="5154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823" r="16213"/>
          <a:stretch/>
        </p:blipFill>
        <p:spPr>
          <a:xfrm>
            <a:off x="1807414" y="2269908"/>
            <a:ext cx="6666737" cy="3858345"/>
          </a:xfrm>
          <a:prstGeom prst="rect">
            <a:avLst/>
          </a:prstGeom>
        </p:spPr>
      </p:pic>
      <p:sp>
        <p:nvSpPr>
          <p:cNvPr id="10241" name="Title 1"/>
          <p:cNvSpPr>
            <a:spLocks noGrp="1"/>
          </p:cNvSpPr>
          <p:nvPr>
            <p:ph type="title"/>
          </p:nvPr>
        </p:nvSpPr>
        <p:spPr bwMode="auto">
          <a:xfrm>
            <a:off x="14690" y="8081"/>
            <a:ext cx="12177311" cy="63846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r>
              <a:rPr lang="en-CA" sz="3000" b="1" dirty="0">
                <a:solidFill>
                  <a:srgbClr val="00A4FF"/>
                </a:solidFill>
              </a:rPr>
              <a:t>Ab Initio VS-IMSRG Campaign: </a:t>
            </a:r>
            <a:r>
              <a:rPr lang="en-CA" sz="3000" b="1" dirty="0">
                <a:solidFill>
                  <a:srgbClr val="C00000"/>
                </a:solidFill>
              </a:rPr>
              <a:t>Masses</a:t>
            </a:r>
            <a:r>
              <a:rPr lang="en-CA" sz="3000" b="1" dirty="0">
                <a:solidFill>
                  <a:srgbClr val="00A4FF"/>
                </a:solidFill>
              </a:rPr>
              <a:t> and </a:t>
            </a:r>
            <a:r>
              <a:rPr lang="en-CA" sz="3000" b="1" dirty="0">
                <a:solidFill>
                  <a:srgbClr val="7030A0"/>
                </a:solidFill>
              </a:rPr>
              <a:t>Charge Radii</a:t>
            </a:r>
            <a:endParaRPr lang="en-US" sz="3000" b="1" dirty="0">
              <a:solidFill>
                <a:srgbClr val="7030A0"/>
              </a:solidFill>
            </a:endParaRPr>
          </a:p>
        </p:txBody>
      </p:sp>
      <p:sp>
        <p:nvSpPr>
          <p:cNvPr id="10251" name="TextBox 11"/>
          <p:cNvSpPr txBox="1">
            <a:spLocks noChangeArrowheads="1"/>
          </p:cNvSpPr>
          <p:nvPr/>
        </p:nvSpPr>
        <p:spPr bwMode="auto">
          <a:xfrm>
            <a:off x="8279986" y="3581513"/>
            <a:ext cx="3198443" cy="86177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N=50-82 In radii for structure of </a:t>
            </a:r>
            <a:r>
              <a:rPr lang="en-CA" sz="1200" b="1" baseline="30000" dirty="0">
                <a:solidFill>
                  <a:srgbClr val="7030A0"/>
                </a:solidFill>
              </a:rPr>
              <a:t>100</a:t>
            </a:r>
            <a:r>
              <a:rPr lang="en-CA" sz="1200" b="1" dirty="0">
                <a:solidFill>
                  <a:srgbClr val="7030A0"/>
                </a:solidFill>
              </a:rPr>
              <a:t>Sn</a:t>
            </a:r>
          </a:p>
          <a:p>
            <a:pPr eaLnBrk="1" hangingPunct="1"/>
            <a:r>
              <a:rPr lang="en-CA" sz="1200" dirty="0"/>
              <a:t>J. </a:t>
            </a:r>
            <a:r>
              <a:rPr lang="en-CA" sz="1200" dirty="0" err="1"/>
              <a:t>Karthein</a:t>
            </a:r>
            <a:r>
              <a:rPr lang="en-CA" sz="1200" dirty="0"/>
              <a:t> </a:t>
            </a:r>
            <a:r>
              <a:rPr lang="en-CA" sz="1200" i="1" dirty="0"/>
              <a:t>et al.,</a:t>
            </a:r>
            <a:r>
              <a:rPr lang="en-CA" sz="1200" dirty="0"/>
              <a:t> Nature Phys. 20, 1719 (2024)</a:t>
            </a:r>
          </a:p>
          <a:p>
            <a:pPr eaLnBrk="1" hangingPunct="1"/>
            <a:r>
              <a:rPr lang="en-CA" sz="1200" dirty="0"/>
              <a:t>A. R. Vernon et al., Phys. Rev. C (under review)</a:t>
            </a:r>
          </a:p>
          <a:p>
            <a:pPr eaLnBrk="1" hangingPunct="1"/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>
            <a:cxnSpLocks/>
            <a:endCxn id="10327" idx="2"/>
          </p:cNvCxnSpPr>
          <p:nvPr/>
        </p:nvCxnSpPr>
        <p:spPr>
          <a:xfrm flipH="1" flipV="1">
            <a:off x="3140811" y="5422074"/>
            <a:ext cx="752809" cy="721776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7" name="TextBox 17"/>
          <p:cNvSpPr txBox="1">
            <a:spLocks noChangeArrowheads="1"/>
          </p:cNvSpPr>
          <p:nvPr/>
        </p:nvSpPr>
        <p:spPr bwMode="auto">
          <a:xfrm>
            <a:off x="8307575" y="1833945"/>
            <a:ext cx="3782784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C00000"/>
                </a:solidFill>
              </a:rPr>
              <a:t>132-140</a:t>
            </a:r>
            <a:r>
              <a:rPr lang="en-CA" sz="1200" b="1" dirty="0">
                <a:solidFill>
                  <a:srgbClr val="C00000"/>
                </a:solidFill>
              </a:rPr>
              <a:t>Sn masses for r-process nucleosynthesis</a:t>
            </a:r>
          </a:p>
          <a:p>
            <a:pPr eaLnBrk="1" hangingPunct="1"/>
            <a:r>
              <a:rPr lang="en-CA" sz="1200" dirty="0"/>
              <a:t>A. </a:t>
            </a:r>
            <a:r>
              <a:rPr lang="en-CA" sz="1200" dirty="0" err="1"/>
              <a:t>Mollaebrahimi</a:t>
            </a:r>
            <a:r>
              <a:rPr lang="en-CA" sz="1200" dirty="0"/>
              <a:t> </a:t>
            </a:r>
            <a:r>
              <a:rPr lang="en-CA" sz="1200" i="1" dirty="0"/>
              <a:t>et al</a:t>
            </a:r>
            <a:r>
              <a:rPr lang="en-CA" sz="1200" dirty="0"/>
              <a:t>., Phys. Rev. Lett. (under review)</a:t>
            </a:r>
          </a:p>
        </p:txBody>
      </p:sp>
      <p:sp>
        <p:nvSpPr>
          <p:cNvPr id="10259" name="TextBox 19"/>
          <p:cNvSpPr txBox="1">
            <a:spLocks noChangeArrowheads="1"/>
          </p:cNvSpPr>
          <p:nvPr/>
        </p:nvSpPr>
        <p:spPr bwMode="auto">
          <a:xfrm>
            <a:off x="-5432" y="4661427"/>
            <a:ext cx="2868142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Isospin triplets from A=10-72 </a:t>
            </a:r>
          </a:p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for ISB/</a:t>
            </a:r>
            <a:r>
              <a:rPr lang="en-CA" sz="1200" b="1" dirty="0" err="1">
                <a:solidFill>
                  <a:srgbClr val="C00000"/>
                </a:solidFill>
              </a:rPr>
              <a:t>Superallowed</a:t>
            </a:r>
            <a:r>
              <a:rPr lang="en-CA" sz="1200" b="1" dirty="0">
                <a:solidFill>
                  <a:srgbClr val="C00000"/>
                </a:solidFill>
              </a:rPr>
              <a:t> Fermi</a:t>
            </a:r>
          </a:p>
          <a:p>
            <a:pPr eaLnBrk="1" hangingPunct="1"/>
            <a:r>
              <a:rPr lang="en-US" sz="1200" dirty="0"/>
              <a:t>M. Martin </a:t>
            </a:r>
            <a:r>
              <a:rPr lang="en-US" sz="1200" i="1" dirty="0"/>
              <a:t>et al.</a:t>
            </a:r>
            <a:r>
              <a:rPr lang="en-US" sz="1200" dirty="0"/>
              <a:t>, </a:t>
            </a:r>
            <a:r>
              <a:rPr lang="en-CA" sz="1200" dirty="0"/>
              <a:t>PRC 104, 014324 (2021)</a:t>
            </a:r>
          </a:p>
        </p:txBody>
      </p:sp>
      <p:sp>
        <p:nvSpPr>
          <p:cNvPr id="3" name="Oval 2"/>
          <p:cNvSpPr/>
          <p:nvPr/>
        </p:nvSpPr>
        <p:spPr>
          <a:xfrm>
            <a:off x="2743972" y="5284944"/>
            <a:ext cx="382005" cy="72672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3253873" y="4961841"/>
            <a:ext cx="381000" cy="121708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5664777" y="3791400"/>
            <a:ext cx="381000" cy="121708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 rot="19026064">
            <a:off x="2161300" y="4942669"/>
            <a:ext cx="2093361" cy="120577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4317066" y="3863389"/>
            <a:ext cx="121347" cy="281153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8634746" y="1027827"/>
            <a:ext cx="2643375" cy="76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400" b="1" dirty="0">
                <a:solidFill>
                  <a:srgbClr val="C00000"/>
                </a:solidFill>
              </a:rPr>
              <a:t>N=124-128: Ab initio masses for </a:t>
            </a:r>
          </a:p>
          <a:p>
            <a:pPr eaLnBrk="1" hangingPunct="1"/>
            <a:r>
              <a:rPr lang="en-CA" sz="1400" b="1" dirty="0">
                <a:solidFill>
                  <a:srgbClr val="C00000"/>
                </a:solidFill>
              </a:rPr>
              <a:t>r-process nucleosynthesis </a:t>
            </a:r>
          </a:p>
          <a:p>
            <a:pPr eaLnBrk="1" hangingPunct="1"/>
            <a:r>
              <a:rPr lang="en-CA" sz="1400" dirty="0"/>
              <a:t>B. Hu </a:t>
            </a:r>
            <a:r>
              <a:rPr lang="en-CA" sz="1400" i="1" dirty="0"/>
              <a:t>et al</a:t>
            </a:r>
            <a:r>
              <a:rPr lang="en-CA" sz="1400" dirty="0"/>
              <a:t>. (in preparation)</a:t>
            </a:r>
            <a:endParaRPr lang="en-CA" sz="1400" baseline="-25000" dirty="0"/>
          </a:p>
        </p:txBody>
      </p:sp>
      <p:sp>
        <p:nvSpPr>
          <p:cNvPr id="29" name="Oval 28"/>
          <p:cNvSpPr/>
          <p:nvPr/>
        </p:nvSpPr>
        <p:spPr>
          <a:xfrm>
            <a:off x="7386374" y="2559286"/>
            <a:ext cx="167006" cy="1399794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>
          <a:xfrm flipV="1">
            <a:off x="7553380" y="1615688"/>
            <a:ext cx="1046918" cy="129494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3894157" y="4215839"/>
            <a:ext cx="231624" cy="121708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>
            <a:off x="5991206" y="638067"/>
            <a:ext cx="2482945" cy="76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400" b="1" dirty="0">
                <a:solidFill>
                  <a:srgbClr val="7030A0"/>
                </a:solidFill>
              </a:rPr>
              <a:t>Neutron skin of </a:t>
            </a:r>
            <a:r>
              <a:rPr lang="en-CA" sz="1400" b="1" baseline="30000" dirty="0">
                <a:solidFill>
                  <a:srgbClr val="7030A0"/>
                </a:solidFill>
              </a:rPr>
              <a:t>208</a:t>
            </a:r>
            <a:r>
              <a:rPr lang="en-CA" sz="1400" b="1" dirty="0">
                <a:solidFill>
                  <a:srgbClr val="7030A0"/>
                </a:solidFill>
              </a:rPr>
              <a:t>Pb </a:t>
            </a:r>
          </a:p>
          <a:p>
            <a:pPr eaLnBrk="1" hangingPunct="1"/>
            <a:r>
              <a:rPr lang="en-US" sz="1400" dirty="0"/>
              <a:t>B. Hu </a:t>
            </a:r>
            <a:r>
              <a:rPr lang="en-US" sz="1400" i="1" dirty="0"/>
              <a:t>et al.</a:t>
            </a:r>
            <a:r>
              <a:rPr lang="en-US" sz="1400" dirty="0"/>
              <a:t>, </a:t>
            </a:r>
          </a:p>
          <a:p>
            <a:pPr eaLnBrk="1" hangingPunct="1"/>
            <a:r>
              <a:rPr lang="en-US" sz="1400" dirty="0"/>
              <a:t>Nature Physics </a:t>
            </a:r>
            <a:r>
              <a:rPr lang="en-US" sz="1400" b="1" dirty="0"/>
              <a:t>18</a:t>
            </a:r>
            <a:r>
              <a:rPr lang="en-US" sz="1400" dirty="0"/>
              <a:t>, 1196 (2022)</a:t>
            </a:r>
            <a:endParaRPr lang="en-CA" sz="1400" baseline="-25000" dirty="0">
              <a:solidFill>
                <a:srgbClr val="FF0000"/>
              </a:solidFill>
            </a:endParaRPr>
          </a:p>
        </p:txBody>
      </p:sp>
      <p:sp>
        <p:nvSpPr>
          <p:cNvPr id="52" name="TextBox 11"/>
          <p:cNvSpPr txBox="1">
            <a:spLocks noChangeArrowheads="1"/>
          </p:cNvSpPr>
          <p:nvPr/>
        </p:nvSpPr>
        <p:spPr bwMode="auto">
          <a:xfrm>
            <a:off x="3532057" y="1319838"/>
            <a:ext cx="3483350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N=50-82 Sn charge radii </a:t>
            </a:r>
          </a:p>
          <a:p>
            <a:pPr eaLnBrk="1" hangingPunct="1"/>
            <a:r>
              <a:rPr lang="en-CA" sz="1200" dirty="0"/>
              <a:t>P.F. </a:t>
            </a:r>
            <a:r>
              <a:rPr lang="en-CA" sz="1200" dirty="0" err="1"/>
              <a:t>Gustaffson</a:t>
            </a:r>
            <a:r>
              <a:rPr lang="en-CA" sz="1200" dirty="0"/>
              <a:t> </a:t>
            </a:r>
            <a:r>
              <a:rPr lang="en-CA" sz="1200" i="1" dirty="0"/>
              <a:t>et al.</a:t>
            </a:r>
            <a:r>
              <a:rPr lang="en-CA" sz="1200" dirty="0"/>
              <a:t>, Phys. Rev. Lett (under review)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cxnSpLocks/>
            <a:stCxn id="26" idx="0"/>
            <a:endCxn id="10257" idx="1"/>
          </p:cNvCxnSpPr>
          <p:nvPr/>
        </p:nvCxnSpPr>
        <p:spPr>
          <a:xfrm flipV="1">
            <a:off x="5855277" y="2080164"/>
            <a:ext cx="2452298" cy="1711236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un 5">
            <a:extLst>
              <a:ext uri="{FF2B5EF4-FFF2-40B4-BE49-F238E27FC236}">
                <a16:creationId xmlns:a16="http://schemas.microsoft.com/office/drawing/2014/main" id="{916312BB-D70F-F59A-BA37-F98717D51DA7}"/>
              </a:ext>
            </a:extLst>
          </p:cNvPr>
          <p:cNvSpPr/>
          <p:nvPr/>
        </p:nvSpPr>
        <p:spPr>
          <a:xfrm>
            <a:off x="7332834" y="2476738"/>
            <a:ext cx="255076" cy="250296"/>
          </a:xfrm>
          <a:prstGeom prst="sun">
            <a:avLst/>
          </a:prstGeom>
          <a:solidFill>
            <a:srgbClr val="C0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H="1" flipV="1">
            <a:off x="6893298" y="1426217"/>
            <a:ext cx="533590" cy="1132365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CEABCA5C-F4DB-3F1A-5E7E-AF8ED604A119}"/>
              </a:ext>
            </a:extLst>
          </p:cNvPr>
          <p:cNvSpPr/>
          <p:nvPr/>
        </p:nvSpPr>
        <p:spPr>
          <a:xfrm>
            <a:off x="4347271" y="3808203"/>
            <a:ext cx="1471638" cy="5174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75DA4A-27AE-7E32-6160-8BAA4943B2C6}"/>
              </a:ext>
            </a:extLst>
          </p:cNvPr>
          <p:cNvSpPr/>
          <p:nvPr/>
        </p:nvSpPr>
        <p:spPr>
          <a:xfrm>
            <a:off x="3445172" y="4638279"/>
            <a:ext cx="1105563" cy="121708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3C2E0EC3-07F9-4C79-7F6F-FCE0CB935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8" y="3455230"/>
            <a:ext cx="3386515" cy="677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N=28-50 Ni and Cu radii </a:t>
            </a:r>
          </a:p>
          <a:p>
            <a:pPr eaLnBrk="1" hangingPunct="1"/>
            <a:r>
              <a:rPr lang="en-CA" sz="1200" dirty="0"/>
              <a:t>R.P. de Groote </a:t>
            </a:r>
            <a:r>
              <a:rPr lang="en-CA" sz="1200" i="1" dirty="0"/>
              <a:t>et al.</a:t>
            </a:r>
            <a:r>
              <a:rPr lang="en-CA" sz="1200" dirty="0"/>
              <a:t>, Nature Phys. 16, 620 (2020)</a:t>
            </a:r>
          </a:p>
          <a:p>
            <a:pPr eaLnBrk="1" hangingPunct="1"/>
            <a:r>
              <a:rPr lang="en-CA" sz="1200" dirty="0"/>
              <a:t>S. </a:t>
            </a:r>
            <a:r>
              <a:rPr lang="en-CA" sz="1200" dirty="0" err="1"/>
              <a:t>Malbrunot</a:t>
            </a:r>
            <a:r>
              <a:rPr lang="en-CA" sz="1200" dirty="0"/>
              <a:t> Phys. Rev. Lett. 128, 022502 (2022)</a:t>
            </a:r>
            <a:endParaRPr lang="en-US" sz="12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212712-07C0-F16B-1448-4FBA3BA832DE}"/>
              </a:ext>
            </a:extLst>
          </p:cNvPr>
          <p:cNvCxnSpPr>
            <a:cxnSpLocks/>
            <a:stCxn id="10251" idx="1"/>
          </p:cNvCxnSpPr>
          <p:nvPr/>
        </p:nvCxnSpPr>
        <p:spPr>
          <a:xfrm flipH="1" flipV="1">
            <a:off x="5094668" y="3972999"/>
            <a:ext cx="3185318" cy="39399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5BE589DE-9A7F-5B89-1DAA-191F2B88B1A5}"/>
              </a:ext>
            </a:extLst>
          </p:cNvPr>
          <p:cNvSpPr/>
          <p:nvPr/>
        </p:nvSpPr>
        <p:spPr>
          <a:xfrm>
            <a:off x="4076056" y="4696283"/>
            <a:ext cx="121347" cy="281153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32" name="TextBox 17">
            <a:extLst>
              <a:ext uri="{FF2B5EF4-FFF2-40B4-BE49-F238E27FC236}">
                <a16:creationId xmlns:a16="http://schemas.microsoft.com/office/drawing/2014/main" id="{63676ED2-3AAA-914E-BA75-2226A05B0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2833" y="4376089"/>
            <a:ext cx="3790437" cy="104643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Masses for N=40 Island of Inversion</a:t>
            </a:r>
          </a:p>
          <a:p>
            <a:pPr eaLnBrk="1" hangingPunct="1"/>
            <a:r>
              <a:rPr lang="en-CA" sz="1200" dirty="0"/>
              <a:t>M. </a:t>
            </a:r>
            <a:r>
              <a:rPr lang="en-CA" sz="1200" dirty="0" err="1"/>
              <a:t>Mougeout</a:t>
            </a:r>
            <a:r>
              <a:rPr lang="en-CA" sz="1200" dirty="0"/>
              <a:t> et al., Phys. Rev. Lett. 120, 232501 (2018)</a:t>
            </a:r>
          </a:p>
          <a:p>
            <a:pPr eaLnBrk="1" hangingPunct="1"/>
            <a:r>
              <a:rPr lang="en-CA" sz="1200" dirty="0"/>
              <a:t>R. </a:t>
            </a:r>
            <a:r>
              <a:rPr lang="en-CA" sz="1200" dirty="0" err="1"/>
              <a:t>Silwal</a:t>
            </a:r>
            <a:r>
              <a:rPr lang="en-CA" sz="1200" dirty="0"/>
              <a:t> et al., Phys. Lett. B 833, 137288 (2022)</a:t>
            </a:r>
          </a:p>
          <a:p>
            <a:pPr eaLnBrk="1" hangingPunct="1"/>
            <a:r>
              <a:rPr lang="en-CA" sz="1200" dirty="0"/>
              <a:t>S.W. Porter et al., Phys Rev C 105, L041301 (2022)</a:t>
            </a:r>
          </a:p>
          <a:p>
            <a:pPr eaLnBrk="1" hangingPunct="1"/>
            <a:r>
              <a:rPr lang="en-CA" sz="1200" dirty="0"/>
              <a:t>C. Chambers et al., Phys. Rev. C (under review)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DF555FB-ACD2-93EC-95E5-0B6BF21DB5D6}"/>
              </a:ext>
            </a:extLst>
          </p:cNvPr>
          <p:cNvSpPr/>
          <p:nvPr/>
        </p:nvSpPr>
        <p:spPr>
          <a:xfrm>
            <a:off x="4350810" y="3875540"/>
            <a:ext cx="1279437" cy="45719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0247" name="TextBox 17">
            <a:extLst>
              <a:ext uri="{FF2B5EF4-FFF2-40B4-BE49-F238E27FC236}">
                <a16:creationId xmlns:a16="http://schemas.microsoft.com/office/drawing/2014/main" id="{3BE53CB3-E70F-B518-19B1-56E5F6FDD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2668" y="1875577"/>
            <a:ext cx="3435746" cy="86177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In – Ag masses for structure of </a:t>
            </a:r>
            <a:r>
              <a:rPr lang="en-CA" sz="1200" b="1" baseline="30000" dirty="0">
                <a:solidFill>
                  <a:srgbClr val="C00000"/>
                </a:solidFill>
              </a:rPr>
              <a:t>100</a:t>
            </a:r>
            <a:r>
              <a:rPr lang="en-CA" sz="1200" b="1" dirty="0">
                <a:solidFill>
                  <a:srgbClr val="C00000"/>
                </a:solidFill>
              </a:rPr>
              <a:t>Sn</a:t>
            </a:r>
          </a:p>
          <a:p>
            <a:pPr eaLnBrk="1" hangingPunct="1"/>
            <a:r>
              <a:rPr lang="en-CA" sz="1200" dirty="0"/>
              <a:t>M. </a:t>
            </a:r>
            <a:r>
              <a:rPr lang="en-CA" sz="1200" dirty="0" err="1"/>
              <a:t>Mougeout</a:t>
            </a:r>
            <a:r>
              <a:rPr lang="en-CA" sz="1200" dirty="0"/>
              <a:t> </a:t>
            </a:r>
            <a:r>
              <a:rPr lang="en-CA" sz="1200" i="1" dirty="0"/>
              <a:t>et al</a:t>
            </a:r>
            <a:r>
              <a:rPr lang="en-CA" sz="1200" dirty="0"/>
              <a:t>., Nature Phys. 17, 1099 (2021)</a:t>
            </a:r>
          </a:p>
          <a:p>
            <a:pPr eaLnBrk="1" hangingPunct="1"/>
            <a:r>
              <a:rPr lang="en-CA" sz="1200" dirty="0"/>
              <a:t>L. </a:t>
            </a:r>
            <a:r>
              <a:rPr lang="en-CA" sz="1200" dirty="0" err="1"/>
              <a:t>Nies</a:t>
            </a:r>
            <a:r>
              <a:rPr lang="en-CA" sz="1200" dirty="0"/>
              <a:t> </a:t>
            </a:r>
            <a:r>
              <a:rPr lang="en-CA" sz="1200" i="1" dirty="0"/>
              <a:t>et al.</a:t>
            </a:r>
            <a:r>
              <a:rPr lang="en-CA" sz="1200" dirty="0"/>
              <a:t>, Phys. Rev. Lett. 131, 022502 (2023)</a:t>
            </a:r>
          </a:p>
          <a:p>
            <a:pPr eaLnBrk="1" hangingPunct="1"/>
            <a:r>
              <a:rPr lang="en-CA" sz="1200" dirty="0"/>
              <a:t>Z. Ge </a:t>
            </a:r>
            <a:r>
              <a:rPr lang="en-CA" sz="1200" i="1" dirty="0"/>
              <a:t>et al</a:t>
            </a:r>
            <a:r>
              <a:rPr lang="en-CA" sz="1200" dirty="0"/>
              <a:t>., Phys. Rev. Lett. 133, 132503 (2024)</a:t>
            </a:r>
          </a:p>
        </p:txBody>
      </p:sp>
      <p:cxnSp>
        <p:nvCxnSpPr>
          <p:cNvPr id="10243" name="Straight Connector 10242">
            <a:extLst>
              <a:ext uri="{FF2B5EF4-FFF2-40B4-BE49-F238E27FC236}">
                <a16:creationId xmlns:a16="http://schemas.microsoft.com/office/drawing/2014/main" id="{B3A7B515-2376-2823-3A30-6220164C82A5}"/>
              </a:ext>
            </a:extLst>
          </p:cNvPr>
          <p:cNvCxnSpPr>
            <a:cxnSpLocks/>
          </p:cNvCxnSpPr>
          <p:nvPr/>
        </p:nvCxnSpPr>
        <p:spPr>
          <a:xfrm flipV="1">
            <a:off x="5255052" y="1833945"/>
            <a:ext cx="295255" cy="1965857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56" name="Straight Connector 10255">
            <a:extLst>
              <a:ext uri="{FF2B5EF4-FFF2-40B4-BE49-F238E27FC236}">
                <a16:creationId xmlns:a16="http://schemas.microsoft.com/office/drawing/2014/main" id="{9301E397-2538-0245-A599-D3ECA6E5B06F}"/>
              </a:ext>
            </a:extLst>
          </p:cNvPr>
          <p:cNvCxnSpPr>
            <a:cxnSpLocks/>
          </p:cNvCxnSpPr>
          <p:nvPr/>
        </p:nvCxnSpPr>
        <p:spPr>
          <a:xfrm flipH="1">
            <a:off x="4197403" y="4536717"/>
            <a:ext cx="3176636" cy="32509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62" name="Oval 10261">
            <a:extLst>
              <a:ext uri="{FF2B5EF4-FFF2-40B4-BE49-F238E27FC236}">
                <a16:creationId xmlns:a16="http://schemas.microsoft.com/office/drawing/2014/main" id="{CD001DFB-BAE0-F8BB-2F40-0F2D8789227A}"/>
              </a:ext>
            </a:extLst>
          </p:cNvPr>
          <p:cNvSpPr/>
          <p:nvPr/>
        </p:nvSpPr>
        <p:spPr>
          <a:xfrm>
            <a:off x="5628414" y="3898826"/>
            <a:ext cx="121347" cy="281153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0264" name="TextBox 17">
            <a:extLst>
              <a:ext uri="{FF2B5EF4-FFF2-40B4-BE49-F238E27FC236}">
                <a16:creationId xmlns:a16="http://schemas.microsoft.com/office/drawing/2014/main" id="{3BB0015A-7F9A-9554-4858-2D1921DD7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6343" y="2951916"/>
            <a:ext cx="345020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Masses of Cd isotopes for N=82 shell closure</a:t>
            </a:r>
          </a:p>
          <a:p>
            <a:pPr eaLnBrk="1" hangingPunct="1"/>
            <a:r>
              <a:rPr lang="en-CA" sz="1200" dirty="0"/>
              <a:t>V. Manea et al., Phys. Rev. Lett. 124, 092502 (2020)</a:t>
            </a:r>
          </a:p>
        </p:txBody>
      </p:sp>
      <p:cxnSp>
        <p:nvCxnSpPr>
          <p:cNvPr id="10266" name="Straight Connector 10265">
            <a:extLst>
              <a:ext uri="{FF2B5EF4-FFF2-40B4-BE49-F238E27FC236}">
                <a16:creationId xmlns:a16="http://schemas.microsoft.com/office/drawing/2014/main" id="{7B102991-1ABC-3969-FE26-2979CC3AE97A}"/>
              </a:ext>
            </a:extLst>
          </p:cNvPr>
          <p:cNvCxnSpPr>
            <a:cxnSpLocks/>
            <a:stCxn id="10264" idx="1"/>
            <a:endCxn id="10262" idx="6"/>
          </p:cNvCxnSpPr>
          <p:nvPr/>
        </p:nvCxnSpPr>
        <p:spPr>
          <a:xfrm flipH="1">
            <a:off x="5749761" y="3198135"/>
            <a:ext cx="2746582" cy="84126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69" name="Straight Connector 10268">
            <a:extLst>
              <a:ext uri="{FF2B5EF4-FFF2-40B4-BE49-F238E27FC236}">
                <a16:creationId xmlns:a16="http://schemas.microsoft.com/office/drawing/2014/main" id="{FB7AC53C-FFE5-16DF-D160-B15F684D3790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3140811" y="3477414"/>
            <a:ext cx="787267" cy="756249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72" name="TextBox 17">
            <a:extLst>
              <a:ext uri="{FF2B5EF4-FFF2-40B4-BE49-F238E27FC236}">
                <a16:creationId xmlns:a16="http://schemas.microsoft.com/office/drawing/2014/main" id="{995ED626-790F-E4EF-047B-D1E7DE10C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264" y="2984976"/>
            <a:ext cx="3702642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C00000"/>
                </a:solidFill>
              </a:rPr>
              <a:t>74-76</a:t>
            </a:r>
            <a:r>
              <a:rPr lang="en-CA" sz="1200" b="1" dirty="0">
                <a:solidFill>
                  <a:srgbClr val="C00000"/>
                </a:solidFill>
              </a:rPr>
              <a:t>Sr masses for IMME/</a:t>
            </a:r>
            <a:r>
              <a:rPr lang="en-CA" sz="1200" b="1" dirty="0" err="1">
                <a:solidFill>
                  <a:srgbClr val="C00000"/>
                </a:solidFill>
              </a:rPr>
              <a:t>superallowed</a:t>
            </a:r>
            <a:r>
              <a:rPr lang="en-CA" sz="1200" b="1" dirty="0">
                <a:solidFill>
                  <a:srgbClr val="C00000"/>
                </a:solidFill>
              </a:rPr>
              <a:t> Fermi</a:t>
            </a:r>
          </a:p>
          <a:p>
            <a:pPr eaLnBrk="1" hangingPunct="1"/>
            <a:r>
              <a:rPr lang="en-CA" sz="1200" dirty="0"/>
              <a:t>Z. Hockenberry </a:t>
            </a:r>
            <a:r>
              <a:rPr lang="en-CA" sz="1200" i="1" dirty="0"/>
              <a:t>et al., </a:t>
            </a:r>
            <a:r>
              <a:rPr lang="en-CA" sz="1200" dirty="0"/>
              <a:t>Phys. Rev. C 111, 014327 (2025)</a:t>
            </a:r>
          </a:p>
        </p:txBody>
      </p:sp>
      <p:sp>
        <p:nvSpPr>
          <p:cNvPr id="10285" name="TextBox 17">
            <a:extLst>
              <a:ext uri="{FF2B5EF4-FFF2-40B4-BE49-F238E27FC236}">
                <a16:creationId xmlns:a16="http://schemas.microsoft.com/office/drawing/2014/main" id="{23F01C2B-7E25-E0CE-25BD-494857352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9291" y="2377522"/>
            <a:ext cx="345020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Reduced size of excited state isomer in </a:t>
            </a:r>
            <a:r>
              <a:rPr lang="en-CA" sz="1200" b="1" baseline="30000" dirty="0">
                <a:solidFill>
                  <a:srgbClr val="7030A0"/>
                </a:solidFill>
              </a:rPr>
              <a:t>129,131</a:t>
            </a:r>
            <a:r>
              <a:rPr lang="en-CA" sz="1200" b="1" dirty="0">
                <a:solidFill>
                  <a:srgbClr val="7030A0"/>
                </a:solidFill>
              </a:rPr>
              <a:t>In</a:t>
            </a:r>
          </a:p>
          <a:p>
            <a:pPr eaLnBrk="1" hangingPunct="1"/>
            <a:r>
              <a:rPr lang="en-CA" sz="1200" dirty="0"/>
              <a:t>A. Vernon et al., Phys. Rev. Lett. (under review)</a:t>
            </a:r>
          </a:p>
        </p:txBody>
      </p:sp>
      <p:sp>
        <p:nvSpPr>
          <p:cNvPr id="10287" name="Oval 10286">
            <a:extLst>
              <a:ext uri="{FF2B5EF4-FFF2-40B4-BE49-F238E27FC236}">
                <a16:creationId xmlns:a16="http://schemas.microsoft.com/office/drawing/2014/main" id="{0054A6D8-180A-85B5-50E8-46D3478D323F}"/>
              </a:ext>
            </a:extLst>
          </p:cNvPr>
          <p:cNvSpPr/>
          <p:nvPr/>
        </p:nvSpPr>
        <p:spPr>
          <a:xfrm>
            <a:off x="5550307" y="3843289"/>
            <a:ext cx="328034" cy="92146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cxnSp>
        <p:nvCxnSpPr>
          <p:cNvPr id="10291" name="Straight Connector 10290">
            <a:extLst>
              <a:ext uri="{FF2B5EF4-FFF2-40B4-BE49-F238E27FC236}">
                <a16:creationId xmlns:a16="http://schemas.microsoft.com/office/drawing/2014/main" id="{FF440D18-86FA-6BAB-8784-0AF00595786E}"/>
              </a:ext>
            </a:extLst>
          </p:cNvPr>
          <p:cNvCxnSpPr>
            <a:cxnSpLocks/>
            <a:stCxn id="10287" idx="7"/>
            <a:endCxn id="10285" idx="1"/>
          </p:cNvCxnSpPr>
          <p:nvPr/>
        </p:nvCxnSpPr>
        <p:spPr>
          <a:xfrm flipV="1">
            <a:off x="5830302" y="2623741"/>
            <a:ext cx="2718989" cy="1233042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1" name="TextBox 11">
            <a:extLst>
              <a:ext uri="{FF2B5EF4-FFF2-40B4-BE49-F238E27FC236}">
                <a16:creationId xmlns:a16="http://schemas.microsoft.com/office/drawing/2014/main" id="{3F416C7B-99A5-D7FC-4731-FD15E024C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25" y="4096620"/>
            <a:ext cx="362698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7030A0"/>
                </a:solidFill>
              </a:rPr>
              <a:t>55,56</a:t>
            </a:r>
            <a:r>
              <a:rPr lang="en-CA" sz="1200" b="1" dirty="0">
                <a:solidFill>
                  <a:srgbClr val="7030A0"/>
                </a:solidFill>
              </a:rPr>
              <a:t>Ni radii</a:t>
            </a:r>
          </a:p>
          <a:p>
            <a:pPr eaLnBrk="1" hangingPunct="1"/>
            <a:r>
              <a:rPr lang="en-CA" sz="1200" dirty="0"/>
              <a:t>F. Sommer </a:t>
            </a:r>
            <a:r>
              <a:rPr lang="en-CA" sz="1200" i="1" dirty="0"/>
              <a:t>et al.</a:t>
            </a:r>
            <a:r>
              <a:rPr lang="en-CA" sz="1200" dirty="0"/>
              <a:t>, Phys. Rev. Lett. 129, 132501 (2020)</a:t>
            </a:r>
          </a:p>
        </p:txBody>
      </p:sp>
      <p:sp>
        <p:nvSpPr>
          <p:cNvPr id="10303" name="Oval 10302">
            <a:extLst>
              <a:ext uri="{FF2B5EF4-FFF2-40B4-BE49-F238E27FC236}">
                <a16:creationId xmlns:a16="http://schemas.microsoft.com/office/drawing/2014/main" id="{475BB757-FD60-E27B-EDA2-14957BDB944F}"/>
              </a:ext>
            </a:extLst>
          </p:cNvPr>
          <p:cNvSpPr/>
          <p:nvPr/>
        </p:nvSpPr>
        <p:spPr>
          <a:xfrm>
            <a:off x="3299748" y="4654910"/>
            <a:ext cx="328034" cy="92146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3166942" y="4096620"/>
            <a:ext cx="734657" cy="52726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04" name="Straight Connector 10303">
            <a:extLst>
              <a:ext uri="{FF2B5EF4-FFF2-40B4-BE49-F238E27FC236}">
                <a16:creationId xmlns:a16="http://schemas.microsoft.com/office/drawing/2014/main" id="{B31F6FE6-81FC-E882-A518-A664BEC2236B}"/>
              </a:ext>
            </a:extLst>
          </p:cNvPr>
          <p:cNvCxnSpPr>
            <a:cxnSpLocks/>
          </p:cNvCxnSpPr>
          <p:nvPr/>
        </p:nvCxnSpPr>
        <p:spPr>
          <a:xfrm>
            <a:off x="2290180" y="4551675"/>
            <a:ext cx="1055938" cy="14414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 flipH="1" flipV="1">
            <a:off x="4195719" y="2910628"/>
            <a:ext cx="121347" cy="98819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75747" y="527380"/>
            <a:ext cx="5474560" cy="769437"/>
          </a:xfrm>
          <a:prstGeom prst="rect">
            <a:avLst/>
          </a:prstGeom>
          <a:noFill/>
          <a:ln w="35941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Expansive campaign for nuclear structure, astrophysics, and BSM physics searches</a:t>
            </a:r>
          </a:p>
        </p:txBody>
      </p:sp>
      <p:cxnSp>
        <p:nvCxnSpPr>
          <p:cNvPr id="10309" name="Straight Connector 10308">
            <a:extLst>
              <a:ext uri="{FF2B5EF4-FFF2-40B4-BE49-F238E27FC236}">
                <a16:creationId xmlns:a16="http://schemas.microsoft.com/office/drawing/2014/main" id="{C6B69667-7533-FF2A-7E7E-C5F550B9AF54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1988288" y="4861810"/>
            <a:ext cx="1178654" cy="969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11" name="TextBox 11">
            <a:extLst>
              <a:ext uri="{FF2B5EF4-FFF2-40B4-BE49-F238E27FC236}">
                <a16:creationId xmlns:a16="http://schemas.microsoft.com/office/drawing/2014/main" id="{67317085-066B-4D9D-79C4-079658F91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3" y="5897422"/>
            <a:ext cx="2087899" cy="67710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7030A0"/>
                </a:solidFill>
              </a:rPr>
              <a:t>27-32</a:t>
            </a:r>
            <a:r>
              <a:rPr lang="en-CA" sz="1200" b="1" dirty="0">
                <a:solidFill>
                  <a:srgbClr val="7030A0"/>
                </a:solidFill>
              </a:rPr>
              <a:t>Al radii</a:t>
            </a:r>
          </a:p>
          <a:p>
            <a:pPr eaLnBrk="1" hangingPunct="1"/>
            <a:r>
              <a:rPr lang="en-CA" sz="1200" dirty="0"/>
              <a:t>H. Heylen </a:t>
            </a:r>
            <a:r>
              <a:rPr lang="en-CA" sz="1200" i="1" dirty="0"/>
              <a:t>et al.</a:t>
            </a:r>
            <a:r>
              <a:rPr lang="en-CA" sz="1200" dirty="0"/>
              <a:t>, Phys. Rev. C </a:t>
            </a:r>
          </a:p>
          <a:p>
            <a:pPr eaLnBrk="1" hangingPunct="1"/>
            <a:r>
              <a:rPr lang="en-CA" sz="1200" dirty="0"/>
              <a:t>103, 014318 (2021)</a:t>
            </a:r>
          </a:p>
        </p:txBody>
      </p:sp>
      <p:cxnSp>
        <p:nvCxnSpPr>
          <p:cNvPr id="10312" name="Straight Connector 10311">
            <a:extLst>
              <a:ext uri="{FF2B5EF4-FFF2-40B4-BE49-F238E27FC236}">
                <a16:creationId xmlns:a16="http://schemas.microsoft.com/office/drawing/2014/main" id="{A58A69F4-E3A0-8D8E-8D39-670671A4C830}"/>
              </a:ext>
            </a:extLst>
          </p:cNvPr>
          <p:cNvCxnSpPr>
            <a:cxnSpLocks/>
            <a:stCxn id="3" idx="4"/>
          </p:cNvCxnSpPr>
          <p:nvPr/>
        </p:nvCxnSpPr>
        <p:spPr>
          <a:xfrm flipH="1">
            <a:off x="1341541" y="5357616"/>
            <a:ext cx="1593434" cy="699923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7" name="Oval 10326">
            <a:extLst>
              <a:ext uri="{FF2B5EF4-FFF2-40B4-BE49-F238E27FC236}">
                <a16:creationId xmlns:a16="http://schemas.microsoft.com/office/drawing/2014/main" id="{553054F3-29B6-CB77-4694-6F613715075F}"/>
              </a:ext>
            </a:extLst>
          </p:cNvPr>
          <p:cNvSpPr/>
          <p:nvPr/>
        </p:nvSpPr>
        <p:spPr>
          <a:xfrm rot="16200000">
            <a:off x="3080137" y="5220824"/>
            <a:ext cx="121347" cy="281153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0328" name="TextBox 17">
            <a:extLst>
              <a:ext uri="{FF2B5EF4-FFF2-40B4-BE49-F238E27FC236}">
                <a16:creationId xmlns:a16="http://schemas.microsoft.com/office/drawing/2014/main" id="{FA94D9AB-E1DE-7C2E-7D5E-A7F334D3D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133" y="5941925"/>
            <a:ext cx="400863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C00000"/>
                </a:solidFill>
              </a:rPr>
              <a:t>31-33</a:t>
            </a:r>
            <a:r>
              <a:rPr lang="en-CA" sz="1200" b="1" dirty="0">
                <a:solidFill>
                  <a:srgbClr val="C00000"/>
                </a:solidFill>
              </a:rPr>
              <a:t>Na, </a:t>
            </a:r>
            <a:r>
              <a:rPr lang="en-CA" sz="1200" b="1" baseline="30000" dirty="0">
                <a:solidFill>
                  <a:srgbClr val="C00000"/>
                </a:solidFill>
              </a:rPr>
              <a:t>31-35</a:t>
            </a:r>
            <a:r>
              <a:rPr lang="en-CA" sz="1200" b="1" dirty="0">
                <a:solidFill>
                  <a:srgbClr val="C00000"/>
                </a:solidFill>
              </a:rPr>
              <a:t>Mg masses for N=20 Island of Inversion</a:t>
            </a:r>
          </a:p>
          <a:p>
            <a:pPr eaLnBrk="1" hangingPunct="1"/>
            <a:r>
              <a:rPr lang="en-CA" sz="1200" dirty="0"/>
              <a:t>E.M. </a:t>
            </a:r>
            <a:r>
              <a:rPr lang="en-CA" sz="1050" dirty="0" err="1"/>
              <a:t>Lykiardopoulou</a:t>
            </a:r>
            <a:r>
              <a:rPr lang="en-CA" sz="1200" dirty="0"/>
              <a:t> et al., Phys. Rev. Lett. 134, 052503 (2025)</a:t>
            </a:r>
          </a:p>
        </p:txBody>
      </p:sp>
      <p:sp>
        <p:nvSpPr>
          <p:cNvPr id="10331" name="Oval 10330">
            <a:extLst>
              <a:ext uri="{FF2B5EF4-FFF2-40B4-BE49-F238E27FC236}">
                <a16:creationId xmlns:a16="http://schemas.microsoft.com/office/drawing/2014/main" id="{12DECB24-48EA-CF9D-2DBB-F95F9E252570}"/>
              </a:ext>
            </a:extLst>
          </p:cNvPr>
          <p:cNvSpPr/>
          <p:nvPr/>
        </p:nvSpPr>
        <p:spPr>
          <a:xfrm rot="16200000">
            <a:off x="2917637" y="5177746"/>
            <a:ext cx="110574" cy="193484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CA"/>
          </a:p>
        </p:txBody>
      </p:sp>
      <p:sp>
        <p:nvSpPr>
          <p:cNvPr id="10332" name="TextBox 17">
            <a:extLst>
              <a:ext uri="{FF2B5EF4-FFF2-40B4-BE49-F238E27FC236}">
                <a16:creationId xmlns:a16="http://schemas.microsoft.com/office/drawing/2014/main" id="{1D65B828-820F-C8BD-15CF-4C728939F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0735" y="5414191"/>
            <a:ext cx="3450206" cy="4924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baseline="30000" dirty="0">
                <a:solidFill>
                  <a:srgbClr val="7030A0"/>
                </a:solidFill>
              </a:rPr>
              <a:t>32</a:t>
            </a:r>
            <a:r>
              <a:rPr lang="en-CA" sz="1200" b="1" dirty="0">
                <a:solidFill>
                  <a:srgbClr val="7030A0"/>
                </a:solidFill>
              </a:rPr>
              <a:t>Si charge radius</a:t>
            </a:r>
          </a:p>
          <a:p>
            <a:pPr eaLnBrk="1" hangingPunct="1"/>
            <a:r>
              <a:rPr lang="en-CA" sz="1200" dirty="0"/>
              <a:t>K. </a:t>
            </a:r>
            <a:r>
              <a:rPr lang="en-CA" sz="1050" dirty="0"/>
              <a:t>Konig</a:t>
            </a:r>
            <a:r>
              <a:rPr lang="en-CA" sz="1200" dirty="0"/>
              <a:t> et al., Phys. Rev. Lett. 132, 162502 (2024)</a:t>
            </a:r>
          </a:p>
        </p:txBody>
      </p:sp>
      <p:cxnSp>
        <p:nvCxnSpPr>
          <p:cNvPr id="10333" name="Straight Connector 10332">
            <a:extLst>
              <a:ext uri="{FF2B5EF4-FFF2-40B4-BE49-F238E27FC236}">
                <a16:creationId xmlns:a16="http://schemas.microsoft.com/office/drawing/2014/main" id="{E040AC4F-0FCD-D7D9-D809-994574A9C454}"/>
              </a:ext>
            </a:extLst>
          </p:cNvPr>
          <p:cNvCxnSpPr>
            <a:cxnSpLocks/>
            <a:stCxn id="10332" idx="1"/>
            <a:endCxn id="3" idx="7"/>
          </p:cNvCxnSpPr>
          <p:nvPr/>
        </p:nvCxnSpPr>
        <p:spPr>
          <a:xfrm flipH="1" flipV="1">
            <a:off x="3070034" y="5295587"/>
            <a:ext cx="1480701" cy="364823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7621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5483B-B9BA-8469-A75E-8DAF78D47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D25511D1-49DD-E4E7-8466-E3D70B137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823" r="16213"/>
          <a:stretch/>
        </p:blipFill>
        <p:spPr>
          <a:xfrm>
            <a:off x="1807414" y="2269908"/>
            <a:ext cx="6666737" cy="3858345"/>
          </a:xfrm>
          <a:prstGeom prst="rect">
            <a:avLst/>
          </a:prstGeom>
        </p:spPr>
      </p:pic>
      <p:sp>
        <p:nvSpPr>
          <p:cNvPr id="10241" name="Title 1">
            <a:extLst>
              <a:ext uri="{FF2B5EF4-FFF2-40B4-BE49-F238E27FC236}">
                <a16:creationId xmlns:a16="http://schemas.microsoft.com/office/drawing/2014/main" id="{096E91ED-2F94-F9CB-4C27-F823BA057B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690" y="8081"/>
            <a:ext cx="12177311" cy="63846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r>
              <a:rPr lang="en-CA" sz="3000" b="1" dirty="0">
                <a:solidFill>
                  <a:srgbClr val="00A4FF"/>
                </a:solidFill>
              </a:rPr>
              <a:t>Ab Initio VS-IMSRG Campaign: </a:t>
            </a:r>
            <a:r>
              <a:rPr lang="en-CA" sz="3000" b="1" dirty="0">
                <a:solidFill>
                  <a:srgbClr val="C00000"/>
                </a:solidFill>
              </a:rPr>
              <a:t>Spectra</a:t>
            </a:r>
            <a:r>
              <a:rPr lang="en-CA" sz="3000" b="1" dirty="0">
                <a:solidFill>
                  <a:srgbClr val="00A4FF"/>
                </a:solidFill>
              </a:rPr>
              <a:t> and </a:t>
            </a:r>
            <a:r>
              <a:rPr lang="en-CA" sz="3000" b="1" dirty="0">
                <a:solidFill>
                  <a:srgbClr val="7030A0"/>
                </a:solidFill>
              </a:rPr>
              <a:t>EM Moments</a:t>
            </a:r>
            <a:endParaRPr lang="en-US" sz="3000" b="1" dirty="0">
              <a:solidFill>
                <a:srgbClr val="7030A0"/>
              </a:solidFill>
            </a:endParaRPr>
          </a:p>
        </p:txBody>
      </p:sp>
      <p:sp>
        <p:nvSpPr>
          <p:cNvPr id="10251" name="TextBox 11">
            <a:extLst>
              <a:ext uri="{FF2B5EF4-FFF2-40B4-BE49-F238E27FC236}">
                <a16:creationId xmlns:a16="http://schemas.microsoft.com/office/drawing/2014/main" id="{95C8531B-C808-8529-4939-DAFC8B0B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9986" y="3928754"/>
            <a:ext cx="3198443" cy="677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N=50-82 In EM moments </a:t>
            </a:r>
          </a:p>
          <a:p>
            <a:pPr eaLnBrk="1" hangingPunct="1"/>
            <a:r>
              <a:rPr lang="en-CA" sz="1200" dirty="0"/>
              <a:t>J. </a:t>
            </a:r>
            <a:r>
              <a:rPr lang="en-CA" sz="1200" dirty="0" err="1"/>
              <a:t>Karthein</a:t>
            </a:r>
            <a:r>
              <a:rPr lang="en-CA" sz="1200" dirty="0"/>
              <a:t> </a:t>
            </a:r>
            <a:r>
              <a:rPr lang="en-CA" sz="1200" i="1" dirty="0"/>
              <a:t>et al.,</a:t>
            </a:r>
            <a:r>
              <a:rPr lang="en-CA" sz="1200" dirty="0"/>
              <a:t> Nature Phys. 20, 1719 (2024)</a:t>
            </a:r>
          </a:p>
          <a:p>
            <a:pPr eaLnBrk="1" hangingPunct="1"/>
            <a:r>
              <a:rPr lang="en-CA" sz="1200" dirty="0"/>
              <a:t>A. R. Vernon et al., Phys. Rev. C (under review)</a:t>
            </a:r>
          </a:p>
        </p:txBody>
      </p:sp>
      <p:sp>
        <p:nvSpPr>
          <p:cNvPr id="10257" name="TextBox 17">
            <a:extLst>
              <a:ext uri="{FF2B5EF4-FFF2-40B4-BE49-F238E27FC236}">
                <a16:creationId xmlns:a16="http://schemas.microsoft.com/office/drawing/2014/main" id="{9B3616FB-F3D5-A536-B26C-42CBE3317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0915" y="1621519"/>
            <a:ext cx="3358582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 of </a:t>
            </a:r>
            <a:r>
              <a:rPr lang="en-CA" sz="1200" b="1" baseline="30000" dirty="0">
                <a:solidFill>
                  <a:srgbClr val="C00000"/>
                </a:solidFill>
              </a:rPr>
              <a:t>126-136</a:t>
            </a:r>
            <a:r>
              <a:rPr lang="en-CA" sz="1200" b="1" dirty="0">
                <a:solidFill>
                  <a:srgbClr val="C00000"/>
                </a:solidFill>
              </a:rPr>
              <a:t>Sn and </a:t>
            </a:r>
            <a:r>
              <a:rPr lang="en-CA" sz="1200" b="1" baseline="30000" dirty="0">
                <a:solidFill>
                  <a:srgbClr val="C00000"/>
                </a:solidFill>
              </a:rPr>
              <a:t>129</a:t>
            </a:r>
            <a:r>
              <a:rPr lang="en-CA" sz="1200" b="1" dirty="0">
                <a:solidFill>
                  <a:srgbClr val="C00000"/>
                </a:solidFill>
              </a:rPr>
              <a:t>Cd</a:t>
            </a:r>
          </a:p>
          <a:p>
            <a:pPr eaLnBrk="1" hangingPunct="1"/>
            <a:r>
              <a:rPr lang="en-CA" sz="1200" dirty="0"/>
              <a:t>T. Miyagi </a:t>
            </a:r>
            <a:r>
              <a:rPr lang="en-CA" sz="1200" i="1" dirty="0"/>
              <a:t>et al., </a:t>
            </a:r>
            <a:r>
              <a:rPr lang="en-CA" sz="1200" dirty="0"/>
              <a:t>Phys. Rev. C 105, 014302 (2022)</a:t>
            </a:r>
          </a:p>
        </p:txBody>
      </p:sp>
      <p:sp>
        <p:nvSpPr>
          <p:cNvPr id="10259" name="TextBox 19">
            <a:extLst>
              <a:ext uri="{FF2B5EF4-FFF2-40B4-BE49-F238E27FC236}">
                <a16:creationId xmlns:a16="http://schemas.microsoft.com/office/drawing/2014/main" id="{B3D9ED07-815D-AEF0-C65F-885514812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664" y="1649148"/>
            <a:ext cx="3346587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Magnetic moments from O to Bi</a:t>
            </a:r>
          </a:p>
          <a:p>
            <a:pPr eaLnBrk="1" hangingPunct="1"/>
            <a:r>
              <a:rPr lang="en-US" sz="1200" dirty="0" err="1"/>
              <a:t>T.Miyagi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, </a:t>
            </a:r>
            <a:r>
              <a:rPr lang="en-CA" sz="1200" dirty="0"/>
              <a:t>Phys. Rev. Lett 104, 014324 (2021)</a:t>
            </a:r>
          </a:p>
        </p:txBody>
      </p:sp>
      <p:sp>
        <p:nvSpPr>
          <p:cNvPr id="52" name="TextBox 11">
            <a:extLst>
              <a:ext uri="{FF2B5EF4-FFF2-40B4-BE49-F238E27FC236}">
                <a16:creationId xmlns:a16="http://schemas.microsoft.com/office/drawing/2014/main" id="{1E4A50AF-5665-BE76-954D-D5F938DEF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1427" y="2631730"/>
            <a:ext cx="3148964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EM Moments of 47,49Sc</a:t>
            </a:r>
          </a:p>
          <a:p>
            <a:pPr eaLnBrk="1" hangingPunct="1"/>
            <a:r>
              <a:rPr lang="en-CA" sz="1200" dirty="0"/>
              <a:t>S.W. Bai </a:t>
            </a:r>
            <a:r>
              <a:rPr lang="en-CA" sz="1200" i="1" dirty="0"/>
              <a:t>et al.</a:t>
            </a:r>
            <a:r>
              <a:rPr lang="en-CA" sz="1200" dirty="0"/>
              <a:t>, Phys. Lett B 829, 137064 (2022)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306C19E5-B478-7E43-90CC-30C0AD4E3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8" y="3628855"/>
            <a:ext cx="3386515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Microsecond Isomer in </a:t>
            </a:r>
            <a:r>
              <a:rPr lang="en-CA" sz="1200" b="1" baseline="30000" dirty="0">
                <a:solidFill>
                  <a:srgbClr val="C00000"/>
                </a:solidFill>
              </a:rPr>
              <a:t>32</a:t>
            </a:r>
            <a:r>
              <a:rPr lang="en-CA" sz="1200" b="1" dirty="0">
                <a:solidFill>
                  <a:srgbClr val="C00000"/>
                </a:solidFill>
              </a:rPr>
              <a:t>Mg</a:t>
            </a:r>
          </a:p>
          <a:p>
            <a:pPr eaLnBrk="1" hangingPunct="1"/>
            <a:r>
              <a:rPr lang="en-CA" sz="1200" dirty="0"/>
              <a:t>T.J. Gray </a:t>
            </a:r>
            <a:r>
              <a:rPr lang="en-CA" sz="1200" i="1" dirty="0"/>
              <a:t>et al.</a:t>
            </a:r>
            <a:r>
              <a:rPr lang="en-CA" sz="1200" dirty="0"/>
              <a:t>, Phys. Rev. Lett. 130, 242501 (2023)</a:t>
            </a:r>
          </a:p>
        </p:txBody>
      </p:sp>
      <p:sp>
        <p:nvSpPr>
          <p:cNvPr id="32" name="TextBox 17">
            <a:extLst>
              <a:ext uri="{FF2B5EF4-FFF2-40B4-BE49-F238E27FC236}">
                <a16:creationId xmlns:a16="http://schemas.microsoft.com/office/drawing/2014/main" id="{2A26E796-6B35-73FA-DD40-C13F5BA04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2834" y="4734905"/>
            <a:ext cx="3304300" cy="86177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neutron-rich Ca isotopes</a:t>
            </a:r>
          </a:p>
          <a:p>
            <a:pPr eaLnBrk="1" hangingPunct="1"/>
            <a:r>
              <a:rPr lang="en-CA" sz="1200" dirty="0"/>
              <a:t>S.D. Chen et al., Phys. Lett. B 843 138025 (2023)</a:t>
            </a:r>
          </a:p>
          <a:p>
            <a:pPr eaLnBrk="1" hangingPunct="1"/>
            <a:r>
              <a:rPr lang="en-CA" sz="1200" dirty="0"/>
              <a:t>P. J. Li et al., Phys. Lett. B 855, 138828 (2024)</a:t>
            </a:r>
          </a:p>
          <a:p>
            <a:pPr eaLnBrk="1" hangingPunct="1"/>
            <a:r>
              <a:rPr lang="en-CA" sz="1200" dirty="0"/>
              <a:t>T. Kowai et al., Phys. Lett. B 827, 136952 (2022)</a:t>
            </a:r>
          </a:p>
        </p:txBody>
      </p:sp>
      <p:sp>
        <p:nvSpPr>
          <p:cNvPr id="10247" name="TextBox 17">
            <a:extLst>
              <a:ext uri="{FF2B5EF4-FFF2-40B4-BE49-F238E27FC236}">
                <a16:creationId xmlns:a16="http://schemas.microsoft.com/office/drawing/2014/main" id="{B6BF2149-8C53-7E41-7E4E-3F31D9AC8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81" y="4904742"/>
            <a:ext cx="2603802" cy="4924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B(E2) in </a:t>
            </a:r>
            <a:r>
              <a:rPr lang="en-CA" sz="1200" b="1" baseline="30000" dirty="0">
                <a:solidFill>
                  <a:srgbClr val="7030A0"/>
                </a:solidFill>
              </a:rPr>
              <a:t>23</a:t>
            </a:r>
            <a:r>
              <a:rPr lang="en-CA" sz="1200" b="1" dirty="0">
                <a:solidFill>
                  <a:srgbClr val="7030A0"/>
                </a:solidFill>
              </a:rPr>
              <a:t>Mg</a:t>
            </a:r>
          </a:p>
          <a:p>
            <a:pPr eaLnBrk="1" hangingPunct="1"/>
            <a:r>
              <a:rPr lang="en-CA" sz="1200" dirty="0"/>
              <a:t>Physical Review C 105, 034332 (2023)</a:t>
            </a:r>
          </a:p>
        </p:txBody>
      </p:sp>
      <p:sp>
        <p:nvSpPr>
          <p:cNvPr id="10272" name="TextBox 17">
            <a:extLst>
              <a:ext uri="{FF2B5EF4-FFF2-40B4-BE49-F238E27FC236}">
                <a16:creationId xmlns:a16="http://schemas.microsoft.com/office/drawing/2014/main" id="{F38C7C46-06D0-E1EF-AEFF-61126BF05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732" y="1969742"/>
            <a:ext cx="329195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0</a:t>
            </a:r>
            <a:r>
              <a:rPr lang="en-CA" sz="1200" b="1" baseline="30000" dirty="0">
                <a:solidFill>
                  <a:srgbClr val="C00000"/>
                </a:solidFill>
              </a:rPr>
              <a:t>+</a:t>
            </a:r>
            <a:r>
              <a:rPr lang="en-CA" sz="1200" b="1" dirty="0">
                <a:solidFill>
                  <a:srgbClr val="C00000"/>
                </a:solidFill>
              </a:rPr>
              <a:t> states in </a:t>
            </a:r>
            <a:r>
              <a:rPr lang="en-CA" sz="1200" b="1" baseline="30000" dirty="0">
                <a:solidFill>
                  <a:srgbClr val="C00000"/>
                </a:solidFill>
              </a:rPr>
              <a:t>90</a:t>
            </a:r>
            <a:r>
              <a:rPr lang="en-CA" sz="1200" b="1" dirty="0">
                <a:solidFill>
                  <a:srgbClr val="C00000"/>
                </a:solidFill>
              </a:rPr>
              <a:t>Kr</a:t>
            </a:r>
          </a:p>
          <a:p>
            <a:pPr eaLnBrk="1" hangingPunct="1"/>
            <a:r>
              <a:rPr lang="en-CA" sz="1200" dirty="0"/>
              <a:t>D. Walter </a:t>
            </a:r>
            <a:r>
              <a:rPr lang="en-CA" sz="1200" i="1" dirty="0"/>
              <a:t>et al., </a:t>
            </a:r>
            <a:r>
              <a:rPr lang="en-CA" sz="1200" dirty="0"/>
              <a:t>Phys. Lett. B 862, 139352 (2025)</a:t>
            </a:r>
          </a:p>
        </p:txBody>
      </p:sp>
      <p:sp>
        <p:nvSpPr>
          <p:cNvPr id="10285" name="TextBox 17">
            <a:extLst>
              <a:ext uri="{FF2B5EF4-FFF2-40B4-BE49-F238E27FC236}">
                <a16:creationId xmlns:a16="http://schemas.microsoft.com/office/drawing/2014/main" id="{E5A21B58-F540-5F01-DA1F-B3F48712E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9291" y="2899136"/>
            <a:ext cx="3450206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Reduced size of excited state isomer in </a:t>
            </a:r>
            <a:r>
              <a:rPr lang="en-CA" sz="1200" b="1" baseline="30000" dirty="0">
                <a:solidFill>
                  <a:srgbClr val="7030A0"/>
                </a:solidFill>
              </a:rPr>
              <a:t>129,131</a:t>
            </a:r>
            <a:r>
              <a:rPr lang="en-CA" sz="1200" b="1" dirty="0">
                <a:solidFill>
                  <a:srgbClr val="7030A0"/>
                </a:solidFill>
              </a:rPr>
              <a:t>In</a:t>
            </a:r>
          </a:p>
          <a:p>
            <a:pPr eaLnBrk="1" hangingPunct="1"/>
            <a:r>
              <a:rPr lang="en-CA" sz="1200" dirty="0"/>
              <a:t>A. Vernon et al., Phys. Rev. Lett. (under review)</a:t>
            </a:r>
          </a:p>
        </p:txBody>
      </p:sp>
      <p:sp>
        <p:nvSpPr>
          <p:cNvPr id="10301" name="TextBox 11">
            <a:extLst>
              <a:ext uri="{FF2B5EF4-FFF2-40B4-BE49-F238E27FC236}">
                <a16:creationId xmlns:a16="http://schemas.microsoft.com/office/drawing/2014/main" id="{C1E5C08F-35D1-B959-A7E7-4C2EDEC56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25" y="4096620"/>
            <a:ext cx="3498231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Q moments of </a:t>
            </a:r>
            <a:r>
              <a:rPr lang="en-CA" sz="1200" b="1" baseline="30000" dirty="0">
                <a:solidFill>
                  <a:srgbClr val="7030A0"/>
                </a:solidFill>
              </a:rPr>
              <a:t>32</a:t>
            </a:r>
            <a:r>
              <a:rPr lang="en-CA" sz="1200" b="1" dirty="0">
                <a:solidFill>
                  <a:srgbClr val="7030A0"/>
                </a:solidFill>
              </a:rPr>
              <a:t>Si</a:t>
            </a:r>
          </a:p>
          <a:p>
            <a:pPr eaLnBrk="1" hangingPunct="1"/>
            <a:r>
              <a:rPr lang="en-CA" sz="1200" dirty="0"/>
              <a:t>J. Heery </a:t>
            </a:r>
            <a:r>
              <a:rPr lang="en-CA" sz="1200" i="1" dirty="0"/>
              <a:t>et al.</a:t>
            </a:r>
            <a:r>
              <a:rPr lang="en-CA" sz="1200" dirty="0"/>
              <a:t>, Phys. Rev. C 109, 014327 (2020)</a:t>
            </a:r>
          </a:p>
        </p:txBody>
      </p:sp>
      <p:sp>
        <p:nvSpPr>
          <p:cNvPr id="10311" name="TextBox 11">
            <a:extLst>
              <a:ext uri="{FF2B5EF4-FFF2-40B4-BE49-F238E27FC236}">
                <a16:creationId xmlns:a16="http://schemas.microsoft.com/office/drawing/2014/main" id="{E4359113-D195-AEF7-646F-3C104BBAF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3" y="6147404"/>
            <a:ext cx="3616179" cy="4924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</a:t>
            </a:r>
            <a:r>
              <a:rPr lang="en-CA" sz="1200" b="1" baseline="30000" dirty="0">
                <a:solidFill>
                  <a:srgbClr val="C00000"/>
                </a:solidFill>
              </a:rPr>
              <a:t>23</a:t>
            </a:r>
            <a:r>
              <a:rPr lang="en-CA" sz="1200" b="1" dirty="0">
                <a:solidFill>
                  <a:srgbClr val="C00000"/>
                </a:solidFill>
              </a:rPr>
              <a:t>F</a:t>
            </a:r>
          </a:p>
          <a:p>
            <a:pPr eaLnBrk="1" hangingPunct="1"/>
            <a:r>
              <a:rPr lang="en-CA" sz="1200" dirty="0"/>
              <a:t>H. Crawford </a:t>
            </a:r>
            <a:r>
              <a:rPr lang="en-CA" sz="1200" i="1" dirty="0"/>
              <a:t>et al.</a:t>
            </a:r>
            <a:r>
              <a:rPr lang="en-CA" sz="1200" dirty="0"/>
              <a:t>, Phys. Rev. C  103, L061303 (2022)</a:t>
            </a:r>
          </a:p>
        </p:txBody>
      </p:sp>
      <p:sp>
        <p:nvSpPr>
          <p:cNvPr id="10328" name="TextBox 17">
            <a:extLst>
              <a:ext uri="{FF2B5EF4-FFF2-40B4-BE49-F238E27FC236}">
                <a16:creationId xmlns:a16="http://schemas.microsoft.com/office/drawing/2014/main" id="{33E8FB53-438B-5F72-C57A-39BB8323B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4769" y="6196445"/>
            <a:ext cx="4008636" cy="677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 </a:t>
            </a:r>
            <a:r>
              <a:rPr lang="en-CA" sz="1200" b="1" baseline="30000" dirty="0">
                <a:solidFill>
                  <a:srgbClr val="C00000"/>
                </a:solidFill>
              </a:rPr>
              <a:t>49,50</a:t>
            </a:r>
            <a:r>
              <a:rPr lang="en-CA" sz="1200" b="1" dirty="0">
                <a:solidFill>
                  <a:srgbClr val="C00000"/>
                </a:solidFill>
              </a:rPr>
              <a:t>Ar for N=32</a:t>
            </a:r>
          </a:p>
          <a:p>
            <a:pPr eaLnBrk="1" hangingPunct="1"/>
            <a:r>
              <a:rPr lang="en-CA" sz="1200" dirty="0"/>
              <a:t>B.D. Linh et al., Phys. Rev. C 109, 043312 (2024)</a:t>
            </a:r>
          </a:p>
          <a:p>
            <a:pPr eaLnBrk="1" hangingPunct="1"/>
            <a:r>
              <a:rPr lang="en-CA" sz="1200" dirty="0"/>
              <a:t>Physical Review C 102 (6), 064320 (2020)</a:t>
            </a:r>
          </a:p>
        </p:txBody>
      </p:sp>
      <p:sp>
        <p:nvSpPr>
          <p:cNvPr id="10332" name="TextBox 17">
            <a:extLst>
              <a:ext uri="{FF2B5EF4-FFF2-40B4-BE49-F238E27FC236}">
                <a16:creationId xmlns:a16="http://schemas.microsoft.com/office/drawing/2014/main" id="{0842C95D-DF77-B614-F677-01697C057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1626" y="5309540"/>
            <a:ext cx="3450206" cy="4924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Q moments in </a:t>
            </a:r>
            <a:r>
              <a:rPr lang="en-CA" sz="1200" b="1" baseline="30000" dirty="0">
                <a:solidFill>
                  <a:srgbClr val="7030A0"/>
                </a:solidFill>
              </a:rPr>
              <a:t>49</a:t>
            </a:r>
            <a:r>
              <a:rPr lang="en-CA" sz="1200" b="1" dirty="0">
                <a:solidFill>
                  <a:srgbClr val="7030A0"/>
                </a:solidFill>
              </a:rPr>
              <a:t>Ti</a:t>
            </a:r>
          </a:p>
          <a:p>
            <a:pPr eaLnBrk="1" hangingPunct="1"/>
            <a:r>
              <a:rPr lang="en-CA" sz="1200" dirty="0"/>
              <a:t>T. Gray et al., Phys. Lett. B 855, 138856 (2024)</a:t>
            </a: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8E40AC0E-F55E-695E-0BC7-ABD837243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5154" y="3420568"/>
            <a:ext cx="3358582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EM moments of neutron-rich Sb isotopes</a:t>
            </a:r>
          </a:p>
          <a:p>
            <a:pPr eaLnBrk="1" hangingPunct="1"/>
            <a:r>
              <a:rPr lang="en-CA" sz="1200" dirty="0"/>
              <a:t>S. Lecher </a:t>
            </a:r>
            <a:r>
              <a:rPr lang="en-CA" sz="1200" i="1" dirty="0"/>
              <a:t>et al.,</a:t>
            </a:r>
            <a:r>
              <a:rPr lang="en-CA" sz="1200" dirty="0"/>
              <a:t> Phys. Lett. B 847, 138278 (2024)</a:t>
            </a: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C82AEBC1-E3CD-917E-0CFC-535615053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427" y="3092746"/>
            <a:ext cx="3358583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7030A0"/>
                </a:solidFill>
              </a:rPr>
              <a:t>Magnetic moments in </a:t>
            </a:r>
            <a:r>
              <a:rPr lang="en-CA" sz="1200" b="1" baseline="30000" dirty="0">
                <a:solidFill>
                  <a:srgbClr val="7030A0"/>
                </a:solidFill>
              </a:rPr>
              <a:t>40</a:t>
            </a:r>
            <a:r>
              <a:rPr lang="en-CA" sz="1200" b="1" dirty="0">
                <a:solidFill>
                  <a:srgbClr val="7030A0"/>
                </a:solidFill>
              </a:rPr>
              <a:t>Sc</a:t>
            </a:r>
          </a:p>
          <a:p>
            <a:pPr eaLnBrk="1" hangingPunct="1"/>
            <a:r>
              <a:rPr lang="en-CA" sz="1200" dirty="0"/>
              <a:t>R Powel et al., Phys. Rev. Lett. 105,</a:t>
            </a:r>
            <a:r>
              <a:rPr lang="en-CA" sz="1200" b="1" dirty="0"/>
              <a:t> </a:t>
            </a:r>
            <a:r>
              <a:rPr lang="en-CA" sz="1200" dirty="0"/>
              <a:t>034310 (2022)</a:t>
            </a:r>
            <a:endParaRPr lang="en-CA" sz="1200" b="1" dirty="0"/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B3995D36-92F2-9805-2709-BA3AE6FC2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894" y="5759606"/>
            <a:ext cx="2827812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 </a:t>
            </a:r>
            <a:r>
              <a:rPr lang="en-CA" sz="1200" b="1" baseline="30000" dirty="0">
                <a:solidFill>
                  <a:srgbClr val="C00000"/>
                </a:solidFill>
              </a:rPr>
              <a:t>47,49</a:t>
            </a:r>
            <a:r>
              <a:rPr lang="en-CA" sz="1200" b="1" dirty="0">
                <a:solidFill>
                  <a:srgbClr val="C00000"/>
                </a:solidFill>
              </a:rPr>
              <a:t>Cl </a:t>
            </a:r>
          </a:p>
          <a:p>
            <a:pPr eaLnBrk="1" hangingPunct="1"/>
            <a:r>
              <a:rPr lang="en-CA" sz="1200" dirty="0"/>
              <a:t>Physical Review C 104 (4), 044331</a:t>
            </a:r>
            <a:r>
              <a:rPr lang="en-US" sz="1200" dirty="0"/>
              <a:t> </a:t>
            </a:r>
            <a:r>
              <a:rPr lang="en-CA" sz="1200" dirty="0"/>
              <a:t>(2022)</a:t>
            </a: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4F015A7E-E7DB-7E75-E6EF-0FA07C4AF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9" y="5659942"/>
            <a:ext cx="2492474" cy="4924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</a:t>
            </a:r>
            <a:r>
              <a:rPr lang="en-CA" sz="1200" b="1" baseline="30000" dirty="0">
                <a:solidFill>
                  <a:srgbClr val="C00000"/>
                </a:solidFill>
              </a:rPr>
              <a:t>42</a:t>
            </a:r>
            <a:r>
              <a:rPr lang="en-CA" sz="1200" b="1" dirty="0">
                <a:solidFill>
                  <a:srgbClr val="C00000"/>
                </a:solidFill>
              </a:rPr>
              <a:t>Sc</a:t>
            </a:r>
          </a:p>
          <a:p>
            <a:pPr eaLnBrk="1" hangingPunct="1"/>
            <a:r>
              <a:rPr lang="en-CA" sz="1100" dirty="0"/>
              <a:t>Physics </a:t>
            </a:r>
            <a:r>
              <a:rPr lang="en-CA" sz="1200" dirty="0"/>
              <a:t>Letters</a:t>
            </a:r>
            <a:r>
              <a:rPr lang="en-CA" sz="1100" dirty="0"/>
              <a:t> B 819, 136439</a:t>
            </a:r>
            <a:r>
              <a:rPr lang="en-US" sz="1100" dirty="0"/>
              <a:t> </a:t>
            </a:r>
            <a:r>
              <a:rPr lang="en-CA" sz="1200" dirty="0"/>
              <a:t>(2021)</a:t>
            </a:r>
          </a:p>
        </p:txBody>
      </p:sp>
      <p:sp>
        <p:nvSpPr>
          <p:cNvPr id="30" name="TextBox 17">
            <a:extLst>
              <a:ext uri="{FF2B5EF4-FFF2-40B4-BE49-F238E27FC236}">
                <a16:creationId xmlns:a16="http://schemas.microsoft.com/office/drawing/2014/main" id="{A2AD9832-6EAB-8045-CF9F-2507F80A6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8995" y="5817229"/>
            <a:ext cx="2661433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of  </a:t>
            </a:r>
            <a:r>
              <a:rPr lang="en-CA" sz="1200" b="1" baseline="30000" dirty="0">
                <a:solidFill>
                  <a:srgbClr val="C00000"/>
                </a:solidFill>
              </a:rPr>
              <a:t>50</a:t>
            </a:r>
            <a:r>
              <a:rPr lang="en-CA" sz="1200" b="1" dirty="0">
                <a:solidFill>
                  <a:srgbClr val="C00000"/>
                </a:solidFill>
              </a:rPr>
              <a:t>Sc and </a:t>
            </a:r>
            <a:r>
              <a:rPr lang="en-CA" sz="1200" b="1" baseline="30000" dirty="0">
                <a:solidFill>
                  <a:srgbClr val="C00000"/>
                </a:solidFill>
              </a:rPr>
              <a:t>50</a:t>
            </a:r>
            <a:r>
              <a:rPr lang="en-CA" sz="1200" b="1" dirty="0">
                <a:solidFill>
                  <a:srgbClr val="C00000"/>
                </a:solidFill>
              </a:rPr>
              <a:t>Ti </a:t>
            </a:r>
            <a:endParaRPr lang="en-CA" sz="1200" dirty="0">
              <a:solidFill>
                <a:srgbClr val="C00000"/>
              </a:solidFill>
            </a:endParaRPr>
          </a:p>
          <a:p>
            <a:pPr eaLnBrk="1" hangingPunct="1"/>
            <a:r>
              <a:rPr lang="en-CA" sz="1200" dirty="0"/>
              <a:t>Phys. Revi. C 104 (2), 024314</a:t>
            </a:r>
            <a:r>
              <a:rPr lang="en-US" sz="1200" dirty="0"/>
              <a:t> </a:t>
            </a:r>
            <a:r>
              <a:rPr lang="en-CA" sz="1200" dirty="0"/>
              <a:t>(2021)</a:t>
            </a:r>
          </a:p>
        </p:txBody>
      </p:sp>
      <p:sp>
        <p:nvSpPr>
          <p:cNvPr id="38" name="TextBox 17">
            <a:extLst>
              <a:ext uri="{FF2B5EF4-FFF2-40B4-BE49-F238E27FC236}">
                <a16:creationId xmlns:a16="http://schemas.microsoft.com/office/drawing/2014/main" id="{BE0FF41A-0979-CC7C-3508-BECDFBE09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9291" y="2277651"/>
            <a:ext cx="3465552" cy="492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CA" sz="1200" b="1" dirty="0">
                <a:solidFill>
                  <a:srgbClr val="C00000"/>
                </a:solidFill>
              </a:rPr>
              <a:t>Spectroscopy  of </a:t>
            </a:r>
            <a:r>
              <a:rPr lang="en-CA" sz="1200" b="1" baseline="30000" dirty="0">
                <a:solidFill>
                  <a:srgbClr val="C00000"/>
                </a:solidFill>
              </a:rPr>
              <a:t>132</a:t>
            </a:r>
            <a:r>
              <a:rPr lang="en-CA" sz="1200" b="1" dirty="0">
                <a:solidFill>
                  <a:srgbClr val="C00000"/>
                </a:solidFill>
              </a:rPr>
              <a:t>Sn, </a:t>
            </a:r>
            <a:r>
              <a:rPr lang="en-CA" sz="1200" b="1" baseline="30000" dirty="0">
                <a:solidFill>
                  <a:srgbClr val="C00000"/>
                </a:solidFill>
              </a:rPr>
              <a:t>132</a:t>
            </a:r>
            <a:r>
              <a:rPr lang="en-CA" sz="1200" b="1" dirty="0">
                <a:solidFill>
                  <a:srgbClr val="C00000"/>
                </a:solidFill>
              </a:rPr>
              <a:t>In  and </a:t>
            </a:r>
            <a:r>
              <a:rPr lang="en-CA" sz="1200" b="1" baseline="30000" dirty="0">
                <a:solidFill>
                  <a:srgbClr val="C00000"/>
                </a:solidFill>
              </a:rPr>
              <a:t>131</a:t>
            </a:r>
            <a:r>
              <a:rPr lang="en-CA" sz="1200" b="1" dirty="0">
                <a:solidFill>
                  <a:srgbClr val="C00000"/>
                </a:solidFill>
              </a:rPr>
              <a:t>Sb </a:t>
            </a:r>
          </a:p>
          <a:p>
            <a:pPr eaLnBrk="1" hangingPunct="1"/>
            <a:r>
              <a:rPr lang="en-CA" sz="1200" dirty="0"/>
              <a:t>K. Whitmore </a:t>
            </a:r>
            <a:r>
              <a:rPr lang="en-CA" sz="1200" i="1" dirty="0"/>
              <a:t>et al., </a:t>
            </a:r>
            <a:r>
              <a:rPr lang="en-CA" sz="1200" dirty="0"/>
              <a:t>Phys. Rev. C 102, 024327</a:t>
            </a:r>
            <a:r>
              <a:rPr lang="en-US" sz="1200" dirty="0"/>
              <a:t> </a:t>
            </a:r>
            <a:r>
              <a:rPr lang="en-CA" sz="1200" dirty="0"/>
              <a:t>(2020)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3BDB4705-1683-F20A-37F2-79711F628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47" y="527380"/>
            <a:ext cx="5474560" cy="769437"/>
          </a:xfrm>
          <a:prstGeom prst="rect">
            <a:avLst/>
          </a:prstGeom>
          <a:noFill/>
          <a:ln w="35941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Expansive campaign for nuclear structure, astrophysics, and BSM physics searches</a:t>
            </a:r>
          </a:p>
        </p:txBody>
      </p:sp>
    </p:spTree>
    <p:extLst>
      <p:ext uri="{BB962C8B-B14F-4D97-AF65-F5344CB8AC3E}">
        <p14:creationId xmlns:p14="http://schemas.microsoft.com/office/powerpoint/2010/main" val="1247897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0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Searches for BSM Physics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445403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61">
            <a:extLst>
              <a:ext uri="{FF2B5EF4-FFF2-40B4-BE49-F238E27FC236}">
                <a16:creationId xmlns:a16="http://schemas.microsoft.com/office/drawing/2014/main" id="{62CAC139-7371-73FC-8910-0AE6A67C4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3693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DE3A96-9A48-B993-B518-C5FC88671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75" y="823558"/>
            <a:ext cx="2720264" cy="1987304"/>
          </a:xfrm>
          <a:prstGeom prst="rect">
            <a:avLst/>
          </a:prstGeom>
        </p:spPr>
      </p:pic>
      <p:pic>
        <p:nvPicPr>
          <p:cNvPr id="11" name="Picture 10" descr="bullet_cluster.jpeg">
            <a:extLst>
              <a:ext uri="{FF2B5EF4-FFF2-40B4-BE49-F238E27FC236}">
                <a16:creationId xmlns:a16="http://schemas.microsoft.com/office/drawing/2014/main" id="{A48F2FDF-9F9F-92D3-7607-75BE5A1D8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535" y="727761"/>
            <a:ext cx="2921846" cy="21122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57D41B-B2BF-2DE4-7996-D32165A4F6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129" t="31973" r="57960" b="10978"/>
          <a:stretch/>
        </p:blipFill>
        <p:spPr>
          <a:xfrm>
            <a:off x="1050540" y="3483534"/>
            <a:ext cx="1898400" cy="25430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630CFC-D490-CD17-BB6C-1FB29A748E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67" t="18026" r="64247" b="48389"/>
          <a:stretch/>
        </p:blipFill>
        <p:spPr>
          <a:xfrm>
            <a:off x="5107277" y="4023568"/>
            <a:ext cx="1621833" cy="1696111"/>
          </a:xfrm>
          <a:prstGeom prst="rect">
            <a:avLst/>
          </a:prstGeom>
        </p:spPr>
      </p:pic>
      <p:pic>
        <p:nvPicPr>
          <p:cNvPr id="14" name="Picture 1" descr="page9image10076992">
            <a:extLst>
              <a:ext uri="{FF2B5EF4-FFF2-40B4-BE49-F238E27FC236}">
                <a16:creationId xmlns:a16="http://schemas.microsoft.com/office/drawing/2014/main" id="{1F8BA082-AD2E-04CA-0112-72B22042B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79" y="4157446"/>
            <a:ext cx="1154807" cy="154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page9image10045264">
            <a:extLst>
              <a:ext uri="{FF2B5EF4-FFF2-40B4-BE49-F238E27FC236}">
                <a16:creationId xmlns:a16="http://schemas.microsoft.com/office/drawing/2014/main" id="{84830A50-A138-0093-51B0-E12D6C774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756" y="4157447"/>
            <a:ext cx="1621833" cy="145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EB6E79-A0F5-04DD-AEF8-08F5B88A98BB}"/>
              </a:ext>
            </a:extLst>
          </p:cNvPr>
          <p:cNvSpPr txBox="1"/>
          <p:nvPr/>
        </p:nvSpPr>
        <p:spPr>
          <a:xfrm>
            <a:off x="-10502" y="6012000"/>
            <a:ext cx="121587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		Neutrino scattering			</a:t>
            </a:r>
            <a:r>
              <a:rPr lang="en-US" sz="1800" dirty="0">
                <a:latin typeface="Arial Rounded MT Bold" panose="020F0704030504030204" pitchFamily="34" charset="77"/>
              </a:rPr>
              <a:t>	Symmetry-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violating moments				Atomic theory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A58C4A-E3E7-C8F9-3CA8-C0CC34445819}"/>
              </a:ext>
            </a:extLst>
          </p:cNvPr>
          <p:cNvSpPr txBox="1"/>
          <p:nvPr/>
        </p:nvSpPr>
        <p:spPr>
          <a:xfrm>
            <a:off x="-10502" y="2808000"/>
            <a:ext cx="1201200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Rounded MT Bold" panose="020F0704030504030204" pitchFamily="34" charset="77"/>
                <a:sym typeface="Arial"/>
              </a:rPr>
              <a:t>	Neutrinoless double-beta decay		</a:t>
            </a:r>
            <a:r>
              <a:rPr lang="en-US" sz="1800" dirty="0">
                <a:latin typeface="Arial Rounded MT Bold" panose="020F0704030504030204" pitchFamily="34" charset="77"/>
              </a:rPr>
              <a:t>Dark matter direct detection		Super-allowed Fermi transitions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Rounded MT Bold" panose="020F0704030504030204" pitchFamily="34" charset="77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F808BF-1FAE-170F-E4FA-1E9B7E485601}"/>
              </a:ext>
            </a:extLst>
          </p:cNvPr>
          <p:cNvSpPr/>
          <p:nvPr/>
        </p:nvSpPr>
        <p:spPr>
          <a:xfrm>
            <a:off x="644617" y="3474611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F81AD8-46BD-58C9-D830-292934FB3FE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075" t="17905" r="16911" b="8477"/>
          <a:stretch/>
        </p:blipFill>
        <p:spPr>
          <a:xfrm>
            <a:off x="9016003" y="812336"/>
            <a:ext cx="1887322" cy="1626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CB7F50-3F1F-BEA3-22BB-509BC4174FD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5"/>
          <a:stretch/>
        </p:blipFill>
        <p:spPr>
          <a:xfrm>
            <a:off x="9593398" y="4150810"/>
            <a:ext cx="1621833" cy="159273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835A37-521D-46E4-B8F7-748756A2F156}"/>
              </a:ext>
            </a:extLst>
          </p:cNvPr>
          <p:cNvSpPr/>
          <p:nvPr/>
        </p:nvSpPr>
        <p:spPr>
          <a:xfrm>
            <a:off x="389832" y="696765"/>
            <a:ext cx="3726180" cy="2541219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3616652"/>
      </p:ext>
    </p:extLst>
  </p:cSld>
  <p:clrMapOvr>
    <a:masterClrMapping/>
  </p:clrMapOvr>
  <p:transition spd="med" advTm="31037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1">
            <a:extLst>
              <a:ext uri="{FF2B5EF4-FFF2-40B4-BE49-F238E27FC236}">
                <a16:creationId xmlns:a16="http://schemas.microsoft.com/office/drawing/2014/main" id="{93D981DC-E3B7-D749-903E-0AC8F504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283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</a:t>
            </a:r>
            <a:b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0" y="701750"/>
            <a:ext cx="12191999" cy="146253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z="4500" dirty="0">
                <a:solidFill>
                  <a:schemeClr val="accent1"/>
                </a:solidFill>
              </a:rPr>
              <a:t>Two-Body Currents for Gamow-Teller Transitions and </a:t>
            </a:r>
            <a:r>
              <a:rPr lang="en-US" sz="4500" dirty="0" err="1">
                <a:solidFill>
                  <a:schemeClr val="accent1"/>
                </a:solidFill>
              </a:rPr>
              <a:t>g</a:t>
            </a:r>
            <a:r>
              <a:rPr lang="en-US" sz="4500" baseline="-25000" dirty="0" err="1">
                <a:solidFill>
                  <a:schemeClr val="accent1"/>
                </a:solidFill>
              </a:rPr>
              <a:t>A</a:t>
            </a:r>
            <a:r>
              <a:rPr lang="en-US" sz="4500" dirty="0">
                <a:solidFill>
                  <a:schemeClr val="accent1"/>
                </a:solidFill>
              </a:rPr>
              <a:t> Quenching</a:t>
            </a:r>
            <a:endParaRPr sz="45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4836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85193" y="53729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944385-71A9-0B3F-9C47-0C85698A9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69" y="3878123"/>
            <a:ext cx="6249403" cy="26749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F303BF-2D16-E5BE-3854-817A48D6BC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16" t="1703" r="4923" b="71084"/>
          <a:stretch/>
        </p:blipFill>
        <p:spPr>
          <a:xfrm>
            <a:off x="6817038" y="4368928"/>
            <a:ext cx="5374962" cy="219071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6E2AC56-8B6A-D445-B174-E56CB021F8AA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50DE25-F5E2-6769-4CE3-5B73D9211A70}"/>
              </a:ext>
            </a:extLst>
          </p:cNvPr>
          <p:cNvSpPr txBox="1">
            <a:spLocks/>
          </p:cNvSpPr>
          <p:nvPr/>
        </p:nvSpPr>
        <p:spPr>
          <a:xfrm>
            <a:off x="2477439" y="2424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EC632A-54B5-902C-3B54-1C3F21785E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8" t="6386" r="50012" b="70382"/>
          <a:stretch/>
        </p:blipFill>
        <p:spPr>
          <a:xfrm>
            <a:off x="9150049" y="2202190"/>
            <a:ext cx="3035105" cy="213625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07CD2E8-BD94-A66E-D753-BA10D9BEB9F5}"/>
              </a:ext>
            </a:extLst>
          </p:cNvPr>
          <p:cNvSpPr txBox="1">
            <a:spLocks/>
          </p:cNvSpPr>
          <p:nvPr/>
        </p:nvSpPr>
        <p:spPr>
          <a:xfrm>
            <a:off x="3683000" y="128101"/>
            <a:ext cx="8428830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*Milestone Result*</a:t>
            </a:r>
          </a:p>
        </p:txBody>
      </p:sp>
      <p:sp>
        <p:nvSpPr>
          <p:cNvPr id="10" name="Rectangle 61">
            <a:extLst>
              <a:ext uri="{FF2B5EF4-FFF2-40B4-BE49-F238E27FC236}">
                <a16:creationId xmlns:a16="http://schemas.microsoft.com/office/drawing/2014/main" id="{1A028CC4-0339-F622-41D6-EE6F07A44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305" y="2033730"/>
            <a:ext cx="12009119" cy="1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Ab initio survey of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 matrix elements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Many-body correlations</a:t>
            </a:r>
          </a:p>
          <a:p>
            <a:pPr marL="342900" indent="-342900">
              <a:buFontTx/>
              <a:buChar char="-"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Consistent NN+3N forces + 2BC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 experimental agreement with </a:t>
            </a:r>
            <a:r>
              <a:rPr lang="en-US" sz="21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100" b="1" baseline="-25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=1.25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2A49D5-7CAF-B2F1-1507-49C59B482D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6865" y="2890599"/>
            <a:ext cx="2395692" cy="1338824"/>
          </a:xfrm>
          <a:prstGeom prst="rect">
            <a:avLst/>
          </a:prstGeom>
        </p:spPr>
      </p:pic>
      <p:pic>
        <p:nvPicPr>
          <p:cNvPr id="12" name="Picture 11" descr="2bc.pdf">
            <a:extLst>
              <a:ext uri="{FF2B5EF4-FFF2-40B4-BE49-F238E27FC236}">
                <a16:creationId xmlns:a16="http://schemas.microsoft.com/office/drawing/2014/main" id="{FA2479BC-5FFA-9309-DF78-22B376010E2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0" t="22350" r="6578" b="47293"/>
          <a:stretch/>
        </p:blipFill>
        <p:spPr>
          <a:xfrm>
            <a:off x="6960437" y="2093891"/>
            <a:ext cx="617931" cy="8326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CCA7610-49D3-7C99-F344-31F0E72214B3}"/>
              </a:ext>
            </a:extLst>
          </p:cNvPr>
          <p:cNvSpPr/>
          <p:nvPr/>
        </p:nvSpPr>
        <p:spPr>
          <a:xfrm>
            <a:off x="8862728" y="2213355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Picture 10" descr="2bc.pdf">
            <a:extLst>
              <a:ext uri="{FF2B5EF4-FFF2-40B4-BE49-F238E27FC236}">
                <a16:creationId xmlns:a16="http://schemas.microsoft.com/office/drawing/2014/main" id="{2E1B100D-5497-9288-6FC3-1766C76C17A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3" t="55409" r="6577" b="17442"/>
          <a:stretch/>
        </p:blipFill>
        <p:spPr>
          <a:xfrm>
            <a:off x="7585403" y="2129909"/>
            <a:ext cx="1630536" cy="76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62327"/>
      </p:ext>
    </p:extLst>
  </p:cSld>
  <p:clrMapOvr>
    <a:masterClrMapping/>
  </p:clrMapOvr>
  <p:transition spd="med" advTm="933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CA" dirty="0"/>
              <a:t>Neutrino-less (</a:t>
            </a:r>
            <a:r>
              <a:rPr lang="en-US" dirty="0">
                <a:latin typeface="Times New Roman"/>
                <a:cs typeface="Times New Roman"/>
              </a:rPr>
              <a:t>0ν</a:t>
            </a:r>
            <a:r>
              <a:rPr lang="en-CA" dirty="0"/>
              <a:t>) Double-Beta (</a:t>
            </a:r>
            <a:r>
              <a:rPr lang="en-US" dirty="0">
                <a:latin typeface="Times New Roman"/>
                <a:ea typeface="Lucida Grande"/>
                <a:cs typeface="Times New Roman"/>
              </a:rPr>
              <a:t>ββ) </a:t>
            </a:r>
            <a:r>
              <a:rPr lang="en-CA" dirty="0"/>
              <a:t>Decay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7"/>
            <a:ext cx="12009119" cy="620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Neutrino own antiparticle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0ν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ββ</a:t>
            </a:r>
            <a:r>
              <a:rPr lang="en-US" sz="2100" dirty="0"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 decay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Tremendous impact on BSM physics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Lepton-number violation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Majorana character of neutrino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Matter/antimatter asymmetry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neutrino mass scale</a:t>
            </a:r>
          </a:p>
          <a:p>
            <a:pPr defTabSz="609521"/>
            <a:endParaRPr lang="en-US" sz="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40" y="853923"/>
            <a:ext cx="685800" cy="24384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292" y="5599960"/>
            <a:ext cx="2274227" cy="801489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467" y="5687156"/>
            <a:ext cx="3705013" cy="5464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102148" y="5690302"/>
            <a:ext cx="892840" cy="595473"/>
          </a:xfrm>
          <a:prstGeom prst="rect">
            <a:avLst/>
          </a:prstGeom>
          <a:solidFill>
            <a:schemeClr val="tx2">
              <a:lumMod val="60000"/>
              <a:lumOff val="40000"/>
              <a:alpha val="18000"/>
            </a:schemeClr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0909E7-23CE-53CF-EB5D-CFDB1F6E32BB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20" name="Picture 19" descr="Majorana_gen_BIG.jpg">
            <a:extLst>
              <a:ext uri="{FF2B5EF4-FFF2-40B4-BE49-F238E27FC236}">
                <a16:creationId xmlns:a16="http://schemas.microsoft.com/office/drawing/2014/main" id="{C08B028F-C418-9770-F529-6446EB1BF7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98"/>
          <a:stretch/>
        </p:blipFill>
        <p:spPr>
          <a:xfrm>
            <a:off x="3986937" y="1402012"/>
            <a:ext cx="3759444" cy="2702707"/>
          </a:xfrm>
          <a:prstGeom prst="rect">
            <a:avLst/>
          </a:prstGeom>
        </p:spPr>
      </p:pic>
      <p:pic>
        <p:nvPicPr>
          <p:cNvPr id="21" name="Picture 20" descr="Screen Shot 2015-03-09 at 22.33.24.png">
            <a:extLst>
              <a:ext uri="{FF2B5EF4-FFF2-40B4-BE49-F238E27FC236}">
                <a16:creationId xmlns:a16="http://schemas.microsoft.com/office/drawing/2014/main" id="{3F722B37-2CF0-617F-ED70-D5D4D67EE4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4" t="31146" r="26936" b="24037"/>
          <a:stretch/>
        </p:blipFill>
        <p:spPr>
          <a:xfrm>
            <a:off x="7792079" y="1403466"/>
            <a:ext cx="4327439" cy="2830105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6330F2E6-D3EC-99E9-7A31-A328012CD20E}"/>
              </a:ext>
            </a:extLst>
          </p:cNvPr>
          <p:cNvSpPr>
            <a:spLocks noChangeAspect="1"/>
          </p:cNvSpPr>
          <p:nvPr/>
        </p:nvSpPr>
        <p:spPr>
          <a:xfrm>
            <a:off x="11594234" y="3556079"/>
            <a:ext cx="548640" cy="548640"/>
          </a:xfrm>
          <a:prstGeom prst="ellipse">
            <a:avLst/>
          </a:prstGeom>
          <a:noFill/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04" tIns="60953" rIns="121904" bIns="60953"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1D4F86E-6356-775B-911C-C31811AE41E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83" t="47443" r="41462" b="5323"/>
          <a:stretch/>
        </p:blipFill>
        <p:spPr>
          <a:xfrm>
            <a:off x="19932" y="1414814"/>
            <a:ext cx="3969934" cy="289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769193"/>
      </p:ext>
    </p:extLst>
  </p:cSld>
  <p:clrMapOvr>
    <a:masterClrMapping/>
  </p:clrMapOvr>
  <p:transition spd="med" advTm="43505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1">
            <a:extLst>
              <a:ext uri="{FF2B5EF4-FFF2-40B4-BE49-F238E27FC236}">
                <a16:creationId xmlns:a16="http://schemas.microsoft.com/office/drawing/2014/main" id="{93D981DC-E3B7-D749-903E-0AC8F504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390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</a:t>
            </a:r>
            <a:b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0" y="749815"/>
            <a:ext cx="12191999" cy="13694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z="5000" dirty="0">
                <a:solidFill>
                  <a:schemeClr val="accent1"/>
                </a:solidFill>
                <a:latin typeface="Times New Roman"/>
                <a:cs typeface="Times New Roman"/>
              </a:rPr>
              <a:t>0ν</a:t>
            </a:r>
            <a:r>
              <a:rPr lang="en-US" sz="5000" dirty="0">
                <a:solidFill>
                  <a:schemeClr val="accent1"/>
                </a:solidFill>
                <a:latin typeface="Times New Roman"/>
                <a:ea typeface="Lucida Grande"/>
                <a:cs typeface="Times New Roman"/>
              </a:rPr>
              <a:t>ββ</a:t>
            </a:r>
            <a:r>
              <a:rPr lang="en-US" sz="6000" dirty="0">
                <a:solidFill>
                  <a:schemeClr val="accent1"/>
                </a:solidFill>
                <a:latin typeface="Times New Roman"/>
                <a:ea typeface="Lucida Grande"/>
                <a:cs typeface="Times New Roman"/>
              </a:rPr>
              <a:t> </a:t>
            </a:r>
            <a:r>
              <a:rPr lang="en-US" sz="4500" dirty="0">
                <a:solidFill>
                  <a:schemeClr val="accent1"/>
                </a:solidFill>
              </a:rPr>
              <a:t>Decay for All Major Players: </a:t>
            </a:r>
            <a:r>
              <a:rPr lang="en-US" sz="4500" baseline="30000" dirty="0">
                <a:solidFill>
                  <a:schemeClr val="accent1"/>
                </a:solidFill>
              </a:rPr>
              <a:t>76</a:t>
            </a:r>
            <a:r>
              <a:rPr lang="en-US" sz="4500" dirty="0">
                <a:solidFill>
                  <a:schemeClr val="accent1"/>
                </a:solidFill>
              </a:rPr>
              <a:t>Ge</a:t>
            </a:r>
            <a:br>
              <a:rPr lang="en-US" sz="4500" dirty="0">
                <a:solidFill>
                  <a:schemeClr val="accent1"/>
                </a:solidFill>
              </a:rPr>
            </a:br>
            <a:r>
              <a:rPr lang="en-US" sz="4500" baseline="30000" dirty="0">
                <a:solidFill>
                  <a:schemeClr val="accent1"/>
                </a:solidFill>
              </a:rPr>
              <a:t>100</a:t>
            </a:r>
            <a:r>
              <a:rPr lang="en-US" sz="4500" dirty="0">
                <a:solidFill>
                  <a:schemeClr val="accent1"/>
                </a:solidFill>
              </a:rPr>
              <a:t>Mo,</a:t>
            </a:r>
            <a:r>
              <a:rPr lang="en-US" sz="4500" baseline="30000" dirty="0">
                <a:solidFill>
                  <a:schemeClr val="accent1"/>
                </a:solidFill>
              </a:rPr>
              <a:t>130</a:t>
            </a:r>
            <a:r>
              <a:rPr lang="en-US" sz="4500" dirty="0">
                <a:solidFill>
                  <a:schemeClr val="accent1"/>
                </a:solidFill>
              </a:rPr>
              <a:t>Te,</a:t>
            </a:r>
            <a:r>
              <a:rPr lang="en-US" sz="4500" baseline="30000" dirty="0">
                <a:solidFill>
                  <a:schemeClr val="accent1"/>
                </a:solidFill>
              </a:rPr>
              <a:t>136</a:t>
            </a:r>
            <a:r>
              <a:rPr lang="en-US" sz="4500" dirty="0">
                <a:solidFill>
                  <a:schemeClr val="accent1"/>
                </a:solidFill>
              </a:rPr>
              <a:t>Xe</a:t>
            </a:r>
            <a:endParaRPr sz="45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E2AC56-8B6A-D445-B174-E56CB021F8AA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B58E73-64C3-CD5F-BE97-54C62AF08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2" y="3251436"/>
            <a:ext cx="4811352" cy="3514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8D8649-E051-E692-942B-DDDF6522E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436" y="3315715"/>
            <a:ext cx="6319337" cy="100823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063AF2B-C0CB-9FC7-C7BA-3124AA09E423}"/>
              </a:ext>
            </a:extLst>
          </p:cNvPr>
          <p:cNvSpPr txBox="1">
            <a:spLocks/>
          </p:cNvSpPr>
          <p:nvPr/>
        </p:nvSpPr>
        <p:spPr>
          <a:xfrm>
            <a:off x="2477439" y="2424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FCEE9D-4996-9FA2-7B61-4DE93999CD0F}"/>
              </a:ext>
            </a:extLst>
          </p:cNvPr>
          <p:cNvSpPr/>
          <p:nvPr/>
        </p:nvSpPr>
        <p:spPr>
          <a:xfrm>
            <a:off x="5314978" y="3954139"/>
            <a:ext cx="541873" cy="159463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1B49B2A-BFB0-32F0-5B2D-3997DFEDA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437" y="5562922"/>
            <a:ext cx="5227474" cy="1232962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51B6D136-AD9D-B1A8-1E0F-F5AA751C28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322" y="6164819"/>
            <a:ext cx="1324624" cy="662312"/>
          </a:xfrm>
          <a:prstGeom prst="rect">
            <a:avLst/>
          </a:prstGeom>
        </p:spPr>
      </p:pic>
      <p:pic>
        <p:nvPicPr>
          <p:cNvPr id="11" name="Picture 1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6143224-BF02-1E85-11E2-9289290286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7" r="3499"/>
          <a:stretch/>
        </p:blipFill>
        <p:spPr>
          <a:xfrm>
            <a:off x="5286234" y="4497203"/>
            <a:ext cx="6786471" cy="89246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9F116C6-F423-6A2C-768F-3E016813BFA7}"/>
              </a:ext>
            </a:extLst>
          </p:cNvPr>
          <p:cNvSpPr/>
          <p:nvPr/>
        </p:nvSpPr>
        <p:spPr>
          <a:xfrm>
            <a:off x="5313853" y="5188327"/>
            <a:ext cx="429763" cy="179331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A7BC9E-FADC-1434-7256-7863CB5F9D1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r="17215"/>
          <a:stretch/>
        </p:blipFill>
        <p:spPr>
          <a:xfrm>
            <a:off x="5192128" y="1717683"/>
            <a:ext cx="974632" cy="11198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034F55-9A0E-7DAE-5EF0-B1201986338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/>
          <a:stretch/>
        </p:blipFill>
        <p:spPr>
          <a:xfrm rot="5400000">
            <a:off x="7591954" y="1814529"/>
            <a:ext cx="1119829" cy="9746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2EAA7F-481E-E100-DFD7-A76955EEA8A8}"/>
              </a:ext>
            </a:extLst>
          </p:cNvPr>
          <p:cNvSpPr txBox="1"/>
          <p:nvPr/>
        </p:nvSpPr>
        <p:spPr>
          <a:xfrm>
            <a:off x="4786625" y="2835053"/>
            <a:ext cx="7405374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+mn-lt"/>
              </a:rPr>
              <a:t>         A. Belley       L.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Jokiniemi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     I. Ginnett        J. Pitcher         A. Todd      T.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Shickele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BE30C00-F6F4-2766-E6DA-2E905AC839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885" y="1646541"/>
            <a:ext cx="908294" cy="1188512"/>
          </a:xfrm>
          <a:prstGeom prst="rect">
            <a:avLst/>
          </a:prstGeom>
        </p:spPr>
      </p:pic>
      <p:pic>
        <p:nvPicPr>
          <p:cNvPr id="20" name="Picture 19" descr="A person in a white shirt&#10;&#10;Description automatically generated">
            <a:extLst>
              <a:ext uri="{FF2B5EF4-FFF2-40B4-BE49-F238E27FC236}">
                <a16:creationId xmlns:a16="http://schemas.microsoft.com/office/drawing/2014/main" id="{09B2CD2B-4920-BB83-1016-BC9278944FB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9" r="27628" b="41590"/>
          <a:stretch/>
        </p:blipFill>
        <p:spPr>
          <a:xfrm>
            <a:off x="8840731" y="1756256"/>
            <a:ext cx="1064534" cy="10843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60C0631-6629-6116-9E0E-874CFD5E6250}"/>
              </a:ext>
            </a:extLst>
          </p:cNvPr>
          <p:cNvSpPr/>
          <p:nvPr/>
        </p:nvSpPr>
        <p:spPr>
          <a:xfrm>
            <a:off x="5845276" y="6512908"/>
            <a:ext cx="663394" cy="229213"/>
          </a:xfrm>
          <a:prstGeom prst="rect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Picture 11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C3D924FC-7A90-A620-2180-C5902CB1F6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2"/>
          <a:stretch/>
        </p:blipFill>
        <p:spPr>
          <a:xfrm>
            <a:off x="11312440" y="1813278"/>
            <a:ext cx="797385" cy="990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231E556-B1C0-D755-D340-3FE2E01C89D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901" y="1813278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17698"/>
      </p:ext>
    </p:extLst>
  </p:cSld>
  <p:clrMapOvr>
    <a:masterClrMapping/>
  </p:clrMapOvr>
  <p:transition spd="med" advTm="1764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Year(s) We Lost Hope: Leading-Order Contact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10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 renormalization requires short-range contact term at leading order</a:t>
            </a:r>
          </a:p>
          <a:p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paradigm for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0ν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Lucida Grande"/>
                <a:cs typeface="Times New Roman" panose="02020603050405020304" pitchFamily="18" charset="0"/>
              </a:rPr>
              <a:t>ββ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include long- and short-range terms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Estimated to ~30% - no consistent way to assess with phenomenology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217061EF-B9F7-BE4F-B7B8-3CBB87734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43" y="1315867"/>
            <a:ext cx="4494412" cy="3324713"/>
          </a:xfrm>
          <a:prstGeom prst="rect">
            <a:avLst/>
          </a:prstGeom>
        </p:spPr>
      </p:pic>
      <p:pic>
        <p:nvPicPr>
          <p:cNvPr id="24" name="Picture 2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2B5F2B5-2BD8-E043-A411-AE4FF21592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72" y="1229329"/>
            <a:ext cx="834122" cy="38578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AD3C892-467A-CA45-9286-3A35511918E4}"/>
              </a:ext>
            </a:extLst>
          </p:cNvPr>
          <p:cNvSpPr txBox="1"/>
          <p:nvPr/>
        </p:nvSpPr>
        <p:spPr>
          <a:xfrm>
            <a:off x="6990637" y="3408354"/>
            <a:ext cx="2618664" cy="64632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rgbClr val="C00000"/>
                </a:solidFill>
              </a:rPr>
              <a:t>New physics inside blob:</a:t>
            </a:r>
          </a:p>
          <a:p>
            <a:pPr algn="ctr" defTabSz="457200"/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High-energy </a:t>
            </a:r>
            <a:r>
              <a:rPr lang="en-US" sz="1800" dirty="0" err="1">
                <a:solidFill>
                  <a:srgbClr val="C00000"/>
                </a:solidFill>
                <a:latin typeface="Times New Roman"/>
                <a:cs typeface="Times New Roman"/>
              </a:rPr>
              <a:t>ν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exchange</a:t>
            </a:r>
          </a:p>
        </p:txBody>
      </p:sp>
      <p:pic>
        <p:nvPicPr>
          <p:cNvPr id="4097" name="Picture 1" descr="page6image47927792">
            <a:extLst>
              <a:ext uri="{FF2B5EF4-FFF2-40B4-BE49-F238E27FC236}">
                <a16:creationId xmlns:a16="http://schemas.microsoft.com/office/drawing/2014/main" id="{601C9CBC-483D-A84E-92A6-70F896A68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670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F1DBDB-294F-834A-8954-196E37505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5300" y="1678043"/>
            <a:ext cx="3464502" cy="177222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055AB3B-500C-8F49-BC73-1757CED623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106" y="2211571"/>
            <a:ext cx="217977" cy="2179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3D6F18-F9BF-98D5-2B4A-FB8F2E10EF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212" y="5347529"/>
            <a:ext cx="7000339" cy="8151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0B0BB1-DBB9-FCD1-8E19-8EAA6F94E01C}"/>
              </a:ext>
            </a:extLst>
          </p:cNvPr>
          <p:cNvSpPr txBox="1"/>
          <p:nvPr/>
        </p:nvSpPr>
        <p:spPr>
          <a:xfrm>
            <a:off x="3996225" y="4224520"/>
            <a:ext cx="40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V. </a:t>
            </a:r>
            <a:r>
              <a:rPr lang="en-US" sz="1600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Cirigliano</a:t>
            </a:r>
            <a:r>
              <a:rPr lang="en-US" sz="1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et al. PRL (2018), PRL (2022)</a:t>
            </a:r>
            <a:endParaRPr lang="en-CA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86483"/>
      </p:ext>
    </p:extLst>
  </p:cSld>
  <p:clrMapOvr>
    <a:masterClrMapping/>
  </p:clrMapOvr>
  <p:transition spd="med" advTm="5479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4669" y="6476980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15445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(More) Current Status of NMEs</a:t>
            </a:r>
            <a:endParaRPr dirty="0"/>
          </a:p>
        </p:txBody>
      </p:sp>
      <p:sp>
        <p:nvSpPr>
          <p:cNvPr id="12" name="Rectangle 61">
            <a:extLst>
              <a:ext uri="{FF2B5EF4-FFF2-40B4-BE49-F238E27FC236}">
                <a16:creationId xmlns:a16="http://schemas.microsoft.com/office/drawing/2014/main" id="{F1700836-EC76-D7EC-F310-E4EBFB3E3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427" y="738716"/>
            <a:ext cx="12009119" cy="60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Compiled values updated w/ phenomenology + short-range contact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												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New(er) results increase factors up to &gt;10 uncertainty 😬 can we do better?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FC17-C57D-C6EF-8C20-292EFBD059D2}"/>
              </a:ext>
            </a:extLst>
          </p:cNvPr>
          <p:cNvSpPr/>
          <p:nvPr/>
        </p:nvSpPr>
        <p:spPr>
          <a:xfrm>
            <a:off x="792779" y="5074920"/>
            <a:ext cx="6442411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graph of different types of objects&#10;&#10;AI-generated content may be incorrect.">
            <a:extLst>
              <a:ext uri="{FF2B5EF4-FFF2-40B4-BE49-F238E27FC236}">
                <a16:creationId xmlns:a16="http://schemas.microsoft.com/office/drawing/2014/main" id="{CDEAA220-3486-FBA4-8993-B13F1C0FC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1" y="1158365"/>
            <a:ext cx="11030212" cy="492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16394"/>
      </p:ext>
    </p:extLst>
  </p:cSld>
  <p:clrMapOvr>
    <a:masterClrMapping/>
  </p:clrMapOvr>
  <p:transition spd="med" advTm="33187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Predict in Heavy Nuclei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541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Converged NMEs for major players in global searches: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340855" y="6447966"/>
            <a:ext cx="1082831" cy="2422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AutoShape 2" descr="nme_2020b.pdf">
            <a:extLst>
              <a:ext uri="{FF2B5EF4-FFF2-40B4-BE49-F238E27FC236}">
                <a16:creationId xmlns:a16="http://schemas.microsoft.com/office/drawing/2014/main" id="{6291DC22-A365-5449-A1EF-5BA8BBD599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08189" y="1849712"/>
            <a:ext cx="335280" cy="33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95BEC29-07D3-9FD1-5375-ED919D598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" y="1110797"/>
            <a:ext cx="10870943" cy="5460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1F26A0-3B0A-B13F-8B35-0B4C8C9AF6B9}"/>
              </a:ext>
            </a:extLst>
          </p:cNvPr>
          <p:cNvSpPr txBox="1"/>
          <p:nvPr/>
        </p:nvSpPr>
        <p:spPr>
          <a:xfrm>
            <a:off x="9583839" y="6349661"/>
            <a:ext cx="2592732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arXiv:2307.15156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(under review)</a:t>
            </a:r>
          </a:p>
        </p:txBody>
      </p:sp>
    </p:spTree>
    <p:extLst>
      <p:ext uri="{BB962C8B-B14F-4D97-AF65-F5344CB8AC3E}">
        <p14:creationId xmlns:p14="http://schemas.microsoft.com/office/powerpoint/2010/main" val="1677865662"/>
      </p:ext>
    </p:extLst>
  </p:cSld>
  <p:clrMapOvr>
    <a:masterClrMapping/>
  </p:clrMapOvr>
  <p:transition spd="med" advTm="29982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340855" y="6493686"/>
            <a:ext cx="1082831" cy="2422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Predict in Heavy Nuclei</a:t>
            </a:r>
            <a:endParaRPr dirty="0"/>
          </a:p>
        </p:txBody>
      </p:sp>
      <p:pic>
        <p:nvPicPr>
          <p:cNvPr id="16" name="Picture 15" descr="A graph of different types of objects&#10;&#10;Description automatically generated with medium confidence">
            <a:extLst>
              <a:ext uri="{FF2B5EF4-FFF2-40B4-BE49-F238E27FC236}">
                <a16:creationId xmlns:a16="http://schemas.microsoft.com/office/drawing/2014/main" id="{994721E0-1C02-7975-4BD9-D18E6BC51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9" y="1551600"/>
            <a:ext cx="11795760" cy="52669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15AF97-F6EF-CC5D-9C29-3A1E87BF34BE}"/>
              </a:ext>
            </a:extLst>
          </p:cNvPr>
          <p:cNvSpPr txBox="1"/>
          <p:nvPr/>
        </p:nvSpPr>
        <p:spPr>
          <a:xfrm>
            <a:off x="491692" y="2576912"/>
            <a:ext cx="1654271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arXiv:2307.15156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75ACA5-96BA-5B6E-6971-3A36C1F436D1}"/>
              </a:ext>
            </a:extLst>
          </p:cNvPr>
          <p:cNvCxnSpPr/>
          <p:nvPr/>
        </p:nvCxnSpPr>
        <p:spPr>
          <a:xfrm flipV="1">
            <a:off x="6915874" y="1894114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5A7EFC-7D67-F7F7-EB5E-41CF11D0D84B}"/>
              </a:ext>
            </a:extLst>
          </p:cNvPr>
          <p:cNvCxnSpPr>
            <a:cxnSpLocks/>
          </p:cNvCxnSpPr>
          <p:nvPr/>
        </p:nvCxnSpPr>
        <p:spPr>
          <a:xfrm flipV="1">
            <a:off x="10672130" y="3766457"/>
            <a:ext cx="0" cy="2748998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1C7C22-5E47-CDA1-8070-556EA73F0A0F}"/>
              </a:ext>
            </a:extLst>
          </p:cNvPr>
          <p:cNvCxnSpPr>
            <a:cxnSpLocks/>
          </p:cNvCxnSpPr>
          <p:nvPr/>
        </p:nvCxnSpPr>
        <p:spPr>
          <a:xfrm flipV="1">
            <a:off x="8788212" y="1894111"/>
            <a:ext cx="0" cy="4487004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D134ED-193B-E7C2-E202-BE3916423894}"/>
              </a:ext>
            </a:extLst>
          </p:cNvPr>
          <p:cNvCxnSpPr/>
          <p:nvPr/>
        </p:nvCxnSpPr>
        <p:spPr>
          <a:xfrm flipV="1">
            <a:off x="3179596" y="1894111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CF7D58-8A6E-78CA-EA66-7F7168729C77}"/>
              </a:ext>
            </a:extLst>
          </p:cNvPr>
          <p:cNvCxnSpPr/>
          <p:nvPr/>
        </p:nvCxnSpPr>
        <p:spPr>
          <a:xfrm flipV="1">
            <a:off x="5055105" y="1879517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1098677" cy="89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Converged NMEs for major players in global searches: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Ab initio results: differences from models;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NMEs </a:t>
            </a:r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disfavored</a:t>
            </a:r>
          </a:p>
        </p:txBody>
      </p:sp>
    </p:spTree>
    <p:extLst>
      <p:ext uri="{BB962C8B-B14F-4D97-AF65-F5344CB8AC3E}">
        <p14:creationId xmlns:p14="http://schemas.microsoft.com/office/powerpoint/2010/main" val="391554074"/>
      </p:ext>
    </p:extLst>
  </p:cSld>
  <p:clrMapOvr>
    <a:masterClrMapping/>
  </p:clrMapOvr>
  <p:transition spd="med" advTm="1321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340855" y="6493686"/>
            <a:ext cx="1082831" cy="2422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Predict in Heavy Nuclei</a:t>
            </a:r>
            <a:endParaRPr dirty="0"/>
          </a:p>
        </p:txBody>
      </p:sp>
      <p:pic>
        <p:nvPicPr>
          <p:cNvPr id="16" name="Picture 15" descr="A graph of different types of objects&#10;&#10;Description automatically generated with medium confidence">
            <a:extLst>
              <a:ext uri="{FF2B5EF4-FFF2-40B4-BE49-F238E27FC236}">
                <a16:creationId xmlns:a16="http://schemas.microsoft.com/office/drawing/2014/main" id="{994721E0-1C02-7975-4BD9-D18E6BC51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9" y="1551600"/>
            <a:ext cx="11795760" cy="526694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75ACA5-96BA-5B6E-6971-3A36C1F436D1}"/>
              </a:ext>
            </a:extLst>
          </p:cNvPr>
          <p:cNvCxnSpPr/>
          <p:nvPr/>
        </p:nvCxnSpPr>
        <p:spPr>
          <a:xfrm flipV="1">
            <a:off x="6915874" y="1894114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5A7EFC-7D67-F7F7-EB5E-41CF11D0D84B}"/>
              </a:ext>
            </a:extLst>
          </p:cNvPr>
          <p:cNvCxnSpPr>
            <a:cxnSpLocks/>
          </p:cNvCxnSpPr>
          <p:nvPr/>
        </p:nvCxnSpPr>
        <p:spPr>
          <a:xfrm flipV="1">
            <a:off x="10672130" y="3766457"/>
            <a:ext cx="0" cy="2748998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1C7C22-5E47-CDA1-8070-556EA73F0A0F}"/>
              </a:ext>
            </a:extLst>
          </p:cNvPr>
          <p:cNvCxnSpPr>
            <a:cxnSpLocks/>
          </p:cNvCxnSpPr>
          <p:nvPr/>
        </p:nvCxnSpPr>
        <p:spPr>
          <a:xfrm flipV="1">
            <a:off x="8788212" y="1894111"/>
            <a:ext cx="0" cy="4487004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D134ED-193B-E7C2-E202-BE3916423894}"/>
              </a:ext>
            </a:extLst>
          </p:cNvPr>
          <p:cNvCxnSpPr/>
          <p:nvPr/>
        </p:nvCxnSpPr>
        <p:spPr>
          <a:xfrm flipV="1">
            <a:off x="3179596" y="1894111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CF7D58-8A6E-78CA-EA66-7F7168729C77}"/>
              </a:ext>
            </a:extLst>
          </p:cNvPr>
          <p:cNvCxnSpPr/>
          <p:nvPr/>
        </p:nvCxnSpPr>
        <p:spPr>
          <a:xfrm flipV="1">
            <a:off x="5055105" y="1879517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0489241" cy="89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Converged NMEs for major players in global searches: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Te,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Ab initio results: differences from models;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NMEs </a:t>
            </a:r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disfavored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4FA591B-A94B-7691-FFBC-E86DB7F25A41}"/>
              </a:ext>
            </a:extLst>
          </p:cNvPr>
          <p:cNvSpPr>
            <a:spLocks noChangeAspect="1"/>
          </p:cNvSpPr>
          <p:nvPr/>
        </p:nvSpPr>
        <p:spPr>
          <a:xfrm>
            <a:off x="4454843" y="4912370"/>
            <a:ext cx="533284" cy="580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972BDF-9F82-7E15-45CC-BA426C66AA0B}"/>
              </a:ext>
            </a:extLst>
          </p:cNvPr>
          <p:cNvSpPr>
            <a:spLocks noChangeAspect="1"/>
          </p:cNvSpPr>
          <p:nvPr/>
        </p:nvSpPr>
        <p:spPr>
          <a:xfrm>
            <a:off x="2618638" y="4502044"/>
            <a:ext cx="533285" cy="738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BC318E-D0DE-FF88-004C-6A27FFAAFF24}"/>
              </a:ext>
            </a:extLst>
          </p:cNvPr>
          <p:cNvSpPr>
            <a:spLocks noChangeAspect="1"/>
          </p:cNvSpPr>
          <p:nvPr/>
        </p:nvSpPr>
        <p:spPr>
          <a:xfrm>
            <a:off x="793002" y="5375674"/>
            <a:ext cx="533284" cy="580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207F5F4-B51B-F6F2-A030-B74732DB112B}"/>
              </a:ext>
            </a:extLst>
          </p:cNvPr>
          <p:cNvSpPr>
            <a:spLocks noChangeAspect="1"/>
          </p:cNvSpPr>
          <p:nvPr/>
        </p:nvSpPr>
        <p:spPr>
          <a:xfrm>
            <a:off x="6326489" y="4110822"/>
            <a:ext cx="533284" cy="1195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ABF5697-3846-F998-0FDF-5DF99BB263EB}"/>
              </a:ext>
            </a:extLst>
          </p:cNvPr>
          <p:cNvSpPr>
            <a:spLocks noChangeAspect="1"/>
          </p:cNvSpPr>
          <p:nvPr/>
        </p:nvSpPr>
        <p:spPr>
          <a:xfrm>
            <a:off x="8187257" y="4766857"/>
            <a:ext cx="533284" cy="580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E27B6-5ABD-6AD7-E52E-36BBE78882F6}"/>
              </a:ext>
            </a:extLst>
          </p:cNvPr>
          <p:cNvSpPr>
            <a:spLocks noChangeAspect="1"/>
          </p:cNvSpPr>
          <p:nvPr/>
        </p:nvSpPr>
        <p:spPr>
          <a:xfrm>
            <a:off x="10066562" y="4950372"/>
            <a:ext cx="533284" cy="580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67872B-9376-4504-3CAB-CA8E39490424}"/>
              </a:ext>
            </a:extLst>
          </p:cNvPr>
          <p:cNvSpPr txBox="1"/>
          <p:nvPr/>
        </p:nvSpPr>
        <p:spPr>
          <a:xfrm>
            <a:off x="491692" y="2576912"/>
            <a:ext cx="1654271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arXiv:2307.15156</a:t>
            </a:r>
          </a:p>
        </p:txBody>
      </p:sp>
    </p:spTree>
    <p:extLst>
      <p:ext uri="{BB962C8B-B14F-4D97-AF65-F5344CB8AC3E}">
        <p14:creationId xmlns:p14="http://schemas.microsoft.com/office/powerpoint/2010/main" val="512334182"/>
      </p:ext>
    </p:extLst>
  </p:cSld>
  <p:clrMapOvr>
    <a:masterClrMapping/>
  </p:clrMapOvr>
  <p:transition spd="med" advTm="1321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624AE-3D31-4E16-891A-FFD44AD15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6400AD-672F-AFE2-9FC9-1C2C26418402}"/>
              </a:ext>
            </a:extLst>
          </p:cNvPr>
          <p:cNvSpPr/>
          <p:nvPr/>
        </p:nvSpPr>
        <p:spPr>
          <a:xfrm flipV="1">
            <a:off x="340855" y="6493686"/>
            <a:ext cx="1082831" cy="2422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9437AD-3F5F-C27F-1939-07B1E930F507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E6163ECC-BBEB-4C23-6CEC-D594E0D562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Why Small Matrix Elements?</a:t>
            </a:r>
            <a:endParaRPr dirty="0"/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EBFDA2FB-E9EA-0A12-28F6-7DAFD095C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0489241" cy="89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Correlations in wavefunction and operator drive small NMEs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Ab initio results: differences from models;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NMEs </a:t>
            </a:r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disfavored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4607BA4-E927-F15D-CB0C-3FB135B2A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43" y="1623739"/>
            <a:ext cx="9181071" cy="516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31214"/>
      </p:ext>
    </p:extLst>
  </p:cSld>
  <p:clrMapOvr>
    <a:masterClrMapping/>
  </p:clrMapOvr>
  <p:transition spd="med" advTm="1321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Explore Correlations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03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Ge: Explore correlations with other observables from </a:t>
            </a: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interactions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No obvious correlations, except DGT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Use machine learning for further insights?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C0F338-5299-272A-552C-C54D8E8C71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0" t="86834" b="1133"/>
          <a:stretch/>
        </p:blipFill>
        <p:spPr>
          <a:xfrm>
            <a:off x="580770" y="3954906"/>
            <a:ext cx="8796926" cy="22005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EE214E-5489-3799-2448-C7EC1CFC67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t="86834" r="48069" b="1136"/>
          <a:stretch/>
        </p:blipFill>
        <p:spPr>
          <a:xfrm>
            <a:off x="108000" y="1639599"/>
            <a:ext cx="9127643" cy="22005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93C24E-5D06-582C-5B3B-F1CA4F9740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38" t="79114" b="12827"/>
          <a:stretch/>
        </p:blipFill>
        <p:spPr>
          <a:xfrm>
            <a:off x="9589352" y="1639599"/>
            <a:ext cx="2555043" cy="1884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D85A1F-C48E-37B4-4F7B-B320115F8F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86834" r="94696"/>
          <a:stretch/>
        </p:blipFill>
        <p:spPr>
          <a:xfrm>
            <a:off x="11150" y="3950510"/>
            <a:ext cx="652901" cy="24077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80F9AB-9F16-00B3-EF75-E683F2C0C231}"/>
              </a:ext>
            </a:extLst>
          </p:cNvPr>
          <p:cNvSpPr/>
          <p:nvPr/>
        </p:nvSpPr>
        <p:spPr>
          <a:xfrm>
            <a:off x="5776332" y="3950510"/>
            <a:ext cx="1806497" cy="220491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0C3779-D734-6913-CFCF-DBFB7D889CB1}"/>
              </a:ext>
            </a:extLst>
          </p:cNvPr>
          <p:cNvSpPr txBox="1"/>
          <p:nvPr/>
        </p:nvSpPr>
        <p:spPr>
          <a:xfrm>
            <a:off x="8948059" y="6318996"/>
            <a:ext cx="3225459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arXiV:2210.05809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Yao, </a:t>
            </a:r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Ginnett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PRC (2022)</a:t>
            </a:r>
          </a:p>
        </p:txBody>
      </p:sp>
    </p:spTree>
    <p:extLst>
      <p:ext uri="{BB962C8B-B14F-4D97-AF65-F5344CB8AC3E}">
        <p14:creationId xmlns:p14="http://schemas.microsoft.com/office/powerpoint/2010/main" val="1641751844"/>
      </p:ext>
    </p:extLst>
  </p:cSld>
  <p:clrMapOvr>
    <a:masterClrMapping/>
  </p:clrMapOvr>
  <p:transition spd="med" advTm="70059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Machine Learning for Sensitivity Analysis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455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Explore dependence on chiral EFT LECs: requires many samples (as in 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208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Pb)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Use gaussian processes as an emulator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Multi-Fidelity Gaussian Process</a:t>
            </a:r>
            <a:r>
              <a:rPr lang="en-US" sz="2100" dirty="0">
                <a:latin typeface="Myriad pro"/>
                <a:cs typeface="Myriad pro"/>
              </a:rPr>
              <a:t>: connects few (complicated) high-fidelity data points (e.g., full IMSRG) w/ many low-fidelity data points (HF, low </a:t>
            </a:r>
            <a:r>
              <a:rPr lang="en-US" sz="2100" dirty="0" err="1">
                <a:latin typeface="Myriad pro"/>
                <a:cs typeface="Myriad pro"/>
              </a:rPr>
              <a:t>e</a:t>
            </a:r>
            <a:r>
              <a:rPr lang="en-US" sz="2100" baseline="-25000" dirty="0" err="1">
                <a:latin typeface="Myriad pro"/>
                <a:cs typeface="Myriad pro"/>
              </a:rPr>
              <a:t>max</a:t>
            </a:r>
            <a:r>
              <a:rPr lang="en-US" sz="2100" dirty="0">
                <a:latin typeface="Myriad pro"/>
                <a:cs typeface="Myriad pro"/>
              </a:rPr>
              <a:t>, </a:t>
            </a:r>
            <a:r>
              <a:rPr lang="en-US" sz="2100" dirty="0" err="1">
                <a:latin typeface="Myriad pro"/>
                <a:cs typeface="Myriad pro"/>
              </a:rPr>
              <a:t>etc</a:t>
            </a:r>
            <a:r>
              <a:rPr lang="en-US" sz="2100" dirty="0">
                <a:latin typeface="Myriad pro"/>
                <a:cs typeface="Myriad pro"/>
              </a:rPr>
              <a:t>)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Difference function fit with Gaussian process: predict HF from LF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r>
              <a:rPr lang="en-US" sz="2100" b="1" dirty="0">
                <a:latin typeface="Myriad pro"/>
                <a:cs typeface="Myriad pro"/>
              </a:rPr>
              <a:t>Deep Gaussian Process</a:t>
            </a:r>
            <a:r>
              <a:rPr lang="en-US" sz="2100" dirty="0">
                <a:latin typeface="Myriad pro"/>
                <a:cs typeface="Myriad pro"/>
              </a:rPr>
              <a:t>: Neural network links multiple GP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Include outputs of previous fidelity as new HF point:</a:t>
            </a:r>
          </a:p>
          <a:p>
            <a:r>
              <a:rPr lang="en-US" sz="2100" dirty="0">
                <a:latin typeface="Myriad pro"/>
                <a:cs typeface="Myriad pro"/>
              </a:rPr>
              <a:t>   Improves modeling of difference between LF and HF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Adapted for multi output: </a:t>
            </a:r>
          </a:p>
          <a:p>
            <a:r>
              <a:rPr lang="en-US" sz="2100" b="1" dirty="0">
                <a:solidFill>
                  <a:schemeClr val="accent1"/>
                </a:solidFill>
                <a:latin typeface="Myriad pro"/>
                <a:cs typeface="Myriad pro"/>
              </a:rPr>
              <a:t>Multi-Output Multi-Fidelity Deep Gaussian Process (MM-DGP)</a:t>
            </a:r>
          </a:p>
          <a:p>
            <a:endParaRPr lang="en-US" sz="800" dirty="0">
              <a:latin typeface="Myriad pro"/>
              <a:cs typeface="Myriad pro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39ECB1-E309-D4F3-5621-11D350813389}"/>
              </a:ext>
            </a:extLst>
          </p:cNvPr>
          <p:cNvSpPr/>
          <p:nvPr/>
        </p:nvSpPr>
        <p:spPr>
          <a:xfrm>
            <a:off x="11017405" y="5263376"/>
            <a:ext cx="805646" cy="43489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54E1D2-9F0A-AC25-9060-294B794FF366}"/>
              </a:ext>
            </a:extLst>
          </p:cNvPr>
          <p:cNvSpPr txBox="1"/>
          <p:nvPr/>
        </p:nvSpPr>
        <p:spPr>
          <a:xfrm>
            <a:off x="9044743" y="4953140"/>
            <a:ext cx="2964377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Pitcher et al., in preparation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B6380B-2877-C287-02F8-90255209AE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236" t="8270" r="32047" b="72000"/>
          <a:stretch/>
        </p:blipFill>
        <p:spPr>
          <a:xfrm>
            <a:off x="8275901" y="1967872"/>
            <a:ext cx="3842794" cy="299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34650"/>
      </p:ext>
    </p:extLst>
  </p:cSld>
  <p:clrMapOvr>
    <a:masterClrMapping/>
  </p:clrMapOvr>
  <p:transition spd="med" advTm="70059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ctangle 61">
            <a:extLst>
              <a:ext uri="{FF2B5EF4-FFF2-40B4-BE49-F238E27FC236}">
                <a16:creationId xmlns:a16="http://schemas.microsoft.com/office/drawing/2014/main" id="{D74791DD-760D-FB5F-EF9B-BEAFAEEBE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597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Newly developed MM-DGP data-driven emulator for VS-IMSRG</a:t>
            </a:r>
          </a:p>
          <a:p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analysis: </a:t>
            </a:r>
            <a:r>
              <a:rPr lang="en-US" sz="21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long-range </a:t>
            </a:r>
            <a:r>
              <a:rPr lang="en-US" sz="2200" b="1" dirty="0">
                <a:solidFill>
                  <a:schemeClr val="accent2"/>
                </a:solidFill>
                <a:latin typeface="Times New Roman"/>
                <a:cs typeface="Times New Roman"/>
              </a:rPr>
              <a:t>0ν</a:t>
            </a:r>
            <a:r>
              <a:rPr lang="en-US" sz="2200" b="1" dirty="0">
                <a:solidFill>
                  <a:schemeClr val="accent2"/>
                </a:solidFill>
                <a:latin typeface="Times New Roman"/>
                <a:ea typeface="Lucida Grande"/>
                <a:cs typeface="Times New Roman"/>
              </a:rPr>
              <a:t>ββ</a:t>
            </a:r>
            <a:r>
              <a:rPr lang="en-US" sz="21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 to terms in nuclear forces</a:t>
            </a:r>
          </a:p>
          <a:p>
            <a:endParaRPr lang="en-US" sz="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Highly sensitive to single constant “C1S0” </a:t>
            </a:r>
            <a:r>
              <a:rPr lang="en-US" sz="2100" dirty="0">
                <a:latin typeface="Myriad pro"/>
                <a:cs typeface="Myriad pro"/>
              </a:rPr>
              <a:t>– related to </a:t>
            </a:r>
            <a:r>
              <a:rPr lang="en-US" sz="2100" baseline="30000" dirty="0">
                <a:latin typeface="Myriad pro"/>
                <a:cs typeface="Myriad pro"/>
              </a:rPr>
              <a:t>1</a:t>
            </a:r>
            <a:r>
              <a:rPr lang="en-US" sz="2100" dirty="0">
                <a:latin typeface="Myriad pro"/>
                <a:cs typeface="Myriad pro"/>
              </a:rPr>
              <a:t>S</a:t>
            </a:r>
            <a:r>
              <a:rPr lang="en-US" sz="2100" baseline="-25000" dirty="0">
                <a:latin typeface="Myriad pro"/>
                <a:cs typeface="Myriad pro"/>
              </a:rPr>
              <a:t>0</a:t>
            </a:r>
            <a:r>
              <a:rPr lang="en-US" sz="2100" dirty="0">
                <a:latin typeface="Myriad pro"/>
                <a:cs typeface="Myriad pro"/>
              </a:rPr>
              <a:t> phase shift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MM-DGP Emulator for IMSRG: Sensitivity Analysis</a:t>
            </a:r>
            <a:endParaRPr dirty="0"/>
          </a:p>
        </p:txBody>
      </p:sp>
      <p:pic>
        <p:nvPicPr>
          <p:cNvPr id="9" name="Picture 8" descr="A graph of energy with text&#10;&#10;Description automatically generated with medium confidence">
            <a:extLst>
              <a:ext uri="{FF2B5EF4-FFF2-40B4-BE49-F238E27FC236}">
                <a16:creationId xmlns:a16="http://schemas.microsoft.com/office/drawing/2014/main" id="{E2C0C5CE-177E-3F1E-F539-DE296BBCB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51" y="1750464"/>
            <a:ext cx="9761390" cy="41388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8C84C5-0779-0EF3-FF20-4143FEC7843C}"/>
              </a:ext>
            </a:extLst>
          </p:cNvPr>
          <p:cNvSpPr txBox="1"/>
          <p:nvPr/>
        </p:nvSpPr>
        <p:spPr>
          <a:xfrm>
            <a:off x="8404214" y="3071026"/>
            <a:ext cx="1886827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Pitcher et al.,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</a:t>
            </a:r>
            <a:r>
              <a:rPr lang="en-CA" sz="1400" dirty="0">
                <a:solidFill>
                  <a:srgbClr val="C00000"/>
                </a:solidFill>
              </a:rPr>
              <a:t>2408.02169</a:t>
            </a:r>
            <a:endParaRPr lang="en-CA" sz="14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35262"/>
      </p:ext>
    </p:extLst>
  </p:cSld>
  <p:clrMapOvr>
    <a:masterClrMapping/>
  </p:clrMapOvr>
  <p:transition spd="med" advTm="7005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CA" dirty="0"/>
              <a:t>Neutrino-less (</a:t>
            </a:r>
            <a:r>
              <a:rPr lang="en-US" dirty="0">
                <a:latin typeface="Times New Roman"/>
                <a:cs typeface="Times New Roman"/>
              </a:rPr>
              <a:t>0ν</a:t>
            </a:r>
            <a:r>
              <a:rPr lang="en-CA" dirty="0"/>
              <a:t>) Double-Beta (</a:t>
            </a:r>
            <a:r>
              <a:rPr lang="en-US" dirty="0">
                <a:latin typeface="Times New Roman"/>
                <a:ea typeface="Lucida Grande"/>
                <a:cs typeface="Times New Roman"/>
              </a:rPr>
              <a:t>ββ) </a:t>
            </a:r>
            <a:r>
              <a:rPr lang="en-CA" dirty="0"/>
              <a:t>Decay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7"/>
            <a:ext cx="12009119" cy="610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Neutrino own antiparticle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0ν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ββ</a:t>
            </a:r>
            <a:r>
              <a:rPr lang="en-US" sz="2100" dirty="0">
                <a:latin typeface="Arial" panose="020B0604020202020204" pitchFamily="34" charset="0"/>
                <a:ea typeface="Lucida Grande"/>
                <a:cs typeface="Arial" panose="020B0604020202020204" pitchFamily="34" charset="0"/>
              </a:rPr>
              <a:t> decay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Tremendous impact on BSM physics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Lepton-number violation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Majorana character of neutrino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Matter/antimatter asymmetry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neutrino mass scale  </a:t>
            </a:r>
            <a:r>
              <a:rPr lang="en-US" sz="2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NME not observable: must be calculated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40" y="853923"/>
            <a:ext cx="685800" cy="24384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292" y="5599960"/>
            <a:ext cx="2274227" cy="801489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467" y="5687156"/>
            <a:ext cx="3705013" cy="5464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102148" y="5690302"/>
            <a:ext cx="892840" cy="595473"/>
          </a:xfrm>
          <a:prstGeom prst="rect">
            <a:avLst/>
          </a:prstGeom>
          <a:solidFill>
            <a:schemeClr val="tx2">
              <a:lumMod val="60000"/>
              <a:lumOff val="40000"/>
              <a:alpha val="18000"/>
            </a:schemeClr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0909E7-23CE-53CF-EB5D-CFDB1F6E32BB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20" name="Picture 19" descr="Majorana_gen_BIG.jpg">
            <a:extLst>
              <a:ext uri="{FF2B5EF4-FFF2-40B4-BE49-F238E27FC236}">
                <a16:creationId xmlns:a16="http://schemas.microsoft.com/office/drawing/2014/main" id="{C08B028F-C418-9770-F529-6446EB1BF7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98"/>
          <a:stretch/>
        </p:blipFill>
        <p:spPr>
          <a:xfrm>
            <a:off x="3986937" y="1402012"/>
            <a:ext cx="3759444" cy="2702707"/>
          </a:xfrm>
          <a:prstGeom prst="rect">
            <a:avLst/>
          </a:prstGeom>
        </p:spPr>
      </p:pic>
      <p:pic>
        <p:nvPicPr>
          <p:cNvPr id="21" name="Picture 20" descr="Screen Shot 2015-03-09 at 22.33.24.png">
            <a:extLst>
              <a:ext uri="{FF2B5EF4-FFF2-40B4-BE49-F238E27FC236}">
                <a16:creationId xmlns:a16="http://schemas.microsoft.com/office/drawing/2014/main" id="{3F722B37-2CF0-617F-ED70-D5D4D67EE4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4" t="31146" r="26936" b="24037"/>
          <a:stretch/>
        </p:blipFill>
        <p:spPr>
          <a:xfrm>
            <a:off x="7792079" y="1403466"/>
            <a:ext cx="4327439" cy="2830105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6330F2E6-D3EC-99E9-7A31-A328012CD20E}"/>
              </a:ext>
            </a:extLst>
          </p:cNvPr>
          <p:cNvSpPr>
            <a:spLocks noChangeAspect="1"/>
          </p:cNvSpPr>
          <p:nvPr/>
        </p:nvSpPr>
        <p:spPr>
          <a:xfrm>
            <a:off x="11594234" y="3556079"/>
            <a:ext cx="548640" cy="548640"/>
          </a:xfrm>
          <a:prstGeom prst="ellipse">
            <a:avLst/>
          </a:prstGeom>
          <a:noFill/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04" tIns="60953" rIns="121904" bIns="60953"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1D4F86E-6356-775B-911C-C31811AE41E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83" t="47443" r="41462" b="5323"/>
          <a:stretch/>
        </p:blipFill>
        <p:spPr>
          <a:xfrm>
            <a:off x="19932" y="1414814"/>
            <a:ext cx="3969934" cy="2899774"/>
          </a:xfrm>
          <a:prstGeom prst="rect">
            <a:avLst/>
          </a:prstGeom>
        </p:spPr>
      </p:pic>
      <p:sp>
        <p:nvSpPr>
          <p:cNvPr id="24" name="Octagon 23">
            <a:extLst>
              <a:ext uri="{FF2B5EF4-FFF2-40B4-BE49-F238E27FC236}">
                <a16:creationId xmlns:a16="http://schemas.microsoft.com/office/drawing/2014/main" id="{136B4CF7-91A8-A8EF-3C3E-24E2E655DABA}"/>
              </a:ext>
            </a:extLst>
          </p:cNvPr>
          <p:cNvSpPr>
            <a:spLocks noChangeAspect="1"/>
          </p:cNvSpPr>
          <p:nvPr/>
        </p:nvSpPr>
        <p:spPr>
          <a:xfrm>
            <a:off x="7294062" y="5676646"/>
            <a:ext cx="625311" cy="625311"/>
          </a:xfrm>
          <a:prstGeom prst="octagon">
            <a:avLst/>
          </a:prstGeom>
          <a:solidFill>
            <a:srgbClr val="FF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7409774"/>
      </p:ext>
    </p:extLst>
  </p:cSld>
  <p:clrMapOvr>
    <a:masterClrMapping/>
  </p:clrMapOvr>
  <p:transition spd="med" advTm="43505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603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correlation with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1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phase-shift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Strong correlation emerges for energies &gt; 50MeV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Constrained by part of interaction for the two nucleons when “close” to each other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MM-DGP Emulator: Correlation w/ </a:t>
            </a:r>
            <a:r>
              <a:rPr lang="en-US" baseline="30000" dirty="0"/>
              <a:t>1</a:t>
            </a:r>
            <a:r>
              <a:rPr lang="en-US" dirty="0"/>
              <a:t>S</a:t>
            </a:r>
            <a:r>
              <a:rPr lang="en-US" baseline="-25000" dirty="0"/>
              <a:t>0</a:t>
            </a:r>
            <a:r>
              <a:rPr lang="en-US" dirty="0"/>
              <a:t> Phase Shift</a:t>
            </a:r>
            <a:endParaRPr dirty="0"/>
          </a:p>
        </p:txBody>
      </p:sp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EC6DEC3-5370-A571-422C-7DEF2B362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8" y="1738453"/>
            <a:ext cx="6855473" cy="43981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503A71-5AD5-2389-8D33-DEF132C90805}"/>
              </a:ext>
            </a:extLst>
          </p:cNvPr>
          <p:cNvSpPr txBox="1"/>
          <p:nvPr/>
        </p:nvSpPr>
        <p:spPr>
          <a:xfrm>
            <a:off x="1145553" y="4946219"/>
            <a:ext cx="1886827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Pitcher et al.,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</a:t>
            </a:r>
            <a:r>
              <a:rPr lang="en-CA" sz="1400" dirty="0">
                <a:solidFill>
                  <a:srgbClr val="C00000"/>
                </a:solidFill>
              </a:rPr>
              <a:t>2408.02169</a:t>
            </a:r>
            <a:endParaRPr lang="en-CA" sz="14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09459"/>
      </p:ext>
    </p:extLst>
  </p:cSld>
  <p:clrMapOvr>
    <a:masterClrMapping/>
  </p:clrMapOvr>
  <p:transition spd="med" advTm="70059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Explore Correlations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03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 correlations with other observables from systematic analysis (34 interactions)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Few clear correlations, except DGT in </a:t>
            </a:r>
            <a:r>
              <a:rPr lang="en-US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Novel correlation with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1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phase shift!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2D9D55-0033-9881-BFA5-A71C886289E8}"/>
              </a:ext>
            </a:extLst>
          </p:cNvPr>
          <p:cNvSpPr txBox="1"/>
          <p:nvPr/>
        </p:nvSpPr>
        <p:spPr>
          <a:xfrm>
            <a:off x="9407022" y="5154409"/>
            <a:ext cx="2712506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arXiV:2210.05809</a:t>
            </a:r>
          </a:p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Pitcher et al.,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</a:t>
            </a:r>
            <a:r>
              <a:rPr lang="en-CA" sz="1400" dirty="0">
                <a:solidFill>
                  <a:srgbClr val="C00000"/>
                </a:solidFill>
              </a:rPr>
              <a:t>2408.02169</a:t>
            </a:r>
            <a:endParaRPr lang="en-CA" sz="14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C0F338-5299-272A-552C-C54D8E8C71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0" t="86834" b="1133"/>
          <a:stretch/>
        </p:blipFill>
        <p:spPr>
          <a:xfrm>
            <a:off x="580770" y="3954906"/>
            <a:ext cx="8796926" cy="22005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EE214E-5489-3799-2448-C7EC1CFC67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t="86834" r="48069" b="1136"/>
          <a:stretch/>
        </p:blipFill>
        <p:spPr>
          <a:xfrm>
            <a:off x="108000" y="1639599"/>
            <a:ext cx="9127643" cy="22005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93C24E-5D06-582C-5B3B-F1CA4F9740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38" t="79114" b="12827"/>
          <a:stretch/>
        </p:blipFill>
        <p:spPr>
          <a:xfrm>
            <a:off x="9589352" y="1639599"/>
            <a:ext cx="2555043" cy="1884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D85A1F-C48E-37B4-4F7B-B320115F8F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86834" r="94696"/>
          <a:stretch/>
        </p:blipFill>
        <p:spPr>
          <a:xfrm>
            <a:off x="11150" y="3950510"/>
            <a:ext cx="652901" cy="2407798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B6E1723-ED66-820D-9AF7-7AAE82F150F8}"/>
              </a:ext>
            </a:extLst>
          </p:cNvPr>
          <p:cNvCxnSpPr>
            <a:cxnSpLocks/>
          </p:cNvCxnSpPr>
          <p:nvPr/>
        </p:nvCxnSpPr>
        <p:spPr>
          <a:xfrm flipV="1">
            <a:off x="3889094" y="5347529"/>
            <a:ext cx="2916819" cy="1010779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761408"/>
      </p:ext>
    </p:extLst>
  </p:cSld>
  <p:clrMapOvr>
    <a:masterClrMapping/>
  </p:clrMapOvr>
  <p:transition spd="med" advTm="70059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417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Consider </a:t>
            </a:r>
            <a:r>
              <a:rPr lang="en-US" sz="2100" i="1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physics contributing to theoretical error in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300" dirty="0">
                <a:latin typeface="Symbol" pitchFamily="2" charset="2"/>
                <a:cs typeface="Arial" panose="020B0604020202020204" pitchFamily="34" charset="0"/>
              </a:rPr>
              <a:t>nbb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decay 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Nuclear many-body problem treated </a:t>
            </a: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  w/ newly developed ML emulators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 PPD for NME in </a:t>
            </a:r>
            <a:r>
              <a:rPr lang="en-US" sz="21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Dramatically reduced uncertainty</a:t>
            </a: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nuclear models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Rigorous Ab Initio Uncertainties for </a:t>
            </a:r>
            <a:r>
              <a:rPr lang="en-US" baseline="30000" dirty="0"/>
              <a:t>76</a:t>
            </a:r>
            <a:r>
              <a:rPr lang="en-US" dirty="0"/>
              <a:t>Ge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E9B26-2759-72B5-6DEE-CB75B22A3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43" y="1425272"/>
            <a:ext cx="8381800" cy="3241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6DA972-10A6-E99A-E00F-B6E257A1A62C}"/>
              </a:ext>
            </a:extLst>
          </p:cNvPr>
          <p:cNvSpPr/>
          <p:nvPr/>
        </p:nvSpPr>
        <p:spPr>
          <a:xfrm>
            <a:off x="5802623" y="2924690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1E444D-448C-59E0-3AE5-35E3437028A4}"/>
              </a:ext>
            </a:extLst>
          </p:cNvPr>
          <p:cNvSpPr/>
          <p:nvPr/>
        </p:nvSpPr>
        <p:spPr>
          <a:xfrm>
            <a:off x="11343130" y="2953246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251A7B-107C-C24B-9559-B446629FEAFD}"/>
              </a:ext>
            </a:extLst>
          </p:cNvPr>
          <p:cNvSpPr/>
          <p:nvPr/>
        </p:nvSpPr>
        <p:spPr>
          <a:xfrm>
            <a:off x="2790854" y="1425272"/>
            <a:ext cx="1284790" cy="324158"/>
          </a:xfrm>
          <a:prstGeom prst="rect">
            <a:avLst/>
          </a:prstGeom>
          <a:solidFill>
            <a:srgbClr val="FF85FF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04EE21-3709-41AB-12CD-93F2396A51C8}"/>
              </a:ext>
            </a:extLst>
          </p:cNvPr>
          <p:cNvSpPr/>
          <p:nvPr/>
        </p:nvSpPr>
        <p:spPr>
          <a:xfrm>
            <a:off x="4367402" y="1413697"/>
            <a:ext cx="830987" cy="324158"/>
          </a:xfrm>
          <a:prstGeom prst="rect">
            <a:avLst/>
          </a:prstGeom>
          <a:solidFill>
            <a:srgbClr val="D883FF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0AE89F-93E5-0B4D-F5AD-78F22E10294C}"/>
              </a:ext>
            </a:extLst>
          </p:cNvPr>
          <p:cNvSpPr/>
          <p:nvPr/>
        </p:nvSpPr>
        <p:spPr>
          <a:xfrm>
            <a:off x="7531045" y="1437275"/>
            <a:ext cx="1219848" cy="324158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4FE7E8-7974-8715-5ACF-3A3CFC0299FE}"/>
              </a:ext>
            </a:extLst>
          </p:cNvPr>
          <p:cNvSpPr/>
          <p:nvPr/>
        </p:nvSpPr>
        <p:spPr>
          <a:xfrm>
            <a:off x="5540796" y="1437275"/>
            <a:ext cx="1660011" cy="324158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D6FAC106-AFB2-7094-7F43-5D189BFC42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4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A49EF7B5-3DB7-5A9F-659A-4EAA2F7587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016682" y="5371080"/>
            <a:ext cx="253511" cy="25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8D2AC01-8F00-D68E-9603-8DEA8A6C0D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080" y="1776147"/>
            <a:ext cx="7055900" cy="43755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F667B3-9AFC-285B-2DD1-98B0DC3E7581}"/>
              </a:ext>
            </a:extLst>
          </p:cNvPr>
          <p:cNvSpPr txBox="1"/>
          <p:nvPr/>
        </p:nvSpPr>
        <p:spPr>
          <a:xfrm>
            <a:off x="5540796" y="4868839"/>
            <a:ext cx="1584327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</a:t>
            </a:r>
            <a:r>
              <a:rPr lang="en-CA" sz="1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endParaRPr lang="en-CA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document&#10;&#10;Description automatically generated">
            <a:extLst>
              <a:ext uri="{FF2B5EF4-FFF2-40B4-BE49-F238E27FC236}">
                <a16:creationId xmlns:a16="http://schemas.microsoft.com/office/drawing/2014/main" id="{6E4C5528-3285-5822-536F-8D7E038836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" y="5886307"/>
            <a:ext cx="5456252" cy="9058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D3304D2-D392-5080-DF0F-8E1A306C103D}"/>
              </a:ext>
            </a:extLst>
          </p:cNvPr>
          <p:cNvSpPr txBox="1"/>
          <p:nvPr/>
        </p:nvSpPr>
        <p:spPr>
          <a:xfrm>
            <a:off x="9233600" y="3902534"/>
            <a:ext cx="117067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</a:t>
            </a:r>
          </a:p>
        </p:txBody>
      </p:sp>
    </p:spTree>
    <p:extLst>
      <p:ext uri="{BB962C8B-B14F-4D97-AF65-F5344CB8AC3E}">
        <p14:creationId xmlns:p14="http://schemas.microsoft.com/office/powerpoint/2010/main" val="1829538492"/>
      </p:ext>
    </p:extLst>
  </p:cSld>
  <p:clrMapOvr>
    <a:masterClrMapping/>
  </p:clrMapOvr>
  <p:transition spd="med" advTm="70059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Updated Predictions in Heavy Nuclei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89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Converged NMEs for major players in global searches: </a:t>
            </a:r>
            <a:r>
              <a:rPr lang="en-US" sz="21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Ge, </a:t>
            </a:r>
            <a:r>
              <a:rPr lang="en-US" sz="21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 </a:t>
            </a:r>
            <a:r>
              <a:rPr lang="en-US" sz="21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Te, </a:t>
            </a:r>
            <a:r>
              <a:rPr lang="en-US" sz="21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PPD agrees with previous spread</a:t>
            </a:r>
          </a:p>
        </p:txBody>
      </p:sp>
      <p:sp>
        <p:nvSpPr>
          <p:cNvPr id="8" name="Rectangle 7"/>
          <p:cNvSpPr/>
          <p:nvPr/>
        </p:nvSpPr>
        <p:spPr>
          <a:xfrm flipV="1">
            <a:off x="340855" y="6493686"/>
            <a:ext cx="1082831" cy="2422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FB4B4A7-09D4-9285-4FB2-8057FC6EB52D}"/>
              </a:ext>
            </a:extLst>
          </p:cNvPr>
          <p:cNvSpPr/>
          <p:nvPr/>
        </p:nvSpPr>
        <p:spPr>
          <a:xfrm flipV="1">
            <a:off x="924625" y="6457314"/>
            <a:ext cx="8905175" cy="34028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 descr="A graph of different types of objects&#10;&#10;Description automatically generated with medium confidence">
            <a:extLst>
              <a:ext uri="{FF2B5EF4-FFF2-40B4-BE49-F238E27FC236}">
                <a16:creationId xmlns:a16="http://schemas.microsoft.com/office/drawing/2014/main" id="{C3B3DB19-3151-B90A-55E1-C4287244B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0" y="1656061"/>
            <a:ext cx="11488973" cy="512996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6499CC-112F-9D06-60FC-B26F01DCB05D}"/>
              </a:ext>
            </a:extLst>
          </p:cNvPr>
          <p:cNvCxnSpPr>
            <a:cxnSpLocks/>
          </p:cNvCxnSpPr>
          <p:nvPr/>
        </p:nvCxnSpPr>
        <p:spPr>
          <a:xfrm flipV="1">
            <a:off x="6770911" y="2013857"/>
            <a:ext cx="0" cy="4468943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C6F860-E554-5B62-0B1D-E46355337F95}"/>
              </a:ext>
            </a:extLst>
          </p:cNvPr>
          <p:cNvCxnSpPr>
            <a:cxnSpLocks/>
          </p:cNvCxnSpPr>
          <p:nvPr/>
        </p:nvCxnSpPr>
        <p:spPr>
          <a:xfrm flipV="1">
            <a:off x="10417623" y="3766457"/>
            <a:ext cx="0" cy="2748998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C35DAA-9303-BCD4-FB1C-C02EA92C0435}"/>
              </a:ext>
            </a:extLst>
          </p:cNvPr>
          <p:cNvCxnSpPr>
            <a:cxnSpLocks/>
          </p:cNvCxnSpPr>
          <p:nvPr/>
        </p:nvCxnSpPr>
        <p:spPr>
          <a:xfrm flipV="1">
            <a:off x="8588823" y="1970313"/>
            <a:ext cx="0" cy="4487004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2BC427-776B-FF5B-A1BE-0EA9C84161CB}"/>
              </a:ext>
            </a:extLst>
          </p:cNvPr>
          <p:cNvCxnSpPr/>
          <p:nvPr/>
        </p:nvCxnSpPr>
        <p:spPr>
          <a:xfrm flipV="1">
            <a:off x="3110148" y="1894111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693E351-FCC1-10CB-EA6C-15D1693BBEDB}"/>
              </a:ext>
            </a:extLst>
          </p:cNvPr>
          <p:cNvCxnSpPr/>
          <p:nvPr/>
        </p:nvCxnSpPr>
        <p:spPr>
          <a:xfrm flipV="1">
            <a:off x="4942111" y="1923061"/>
            <a:ext cx="0" cy="4588686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77747401"/>
      </p:ext>
    </p:extLst>
  </p:cSld>
  <p:clrMapOvr>
    <a:masterClrMapping/>
  </p:clrMapOvr>
  <p:transition spd="med" advTm="1321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Impact on Worldwide Searches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0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for current searches: large matrix elements disfavored, lowers expected rates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Current experimental reach – improved with effects of contact term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unlikely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inverted Hierarchy has been probed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A46366-9ADC-CB16-2696-6EDB6DA27EC2}"/>
              </a:ext>
            </a:extLst>
          </p:cNvPr>
          <p:cNvSpPr txBox="1"/>
          <p:nvPr/>
        </p:nvSpPr>
        <p:spPr>
          <a:xfrm>
            <a:off x="9518031" y="6257061"/>
            <a:ext cx="255436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arXiv:2307.15156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(under review)</a:t>
            </a:r>
          </a:p>
        </p:txBody>
      </p:sp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EF46A81-B21B-46DE-A81A-39E8DCE43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584000"/>
            <a:ext cx="8420608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91289"/>
      </p:ext>
    </p:extLst>
  </p:cSld>
  <p:clrMapOvr>
    <a:masterClrMapping/>
  </p:clrMapOvr>
  <p:transition spd="med" advTm="32409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Impact on Ton-Scale Searches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0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for next-generation searches: sensitivities from LEGEND, SNO+, nEXO, CUPID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Effect of short-range term improves experimental reach… </a:t>
            </a:r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 now a major player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 reduced by </a:t>
            </a:r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one order of magnitude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D25647-1265-649F-529A-25FDB7BC8A06}"/>
              </a:ext>
            </a:extLst>
          </p:cNvPr>
          <p:cNvSpPr txBox="1"/>
          <p:nvPr/>
        </p:nvSpPr>
        <p:spPr>
          <a:xfrm>
            <a:off x="9518031" y="6257061"/>
            <a:ext cx="255436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arXiv:2307.15156</a:t>
            </a:r>
          </a:p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(under review)</a:t>
            </a:r>
          </a:p>
        </p:txBody>
      </p:sp>
      <p:pic>
        <p:nvPicPr>
          <p:cNvPr id="14" name="Picture 1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A67429A-BE83-C7BE-0B03-FCE9BD2A4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584000"/>
            <a:ext cx="8420608" cy="4681728"/>
          </a:xfrm>
          <a:prstGeom prst="rect">
            <a:avLst/>
          </a:prstGeom>
        </p:spPr>
      </p:pic>
      <p:pic>
        <p:nvPicPr>
          <p:cNvPr id="3" name="Picture 28" descr="A blue x on a black background&#10;&#10;Description automatically generated">
            <a:extLst>
              <a:ext uri="{FF2B5EF4-FFF2-40B4-BE49-F238E27FC236}">
                <a16:creationId xmlns:a16="http://schemas.microsoft.com/office/drawing/2014/main" id="{ED0FA14C-91DE-C3C2-1553-5A31C3D82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828" y="3828236"/>
            <a:ext cx="360362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0" descr="A logo of a company&#10;&#10;Description automatically generated">
            <a:extLst>
              <a:ext uri="{FF2B5EF4-FFF2-40B4-BE49-F238E27FC236}">
                <a16:creationId xmlns:a16="http://schemas.microsoft.com/office/drawing/2014/main" id="{FD9F8490-75A6-490A-5C78-F8795CBFD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593" y="3146381"/>
            <a:ext cx="361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2" descr="A black and white image of a cupid shooting a target&#10;&#10;Description automatically generated">
            <a:extLst>
              <a:ext uri="{FF2B5EF4-FFF2-40B4-BE49-F238E27FC236}">
                <a16:creationId xmlns:a16="http://schemas.microsoft.com/office/drawing/2014/main" id="{8445C1AB-B014-97AD-68BB-9310902E6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392" y="4325893"/>
            <a:ext cx="587375" cy="2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phic 34">
            <a:extLst>
              <a:ext uri="{FF2B5EF4-FFF2-40B4-BE49-F238E27FC236}">
                <a16:creationId xmlns:a16="http://schemas.microsoft.com/office/drawing/2014/main" id="{FDE1CA39-1EA7-91ED-6EDE-F33F14790B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0189"/>
          <a:stretch/>
        </p:blipFill>
        <p:spPr>
          <a:xfrm>
            <a:off x="6916881" y="3387598"/>
            <a:ext cx="587375" cy="13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99318"/>
      </p:ext>
    </p:extLst>
  </p:cSld>
  <p:clrMapOvr>
    <a:masterClrMapping/>
  </p:clrMapOvr>
  <p:transition spd="med" advTm="32409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74F6E-7827-5EDE-5B6A-81439C4BD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DF2F35F-62EC-3C9A-D0FB-DE4A203A46BC}"/>
              </a:ext>
            </a:extLst>
          </p:cNvPr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3B5D4D-A5A8-4165-4D99-1181FB681C69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0F2E8094-47C3-CE1B-C3C6-B68A6BE1D6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Combined Limits: Likelihood Functions</a:t>
            </a:r>
            <a:endParaRPr dirty="0"/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CA6B5587-3955-5714-5391-ED2BD097E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49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likelihood functions from experiments – convert decay rates to</a:t>
            </a: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Likelihoods allow combined limit via Bayes’ Theorem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														    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 ab initio limits:</a:t>
            </a:r>
          </a:p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IH fully probed with multiple isotopes</a:t>
            </a: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0DAFAD-88B7-62A3-C73F-F2FD2760C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48" y="1327439"/>
            <a:ext cx="3134886" cy="8215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61CCCA-A9F6-9A0E-AA56-7C19840F3F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550" r="83320" b="25791"/>
          <a:stretch/>
        </p:blipFill>
        <p:spPr>
          <a:xfrm>
            <a:off x="8477875" y="856314"/>
            <a:ext cx="705382" cy="328676"/>
          </a:xfrm>
          <a:prstGeom prst="rect">
            <a:avLst/>
          </a:prstGeom>
        </p:spPr>
      </p:pic>
      <p:pic>
        <p:nvPicPr>
          <p:cNvPr id="15" name="Picture 1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A0773606-FC3F-4B37-9BA2-E35312C7A2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4" y="2894304"/>
            <a:ext cx="6680272" cy="37141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206992-4B12-BE29-B40F-0293B5804BC1}"/>
              </a:ext>
            </a:extLst>
          </p:cNvPr>
          <p:cNvSpPr txBox="1"/>
          <p:nvPr/>
        </p:nvSpPr>
        <p:spPr>
          <a:xfrm>
            <a:off x="7955277" y="6427654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Shickele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prep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0CFAA2-D6B3-C0D7-6E19-919B96940922}"/>
              </a:ext>
            </a:extLst>
          </p:cNvPr>
          <p:cNvSpPr txBox="1"/>
          <p:nvPr/>
        </p:nvSpPr>
        <p:spPr>
          <a:xfrm>
            <a:off x="7783724" y="4427250"/>
            <a:ext cx="3811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C00000"/>
                </a:solidFill>
                <a:latin typeface="Arial" panose="020B0604020202020204" pitchFamily="34" charset="0"/>
              </a:rPr>
              <a:t>Analysis based on S. Biller PRD (2021)</a:t>
            </a:r>
            <a:endParaRPr lang="en-CA" sz="1600" dirty="0">
              <a:solidFill>
                <a:srgbClr val="C00000"/>
              </a:solidFill>
            </a:endParaRPr>
          </a:p>
        </p:txBody>
      </p:sp>
      <p:pic>
        <p:nvPicPr>
          <p:cNvPr id="4" name="Picture 3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54C04A69-1331-1D4E-ED41-FA88DF770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2"/>
          <a:stretch/>
        </p:blipFill>
        <p:spPr>
          <a:xfrm>
            <a:off x="7100639" y="5761953"/>
            <a:ext cx="797385" cy="99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E7A3E0-DCF2-E62A-7574-EF8ED65395A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1375" t="6887" r="8270" b="74335"/>
          <a:stretch>
            <a:fillRect/>
          </a:stretch>
        </p:blipFill>
        <p:spPr>
          <a:xfrm>
            <a:off x="6860028" y="1264964"/>
            <a:ext cx="5201002" cy="313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91232"/>
      </p:ext>
    </p:extLst>
  </p:cSld>
  <p:clrMapOvr>
    <a:masterClrMapping/>
  </p:clrMapOvr>
  <p:transition spd="med" advTm="32409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NMEs for Heavy Sterile Neutrino Exchange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515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 other possible exchange mechanisms</a:t>
            </a:r>
          </a:p>
          <a:p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 sterile neutrinos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complicated operator structures</a:t>
            </a: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Converged heavy NMEs for all major candidates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D22D71-EEC5-8A27-29C1-4F3872A2C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67" y="4177432"/>
            <a:ext cx="5129287" cy="8678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0594AA-35A6-EE60-B24D-BB5047D57DB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17232" y="1661179"/>
            <a:ext cx="3285136" cy="23020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B376F1-307E-E7AB-FD32-890A8478ABC2}"/>
              </a:ext>
            </a:extLst>
          </p:cNvPr>
          <p:cNvSpPr txBox="1"/>
          <p:nvPr/>
        </p:nvSpPr>
        <p:spPr>
          <a:xfrm>
            <a:off x="3936720" y="3302257"/>
            <a:ext cx="2808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V. Cirigliano et al. </a:t>
            </a:r>
          </a:p>
          <a:p>
            <a:r>
              <a:rPr lang="en-US" sz="1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J. High Energy Phys. (2018) </a:t>
            </a:r>
            <a:endParaRPr lang="en-CA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27A41-AC9D-39D3-ADD0-7E0F0F0AB1C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928" t="6111" r="50000" b="46852"/>
          <a:stretch>
            <a:fillRect/>
          </a:stretch>
        </p:blipFill>
        <p:spPr>
          <a:xfrm>
            <a:off x="7543801" y="728110"/>
            <a:ext cx="4051328" cy="60043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D25647-1265-649F-529A-25FDB7BC8A06}"/>
              </a:ext>
            </a:extLst>
          </p:cNvPr>
          <p:cNvSpPr txBox="1"/>
          <p:nvPr/>
        </p:nvSpPr>
        <p:spPr>
          <a:xfrm>
            <a:off x="2362911" y="6550223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Todd, </a:t>
            </a:r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Shickele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prep</a:t>
            </a:r>
          </a:p>
        </p:txBody>
      </p:sp>
      <p:pic>
        <p:nvPicPr>
          <p:cNvPr id="4" name="Picture 3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6D664FEB-8AA7-843F-24DB-CF84EED7BB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2"/>
          <a:stretch/>
        </p:blipFill>
        <p:spPr>
          <a:xfrm>
            <a:off x="1493365" y="5843307"/>
            <a:ext cx="797385" cy="990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8CE03-B314-E5FF-788E-2B1DA5735B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26" y="5843307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69453"/>
      </p:ext>
    </p:extLst>
  </p:cSld>
  <p:clrMapOvr>
    <a:masterClrMapping/>
  </p:clrMapOvr>
  <p:transition spd="med" advTm="32409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NMEs for Heavy Sterile Neutrino Exchange</a:t>
            </a:r>
            <a:endParaRPr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541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Generally smaller values (and spread) than nuclear models</a:t>
            </a: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ab initio 0</a:t>
            </a:r>
            <a:r>
              <a:rPr lang="en-US" sz="2100" dirty="0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nbb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 to obtain lower limits for sterile neutrino mass </a:t>
            </a:r>
          </a:p>
          <a:p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F08A63-F9BD-543F-2842-1DF47C3CA4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82" t="6806" r="6863" b="61296"/>
          <a:stretch>
            <a:fillRect/>
          </a:stretch>
        </p:blipFill>
        <p:spPr>
          <a:xfrm>
            <a:off x="182880" y="1370957"/>
            <a:ext cx="8400124" cy="40528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C74109-D4BD-09C7-CAC8-3F099B846B77}"/>
              </a:ext>
            </a:extLst>
          </p:cNvPr>
          <p:cNvSpPr txBox="1"/>
          <p:nvPr/>
        </p:nvSpPr>
        <p:spPr>
          <a:xfrm>
            <a:off x="8458911" y="4848423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Todd, </a:t>
            </a:r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Shickele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prep</a:t>
            </a:r>
          </a:p>
        </p:txBody>
      </p:sp>
    </p:spTree>
    <p:extLst>
      <p:ext uri="{BB962C8B-B14F-4D97-AF65-F5344CB8AC3E}">
        <p14:creationId xmlns:p14="http://schemas.microsoft.com/office/powerpoint/2010/main" val="3330422257"/>
      </p:ext>
    </p:extLst>
  </p:cSld>
  <p:clrMapOvr>
    <a:masterClrMapping/>
  </p:clrMapOvr>
  <p:transition spd="med" advTm="32409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33BBD-039F-F910-C83D-0D8E090F6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53910F-2DE5-5B3F-2A9B-18E780C209A5}"/>
              </a:ext>
            </a:extLst>
          </p:cNvPr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6C0080-178D-A760-744F-1604F033AD5D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9D07A759-A52C-0032-3473-7F1057C787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NMEs for Heavy Sterile Neutrino Exchange</a:t>
            </a:r>
            <a:endParaRPr dirty="0"/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46CE129E-04EF-92A3-76CD-B9BFA0036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58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Generally smaller values (and spread) than nuclear models</a:t>
            </a: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ab initio 0</a:t>
            </a:r>
            <a:r>
              <a:rPr lang="en-US" sz="2100" dirty="0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nbb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obtain lower limits for sterile neutrino mass </a:t>
            </a:r>
          </a:p>
          <a:p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probe particle masses beyond the LHC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new collaborations w/ particle theory @TRIUMF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01B4EF-CAFA-66DC-3281-455E01FD05E3}"/>
              </a:ext>
            </a:extLst>
          </p:cNvPr>
          <p:cNvSpPr txBox="1"/>
          <p:nvPr/>
        </p:nvSpPr>
        <p:spPr>
          <a:xfrm>
            <a:off x="8943529" y="4419918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Todd, </a:t>
            </a:r>
            <a:r>
              <a:rPr lang="en-CA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Shickele</a:t>
            </a:r>
            <a:r>
              <a:rPr lang="en-CA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prep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B224EB-7CC6-526D-2917-903280F2B9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04" t="5000" r="7938" b="76667"/>
          <a:stretch>
            <a:fillRect/>
          </a:stretch>
        </p:blipFill>
        <p:spPr>
          <a:xfrm>
            <a:off x="477422" y="1860461"/>
            <a:ext cx="10194610" cy="286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57027"/>
      </p:ext>
    </p:extLst>
  </p:cSld>
  <p:clrMapOvr>
    <a:masterClrMapping/>
  </p:clrMapOvr>
  <p:transition spd="med" advTm="3240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CA" dirty="0"/>
              <a:t>Nature of Neutrino: </a:t>
            </a:r>
            <a:r>
              <a:rPr lang="en-US" dirty="0">
                <a:latin typeface="Times New Roman"/>
                <a:cs typeface="Times New Roman"/>
              </a:rPr>
              <a:t>0ν</a:t>
            </a:r>
            <a:r>
              <a:rPr lang="en-US" dirty="0">
                <a:latin typeface="Times New Roman"/>
                <a:ea typeface="Lucida Grande"/>
                <a:cs typeface="Times New Roman"/>
              </a:rPr>
              <a:t>ββ</a:t>
            </a:r>
            <a:r>
              <a:rPr lang="en-CA" dirty="0">
                <a:latin typeface="Times New Roman"/>
                <a:ea typeface="Lucida Grande"/>
                <a:cs typeface="Times New Roman"/>
              </a:rPr>
              <a:t> </a:t>
            </a:r>
            <a:r>
              <a:rPr lang="en-CA" dirty="0"/>
              <a:t>Decay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7"/>
            <a:ext cx="12009119" cy="586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Next-generation searches probe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Inverted Hierarchy</a:t>
            </a:r>
            <a:endParaRPr lang="en-US" sz="2100" b="1" dirty="0">
              <a:latin typeface="Arial" panose="020B0604020202020204" pitchFamily="34" charset="0"/>
              <a:ea typeface="Lucida Grande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2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9585" hangingPunct="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Spread from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Matrix Element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; bands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represent rigorous uncertainties</a:t>
            </a:r>
          </a:p>
          <a:p>
            <a:pPr defTabSz="609521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65100" y="4467887"/>
            <a:ext cx="3805371" cy="1107972"/>
          </a:xfrm>
          <a:prstGeom prst="rect">
            <a:avLst/>
          </a:prstGeom>
          <a:noFill/>
        </p:spPr>
        <p:txBody>
          <a:bodyPr wrap="square" lIns="121890" tIns="60946" rIns="121890" bIns="60946" rtlCol="0">
            <a:spAutoFit/>
          </a:bodyPr>
          <a:lstStyle/>
          <a:p>
            <a:pPr>
              <a:buSzPct val="70000"/>
            </a:pPr>
            <a:r>
              <a:rPr lang="en-US" sz="2100" dirty="0">
                <a:latin typeface="Myriad pro"/>
                <a:cs typeface="Myriad pro"/>
              </a:rPr>
              <a:t>Essential ingredient:</a:t>
            </a:r>
          </a:p>
          <a:p>
            <a:pPr>
              <a:buSzPct val="70000"/>
            </a:pPr>
            <a:r>
              <a:rPr lang="en-US" sz="2100" b="1" dirty="0">
                <a:solidFill>
                  <a:srgbClr val="FF0000"/>
                </a:solidFill>
                <a:latin typeface="Myriad pro"/>
                <a:cs typeface="Myriad pro"/>
              </a:rPr>
              <a:t>Nuclear matrix element</a:t>
            </a:r>
          </a:p>
          <a:p>
            <a:pPr>
              <a:buSzPct val="70000"/>
            </a:pPr>
            <a:endParaRPr lang="en-US" sz="2100" dirty="0">
              <a:cs typeface="Times New Roman" pitchFamily="18" charset="0"/>
            </a:endParaRPr>
          </a:p>
        </p:txBody>
      </p:sp>
      <p:sp>
        <p:nvSpPr>
          <p:cNvPr id="10" name="Octagon 9"/>
          <p:cNvSpPr>
            <a:spLocks noChangeAspect="1"/>
          </p:cNvSpPr>
          <p:nvPr/>
        </p:nvSpPr>
        <p:spPr>
          <a:xfrm>
            <a:off x="2408195" y="5066454"/>
            <a:ext cx="625311" cy="625311"/>
          </a:xfrm>
          <a:prstGeom prst="octagon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45635" y="1159768"/>
            <a:ext cx="345165" cy="1886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  </a:t>
            </a:r>
          </a:p>
        </p:txBody>
      </p:sp>
      <p:pic>
        <p:nvPicPr>
          <p:cNvPr id="12" name="Picture 11" descr="KamLANDz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521" y="707814"/>
            <a:ext cx="5288711" cy="4908684"/>
          </a:xfrm>
          <a:prstGeom prst="rect">
            <a:avLst/>
          </a:prstGeom>
        </p:spPr>
      </p:pic>
      <p:grpSp>
        <p:nvGrpSpPr>
          <p:cNvPr id="13" name="Group 23"/>
          <p:cNvGrpSpPr>
            <a:grpSpLocks noChangeAspect="1"/>
          </p:cNvGrpSpPr>
          <p:nvPr/>
        </p:nvGrpSpPr>
        <p:grpSpPr bwMode="auto">
          <a:xfrm>
            <a:off x="325120" y="1247637"/>
            <a:ext cx="4607480" cy="3364160"/>
            <a:chOff x="5308600" y="2895600"/>
            <a:chExt cx="3759200" cy="2744788"/>
          </a:xfrm>
        </p:grpSpPr>
        <p:cxnSp>
          <p:nvCxnSpPr>
            <p:cNvPr id="14" name="Straight Connector 18"/>
            <p:cNvCxnSpPr>
              <a:cxnSpLocks noChangeShapeType="1"/>
            </p:cNvCxnSpPr>
            <p:nvPr/>
          </p:nvCxnSpPr>
          <p:spPr bwMode="auto">
            <a:xfrm>
              <a:off x="5562600" y="5638800"/>
              <a:ext cx="3429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5308600" y="2895600"/>
              <a:ext cx="3759200" cy="2743200"/>
              <a:chOff x="2895692" y="3352800"/>
              <a:chExt cx="3759767" cy="2743200"/>
            </a:xfrm>
          </p:grpSpPr>
          <p:pic>
            <p:nvPicPr>
              <p:cNvPr id="18" name="Picture 5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71"/>
              <a:stretch/>
            </p:blipFill>
            <p:spPr bwMode="auto">
              <a:xfrm>
                <a:off x="2895692" y="3352800"/>
                <a:ext cx="2010243" cy="248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9200" y="3505200"/>
                <a:ext cx="1626259" cy="259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6" name="Straight Arrow Connector 21"/>
            <p:cNvCxnSpPr>
              <a:cxnSpLocks noChangeShapeType="1"/>
            </p:cNvCxnSpPr>
            <p:nvPr/>
          </p:nvCxnSpPr>
          <p:spPr bwMode="auto">
            <a:xfrm rot="5400000">
              <a:off x="5561807" y="5409406"/>
              <a:ext cx="4572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aphicFrame>
          <p:nvGraphicFramePr>
            <p:cNvPr id="17" name="Object 8"/>
            <p:cNvGraphicFramePr>
              <a:graphicFrameLocks noChangeAspect="1"/>
            </p:cNvGraphicFramePr>
            <p:nvPr/>
          </p:nvGraphicFramePr>
          <p:xfrm>
            <a:off x="5815013" y="5291138"/>
            <a:ext cx="485775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431800" imgH="203200" progId="Equation.3">
                    <p:embed/>
                  </p:oleObj>
                </mc:Choice>
                <mc:Fallback>
                  <p:oleObj name="Equation" r:id="rId6" imgW="431800" imgH="203200" progId="Equation.3">
                    <p:embed/>
                    <p:pic>
                      <p:nvPicPr>
                        <p:cNvPr id="17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15013" y="5291138"/>
                          <a:ext cx="485775" cy="22860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0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48" r="83031" b="2945"/>
          <a:stretch/>
        </p:blipFill>
        <p:spPr bwMode="auto">
          <a:xfrm>
            <a:off x="4175759" y="2622792"/>
            <a:ext cx="592668" cy="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1077384" y="2690526"/>
          <a:ext cx="2741083" cy="651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47900" imgH="533400" progId="Equation.3">
                  <p:embed/>
                </p:oleObj>
              </mc:Choice>
              <mc:Fallback>
                <p:oleObj name="Equation" r:id="rId8" imgW="2247900" imgH="533400" progId="Equation.3">
                  <p:embed/>
                  <p:pic>
                    <p:nvPicPr>
                      <p:cNvPr id="2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7384" y="2690526"/>
                        <a:ext cx="2741083" cy="65193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945" y="5010605"/>
            <a:ext cx="2274227" cy="801489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" y="5097802"/>
            <a:ext cx="3705013" cy="5464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1A51B8-C9D6-819C-5A62-36D5991B6CA2}"/>
              </a:ext>
            </a:extLst>
          </p:cNvPr>
          <p:cNvSpPr txBox="1"/>
          <p:nvPr/>
        </p:nvSpPr>
        <p:spPr>
          <a:xfrm>
            <a:off x="10765537" y="3951894"/>
            <a:ext cx="1274110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KATRIN/P8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Cosmology</a:t>
            </a:r>
          </a:p>
        </p:txBody>
      </p:sp>
      <p:cxnSp>
        <p:nvCxnSpPr>
          <p:cNvPr id="4" name="Straight Arrow Connector 21">
            <a:extLst>
              <a:ext uri="{FF2B5EF4-FFF2-40B4-BE49-F238E27FC236}">
                <a16:creationId xmlns:a16="http://schemas.microsoft.com/office/drawing/2014/main" id="{2EA173A3-10AD-3E4E-C3F9-3E5E2252D0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983926" y="4573274"/>
            <a:ext cx="622858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787CF5C-1679-80B5-0BCE-20DEAD6B5511}"/>
              </a:ext>
            </a:extLst>
          </p:cNvPr>
          <p:cNvSpPr/>
          <p:nvPr/>
        </p:nvSpPr>
        <p:spPr>
          <a:xfrm>
            <a:off x="10972051" y="1381777"/>
            <a:ext cx="882694" cy="1488271"/>
          </a:xfrm>
          <a:prstGeom prst="rect">
            <a:avLst/>
          </a:prstGeom>
          <a:solidFill>
            <a:srgbClr val="C00000">
              <a:alpha val="7884"/>
            </a:srgbClr>
          </a:solidFill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82000"/>
      </p:ext>
    </p:extLst>
  </p:cSld>
  <p:clrMapOvr>
    <a:masterClrMapping/>
  </p:clrMapOvr>
  <p:transition spd="med" advTm="5575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AD392-3CC3-954E-B915-C1FB24C47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89F1262-6B15-4C30-CF80-B371B24C23FF}"/>
              </a:ext>
            </a:extLst>
          </p:cNvPr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810DF1-89BC-34FD-0A4C-E10F3FEE4A98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76FA4340-2CE4-1055-C33E-2D2894F8A4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Heavy Sterile Neutrino Exchange</a:t>
            </a:r>
            <a:endParaRPr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78524E4-AEB2-0401-D9D4-EBFA24181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168" y="76200"/>
            <a:ext cx="7909461" cy="65016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2E1093-7DE1-440D-EE26-AF027B6F6B65}"/>
              </a:ext>
            </a:extLst>
          </p:cNvPr>
          <p:cNvSpPr txBox="1"/>
          <p:nvPr/>
        </p:nvSpPr>
        <p:spPr>
          <a:xfrm>
            <a:off x="238378" y="4193743"/>
            <a:ext cx="5857622" cy="2554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collaborations welcome!</a:t>
            </a:r>
            <a:endParaRPr lang="en-US" sz="3200" b="1" dirty="0">
              <a:solidFill>
                <a:srgbClr val="0070C0"/>
              </a:solidFill>
            </a:endParaRP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600" b="1" dirty="0">
              <a:solidFill>
                <a:srgbClr val="0070C0"/>
              </a:solidFill>
            </a:endParaRP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Workshop @ TRIUMF</a:t>
            </a: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particle + nuclear theory</a:t>
            </a: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spc="0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jholt@triumf.ca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4053551"/>
      </p:ext>
    </p:extLst>
  </p:cSld>
  <p:clrMapOvr>
    <a:masterClrMapping/>
  </p:clrMapOvr>
  <p:transition spd="med" advTm="32409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1"/>
          <p:cNvSpPr>
            <a:spLocks noChangeArrowheads="1"/>
          </p:cNvSpPr>
          <p:nvPr/>
        </p:nvSpPr>
        <p:spPr bwMode="auto">
          <a:xfrm>
            <a:off x="179999" y="720000"/>
            <a:ext cx="12012001" cy="1825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directions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 </a:t>
            </a:r>
            <a:r>
              <a:rPr lang="en-US" sz="2000" b="1" dirty="0">
                <a:solidFill>
                  <a:srgbClr val="C00000"/>
                </a:solidFill>
              </a:rPr>
              <a:t>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66341" y="63875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0E7391-7C86-511E-F9B9-B29E21DF6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8" y="1358442"/>
            <a:ext cx="8778240" cy="5486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C1EC98C-F282-55F3-8224-076AFCEBF3F9}"/>
              </a:ext>
            </a:extLst>
          </p:cNvPr>
          <p:cNvSpPr/>
          <p:nvPr/>
        </p:nvSpPr>
        <p:spPr>
          <a:xfrm>
            <a:off x="2787908" y="2932638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84D4D5A-B52D-3A5C-7C5E-5F292AF73B3F}"/>
              </a:ext>
            </a:extLst>
          </p:cNvPr>
          <p:cNvSpPr/>
          <p:nvPr/>
        </p:nvSpPr>
        <p:spPr>
          <a:xfrm>
            <a:off x="5344401" y="1657630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079DBCB-6C1E-8E88-CC23-745113A00847}"/>
              </a:ext>
            </a:extLst>
          </p:cNvPr>
          <p:cNvSpPr/>
          <p:nvPr/>
        </p:nvSpPr>
        <p:spPr>
          <a:xfrm rot="5400000">
            <a:off x="6388901" y="2510291"/>
            <a:ext cx="2512557" cy="175607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un 13">
            <a:extLst>
              <a:ext uri="{FF2B5EF4-FFF2-40B4-BE49-F238E27FC236}">
                <a16:creationId xmlns:a16="http://schemas.microsoft.com/office/drawing/2014/main" id="{9C3B3471-978D-9EF8-DB5F-B5148457CDB5}"/>
              </a:ext>
            </a:extLst>
          </p:cNvPr>
          <p:cNvSpPr/>
          <p:nvPr/>
        </p:nvSpPr>
        <p:spPr>
          <a:xfrm>
            <a:off x="7439603" y="1597407"/>
            <a:ext cx="391885" cy="356258"/>
          </a:xfrm>
          <a:prstGeom prst="sun">
            <a:avLst/>
          </a:prstGeom>
          <a:solidFill>
            <a:srgbClr val="FF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E393F3-1979-18CF-06CB-0AA02995D5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1" b="27160"/>
          <a:stretch/>
        </p:blipFill>
        <p:spPr>
          <a:xfrm>
            <a:off x="7852727" y="1912553"/>
            <a:ext cx="882967" cy="495334"/>
          </a:xfrm>
          <a:prstGeom prst="rect">
            <a:avLst/>
          </a:prstGeom>
        </p:spPr>
      </p:pic>
      <p:sp>
        <p:nvSpPr>
          <p:cNvPr id="12" name="Up Arrow 11">
            <a:extLst>
              <a:ext uri="{FF2B5EF4-FFF2-40B4-BE49-F238E27FC236}">
                <a16:creationId xmlns:a16="http://schemas.microsoft.com/office/drawing/2014/main" id="{EB59091A-058B-C985-571A-D17977CB1155}"/>
              </a:ext>
            </a:extLst>
          </p:cNvPr>
          <p:cNvSpPr/>
          <p:nvPr/>
        </p:nvSpPr>
        <p:spPr>
          <a:xfrm rot="2601287">
            <a:off x="7628930" y="868292"/>
            <a:ext cx="834351" cy="913266"/>
          </a:xfrm>
          <a:prstGeom prst="upArrow">
            <a:avLst/>
          </a:prstGeom>
          <a:solidFill>
            <a:schemeClr val="bg1">
              <a:lumMod val="75000"/>
              <a:alpha val="79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2954E0-37F9-5CCB-DCCB-4887C6A5600E}"/>
              </a:ext>
            </a:extLst>
          </p:cNvPr>
          <p:cNvSpPr txBox="1"/>
          <p:nvPr/>
        </p:nvSpPr>
        <p:spPr>
          <a:xfrm>
            <a:off x="9069383" y="3426880"/>
            <a:ext cx="3023642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rgbClr val="0070C0"/>
                </a:solidFill>
              </a:rPr>
              <a:t>Nicole </a:t>
            </a:r>
            <a:r>
              <a:rPr lang="en-CA" sz="1400" b="1" dirty="0" err="1">
                <a:solidFill>
                  <a:srgbClr val="0070C0"/>
                </a:solidFill>
              </a:rPr>
              <a:t>Vassh</a:t>
            </a:r>
            <a:r>
              <a:rPr lang="en-CA" sz="1400" b="1" dirty="0">
                <a:solidFill>
                  <a:srgbClr val="0070C0"/>
                </a:solidFill>
              </a:rPr>
              <a:t>   Maude </a:t>
            </a:r>
            <a:r>
              <a:rPr lang="en-CA" sz="1400" b="1" dirty="0" err="1">
                <a:solidFill>
                  <a:srgbClr val="0070C0"/>
                </a:solidFill>
              </a:rPr>
              <a:t>Larivière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7" name="Picture 16" descr="A person wearing glasses and a nose ring&#10;&#10;Description automatically generated">
            <a:extLst>
              <a:ext uri="{FF2B5EF4-FFF2-40B4-BE49-F238E27FC236}">
                <a16:creationId xmlns:a16="http://schemas.microsoft.com/office/drawing/2014/main" id="{E415C612-BD00-5BF1-5578-846EB9996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266" y="2293164"/>
            <a:ext cx="742543" cy="11138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2D5DF94-5E9A-51E4-E680-B3CCEF3DE3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/>
          <a:stretch/>
        </p:blipFill>
        <p:spPr>
          <a:xfrm>
            <a:off x="9749413" y="3806236"/>
            <a:ext cx="1163252" cy="126332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0D4510B-363A-DB4D-1013-344405BF9A46}"/>
              </a:ext>
            </a:extLst>
          </p:cNvPr>
          <p:cNvSpPr txBox="1"/>
          <p:nvPr/>
        </p:nvSpPr>
        <p:spPr>
          <a:xfrm>
            <a:off x="9845412" y="5135765"/>
            <a:ext cx="1163252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b="1" dirty="0" err="1">
                <a:solidFill>
                  <a:srgbClr val="0070C0"/>
                </a:solidFill>
              </a:rPr>
              <a:t>Baishan</a:t>
            </a:r>
            <a:r>
              <a:rPr lang="en-CA" sz="1400" b="1" dirty="0">
                <a:solidFill>
                  <a:srgbClr val="0070C0"/>
                </a:solidFill>
              </a:rPr>
              <a:t> Hu</a:t>
            </a:r>
            <a:endParaRPr lang="en-US" sz="1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21" name="Picture 20" descr="A person standing on a railing with mountains in the background&#10;&#10;Description automatically generated">
            <a:extLst>
              <a:ext uri="{FF2B5EF4-FFF2-40B4-BE49-F238E27FC236}">
                <a16:creationId xmlns:a16="http://schemas.microsoft.com/office/drawing/2014/main" id="{70A668A2-2275-A47E-9DFB-1F088D4858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2" t="22110" r="11466" b="17975"/>
          <a:stretch/>
        </p:blipFill>
        <p:spPr>
          <a:xfrm>
            <a:off x="9210687" y="2275304"/>
            <a:ext cx="913267" cy="1151373"/>
          </a:xfrm>
          <a:prstGeom prst="rect">
            <a:avLst/>
          </a:prstGeom>
        </p:spPr>
      </p:pic>
      <p:pic>
        <p:nvPicPr>
          <p:cNvPr id="25" name="Picture 24" descr="A close-up of a cell&#10;&#10;Description automatically generated">
            <a:extLst>
              <a:ext uri="{FF2B5EF4-FFF2-40B4-BE49-F238E27FC236}">
                <a16:creationId xmlns:a16="http://schemas.microsoft.com/office/drawing/2014/main" id="{74C7AB4D-9D1B-C3D1-CD60-4C9A8FE7DC6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3797" r="23557" b="3651"/>
          <a:stretch/>
        </p:blipFill>
        <p:spPr>
          <a:xfrm>
            <a:off x="8427729" y="666446"/>
            <a:ext cx="543163" cy="537390"/>
          </a:xfrm>
          <a:prstGeom prst="rect">
            <a:avLst/>
          </a:prstGeom>
        </p:spPr>
      </p:pic>
      <p:sp>
        <p:nvSpPr>
          <p:cNvPr id="26" name="Up Arrow 25">
            <a:extLst>
              <a:ext uri="{FF2B5EF4-FFF2-40B4-BE49-F238E27FC236}">
                <a16:creationId xmlns:a16="http://schemas.microsoft.com/office/drawing/2014/main" id="{A1B988DA-EBDB-CEEE-11CC-C4EAEC3429E7}"/>
              </a:ext>
            </a:extLst>
          </p:cNvPr>
          <p:cNvSpPr/>
          <p:nvPr/>
        </p:nvSpPr>
        <p:spPr>
          <a:xfrm rot="5400000">
            <a:off x="9081681" y="463287"/>
            <a:ext cx="834351" cy="913266"/>
          </a:xfrm>
          <a:prstGeom prst="upArrow">
            <a:avLst/>
          </a:prstGeom>
          <a:solidFill>
            <a:schemeClr val="bg1">
              <a:lumMod val="75000"/>
              <a:alpha val="79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Picture 27" descr="A black hole with light coming out of it&#10;&#10;Description automatically generated">
            <a:extLst>
              <a:ext uri="{FF2B5EF4-FFF2-40B4-BE49-F238E27FC236}">
                <a16:creationId xmlns:a16="http://schemas.microsoft.com/office/drawing/2014/main" id="{703F9A8C-064F-968A-BA6C-2C93A40B174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0" t="9704" r="16942" b="9663"/>
          <a:stretch/>
        </p:blipFill>
        <p:spPr>
          <a:xfrm>
            <a:off x="10062804" y="505102"/>
            <a:ext cx="1074900" cy="7993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B124540-65CD-5F6D-7B82-9DE4ADF66C4D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1331230-290D-8623-4052-DB8C198A7FAD}"/>
              </a:ext>
            </a:extLst>
          </p:cNvPr>
          <p:cNvSpPr txBox="1">
            <a:spLocks/>
          </p:cNvSpPr>
          <p:nvPr/>
        </p:nvSpPr>
        <p:spPr>
          <a:xfrm>
            <a:off x="2325039" y="108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Future of Ab Initio Theory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D05AE05-F7CD-C7E1-4D84-2D98CA0DDF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879" y="1929104"/>
            <a:ext cx="3279794" cy="3332928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4826CD5F-6724-7D9A-0218-681BB82BEDCE}"/>
              </a:ext>
            </a:extLst>
          </p:cNvPr>
          <p:cNvSpPr>
            <a:spLocks noChangeAspect="1"/>
          </p:cNvSpPr>
          <p:nvPr/>
        </p:nvSpPr>
        <p:spPr>
          <a:xfrm>
            <a:off x="2829950" y="3825224"/>
            <a:ext cx="828842" cy="9024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D73271-5510-0D52-9E79-89E5A7B59897}"/>
              </a:ext>
            </a:extLst>
          </p:cNvPr>
          <p:cNvSpPr>
            <a:spLocks noChangeAspect="1"/>
          </p:cNvSpPr>
          <p:nvPr/>
        </p:nvSpPr>
        <p:spPr>
          <a:xfrm>
            <a:off x="2100090" y="3808069"/>
            <a:ext cx="644438" cy="701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9955233"/>
      </p:ext>
    </p:extLst>
  </p:cSld>
  <p:clrMapOvr>
    <a:masterClrMapping/>
  </p:clrMapOvr>
  <p:transition spd="med" advTm="12948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5593A-4B41-ECC6-6A46-27AEB983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2DC243DF-DC5C-8447-CE16-9110A9A003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Theory for Origin of Heavy Elements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54BB96-CD4E-513E-7AEC-68B9A2126CF7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DCD20C48-E646-31FE-2DE9-E547F9869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594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Most heavy elements created via rapid-neutron capture process (r-process)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Myriad pro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 input is crucial where no data exists – little known “south” of </a:t>
            </a:r>
            <a:r>
              <a:rPr lang="en-US" sz="2100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endParaRPr lang="en-US" sz="2100" dirty="0">
              <a:solidFill>
                <a:srgbClr val="C00000"/>
              </a:solidFill>
              <a:latin typeface="Myriad pro"/>
              <a:cs typeface="Myriad pro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E294300-3B50-81E0-3C07-2638043FE96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ADDC98-887D-CC49-62CE-046C7B7834E6}"/>
              </a:ext>
            </a:extLst>
          </p:cNvPr>
          <p:cNvGrpSpPr/>
          <p:nvPr/>
        </p:nvGrpSpPr>
        <p:grpSpPr>
          <a:xfrm>
            <a:off x="-428977" y="1192431"/>
            <a:ext cx="6891096" cy="4589614"/>
            <a:chOff x="5396125" y="1247426"/>
            <a:chExt cx="6560881" cy="428425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7A8E9DB-A44A-960E-45DB-30C8FA6615D6}"/>
                </a:ext>
              </a:extLst>
            </p:cNvPr>
            <p:cNvGrpSpPr/>
            <p:nvPr/>
          </p:nvGrpSpPr>
          <p:grpSpPr>
            <a:xfrm>
              <a:off x="5396125" y="1247426"/>
              <a:ext cx="6560881" cy="4284256"/>
              <a:chOff x="5578174" y="2254254"/>
              <a:chExt cx="6271859" cy="3855353"/>
            </a:xfrm>
          </p:grpSpPr>
          <p:pic>
            <p:nvPicPr>
              <p:cNvPr id="21" name="Picture 2">
                <a:extLst>
                  <a:ext uri="{FF2B5EF4-FFF2-40B4-BE49-F238E27FC236}">
                    <a16:creationId xmlns:a16="http://schemas.microsoft.com/office/drawing/2014/main" id="{08DA5A60-1162-3562-673C-012E1E0053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282"/>
              <a:stretch/>
            </p:blipFill>
            <p:spPr bwMode="auto">
              <a:xfrm>
                <a:off x="6096000" y="2254254"/>
                <a:ext cx="5754033" cy="38553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7941C3-CBBD-FD4B-5E2E-8992A51AE94A}"/>
                  </a:ext>
                </a:extLst>
              </p:cNvPr>
              <p:cNvSpPr/>
              <p:nvPr/>
            </p:nvSpPr>
            <p:spPr>
              <a:xfrm>
                <a:off x="7396223" y="5174958"/>
                <a:ext cx="4326506" cy="280683"/>
              </a:xfrm>
              <a:prstGeom prst="rect">
                <a:avLst/>
              </a:prstGeom>
              <a:noFill/>
              <a:ln w="38100">
                <a:solidFill>
                  <a:srgbClr val="9437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F6556AB-4A63-61D0-549C-FB1AF58C3514}"/>
                  </a:ext>
                </a:extLst>
              </p:cNvPr>
              <p:cNvSpPr/>
              <p:nvPr/>
            </p:nvSpPr>
            <p:spPr>
              <a:xfrm>
                <a:off x="7396223" y="5485024"/>
                <a:ext cx="4326506" cy="280684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AAE9F39-FAF7-5294-4791-AD9914BC0A58}"/>
                  </a:ext>
                </a:extLst>
              </p:cNvPr>
              <p:cNvSpPr txBox="1"/>
              <p:nvPr/>
            </p:nvSpPr>
            <p:spPr>
              <a:xfrm>
                <a:off x="5682898" y="5451244"/>
                <a:ext cx="24037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Actinides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F3FE087-0C3C-760C-A193-6BCDB0BB9CCC}"/>
                  </a:ext>
                </a:extLst>
              </p:cNvPr>
              <p:cNvSpPr txBox="1"/>
              <p:nvPr/>
            </p:nvSpPr>
            <p:spPr>
              <a:xfrm>
                <a:off x="5578174" y="5162212"/>
                <a:ext cx="24037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9437FF"/>
                    </a:solidFill>
                  </a:rPr>
                  <a:t>Lanthanides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54C3898-546D-6B84-BDF7-DAC7B193DD3D}"/>
                </a:ext>
              </a:extLst>
            </p:cNvPr>
            <p:cNvSpPr/>
            <p:nvPr/>
          </p:nvSpPr>
          <p:spPr>
            <a:xfrm>
              <a:off x="7063409" y="2450592"/>
              <a:ext cx="1444487" cy="247816"/>
            </a:xfrm>
            <a:prstGeom prst="rect">
              <a:avLst/>
            </a:prstGeom>
            <a:solidFill>
              <a:schemeClr val="accent2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E140287-DAD6-230D-1479-6AF4A7BB75B2}"/>
              </a:ext>
            </a:extLst>
          </p:cNvPr>
          <p:cNvSpPr txBox="1"/>
          <p:nvPr/>
        </p:nvSpPr>
        <p:spPr>
          <a:xfrm>
            <a:off x="1486653" y="2370731"/>
            <a:ext cx="154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r</a:t>
            </a:r>
            <a:r>
              <a:rPr lang="en-US" b="1" dirty="0"/>
              <a:t>-process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1E2E9F-235A-DA33-A7D6-BAD07288D401}"/>
              </a:ext>
            </a:extLst>
          </p:cNvPr>
          <p:cNvSpPr txBox="1"/>
          <p:nvPr/>
        </p:nvSpPr>
        <p:spPr>
          <a:xfrm>
            <a:off x="3151847" y="4941237"/>
            <a:ext cx="3550326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287588" indent="-2287588"/>
            <a:r>
              <a:rPr lang="en-US" sz="1600" b="1" dirty="0"/>
              <a:t>Solar heavy elements </a:t>
            </a:r>
          </a:p>
          <a:p>
            <a:pPr marL="2287588" indent="-2287588"/>
            <a:r>
              <a:rPr lang="en-US" sz="1600" b="1" dirty="0"/>
              <a:t>= </a:t>
            </a:r>
            <a:r>
              <a:rPr lang="en-US" sz="1600" b="1" i="1" dirty="0">
                <a:solidFill>
                  <a:schemeClr val="accent2"/>
                </a:solidFill>
              </a:rPr>
              <a:t>r</a:t>
            </a:r>
            <a:r>
              <a:rPr lang="en-US" sz="1600" b="1" dirty="0">
                <a:solidFill>
                  <a:schemeClr val="accent2"/>
                </a:solidFill>
              </a:rPr>
              <a:t>-process</a:t>
            </a:r>
            <a:r>
              <a:rPr lang="en-US" sz="1600" b="1" dirty="0">
                <a:solidFill>
                  <a:srgbClr val="0070C0"/>
                </a:solidFill>
              </a:rPr>
              <a:t>  </a:t>
            </a:r>
            <a:r>
              <a:rPr lang="en-US" sz="1600" dirty="0"/>
              <a:t>(rapid  neutron capture) </a:t>
            </a:r>
          </a:p>
          <a:p>
            <a:pPr marL="9525" indent="-9525"/>
            <a:r>
              <a:rPr lang="en-US" sz="1600" b="1" dirty="0"/>
              <a:t>	+</a:t>
            </a:r>
            <a:r>
              <a:rPr lang="en-US" sz="1600" b="1" dirty="0">
                <a:solidFill>
                  <a:srgbClr val="DDA3FF"/>
                </a:solidFill>
              </a:rPr>
              <a:t> </a:t>
            </a:r>
            <a:r>
              <a:rPr lang="en-US" sz="1600" b="1" i="1" dirty="0">
                <a:solidFill>
                  <a:schemeClr val="accent4"/>
                </a:solidFill>
              </a:rPr>
              <a:t>s</a:t>
            </a:r>
            <a:r>
              <a:rPr lang="en-US" sz="1600" b="1" dirty="0">
                <a:solidFill>
                  <a:schemeClr val="accent4"/>
                </a:solidFill>
              </a:rPr>
              <a:t>-process</a:t>
            </a:r>
            <a:r>
              <a:rPr lang="en-US" sz="1600" b="1" dirty="0">
                <a:solidFill>
                  <a:srgbClr val="1C7C16"/>
                </a:solidFill>
              </a:rPr>
              <a:t>  </a:t>
            </a:r>
            <a:r>
              <a:rPr lang="en-US" sz="1600" dirty="0"/>
              <a:t>(slow neutron capture)</a:t>
            </a:r>
            <a:r>
              <a:rPr lang="en-US" sz="1600" b="1" dirty="0">
                <a:solidFill>
                  <a:srgbClr val="DDA3FF"/>
                </a:solidFill>
              </a:rPr>
              <a:t> 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81CB65-82E6-D733-876E-FC4479FB0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110" y="1233981"/>
            <a:ext cx="5562535" cy="401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149985"/>
      </p:ext>
    </p:extLst>
  </p:cSld>
  <p:clrMapOvr>
    <a:masterClrMapping/>
  </p:clrMapOvr>
  <p:transition spd="med" advTm="27434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5593A-4B41-ECC6-6A46-27AEB983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E294300-3B50-81E0-3C07-2638043FE96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2DC243DF-DC5C-8447-CE16-9110A9A003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Impact on r-Process Simulations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54BB96-CD4E-513E-7AEC-68B9A2126CF7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DCD20C48-E646-31FE-2DE9-E547F9869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594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Separation energies, Q-values calculated to N=12x driplines for r-process inputs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]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										 	     Significant improvement in 3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rd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 abundance peak!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4888EB-7D91-4733-8ED4-87783DBC0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23" y="1220325"/>
            <a:ext cx="4675010" cy="56100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4773A6-A059-728A-7FBF-C44005477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822" y="1427175"/>
            <a:ext cx="5499101" cy="466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37931"/>
      </p:ext>
    </p:extLst>
  </p:cSld>
  <p:clrMapOvr>
    <a:masterClrMapping/>
  </p:clrMapOvr>
  <p:transition spd="med" advTm="27434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>
            <a:extLst>
              <a:ext uri="{FF2B5EF4-FFF2-40B4-BE49-F238E27FC236}">
                <a16:creationId xmlns:a16="http://schemas.microsoft.com/office/drawing/2014/main" id="{422A6047-8950-8ABB-F333-335962BA2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21975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directions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rgbClr val="C00000"/>
                </a:solidFill>
              </a:rPr>
              <a:t>Dark Matter/v Scattering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structure functions</a:t>
            </a: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43188" y="64338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83D720-78C0-1B73-5462-9786D4933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" y="1356375"/>
            <a:ext cx="8778240" cy="5486400"/>
          </a:xfrm>
          <a:prstGeom prst="rect">
            <a:avLst/>
          </a:prstGeom>
        </p:spPr>
      </p:pic>
      <p:sp>
        <p:nvSpPr>
          <p:cNvPr id="10" name="AutoShape 4" descr="nuclear_chart_2022.pdf">
            <a:extLst>
              <a:ext uri="{FF2B5EF4-FFF2-40B4-BE49-F238E27FC236}">
                <a16:creationId xmlns:a16="http://schemas.microsoft.com/office/drawing/2014/main" id="{11923A5D-AC18-0965-0833-BD1BC9CD1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0258" y="43836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nuclear_chart_2022.pdf">
            <a:extLst>
              <a:ext uri="{FF2B5EF4-FFF2-40B4-BE49-F238E27FC236}">
                <a16:creationId xmlns:a16="http://schemas.microsoft.com/office/drawing/2014/main" id="{4D086FEE-128E-4479-AB89-703E039756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72658" y="45360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7B8179-C0A4-BBC7-F0B2-3B22D1B34C02}"/>
              </a:ext>
            </a:extLst>
          </p:cNvPr>
          <p:cNvSpPr/>
          <p:nvPr/>
        </p:nvSpPr>
        <p:spPr>
          <a:xfrm>
            <a:off x="2780326" y="2876141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6752D-9D29-F652-20BB-73CB85B58871}"/>
              </a:ext>
            </a:extLst>
          </p:cNvPr>
          <p:cNvSpPr/>
          <p:nvPr/>
        </p:nvSpPr>
        <p:spPr>
          <a:xfrm>
            <a:off x="5369480" y="1666449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39C29-CCFC-C725-D0D8-BDC67B4A3872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798116-91C4-A4E6-9FB2-33DE20BD5723}"/>
              </a:ext>
            </a:extLst>
          </p:cNvPr>
          <p:cNvSpPr txBox="1"/>
          <p:nvPr/>
        </p:nvSpPr>
        <p:spPr>
          <a:xfrm>
            <a:off x="8827345" y="4150682"/>
            <a:ext cx="2758591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+mn-lt"/>
              </a:rPr>
              <a:t>Sam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Leutheusser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 Jose Padua</a:t>
            </a:r>
          </a:p>
        </p:txBody>
      </p:sp>
      <p:pic>
        <p:nvPicPr>
          <p:cNvPr id="18" name="Picture 17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47153436-9B14-3F68-75F5-B405F1CCCF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811" y="3010521"/>
            <a:ext cx="971467" cy="1119804"/>
          </a:xfrm>
          <a:prstGeom prst="rect">
            <a:avLst/>
          </a:prstGeom>
        </p:spPr>
      </p:pic>
      <p:pic>
        <p:nvPicPr>
          <p:cNvPr id="19" name="Picture 18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F70B7F17-1B89-3983-45EB-18390D0483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0" b="1550"/>
          <a:stretch/>
        </p:blipFill>
        <p:spPr>
          <a:xfrm>
            <a:off x="9173282" y="2992604"/>
            <a:ext cx="985334" cy="1158078"/>
          </a:xfrm>
          <a:prstGeom prst="rect">
            <a:avLst/>
          </a:prstGeom>
        </p:spPr>
      </p:pic>
      <p:pic>
        <p:nvPicPr>
          <p:cNvPr id="21" name="Picture 20" descr="A person smiling for a selfie&#10;&#10;Description automatically generated">
            <a:extLst>
              <a:ext uri="{FF2B5EF4-FFF2-40B4-BE49-F238E27FC236}">
                <a16:creationId xmlns:a16="http://schemas.microsoft.com/office/drawing/2014/main" id="{67C0E59E-54E0-DE5F-691B-2805236175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744" y="4597356"/>
            <a:ext cx="1080617" cy="10806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ADAC7C7-9AAC-131B-C01F-AD3B0973C7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/>
          <a:stretch/>
        </p:blipFill>
        <p:spPr>
          <a:xfrm>
            <a:off x="10916267" y="4481609"/>
            <a:ext cx="1163252" cy="126332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57136B0-903D-C7BE-5E33-63D0CF8E8392}"/>
              </a:ext>
            </a:extLst>
          </p:cNvPr>
          <p:cNvSpPr txBox="1"/>
          <p:nvPr/>
        </p:nvSpPr>
        <p:spPr>
          <a:xfrm>
            <a:off x="9324526" y="5762146"/>
            <a:ext cx="2899677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+mn-lt"/>
              </a:rPr>
              <a:t>Mathieu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Bruneault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 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Baishan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Hu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0E71068-4711-00AD-DB27-93A9046595C9}"/>
              </a:ext>
            </a:extLst>
          </p:cNvPr>
          <p:cNvSpPr/>
          <p:nvPr/>
        </p:nvSpPr>
        <p:spPr>
          <a:xfrm rot="5400000">
            <a:off x="6337939" y="2446352"/>
            <a:ext cx="2627457" cy="188586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1853225"/>
      </p:ext>
    </p:extLst>
  </p:cSld>
  <p:clrMapOvr>
    <a:masterClrMapping/>
  </p:clrMapOvr>
  <p:transition spd="med" advTm="15616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1">
            <a:extLst>
              <a:ext uri="{FF2B5EF4-FFF2-40B4-BE49-F238E27FC236}">
                <a16:creationId xmlns:a16="http://schemas.microsoft.com/office/drawing/2014/main" id="{F2100993-733E-1C98-3CC4-5BFE298BB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61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/>
              <a:t>Dark matter direct detection and </a:t>
            </a:r>
            <a:r>
              <a:rPr lang="en-US" sz="2100" dirty="0" err="1"/>
              <a:t>CE</a:t>
            </a:r>
            <a:r>
              <a:rPr lang="en-US" sz="2100" dirty="0" err="1">
                <a:latin typeface="Symbol" pitchFamily="2" charset="2"/>
              </a:rPr>
              <a:t>n</a:t>
            </a:r>
            <a:r>
              <a:rPr lang="en-US" sz="2100" dirty="0" err="1"/>
              <a:t>NS</a:t>
            </a:r>
            <a:r>
              <a:rPr lang="en-US" sz="2100" dirty="0"/>
              <a:t> require similar ab initio theory</a:t>
            </a:r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800" dirty="0"/>
          </a:p>
          <a:p>
            <a:r>
              <a:rPr lang="en-US" sz="2100" dirty="0"/>
              <a:t>Differential cross section, well-defined in SM</a:t>
            </a:r>
          </a:p>
          <a:p>
            <a:endParaRPr lang="en-US" sz="2100" dirty="0"/>
          </a:p>
          <a:p>
            <a:r>
              <a:rPr lang="en-US" sz="2100" dirty="0"/>
              <a:t>					</a:t>
            </a:r>
          </a:p>
          <a:p>
            <a:endParaRPr lang="en-US" sz="2100" dirty="0"/>
          </a:p>
          <a:p>
            <a:r>
              <a:rPr lang="en-US" sz="2100" dirty="0"/>
              <a:t> 											  	    </a:t>
            </a:r>
            <a:r>
              <a:rPr lang="en-US" sz="2100" b="1" dirty="0">
                <a:solidFill>
                  <a:srgbClr val="C00000"/>
                </a:solidFill>
              </a:rPr>
              <a:t>Weak/Axial form factors </a:t>
            </a:r>
            <a:r>
              <a:rPr lang="en-US" sz="2100" dirty="0"/>
              <a:t>from nuclear theory</a:t>
            </a:r>
          </a:p>
        </p:txBody>
      </p:sp>
      <p:sp>
        <p:nvSpPr>
          <p:cNvPr id="8" name="Rectangle 7"/>
          <p:cNvSpPr/>
          <p:nvPr/>
        </p:nvSpPr>
        <p:spPr>
          <a:xfrm>
            <a:off x="674669" y="652049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Nuclear Theory for BSM Searches</a:t>
            </a:r>
            <a:endParaRPr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2F4B6F-58D2-442F-B042-043DAAC77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235" y="5640976"/>
            <a:ext cx="2708910" cy="6172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8E56C3-0C84-8EF3-241D-EE2BA76E57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63" t="17787" r="9028" b="7822"/>
          <a:stretch/>
        </p:blipFill>
        <p:spPr>
          <a:xfrm>
            <a:off x="5940562" y="1524024"/>
            <a:ext cx="5935208" cy="3934022"/>
          </a:xfrm>
          <a:prstGeom prst="rect">
            <a:avLst/>
          </a:prstGeom>
        </p:spPr>
      </p:pic>
      <p:pic>
        <p:nvPicPr>
          <p:cNvPr id="25" name="Picture 24" descr="bullet_cluster.jpeg">
            <a:extLst>
              <a:ext uri="{FF2B5EF4-FFF2-40B4-BE49-F238E27FC236}">
                <a16:creationId xmlns:a16="http://schemas.microsoft.com/office/drawing/2014/main" id="{0B4C0EBD-9B81-5BC1-C307-F014D1F8E3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145" y="1654328"/>
            <a:ext cx="1177741" cy="8514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56C4E3-3D83-F564-0A31-564AB3C3A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623" y="5572051"/>
            <a:ext cx="5498764" cy="11913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6AB60B-779F-1216-E28C-680A2C39C5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192" t="31973" r="57961" b="10978"/>
          <a:stretch/>
        </p:blipFill>
        <p:spPr>
          <a:xfrm>
            <a:off x="315853" y="1307015"/>
            <a:ext cx="2870896" cy="3625876"/>
          </a:xfrm>
          <a:prstGeom prst="rect">
            <a:avLst/>
          </a:prstGeom>
        </p:spPr>
      </p:pic>
      <p:pic>
        <p:nvPicPr>
          <p:cNvPr id="9" name="Picture 8" descr="DMDetection.jpg">
            <a:extLst>
              <a:ext uri="{FF2B5EF4-FFF2-40B4-BE49-F238E27FC236}">
                <a16:creationId xmlns:a16="http://schemas.microsoft.com/office/drawing/2014/main" id="{7CE266C3-2EE8-DC19-6330-519E8135BC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421" y="3889658"/>
            <a:ext cx="1111666" cy="102878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75DDC32-2E64-49DA-2EDD-B4CE297E6EE2}"/>
              </a:ext>
            </a:extLst>
          </p:cNvPr>
          <p:cNvSpPr/>
          <p:nvPr/>
        </p:nvSpPr>
        <p:spPr>
          <a:xfrm>
            <a:off x="1134318" y="1267391"/>
            <a:ext cx="266551" cy="24889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object 96">
            <a:extLst>
              <a:ext uri="{FF2B5EF4-FFF2-40B4-BE49-F238E27FC236}">
                <a16:creationId xmlns:a16="http://schemas.microsoft.com/office/drawing/2014/main" id="{9A569FAF-45C3-903D-964A-21D648D3959D}"/>
              </a:ext>
            </a:extLst>
          </p:cNvPr>
          <p:cNvGrpSpPr/>
          <p:nvPr/>
        </p:nvGrpSpPr>
        <p:grpSpPr>
          <a:xfrm>
            <a:off x="6659327" y="1892991"/>
            <a:ext cx="476948" cy="1067355"/>
            <a:chOff x="7766102" y="4914540"/>
            <a:chExt cx="731520" cy="1515745"/>
          </a:xfrm>
        </p:grpSpPr>
        <p:pic>
          <p:nvPicPr>
            <p:cNvPr id="12" name="object 97">
              <a:extLst>
                <a:ext uri="{FF2B5EF4-FFF2-40B4-BE49-F238E27FC236}">
                  <a16:creationId xmlns:a16="http://schemas.microsoft.com/office/drawing/2014/main" id="{9529AFFD-7B5D-28C4-267C-D75CB82CB7D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66102" y="4914540"/>
              <a:ext cx="731467" cy="1515596"/>
            </a:xfrm>
            <a:prstGeom prst="rect">
              <a:avLst/>
            </a:prstGeom>
          </p:spPr>
        </p:pic>
        <p:pic>
          <p:nvPicPr>
            <p:cNvPr id="14" name="object 98">
              <a:extLst>
                <a:ext uri="{FF2B5EF4-FFF2-40B4-BE49-F238E27FC236}">
                  <a16:creationId xmlns:a16="http://schemas.microsoft.com/office/drawing/2014/main" id="{E2030692-3805-5644-FB35-78F6E68EE1E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228329" y="5332370"/>
              <a:ext cx="198120" cy="297179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03585B8-F94F-1C27-32FF-64ADFC460488}"/>
              </a:ext>
            </a:extLst>
          </p:cNvPr>
          <p:cNvSpPr/>
          <p:nvPr/>
        </p:nvSpPr>
        <p:spPr>
          <a:xfrm>
            <a:off x="468252" y="1371574"/>
            <a:ext cx="266552" cy="28275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Octagon 20">
            <a:extLst>
              <a:ext uri="{FF2B5EF4-FFF2-40B4-BE49-F238E27FC236}">
                <a16:creationId xmlns:a16="http://schemas.microsoft.com/office/drawing/2014/main" id="{CBB0E638-135B-FF89-9D18-508EE5FA5DE8}"/>
              </a:ext>
            </a:extLst>
          </p:cNvPr>
          <p:cNvSpPr>
            <a:spLocks noChangeAspect="1"/>
          </p:cNvSpPr>
          <p:nvPr/>
        </p:nvSpPr>
        <p:spPr>
          <a:xfrm>
            <a:off x="4921090" y="5481846"/>
            <a:ext cx="757945" cy="757945"/>
          </a:xfrm>
          <a:prstGeom prst="octagon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2" name="Octagon 21">
            <a:extLst>
              <a:ext uri="{FF2B5EF4-FFF2-40B4-BE49-F238E27FC236}">
                <a16:creationId xmlns:a16="http://schemas.microsoft.com/office/drawing/2014/main" id="{2F663780-BA36-ADD1-A787-CD5A2FB88072}"/>
              </a:ext>
            </a:extLst>
          </p:cNvPr>
          <p:cNvSpPr>
            <a:spLocks noChangeAspect="1"/>
          </p:cNvSpPr>
          <p:nvPr/>
        </p:nvSpPr>
        <p:spPr>
          <a:xfrm>
            <a:off x="4483845" y="6141126"/>
            <a:ext cx="681988" cy="681988"/>
          </a:xfrm>
          <a:prstGeom prst="octagon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9" name="Octagon 28">
            <a:extLst>
              <a:ext uri="{FF2B5EF4-FFF2-40B4-BE49-F238E27FC236}">
                <a16:creationId xmlns:a16="http://schemas.microsoft.com/office/drawing/2014/main" id="{07338333-E1C3-807F-4F4D-A3EB3764A1B9}"/>
              </a:ext>
            </a:extLst>
          </p:cNvPr>
          <p:cNvSpPr>
            <a:spLocks noChangeAspect="1"/>
          </p:cNvSpPr>
          <p:nvPr/>
        </p:nvSpPr>
        <p:spPr>
          <a:xfrm>
            <a:off x="9319752" y="5574728"/>
            <a:ext cx="757945" cy="757945"/>
          </a:xfrm>
          <a:prstGeom prst="octagon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</a:p>
        </p:txBody>
      </p:sp>
      <p:pic>
        <p:nvPicPr>
          <p:cNvPr id="30" name="Picture 2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B359BFCE-081F-0B01-38A7-EFB7B66617F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97"/>
          <a:stretch/>
        </p:blipFill>
        <p:spPr>
          <a:xfrm>
            <a:off x="3053086" y="1417500"/>
            <a:ext cx="2693982" cy="367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29480"/>
      </p:ext>
    </p:extLst>
  </p:cSld>
  <p:clrMapOvr>
    <a:masterClrMapping/>
  </p:clrMapOvr>
  <p:transition spd="med" advTm="11236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1508779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SD WIMP-Nucleus Response Overview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61"/>
          <p:cNvSpPr>
            <a:spLocks noChangeArrowheads="1"/>
          </p:cNvSpPr>
          <p:nvPr/>
        </p:nvSpPr>
        <p:spPr bwMode="auto">
          <a:xfrm>
            <a:off x="182880" y="738717"/>
            <a:ext cx="12009119" cy="527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 structure functions for Spin-Dependent </a:t>
            </a:r>
            <a:r>
              <a:rPr lang="en-US" sz="21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dark-matter direct detection candidates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endParaRPr lang="en-US" sz="600" dirty="0">
              <a:latin typeface="Myriad pro"/>
              <a:cs typeface="Myriad pro"/>
            </a:endParaRPr>
          </a:p>
          <a:p>
            <a:endParaRPr lang="en-US" sz="6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Result overall similar to phenomenology at low </a:t>
            </a:r>
            <a:r>
              <a:rPr lang="en-US" sz="2100" i="1" dirty="0">
                <a:latin typeface="Myriad pro"/>
                <a:cs typeface="Myriad pro"/>
              </a:rPr>
              <a:t>q;</a:t>
            </a:r>
            <a:r>
              <a:rPr lang="en-US" sz="2100" dirty="0">
                <a:latin typeface="Myriad pro"/>
                <a:cs typeface="Myriad pro"/>
              </a:rPr>
              <a:t> Largest discrepancies in </a:t>
            </a:r>
            <a:r>
              <a:rPr lang="en-US" sz="2100" baseline="30000" dirty="0">
                <a:latin typeface="Myriad pro"/>
                <a:cs typeface="Myriad pro"/>
              </a:rPr>
              <a:t>127</a:t>
            </a:r>
            <a:r>
              <a:rPr lang="en-US" sz="2100" dirty="0">
                <a:latin typeface="Myriad pro"/>
                <a:cs typeface="Myriad pro"/>
              </a:rPr>
              <a:t>I</a:t>
            </a:r>
          </a:p>
          <a:p>
            <a:endParaRPr lang="en-US" sz="2100" dirty="0">
              <a:latin typeface="Myriad pro"/>
              <a:cs typeface="Myriad pro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939E12-BB09-CD40-9F04-0A6B91571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1324506"/>
            <a:ext cx="7365284" cy="3682642"/>
          </a:xfrm>
          <a:prstGeom prst="rect">
            <a:avLst/>
          </a:prstGeom>
        </p:spPr>
      </p:pic>
      <p:pic>
        <p:nvPicPr>
          <p:cNvPr id="2" name="Picture 1" descr="A close up of a text&#10;&#10;Description automatically generated">
            <a:extLst>
              <a:ext uri="{FF2B5EF4-FFF2-40B4-BE49-F238E27FC236}">
                <a16:creationId xmlns:a16="http://schemas.microsoft.com/office/drawing/2014/main" id="{EB99E4E6-B4D0-5A92-1DAB-09FF53365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59" y="5878022"/>
            <a:ext cx="5946223" cy="9171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1074521"/>
      </p:ext>
    </p:extLst>
  </p:cSld>
  <p:clrMapOvr>
    <a:masterClrMapping/>
  </p:clrMapOvr>
  <p:transition spd="med" advTm="17353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0FA2F-00AC-33AF-CF8A-1AB0EA5DC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43DCD44-3236-2F34-E69D-34D6D285F066}"/>
              </a:ext>
            </a:extLst>
          </p:cNvPr>
          <p:cNvSpPr/>
          <p:nvPr/>
        </p:nvSpPr>
        <p:spPr>
          <a:xfrm>
            <a:off x="11508779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4EE7AA89-3A44-873E-ED43-1D57C23AFD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WIMP/</a:t>
            </a:r>
            <a:r>
              <a:rPr lang="en-US" dirty="0" err="1">
                <a:latin typeface="Times New Roman"/>
                <a:cs typeface="Times New Roman"/>
              </a:rPr>
              <a:t>ν</a:t>
            </a:r>
            <a:r>
              <a:rPr lang="en-US" dirty="0"/>
              <a:t>-Nucleus Responses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10EE3C-B5A0-38B8-CAB9-8852C6820919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C660E4-0D80-5061-50BC-489ABDB91C5B}"/>
              </a:ext>
            </a:extLst>
          </p:cNvPr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519B53-DAA3-F0E1-871E-5E50F2CB5CA6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14C0E206-99AD-CD61-06A4-49D2E5AD5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06" y="676021"/>
            <a:ext cx="12009119" cy="615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functions for dark matter direct detection and </a:t>
            </a:r>
            <a:r>
              <a:rPr lang="en-US" sz="2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2000" b="1" dirty="0" err="1">
                <a:solidFill>
                  <a:schemeClr val="accent1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Typically use phenomenological form factors (Helm, etc.) same for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p/n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2000" dirty="0" err="1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ν</a:t>
            </a:r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sensitive to neutron distribution in nuclei –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skin calculations improve Helm</a:t>
            </a:r>
          </a:p>
          <a:p>
            <a:endParaRPr lang="en-US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Comparison with ab initio calculations shows refined Helm well reproduces ab initio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C7BEEF-116C-2286-E1D9-6BF8D9D601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266" t="15648" r="95714" b="14640"/>
          <a:stretch/>
        </p:blipFill>
        <p:spPr>
          <a:xfrm>
            <a:off x="144020" y="2488870"/>
            <a:ext cx="405663" cy="27788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DF5151-40A6-C705-0EB2-13253FAA50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0364" t="7218"/>
          <a:stretch/>
        </p:blipFill>
        <p:spPr>
          <a:xfrm>
            <a:off x="579127" y="2076882"/>
            <a:ext cx="3042847" cy="38851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346BB02-8B22-EEA4-D279-168D8F6D09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137" t="6817" r="11176" b="64074"/>
          <a:stretch>
            <a:fillRect/>
          </a:stretch>
        </p:blipFill>
        <p:spPr>
          <a:xfrm>
            <a:off x="4102099" y="2076881"/>
            <a:ext cx="7909228" cy="38851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517168-0A8D-E43D-85EF-C248C8EF8943}"/>
              </a:ext>
            </a:extLst>
          </p:cNvPr>
          <p:cNvSpPr txBox="1"/>
          <p:nvPr/>
        </p:nvSpPr>
        <p:spPr>
          <a:xfrm>
            <a:off x="10505874" y="5795222"/>
            <a:ext cx="1633514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</a:rPr>
              <a:t>Hu et al. in </a:t>
            </a:r>
            <a:r>
              <a:rPr lang="it-IT" sz="1400" dirty="0" err="1">
                <a:solidFill>
                  <a:srgbClr val="C00000"/>
                </a:solidFill>
              </a:rPr>
              <a:t>prep</a:t>
            </a:r>
            <a:r>
              <a:rPr lang="it-IT" sz="14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2899633"/>
      </p:ext>
    </p:extLst>
  </p:cSld>
  <p:clrMapOvr>
    <a:masterClrMapping/>
  </p:clrMapOvr>
  <p:transition spd="med" advTm="20197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59FBF-C1C8-FE0B-2F14-3B579DC87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BF97865-71CE-9EBE-3F6F-50F4ED56E5F9}"/>
              </a:ext>
            </a:extLst>
          </p:cNvPr>
          <p:cNvSpPr/>
          <p:nvPr/>
        </p:nvSpPr>
        <p:spPr>
          <a:xfrm>
            <a:off x="11508779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00107031-D400-9C23-1C1D-88B0DF4227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WIMP/</a:t>
            </a:r>
            <a:r>
              <a:rPr lang="en-US" dirty="0" err="1">
                <a:latin typeface="Times New Roman"/>
                <a:cs typeface="Times New Roman"/>
              </a:rPr>
              <a:t>ν</a:t>
            </a:r>
            <a:r>
              <a:rPr lang="en-US" dirty="0"/>
              <a:t>-Nucleus Responses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717FB1-311E-4C26-07FB-807F7A944BB8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39F653-DF54-03C4-D962-B088989264AB}"/>
              </a:ext>
            </a:extLst>
          </p:cNvPr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464A0C-A7E0-60F1-D4FA-FC2ADBC7211A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C04E08A8-C48E-C130-0C35-906A244FF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06" y="676021"/>
            <a:ext cx="12009119" cy="615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functions for dark matter direct detection and </a:t>
            </a:r>
            <a:r>
              <a:rPr lang="en-US" sz="21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2000" dirty="0" err="1">
                <a:solidFill>
                  <a:schemeClr val="accent1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US" sz="21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Typically use phenomenological form factors (Helm, etc.) same for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p/n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2000" dirty="0" err="1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ν</a:t>
            </a:r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sensitive to neutron distribution in nuclei – </a:t>
            </a:r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skin calculations improve Helm</a:t>
            </a: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refined “ab initio” Helm form factor for use by all in community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B3D747-7249-EE0E-AAB1-6B2954ACA9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37" t="6817" r="11176" b="64074"/>
          <a:stretch>
            <a:fillRect/>
          </a:stretch>
        </p:blipFill>
        <p:spPr>
          <a:xfrm>
            <a:off x="4102099" y="2076881"/>
            <a:ext cx="7909228" cy="38851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B7A002-D6DC-A42C-8ED1-C0AAC13840F2}"/>
              </a:ext>
            </a:extLst>
          </p:cNvPr>
          <p:cNvSpPr txBox="1"/>
          <p:nvPr/>
        </p:nvSpPr>
        <p:spPr>
          <a:xfrm>
            <a:off x="10505874" y="5795222"/>
            <a:ext cx="1633514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</a:rPr>
              <a:t>Hu et al. in </a:t>
            </a:r>
            <a:r>
              <a:rPr lang="it-IT" sz="1400" dirty="0" err="1">
                <a:solidFill>
                  <a:srgbClr val="C00000"/>
                </a:solidFill>
              </a:rPr>
              <a:t>prep</a:t>
            </a:r>
            <a:r>
              <a:rPr lang="it-IT" sz="14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7EFC75-43A2-F158-8D72-E879CC5FAF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698" t="64297" r="10295" b="23117"/>
          <a:stretch>
            <a:fillRect/>
          </a:stretch>
        </p:blipFill>
        <p:spPr>
          <a:xfrm>
            <a:off x="372286" y="4531325"/>
            <a:ext cx="3627213" cy="16407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7D053F-D2B1-CEEB-7329-004DB45B8BF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4" t="52550" r="95714" b="14640"/>
          <a:stretch>
            <a:fillRect/>
          </a:stretch>
        </p:blipFill>
        <p:spPr>
          <a:xfrm>
            <a:off x="276123" y="2334224"/>
            <a:ext cx="298960" cy="13078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A7CF41-0022-8396-4F0C-9094A15AC0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0364" t="47697"/>
          <a:stretch>
            <a:fillRect/>
          </a:stretch>
        </p:blipFill>
        <p:spPr>
          <a:xfrm>
            <a:off x="604527" y="2146300"/>
            <a:ext cx="3042847" cy="219017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972E97B-CC8F-A351-FF39-6F5C6071638D}"/>
              </a:ext>
            </a:extLst>
          </p:cNvPr>
          <p:cNvSpPr/>
          <p:nvPr/>
        </p:nvSpPr>
        <p:spPr>
          <a:xfrm>
            <a:off x="953936" y="2000681"/>
            <a:ext cx="2722882" cy="20983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638092"/>
      </p:ext>
    </p:extLst>
  </p:cSld>
  <p:clrMapOvr>
    <a:masterClrMapping/>
  </p:clrMapOvr>
  <p:transition spd="med" advTm="20197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7D183-D347-8B94-0DF0-FF1ACDFF5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>
            <a:extLst>
              <a:ext uri="{FF2B5EF4-FFF2-40B4-BE49-F238E27FC236}">
                <a16:creationId xmlns:a16="http://schemas.microsoft.com/office/drawing/2014/main" id="{F6ACB2C1-54CF-1F81-B980-E95CCEAD0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30100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directions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Dark Matter/v Scattering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structure functions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rgbClr val="C00000"/>
                </a:solidFill>
              </a:rPr>
              <a:t>Heavy Ion Collisions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Nuclear structure/NMEs</a:t>
            </a: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3883F99A-E3F3-AFD5-12EB-FE2E834816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C3C608-3A20-73F0-E1D4-3065A0285BE7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BB2A41-A709-2AF3-3FA5-1C4B1CF02D75}"/>
              </a:ext>
            </a:extLst>
          </p:cNvPr>
          <p:cNvSpPr/>
          <p:nvPr/>
        </p:nvSpPr>
        <p:spPr>
          <a:xfrm>
            <a:off x="643188" y="64338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B5DFE0-D0E2-C5FB-E7A4-F50272BE2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" y="1356375"/>
            <a:ext cx="8778240" cy="5486400"/>
          </a:xfrm>
          <a:prstGeom prst="rect">
            <a:avLst/>
          </a:prstGeom>
        </p:spPr>
      </p:pic>
      <p:sp>
        <p:nvSpPr>
          <p:cNvPr id="10" name="AutoShape 4" descr="nuclear_chart_2022.pdf">
            <a:extLst>
              <a:ext uri="{FF2B5EF4-FFF2-40B4-BE49-F238E27FC236}">
                <a16:creationId xmlns:a16="http://schemas.microsoft.com/office/drawing/2014/main" id="{14A3F6D2-FEB6-B772-1E84-594FDC7EAD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0258" y="43836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nuclear_chart_2022.pdf">
            <a:extLst>
              <a:ext uri="{FF2B5EF4-FFF2-40B4-BE49-F238E27FC236}">
                <a16:creationId xmlns:a16="http://schemas.microsoft.com/office/drawing/2014/main" id="{C294A72D-2D22-E3C9-2A32-B8862C062E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72658" y="45360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04519E-2393-F8BC-D56C-2ABF0DAAEED9}"/>
              </a:ext>
            </a:extLst>
          </p:cNvPr>
          <p:cNvSpPr/>
          <p:nvPr/>
        </p:nvSpPr>
        <p:spPr>
          <a:xfrm>
            <a:off x="2779637" y="2865255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9F0F7F-5E5D-5BE3-CB3B-88DA22390967}"/>
              </a:ext>
            </a:extLst>
          </p:cNvPr>
          <p:cNvSpPr/>
          <p:nvPr/>
        </p:nvSpPr>
        <p:spPr>
          <a:xfrm>
            <a:off x="5369480" y="1666449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63A76B-3D38-6828-C35D-3771A114442C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F95F65-BF6E-8E70-014F-AAC7F82567B9}"/>
              </a:ext>
            </a:extLst>
          </p:cNvPr>
          <p:cNvSpPr/>
          <p:nvPr/>
        </p:nvSpPr>
        <p:spPr>
          <a:xfrm rot="5400000">
            <a:off x="6337939" y="2446352"/>
            <a:ext cx="2627457" cy="188586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336284"/>
      </p:ext>
    </p:extLst>
  </p:cSld>
  <p:clrMapOvr>
    <a:masterClrMapping/>
  </p:clrMapOvr>
  <p:transition spd="med" advTm="15616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Status of </a:t>
            </a:r>
            <a:r>
              <a:rPr lang="en-US" dirty="0">
                <a:latin typeface="Times New Roman"/>
                <a:cs typeface="Times New Roman"/>
              </a:rPr>
              <a:t>0ν</a:t>
            </a:r>
            <a:r>
              <a:rPr lang="en-US" dirty="0">
                <a:latin typeface="Times New Roman"/>
                <a:ea typeface="Lucida Grande"/>
                <a:cs typeface="Times New Roman"/>
              </a:rPr>
              <a:t>ββ</a:t>
            </a:r>
            <a:r>
              <a:rPr lang="en-CA" dirty="0"/>
              <a:t>-Decay Matrix Elements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61"/>
          <p:cNvSpPr>
            <a:spLocks noChangeArrowheads="1"/>
          </p:cNvSpPr>
          <p:nvPr/>
        </p:nvSpPr>
        <p:spPr bwMode="auto">
          <a:xfrm>
            <a:off x="196427" y="738716"/>
            <a:ext cx="12009119" cy="60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All calculations to date from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extrapolated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phenomenological models; large spread in results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												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models missing essential physics: correlations, single-particle levels, two-body currents</a:t>
            </a:r>
          </a:p>
          <a:p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Impossible to assign rigorous uncertainties… but, hey, could be worse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41" b="52053"/>
          <a:stretch/>
        </p:blipFill>
        <p:spPr>
          <a:xfrm>
            <a:off x="88055" y="1373272"/>
            <a:ext cx="6494169" cy="3819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06685" y="4594890"/>
            <a:ext cx="2226771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400" dirty="0"/>
              <a:t>Engel, </a:t>
            </a:r>
            <a:r>
              <a:rPr lang="it-IT" sz="1400" dirty="0" err="1"/>
              <a:t>Menendez</a:t>
            </a:r>
            <a:r>
              <a:rPr lang="it-IT" sz="1400" dirty="0"/>
              <a:t> (2016)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168" t="89416" b="1758"/>
          <a:stretch/>
        </p:blipFill>
        <p:spPr>
          <a:xfrm>
            <a:off x="1043093" y="4996539"/>
            <a:ext cx="5539131" cy="7030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E96B2C1-6590-342A-8422-DDF4FCAE5ECC}"/>
              </a:ext>
            </a:extLst>
          </p:cNvPr>
          <p:cNvSpPr/>
          <p:nvPr/>
        </p:nvSpPr>
        <p:spPr>
          <a:xfrm>
            <a:off x="11344690" y="1566041"/>
            <a:ext cx="520779" cy="356481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E1457E-8B3B-E51E-2628-502EB35FB104}"/>
              </a:ext>
            </a:extLst>
          </p:cNvPr>
          <p:cNvSpPr/>
          <p:nvPr/>
        </p:nvSpPr>
        <p:spPr>
          <a:xfrm>
            <a:off x="9027869" y="6201422"/>
            <a:ext cx="749783" cy="707884"/>
          </a:xfrm>
          <a:prstGeom prst="rect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🤷🏻‍♀️</a:t>
            </a:r>
          </a:p>
        </p:txBody>
      </p:sp>
    </p:spTree>
    <p:extLst>
      <p:ext uri="{BB962C8B-B14F-4D97-AF65-F5344CB8AC3E}">
        <p14:creationId xmlns:p14="http://schemas.microsoft.com/office/powerpoint/2010/main" val="4036786500"/>
      </p:ext>
    </p:extLst>
  </p:cSld>
  <p:clrMapOvr>
    <a:masterClrMapping/>
  </p:clrMapOvr>
  <p:transition spd="med" advTm="72772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FC507-14C0-DD7C-FD62-2816B5F65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2333DF-402C-ACD5-09D7-56551A65EE2A}"/>
              </a:ext>
            </a:extLst>
          </p:cNvPr>
          <p:cNvSpPr/>
          <p:nvPr/>
        </p:nvSpPr>
        <p:spPr>
          <a:xfrm>
            <a:off x="674669" y="652049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B6014C-839A-DC80-E0BC-2F8445CACA77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1">
            <a:extLst>
              <a:ext uri="{FF2B5EF4-FFF2-40B4-BE49-F238E27FC236}">
                <a16:creationId xmlns:a16="http://schemas.microsoft.com/office/drawing/2014/main" id="{6DB2AA44-B32B-C9E2-EFD6-A56E56195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586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/>
              <a:t>Utilize </a:t>
            </a:r>
            <a:r>
              <a:rPr lang="en-US" sz="2100" dirty="0">
                <a:solidFill>
                  <a:srgbClr val="C00000"/>
                </a:solidFill>
              </a:rPr>
              <a:t>heavy ion collision data @ LHC </a:t>
            </a:r>
            <a:r>
              <a:rPr lang="en-US" sz="2100" dirty="0"/>
              <a:t>for novel insights into nuclei and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100" dirty="0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nbb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decay!</a:t>
            </a:r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8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r>
              <a:rPr lang="en-US" sz="2100" dirty="0"/>
              <a:t>Xe-Xe collisions provide first such determination of </a:t>
            </a:r>
            <a:r>
              <a:rPr lang="en-US" sz="2100" b="1" dirty="0">
                <a:solidFill>
                  <a:srgbClr val="0070C0"/>
                </a:solidFill>
              </a:rPr>
              <a:t>neutron skins, consistent with ab initio</a:t>
            </a: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66B4BCEF-4992-4555-6EAB-338DD80648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Nuclear Properties from Heavy-Ion Collisions</a:t>
            </a:r>
            <a:endParaRPr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716711-2D56-07C4-66F1-BB40DCDB07C2}"/>
              </a:ext>
            </a:extLst>
          </p:cNvPr>
          <p:cNvSpPr/>
          <p:nvPr/>
        </p:nvSpPr>
        <p:spPr>
          <a:xfrm>
            <a:off x="1442882" y="1793787"/>
            <a:ext cx="216171" cy="19416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FCAA4B-422F-FB48-69AF-D9C80D9CF710}"/>
              </a:ext>
            </a:extLst>
          </p:cNvPr>
          <p:cNvSpPr/>
          <p:nvPr/>
        </p:nvSpPr>
        <p:spPr>
          <a:xfrm>
            <a:off x="776816" y="1905416"/>
            <a:ext cx="216172" cy="22057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 descr="A diagram of a cell&#10;&#10;AI-generated content may be incorrect.">
            <a:extLst>
              <a:ext uri="{FF2B5EF4-FFF2-40B4-BE49-F238E27FC236}">
                <a16:creationId xmlns:a16="http://schemas.microsoft.com/office/drawing/2014/main" id="{B8DB8F06-06EA-3BEB-F3E7-3F2F6DE6D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6" y="1499787"/>
            <a:ext cx="5307954" cy="369433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E154A9-7178-AA10-8E72-4DB41ADF0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83220"/>
            <a:ext cx="5319184" cy="36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CE9CE7-5616-4863-7BA4-24A70E8CF5E2}"/>
              </a:ext>
            </a:extLst>
          </p:cNvPr>
          <p:cNvSpPr txBox="1"/>
          <p:nvPr/>
        </p:nvSpPr>
        <p:spPr>
          <a:xfrm>
            <a:off x="9987147" y="5105511"/>
            <a:ext cx="2146783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Giacalone, </a:t>
            </a:r>
            <a:r>
              <a:rPr lang="it-IT" sz="1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Nijs</a:t>
            </a:r>
            <a:r>
              <a:rPr 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in </a:t>
            </a:r>
            <a:r>
              <a:rPr lang="it-IT" sz="1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prep</a:t>
            </a:r>
            <a:r>
              <a:rPr 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284305"/>
      </p:ext>
    </p:extLst>
  </p:cSld>
  <p:clrMapOvr>
    <a:masterClrMapping/>
  </p:clrMapOvr>
  <p:transition spd="med" advTm="11236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1C2A9-6766-C2A6-8A01-088081DF1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7A1D70A-61C4-B8D4-D8A1-0591C7A7BCE3}"/>
              </a:ext>
            </a:extLst>
          </p:cNvPr>
          <p:cNvSpPr/>
          <p:nvPr/>
        </p:nvSpPr>
        <p:spPr>
          <a:xfrm>
            <a:off x="674669" y="652049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F29D9D-3708-39F3-FB2C-C051A93D2DBB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1">
            <a:extLst>
              <a:ext uri="{FF2B5EF4-FFF2-40B4-BE49-F238E27FC236}">
                <a16:creationId xmlns:a16="http://schemas.microsoft.com/office/drawing/2014/main" id="{2454E2CC-CB87-080F-AD69-0D2DCE71E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618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/>
              <a:t>Utilize </a:t>
            </a:r>
            <a:r>
              <a:rPr lang="en-US" sz="2100" dirty="0">
                <a:solidFill>
                  <a:srgbClr val="C00000"/>
                </a:solidFill>
              </a:rPr>
              <a:t>heavy ion collision data @ LHC </a:t>
            </a:r>
            <a:r>
              <a:rPr lang="en-US" sz="2100" dirty="0"/>
              <a:t>for novel insights into nuclei and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100" dirty="0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nbb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decay!</a:t>
            </a:r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8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r>
              <a:rPr lang="en-US" sz="2100" dirty="0"/>
              <a:t>Xe-Xe collisions provide first such </a:t>
            </a:r>
            <a:r>
              <a:rPr lang="en-US" sz="2100" dirty="0">
                <a:solidFill>
                  <a:schemeClr val="tx1"/>
                </a:solidFill>
              </a:rPr>
              <a:t>determination of neutron skins, consistent with ab initio</a:t>
            </a:r>
          </a:p>
          <a:p>
            <a:endParaRPr lang="en-US" sz="800" b="1" dirty="0">
              <a:solidFill>
                <a:srgbClr val="0070C0"/>
              </a:solidFill>
            </a:endParaRPr>
          </a:p>
          <a:p>
            <a:r>
              <a:rPr lang="en-US" sz="2100" dirty="0">
                <a:solidFill>
                  <a:srgbClr val="0070C0"/>
                </a:solidFill>
              </a:rPr>
              <a:t>CERN/Canada </a:t>
            </a:r>
            <a:r>
              <a:rPr lang="en-US" sz="2100" b="1" dirty="0">
                <a:solidFill>
                  <a:srgbClr val="0070C0"/>
                </a:solidFill>
              </a:rPr>
              <a:t>NME@LHC </a:t>
            </a:r>
            <a:r>
              <a:rPr lang="en-US" sz="2100" dirty="0">
                <a:solidFill>
                  <a:srgbClr val="0070C0"/>
                </a:solidFill>
              </a:rPr>
              <a:t>collaboration: refine NME from </a:t>
            </a:r>
            <a:r>
              <a:rPr lang="en-US" sz="2100" b="1" dirty="0">
                <a:solidFill>
                  <a:srgbClr val="0070C0"/>
                </a:solidFill>
              </a:rPr>
              <a:t>ab initio </a:t>
            </a:r>
            <a:r>
              <a:rPr lang="en-US" sz="2100" dirty="0">
                <a:solidFill>
                  <a:srgbClr val="0070C0"/>
                </a:solidFill>
              </a:rPr>
              <a:t>and </a:t>
            </a:r>
            <a:r>
              <a:rPr lang="en-US" sz="2100" b="1" dirty="0">
                <a:solidFill>
                  <a:srgbClr val="0070C0"/>
                </a:solidFill>
              </a:rPr>
              <a:t>Ge-Ge collisions</a:t>
            </a:r>
            <a:r>
              <a:rPr lang="en-US" sz="2100" dirty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67CFB664-64FE-3839-1E57-C5C2EB9EDA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Nuclear Properties from Heavy-Ion Collisions</a:t>
            </a:r>
            <a:endParaRPr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A3D4B4-5D87-B052-C2B0-EF830F0F48F4}"/>
              </a:ext>
            </a:extLst>
          </p:cNvPr>
          <p:cNvSpPr/>
          <p:nvPr/>
        </p:nvSpPr>
        <p:spPr>
          <a:xfrm>
            <a:off x="1442882" y="1793787"/>
            <a:ext cx="216171" cy="19416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EB4778-39D4-7F23-27B1-6C01F017DE90}"/>
              </a:ext>
            </a:extLst>
          </p:cNvPr>
          <p:cNvSpPr/>
          <p:nvPr/>
        </p:nvSpPr>
        <p:spPr>
          <a:xfrm>
            <a:off x="776816" y="1905416"/>
            <a:ext cx="216172" cy="22057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B28D3F-F667-9378-AD87-8FE621C32127}"/>
              </a:ext>
            </a:extLst>
          </p:cNvPr>
          <p:cNvSpPr txBox="1"/>
          <p:nvPr/>
        </p:nvSpPr>
        <p:spPr>
          <a:xfrm>
            <a:off x="9753600" y="5387153"/>
            <a:ext cx="2146783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Y, Li et al., PRL (2025) </a:t>
            </a:r>
          </a:p>
        </p:txBody>
      </p:sp>
      <p:pic>
        <p:nvPicPr>
          <p:cNvPr id="4" name="Picture 3" descr="A diagram of a cell&#10;&#10;AI-generated content may be incorrect.">
            <a:extLst>
              <a:ext uri="{FF2B5EF4-FFF2-40B4-BE49-F238E27FC236}">
                <a16:creationId xmlns:a16="http://schemas.microsoft.com/office/drawing/2014/main" id="{1404E534-17C7-5E38-B035-5274264881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6" y="1499787"/>
            <a:ext cx="5307954" cy="3694336"/>
          </a:xfrm>
          <a:prstGeom prst="rect">
            <a:avLst/>
          </a:prstGeom>
        </p:spPr>
      </p:pic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7AEB1053-0606-E882-5372-708276B52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366" y="1195310"/>
            <a:ext cx="2899234" cy="470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67949"/>
      </p:ext>
    </p:extLst>
  </p:cSld>
  <p:clrMapOvr>
    <a:masterClrMapping/>
  </p:clrMapOvr>
  <p:transition spd="med" advTm="11236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>
            <a:extLst>
              <a:ext uri="{FF2B5EF4-FFF2-40B4-BE49-F238E27FC236}">
                <a16:creationId xmlns:a16="http://schemas.microsoft.com/office/drawing/2014/main" id="{422A6047-8950-8ABB-F333-335962BA2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38225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Dark Matter/v Scattering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structure functions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chemeClr val="tx1"/>
                </a:solidFill>
              </a:rPr>
              <a:t>Heavy Ion Collisions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Nuclear structure/NMEs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rgbClr val="C00000"/>
                </a:solidFill>
              </a:rPr>
              <a:t>CKM Unitarity (</a:t>
            </a:r>
            <a:r>
              <a:rPr lang="en-US" sz="2000" b="1" dirty="0" err="1">
                <a:solidFill>
                  <a:srgbClr val="C00000"/>
                </a:solidFill>
              </a:rPr>
              <a:t>V</a:t>
            </a:r>
            <a:r>
              <a:rPr lang="en-US" sz="2000" b="1" baseline="-25000" dirty="0" err="1">
                <a:solidFill>
                  <a:srgbClr val="C00000"/>
                </a:solidFill>
              </a:rPr>
              <a:t>ud</a:t>
            </a:r>
            <a:r>
              <a:rPr lang="en-US" sz="2000" b="1" dirty="0">
                <a:solidFill>
                  <a:srgbClr val="C00000"/>
                </a:solidFill>
              </a:rPr>
              <a:t>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</a:t>
            </a:r>
            <a:r>
              <a:rPr lang="en-US" sz="2000" dirty="0" err="1">
                <a:solidFill>
                  <a:schemeClr val="tx1"/>
                </a:solidFill>
              </a:rPr>
              <a:t>Superallowed</a:t>
            </a:r>
            <a:r>
              <a:rPr lang="en-US" sz="2000" dirty="0">
                <a:solidFill>
                  <a:schemeClr val="tx1"/>
                </a:solidFill>
              </a:rPr>
              <a:t> Fermi</a:t>
            </a: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43188" y="64338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83D720-78C0-1B73-5462-9786D4933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" y="1356375"/>
            <a:ext cx="8778240" cy="5486400"/>
          </a:xfrm>
          <a:prstGeom prst="rect">
            <a:avLst/>
          </a:prstGeom>
        </p:spPr>
      </p:pic>
      <p:sp>
        <p:nvSpPr>
          <p:cNvPr id="10" name="AutoShape 4" descr="nuclear_chart_2022.pdf">
            <a:extLst>
              <a:ext uri="{FF2B5EF4-FFF2-40B4-BE49-F238E27FC236}">
                <a16:creationId xmlns:a16="http://schemas.microsoft.com/office/drawing/2014/main" id="{11923A5D-AC18-0965-0833-BD1BC9CD1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0258" y="43836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nuclear_chart_2022.pdf">
            <a:extLst>
              <a:ext uri="{FF2B5EF4-FFF2-40B4-BE49-F238E27FC236}">
                <a16:creationId xmlns:a16="http://schemas.microsoft.com/office/drawing/2014/main" id="{4D086FEE-128E-4479-AB89-703E039756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72658" y="45360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7B8179-C0A4-BBC7-F0B2-3B22D1B34C02}"/>
              </a:ext>
            </a:extLst>
          </p:cNvPr>
          <p:cNvSpPr/>
          <p:nvPr/>
        </p:nvSpPr>
        <p:spPr>
          <a:xfrm>
            <a:off x="2779637" y="2865255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6752D-9D29-F652-20BB-73CB85B58871}"/>
              </a:ext>
            </a:extLst>
          </p:cNvPr>
          <p:cNvSpPr/>
          <p:nvPr/>
        </p:nvSpPr>
        <p:spPr>
          <a:xfrm>
            <a:off x="5369480" y="1666449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39C29-CCFC-C725-D0D8-BDC67B4A3872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6" name="Oval 15">
            <a:extLst>
              <a:ext uri="{FF2B5EF4-FFF2-40B4-BE49-F238E27FC236}">
                <a16:creationId xmlns:a16="http://schemas.microsoft.com/office/drawing/2014/main" id="{1734DBCC-93EF-1EA2-BBBF-63345D4E8722}"/>
              </a:ext>
            </a:extLst>
          </p:cNvPr>
          <p:cNvSpPr>
            <a:spLocks noChangeArrowheads="1"/>
          </p:cNvSpPr>
          <p:nvPr/>
        </p:nvSpPr>
        <p:spPr bwMode="auto">
          <a:xfrm rot="18888525">
            <a:off x="53633" y="4926728"/>
            <a:ext cx="3562216" cy="304273"/>
          </a:xfrm>
          <a:prstGeom prst="ellipse">
            <a:avLst/>
          </a:prstGeom>
          <a:solidFill>
            <a:srgbClr val="FF0000">
              <a:alpha val="24944"/>
            </a:srgbClr>
          </a:solidFill>
          <a:ln w="38100">
            <a:noFill/>
            <a:round/>
            <a:headEnd/>
            <a:tailEnd/>
          </a:ln>
          <a:effectLst/>
        </p:spPr>
        <p:txBody>
          <a:bodyPr wrap="none" lIns="121904" tIns="60953" rIns="121904" bIns="60953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DF953C-CCD7-8CD6-FC43-27ACAD571C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75" t="17905" r="16911" b="8477"/>
          <a:stretch/>
        </p:blipFill>
        <p:spPr>
          <a:xfrm>
            <a:off x="747905" y="3784365"/>
            <a:ext cx="999386" cy="8612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D2415CD-A7D3-82BD-1112-A44D37DE2101}"/>
              </a:ext>
            </a:extLst>
          </p:cNvPr>
          <p:cNvSpPr txBox="1"/>
          <p:nvPr/>
        </p:nvSpPr>
        <p:spPr>
          <a:xfrm>
            <a:off x="6185999" y="2897593"/>
            <a:ext cx="2293928" cy="30777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Leach, Holt, arXiv:1809.10793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923CAA4-BB4C-CEDB-0944-BBBA33D53B67}"/>
              </a:ext>
            </a:extLst>
          </p:cNvPr>
          <p:cNvSpPr/>
          <p:nvPr/>
        </p:nvSpPr>
        <p:spPr>
          <a:xfrm rot="5400000">
            <a:off x="6337939" y="2446352"/>
            <a:ext cx="2627457" cy="188586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Picture 13" descr="stroberg_ECT_beta (dragged).pdf">
            <a:extLst>
              <a:ext uri="{FF2B5EF4-FFF2-40B4-BE49-F238E27FC236}">
                <a16:creationId xmlns:a16="http://schemas.microsoft.com/office/drawing/2014/main" id="{4270BE15-B8B5-E8D2-F4D2-157DAAF16F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2" t="22055" r="25949" b="13485"/>
          <a:stretch/>
        </p:blipFill>
        <p:spPr>
          <a:xfrm>
            <a:off x="5892537" y="2845022"/>
            <a:ext cx="2857568" cy="19935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37669"/>
      </p:ext>
    </p:extLst>
  </p:cSld>
  <p:clrMapOvr>
    <a:masterClrMapping/>
  </p:clrMapOvr>
  <p:transition spd="med" advTm="15616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>
            <a:extLst>
              <a:ext uri="{FF2B5EF4-FFF2-40B4-BE49-F238E27FC236}">
                <a16:creationId xmlns:a16="http://schemas.microsoft.com/office/drawing/2014/main" id="{422A6047-8950-8ABB-F333-335962BA2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4635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Dark Matter/v Scattering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structure functions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chemeClr val="tx1"/>
                </a:solidFill>
              </a:rPr>
              <a:t>Heavy Ion Collisions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Nuclear structure/NMEs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rgbClr val="C00000"/>
                </a:solidFill>
              </a:rPr>
              <a:t>																				</a:t>
            </a:r>
            <a:r>
              <a:rPr lang="en-US" sz="2000" b="1" dirty="0">
                <a:solidFill>
                  <a:schemeClr val="tx1"/>
                </a:solidFill>
              </a:rPr>
              <a:t>CKM Unitarity (</a:t>
            </a:r>
            <a:r>
              <a:rPr lang="en-US" sz="2000" b="1" dirty="0" err="1">
                <a:solidFill>
                  <a:schemeClr val="tx1"/>
                </a:solidFill>
              </a:rPr>
              <a:t>V</a:t>
            </a:r>
            <a:r>
              <a:rPr lang="en-US" sz="2000" b="1" baseline="-25000" dirty="0" err="1">
                <a:solidFill>
                  <a:schemeClr val="tx1"/>
                </a:solidFill>
              </a:rPr>
              <a:t>ud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</a:t>
            </a:r>
            <a:r>
              <a:rPr lang="en-US" sz="2000" dirty="0" err="1">
                <a:solidFill>
                  <a:schemeClr val="tx1"/>
                </a:solidFill>
              </a:rPr>
              <a:t>Superallowed</a:t>
            </a:r>
            <a:r>
              <a:rPr lang="en-US" sz="2000" dirty="0">
                <a:solidFill>
                  <a:schemeClr val="tx1"/>
                </a:solidFill>
              </a:rPr>
              <a:t> Fermi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rgbClr val="C00000"/>
                </a:solidFill>
              </a:rPr>
              <a:t>Symmetry Violation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P/T-violating moments</a:t>
            </a: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43188" y="64338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83D720-78C0-1B73-5462-9786D4933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" y="1356375"/>
            <a:ext cx="8778240" cy="5486400"/>
          </a:xfrm>
          <a:prstGeom prst="rect">
            <a:avLst/>
          </a:prstGeom>
        </p:spPr>
      </p:pic>
      <p:sp>
        <p:nvSpPr>
          <p:cNvPr id="10" name="AutoShape 4" descr="nuclear_chart_2022.pdf">
            <a:extLst>
              <a:ext uri="{FF2B5EF4-FFF2-40B4-BE49-F238E27FC236}">
                <a16:creationId xmlns:a16="http://schemas.microsoft.com/office/drawing/2014/main" id="{11923A5D-AC18-0965-0833-BD1BC9CD1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0258" y="43836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nuclear_chart_2022.pdf">
            <a:extLst>
              <a:ext uri="{FF2B5EF4-FFF2-40B4-BE49-F238E27FC236}">
                <a16:creationId xmlns:a16="http://schemas.microsoft.com/office/drawing/2014/main" id="{4D086FEE-128E-4479-AB89-703E039756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72658" y="45360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7B8179-C0A4-BBC7-F0B2-3B22D1B34C02}"/>
              </a:ext>
            </a:extLst>
          </p:cNvPr>
          <p:cNvSpPr/>
          <p:nvPr/>
        </p:nvSpPr>
        <p:spPr>
          <a:xfrm>
            <a:off x="2791212" y="2865255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6752D-9D29-F652-20BB-73CB85B58871}"/>
              </a:ext>
            </a:extLst>
          </p:cNvPr>
          <p:cNvSpPr/>
          <p:nvPr/>
        </p:nvSpPr>
        <p:spPr>
          <a:xfrm>
            <a:off x="5369480" y="1666449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39C29-CCFC-C725-D0D8-BDC67B4A3872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9BD9DB9-ACC9-33FF-3EF8-0B4D3E54C2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t="7728" r="17215"/>
          <a:stretch/>
        </p:blipFill>
        <p:spPr>
          <a:xfrm>
            <a:off x="9314383" y="5379583"/>
            <a:ext cx="1063961" cy="11279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411D1D-462B-41BE-5F33-FB3BE5B51E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404" y="5269769"/>
            <a:ext cx="988450" cy="12549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1F69761-90AF-E8A7-03F1-1AFD2EE235C0}"/>
              </a:ext>
            </a:extLst>
          </p:cNvPr>
          <p:cNvSpPr txBox="1"/>
          <p:nvPr/>
        </p:nvSpPr>
        <p:spPr>
          <a:xfrm>
            <a:off x="9188939" y="6557557"/>
            <a:ext cx="2758591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+mn-lt"/>
              </a:rPr>
              <a:t>Antoine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Belley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  Jose Munoz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7F6748C-ACC3-0B96-4C79-3A667BB45360}"/>
              </a:ext>
            </a:extLst>
          </p:cNvPr>
          <p:cNvSpPr/>
          <p:nvPr/>
        </p:nvSpPr>
        <p:spPr>
          <a:xfrm rot="5400000">
            <a:off x="6388901" y="2510291"/>
            <a:ext cx="2512557" cy="175607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9783793"/>
      </p:ext>
    </p:extLst>
  </p:cSld>
  <p:clrMapOvr>
    <a:masterClrMapping/>
  </p:clrMapOvr>
  <p:transition spd="med" advTm="15616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7DBFC-615B-BA17-5014-5FE65E96C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C8B025DC-FB0E-BBA8-1CCD-3C56EAB889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CP Violation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867E7C-2719-04C6-BCBE-B6BC33EA97F3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395618-69BB-A8E7-05CE-A615F1AD4FC4}"/>
              </a:ext>
            </a:extLst>
          </p:cNvPr>
          <p:cNvSpPr/>
          <p:nvPr/>
        </p:nvSpPr>
        <p:spPr>
          <a:xfrm>
            <a:off x="2038613" y="3866046"/>
            <a:ext cx="174180" cy="1306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740" tIns="49371" rIns="98740" bIns="49371"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92CE2D-4153-C35F-5350-D26B54A051A7}"/>
              </a:ext>
            </a:extLst>
          </p:cNvPr>
          <p:cNvSpPr/>
          <p:nvPr/>
        </p:nvSpPr>
        <p:spPr>
          <a:xfrm>
            <a:off x="2942396" y="3956034"/>
            <a:ext cx="174180" cy="1306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740" tIns="49371" rIns="98740" bIns="49371" rtlCol="0" anchor="ctr"/>
          <a:lstStyle/>
          <a:p>
            <a:pPr algn="ctr"/>
            <a:endParaRPr lang="en-US"/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F26E0A3F-BE05-C9DC-51AF-F02375E9D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596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“One of the most compelling mysteries in all of science is how matter came to dominate over antimatter in the universe.” – NSAC LRP</a:t>
            </a:r>
          </a:p>
          <a:p>
            <a:endParaRPr lang="en-US" sz="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 violation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required beyond our current observations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Searches for CP violation ongoing for 50+ </a:t>
            </a:r>
            <a:r>
              <a:rPr lang="en-US" sz="2100" dirty="0" err="1">
                <a:latin typeface="Myriad pro"/>
                <a:cs typeface="Myriad pro"/>
              </a:rPr>
              <a:t>yr</a:t>
            </a:r>
            <a:r>
              <a:rPr lang="en-US" sz="2100" dirty="0">
                <a:latin typeface="Myriad pro"/>
                <a:cs typeface="Myriad pro"/>
              </a:rPr>
              <a:t> </a:t>
            </a:r>
          </a:p>
          <a:p>
            <a:r>
              <a:rPr lang="en-US" sz="2100" dirty="0">
                <a:latin typeface="Myriad pro"/>
                <a:cs typeface="Myriad pro"/>
              </a:rPr>
              <a:t>   neutron/atoms - </a:t>
            </a:r>
            <a:r>
              <a:rPr lang="en-US" sz="2100" baseline="30000" dirty="0">
                <a:latin typeface="Myriad pro"/>
                <a:cs typeface="Myriad pro"/>
              </a:rPr>
              <a:t>199</a:t>
            </a:r>
            <a:r>
              <a:rPr lang="en-US" sz="2100" dirty="0">
                <a:latin typeface="Myriad pro"/>
                <a:cs typeface="Myriad pro"/>
              </a:rPr>
              <a:t>Hg EDM world leader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    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enhanced in: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Heavy systems, </a:t>
            </a:r>
            <a:r>
              <a:rPr lang="en-US" sz="2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Octupole deformed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DF400B-885E-F040-5A47-E55B9E3FA0A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object 28">
            <a:extLst>
              <a:ext uri="{FF2B5EF4-FFF2-40B4-BE49-F238E27FC236}">
                <a16:creationId xmlns:a16="http://schemas.microsoft.com/office/drawing/2014/main" id="{AFAFF5F9-9E43-128C-C8DE-DDDA53428019}"/>
              </a:ext>
            </a:extLst>
          </p:cNvPr>
          <p:cNvSpPr txBox="1"/>
          <p:nvPr/>
        </p:nvSpPr>
        <p:spPr>
          <a:xfrm>
            <a:off x="1448359" y="4226559"/>
            <a:ext cx="85772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P-violation</a:t>
            </a:r>
            <a:endParaRPr sz="1350" dirty="0">
              <a:solidFill>
                <a:schemeClr val="accent3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A47E48-6AC4-1896-F0AC-CE61B56A46B1}"/>
              </a:ext>
            </a:extLst>
          </p:cNvPr>
          <p:cNvGrpSpPr/>
          <p:nvPr/>
        </p:nvGrpSpPr>
        <p:grpSpPr>
          <a:xfrm>
            <a:off x="412950" y="2937861"/>
            <a:ext cx="2325245" cy="1635749"/>
            <a:chOff x="2205672" y="4325847"/>
            <a:chExt cx="2004695" cy="1421765"/>
          </a:xfrm>
        </p:grpSpPr>
        <p:grpSp>
          <p:nvGrpSpPr>
            <p:cNvPr id="9" name="object 123">
              <a:extLst>
                <a:ext uri="{FF2B5EF4-FFF2-40B4-BE49-F238E27FC236}">
                  <a16:creationId xmlns:a16="http://schemas.microsoft.com/office/drawing/2014/main" id="{3CA4C9B7-630B-E918-A760-11AB205BEE59}"/>
                </a:ext>
              </a:extLst>
            </p:cNvPr>
            <p:cNvGrpSpPr/>
            <p:nvPr/>
          </p:nvGrpSpPr>
          <p:grpSpPr>
            <a:xfrm>
              <a:off x="2205672" y="4325847"/>
              <a:ext cx="1957070" cy="1421765"/>
              <a:chOff x="2205672" y="4325847"/>
              <a:chExt cx="1957070" cy="1421765"/>
            </a:xfrm>
          </p:grpSpPr>
          <p:pic>
            <p:nvPicPr>
              <p:cNvPr id="21" name="object 124">
                <a:extLst>
                  <a:ext uri="{FF2B5EF4-FFF2-40B4-BE49-F238E27FC236}">
                    <a16:creationId xmlns:a16="http://schemas.microsoft.com/office/drawing/2014/main" id="{206AEAB8-3119-DA85-D206-1810CC202941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451100" y="4325847"/>
                <a:ext cx="1711035" cy="1421226"/>
              </a:xfrm>
              <a:prstGeom prst="rect">
                <a:avLst/>
              </a:prstGeom>
            </p:spPr>
          </p:pic>
          <p:sp>
            <p:nvSpPr>
              <p:cNvPr id="24" name="object 125">
                <a:extLst>
                  <a:ext uri="{FF2B5EF4-FFF2-40B4-BE49-F238E27FC236}">
                    <a16:creationId xmlns:a16="http://schemas.microsoft.com/office/drawing/2014/main" id="{7C0B66A8-F147-84BA-6486-71C0CA81A59A}"/>
                  </a:ext>
                </a:extLst>
              </p:cNvPr>
              <p:cNvSpPr/>
              <p:nvPr/>
            </p:nvSpPr>
            <p:spPr>
              <a:xfrm>
                <a:off x="2218690" y="4754520"/>
                <a:ext cx="101346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013460" h="261620">
                    <a:moveTo>
                      <a:pt x="979170" y="260350"/>
                    </a:moveTo>
                    <a:lnTo>
                      <a:pt x="34290" y="260350"/>
                    </a:lnTo>
                    <a:lnTo>
                      <a:pt x="36830" y="261620"/>
                    </a:lnTo>
                    <a:lnTo>
                      <a:pt x="976630" y="261620"/>
                    </a:lnTo>
                    <a:lnTo>
                      <a:pt x="979170" y="260350"/>
                    </a:lnTo>
                    <a:close/>
                  </a:path>
                  <a:path w="1013460" h="261620">
                    <a:moveTo>
                      <a:pt x="985520" y="2540"/>
                    </a:moveTo>
                    <a:lnTo>
                      <a:pt x="27940" y="2540"/>
                    </a:lnTo>
                    <a:lnTo>
                      <a:pt x="26670" y="3810"/>
                    </a:lnTo>
                    <a:lnTo>
                      <a:pt x="24130" y="5080"/>
                    </a:lnTo>
                    <a:lnTo>
                      <a:pt x="22860" y="6350"/>
                    </a:lnTo>
                    <a:lnTo>
                      <a:pt x="17780" y="8890"/>
                    </a:lnTo>
                    <a:lnTo>
                      <a:pt x="15240" y="11430"/>
                    </a:lnTo>
                    <a:lnTo>
                      <a:pt x="12700" y="12700"/>
                    </a:lnTo>
                    <a:lnTo>
                      <a:pt x="11430" y="13970"/>
                    </a:lnTo>
                    <a:lnTo>
                      <a:pt x="10160" y="16510"/>
                    </a:lnTo>
                    <a:lnTo>
                      <a:pt x="8890" y="17780"/>
                    </a:lnTo>
                    <a:lnTo>
                      <a:pt x="7620" y="20320"/>
                    </a:lnTo>
                    <a:lnTo>
                      <a:pt x="6350" y="21590"/>
                    </a:lnTo>
                    <a:lnTo>
                      <a:pt x="3810" y="26670"/>
                    </a:lnTo>
                    <a:lnTo>
                      <a:pt x="3810" y="27940"/>
                    </a:lnTo>
                    <a:lnTo>
                      <a:pt x="1270" y="33020"/>
                    </a:lnTo>
                    <a:lnTo>
                      <a:pt x="1270" y="39370"/>
                    </a:lnTo>
                    <a:lnTo>
                      <a:pt x="0" y="41910"/>
                    </a:lnTo>
                    <a:lnTo>
                      <a:pt x="0" y="220980"/>
                    </a:lnTo>
                    <a:lnTo>
                      <a:pt x="1270" y="223520"/>
                    </a:lnTo>
                    <a:lnTo>
                      <a:pt x="1270" y="229870"/>
                    </a:lnTo>
                    <a:lnTo>
                      <a:pt x="2540" y="231140"/>
                    </a:lnTo>
                    <a:lnTo>
                      <a:pt x="3810" y="233680"/>
                    </a:lnTo>
                    <a:lnTo>
                      <a:pt x="3810" y="236220"/>
                    </a:lnTo>
                    <a:lnTo>
                      <a:pt x="5080" y="238760"/>
                    </a:lnTo>
                    <a:lnTo>
                      <a:pt x="6350" y="240030"/>
                    </a:lnTo>
                    <a:lnTo>
                      <a:pt x="7620" y="242570"/>
                    </a:lnTo>
                    <a:lnTo>
                      <a:pt x="10160" y="245110"/>
                    </a:lnTo>
                    <a:lnTo>
                      <a:pt x="11430" y="247650"/>
                    </a:lnTo>
                    <a:lnTo>
                      <a:pt x="12700" y="248920"/>
                    </a:lnTo>
                    <a:lnTo>
                      <a:pt x="15240" y="250190"/>
                    </a:lnTo>
                    <a:lnTo>
                      <a:pt x="16510" y="252730"/>
                    </a:lnTo>
                    <a:lnTo>
                      <a:pt x="17780" y="254000"/>
                    </a:lnTo>
                    <a:lnTo>
                      <a:pt x="22860" y="256540"/>
                    </a:lnTo>
                    <a:lnTo>
                      <a:pt x="24130" y="257810"/>
                    </a:lnTo>
                    <a:lnTo>
                      <a:pt x="26670" y="257810"/>
                    </a:lnTo>
                    <a:lnTo>
                      <a:pt x="27940" y="259080"/>
                    </a:lnTo>
                    <a:lnTo>
                      <a:pt x="30480" y="260350"/>
                    </a:lnTo>
                    <a:lnTo>
                      <a:pt x="981710" y="260350"/>
                    </a:lnTo>
                    <a:lnTo>
                      <a:pt x="982980" y="259080"/>
                    </a:lnTo>
                    <a:lnTo>
                      <a:pt x="985520" y="259080"/>
                    </a:lnTo>
                    <a:lnTo>
                      <a:pt x="990600" y="256540"/>
                    </a:lnTo>
                    <a:lnTo>
                      <a:pt x="991870" y="255270"/>
                    </a:lnTo>
                    <a:lnTo>
                      <a:pt x="994410" y="254000"/>
                    </a:lnTo>
                    <a:lnTo>
                      <a:pt x="996950" y="251460"/>
                    </a:lnTo>
                    <a:lnTo>
                      <a:pt x="999490" y="250190"/>
                    </a:lnTo>
                    <a:lnTo>
                      <a:pt x="1005840" y="243840"/>
                    </a:lnTo>
                    <a:lnTo>
                      <a:pt x="1007110" y="241300"/>
                    </a:lnTo>
                    <a:lnTo>
                      <a:pt x="1008380" y="240030"/>
                    </a:lnTo>
                    <a:lnTo>
                      <a:pt x="1009650" y="237490"/>
                    </a:lnTo>
                    <a:lnTo>
                      <a:pt x="1009650" y="236220"/>
                    </a:lnTo>
                    <a:lnTo>
                      <a:pt x="1012190" y="231140"/>
                    </a:lnTo>
                    <a:lnTo>
                      <a:pt x="1012190" y="227330"/>
                    </a:lnTo>
                    <a:lnTo>
                      <a:pt x="1013460" y="224790"/>
                    </a:lnTo>
                    <a:lnTo>
                      <a:pt x="1013460" y="36830"/>
                    </a:lnTo>
                    <a:lnTo>
                      <a:pt x="1012190" y="34290"/>
                    </a:lnTo>
                    <a:lnTo>
                      <a:pt x="1012190" y="33020"/>
                    </a:lnTo>
                    <a:lnTo>
                      <a:pt x="1010920" y="30480"/>
                    </a:lnTo>
                    <a:lnTo>
                      <a:pt x="1010920" y="27940"/>
                    </a:lnTo>
                    <a:lnTo>
                      <a:pt x="1009650" y="26670"/>
                    </a:lnTo>
                    <a:lnTo>
                      <a:pt x="1007110" y="21590"/>
                    </a:lnTo>
                    <a:lnTo>
                      <a:pt x="1005840" y="20320"/>
                    </a:lnTo>
                    <a:lnTo>
                      <a:pt x="1004570" y="17780"/>
                    </a:lnTo>
                    <a:lnTo>
                      <a:pt x="1003300" y="16510"/>
                    </a:lnTo>
                    <a:lnTo>
                      <a:pt x="1002030" y="13970"/>
                    </a:lnTo>
                    <a:lnTo>
                      <a:pt x="999490" y="11430"/>
                    </a:lnTo>
                    <a:lnTo>
                      <a:pt x="996950" y="10160"/>
                    </a:lnTo>
                    <a:lnTo>
                      <a:pt x="995680" y="8890"/>
                    </a:lnTo>
                    <a:lnTo>
                      <a:pt x="993140" y="7620"/>
                    </a:lnTo>
                    <a:lnTo>
                      <a:pt x="991870" y="6350"/>
                    </a:lnTo>
                    <a:lnTo>
                      <a:pt x="989330" y="5080"/>
                    </a:lnTo>
                    <a:lnTo>
                      <a:pt x="988060" y="3810"/>
                    </a:lnTo>
                    <a:lnTo>
                      <a:pt x="985520" y="2540"/>
                    </a:lnTo>
                    <a:close/>
                  </a:path>
                  <a:path w="1013460" h="261620">
                    <a:moveTo>
                      <a:pt x="980440" y="1270"/>
                    </a:moveTo>
                    <a:lnTo>
                      <a:pt x="33020" y="1270"/>
                    </a:lnTo>
                    <a:lnTo>
                      <a:pt x="30480" y="2540"/>
                    </a:lnTo>
                    <a:lnTo>
                      <a:pt x="982980" y="2540"/>
                    </a:lnTo>
                    <a:lnTo>
                      <a:pt x="980440" y="1270"/>
                    </a:lnTo>
                    <a:close/>
                  </a:path>
                  <a:path w="1013460" h="261620">
                    <a:moveTo>
                      <a:pt x="976630" y="0"/>
                    </a:moveTo>
                    <a:lnTo>
                      <a:pt x="36830" y="0"/>
                    </a:lnTo>
                    <a:lnTo>
                      <a:pt x="34290" y="1270"/>
                    </a:lnTo>
                    <a:lnTo>
                      <a:pt x="979170" y="1270"/>
                    </a:lnTo>
                    <a:lnTo>
                      <a:pt x="976630" y="0"/>
                    </a:lnTo>
                    <a:close/>
                  </a:path>
                </a:pathLst>
              </a:custGeom>
              <a:solidFill>
                <a:srgbClr val="EDEDED">
                  <a:alpha val="87998"/>
                </a:srgbClr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5" name="object 126">
                <a:extLst>
                  <a:ext uri="{FF2B5EF4-FFF2-40B4-BE49-F238E27FC236}">
                    <a16:creationId xmlns:a16="http://schemas.microsoft.com/office/drawing/2014/main" id="{8B85398A-1460-5E62-9BD1-C53EF2F13189}"/>
                  </a:ext>
                </a:extLst>
              </p:cNvPr>
              <p:cNvSpPr/>
              <p:nvPr/>
            </p:nvSpPr>
            <p:spPr>
              <a:xfrm>
                <a:off x="2218690" y="4754520"/>
                <a:ext cx="101346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013460" h="261620">
                    <a:moveTo>
                      <a:pt x="0" y="43180"/>
                    </a:moveTo>
                    <a:lnTo>
                      <a:pt x="0" y="41910"/>
                    </a:lnTo>
                    <a:lnTo>
                      <a:pt x="1270" y="39370"/>
                    </a:lnTo>
                    <a:lnTo>
                      <a:pt x="1270" y="36830"/>
                    </a:lnTo>
                    <a:lnTo>
                      <a:pt x="1270" y="34290"/>
                    </a:lnTo>
                    <a:lnTo>
                      <a:pt x="1270" y="33020"/>
                    </a:lnTo>
                    <a:lnTo>
                      <a:pt x="2540" y="30480"/>
                    </a:lnTo>
                    <a:lnTo>
                      <a:pt x="3810" y="27940"/>
                    </a:lnTo>
                    <a:lnTo>
                      <a:pt x="3810" y="26670"/>
                    </a:lnTo>
                    <a:lnTo>
                      <a:pt x="5080" y="24130"/>
                    </a:lnTo>
                    <a:lnTo>
                      <a:pt x="6350" y="21590"/>
                    </a:lnTo>
                    <a:lnTo>
                      <a:pt x="7620" y="20320"/>
                    </a:lnTo>
                    <a:lnTo>
                      <a:pt x="8890" y="17780"/>
                    </a:lnTo>
                    <a:lnTo>
                      <a:pt x="10160" y="16510"/>
                    </a:lnTo>
                    <a:lnTo>
                      <a:pt x="11430" y="13970"/>
                    </a:lnTo>
                    <a:lnTo>
                      <a:pt x="12700" y="12700"/>
                    </a:lnTo>
                    <a:lnTo>
                      <a:pt x="15240" y="11430"/>
                    </a:lnTo>
                    <a:lnTo>
                      <a:pt x="16510" y="10160"/>
                    </a:lnTo>
                    <a:lnTo>
                      <a:pt x="17780" y="8890"/>
                    </a:lnTo>
                    <a:lnTo>
                      <a:pt x="20320" y="7620"/>
                    </a:lnTo>
                    <a:lnTo>
                      <a:pt x="22860" y="6350"/>
                    </a:lnTo>
                    <a:lnTo>
                      <a:pt x="24130" y="5080"/>
                    </a:lnTo>
                    <a:lnTo>
                      <a:pt x="26670" y="3810"/>
                    </a:lnTo>
                    <a:lnTo>
                      <a:pt x="27940" y="2540"/>
                    </a:lnTo>
                    <a:lnTo>
                      <a:pt x="30480" y="2540"/>
                    </a:lnTo>
                    <a:lnTo>
                      <a:pt x="33020" y="1270"/>
                    </a:lnTo>
                    <a:lnTo>
                      <a:pt x="34290" y="1270"/>
                    </a:lnTo>
                    <a:lnTo>
                      <a:pt x="36830" y="0"/>
                    </a:lnTo>
                    <a:lnTo>
                      <a:pt x="39370" y="0"/>
                    </a:lnTo>
                    <a:lnTo>
                      <a:pt x="970280" y="0"/>
                    </a:lnTo>
                    <a:lnTo>
                      <a:pt x="976630" y="0"/>
                    </a:lnTo>
                    <a:lnTo>
                      <a:pt x="979170" y="1270"/>
                    </a:lnTo>
                    <a:lnTo>
                      <a:pt x="980440" y="1270"/>
                    </a:lnTo>
                    <a:lnTo>
                      <a:pt x="982980" y="2540"/>
                    </a:lnTo>
                    <a:lnTo>
                      <a:pt x="985520" y="2540"/>
                    </a:lnTo>
                    <a:lnTo>
                      <a:pt x="988060" y="3810"/>
                    </a:lnTo>
                    <a:lnTo>
                      <a:pt x="989330" y="5080"/>
                    </a:lnTo>
                    <a:lnTo>
                      <a:pt x="991870" y="6350"/>
                    </a:lnTo>
                    <a:lnTo>
                      <a:pt x="993140" y="7620"/>
                    </a:lnTo>
                    <a:lnTo>
                      <a:pt x="995680" y="8890"/>
                    </a:lnTo>
                    <a:lnTo>
                      <a:pt x="996950" y="10160"/>
                    </a:lnTo>
                    <a:lnTo>
                      <a:pt x="999490" y="11430"/>
                    </a:lnTo>
                    <a:lnTo>
                      <a:pt x="1000760" y="12700"/>
                    </a:lnTo>
                    <a:lnTo>
                      <a:pt x="1002030" y="13970"/>
                    </a:lnTo>
                    <a:lnTo>
                      <a:pt x="1003300" y="16510"/>
                    </a:lnTo>
                    <a:lnTo>
                      <a:pt x="1004570" y="17780"/>
                    </a:lnTo>
                    <a:lnTo>
                      <a:pt x="1005840" y="20320"/>
                    </a:lnTo>
                    <a:lnTo>
                      <a:pt x="1007110" y="21590"/>
                    </a:lnTo>
                    <a:lnTo>
                      <a:pt x="1008380" y="24130"/>
                    </a:lnTo>
                    <a:lnTo>
                      <a:pt x="1009650" y="26670"/>
                    </a:lnTo>
                    <a:lnTo>
                      <a:pt x="1010920" y="27940"/>
                    </a:lnTo>
                    <a:lnTo>
                      <a:pt x="1010920" y="30480"/>
                    </a:lnTo>
                    <a:lnTo>
                      <a:pt x="1012190" y="33020"/>
                    </a:lnTo>
                    <a:lnTo>
                      <a:pt x="1012190" y="34290"/>
                    </a:lnTo>
                    <a:lnTo>
                      <a:pt x="1013460" y="36830"/>
                    </a:lnTo>
                    <a:lnTo>
                      <a:pt x="1013460" y="39370"/>
                    </a:lnTo>
                    <a:lnTo>
                      <a:pt x="1013460" y="218440"/>
                    </a:lnTo>
                    <a:lnTo>
                      <a:pt x="1013460" y="224790"/>
                    </a:lnTo>
                    <a:lnTo>
                      <a:pt x="1012190" y="227330"/>
                    </a:lnTo>
                    <a:lnTo>
                      <a:pt x="1012190" y="228600"/>
                    </a:lnTo>
                    <a:lnTo>
                      <a:pt x="1012190" y="231140"/>
                    </a:lnTo>
                    <a:lnTo>
                      <a:pt x="1010920" y="233680"/>
                    </a:lnTo>
                    <a:lnTo>
                      <a:pt x="1009650" y="236220"/>
                    </a:lnTo>
                    <a:lnTo>
                      <a:pt x="1009650" y="237490"/>
                    </a:lnTo>
                    <a:lnTo>
                      <a:pt x="1008380" y="240030"/>
                    </a:lnTo>
                    <a:lnTo>
                      <a:pt x="1007110" y="241300"/>
                    </a:lnTo>
                    <a:lnTo>
                      <a:pt x="1005840" y="243840"/>
                    </a:lnTo>
                    <a:lnTo>
                      <a:pt x="1004570" y="245110"/>
                    </a:lnTo>
                    <a:lnTo>
                      <a:pt x="1002030" y="247650"/>
                    </a:lnTo>
                    <a:lnTo>
                      <a:pt x="1000760" y="248920"/>
                    </a:lnTo>
                    <a:lnTo>
                      <a:pt x="999490" y="250190"/>
                    </a:lnTo>
                    <a:lnTo>
                      <a:pt x="996950" y="251460"/>
                    </a:lnTo>
                    <a:lnTo>
                      <a:pt x="995680" y="252730"/>
                    </a:lnTo>
                    <a:lnTo>
                      <a:pt x="994410" y="254000"/>
                    </a:lnTo>
                    <a:lnTo>
                      <a:pt x="991870" y="255270"/>
                    </a:lnTo>
                    <a:lnTo>
                      <a:pt x="990600" y="256540"/>
                    </a:lnTo>
                    <a:lnTo>
                      <a:pt x="988060" y="257810"/>
                    </a:lnTo>
                    <a:lnTo>
                      <a:pt x="985520" y="259080"/>
                    </a:lnTo>
                    <a:lnTo>
                      <a:pt x="982980" y="259080"/>
                    </a:lnTo>
                    <a:lnTo>
                      <a:pt x="981710" y="260350"/>
                    </a:lnTo>
                    <a:lnTo>
                      <a:pt x="979170" y="260350"/>
                    </a:lnTo>
                    <a:lnTo>
                      <a:pt x="976630" y="261620"/>
                    </a:lnTo>
                    <a:lnTo>
                      <a:pt x="36830" y="261620"/>
                    </a:lnTo>
                    <a:lnTo>
                      <a:pt x="34290" y="260350"/>
                    </a:lnTo>
                    <a:lnTo>
                      <a:pt x="33020" y="260350"/>
                    </a:lnTo>
                    <a:lnTo>
                      <a:pt x="30480" y="260350"/>
                    </a:lnTo>
                    <a:lnTo>
                      <a:pt x="27940" y="259080"/>
                    </a:lnTo>
                    <a:lnTo>
                      <a:pt x="26670" y="257810"/>
                    </a:lnTo>
                    <a:lnTo>
                      <a:pt x="24130" y="257810"/>
                    </a:lnTo>
                    <a:lnTo>
                      <a:pt x="22860" y="256540"/>
                    </a:lnTo>
                    <a:lnTo>
                      <a:pt x="20320" y="255270"/>
                    </a:lnTo>
                    <a:lnTo>
                      <a:pt x="17780" y="254000"/>
                    </a:lnTo>
                    <a:lnTo>
                      <a:pt x="16510" y="252730"/>
                    </a:lnTo>
                    <a:lnTo>
                      <a:pt x="15240" y="250190"/>
                    </a:lnTo>
                    <a:lnTo>
                      <a:pt x="12700" y="248920"/>
                    </a:lnTo>
                    <a:lnTo>
                      <a:pt x="11430" y="247650"/>
                    </a:lnTo>
                    <a:lnTo>
                      <a:pt x="10160" y="245110"/>
                    </a:lnTo>
                    <a:lnTo>
                      <a:pt x="8890" y="243840"/>
                    </a:lnTo>
                    <a:lnTo>
                      <a:pt x="7620" y="242570"/>
                    </a:lnTo>
                    <a:lnTo>
                      <a:pt x="6350" y="240030"/>
                    </a:lnTo>
                    <a:lnTo>
                      <a:pt x="5080" y="238760"/>
                    </a:lnTo>
                    <a:lnTo>
                      <a:pt x="3810" y="236220"/>
                    </a:lnTo>
                    <a:lnTo>
                      <a:pt x="3810" y="233680"/>
                    </a:lnTo>
                    <a:lnTo>
                      <a:pt x="2540" y="231140"/>
                    </a:lnTo>
                    <a:lnTo>
                      <a:pt x="1270" y="229870"/>
                    </a:lnTo>
                    <a:lnTo>
                      <a:pt x="1270" y="227330"/>
                    </a:lnTo>
                    <a:lnTo>
                      <a:pt x="1270" y="224790"/>
                    </a:lnTo>
                    <a:lnTo>
                      <a:pt x="1270" y="223520"/>
                    </a:lnTo>
                    <a:lnTo>
                      <a:pt x="0" y="220980"/>
                    </a:lnTo>
                    <a:lnTo>
                      <a:pt x="0" y="218440"/>
                    </a:lnTo>
                    <a:lnTo>
                      <a:pt x="0" y="43180"/>
                    </a:lnTo>
                    <a:close/>
                  </a:path>
                </a:pathLst>
              </a:custGeom>
              <a:ln w="25518">
                <a:solidFill>
                  <a:srgbClr val="003C72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6" name="object 127">
                <a:extLst>
                  <a:ext uri="{FF2B5EF4-FFF2-40B4-BE49-F238E27FC236}">
                    <a16:creationId xmlns:a16="http://schemas.microsoft.com/office/drawing/2014/main" id="{72C07B87-CC86-F83E-CBCF-4A0677903022}"/>
                  </a:ext>
                </a:extLst>
              </p:cNvPr>
              <p:cNvSpPr/>
              <p:nvPr/>
            </p:nvSpPr>
            <p:spPr>
              <a:xfrm>
                <a:off x="2205926" y="4741769"/>
                <a:ext cx="1039494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w="1039494" h="287654">
                    <a:moveTo>
                      <a:pt x="25514" y="12750"/>
                    </a:moveTo>
                    <a:lnTo>
                      <a:pt x="21780" y="3733"/>
                    </a:lnTo>
                    <a:lnTo>
                      <a:pt x="12763" y="0"/>
                    </a:lnTo>
                    <a:lnTo>
                      <a:pt x="3733" y="3733"/>
                    </a:lnTo>
                    <a:lnTo>
                      <a:pt x="0" y="12750"/>
                    </a:lnTo>
                    <a:lnTo>
                      <a:pt x="3733" y="21780"/>
                    </a:lnTo>
                    <a:lnTo>
                      <a:pt x="12763" y="25514"/>
                    </a:lnTo>
                    <a:lnTo>
                      <a:pt x="21780" y="21780"/>
                    </a:lnTo>
                    <a:lnTo>
                      <a:pt x="25514" y="12750"/>
                    </a:lnTo>
                    <a:close/>
                  </a:path>
                  <a:path w="1039494" h="287654">
                    <a:moveTo>
                      <a:pt x="1038974" y="274370"/>
                    </a:moveTo>
                    <a:lnTo>
                      <a:pt x="1035240" y="265353"/>
                    </a:lnTo>
                    <a:lnTo>
                      <a:pt x="1026223" y="261620"/>
                    </a:lnTo>
                    <a:lnTo>
                      <a:pt x="1017193" y="265353"/>
                    </a:lnTo>
                    <a:lnTo>
                      <a:pt x="1013460" y="274370"/>
                    </a:lnTo>
                    <a:lnTo>
                      <a:pt x="1017193" y="283400"/>
                    </a:lnTo>
                    <a:lnTo>
                      <a:pt x="1026223" y="287134"/>
                    </a:lnTo>
                    <a:lnTo>
                      <a:pt x="1035240" y="283400"/>
                    </a:lnTo>
                    <a:lnTo>
                      <a:pt x="1038974" y="274370"/>
                    </a:lnTo>
                    <a:close/>
                  </a:path>
                </a:pathLst>
              </a:custGeom>
              <a:solidFill>
                <a:srgbClr val="003C72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</p:grpSp>
        <p:sp>
          <p:nvSpPr>
            <p:cNvPr id="14" name="object 128">
              <a:extLst>
                <a:ext uri="{FF2B5EF4-FFF2-40B4-BE49-F238E27FC236}">
                  <a16:creationId xmlns:a16="http://schemas.microsoft.com/office/drawing/2014/main" id="{017F90EB-A589-8BB7-CD38-D2F0AE266BC7}"/>
                </a:ext>
              </a:extLst>
            </p:cNvPr>
            <p:cNvSpPr txBox="1"/>
            <p:nvPr/>
          </p:nvSpPr>
          <p:spPr>
            <a:xfrm>
              <a:off x="2313939" y="4765950"/>
              <a:ext cx="824230" cy="208995"/>
            </a:xfrm>
            <a:prstGeom prst="rect">
              <a:avLst/>
            </a:prstGeom>
          </p:spPr>
          <p:txBody>
            <a:bodyPr vert="horz" wrap="square" lIns="0" tIns="9525" rIns="0" bIns="0" rtlCol="0">
              <a:spAutoFit/>
            </a:bodyPr>
            <a:lstStyle/>
            <a:p>
              <a:pPr marL="9525">
                <a:spcBef>
                  <a:spcPts val="75"/>
                </a:spcBef>
              </a:pPr>
              <a:r>
                <a:rPr sz="1500" b="1" spc="-8" dirty="0">
                  <a:solidFill>
                    <a:srgbClr val="0C1E62"/>
                  </a:solidFill>
                  <a:latin typeface="Carlito"/>
                  <a:cs typeface="Carlito"/>
                </a:rPr>
                <a:t>Antimatter</a:t>
              </a:r>
              <a:endParaRPr sz="1500" dirty="0">
                <a:latin typeface="Carlito"/>
                <a:cs typeface="Carlito"/>
              </a:endParaRPr>
            </a:p>
          </p:txBody>
        </p:sp>
        <p:grpSp>
          <p:nvGrpSpPr>
            <p:cNvPr id="15" name="object 129">
              <a:extLst>
                <a:ext uri="{FF2B5EF4-FFF2-40B4-BE49-F238E27FC236}">
                  <a16:creationId xmlns:a16="http://schemas.microsoft.com/office/drawing/2014/main" id="{A1DAC0A2-B473-7E31-9A99-2E36C25F6417}"/>
                </a:ext>
              </a:extLst>
            </p:cNvPr>
            <p:cNvGrpSpPr/>
            <p:nvPr/>
          </p:nvGrpSpPr>
          <p:grpSpPr>
            <a:xfrm>
              <a:off x="3465512" y="5212672"/>
              <a:ext cx="744855" cy="294005"/>
              <a:chOff x="3465512" y="5212672"/>
              <a:chExt cx="744855" cy="294005"/>
            </a:xfrm>
          </p:grpSpPr>
          <p:sp>
            <p:nvSpPr>
              <p:cNvPr id="17" name="object 130">
                <a:extLst>
                  <a:ext uri="{FF2B5EF4-FFF2-40B4-BE49-F238E27FC236}">
                    <a16:creationId xmlns:a16="http://schemas.microsoft.com/office/drawing/2014/main" id="{C5C44814-F251-F79F-4248-E0BFBD433FFD}"/>
                  </a:ext>
                </a:extLst>
              </p:cNvPr>
              <p:cNvSpPr/>
              <p:nvPr/>
            </p:nvSpPr>
            <p:spPr>
              <a:xfrm>
                <a:off x="3478529" y="5225690"/>
                <a:ext cx="718820" cy="267970"/>
              </a:xfrm>
              <a:custGeom>
                <a:avLst/>
                <a:gdLst/>
                <a:ahLst/>
                <a:cxnLst/>
                <a:rect l="l" t="t" r="r" b="b"/>
                <a:pathLst>
                  <a:path w="718820" h="267970">
                    <a:moveTo>
                      <a:pt x="683260" y="266700"/>
                    </a:moveTo>
                    <a:lnTo>
                      <a:pt x="35560" y="266700"/>
                    </a:lnTo>
                    <a:lnTo>
                      <a:pt x="38100" y="267969"/>
                    </a:lnTo>
                    <a:lnTo>
                      <a:pt x="680720" y="267969"/>
                    </a:lnTo>
                    <a:lnTo>
                      <a:pt x="683260" y="266700"/>
                    </a:lnTo>
                    <a:close/>
                  </a:path>
                  <a:path w="718820" h="267970">
                    <a:moveTo>
                      <a:pt x="688340" y="265430"/>
                    </a:moveTo>
                    <a:lnTo>
                      <a:pt x="30480" y="265430"/>
                    </a:lnTo>
                    <a:lnTo>
                      <a:pt x="33020" y="266700"/>
                    </a:lnTo>
                    <a:lnTo>
                      <a:pt x="685800" y="266700"/>
                    </a:lnTo>
                    <a:lnTo>
                      <a:pt x="688340" y="265430"/>
                    </a:lnTo>
                    <a:close/>
                  </a:path>
                  <a:path w="718820" h="267970">
                    <a:moveTo>
                      <a:pt x="695960" y="5080"/>
                    </a:moveTo>
                    <a:lnTo>
                      <a:pt x="21590" y="5080"/>
                    </a:lnTo>
                    <a:lnTo>
                      <a:pt x="20320" y="6350"/>
                    </a:lnTo>
                    <a:lnTo>
                      <a:pt x="17780" y="7619"/>
                    </a:lnTo>
                    <a:lnTo>
                      <a:pt x="16510" y="10159"/>
                    </a:lnTo>
                    <a:lnTo>
                      <a:pt x="13970" y="11430"/>
                    </a:lnTo>
                    <a:lnTo>
                      <a:pt x="11430" y="13969"/>
                    </a:lnTo>
                    <a:lnTo>
                      <a:pt x="10160" y="16509"/>
                    </a:lnTo>
                    <a:lnTo>
                      <a:pt x="8890" y="17780"/>
                    </a:lnTo>
                    <a:lnTo>
                      <a:pt x="7620" y="20319"/>
                    </a:lnTo>
                    <a:lnTo>
                      <a:pt x="6350" y="21590"/>
                    </a:lnTo>
                    <a:lnTo>
                      <a:pt x="3810" y="26669"/>
                    </a:lnTo>
                    <a:lnTo>
                      <a:pt x="2540" y="27940"/>
                    </a:lnTo>
                    <a:lnTo>
                      <a:pt x="2540" y="30480"/>
                    </a:lnTo>
                    <a:lnTo>
                      <a:pt x="1270" y="33019"/>
                    </a:lnTo>
                    <a:lnTo>
                      <a:pt x="1270" y="34290"/>
                    </a:lnTo>
                    <a:lnTo>
                      <a:pt x="0" y="36830"/>
                    </a:lnTo>
                    <a:lnTo>
                      <a:pt x="0" y="231140"/>
                    </a:lnTo>
                    <a:lnTo>
                      <a:pt x="1270" y="233680"/>
                    </a:lnTo>
                    <a:lnTo>
                      <a:pt x="1270" y="234950"/>
                    </a:lnTo>
                    <a:lnTo>
                      <a:pt x="2540" y="237490"/>
                    </a:lnTo>
                    <a:lnTo>
                      <a:pt x="2540" y="240030"/>
                    </a:lnTo>
                    <a:lnTo>
                      <a:pt x="3810" y="241300"/>
                    </a:lnTo>
                    <a:lnTo>
                      <a:pt x="6350" y="246380"/>
                    </a:lnTo>
                    <a:lnTo>
                      <a:pt x="7620" y="247650"/>
                    </a:lnTo>
                    <a:lnTo>
                      <a:pt x="8890" y="250190"/>
                    </a:lnTo>
                    <a:lnTo>
                      <a:pt x="11430" y="252730"/>
                    </a:lnTo>
                    <a:lnTo>
                      <a:pt x="12700" y="255269"/>
                    </a:lnTo>
                    <a:lnTo>
                      <a:pt x="13970" y="256540"/>
                    </a:lnTo>
                    <a:lnTo>
                      <a:pt x="16510" y="257809"/>
                    </a:lnTo>
                    <a:lnTo>
                      <a:pt x="17780" y="260350"/>
                    </a:lnTo>
                    <a:lnTo>
                      <a:pt x="20320" y="260350"/>
                    </a:lnTo>
                    <a:lnTo>
                      <a:pt x="21590" y="262890"/>
                    </a:lnTo>
                    <a:lnTo>
                      <a:pt x="24130" y="262890"/>
                    </a:lnTo>
                    <a:lnTo>
                      <a:pt x="29210" y="265430"/>
                    </a:lnTo>
                    <a:lnTo>
                      <a:pt x="689610" y="265430"/>
                    </a:lnTo>
                    <a:lnTo>
                      <a:pt x="694690" y="262890"/>
                    </a:lnTo>
                    <a:lnTo>
                      <a:pt x="695960" y="261619"/>
                    </a:lnTo>
                    <a:lnTo>
                      <a:pt x="698500" y="260350"/>
                    </a:lnTo>
                    <a:lnTo>
                      <a:pt x="699770" y="259080"/>
                    </a:lnTo>
                    <a:lnTo>
                      <a:pt x="702310" y="257809"/>
                    </a:lnTo>
                    <a:lnTo>
                      <a:pt x="709930" y="250190"/>
                    </a:lnTo>
                    <a:lnTo>
                      <a:pt x="711200" y="247650"/>
                    </a:lnTo>
                    <a:lnTo>
                      <a:pt x="712470" y="246380"/>
                    </a:lnTo>
                    <a:lnTo>
                      <a:pt x="715010" y="241300"/>
                    </a:lnTo>
                    <a:lnTo>
                      <a:pt x="715010" y="238759"/>
                    </a:lnTo>
                    <a:lnTo>
                      <a:pt x="716280" y="237490"/>
                    </a:lnTo>
                    <a:lnTo>
                      <a:pt x="716280" y="234950"/>
                    </a:lnTo>
                    <a:lnTo>
                      <a:pt x="717550" y="232409"/>
                    </a:lnTo>
                    <a:lnTo>
                      <a:pt x="717550" y="228600"/>
                    </a:lnTo>
                    <a:lnTo>
                      <a:pt x="718820" y="226059"/>
                    </a:lnTo>
                    <a:lnTo>
                      <a:pt x="718820" y="41909"/>
                    </a:lnTo>
                    <a:lnTo>
                      <a:pt x="717550" y="39369"/>
                    </a:lnTo>
                    <a:lnTo>
                      <a:pt x="717550" y="34290"/>
                    </a:lnTo>
                    <a:lnTo>
                      <a:pt x="716280" y="33019"/>
                    </a:lnTo>
                    <a:lnTo>
                      <a:pt x="716280" y="30480"/>
                    </a:lnTo>
                    <a:lnTo>
                      <a:pt x="715010" y="27940"/>
                    </a:lnTo>
                    <a:lnTo>
                      <a:pt x="715010" y="26669"/>
                    </a:lnTo>
                    <a:lnTo>
                      <a:pt x="712470" y="21590"/>
                    </a:lnTo>
                    <a:lnTo>
                      <a:pt x="711200" y="20319"/>
                    </a:lnTo>
                    <a:lnTo>
                      <a:pt x="709930" y="17780"/>
                    </a:lnTo>
                    <a:lnTo>
                      <a:pt x="708660" y="16509"/>
                    </a:lnTo>
                    <a:lnTo>
                      <a:pt x="707390" y="13969"/>
                    </a:lnTo>
                    <a:lnTo>
                      <a:pt x="704850" y="12700"/>
                    </a:lnTo>
                    <a:lnTo>
                      <a:pt x="698500" y="6350"/>
                    </a:lnTo>
                    <a:lnTo>
                      <a:pt x="695960" y="5080"/>
                    </a:lnTo>
                    <a:close/>
                  </a:path>
                  <a:path w="718820" h="267970">
                    <a:moveTo>
                      <a:pt x="687070" y="1269"/>
                    </a:moveTo>
                    <a:lnTo>
                      <a:pt x="30480" y="1269"/>
                    </a:lnTo>
                    <a:lnTo>
                      <a:pt x="29210" y="2539"/>
                    </a:lnTo>
                    <a:lnTo>
                      <a:pt x="24130" y="5080"/>
                    </a:lnTo>
                    <a:lnTo>
                      <a:pt x="693420" y="5080"/>
                    </a:lnTo>
                    <a:lnTo>
                      <a:pt x="692150" y="3810"/>
                    </a:lnTo>
                    <a:lnTo>
                      <a:pt x="687070" y="1269"/>
                    </a:lnTo>
                    <a:close/>
                  </a:path>
                  <a:path w="718820" h="267970">
                    <a:moveTo>
                      <a:pt x="683260" y="0"/>
                    </a:moveTo>
                    <a:lnTo>
                      <a:pt x="35560" y="0"/>
                    </a:lnTo>
                    <a:lnTo>
                      <a:pt x="33020" y="1269"/>
                    </a:lnTo>
                    <a:lnTo>
                      <a:pt x="685800" y="1269"/>
                    </a:lnTo>
                    <a:lnTo>
                      <a:pt x="683260" y="0"/>
                    </a:lnTo>
                    <a:close/>
                  </a:path>
                </a:pathLst>
              </a:custGeom>
              <a:solidFill>
                <a:srgbClr val="EDEDED">
                  <a:alpha val="87998"/>
                </a:srgbClr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8" name="object 131">
                <a:extLst>
                  <a:ext uri="{FF2B5EF4-FFF2-40B4-BE49-F238E27FC236}">
                    <a16:creationId xmlns:a16="http://schemas.microsoft.com/office/drawing/2014/main" id="{757632CE-5D96-845B-BD7D-5D514983F156}"/>
                  </a:ext>
                </a:extLst>
              </p:cNvPr>
              <p:cNvSpPr/>
              <p:nvPr/>
            </p:nvSpPr>
            <p:spPr>
              <a:xfrm>
                <a:off x="3478529" y="5225690"/>
                <a:ext cx="718820" cy="267970"/>
              </a:xfrm>
              <a:custGeom>
                <a:avLst/>
                <a:gdLst/>
                <a:ahLst/>
                <a:cxnLst/>
                <a:rect l="l" t="t" r="r" b="b"/>
                <a:pathLst>
                  <a:path w="718820" h="267970">
                    <a:moveTo>
                      <a:pt x="0" y="44450"/>
                    </a:moveTo>
                    <a:lnTo>
                      <a:pt x="0" y="41909"/>
                    </a:lnTo>
                    <a:lnTo>
                      <a:pt x="0" y="39369"/>
                    </a:lnTo>
                    <a:lnTo>
                      <a:pt x="0" y="36830"/>
                    </a:lnTo>
                    <a:lnTo>
                      <a:pt x="1270" y="34290"/>
                    </a:lnTo>
                    <a:lnTo>
                      <a:pt x="1270" y="33019"/>
                    </a:lnTo>
                    <a:lnTo>
                      <a:pt x="2540" y="30480"/>
                    </a:lnTo>
                    <a:lnTo>
                      <a:pt x="2540" y="27940"/>
                    </a:lnTo>
                    <a:lnTo>
                      <a:pt x="3810" y="26669"/>
                    </a:lnTo>
                    <a:lnTo>
                      <a:pt x="5080" y="24130"/>
                    </a:lnTo>
                    <a:lnTo>
                      <a:pt x="6350" y="21590"/>
                    </a:lnTo>
                    <a:lnTo>
                      <a:pt x="7620" y="20319"/>
                    </a:lnTo>
                    <a:lnTo>
                      <a:pt x="8890" y="17780"/>
                    </a:lnTo>
                    <a:lnTo>
                      <a:pt x="10160" y="16509"/>
                    </a:lnTo>
                    <a:lnTo>
                      <a:pt x="11430" y="13969"/>
                    </a:lnTo>
                    <a:lnTo>
                      <a:pt x="12700" y="12700"/>
                    </a:lnTo>
                    <a:lnTo>
                      <a:pt x="13970" y="11430"/>
                    </a:lnTo>
                    <a:lnTo>
                      <a:pt x="16510" y="10159"/>
                    </a:lnTo>
                    <a:lnTo>
                      <a:pt x="17780" y="7619"/>
                    </a:lnTo>
                    <a:lnTo>
                      <a:pt x="20320" y="6350"/>
                    </a:lnTo>
                    <a:lnTo>
                      <a:pt x="21590" y="5080"/>
                    </a:lnTo>
                    <a:lnTo>
                      <a:pt x="24130" y="5080"/>
                    </a:lnTo>
                    <a:lnTo>
                      <a:pt x="26670" y="3810"/>
                    </a:lnTo>
                    <a:lnTo>
                      <a:pt x="29210" y="2539"/>
                    </a:lnTo>
                    <a:lnTo>
                      <a:pt x="30480" y="1269"/>
                    </a:lnTo>
                    <a:lnTo>
                      <a:pt x="33020" y="1269"/>
                    </a:lnTo>
                    <a:lnTo>
                      <a:pt x="35560" y="0"/>
                    </a:lnTo>
                    <a:lnTo>
                      <a:pt x="38100" y="0"/>
                    </a:lnTo>
                    <a:lnTo>
                      <a:pt x="39370" y="0"/>
                    </a:lnTo>
                    <a:lnTo>
                      <a:pt x="673100" y="0"/>
                    </a:lnTo>
                    <a:lnTo>
                      <a:pt x="683260" y="0"/>
                    </a:lnTo>
                    <a:lnTo>
                      <a:pt x="685800" y="1269"/>
                    </a:lnTo>
                    <a:lnTo>
                      <a:pt x="687070" y="1269"/>
                    </a:lnTo>
                    <a:lnTo>
                      <a:pt x="689610" y="2539"/>
                    </a:lnTo>
                    <a:lnTo>
                      <a:pt x="692150" y="3810"/>
                    </a:lnTo>
                    <a:lnTo>
                      <a:pt x="693420" y="5080"/>
                    </a:lnTo>
                    <a:lnTo>
                      <a:pt x="695960" y="5080"/>
                    </a:lnTo>
                    <a:lnTo>
                      <a:pt x="698500" y="6350"/>
                    </a:lnTo>
                    <a:lnTo>
                      <a:pt x="699770" y="7619"/>
                    </a:lnTo>
                    <a:lnTo>
                      <a:pt x="702310" y="10159"/>
                    </a:lnTo>
                    <a:lnTo>
                      <a:pt x="703580" y="11430"/>
                    </a:lnTo>
                    <a:lnTo>
                      <a:pt x="704850" y="12700"/>
                    </a:lnTo>
                    <a:lnTo>
                      <a:pt x="707390" y="13969"/>
                    </a:lnTo>
                    <a:lnTo>
                      <a:pt x="708660" y="16509"/>
                    </a:lnTo>
                    <a:lnTo>
                      <a:pt x="709930" y="17780"/>
                    </a:lnTo>
                    <a:lnTo>
                      <a:pt x="711200" y="20319"/>
                    </a:lnTo>
                    <a:lnTo>
                      <a:pt x="712470" y="21590"/>
                    </a:lnTo>
                    <a:lnTo>
                      <a:pt x="713740" y="24130"/>
                    </a:lnTo>
                    <a:lnTo>
                      <a:pt x="715010" y="26669"/>
                    </a:lnTo>
                    <a:lnTo>
                      <a:pt x="715010" y="27940"/>
                    </a:lnTo>
                    <a:lnTo>
                      <a:pt x="716280" y="30480"/>
                    </a:lnTo>
                    <a:lnTo>
                      <a:pt x="716280" y="33019"/>
                    </a:lnTo>
                    <a:lnTo>
                      <a:pt x="717550" y="34290"/>
                    </a:lnTo>
                    <a:lnTo>
                      <a:pt x="717550" y="36830"/>
                    </a:lnTo>
                    <a:lnTo>
                      <a:pt x="717550" y="39369"/>
                    </a:lnTo>
                    <a:lnTo>
                      <a:pt x="718820" y="41909"/>
                    </a:lnTo>
                    <a:lnTo>
                      <a:pt x="718820" y="44450"/>
                    </a:lnTo>
                    <a:lnTo>
                      <a:pt x="718820" y="223519"/>
                    </a:lnTo>
                    <a:lnTo>
                      <a:pt x="718820" y="226059"/>
                    </a:lnTo>
                    <a:lnTo>
                      <a:pt x="717550" y="228600"/>
                    </a:lnTo>
                    <a:lnTo>
                      <a:pt x="717550" y="229869"/>
                    </a:lnTo>
                    <a:lnTo>
                      <a:pt x="717550" y="232409"/>
                    </a:lnTo>
                    <a:lnTo>
                      <a:pt x="716280" y="234950"/>
                    </a:lnTo>
                    <a:lnTo>
                      <a:pt x="716280" y="237490"/>
                    </a:lnTo>
                    <a:lnTo>
                      <a:pt x="715010" y="238759"/>
                    </a:lnTo>
                    <a:lnTo>
                      <a:pt x="715010" y="241300"/>
                    </a:lnTo>
                    <a:lnTo>
                      <a:pt x="713740" y="243840"/>
                    </a:lnTo>
                    <a:lnTo>
                      <a:pt x="712470" y="246380"/>
                    </a:lnTo>
                    <a:lnTo>
                      <a:pt x="711200" y="247650"/>
                    </a:lnTo>
                    <a:lnTo>
                      <a:pt x="709930" y="250190"/>
                    </a:lnTo>
                    <a:lnTo>
                      <a:pt x="708660" y="251459"/>
                    </a:lnTo>
                    <a:lnTo>
                      <a:pt x="707390" y="252730"/>
                    </a:lnTo>
                    <a:lnTo>
                      <a:pt x="704850" y="255269"/>
                    </a:lnTo>
                    <a:lnTo>
                      <a:pt x="703580" y="256540"/>
                    </a:lnTo>
                    <a:lnTo>
                      <a:pt x="702310" y="257809"/>
                    </a:lnTo>
                    <a:lnTo>
                      <a:pt x="699770" y="259080"/>
                    </a:lnTo>
                    <a:lnTo>
                      <a:pt x="698500" y="260350"/>
                    </a:lnTo>
                    <a:lnTo>
                      <a:pt x="695960" y="261619"/>
                    </a:lnTo>
                    <a:lnTo>
                      <a:pt x="694690" y="262890"/>
                    </a:lnTo>
                    <a:lnTo>
                      <a:pt x="692150" y="264159"/>
                    </a:lnTo>
                    <a:lnTo>
                      <a:pt x="689610" y="265430"/>
                    </a:lnTo>
                    <a:lnTo>
                      <a:pt x="688340" y="265430"/>
                    </a:lnTo>
                    <a:lnTo>
                      <a:pt x="685800" y="266700"/>
                    </a:lnTo>
                    <a:lnTo>
                      <a:pt x="683260" y="266700"/>
                    </a:lnTo>
                    <a:lnTo>
                      <a:pt x="680720" y="267969"/>
                    </a:lnTo>
                    <a:lnTo>
                      <a:pt x="678180" y="267969"/>
                    </a:lnTo>
                    <a:lnTo>
                      <a:pt x="38100" y="267969"/>
                    </a:lnTo>
                    <a:lnTo>
                      <a:pt x="35560" y="266700"/>
                    </a:lnTo>
                    <a:lnTo>
                      <a:pt x="33020" y="266700"/>
                    </a:lnTo>
                    <a:lnTo>
                      <a:pt x="30480" y="265430"/>
                    </a:lnTo>
                    <a:lnTo>
                      <a:pt x="29210" y="265430"/>
                    </a:lnTo>
                    <a:lnTo>
                      <a:pt x="26670" y="264159"/>
                    </a:lnTo>
                    <a:lnTo>
                      <a:pt x="24130" y="262890"/>
                    </a:lnTo>
                    <a:lnTo>
                      <a:pt x="21590" y="262890"/>
                    </a:lnTo>
                    <a:lnTo>
                      <a:pt x="20320" y="260350"/>
                    </a:lnTo>
                    <a:lnTo>
                      <a:pt x="17780" y="260350"/>
                    </a:lnTo>
                    <a:lnTo>
                      <a:pt x="16510" y="257809"/>
                    </a:lnTo>
                    <a:lnTo>
                      <a:pt x="13970" y="256540"/>
                    </a:lnTo>
                    <a:lnTo>
                      <a:pt x="12700" y="255269"/>
                    </a:lnTo>
                    <a:lnTo>
                      <a:pt x="11430" y="252730"/>
                    </a:lnTo>
                    <a:lnTo>
                      <a:pt x="10160" y="251459"/>
                    </a:lnTo>
                    <a:lnTo>
                      <a:pt x="8890" y="250190"/>
                    </a:lnTo>
                    <a:lnTo>
                      <a:pt x="7620" y="247650"/>
                    </a:lnTo>
                    <a:lnTo>
                      <a:pt x="6350" y="246380"/>
                    </a:lnTo>
                    <a:lnTo>
                      <a:pt x="5080" y="243840"/>
                    </a:lnTo>
                    <a:lnTo>
                      <a:pt x="3810" y="241300"/>
                    </a:lnTo>
                    <a:lnTo>
                      <a:pt x="2540" y="240030"/>
                    </a:lnTo>
                    <a:lnTo>
                      <a:pt x="2540" y="237490"/>
                    </a:lnTo>
                    <a:lnTo>
                      <a:pt x="1270" y="234950"/>
                    </a:lnTo>
                    <a:lnTo>
                      <a:pt x="1270" y="233680"/>
                    </a:lnTo>
                    <a:lnTo>
                      <a:pt x="0" y="231140"/>
                    </a:lnTo>
                    <a:lnTo>
                      <a:pt x="0" y="228600"/>
                    </a:lnTo>
                    <a:lnTo>
                      <a:pt x="0" y="226059"/>
                    </a:lnTo>
                    <a:lnTo>
                      <a:pt x="0" y="223519"/>
                    </a:lnTo>
                    <a:lnTo>
                      <a:pt x="0" y="44450"/>
                    </a:lnTo>
                    <a:close/>
                  </a:path>
                </a:pathLst>
              </a:custGeom>
              <a:ln w="25518">
                <a:solidFill>
                  <a:srgbClr val="003C72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0" name="object 132">
                <a:extLst>
                  <a:ext uri="{FF2B5EF4-FFF2-40B4-BE49-F238E27FC236}">
                    <a16:creationId xmlns:a16="http://schemas.microsoft.com/office/drawing/2014/main" id="{EA01EB47-5361-D6EB-FD39-981C953F795D}"/>
                  </a:ext>
                </a:extLst>
              </p:cNvPr>
              <p:cNvSpPr/>
              <p:nvPr/>
            </p:nvSpPr>
            <p:spPr>
              <a:xfrm>
                <a:off x="3465766" y="5212939"/>
                <a:ext cx="744855" cy="294005"/>
              </a:xfrm>
              <a:custGeom>
                <a:avLst/>
                <a:gdLst/>
                <a:ahLst/>
                <a:cxnLst/>
                <a:rect l="l" t="t" r="r" b="b"/>
                <a:pathLst>
                  <a:path w="744854" h="294004">
                    <a:moveTo>
                      <a:pt x="25514" y="12750"/>
                    </a:moveTo>
                    <a:lnTo>
                      <a:pt x="21780" y="3733"/>
                    </a:lnTo>
                    <a:lnTo>
                      <a:pt x="12763" y="0"/>
                    </a:lnTo>
                    <a:lnTo>
                      <a:pt x="3733" y="3733"/>
                    </a:lnTo>
                    <a:lnTo>
                      <a:pt x="0" y="12750"/>
                    </a:lnTo>
                    <a:lnTo>
                      <a:pt x="3733" y="21780"/>
                    </a:lnTo>
                    <a:lnTo>
                      <a:pt x="12763" y="25514"/>
                    </a:lnTo>
                    <a:lnTo>
                      <a:pt x="21780" y="21780"/>
                    </a:lnTo>
                    <a:lnTo>
                      <a:pt x="25514" y="12750"/>
                    </a:lnTo>
                    <a:close/>
                  </a:path>
                  <a:path w="744854" h="294004">
                    <a:moveTo>
                      <a:pt x="744334" y="280720"/>
                    </a:moveTo>
                    <a:lnTo>
                      <a:pt x="740600" y="271703"/>
                    </a:lnTo>
                    <a:lnTo>
                      <a:pt x="731583" y="267970"/>
                    </a:lnTo>
                    <a:lnTo>
                      <a:pt x="722553" y="271703"/>
                    </a:lnTo>
                    <a:lnTo>
                      <a:pt x="718820" y="280720"/>
                    </a:lnTo>
                    <a:lnTo>
                      <a:pt x="722553" y="289750"/>
                    </a:lnTo>
                    <a:lnTo>
                      <a:pt x="731583" y="293484"/>
                    </a:lnTo>
                    <a:lnTo>
                      <a:pt x="740600" y="289750"/>
                    </a:lnTo>
                    <a:lnTo>
                      <a:pt x="744334" y="280720"/>
                    </a:lnTo>
                    <a:close/>
                  </a:path>
                </a:pathLst>
              </a:custGeom>
              <a:solidFill>
                <a:srgbClr val="003C72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</p:grpSp>
        <p:sp>
          <p:nvSpPr>
            <p:cNvPr id="16" name="object 133">
              <a:extLst>
                <a:ext uri="{FF2B5EF4-FFF2-40B4-BE49-F238E27FC236}">
                  <a16:creationId xmlns:a16="http://schemas.microsoft.com/office/drawing/2014/main" id="{6A5B7F64-A2E3-C45A-4250-C240D22B1D73}"/>
                </a:ext>
              </a:extLst>
            </p:cNvPr>
            <p:cNvSpPr txBox="1"/>
            <p:nvPr/>
          </p:nvSpPr>
          <p:spPr>
            <a:xfrm>
              <a:off x="3572509" y="5239660"/>
              <a:ext cx="530860" cy="208995"/>
            </a:xfrm>
            <a:prstGeom prst="rect">
              <a:avLst/>
            </a:prstGeom>
          </p:spPr>
          <p:txBody>
            <a:bodyPr vert="horz" wrap="square" lIns="0" tIns="9525" rIns="0" bIns="0" rtlCol="0">
              <a:spAutoFit/>
            </a:bodyPr>
            <a:lstStyle/>
            <a:p>
              <a:pPr marL="9525">
                <a:spcBef>
                  <a:spcPts val="75"/>
                </a:spcBef>
              </a:pPr>
              <a:r>
                <a:rPr sz="1500" b="1" spc="-8" dirty="0">
                  <a:solidFill>
                    <a:srgbClr val="0C1E62"/>
                  </a:solidFill>
                  <a:latin typeface="Carlito"/>
                  <a:cs typeface="Carlito"/>
                </a:rPr>
                <a:t>Matter</a:t>
              </a:r>
              <a:endParaRPr sz="1050" dirty="0">
                <a:latin typeface="Carlito"/>
                <a:cs typeface="Carlito"/>
              </a:endParaRPr>
            </a:p>
          </p:txBody>
        </p:sp>
      </p:grpSp>
      <p:pic>
        <p:nvPicPr>
          <p:cNvPr id="459" name="object 11">
            <a:extLst>
              <a:ext uri="{FF2B5EF4-FFF2-40B4-BE49-F238E27FC236}">
                <a16:creationId xmlns:a16="http://schemas.microsoft.com/office/drawing/2014/main" id="{D4A9218B-3466-F8EC-720A-B5D19CF1730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39386" y="2963106"/>
            <a:ext cx="991870" cy="1568449"/>
          </a:xfrm>
          <a:prstGeom prst="rect">
            <a:avLst/>
          </a:prstGeom>
        </p:spPr>
      </p:pic>
      <p:pic>
        <p:nvPicPr>
          <p:cNvPr id="460" name="object 47">
            <a:extLst>
              <a:ext uri="{FF2B5EF4-FFF2-40B4-BE49-F238E27FC236}">
                <a16:creationId xmlns:a16="http://schemas.microsoft.com/office/drawing/2014/main" id="{5C8B1BC7-5766-2F24-8676-16686792488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96345" y="2859105"/>
            <a:ext cx="947391" cy="1141609"/>
          </a:xfrm>
          <a:prstGeom prst="rect">
            <a:avLst/>
          </a:prstGeom>
        </p:spPr>
      </p:pic>
      <p:pic>
        <p:nvPicPr>
          <p:cNvPr id="464" name="Picture 463">
            <a:extLst>
              <a:ext uri="{FF2B5EF4-FFF2-40B4-BE49-F238E27FC236}">
                <a16:creationId xmlns:a16="http://schemas.microsoft.com/office/drawing/2014/main" id="{031C1350-06CB-29FA-B34A-C570EF2D0E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1" b="2008"/>
          <a:stretch/>
        </p:blipFill>
        <p:spPr>
          <a:xfrm>
            <a:off x="5798191" y="1917941"/>
            <a:ext cx="5542763" cy="4000948"/>
          </a:xfrm>
          <a:prstGeom prst="rect">
            <a:avLst/>
          </a:prstGeom>
        </p:spPr>
      </p:pic>
      <p:sp>
        <p:nvSpPr>
          <p:cNvPr id="471" name="TextBox 470">
            <a:extLst>
              <a:ext uri="{FF2B5EF4-FFF2-40B4-BE49-F238E27FC236}">
                <a16:creationId xmlns:a16="http://schemas.microsoft.com/office/drawing/2014/main" id="{75B6D637-5514-390E-EFC9-E17C35380CF0}"/>
              </a:ext>
            </a:extLst>
          </p:cNvPr>
          <p:cNvSpPr txBox="1"/>
          <p:nvPr/>
        </p:nvSpPr>
        <p:spPr>
          <a:xfrm>
            <a:off x="6449862" y="1943731"/>
            <a:ext cx="36209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01"/>
                </a:solidFill>
              </a:rPr>
              <a:t>Known SM CP Violation (CKM matrix)</a:t>
            </a:r>
            <a:endParaRPr lang="en-US" sz="1600" dirty="0"/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FAF03C2E-D1EB-B5B1-2C36-9CEA24701F15}"/>
              </a:ext>
            </a:extLst>
          </p:cNvPr>
          <p:cNvSpPr/>
          <p:nvPr/>
        </p:nvSpPr>
        <p:spPr>
          <a:xfrm rot="5400000">
            <a:off x="10763311" y="2828064"/>
            <a:ext cx="504985" cy="23310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50776631-6477-AE5E-4DB1-F087969B19ED}"/>
              </a:ext>
            </a:extLst>
          </p:cNvPr>
          <p:cNvSpPr/>
          <p:nvPr/>
        </p:nvSpPr>
        <p:spPr>
          <a:xfrm>
            <a:off x="10661341" y="1989322"/>
            <a:ext cx="504985" cy="23310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TextBox 472">
            <a:extLst>
              <a:ext uri="{FF2B5EF4-FFF2-40B4-BE49-F238E27FC236}">
                <a16:creationId xmlns:a16="http://schemas.microsoft.com/office/drawing/2014/main" id="{1944C742-7947-1369-F8AA-57E0107E0A5D}"/>
              </a:ext>
            </a:extLst>
          </p:cNvPr>
          <p:cNvSpPr txBox="1"/>
          <p:nvPr/>
        </p:nvSpPr>
        <p:spPr>
          <a:xfrm rot="16200000">
            <a:off x="10912224" y="2756254"/>
            <a:ext cx="13667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Discovery</a:t>
            </a:r>
            <a:r>
              <a:rPr lang="en-US" sz="1800" spc="76" dirty="0">
                <a:solidFill>
                  <a:srgbClr val="DB19D2"/>
                </a:solidFill>
              </a:rPr>
              <a:t> </a:t>
            </a:r>
            <a:r>
              <a:rPr lang="en-US" sz="1800" spc="53" dirty="0">
                <a:solidFill>
                  <a:srgbClr val="DB19D2"/>
                </a:solidFill>
              </a:rPr>
              <a:t>Window </a:t>
            </a:r>
            <a:endParaRPr lang="en-US" dirty="0"/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4CB98B39-6865-EF96-5B7B-74D37BDA0A2A}"/>
              </a:ext>
            </a:extLst>
          </p:cNvPr>
          <p:cNvSpPr/>
          <p:nvPr/>
        </p:nvSpPr>
        <p:spPr>
          <a:xfrm>
            <a:off x="6553677" y="2363842"/>
            <a:ext cx="2787093" cy="1910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1" name="Picture 480">
            <a:extLst>
              <a:ext uri="{FF2B5EF4-FFF2-40B4-BE49-F238E27FC236}">
                <a16:creationId xmlns:a16="http://schemas.microsoft.com/office/drawing/2014/main" id="{21F09A09-E184-DF9B-8A78-8B342D6D32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5407" y="4919407"/>
            <a:ext cx="2989586" cy="898768"/>
          </a:xfrm>
          <a:prstGeom prst="rect">
            <a:avLst/>
          </a:prstGeom>
        </p:spPr>
      </p:pic>
      <p:sp>
        <p:nvSpPr>
          <p:cNvPr id="482" name="object 44">
            <a:extLst>
              <a:ext uri="{FF2B5EF4-FFF2-40B4-BE49-F238E27FC236}">
                <a16:creationId xmlns:a16="http://schemas.microsoft.com/office/drawing/2014/main" id="{411D0038-27DC-07FC-DAAF-FECA33CCCD15}"/>
              </a:ext>
            </a:extLst>
          </p:cNvPr>
          <p:cNvSpPr txBox="1"/>
          <p:nvPr/>
        </p:nvSpPr>
        <p:spPr>
          <a:xfrm>
            <a:off x="2782098" y="2943773"/>
            <a:ext cx="2165048" cy="359073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R="1417320" algn="ctr">
              <a:spcBef>
                <a:spcPts val="640"/>
              </a:spcBef>
            </a:pPr>
            <a:r>
              <a:rPr sz="1050" b="1" spc="-5" dirty="0">
                <a:solidFill>
                  <a:srgbClr val="E22300"/>
                </a:solidFill>
                <a:latin typeface="Carlito"/>
                <a:cs typeface="Carlito"/>
              </a:rPr>
              <a:t>225</a:t>
            </a:r>
            <a:r>
              <a:rPr sz="2700" b="1" spc="-7" baseline="-16975" dirty="0">
                <a:solidFill>
                  <a:srgbClr val="E22300"/>
                </a:solidFill>
                <a:latin typeface="Carlito"/>
                <a:cs typeface="Carlito"/>
              </a:rPr>
              <a:t>Ra</a:t>
            </a:r>
            <a:endParaRPr sz="2700" baseline="-16975" dirty="0">
              <a:latin typeface="Carlito"/>
              <a:cs typeface="Carlito"/>
            </a:endParaRPr>
          </a:p>
        </p:txBody>
      </p:sp>
      <p:cxnSp>
        <p:nvCxnSpPr>
          <p:cNvPr id="483" name="Straight Arrow Connector 482">
            <a:extLst>
              <a:ext uri="{FF2B5EF4-FFF2-40B4-BE49-F238E27FC236}">
                <a16:creationId xmlns:a16="http://schemas.microsoft.com/office/drawing/2014/main" id="{6A3FB09E-C596-7CBB-7D5C-7C99587CFCB2}"/>
              </a:ext>
            </a:extLst>
          </p:cNvPr>
          <p:cNvCxnSpPr/>
          <p:nvPr/>
        </p:nvCxnSpPr>
        <p:spPr>
          <a:xfrm>
            <a:off x="11007524" y="2363842"/>
            <a:ext cx="0" cy="1426556"/>
          </a:xfrm>
          <a:prstGeom prst="straightConnector1">
            <a:avLst/>
          </a:prstGeom>
          <a:noFill/>
          <a:ln w="50800" cap="flat">
            <a:solidFill>
              <a:srgbClr val="FF49A8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101196573"/>
      </p:ext>
    </p:extLst>
  </p:cSld>
  <p:clrMapOvr>
    <a:masterClrMapping/>
  </p:clrMapOvr>
  <p:transition spd="med" advTm="27434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F20BB-00AB-1B2D-9E71-DFB70EE5E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70DD4226-178C-B2E7-1A18-626CB5ADB9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CP Violation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787105-E557-2AF0-E527-7FCC58FF5062}"/>
              </a:ext>
            </a:extLst>
          </p:cNvPr>
          <p:cNvSpPr/>
          <p:nvPr/>
        </p:nvSpPr>
        <p:spPr>
          <a:xfrm>
            <a:off x="674669" y="6520639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C31A140C-696B-4D68-2894-4C372DDBA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27142"/>
            <a:ext cx="12009119" cy="437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Worldwide race to exploit power of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 Molecules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Generate internal fields orders of magnitude above lab possibilities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Enhancements in molecules vs atoms 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&gt;4000</a:t>
            </a:r>
          </a:p>
          <a:p>
            <a:endParaRPr lang="en-US" sz="800" baseline="30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1000TeV scale 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lifetimes!</a:t>
            </a:r>
            <a:endParaRPr lang="en-US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D9E0A3-7823-E95B-25DF-82265015C959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4" name="Picture 463">
            <a:extLst>
              <a:ext uri="{FF2B5EF4-FFF2-40B4-BE49-F238E27FC236}">
                <a16:creationId xmlns:a16="http://schemas.microsoft.com/office/drawing/2014/main" id="{7246EF26-FE96-0806-438F-D29A2090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190" y="1917939"/>
            <a:ext cx="5546916" cy="4086000"/>
          </a:xfrm>
          <a:prstGeom prst="rect">
            <a:avLst/>
          </a:prstGeom>
        </p:spPr>
      </p:pic>
      <p:sp>
        <p:nvSpPr>
          <p:cNvPr id="471" name="TextBox 470">
            <a:extLst>
              <a:ext uri="{FF2B5EF4-FFF2-40B4-BE49-F238E27FC236}">
                <a16:creationId xmlns:a16="http://schemas.microsoft.com/office/drawing/2014/main" id="{A3925C75-A4BB-3BE1-8371-7E427D1BFDD7}"/>
              </a:ext>
            </a:extLst>
          </p:cNvPr>
          <p:cNvSpPr txBox="1"/>
          <p:nvPr/>
        </p:nvSpPr>
        <p:spPr>
          <a:xfrm>
            <a:off x="6449862" y="1943731"/>
            <a:ext cx="36209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01"/>
                </a:solidFill>
              </a:rPr>
              <a:t>Known SM CP Violation (CKM matrix)</a:t>
            </a:r>
            <a:endParaRPr lang="en-US" sz="1600" dirty="0"/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811355CA-955D-3747-69D5-B10244A47016}"/>
              </a:ext>
            </a:extLst>
          </p:cNvPr>
          <p:cNvSpPr/>
          <p:nvPr/>
        </p:nvSpPr>
        <p:spPr>
          <a:xfrm>
            <a:off x="6553677" y="2363842"/>
            <a:ext cx="2787093" cy="1910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681752-B21E-B537-E737-BD4F52090E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" t="17803" r="61470" b="17302"/>
          <a:stretch/>
        </p:blipFill>
        <p:spPr>
          <a:xfrm>
            <a:off x="132640" y="1857232"/>
            <a:ext cx="1724650" cy="17351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A953B82-BB13-6A00-F5A2-F4828E8B0B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9" t="23594" r="1960" b="22276"/>
          <a:stretch/>
        </p:blipFill>
        <p:spPr>
          <a:xfrm>
            <a:off x="2132824" y="1831441"/>
            <a:ext cx="3046923" cy="200676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730B37B-9E2D-6E6D-FDCE-C80CCF9448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0299" y="2565871"/>
            <a:ext cx="635000" cy="292100"/>
          </a:xfrm>
          <a:prstGeom prst="rect">
            <a:avLst/>
          </a:prstGeom>
        </p:spPr>
      </p:pic>
      <p:sp>
        <p:nvSpPr>
          <p:cNvPr id="19" name="Striped Right Arrow 18">
            <a:extLst>
              <a:ext uri="{FF2B5EF4-FFF2-40B4-BE49-F238E27FC236}">
                <a16:creationId xmlns:a16="http://schemas.microsoft.com/office/drawing/2014/main" id="{29145251-600D-A649-69D5-C0D21B7BB55C}"/>
              </a:ext>
            </a:extLst>
          </p:cNvPr>
          <p:cNvSpPr/>
          <p:nvPr/>
        </p:nvSpPr>
        <p:spPr>
          <a:xfrm>
            <a:off x="1801448" y="2387879"/>
            <a:ext cx="821802" cy="559294"/>
          </a:xfrm>
          <a:prstGeom prst="striped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8CEE25-CA44-BCBF-0658-382121DB3FA5}"/>
              </a:ext>
            </a:extLst>
          </p:cNvPr>
          <p:cNvSpPr txBox="1"/>
          <p:nvPr/>
        </p:nvSpPr>
        <p:spPr>
          <a:xfrm>
            <a:off x="11140824" y="2870554"/>
            <a:ext cx="114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10 years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4DDA04-8D65-D2F8-D427-258A25ACC42F}"/>
              </a:ext>
            </a:extLst>
          </p:cNvPr>
          <p:cNvSpPr txBox="1"/>
          <p:nvPr/>
        </p:nvSpPr>
        <p:spPr>
          <a:xfrm>
            <a:off x="11167509" y="1911841"/>
            <a:ext cx="114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20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8DAE5C-A531-E77B-B675-F220650CB8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439" t="22998" r="2881" b="67963"/>
          <a:stretch/>
        </p:blipFill>
        <p:spPr>
          <a:xfrm>
            <a:off x="10862862" y="3309540"/>
            <a:ext cx="315033" cy="3693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CD4F47-BD0B-E9D1-F277-AAE3241C6FAF}"/>
              </a:ext>
            </a:extLst>
          </p:cNvPr>
          <p:cNvSpPr txBox="1"/>
          <p:nvPr/>
        </p:nvSpPr>
        <p:spPr>
          <a:xfrm>
            <a:off x="11206726" y="3356588"/>
            <a:ext cx="1015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5 years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D4985E-921C-218F-F1AB-FDBDFC9F0F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895" t="11190" r="34859" b="84134"/>
          <a:stretch>
            <a:fillRect/>
          </a:stretch>
        </p:blipFill>
        <p:spPr>
          <a:xfrm>
            <a:off x="6624396" y="2438646"/>
            <a:ext cx="2787093" cy="1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69044"/>
      </p:ext>
    </p:extLst>
  </p:cSld>
  <p:clrMapOvr>
    <a:masterClrMapping/>
  </p:clrMapOvr>
  <p:transition spd="med" advTm="27434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B1024-3E57-FB21-7F1C-21D84000A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AEE60CFF-C36D-7A3A-4A12-120AC133DB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CP Violation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EB530E-FF97-B934-50FA-E468B819B281}"/>
              </a:ext>
            </a:extLst>
          </p:cNvPr>
          <p:cNvSpPr/>
          <p:nvPr/>
        </p:nvSpPr>
        <p:spPr>
          <a:xfrm>
            <a:off x="674669" y="6520639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402A4B9E-F4C1-0FBB-975A-245B31880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27142"/>
            <a:ext cx="12009119" cy="508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Worldwide race to exploit power of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 Molecules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Generate internal fields orders of magnitude above lab possibilities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Enhancements in molecules vs atoms 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&gt;4000</a:t>
            </a:r>
          </a:p>
          <a:p>
            <a:endParaRPr lang="en-US" sz="800" baseline="30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1000TeV scale 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lifetimes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date, no rigorous nuclear theory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(motivation, interpretation)</a:t>
            </a:r>
            <a:endParaRPr lang="en-US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D55FD80-9291-1760-AA08-D438DE7801AE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4" name="Picture 463">
            <a:extLst>
              <a:ext uri="{FF2B5EF4-FFF2-40B4-BE49-F238E27FC236}">
                <a16:creationId xmlns:a16="http://schemas.microsoft.com/office/drawing/2014/main" id="{E0866EAE-8A27-B4F2-2955-76E6FBA5B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190" y="1917939"/>
            <a:ext cx="5546916" cy="4086000"/>
          </a:xfrm>
          <a:prstGeom prst="rect">
            <a:avLst/>
          </a:prstGeom>
        </p:spPr>
      </p:pic>
      <p:sp>
        <p:nvSpPr>
          <p:cNvPr id="471" name="TextBox 470">
            <a:extLst>
              <a:ext uri="{FF2B5EF4-FFF2-40B4-BE49-F238E27FC236}">
                <a16:creationId xmlns:a16="http://schemas.microsoft.com/office/drawing/2014/main" id="{EBEBD52E-8B2F-BCC6-8773-1A2490922F19}"/>
              </a:ext>
            </a:extLst>
          </p:cNvPr>
          <p:cNvSpPr txBox="1"/>
          <p:nvPr/>
        </p:nvSpPr>
        <p:spPr>
          <a:xfrm>
            <a:off x="6449862" y="1943731"/>
            <a:ext cx="36209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01"/>
                </a:solidFill>
              </a:rPr>
              <a:t>Known SM CP Violation (CKM matrix)</a:t>
            </a:r>
            <a:endParaRPr lang="en-US" sz="1600" dirty="0"/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042A2CBD-6DB2-0E8D-35DD-72623AAA672E}"/>
              </a:ext>
            </a:extLst>
          </p:cNvPr>
          <p:cNvSpPr/>
          <p:nvPr/>
        </p:nvSpPr>
        <p:spPr>
          <a:xfrm>
            <a:off x="6553677" y="2363842"/>
            <a:ext cx="2787093" cy="1910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4E22B3-D55B-DEF2-EFBD-C5790DD60B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" t="17803" r="61470" b="17302"/>
          <a:stretch/>
        </p:blipFill>
        <p:spPr>
          <a:xfrm>
            <a:off x="132640" y="1857232"/>
            <a:ext cx="1724650" cy="17351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C7CBC23-0737-A6A9-D38D-9E6E35865E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9" t="23594" r="1960" b="22276"/>
          <a:stretch/>
        </p:blipFill>
        <p:spPr>
          <a:xfrm>
            <a:off x="2132824" y="1831441"/>
            <a:ext cx="3046923" cy="200676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48903E0-FB2E-0BF8-9032-778B730653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0299" y="2565871"/>
            <a:ext cx="635000" cy="292100"/>
          </a:xfrm>
          <a:prstGeom prst="rect">
            <a:avLst/>
          </a:prstGeom>
        </p:spPr>
      </p:pic>
      <p:sp>
        <p:nvSpPr>
          <p:cNvPr id="19" name="Striped Right Arrow 18">
            <a:extLst>
              <a:ext uri="{FF2B5EF4-FFF2-40B4-BE49-F238E27FC236}">
                <a16:creationId xmlns:a16="http://schemas.microsoft.com/office/drawing/2014/main" id="{C718864E-7E75-7DCC-3AAA-F3978EB016B2}"/>
              </a:ext>
            </a:extLst>
          </p:cNvPr>
          <p:cNvSpPr/>
          <p:nvPr/>
        </p:nvSpPr>
        <p:spPr>
          <a:xfrm>
            <a:off x="1801448" y="2387879"/>
            <a:ext cx="821802" cy="559294"/>
          </a:xfrm>
          <a:prstGeom prst="striped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2B4E3B-CD86-362D-29F2-1ED00A9BE7F0}"/>
              </a:ext>
            </a:extLst>
          </p:cNvPr>
          <p:cNvSpPr txBox="1"/>
          <p:nvPr/>
        </p:nvSpPr>
        <p:spPr>
          <a:xfrm>
            <a:off x="11140824" y="2870554"/>
            <a:ext cx="114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10 years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26AB694-B9AD-A22F-7AA7-F871C0F61A8F}"/>
              </a:ext>
            </a:extLst>
          </p:cNvPr>
          <p:cNvSpPr txBox="1"/>
          <p:nvPr/>
        </p:nvSpPr>
        <p:spPr>
          <a:xfrm>
            <a:off x="11167509" y="1911841"/>
            <a:ext cx="114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20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610494-6F0B-6623-316F-E281F04299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439" t="22998" r="2881" b="67963"/>
          <a:stretch/>
        </p:blipFill>
        <p:spPr>
          <a:xfrm>
            <a:off x="10862862" y="3309540"/>
            <a:ext cx="315033" cy="3693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0726B4-50AC-B403-2509-59A5C839F62C}"/>
              </a:ext>
            </a:extLst>
          </p:cNvPr>
          <p:cNvSpPr txBox="1"/>
          <p:nvPr/>
        </p:nvSpPr>
        <p:spPr>
          <a:xfrm>
            <a:off x="11206726" y="3356588"/>
            <a:ext cx="1015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70" dirty="0">
                <a:solidFill>
                  <a:srgbClr val="DB19D2"/>
                </a:solidFill>
              </a:rPr>
              <a:t>5 years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2E67B2-DB82-CAFF-235C-B58C72AD2335}"/>
              </a:ext>
            </a:extLst>
          </p:cNvPr>
          <p:cNvSpPr/>
          <p:nvPr/>
        </p:nvSpPr>
        <p:spPr>
          <a:xfrm>
            <a:off x="674669" y="6520639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580FDEA4-3429-0113-A8F6-C43AE7D637AE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2640" y="6123450"/>
            <a:ext cx="5754933" cy="64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1DBF25-4CFD-542E-4095-A1F133A7B878}"/>
              </a:ext>
            </a:extLst>
          </p:cNvPr>
          <p:cNvSpPr/>
          <p:nvPr/>
        </p:nvSpPr>
        <p:spPr>
          <a:xfrm>
            <a:off x="2596316" y="6045617"/>
            <a:ext cx="1512695" cy="376118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5FB89F-9085-CED3-6976-D61433E6BE30}"/>
              </a:ext>
            </a:extLst>
          </p:cNvPr>
          <p:cNvSpPr/>
          <p:nvPr/>
        </p:nvSpPr>
        <p:spPr>
          <a:xfrm>
            <a:off x="4143467" y="6045617"/>
            <a:ext cx="1732531" cy="376118"/>
          </a:xfrm>
          <a:prstGeom prst="rect">
            <a:avLst/>
          </a:prstGeom>
          <a:solidFill>
            <a:srgbClr val="0070C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0E5252-D99C-DDCF-F16D-7BDD96145E8F}"/>
              </a:ext>
            </a:extLst>
          </p:cNvPr>
          <p:cNvSpPr txBox="1"/>
          <p:nvPr/>
        </p:nvSpPr>
        <p:spPr>
          <a:xfrm>
            <a:off x="2186153" y="5737842"/>
            <a:ext cx="14548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structure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FAA98-2481-0F21-87DB-FCAD4DAAEFA0}"/>
              </a:ext>
            </a:extLst>
          </p:cNvPr>
          <p:cNvSpPr txBox="1"/>
          <p:nvPr/>
        </p:nvSpPr>
        <p:spPr>
          <a:xfrm>
            <a:off x="4400521" y="5745085"/>
            <a:ext cx="1267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P,T odd NN i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0D1440-67C6-3DC5-E750-9D1E52004F04}"/>
              </a:ext>
            </a:extLst>
          </p:cNvPr>
          <p:cNvSpPr/>
          <p:nvPr/>
        </p:nvSpPr>
        <p:spPr>
          <a:xfrm>
            <a:off x="3462312" y="6444310"/>
            <a:ext cx="1512695" cy="376118"/>
          </a:xfrm>
          <a:prstGeom prst="rect">
            <a:avLst/>
          </a:prstGeom>
          <a:solidFill>
            <a:srgbClr val="00B05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2350F5-9B97-67F3-39EC-461212FCA717}"/>
              </a:ext>
            </a:extLst>
          </p:cNvPr>
          <p:cNvSpPr txBox="1"/>
          <p:nvPr/>
        </p:nvSpPr>
        <p:spPr>
          <a:xfrm>
            <a:off x="4973927" y="6572405"/>
            <a:ext cx="9980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Experiment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0DF356E-0B56-3F95-DC21-F878FD1727EA}"/>
              </a:ext>
            </a:extLst>
          </p:cNvPr>
          <p:cNvSpPr>
            <a:spLocks noChangeAspect="1"/>
          </p:cNvSpPr>
          <p:nvPr/>
        </p:nvSpPr>
        <p:spPr>
          <a:xfrm>
            <a:off x="23151" y="6227367"/>
            <a:ext cx="374064" cy="407303"/>
          </a:xfrm>
          <a:prstGeom prst="ellipse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3FA61C-73AA-0D21-8250-BDC4735882A7}"/>
              </a:ext>
            </a:extLst>
          </p:cNvPr>
          <p:cNvSpPr txBox="1"/>
          <p:nvPr/>
        </p:nvSpPr>
        <p:spPr>
          <a:xfrm>
            <a:off x="5318" y="5842312"/>
            <a:ext cx="11968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Measurement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188625-0E2E-8DA1-96E3-49A5153AA545}"/>
              </a:ext>
            </a:extLst>
          </p:cNvPr>
          <p:cNvSpPr txBox="1"/>
          <p:nvPr/>
        </p:nvSpPr>
        <p:spPr>
          <a:xfrm>
            <a:off x="5898879" y="6103086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physics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11B99CF-5550-70A5-0FBF-A9A8B154E0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895" t="11190" r="34859" b="84134"/>
          <a:stretch>
            <a:fillRect/>
          </a:stretch>
        </p:blipFill>
        <p:spPr>
          <a:xfrm>
            <a:off x="6624396" y="2438646"/>
            <a:ext cx="2787093" cy="1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15302"/>
      </p:ext>
    </p:extLst>
  </p:cSld>
  <p:clrMapOvr>
    <a:masterClrMapping/>
  </p:clrMapOvr>
  <p:transition spd="med" advTm="27434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7DBFC-615B-BA17-5014-5FE65E96C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C8B025DC-FB0E-BBA8-1CCD-3C56EAB889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Weak Structure of Nuclei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867E7C-2719-04C6-BCBE-B6BC33EA97F3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F26E0A3F-BE05-C9DC-51AF-F02375E9D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575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Hadronic P violation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– probe the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 structure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of the atomic nucleus!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W,Z exchange between nucleons generates </a:t>
            </a:r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anapole moment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   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						         Experimental tuning enhances &gt;10</a:t>
            </a:r>
            <a:r>
              <a:rPr lang="en-US" sz="2100" baseline="30000" dirty="0">
                <a:latin typeface="Myriad pro"/>
                <a:cs typeface="Myriad pro"/>
              </a:rPr>
              <a:t>11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To date, no rigorous nuclear theory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DF400B-885E-F040-5A47-E55B9E3FA0A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7434D4-46C1-8F3F-2F2B-7EBD5885C3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82" t="19861" r="10099" b="24042"/>
          <a:stretch/>
        </p:blipFill>
        <p:spPr>
          <a:xfrm>
            <a:off x="8143891" y="1134317"/>
            <a:ext cx="3988799" cy="4182924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A6668DB9-2313-01DD-2003-766CFDEAE4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3940" b="5121"/>
          <a:stretch/>
        </p:blipFill>
        <p:spPr bwMode="auto">
          <a:xfrm>
            <a:off x="182880" y="6013808"/>
            <a:ext cx="5247937" cy="76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8A8BC99-97A0-7313-E97F-614B2664996B}"/>
              </a:ext>
            </a:extLst>
          </p:cNvPr>
          <p:cNvSpPr/>
          <p:nvPr/>
        </p:nvSpPr>
        <p:spPr>
          <a:xfrm>
            <a:off x="2538441" y="6053282"/>
            <a:ext cx="1512695" cy="376118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68D5F06-A0EF-C382-F6DF-030F9D125FC4}"/>
              </a:ext>
            </a:extLst>
          </p:cNvPr>
          <p:cNvSpPr/>
          <p:nvPr/>
        </p:nvSpPr>
        <p:spPr>
          <a:xfrm>
            <a:off x="4050868" y="6053282"/>
            <a:ext cx="1454884" cy="376118"/>
          </a:xfrm>
          <a:prstGeom prst="rect">
            <a:avLst/>
          </a:prstGeom>
          <a:solidFill>
            <a:srgbClr val="0070C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4EE5FD-D8CD-BE3D-ABCE-63709144EBAD}"/>
              </a:ext>
            </a:extLst>
          </p:cNvPr>
          <p:cNvSpPr txBox="1"/>
          <p:nvPr/>
        </p:nvSpPr>
        <p:spPr>
          <a:xfrm>
            <a:off x="2498670" y="5745507"/>
            <a:ext cx="14548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structure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3C69F6-1C68-E43C-C3C5-7556D1FD5B04}"/>
              </a:ext>
            </a:extLst>
          </p:cNvPr>
          <p:cNvSpPr txBox="1"/>
          <p:nvPr/>
        </p:nvSpPr>
        <p:spPr>
          <a:xfrm>
            <a:off x="4174551" y="5762510"/>
            <a:ext cx="111825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P-odd NN i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E493DBA-D0B5-EDAB-4D7C-7E07208AD54C}"/>
              </a:ext>
            </a:extLst>
          </p:cNvPr>
          <p:cNvSpPr/>
          <p:nvPr/>
        </p:nvSpPr>
        <p:spPr>
          <a:xfrm>
            <a:off x="3439163" y="6451975"/>
            <a:ext cx="1159034" cy="376118"/>
          </a:xfrm>
          <a:prstGeom prst="rect">
            <a:avLst/>
          </a:prstGeom>
          <a:solidFill>
            <a:srgbClr val="00B05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86B9B3-6845-67D8-575F-3489BD2AFA0E}"/>
              </a:ext>
            </a:extLst>
          </p:cNvPr>
          <p:cNvSpPr txBox="1"/>
          <p:nvPr/>
        </p:nvSpPr>
        <p:spPr>
          <a:xfrm>
            <a:off x="4661408" y="6580070"/>
            <a:ext cx="9980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Experiment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99D47E-1BEE-5655-224A-2A25E87A7CD8}"/>
              </a:ext>
            </a:extLst>
          </p:cNvPr>
          <p:cNvSpPr txBox="1"/>
          <p:nvPr/>
        </p:nvSpPr>
        <p:spPr>
          <a:xfrm>
            <a:off x="5582281" y="5916119"/>
            <a:ext cx="181075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P-violating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physics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C48636FB-7B52-1B9C-0660-C2701C6D68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80" t="27215" r="31810" b="17927"/>
          <a:stretch/>
        </p:blipFill>
        <p:spPr>
          <a:xfrm>
            <a:off x="350158" y="2020320"/>
            <a:ext cx="1785381" cy="321991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6EA5A02-B166-B41B-A69E-42C5F73A42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67" t="18026" r="64247" b="48389"/>
          <a:stretch/>
        </p:blipFill>
        <p:spPr>
          <a:xfrm>
            <a:off x="1809731" y="2020320"/>
            <a:ext cx="1780000" cy="186152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7833D012-30BB-3DDC-98EC-835695574436}"/>
              </a:ext>
            </a:extLst>
          </p:cNvPr>
          <p:cNvSpPr/>
          <p:nvPr/>
        </p:nvSpPr>
        <p:spPr>
          <a:xfrm>
            <a:off x="1746563" y="4900578"/>
            <a:ext cx="505274" cy="262865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A3A6BB6-200C-58FB-D14B-F479B79F25DE}"/>
              </a:ext>
            </a:extLst>
          </p:cNvPr>
          <p:cNvCxnSpPr/>
          <p:nvPr/>
        </p:nvCxnSpPr>
        <p:spPr>
          <a:xfrm flipV="1">
            <a:off x="1395285" y="2798708"/>
            <a:ext cx="575514" cy="91611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BCC8C-3062-B0DC-DD9C-D8C4A3D48E78}"/>
              </a:ext>
            </a:extLst>
          </p:cNvPr>
          <p:cNvCxnSpPr>
            <a:cxnSpLocks/>
          </p:cNvCxnSpPr>
          <p:nvPr/>
        </p:nvCxnSpPr>
        <p:spPr>
          <a:xfrm flipV="1">
            <a:off x="1881871" y="3789017"/>
            <a:ext cx="904398" cy="621605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53" name="Picture 2">
            <a:extLst>
              <a:ext uri="{FF2B5EF4-FFF2-40B4-BE49-F238E27FC236}">
                <a16:creationId xmlns:a16="http://schemas.microsoft.com/office/drawing/2014/main" id="{F9DD5910-40EA-E8E7-AA4D-CC3485573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660" y="1715147"/>
            <a:ext cx="4105709" cy="260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910A425-A4BA-BFF6-22CA-6776B14FE96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780" t="32640" r="37900" b="28007"/>
          <a:stretch/>
        </p:blipFill>
        <p:spPr>
          <a:xfrm>
            <a:off x="8778765" y="5364783"/>
            <a:ext cx="3357427" cy="144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854148"/>
      </p:ext>
    </p:extLst>
  </p:cSld>
  <p:clrMapOvr>
    <a:masterClrMapping/>
  </p:clrMapOvr>
  <p:transition spd="med" advTm="27434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7DBFC-615B-BA17-5014-5FE65E96C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B9DF400B-885E-F040-5A47-E55B9E3FA0A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C8B025DC-FB0E-BBA8-1CCD-3C56EAB889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Weak Structure of Nuclei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867E7C-2719-04C6-BCBE-B6BC33EA97F3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F26E0A3F-BE05-C9DC-51AF-F02375E9D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555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Hadronic P violation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– probe the weak structure of the atomic nucleus!</a:t>
            </a:r>
          </a:p>
          <a:p>
            <a:endParaRPr lang="en-US" sz="8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W,Z exchange between nucleons generates </a:t>
            </a:r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anapole moment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   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To date, no rigorous nuclear theory						</a:t>
            </a:r>
            <a:r>
              <a:rPr lang="en-US" sz="2100" b="1" baseline="30000" dirty="0">
                <a:solidFill>
                  <a:srgbClr val="C00000"/>
                </a:solidFill>
                <a:latin typeface="Myriad pro"/>
                <a:cs typeface="Myriad pro"/>
              </a:rPr>
              <a:t>133</a:t>
            </a:r>
            <a:r>
              <a:rPr lang="en-US" sz="2100" b="1" dirty="0">
                <a:solidFill>
                  <a:srgbClr val="C00000"/>
                </a:solidFill>
                <a:latin typeface="Myriad pro"/>
                <a:cs typeface="Myriad pro"/>
              </a:rPr>
              <a:t>Cs underway!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88620D3-F8CA-9E3D-D426-49A4E82AF5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80" t="27215" r="31810" b="17927"/>
          <a:stretch/>
        </p:blipFill>
        <p:spPr>
          <a:xfrm>
            <a:off x="350158" y="2020320"/>
            <a:ext cx="1785381" cy="3219912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A6668DB9-2313-01DD-2003-766CFDEAE4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3940" b="5121"/>
          <a:stretch/>
        </p:blipFill>
        <p:spPr bwMode="auto">
          <a:xfrm>
            <a:off x="182880" y="6013808"/>
            <a:ext cx="5247937" cy="76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8A8BC99-97A0-7313-E97F-614B2664996B}"/>
              </a:ext>
            </a:extLst>
          </p:cNvPr>
          <p:cNvSpPr/>
          <p:nvPr/>
        </p:nvSpPr>
        <p:spPr>
          <a:xfrm>
            <a:off x="2538441" y="6053282"/>
            <a:ext cx="1512695" cy="376118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68D5F06-A0EF-C382-F6DF-030F9D125FC4}"/>
              </a:ext>
            </a:extLst>
          </p:cNvPr>
          <p:cNvSpPr/>
          <p:nvPr/>
        </p:nvSpPr>
        <p:spPr>
          <a:xfrm>
            <a:off x="4050868" y="6053282"/>
            <a:ext cx="1454884" cy="376118"/>
          </a:xfrm>
          <a:prstGeom prst="rect">
            <a:avLst/>
          </a:prstGeom>
          <a:solidFill>
            <a:srgbClr val="0070C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4EE5FD-D8CD-BE3D-ABCE-63709144EBAD}"/>
              </a:ext>
            </a:extLst>
          </p:cNvPr>
          <p:cNvSpPr txBox="1"/>
          <p:nvPr/>
        </p:nvSpPr>
        <p:spPr>
          <a:xfrm>
            <a:off x="2498670" y="5745507"/>
            <a:ext cx="14548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structure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3C69F6-1C68-E43C-C3C5-7556D1FD5B04}"/>
              </a:ext>
            </a:extLst>
          </p:cNvPr>
          <p:cNvSpPr txBox="1"/>
          <p:nvPr/>
        </p:nvSpPr>
        <p:spPr>
          <a:xfrm>
            <a:off x="4174551" y="5762510"/>
            <a:ext cx="111825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P-odd NN i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E493DBA-D0B5-EDAB-4D7C-7E07208AD54C}"/>
              </a:ext>
            </a:extLst>
          </p:cNvPr>
          <p:cNvSpPr/>
          <p:nvPr/>
        </p:nvSpPr>
        <p:spPr>
          <a:xfrm>
            <a:off x="3439163" y="6451975"/>
            <a:ext cx="1159034" cy="376118"/>
          </a:xfrm>
          <a:prstGeom prst="rect">
            <a:avLst/>
          </a:prstGeom>
          <a:solidFill>
            <a:srgbClr val="00B05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86B9B3-6845-67D8-575F-3489BD2AFA0E}"/>
              </a:ext>
            </a:extLst>
          </p:cNvPr>
          <p:cNvSpPr txBox="1"/>
          <p:nvPr/>
        </p:nvSpPr>
        <p:spPr>
          <a:xfrm>
            <a:off x="4661408" y="6580070"/>
            <a:ext cx="9980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Experiment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D16C71-7DC7-4ECB-0C10-9D02B658F8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67" t="18026" r="64247" b="48389"/>
          <a:stretch/>
        </p:blipFill>
        <p:spPr>
          <a:xfrm>
            <a:off x="1809731" y="2020320"/>
            <a:ext cx="1780000" cy="1861521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439DE715-01E8-6CDE-F56A-DA1A38E897CC}"/>
              </a:ext>
            </a:extLst>
          </p:cNvPr>
          <p:cNvSpPr/>
          <p:nvPr/>
        </p:nvSpPr>
        <p:spPr>
          <a:xfrm>
            <a:off x="1746563" y="4900578"/>
            <a:ext cx="505274" cy="262865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FACCB86-8DBF-37C1-A6EC-8DEB3B0E87E4}"/>
              </a:ext>
            </a:extLst>
          </p:cNvPr>
          <p:cNvCxnSpPr/>
          <p:nvPr/>
        </p:nvCxnSpPr>
        <p:spPr>
          <a:xfrm flipV="1">
            <a:off x="1395285" y="2798708"/>
            <a:ext cx="575514" cy="91611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FF86861-BAED-8968-5FF2-85C5C3C99F9B}"/>
              </a:ext>
            </a:extLst>
          </p:cNvPr>
          <p:cNvCxnSpPr>
            <a:cxnSpLocks/>
          </p:cNvCxnSpPr>
          <p:nvPr/>
        </p:nvCxnSpPr>
        <p:spPr>
          <a:xfrm flipV="1">
            <a:off x="1881871" y="3789017"/>
            <a:ext cx="904398" cy="621605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799D47E-1BEE-5655-224A-2A25E87A7CD8}"/>
              </a:ext>
            </a:extLst>
          </p:cNvPr>
          <p:cNvSpPr txBox="1"/>
          <p:nvPr/>
        </p:nvSpPr>
        <p:spPr>
          <a:xfrm>
            <a:off x="5582281" y="5916119"/>
            <a:ext cx="181075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P-violating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physics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BAAD5AFD-AC10-7FCF-8CA3-8B962FC736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8" t="35854" r="3912" b="10614"/>
          <a:stretch/>
        </p:blipFill>
        <p:spPr>
          <a:xfrm>
            <a:off x="5160422" y="1856468"/>
            <a:ext cx="5747390" cy="34606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304D3A-9F24-9222-8749-42AB04ECB6F2}"/>
              </a:ext>
            </a:extLst>
          </p:cNvPr>
          <p:cNvSpPr txBox="1"/>
          <p:nvPr/>
        </p:nvSpPr>
        <p:spPr>
          <a:xfrm>
            <a:off x="8727962" y="4122938"/>
            <a:ext cx="467434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aseline="30000" dirty="0"/>
              <a:t>15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970344051"/>
      </p:ext>
    </p:extLst>
  </p:cSld>
  <p:clrMapOvr>
    <a:masterClrMapping/>
  </p:clrMapOvr>
  <p:transition spd="med" advTm="27434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>
            <a:extLst>
              <a:ext uri="{FF2B5EF4-FFF2-40B4-BE49-F238E27FC236}">
                <a16:creationId xmlns:a16="http://schemas.microsoft.com/office/drawing/2014/main" id="{422A6047-8950-8ABB-F333-335962BA2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9" y="720000"/>
            <a:ext cx="12012001" cy="63278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(Not so) Bold predictions: many new direction in the next 5 years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Nucleosynthesis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input for r-process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Dark Matter/v Scattering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Ab initio structure functions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Heavy Ion Collisions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Nuclear structure/NMEs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CKM Unitarity (</a:t>
            </a:r>
            <a:r>
              <a:rPr lang="en-US" sz="2000" b="1" dirty="0" err="1">
                <a:solidFill>
                  <a:schemeClr val="tx1"/>
                </a:solidFill>
              </a:rPr>
              <a:t>V</a:t>
            </a:r>
            <a:r>
              <a:rPr lang="en-US" sz="2000" b="1" baseline="-25000" dirty="0" err="1">
                <a:solidFill>
                  <a:schemeClr val="tx1"/>
                </a:solidFill>
              </a:rPr>
              <a:t>ud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</a:t>
            </a:r>
            <a:r>
              <a:rPr lang="en-US" sz="2000" dirty="0" err="1">
                <a:solidFill>
                  <a:schemeClr val="tx1"/>
                </a:solidFill>
              </a:rPr>
              <a:t>Superallowed</a:t>
            </a:r>
            <a:r>
              <a:rPr lang="en-US" sz="2000" dirty="0">
                <a:solidFill>
                  <a:schemeClr val="tx1"/>
                </a:solidFill>
              </a:rPr>
              <a:t> Fermi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Symmetry Violation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Schiff/anapole moments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</a:t>
            </a:r>
            <a:r>
              <a:rPr lang="en-US" sz="2000" b="1" dirty="0">
                <a:solidFill>
                  <a:schemeClr val="tx1"/>
                </a:solidFill>
              </a:rPr>
              <a:t>Atomic/molecular/QC(?)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b="1" dirty="0">
                <a:solidFill>
                  <a:schemeClr val="tx1"/>
                </a:solidFill>
              </a:rPr>
              <a:t>																				AI/Machine Learning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																				 New emulators</a:t>
            </a: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664C49-EB9B-193F-91C7-692E70858420}"/>
              </a:ext>
            </a:extLst>
          </p:cNvPr>
          <p:cNvSpPr/>
          <p:nvPr/>
        </p:nvSpPr>
        <p:spPr>
          <a:xfrm>
            <a:off x="643188" y="6433828"/>
            <a:ext cx="650316" cy="31223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83D720-78C0-1B73-5462-9786D4933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" y="1356375"/>
            <a:ext cx="8778240" cy="5486400"/>
          </a:xfrm>
          <a:prstGeom prst="rect">
            <a:avLst/>
          </a:prstGeom>
        </p:spPr>
      </p:pic>
      <p:sp>
        <p:nvSpPr>
          <p:cNvPr id="10" name="AutoShape 4" descr="nuclear_chart_2022.pdf">
            <a:extLst>
              <a:ext uri="{FF2B5EF4-FFF2-40B4-BE49-F238E27FC236}">
                <a16:creationId xmlns:a16="http://schemas.microsoft.com/office/drawing/2014/main" id="{11923A5D-AC18-0965-0833-BD1BC9CD1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0258" y="43836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nuclear_chart_2022.pdf">
            <a:extLst>
              <a:ext uri="{FF2B5EF4-FFF2-40B4-BE49-F238E27FC236}">
                <a16:creationId xmlns:a16="http://schemas.microsoft.com/office/drawing/2014/main" id="{4D086FEE-128E-4479-AB89-703E039756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72658" y="4536092"/>
            <a:ext cx="218985" cy="2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7B8179-C0A4-BBC7-F0B2-3B22D1B34C02}"/>
              </a:ext>
            </a:extLst>
          </p:cNvPr>
          <p:cNvSpPr/>
          <p:nvPr/>
        </p:nvSpPr>
        <p:spPr>
          <a:xfrm>
            <a:off x="2779637" y="2865255"/>
            <a:ext cx="3841078" cy="1923982"/>
          </a:xfrm>
          <a:prstGeom prst="rect">
            <a:avLst/>
          </a:prstGeom>
          <a:gradFill flip="none" rotWithShape="1">
            <a:gsLst>
              <a:gs pos="28000">
                <a:srgbClr val="00B0F0">
                  <a:alpha val="88000"/>
                </a:srgbClr>
              </a:gs>
              <a:gs pos="98000">
                <a:schemeClr val="bg1">
                  <a:alpha val="0"/>
                </a:schemeClr>
              </a:gs>
              <a:gs pos="74000">
                <a:srgbClr val="0070C0">
                  <a:alpha val="75897"/>
                </a:srgbClr>
              </a:gs>
            </a:gsLst>
            <a:path path="rect">
              <a:fillToRect t="100000" r="100000"/>
            </a:path>
            <a:tileRect l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6752D-9D29-F652-20BB-73CB85B58871}"/>
              </a:ext>
            </a:extLst>
          </p:cNvPr>
          <p:cNvSpPr/>
          <p:nvPr/>
        </p:nvSpPr>
        <p:spPr>
          <a:xfrm>
            <a:off x="5369480" y="1666449"/>
            <a:ext cx="3534606" cy="211246"/>
          </a:xfrm>
          <a:prstGeom prst="ellipse">
            <a:avLst/>
          </a:prstGeom>
          <a:gradFill flip="none" rotWithShape="1">
            <a:gsLst>
              <a:gs pos="60000">
                <a:srgbClr val="0070C0">
                  <a:alpha val="76766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39C29-CCFC-C725-D0D8-BDC67B4A3872}"/>
              </a:ext>
            </a:extLst>
          </p:cNvPr>
          <p:cNvSpPr txBox="1"/>
          <p:nvPr/>
        </p:nvSpPr>
        <p:spPr>
          <a:xfrm>
            <a:off x="601879" y="1469979"/>
            <a:ext cx="893832" cy="52321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3833EFF-37D5-9A66-1079-4B8BE9414662}"/>
              </a:ext>
            </a:extLst>
          </p:cNvPr>
          <p:cNvSpPr/>
          <p:nvPr/>
        </p:nvSpPr>
        <p:spPr>
          <a:xfrm rot="5400000">
            <a:off x="6388901" y="2510291"/>
            <a:ext cx="2512557" cy="175607"/>
          </a:xfrm>
          <a:prstGeom prst="ellipse">
            <a:avLst/>
          </a:prstGeom>
          <a:gradFill flip="none" rotWithShape="1">
            <a:gsLst>
              <a:gs pos="61000">
                <a:srgbClr val="0070C0">
                  <a:alpha val="52878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3600816"/>
      </p:ext>
    </p:extLst>
  </p:cSld>
  <p:clrMapOvr>
    <a:masterClrMapping/>
  </p:clrMapOvr>
  <p:transition spd="med" advTm="15616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Status of </a:t>
            </a:r>
            <a:r>
              <a:rPr lang="en-US" dirty="0">
                <a:latin typeface="Times New Roman"/>
                <a:cs typeface="Times New Roman"/>
              </a:rPr>
              <a:t>0ν</a:t>
            </a:r>
            <a:r>
              <a:rPr lang="en-US" dirty="0">
                <a:latin typeface="Times New Roman"/>
                <a:ea typeface="Lucida Grande"/>
                <a:cs typeface="Times New Roman"/>
              </a:rPr>
              <a:t>ββ</a:t>
            </a:r>
            <a:r>
              <a:rPr lang="en-CA" dirty="0"/>
              <a:t>-Decay Matrix Elements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61"/>
          <p:cNvSpPr>
            <a:spLocks noChangeArrowheads="1"/>
          </p:cNvSpPr>
          <p:nvPr/>
        </p:nvSpPr>
        <p:spPr bwMode="auto">
          <a:xfrm>
            <a:off x="196427" y="738716"/>
            <a:ext cx="12009119" cy="561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All calculations to date from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extrapolated</a:t>
            </a: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phenomenological models; large spread in results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approach to NME calculations: 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 theory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results when extrapolated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8E5D92-1483-0748-B966-332E2599A4E5}"/>
              </a:ext>
            </a:extLst>
          </p:cNvPr>
          <p:cNvSpPr/>
          <p:nvPr/>
        </p:nvSpPr>
        <p:spPr>
          <a:xfrm>
            <a:off x="748154" y="1300280"/>
            <a:ext cx="219891" cy="19241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3AC8CF-A384-787A-88BC-058B249B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6" t="13231" r="25209" b="10494"/>
          <a:stretch/>
        </p:blipFill>
        <p:spPr>
          <a:xfrm>
            <a:off x="6790120" y="1349268"/>
            <a:ext cx="4851515" cy="422654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AC86167-FA12-1D85-9F04-F00ED17827A3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E5491F-E852-48FD-DB7D-99A0C45900B4}"/>
              </a:ext>
            </a:extLst>
          </p:cNvPr>
          <p:cNvSpPr/>
          <p:nvPr/>
        </p:nvSpPr>
        <p:spPr>
          <a:xfrm>
            <a:off x="742058" y="1330760"/>
            <a:ext cx="219891" cy="19241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1AC203-F612-55FA-CB26-74ECA9F80E36}"/>
              </a:ext>
            </a:extLst>
          </p:cNvPr>
          <p:cNvSpPr/>
          <p:nvPr/>
        </p:nvSpPr>
        <p:spPr>
          <a:xfrm>
            <a:off x="693290" y="1416104"/>
            <a:ext cx="219891" cy="19241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24B922-5DA5-858C-D087-60947621185D}"/>
              </a:ext>
            </a:extLst>
          </p:cNvPr>
          <p:cNvSpPr txBox="1"/>
          <p:nvPr/>
        </p:nvSpPr>
        <p:spPr>
          <a:xfrm>
            <a:off x="9614384" y="1585548"/>
            <a:ext cx="1752010" cy="338550"/>
          </a:xfrm>
          <a:prstGeom prst="rect">
            <a:avLst/>
          </a:prstGeom>
          <a:solidFill>
            <a:srgbClr val="FFFFFF"/>
          </a:solidFill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it-IT" sz="1400" b="1" dirty="0">
                <a:solidFill>
                  <a:srgbClr val="C00000"/>
                </a:solidFill>
              </a:rPr>
              <a:t>Ab </a:t>
            </a:r>
            <a:r>
              <a:rPr lang="it-IT" sz="1400" b="1" dirty="0" err="1">
                <a:solidFill>
                  <a:srgbClr val="C00000"/>
                </a:solidFill>
              </a:rPr>
              <a:t>Initio</a:t>
            </a:r>
            <a:r>
              <a:rPr lang="it-IT" sz="1400" b="1" dirty="0">
                <a:solidFill>
                  <a:srgbClr val="C00000"/>
                </a:solidFill>
              </a:rPr>
              <a:t> Methods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5974FD1-D7FB-EF95-0420-9C9D79CA10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1" b="52053"/>
          <a:stretch/>
        </p:blipFill>
        <p:spPr>
          <a:xfrm>
            <a:off x="88055" y="1373272"/>
            <a:ext cx="6494169" cy="381921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E7CAAAC-C821-6F26-B490-6A84AD1BE202}"/>
              </a:ext>
            </a:extLst>
          </p:cNvPr>
          <p:cNvSpPr txBox="1"/>
          <p:nvPr/>
        </p:nvSpPr>
        <p:spPr>
          <a:xfrm>
            <a:off x="4206685" y="4594890"/>
            <a:ext cx="2226771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400" dirty="0"/>
              <a:t>Engel, </a:t>
            </a:r>
            <a:r>
              <a:rPr lang="it-IT" sz="1400" dirty="0" err="1"/>
              <a:t>Menendez</a:t>
            </a:r>
            <a:r>
              <a:rPr lang="it-IT" sz="1400" dirty="0"/>
              <a:t> (2016)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47E59BA-1693-9D51-B0F3-0A76C1BB72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68" t="89416" b="1758"/>
          <a:stretch/>
        </p:blipFill>
        <p:spPr>
          <a:xfrm>
            <a:off x="1043093" y="4996539"/>
            <a:ext cx="5539131" cy="70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70145"/>
      </p:ext>
    </p:extLst>
  </p:cSld>
  <p:clrMapOvr>
    <a:masterClrMapping/>
  </p:clrMapOvr>
  <p:transition spd="med" advTm="72772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BF87612-985E-7A11-F661-8CAAF3FC6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481" y="2532611"/>
            <a:ext cx="2662134" cy="2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 Rounded MT Bold"/>
              </a:rPr>
              <a:t>Symmetry Violation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Arial Rounded MT Bold"/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Arial Rounded MT Bold"/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Arial Rounded MT Bold"/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Arial Rounded MT Bold"/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1000" dirty="0">
              <a:solidFill>
                <a:schemeClr val="accent6">
                  <a:lumMod val="50000"/>
                </a:schemeClr>
              </a:solidFill>
              <a:latin typeface="Arial Rounded MT Bold"/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 Rounded MT Bold"/>
              </a:rPr>
              <a:t>AI/Machine Learning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4D7DA93-2670-8BF3-A018-3C1D6CE05F0B}"/>
              </a:ext>
            </a:extLst>
          </p:cNvPr>
          <p:cNvSpPr txBox="1"/>
          <p:nvPr/>
        </p:nvSpPr>
        <p:spPr>
          <a:xfrm>
            <a:off x="18671" y="5179397"/>
            <a:ext cx="11570208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Just the beginning: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rgbClr val="0070C0"/>
                </a:solidFill>
              </a:rPr>
              <a:t>j</a:t>
            </a: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oin our </a:t>
            </a:r>
            <a:r>
              <a:rPr lang="en-US" sz="3200" b="1" dirty="0">
                <a:solidFill>
                  <a:srgbClr val="0070C0"/>
                </a:solidFill>
              </a:rPr>
              <a:t>revolution!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jholt@triumf.ca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743175" y="4964854"/>
            <a:ext cx="2281101" cy="36489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accent6"/>
                </a:solidFill>
                <a:latin typeface="Arial Rounded MT Bold"/>
              </a:rPr>
              <a:t>Atomic Systems</a:t>
            </a:r>
            <a:endParaRPr lang="en-US" baseline="30000" dirty="0">
              <a:solidFill>
                <a:schemeClr val="accent6"/>
              </a:solidFill>
              <a:latin typeface="Arial Rounded MT Bold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1520595" y="5335337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942433" y="3843002"/>
            <a:ext cx="3176415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  <a:latin typeface="+mn-lt"/>
              </a:rPr>
              <a:t>      Alex Todd       Michael </a:t>
            </a:r>
            <a:r>
              <a:rPr lang="en-US" sz="1400" b="1" dirty="0" err="1">
                <a:solidFill>
                  <a:srgbClr val="7030A0"/>
                </a:solidFill>
                <a:latin typeface="+mn-lt"/>
              </a:rPr>
              <a:t>Liudeng</a:t>
            </a:r>
            <a:endParaRPr lang="en-US" sz="14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436AB1-CD35-5128-3FEF-8BA35BC450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t="7728" r="17215"/>
          <a:stretch/>
        </p:blipFill>
        <p:spPr>
          <a:xfrm>
            <a:off x="9345842" y="1048505"/>
            <a:ext cx="1063961" cy="11279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B475E8-0616-D867-9CFB-0E8CED8D9A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18508" r="37998"/>
          <a:stretch/>
        </p:blipFill>
        <p:spPr>
          <a:xfrm>
            <a:off x="6297560" y="2882237"/>
            <a:ext cx="1000460" cy="127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FB7746-03A0-8F5E-C7FA-2668047FC7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9" y="5363594"/>
            <a:ext cx="1105359" cy="11053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CF6119-DD51-08A0-D7C7-7E1E580619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190"/>
          <a:stretch/>
        </p:blipFill>
        <p:spPr>
          <a:xfrm>
            <a:off x="1572596" y="5391286"/>
            <a:ext cx="784275" cy="10853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69276A-87F3-C8C4-725B-F8D6042AA49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/>
          <a:stretch/>
        </p:blipFill>
        <p:spPr>
          <a:xfrm>
            <a:off x="7179833" y="609142"/>
            <a:ext cx="1163252" cy="12633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88882A-C710-D5C0-6F58-B370AD0BFA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/>
          <a:stretch/>
        </p:blipFill>
        <p:spPr>
          <a:xfrm rot="5400000">
            <a:off x="10730225" y="1145930"/>
            <a:ext cx="1119829" cy="9746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7ECF6BC-6662-D489-369C-F61EC44D54A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9"/>
          <a:stretch/>
        </p:blipFill>
        <p:spPr>
          <a:xfrm>
            <a:off x="5897584" y="554228"/>
            <a:ext cx="1086671" cy="13225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EE50BBA-D583-72E4-0042-EBA5029FC4B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6" t="32714" r="41875" b="36264"/>
          <a:stretch/>
        </p:blipFill>
        <p:spPr>
          <a:xfrm>
            <a:off x="10717834" y="2516064"/>
            <a:ext cx="1035361" cy="12825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104DE5-D079-729E-D80A-2F538D5BCEF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9"/>
          <a:stretch/>
        </p:blipFill>
        <p:spPr>
          <a:xfrm>
            <a:off x="4442761" y="586881"/>
            <a:ext cx="1170508" cy="132253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4BAF61D-C4C5-BFF4-CBFD-FFAADF43C2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431" y="2868593"/>
            <a:ext cx="988450" cy="125499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5D5657D-6767-96E9-4906-354FD5F37B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09" y="628017"/>
            <a:ext cx="1254745" cy="125474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F27191D-FDD6-9E48-37E8-96179ED97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00" y="2238395"/>
            <a:ext cx="3185878" cy="36489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rgbClr val="FF0000"/>
                </a:solidFill>
                <a:latin typeface="Arial Rounded MT Bold"/>
              </a:rPr>
              <a:t>Structure + Astrophysics</a:t>
            </a:r>
            <a:endParaRPr lang="en-US" sz="600" dirty="0">
              <a:solidFill>
                <a:srgbClr val="FF0000"/>
              </a:solidFill>
              <a:latin typeface="Arial Rounded MT Bold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2D9E9E-B71D-BB2B-ED78-D7A38D652465}"/>
              </a:ext>
            </a:extLst>
          </p:cNvPr>
          <p:cNvSpPr txBox="1"/>
          <p:nvPr/>
        </p:nvSpPr>
        <p:spPr>
          <a:xfrm>
            <a:off x="-5389" y="6508061"/>
            <a:ext cx="3906829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Gaurav </a:t>
            </a:r>
            <a:r>
              <a:rPr lang="en-US" sz="1400" b="1" dirty="0" err="1">
                <a:solidFill>
                  <a:schemeClr val="accent6"/>
                </a:solidFill>
              </a:rPr>
              <a:t>Tenkila</a:t>
            </a:r>
            <a:r>
              <a:rPr lang="en-US" sz="1400" b="1" dirty="0">
                <a:solidFill>
                  <a:schemeClr val="accent6"/>
                </a:solidFill>
              </a:rPr>
              <a:t>   </a:t>
            </a:r>
            <a:r>
              <a:rPr lang="en-US" sz="1400" b="1" dirty="0" err="1">
                <a:solidFill>
                  <a:schemeClr val="accent6"/>
                </a:solidFill>
                <a:latin typeface="+mn-lt"/>
              </a:rPr>
              <a:t>Hrishi</a:t>
            </a:r>
            <a:r>
              <a:rPr lang="en-US" sz="1400" b="1" dirty="0">
                <a:solidFill>
                  <a:schemeClr val="accent6"/>
                </a:solidFill>
                <a:latin typeface="+mn-lt"/>
              </a:rPr>
              <a:t> Patel  Vijay Chand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31C46D-763F-0F7A-083E-2B6671BD3E5B}"/>
              </a:ext>
            </a:extLst>
          </p:cNvPr>
          <p:cNvSpPr txBox="1"/>
          <p:nvPr/>
        </p:nvSpPr>
        <p:spPr>
          <a:xfrm>
            <a:off x="2701060" y="1912381"/>
            <a:ext cx="5838813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Ragnar </a:t>
            </a:r>
            <a:r>
              <a:rPr lang="en-US" sz="1400" b="1" dirty="0" err="1">
                <a:solidFill>
                  <a:srgbClr val="0070C0"/>
                </a:solidFill>
              </a:rPr>
              <a:t>Stroberg</a:t>
            </a:r>
            <a:r>
              <a:rPr lang="en-US" sz="1400" b="1" dirty="0">
                <a:solidFill>
                  <a:srgbClr val="0070C0"/>
                </a:solidFill>
              </a:rPr>
              <a:t>   Takayuki Miyagi  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Lotta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Jokiniemi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    </a:t>
            </a:r>
            <a:r>
              <a:rPr lang="en-US" sz="1400" b="1" dirty="0" err="1">
                <a:solidFill>
                  <a:srgbClr val="0070C0"/>
                </a:solidFill>
                <a:latin typeface="+mn-lt"/>
              </a:rPr>
              <a:t>Baishan</a:t>
            </a:r>
            <a:r>
              <a:rPr lang="en-US" sz="1400" b="1" dirty="0">
                <a:solidFill>
                  <a:srgbClr val="0070C0"/>
                </a:solidFill>
                <a:latin typeface="+mn-lt"/>
              </a:rPr>
              <a:t> Hu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12029BC-BFA8-A7C2-E66B-772B2F0CD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8177" y="4975419"/>
            <a:ext cx="3176415" cy="40644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/>
              </a:rPr>
              <a:t>Dark Matter/</a:t>
            </a:r>
            <a:r>
              <a:rPr lang="en-GB" sz="2200" b="1" dirty="0" err="1">
                <a:solidFill>
                  <a:schemeClr val="accent2">
                    <a:lumMod val="50000"/>
                  </a:schemeClr>
                </a:solidFill>
                <a:latin typeface="Times New Roman"/>
                <a:cs typeface="Arial" charset="0"/>
              </a:rPr>
              <a:t>ν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/>
              </a:rPr>
              <a:t> Scattering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A3E75B-CA36-BC0F-E9C8-EDF39A889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046" y="642056"/>
            <a:ext cx="1634435" cy="40644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GB" sz="2200" b="1" dirty="0">
                <a:solidFill>
                  <a:srgbClr val="7030A0"/>
                </a:solidFill>
                <a:latin typeface="Times New Roman"/>
                <a:cs typeface="Arial" charset="0"/>
              </a:rPr>
              <a:t>0νββ</a:t>
            </a:r>
            <a:r>
              <a:rPr lang="en-US" b="1" dirty="0">
                <a:solidFill>
                  <a:srgbClr val="7030A0"/>
                </a:solidFill>
                <a:latin typeface="Arial Rounded MT Bold"/>
              </a:rPr>
              <a:t> D</a:t>
            </a:r>
            <a:r>
              <a:rPr lang="en-US" dirty="0">
                <a:solidFill>
                  <a:srgbClr val="7030A0"/>
                </a:solidFill>
                <a:latin typeface="Arial Rounded MT Bold"/>
              </a:rPr>
              <a:t>ecay </a:t>
            </a:r>
            <a:endParaRPr lang="en-US" baseline="30000" dirty="0">
              <a:solidFill>
                <a:srgbClr val="7030A0"/>
              </a:solidFill>
              <a:latin typeface="Arial Rounded MT Bold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1812BA-9E92-4FB6-8569-F8077EFBE4EA}"/>
              </a:ext>
            </a:extLst>
          </p:cNvPr>
          <p:cNvSpPr txBox="1"/>
          <p:nvPr/>
        </p:nvSpPr>
        <p:spPr>
          <a:xfrm>
            <a:off x="61766" y="4060839"/>
            <a:ext cx="3196469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Kanting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Motimele</a:t>
            </a:r>
            <a:r>
              <a:rPr lang="en-US" sz="1400" b="1" dirty="0">
                <a:solidFill>
                  <a:srgbClr val="FF0000"/>
                </a:solidFill>
              </a:rPr>
              <a:t>   </a:t>
            </a:r>
            <a:r>
              <a:rPr lang="en-CA" sz="1400" b="1" dirty="0">
                <a:solidFill>
                  <a:srgbClr val="FF0000"/>
                </a:solidFill>
              </a:rPr>
              <a:t>Maude </a:t>
            </a:r>
            <a:r>
              <a:rPr lang="en-CA" sz="1400" b="1" dirty="0" err="1">
                <a:solidFill>
                  <a:srgbClr val="FF0000"/>
                </a:solidFill>
              </a:rPr>
              <a:t>Larivière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C768C5-A75C-12E9-150E-6239A232AA8D}"/>
              </a:ext>
            </a:extLst>
          </p:cNvPr>
          <p:cNvSpPr txBox="1"/>
          <p:nvPr/>
        </p:nvSpPr>
        <p:spPr>
          <a:xfrm>
            <a:off x="7632644" y="6488175"/>
            <a:ext cx="4559356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Leutheusser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 Jose Padua    Mathieu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Bruneault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C9E1D1-4B60-9A0E-3667-BC4467F6F64E}"/>
              </a:ext>
            </a:extLst>
          </p:cNvPr>
          <p:cNvSpPr txBox="1"/>
          <p:nvPr/>
        </p:nvSpPr>
        <p:spPr>
          <a:xfrm>
            <a:off x="6264620" y="4165352"/>
            <a:ext cx="2544211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+mn-lt"/>
              </a:rPr>
              <a:t>Emily Love        Matt Martin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02E5D0F-5453-F1E8-8AC1-7DBC26EF7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6095" y="2533790"/>
            <a:ext cx="2516866" cy="36489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rgbClr val="C00000"/>
                </a:solidFill>
                <a:latin typeface="Arial Rounded MT Bold"/>
              </a:rPr>
              <a:t>CKM Unitarity</a:t>
            </a:r>
            <a:endParaRPr lang="en-US" baseline="30000" dirty="0">
              <a:solidFill>
                <a:srgbClr val="C00000"/>
              </a:solidFill>
              <a:latin typeface="Arial Rounded MT Bold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22E9F2-EF02-EC54-8A00-F7212E44F4A0}"/>
              </a:ext>
            </a:extLst>
          </p:cNvPr>
          <p:cNvSpPr txBox="1"/>
          <p:nvPr/>
        </p:nvSpPr>
        <p:spPr>
          <a:xfrm>
            <a:off x="9079198" y="2204289"/>
            <a:ext cx="3088418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  <a:latin typeface="+mn-lt"/>
              </a:rPr>
              <a:t>Antoine </a:t>
            </a:r>
            <a:r>
              <a:rPr lang="en-US" sz="1400" b="1" dirty="0" err="1">
                <a:solidFill>
                  <a:srgbClr val="7030A0"/>
                </a:solidFill>
                <a:latin typeface="+mn-lt"/>
              </a:rPr>
              <a:t>Belley</a:t>
            </a:r>
            <a:r>
              <a:rPr lang="en-US" sz="1400" b="1" dirty="0">
                <a:solidFill>
                  <a:srgbClr val="7030A0"/>
                </a:solidFill>
                <a:latin typeface="+mn-lt"/>
              </a:rPr>
              <a:t>     Isabella Ginnette</a:t>
            </a:r>
          </a:p>
        </p:txBody>
      </p:sp>
      <p:pic>
        <p:nvPicPr>
          <p:cNvPr id="48" name="Picture 47" descr="A person smiling for a selfie&#10;&#10;Description automatically generated">
            <a:extLst>
              <a:ext uri="{FF2B5EF4-FFF2-40B4-BE49-F238E27FC236}">
                <a16:creationId xmlns:a16="http://schemas.microsoft.com/office/drawing/2014/main" id="{31138ABC-F80A-73C1-A444-4C624331F7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188" y="5381953"/>
            <a:ext cx="1080617" cy="1080617"/>
          </a:xfrm>
          <a:prstGeom prst="rect">
            <a:avLst/>
          </a:prstGeom>
        </p:spPr>
      </p:pic>
      <p:pic>
        <p:nvPicPr>
          <p:cNvPr id="50" name="Picture 49" descr="A person in a suit and tie&#10;&#10;Description automatically generated">
            <a:extLst>
              <a:ext uri="{FF2B5EF4-FFF2-40B4-BE49-F238E27FC236}">
                <a16:creationId xmlns:a16="http://schemas.microsoft.com/office/drawing/2014/main" id="{41C60A55-5731-E7D6-E99A-E57AC41F414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961" y="2895352"/>
            <a:ext cx="1270000" cy="1270000"/>
          </a:xfrm>
          <a:prstGeom prst="rect">
            <a:avLst/>
          </a:prstGeom>
        </p:spPr>
      </p:pic>
      <p:pic>
        <p:nvPicPr>
          <p:cNvPr id="52" name="Picture 51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09722088-3DAC-7C6E-689E-360F67E8637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678" y="5360847"/>
            <a:ext cx="971467" cy="1119804"/>
          </a:xfrm>
          <a:prstGeom prst="rect">
            <a:avLst/>
          </a:prstGeom>
        </p:spPr>
      </p:pic>
      <p:pic>
        <p:nvPicPr>
          <p:cNvPr id="54" name="Picture 53" descr="A person in a white shirt&#10;&#10;Description automatically generated">
            <a:extLst>
              <a:ext uri="{FF2B5EF4-FFF2-40B4-BE49-F238E27FC236}">
                <a16:creationId xmlns:a16="http://schemas.microsoft.com/office/drawing/2014/main" id="{7BABC938-CD29-6E61-379E-390D2CA2DD8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9" r="27628" b="41590"/>
          <a:stretch/>
        </p:blipFill>
        <p:spPr>
          <a:xfrm>
            <a:off x="4826345" y="2895352"/>
            <a:ext cx="1103542" cy="1124065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492A5382-8BBE-3404-18BE-77CD51CE3319}"/>
              </a:ext>
            </a:extLst>
          </p:cNvPr>
          <p:cNvSpPr txBox="1"/>
          <p:nvPr/>
        </p:nvSpPr>
        <p:spPr>
          <a:xfrm>
            <a:off x="3586448" y="4048869"/>
            <a:ext cx="2544210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Jose Munoz   Jack Pitcher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D50058C-8A9A-C1D2-E47D-B488DB347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097" y="789081"/>
            <a:ext cx="1730883" cy="1008152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64" tIns="50383" rIns="100764" bIns="50383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Arial Rounded MT Bold"/>
              </a:rPr>
              <a:t>(Former)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Arial Rounded MT Bold"/>
              </a:rPr>
              <a:t>Postdoctoral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Arial Rounded MT Bold"/>
              </a:rPr>
              <a:t>Fellows</a:t>
            </a:r>
          </a:p>
        </p:txBody>
      </p:sp>
      <p:pic>
        <p:nvPicPr>
          <p:cNvPr id="449" name="Picture 448" descr="MIT_logo.png">
            <a:extLst>
              <a:ext uri="{FF2B5EF4-FFF2-40B4-BE49-F238E27FC236}">
                <a16:creationId xmlns:a16="http://schemas.microsoft.com/office/drawing/2014/main" id="{684AE090-2F6E-16E4-3870-7E6AB52D639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61" y="3920130"/>
            <a:ext cx="812411" cy="1929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0" name="Picture 449" descr="A purple flower with black text&#10;&#10;Description automatically generated">
            <a:extLst>
              <a:ext uri="{FF2B5EF4-FFF2-40B4-BE49-F238E27FC236}">
                <a16:creationId xmlns:a16="http://schemas.microsoft.com/office/drawing/2014/main" id="{C6F45117-FBCF-EC83-0C80-27221E8D29ED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7" b="12413"/>
          <a:stretch/>
        </p:blipFill>
        <p:spPr>
          <a:xfrm>
            <a:off x="4443584" y="1645329"/>
            <a:ext cx="787884" cy="292450"/>
          </a:xfrm>
          <a:prstGeom prst="rect">
            <a:avLst/>
          </a:prstGeom>
        </p:spPr>
      </p:pic>
      <p:pic>
        <p:nvPicPr>
          <p:cNvPr id="451" name="Picture 450" descr="MIT_logo.png">
            <a:extLst>
              <a:ext uri="{FF2B5EF4-FFF2-40B4-BE49-F238E27FC236}">
                <a16:creationId xmlns:a16="http://schemas.microsoft.com/office/drawing/2014/main" id="{6117BCAA-96DD-CF26-8ED1-867F67511DB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190" y="1991855"/>
            <a:ext cx="812411" cy="1929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2" name="Picture 451">
            <a:extLst>
              <a:ext uri="{FF2B5EF4-FFF2-40B4-BE49-F238E27FC236}">
                <a16:creationId xmlns:a16="http://schemas.microsoft.com/office/drawing/2014/main" id="{9BAEF45B-C522-0AF5-83A8-EF81EBC47C7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098" y="1421799"/>
            <a:ext cx="444546" cy="444546"/>
          </a:xfrm>
          <a:prstGeom prst="rect">
            <a:avLst/>
          </a:prstGeom>
        </p:spPr>
      </p:pic>
      <p:pic>
        <p:nvPicPr>
          <p:cNvPr id="453" name="Picture 452" descr="A blue and yellow logo&#10;&#10;Description automatically generated">
            <a:extLst>
              <a:ext uri="{FF2B5EF4-FFF2-40B4-BE49-F238E27FC236}">
                <a16:creationId xmlns:a16="http://schemas.microsoft.com/office/drawing/2014/main" id="{2117AFEC-8C6F-0D22-A7A5-05582139E2B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687" y="1562887"/>
            <a:ext cx="365548" cy="3289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5" name="Picture 454" descr="A black and white logo&#10;&#10;Description automatically generated">
            <a:extLst>
              <a:ext uri="{FF2B5EF4-FFF2-40B4-BE49-F238E27FC236}">
                <a16:creationId xmlns:a16="http://schemas.microsoft.com/office/drawing/2014/main" id="{19936DA7-274C-F38B-C6BA-74A80D409975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6" t="8780" r="18511" b="9306"/>
          <a:stretch/>
        </p:blipFill>
        <p:spPr>
          <a:xfrm>
            <a:off x="9324486" y="6032164"/>
            <a:ext cx="345213" cy="455400"/>
          </a:xfrm>
          <a:prstGeom prst="rect">
            <a:avLst/>
          </a:prstGeom>
        </p:spPr>
      </p:pic>
      <p:pic>
        <p:nvPicPr>
          <p:cNvPr id="457" name="Picture 456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C730F937-EF25-CA8C-5120-C930CD0C46E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61" y="6206537"/>
            <a:ext cx="618565" cy="267683"/>
          </a:xfrm>
          <a:prstGeom prst="rect">
            <a:avLst/>
          </a:prstGeom>
        </p:spPr>
      </p:pic>
      <p:pic>
        <p:nvPicPr>
          <p:cNvPr id="459" name="Picture 458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5B6B5D01-AC9D-BCDC-F42D-DBDFAC869EE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732" y="1966950"/>
            <a:ext cx="917841" cy="236728"/>
          </a:xfrm>
          <a:prstGeom prst="rect">
            <a:avLst/>
          </a:prstGeom>
        </p:spPr>
      </p:pic>
      <p:pic>
        <p:nvPicPr>
          <p:cNvPr id="463" name="Picture 462" descr="A person wearing glasses and a nose ring&#10;&#10;Description automatically generated">
            <a:extLst>
              <a:ext uri="{FF2B5EF4-FFF2-40B4-BE49-F238E27FC236}">
                <a16:creationId xmlns:a16="http://schemas.microsoft.com/office/drawing/2014/main" id="{00A9E786-97F4-590E-BFB6-71E1CB0109A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124" y="2612226"/>
            <a:ext cx="952499" cy="1428749"/>
          </a:xfrm>
          <a:prstGeom prst="rect">
            <a:avLst/>
          </a:prstGeom>
        </p:spPr>
      </p:pic>
      <p:pic>
        <p:nvPicPr>
          <p:cNvPr id="465" name="Picture 464" descr="A person in a blue shirt&#10;&#10;Description automatically generated">
            <a:extLst>
              <a:ext uri="{FF2B5EF4-FFF2-40B4-BE49-F238E27FC236}">
                <a16:creationId xmlns:a16="http://schemas.microsoft.com/office/drawing/2014/main" id="{1CC097CC-4EAD-1A3B-E36C-74EEF4B14623}"/>
              </a:ext>
            </a:extLst>
          </p:cNvPr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3" t="10036" r="18952" b="10715"/>
          <a:stretch/>
        </p:blipFill>
        <p:spPr>
          <a:xfrm>
            <a:off x="2628978" y="5377006"/>
            <a:ext cx="870126" cy="1112110"/>
          </a:xfrm>
          <a:prstGeom prst="rect">
            <a:avLst/>
          </a:prstGeom>
        </p:spPr>
      </p:pic>
      <p:pic>
        <p:nvPicPr>
          <p:cNvPr id="467" name="Picture 466" descr="A blue and white logo&#10;&#10;Description automatically generated">
            <a:extLst>
              <a:ext uri="{FF2B5EF4-FFF2-40B4-BE49-F238E27FC236}">
                <a16:creationId xmlns:a16="http://schemas.microsoft.com/office/drawing/2014/main" id="{EA1E3F99-D297-FCB9-7E95-816651CB72AA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6" b="22584"/>
          <a:stretch/>
        </p:blipFill>
        <p:spPr>
          <a:xfrm>
            <a:off x="4874650" y="3618043"/>
            <a:ext cx="578260" cy="398944"/>
          </a:xfrm>
          <a:prstGeom prst="rect">
            <a:avLst/>
          </a:prstGeom>
        </p:spPr>
      </p:pic>
      <p:pic>
        <p:nvPicPr>
          <p:cNvPr id="469" name="Picture 468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23803F22-BC6C-80F6-E2D2-CBE7B97F152A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0" b="1550"/>
          <a:stretch/>
        </p:blipFill>
        <p:spPr>
          <a:xfrm>
            <a:off x="8150218" y="5349983"/>
            <a:ext cx="985334" cy="1158078"/>
          </a:xfrm>
          <a:prstGeom prst="rect">
            <a:avLst/>
          </a:prstGeom>
        </p:spPr>
      </p:pic>
      <p:pic>
        <p:nvPicPr>
          <p:cNvPr id="471" name="Picture 470" descr="A black and orange logo&#10;&#10;Description automatically generated">
            <a:extLst>
              <a:ext uri="{FF2B5EF4-FFF2-40B4-BE49-F238E27FC236}">
                <a16:creationId xmlns:a16="http://schemas.microsoft.com/office/drawing/2014/main" id="{69E3D2D9-E3AE-9A0B-FE18-C02279592778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18" y="6222073"/>
            <a:ext cx="727224" cy="285987"/>
          </a:xfrm>
          <a:prstGeom prst="rect">
            <a:avLst/>
          </a:prstGeom>
        </p:spPr>
      </p:pic>
      <p:pic>
        <p:nvPicPr>
          <p:cNvPr id="473" name="Picture 472" descr="A person taking a selfie&#10;&#10;Description automatically generated">
            <a:extLst>
              <a:ext uri="{FF2B5EF4-FFF2-40B4-BE49-F238E27FC236}">
                <a16:creationId xmlns:a16="http://schemas.microsoft.com/office/drawing/2014/main" id="{4B1AED83-87A7-CCF9-5BB2-D95AA91CFC3D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8" t="3696" r="22612"/>
          <a:stretch/>
        </p:blipFill>
        <p:spPr>
          <a:xfrm>
            <a:off x="404829" y="2749912"/>
            <a:ext cx="1164873" cy="1227202"/>
          </a:xfrm>
          <a:prstGeom prst="rect">
            <a:avLst/>
          </a:prstGeom>
        </p:spPr>
      </p:pic>
      <p:cxnSp>
        <p:nvCxnSpPr>
          <p:cNvPr id="474" name="Straight Arrow Connector 473">
            <a:extLst>
              <a:ext uri="{FF2B5EF4-FFF2-40B4-BE49-F238E27FC236}">
                <a16:creationId xmlns:a16="http://schemas.microsoft.com/office/drawing/2014/main" id="{ABD89784-C601-1B8B-32A0-4F0658687328}"/>
              </a:ext>
            </a:extLst>
          </p:cNvPr>
          <p:cNvCxnSpPr>
            <a:cxnSpLocks/>
          </p:cNvCxnSpPr>
          <p:nvPr/>
        </p:nvCxnSpPr>
        <p:spPr>
          <a:xfrm flipH="1">
            <a:off x="5929887" y="1891880"/>
            <a:ext cx="3561053" cy="858032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2" name="Title 1">
            <a:extLst>
              <a:ext uri="{FF2B5EF4-FFF2-40B4-BE49-F238E27FC236}">
                <a16:creationId xmlns:a16="http://schemas.microsoft.com/office/drawing/2014/main" id="{F7F6953C-C08D-3C97-6298-A21BCF17FC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Future of Ab Initio Theory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E40395-360F-B989-006D-BC3054614A3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842" y="2702662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52309"/>
      </p:ext>
    </p:extLst>
  </p:cSld>
  <p:clrMapOvr>
    <a:masterClrMapping/>
  </p:clrMapOvr>
  <p:transition spd="med" advTm="49535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AF5FF-3567-70B6-11E0-A227ED3C1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3D2DE13-CCC6-C0CA-09BF-22129022256F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4E57512F-72D3-7698-E3E9-15BD3BFF75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Valence-Space IMSRG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2D8001-0635-2AD4-51A9-1BA4211EA88D}"/>
              </a:ext>
            </a:extLst>
          </p:cNvPr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A8F910-256B-1B41-E242-F1654481B253}"/>
              </a:ext>
            </a:extLst>
          </p:cNvPr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11B1A-A3D0-C5C7-9AEF-70CB0D6CD94D}"/>
              </a:ext>
            </a:extLst>
          </p:cNvPr>
          <p:cNvSpPr txBox="1"/>
          <p:nvPr/>
        </p:nvSpPr>
        <p:spPr>
          <a:xfrm>
            <a:off x="-1" y="3495467"/>
            <a:ext cx="12191999" cy="20450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167986" indent="-167986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1: Decouple core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sz="2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achieve accuracy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of large-space methods?</a:t>
            </a:r>
          </a:p>
        </p:txBody>
      </p:sp>
      <p:pic>
        <p:nvPicPr>
          <p:cNvPr id="7" name="Picture 6" descr="ShellsIllustrationO16.pdf">
            <a:extLst>
              <a:ext uri="{FF2B5EF4-FFF2-40B4-BE49-F238E27FC236}">
                <a16:creationId xmlns:a16="http://schemas.microsoft.com/office/drawing/2014/main" id="{5D8F528A-B969-1BAC-3FC0-BC4D1AD4F3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33"/>
          <a:stretch/>
        </p:blipFill>
        <p:spPr>
          <a:xfrm>
            <a:off x="96000" y="5391573"/>
            <a:ext cx="3418501" cy="1343915"/>
          </a:xfrm>
          <a:prstGeom prst="rect">
            <a:avLst/>
          </a:prstGeom>
        </p:spPr>
      </p:pic>
      <p:sp>
        <p:nvSpPr>
          <p:cNvPr id="10" name="Rectangle 61">
            <a:extLst>
              <a:ext uri="{FF2B5EF4-FFF2-40B4-BE49-F238E27FC236}">
                <a16:creationId xmlns:a16="http://schemas.microsoft.com/office/drawing/2014/main" id="{D44A3CED-862E-673B-4008-ABA950384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293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Explicitly construct unitary transformation from sequence of rotations</a:t>
            </a: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operators truncated at two-body level IMSRG(2)</a:t>
            </a: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IMSRG(3) in progress</a:t>
            </a:r>
          </a:p>
        </p:txBody>
      </p:sp>
      <p:pic>
        <p:nvPicPr>
          <p:cNvPr id="11" name="Picture 10" descr="latex-image-1.pdf">
            <a:extLst>
              <a:ext uri="{FF2B5EF4-FFF2-40B4-BE49-F238E27FC236}">
                <a16:creationId xmlns:a16="http://schemas.microsoft.com/office/drawing/2014/main" id="{472A21DF-C25A-698A-C0C2-578A2950F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2067957"/>
            <a:ext cx="7921883" cy="793776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0EE492A7-FFDB-3B41-0CDC-100006064E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810" y="1229311"/>
            <a:ext cx="4196457" cy="836456"/>
          </a:xfrm>
          <a:prstGeom prst="rect">
            <a:avLst/>
          </a:prstGeom>
        </p:spPr>
      </p:pic>
      <p:pic>
        <p:nvPicPr>
          <p:cNvPr id="13" name="Picture 12" descr="latex-image-1.pdf">
            <a:extLst>
              <a:ext uri="{FF2B5EF4-FFF2-40B4-BE49-F238E27FC236}">
                <a16:creationId xmlns:a16="http://schemas.microsoft.com/office/drawing/2014/main" id="{7AF7F7E4-8607-B73B-7BD2-568AC19EA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" y="1393803"/>
            <a:ext cx="3471333" cy="406400"/>
          </a:xfrm>
          <a:prstGeom prst="rect">
            <a:avLst/>
          </a:prstGeom>
        </p:spPr>
      </p:pic>
      <p:pic>
        <p:nvPicPr>
          <p:cNvPr id="14" name="Picture 13" descr="latex-image-1.pdf">
            <a:extLst>
              <a:ext uri="{FF2B5EF4-FFF2-40B4-BE49-F238E27FC236}">
                <a16:creationId xmlns:a16="http://schemas.microsoft.com/office/drawing/2014/main" id="{417681DB-CF21-AB49-B8F7-8A40EAC811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68" y="5825067"/>
            <a:ext cx="4221480" cy="396240"/>
          </a:xfrm>
          <a:prstGeom prst="rect">
            <a:avLst/>
          </a:prstGeom>
        </p:spPr>
      </p:pic>
      <p:pic>
        <p:nvPicPr>
          <p:cNvPr id="15" name="Picture 14" descr="ShellsIllustrationO16.pdf">
            <a:extLst>
              <a:ext uri="{FF2B5EF4-FFF2-40B4-BE49-F238E27FC236}">
                <a16:creationId xmlns:a16="http://schemas.microsoft.com/office/drawing/2014/main" id="{C2D91895-A9B6-4485-BB20-6FEF5F4680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70"/>
          <a:stretch/>
        </p:blipFill>
        <p:spPr>
          <a:xfrm>
            <a:off x="67832" y="4632960"/>
            <a:ext cx="3418501" cy="84522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0EEE98E-EABD-75B0-2F1C-DF2026711B66}"/>
              </a:ext>
            </a:extLst>
          </p:cNvPr>
          <p:cNvSpPr/>
          <p:nvPr/>
        </p:nvSpPr>
        <p:spPr>
          <a:xfrm>
            <a:off x="11519338" y="5326220"/>
            <a:ext cx="567092" cy="145295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9079648"/>
      </p:ext>
    </p:extLst>
  </p:cSld>
  <p:clrMapOvr>
    <a:masterClrMapping/>
  </p:clrMapOvr>
  <p:transition spd="med" advTm="53622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4299A-728B-C6D6-54BD-3F860D830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A3A1BAA-4BC1-43C7-5959-DB70934BDE5D}"/>
              </a:ext>
            </a:extLst>
          </p:cNvPr>
          <p:cNvSpPr/>
          <p:nvPr/>
        </p:nvSpPr>
        <p:spPr>
          <a:xfrm>
            <a:off x="674669" y="653552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0414A605-485D-C9B1-3EA7-5E196E333E0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Valence-Space IMSRG</a:t>
            </a:r>
            <a:endParaRPr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F0B217-A6D9-51E0-1177-D831F3F946D5}"/>
              </a:ext>
            </a:extLst>
          </p:cNvPr>
          <p:cNvSpPr txBox="1"/>
          <p:nvPr/>
        </p:nvSpPr>
        <p:spPr>
          <a:xfrm>
            <a:off x="-1" y="3495467"/>
            <a:ext cx="12191999" cy="20450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167986" indent="-167986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1: Decouple core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2: Decouple valence space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sz="2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achieve accuracy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of large-space methods?</a:t>
            </a:r>
          </a:p>
        </p:txBody>
      </p:sp>
      <p:pic>
        <p:nvPicPr>
          <p:cNvPr id="18" name="Picture 17" descr="ShellsIllustrationO16.pdf">
            <a:extLst>
              <a:ext uri="{FF2B5EF4-FFF2-40B4-BE49-F238E27FC236}">
                <a16:creationId xmlns:a16="http://schemas.microsoft.com/office/drawing/2014/main" id="{AB037D9C-91D0-3C29-60A8-43D24CBD6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" y="3720000"/>
            <a:ext cx="3418501" cy="30154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3D5B2C7-DC42-2646-FE72-B91F7DCA2D85}"/>
              </a:ext>
            </a:extLst>
          </p:cNvPr>
          <p:cNvSpPr txBox="1"/>
          <p:nvPr/>
        </p:nvSpPr>
        <p:spPr>
          <a:xfrm>
            <a:off x="8236472" y="3021760"/>
            <a:ext cx="4030131" cy="61555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600" dirty="0" err="1"/>
              <a:t>Tsukiyama</a:t>
            </a:r>
            <a:r>
              <a:rPr lang="it-IT" sz="1600" dirty="0"/>
              <a:t>, </a:t>
            </a:r>
            <a:r>
              <a:rPr lang="it-IT" sz="1600" dirty="0" err="1"/>
              <a:t>Bogner</a:t>
            </a:r>
            <a:r>
              <a:rPr lang="it-IT" sz="1600" dirty="0"/>
              <a:t>, </a:t>
            </a:r>
            <a:r>
              <a:rPr lang="it-IT" sz="1600" dirty="0" err="1"/>
              <a:t>Schwenk</a:t>
            </a:r>
            <a:r>
              <a:rPr lang="it-IT" sz="1600" dirty="0"/>
              <a:t>, PRC 2012</a:t>
            </a:r>
          </a:p>
          <a:p>
            <a:r>
              <a:rPr lang="it-IT" sz="1600" dirty="0" err="1"/>
              <a:t>Morris</a:t>
            </a:r>
            <a:r>
              <a:rPr lang="it-IT" sz="1600" dirty="0"/>
              <a:t>, </a:t>
            </a:r>
            <a:r>
              <a:rPr lang="it-IT" sz="1600" dirty="0" err="1"/>
              <a:t>Parzuchowski</a:t>
            </a:r>
            <a:r>
              <a:rPr lang="it-IT" sz="1600" dirty="0"/>
              <a:t>, </a:t>
            </a:r>
            <a:r>
              <a:rPr lang="it-IT" sz="1600" dirty="0" err="1"/>
              <a:t>Bogner</a:t>
            </a:r>
            <a:r>
              <a:rPr lang="it-IT" sz="1600" dirty="0"/>
              <a:t>, PRC 2015</a:t>
            </a:r>
          </a:p>
        </p:txBody>
      </p:sp>
      <p:pic>
        <p:nvPicPr>
          <p:cNvPr id="20" name="Picture 19" descr="Decoupling.pdf">
            <a:extLst>
              <a:ext uri="{FF2B5EF4-FFF2-40B4-BE49-F238E27FC236}">
                <a16:creationId xmlns:a16="http://schemas.microsoft.com/office/drawing/2014/main" id="{3A276860-D96C-E64D-BA9F-3F4D9FB62F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35186" r="54868" b="10662"/>
          <a:stretch/>
        </p:blipFill>
        <p:spPr>
          <a:xfrm>
            <a:off x="9000000" y="3600000"/>
            <a:ext cx="3086771" cy="3117712"/>
          </a:xfrm>
          <a:prstGeom prst="rect">
            <a:avLst/>
          </a:prstGeom>
        </p:spPr>
      </p:pic>
      <p:sp>
        <p:nvSpPr>
          <p:cNvPr id="21" name="Rectangle 61">
            <a:extLst>
              <a:ext uri="{FF2B5EF4-FFF2-40B4-BE49-F238E27FC236}">
                <a16:creationId xmlns:a16="http://schemas.microsoft.com/office/drawing/2014/main" id="{97848496-3F44-DFC1-DD17-C5A1F3C3B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7"/>
            <a:ext cx="12009119" cy="293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Explicitly construct unitary transformation from sequence of rotations</a:t>
            </a: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operators truncated at two-body level IMSRG(2)</a:t>
            </a: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IMSRG(3) in progress</a:t>
            </a:r>
          </a:p>
        </p:txBody>
      </p:sp>
      <p:pic>
        <p:nvPicPr>
          <p:cNvPr id="22" name="Picture 21" descr="latex-image-1.pdf">
            <a:extLst>
              <a:ext uri="{FF2B5EF4-FFF2-40B4-BE49-F238E27FC236}">
                <a16:creationId xmlns:a16="http://schemas.microsoft.com/office/drawing/2014/main" id="{644FB2F3-A676-7771-D94E-0EB1D182DE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2067957"/>
            <a:ext cx="7921883" cy="793776"/>
          </a:xfrm>
          <a:prstGeom prst="rect">
            <a:avLst/>
          </a:prstGeom>
        </p:spPr>
      </p:pic>
      <p:pic>
        <p:nvPicPr>
          <p:cNvPr id="23" name="Picture 22" descr="latex-image-1.pdf">
            <a:extLst>
              <a:ext uri="{FF2B5EF4-FFF2-40B4-BE49-F238E27FC236}">
                <a16:creationId xmlns:a16="http://schemas.microsoft.com/office/drawing/2014/main" id="{FE77F2F6-2418-8103-8502-F2117D903C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810" y="1229311"/>
            <a:ext cx="4196457" cy="836456"/>
          </a:xfrm>
          <a:prstGeom prst="rect">
            <a:avLst/>
          </a:prstGeom>
        </p:spPr>
      </p:pic>
      <p:pic>
        <p:nvPicPr>
          <p:cNvPr id="24" name="Picture 23" descr="latex-image-1.pdf">
            <a:extLst>
              <a:ext uri="{FF2B5EF4-FFF2-40B4-BE49-F238E27FC236}">
                <a16:creationId xmlns:a16="http://schemas.microsoft.com/office/drawing/2014/main" id="{F413E60F-674D-86E2-AEC3-9A595FDB76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" y="1393803"/>
            <a:ext cx="3471333" cy="406400"/>
          </a:xfrm>
          <a:prstGeom prst="rect">
            <a:avLst/>
          </a:prstGeom>
        </p:spPr>
      </p:pic>
      <p:pic>
        <p:nvPicPr>
          <p:cNvPr id="25" name="Picture 24" descr="latex-image-1.pdf">
            <a:extLst>
              <a:ext uri="{FF2B5EF4-FFF2-40B4-BE49-F238E27FC236}">
                <a16:creationId xmlns:a16="http://schemas.microsoft.com/office/drawing/2014/main" id="{57211AA9-E3D0-A604-5B43-C4C3BEA9F5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68" y="5825067"/>
            <a:ext cx="422148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87113"/>
      </p:ext>
    </p:extLst>
  </p:cSld>
  <p:clrMapOvr>
    <a:masterClrMapping/>
  </p:clrMapOvr>
  <p:transition spd="med" advTm="58703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3C49B-0ABE-F650-A2C8-8AF20C38D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09108C9-285C-ED00-7A1D-F2B9FCEBB2F1}"/>
              </a:ext>
            </a:extLst>
          </p:cNvPr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44082484-E918-B8D2-87DE-49F0A27E07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Valence-Space IMSRG</a:t>
            </a: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C37E6-4FD2-3891-2CEC-85851C062627}"/>
              </a:ext>
            </a:extLst>
          </p:cNvPr>
          <p:cNvSpPr txBox="1"/>
          <p:nvPr/>
        </p:nvSpPr>
        <p:spPr>
          <a:xfrm>
            <a:off x="-1" y="3495467"/>
            <a:ext cx="12191999" cy="326379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167986" indent="-167986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1: Decouple core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2: Decouple valence space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Step 3: Decouple additional operators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Careful benchmarking essential   </a:t>
            </a:r>
          </a:p>
        </p:txBody>
      </p:sp>
      <p:pic>
        <p:nvPicPr>
          <p:cNvPr id="15" name="Picture 14" descr="ShellsIllustrationO16.pdf">
            <a:extLst>
              <a:ext uri="{FF2B5EF4-FFF2-40B4-BE49-F238E27FC236}">
                <a16:creationId xmlns:a16="http://schemas.microsoft.com/office/drawing/2014/main" id="{CD893220-68EC-51FC-B42E-B4345BD36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4" y="3720000"/>
            <a:ext cx="3418501" cy="3015488"/>
          </a:xfrm>
          <a:prstGeom prst="rect">
            <a:avLst/>
          </a:prstGeom>
        </p:spPr>
      </p:pic>
      <p:pic>
        <p:nvPicPr>
          <p:cNvPr id="26" name="Picture 25" descr="Decoupling.pdf">
            <a:extLst>
              <a:ext uri="{FF2B5EF4-FFF2-40B4-BE49-F238E27FC236}">
                <a16:creationId xmlns:a16="http://schemas.microsoft.com/office/drawing/2014/main" id="{86E32023-2BFE-DD14-BB59-C8C8E5FD85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35186" r="54868" b="10662"/>
          <a:stretch/>
        </p:blipFill>
        <p:spPr>
          <a:xfrm>
            <a:off x="8998373" y="3600000"/>
            <a:ext cx="3086771" cy="3117712"/>
          </a:xfrm>
          <a:prstGeom prst="rect">
            <a:avLst/>
          </a:prstGeom>
        </p:spPr>
      </p:pic>
      <p:sp>
        <p:nvSpPr>
          <p:cNvPr id="27" name="Rectangle 61">
            <a:extLst>
              <a:ext uri="{FF2B5EF4-FFF2-40B4-BE49-F238E27FC236}">
                <a16:creationId xmlns:a16="http://schemas.microsoft.com/office/drawing/2014/main" id="{1522AC73-5337-0C8E-32D2-9EF76DF4F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230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Explicitly construct unitary transformation from sequence of rotations</a:t>
            </a: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 descr="latex-image-1.pdf">
            <a:extLst>
              <a:ext uri="{FF2B5EF4-FFF2-40B4-BE49-F238E27FC236}">
                <a16:creationId xmlns:a16="http://schemas.microsoft.com/office/drawing/2014/main" id="{8C544DF1-C34D-F9E7-091F-B8B029680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" y="1393803"/>
            <a:ext cx="3471333" cy="406400"/>
          </a:xfrm>
          <a:prstGeom prst="rect">
            <a:avLst/>
          </a:prstGeom>
        </p:spPr>
      </p:pic>
      <p:pic>
        <p:nvPicPr>
          <p:cNvPr id="29" name="Picture 28" descr="latex-image-1.pdf">
            <a:extLst>
              <a:ext uri="{FF2B5EF4-FFF2-40B4-BE49-F238E27FC236}">
                <a16:creationId xmlns:a16="http://schemas.microsoft.com/office/drawing/2014/main" id="{3AD87175-7365-36E9-D1C7-4846D3EB6C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949" y="5659120"/>
            <a:ext cx="4591473" cy="374227"/>
          </a:xfrm>
          <a:prstGeom prst="rect">
            <a:avLst/>
          </a:prstGeom>
        </p:spPr>
      </p:pic>
      <p:pic>
        <p:nvPicPr>
          <p:cNvPr id="30" name="Picture 29" descr="latex-image-1.pdf">
            <a:extLst>
              <a:ext uri="{FF2B5EF4-FFF2-40B4-BE49-F238E27FC236}">
                <a16:creationId xmlns:a16="http://schemas.microsoft.com/office/drawing/2014/main" id="{E93B4350-4156-6C2D-B7FD-3FB8B99FB2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948" y="5052907"/>
            <a:ext cx="4221480" cy="396240"/>
          </a:xfrm>
          <a:prstGeom prst="rect">
            <a:avLst/>
          </a:prstGeom>
        </p:spPr>
      </p:pic>
      <p:pic>
        <p:nvPicPr>
          <p:cNvPr id="31" name="Picture 30" descr="latex-image-1.pdf">
            <a:extLst>
              <a:ext uri="{FF2B5EF4-FFF2-40B4-BE49-F238E27FC236}">
                <a16:creationId xmlns:a16="http://schemas.microsoft.com/office/drawing/2014/main" id="{A9BF3D71-F46E-5DFD-BE58-0059B62F2B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87" y="2897293"/>
            <a:ext cx="7569200" cy="762000"/>
          </a:xfrm>
          <a:prstGeom prst="rect">
            <a:avLst/>
          </a:prstGeom>
        </p:spPr>
      </p:pic>
      <p:pic>
        <p:nvPicPr>
          <p:cNvPr id="32" name="Picture 31" descr="latex-image-1.pdf">
            <a:extLst>
              <a:ext uri="{FF2B5EF4-FFF2-40B4-BE49-F238E27FC236}">
                <a16:creationId xmlns:a16="http://schemas.microsoft.com/office/drawing/2014/main" id="{C12725B6-06C2-E9B7-588E-A689B505EC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2067957"/>
            <a:ext cx="7921883" cy="793776"/>
          </a:xfrm>
          <a:prstGeom prst="rect">
            <a:avLst/>
          </a:prstGeom>
        </p:spPr>
      </p:pic>
      <p:pic>
        <p:nvPicPr>
          <p:cNvPr id="33" name="Picture 32" descr="latex-image-1.pdf">
            <a:extLst>
              <a:ext uri="{FF2B5EF4-FFF2-40B4-BE49-F238E27FC236}">
                <a16:creationId xmlns:a16="http://schemas.microsoft.com/office/drawing/2014/main" id="{793FB5EE-30A1-BB6C-6763-BAD9204930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810" y="1229311"/>
            <a:ext cx="4196457" cy="83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28659"/>
      </p:ext>
    </p:extLst>
  </p:cSld>
  <p:clrMapOvr>
    <a:masterClrMapping/>
  </p:clrMapOvr>
  <p:transition spd="med" advTm="33046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321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Construct predictive posterior distribution for NMEs – first case 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Ge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Consider all physics contributing to systematic error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Use 8100+ samplings of NN+3N forces - weighted by np </a:t>
            </a:r>
            <a:r>
              <a:rPr lang="en-US" sz="2100" baseline="30000" dirty="0">
                <a:latin typeface="Myriad pro"/>
                <a:cs typeface="Myriad pro"/>
              </a:rPr>
              <a:t>1</a:t>
            </a:r>
            <a:r>
              <a:rPr lang="en-US" sz="2100" dirty="0">
                <a:latin typeface="Myriad pro"/>
                <a:cs typeface="Myriad pro"/>
              </a:rPr>
              <a:t>S</a:t>
            </a:r>
            <a:r>
              <a:rPr lang="en-US" sz="2100" baseline="-25000" dirty="0">
                <a:latin typeface="Myriad pro"/>
                <a:cs typeface="Myriad pro"/>
              </a:rPr>
              <a:t>0</a:t>
            </a:r>
            <a:r>
              <a:rPr lang="en-US" sz="2100" dirty="0">
                <a:latin typeface="Myriad pro"/>
                <a:cs typeface="Myriad pro"/>
              </a:rPr>
              <a:t> phase shift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Solve many-body problem with MM-DGP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FF0000"/>
                </a:solidFill>
                <a:latin typeface="Myriad pro"/>
                <a:cs typeface="Myriad pro"/>
              </a:rPr>
              <a:t>Emulator</a:t>
            </a:r>
            <a:r>
              <a:rPr lang="en-US" sz="2100" dirty="0">
                <a:latin typeface="Myriad pro"/>
                <a:cs typeface="Myriad pro"/>
              </a:rPr>
              <a:t>: from process itself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 IV: Rigorous Uncertainties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E9B26-2759-72B5-6DEE-CB75B22A3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2" y="1817158"/>
            <a:ext cx="8381800" cy="32415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D3A0D8-AF5E-3102-2BA2-5800D2FC95E7}"/>
              </a:ext>
            </a:extLst>
          </p:cNvPr>
          <p:cNvSpPr/>
          <p:nvPr/>
        </p:nvSpPr>
        <p:spPr>
          <a:xfrm>
            <a:off x="3171906" y="1759283"/>
            <a:ext cx="1319073" cy="431375"/>
          </a:xfrm>
          <a:prstGeom prst="rect">
            <a:avLst/>
          </a:prstGeom>
          <a:solidFill>
            <a:srgbClr val="FF0000">
              <a:alpha val="24690"/>
            </a:srgb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30F0F1-35AA-8080-97CE-40F71B32A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482" y="2884693"/>
            <a:ext cx="4720040" cy="388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92397"/>
      </p:ext>
    </p:extLst>
  </p:cSld>
  <p:clrMapOvr>
    <a:masterClrMapping/>
  </p:clrMapOvr>
  <p:transition spd="med" advTm="70059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363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Construct predictive posterior distribution for NMEs – first case 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Ge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Consider all physics contributing to systematic error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Use 8100+NN+3N forces - weighted by np </a:t>
            </a:r>
            <a:r>
              <a:rPr lang="en-US" sz="2100" baseline="30000" dirty="0">
                <a:latin typeface="Myriad pro"/>
                <a:cs typeface="Myriad pro"/>
              </a:rPr>
              <a:t>1</a:t>
            </a:r>
            <a:r>
              <a:rPr lang="en-US" sz="2100" dirty="0">
                <a:latin typeface="Myriad pro"/>
                <a:cs typeface="Myriad pro"/>
              </a:rPr>
              <a:t>S</a:t>
            </a:r>
            <a:r>
              <a:rPr lang="en-US" sz="2100" baseline="-25000" dirty="0">
                <a:latin typeface="Myriad pro"/>
                <a:cs typeface="Myriad pro"/>
              </a:rPr>
              <a:t>0</a:t>
            </a:r>
            <a:r>
              <a:rPr lang="en-US" sz="2100" dirty="0">
                <a:latin typeface="Myriad pro"/>
                <a:cs typeface="Myriad pro"/>
              </a:rPr>
              <a:t> phase shift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Solve many-body problem with MM-DGP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Emulator: from process itself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FF0000"/>
                </a:solidFill>
                <a:latin typeface="Myriad pro"/>
                <a:cs typeface="Myriad pro"/>
              </a:rPr>
              <a:t>EFT</a:t>
            </a:r>
            <a:r>
              <a:rPr lang="en-US" sz="2100" dirty="0">
                <a:latin typeface="Myriad pro"/>
                <a:cs typeface="Myriad pro"/>
              </a:rPr>
              <a:t>: Truncation in nuclear forces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 IV: Rigorous Uncertainties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E9B26-2759-72B5-6DEE-CB75B22A3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2" y="1817158"/>
            <a:ext cx="8381800" cy="32415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D3A0D8-AF5E-3102-2BA2-5800D2FC95E7}"/>
              </a:ext>
            </a:extLst>
          </p:cNvPr>
          <p:cNvSpPr/>
          <p:nvPr/>
        </p:nvSpPr>
        <p:spPr>
          <a:xfrm>
            <a:off x="4769208" y="1759283"/>
            <a:ext cx="809791" cy="431375"/>
          </a:xfrm>
          <a:prstGeom prst="rect">
            <a:avLst/>
          </a:prstGeom>
          <a:solidFill>
            <a:srgbClr val="FF0000">
              <a:alpha val="24690"/>
            </a:srgb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DD9998-C837-B9C7-BFEC-1A8C3C9D8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755" y="2923065"/>
            <a:ext cx="5886115" cy="39064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CF5EE4-6E96-1EED-77B3-B746D8685C0B}"/>
              </a:ext>
            </a:extLst>
          </p:cNvPr>
          <p:cNvSpPr txBox="1"/>
          <p:nvPr/>
        </p:nvSpPr>
        <p:spPr>
          <a:xfrm>
            <a:off x="9268687" y="2554595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arXiv:2308.15634</a:t>
            </a:r>
          </a:p>
        </p:txBody>
      </p:sp>
    </p:spTree>
    <p:extLst>
      <p:ext uri="{BB962C8B-B14F-4D97-AF65-F5344CB8AC3E}">
        <p14:creationId xmlns:p14="http://schemas.microsoft.com/office/powerpoint/2010/main" val="1803945312"/>
      </p:ext>
    </p:extLst>
  </p:cSld>
  <p:clrMapOvr>
    <a:masterClrMapping/>
  </p:clrMapOvr>
  <p:transition spd="med" advTm="70059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404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Construct predictive posterior distribution for NMEs – first case 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Ge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Consider all physics contributing to systematic error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Use 8100+ NN+3N forces - weighted by np </a:t>
            </a:r>
            <a:r>
              <a:rPr lang="en-US" sz="2100" baseline="30000" dirty="0">
                <a:latin typeface="Myriad pro"/>
                <a:cs typeface="Myriad pro"/>
              </a:rPr>
              <a:t>1</a:t>
            </a:r>
            <a:r>
              <a:rPr lang="en-US" sz="2100" dirty="0">
                <a:latin typeface="Myriad pro"/>
                <a:cs typeface="Myriad pro"/>
              </a:rPr>
              <a:t>S</a:t>
            </a:r>
            <a:r>
              <a:rPr lang="en-US" sz="2100" baseline="-25000" dirty="0">
                <a:latin typeface="Myriad pro"/>
                <a:cs typeface="Myriad pro"/>
              </a:rPr>
              <a:t>0</a:t>
            </a:r>
            <a:r>
              <a:rPr lang="en-US" sz="2100" dirty="0">
                <a:latin typeface="Myriad pro"/>
                <a:cs typeface="Myriad pro"/>
              </a:rPr>
              <a:t> phase shift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Solve many-body problem with MM-DGP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Emulator: from process itself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EFT</a:t>
            </a:r>
            <a:r>
              <a:rPr lang="en-US" sz="2100" dirty="0">
                <a:latin typeface="Myriad pro"/>
                <a:cs typeface="Myriad pro"/>
              </a:rPr>
              <a:t>: Truncation in nuclear forces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FF0000"/>
                </a:solidFill>
                <a:latin typeface="Myriad pro"/>
                <a:cs typeface="Myriad pro"/>
              </a:rPr>
              <a:t>Many-body</a:t>
            </a:r>
            <a:r>
              <a:rPr lang="en-US" sz="2100" dirty="0">
                <a:latin typeface="Myriad pro"/>
                <a:cs typeface="Myriad pro"/>
              </a:rPr>
              <a:t>: Truncation in many-body physics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 IV: Rigorous Uncertainties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E9B26-2759-72B5-6DEE-CB75B22A3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2" y="1817158"/>
            <a:ext cx="8381800" cy="32415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D0E9A14-3C65-4FE3-F132-C7281B05EE22}"/>
              </a:ext>
            </a:extLst>
          </p:cNvPr>
          <p:cNvSpPr/>
          <p:nvPr/>
        </p:nvSpPr>
        <p:spPr>
          <a:xfrm>
            <a:off x="5880383" y="1759283"/>
            <a:ext cx="1793633" cy="431375"/>
          </a:xfrm>
          <a:prstGeom prst="rect">
            <a:avLst/>
          </a:prstGeom>
          <a:solidFill>
            <a:srgbClr val="FF0000">
              <a:alpha val="24690"/>
            </a:srgb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DF60D7-ED38-E9D6-CB9A-CE438FB19F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416"/>
          <a:stretch/>
        </p:blipFill>
        <p:spPr>
          <a:xfrm>
            <a:off x="6412375" y="2736537"/>
            <a:ext cx="5643045" cy="40814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6C6244-4252-99A9-F57E-CEB92D31F632}"/>
              </a:ext>
            </a:extLst>
          </p:cNvPr>
          <p:cNvSpPr txBox="1"/>
          <p:nvPr/>
        </p:nvSpPr>
        <p:spPr>
          <a:xfrm>
            <a:off x="9268687" y="2554595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arXiv:2308.15634</a:t>
            </a:r>
          </a:p>
        </p:txBody>
      </p:sp>
    </p:spTree>
    <p:extLst>
      <p:ext uri="{BB962C8B-B14F-4D97-AF65-F5344CB8AC3E}">
        <p14:creationId xmlns:p14="http://schemas.microsoft.com/office/powerpoint/2010/main" val="2963980857"/>
      </p:ext>
    </p:extLst>
  </p:cSld>
  <p:clrMapOvr>
    <a:masterClrMapping/>
  </p:clrMapOvr>
  <p:transition spd="med" advTm="70059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61">
            <a:extLst>
              <a:ext uri="{FF2B5EF4-FFF2-40B4-BE49-F238E27FC236}">
                <a16:creationId xmlns:a16="http://schemas.microsoft.com/office/drawing/2014/main" id="{9AA3073A-B1E0-ED30-0E42-91A56FB0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446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Construct predictive posterior distribution for NMEs – first case </a:t>
            </a:r>
            <a:r>
              <a:rPr lang="en-US" sz="2100" b="1" baseline="30000" dirty="0">
                <a:solidFill>
                  <a:srgbClr val="0070C0"/>
                </a:solidFill>
                <a:latin typeface="Myriad pro"/>
                <a:cs typeface="Myriad pro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Myriad pro"/>
                <a:cs typeface="Myriad pro"/>
              </a:rPr>
              <a:t>Ge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Consider all physics contributing to systematic error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Use 8100+ NN+3N forces - weighted by np </a:t>
            </a:r>
            <a:r>
              <a:rPr lang="en-US" sz="2100" baseline="30000" dirty="0">
                <a:latin typeface="Myriad pro"/>
                <a:cs typeface="Myriad pro"/>
              </a:rPr>
              <a:t>1</a:t>
            </a:r>
            <a:r>
              <a:rPr lang="en-US" sz="2100" dirty="0">
                <a:latin typeface="Myriad pro"/>
                <a:cs typeface="Myriad pro"/>
              </a:rPr>
              <a:t>S</a:t>
            </a:r>
            <a:r>
              <a:rPr lang="en-US" sz="2100" baseline="-25000" dirty="0">
                <a:latin typeface="Myriad pro"/>
                <a:cs typeface="Myriad pro"/>
              </a:rPr>
              <a:t>0</a:t>
            </a:r>
            <a:r>
              <a:rPr lang="en-US" sz="2100" dirty="0">
                <a:latin typeface="Myriad pro"/>
                <a:cs typeface="Myriad pro"/>
              </a:rPr>
              <a:t> phase shift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Solve many-body problem with MM-DGP </a:t>
            </a:r>
          </a:p>
          <a:p>
            <a:endParaRPr lang="en-US" sz="2100" dirty="0">
              <a:latin typeface="Myriad pro"/>
              <a:cs typeface="Myriad pro"/>
            </a:endParaRPr>
          </a:p>
          <a:p>
            <a:r>
              <a:rPr lang="en-US" sz="2100" dirty="0">
                <a:latin typeface="Myriad pro"/>
                <a:cs typeface="Myriad pro"/>
              </a:rPr>
              <a:t>Emulator: from process itself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EFT</a:t>
            </a:r>
            <a:r>
              <a:rPr lang="en-US" sz="2100" dirty="0">
                <a:latin typeface="Myriad pro"/>
                <a:cs typeface="Myriad pro"/>
              </a:rPr>
              <a:t>: Truncation in nuclear forces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Many-body</a:t>
            </a:r>
            <a:r>
              <a:rPr lang="en-US" sz="2100" dirty="0">
                <a:latin typeface="Myriad pro"/>
                <a:cs typeface="Myriad pro"/>
              </a:rPr>
              <a:t>: Truncation in many-body physics</a:t>
            </a:r>
          </a:p>
          <a:p>
            <a:endParaRPr lang="en-US" sz="600" dirty="0">
              <a:latin typeface="Myriad pro"/>
              <a:cs typeface="Myriad pro"/>
            </a:endParaRPr>
          </a:p>
          <a:p>
            <a:r>
              <a:rPr lang="en-US" sz="2100" b="1" dirty="0">
                <a:solidFill>
                  <a:srgbClr val="FF0000"/>
                </a:solidFill>
                <a:latin typeface="Myriad pro"/>
                <a:cs typeface="Myriad pro"/>
              </a:rPr>
              <a:t>Operator</a:t>
            </a:r>
            <a:r>
              <a:rPr lang="en-US" sz="2100" dirty="0">
                <a:latin typeface="Myriad pro"/>
                <a:cs typeface="Myriad pro"/>
              </a:rPr>
              <a:t>: higher order contributions to operator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 IV: Rigorous Uncertainties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E9B26-2759-72B5-6DEE-CB75B22A3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2" y="1817158"/>
            <a:ext cx="8381800" cy="32415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D0E9A14-3C65-4FE3-F132-C7281B05EE22}"/>
              </a:ext>
            </a:extLst>
          </p:cNvPr>
          <p:cNvSpPr/>
          <p:nvPr/>
        </p:nvSpPr>
        <p:spPr>
          <a:xfrm>
            <a:off x="7952248" y="1759283"/>
            <a:ext cx="1190829" cy="431375"/>
          </a:xfrm>
          <a:prstGeom prst="rect">
            <a:avLst/>
          </a:prstGeom>
          <a:solidFill>
            <a:srgbClr val="FF0000">
              <a:alpha val="24690"/>
            </a:srgb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67CA6B-52DA-48B6-DA5D-35CEB4AD3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235" y="2313553"/>
            <a:ext cx="5040287" cy="45845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03DD65-2AB9-7232-CF18-20414A0DAC29}"/>
              </a:ext>
            </a:extLst>
          </p:cNvPr>
          <p:cNvSpPr txBox="1"/>
          <p:nvPr/>
        </p:nvSpPr>
        <p:spPr>
          <a:xfrm>
            <a:off x="9268687" y="2010583"/>
            <a:ext cx="25543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arXiv:2308.15634</a:t>
            </a:r>
          </a:p>
        </p:txBody>
      </p:sp>
    </p:spTree>
    <p:extLst>
      <p:ext uri="{BB962C8B-B14F-4D97-AF65-F5344CB8AC3E}">
        <p14:creationId xmlns:p14="http://schemas.microsoft.com/office/powerpoint/2010/main" val="3171641994"/>
      </p:ext>
    </p:extLst>
  </p:cSld>
  <p:clrMapOvr>
    <a:masterClrMapping/>
  </p:clrMapOvr>
  <p:transition spd="med" advTm="70059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A0637-E05A-8559-9033-F02251355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6488792-60BF-0BF6-699C-C542B32C2696}"/>
              </a:ext>
            </a:extLst>
          </p:cNvPr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FEBF4D-E8C0-2787-90FC-7FD036243341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5FB88146-1E49-4F0A-3395-A1DD5C4E65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Explore Correlations</a:t>
            </a:r>
            <a:endParaRPr dirty="0"/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F181E984-E53C-6C00-572B-BE9AC4877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603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Ge: Explore correlations with other observables from </a:t>
            </a: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interactions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ab initio correlations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, except DGT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Use machine learning for further insights?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3B29E-4069-66CA-F905-B64318E00352}"/>
              </a:ext>
            </a:extLst>
          </p:cNvPr>
          <p:cNvSpPr/>
          <p:nvPr/>
        </p:nvSpPr>
        <p:spPr>
          <a:xfrm>
            <a:off x="5776332" y="3950510"/>
            <a:ext cx="1806497" cy="220491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F6EF4-8D4D-909C-63DA-3DCEDBF17734}"/>
              </a:ext>
            </a:extLst>
          </p:cNvPr>
          <p:cNvSpPr txBox="1"/>
          <p:nvPr/>
        </p:nvSpPr>
        <p:spPr>
          <a:xfrm>
            <a:off x="8948059" y="6318996"/>
            <a:ext cx="3225459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arXiV:2210.05809</a:t>
            </a:r>
          </a:p>
          <a:p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Yao, </a:t>
            </a:r>
            <a:r>
              <a:rPr lang="en-CA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Ginnett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PRC (2022)</a:t>
            </a:r>
          </a:p>
        </p:txBody>
      </p:sp>
      <p:pic>
        <p:nvPicPr>
          <p:cNvPr id="14" name="Picture 13" descr="A screenshot of a graph showing a number of dots&#10;&#10;AI-generated content may be incorrect.">
            <a:extLst>
              <a:ext uri="{FF2B5EF4-FFF2-40B4-BE49-F238E27FC236}">
                <a16:creationId xmlns:a16="http://schemas.microsoft.com/office/drawing/2014/main" id="{85FDF43F-AB9C-3FBA-5056-6032CEFD0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9" y="1663115"/>
            <a:ext cx="8596578" cy="4244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C38F16-4E8E-D0B6-2190-13799B05A0DC}"/>
              </a:ext>
            </a:extLst>
          </p:cNvPr>
          <p:cNvSpPr txBox="1"/>
          <p:nvPr/>
        </p:nvSpPr>
        <p:spPr>
          <a:xfrm>
            <a:off x="7007901" y="1884777"/>
            <a:ext cx="864624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2000" baseline="30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en-C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961633502"/>
      </p:ext>
    </p:extLst>
  </p:cSld>
  <p:clrMapOvr>
    <a:masterClrMapping/>
  </p:clrMapOvr>
  <p:transition spd="med" advTm="70059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81072-6ABB-D7CA-51A1-30ADB3450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CABF45-A016-7D2A-5B04-E3679CEBD0AB}"/>
              </a:ext>
            </a:extLst>
          </p:cNvPr>
          <p:cNvSpPr/>
          <p:nvPr/>
        </p:nvSpPr>
        <p:spPr>
          <a:xfrm>
            <a:off x="652901" y="651981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EB9FFB-7B80-7B9F-0948-DBA3599EE3BD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>
            <a:extLst>
              <a:ext uri="{FF2B5EF4-FFF2-40B4-BE49-F238E27FC236}">
                <a16:creationId xmlns:a16="http://schemas.microsoft.com/office/drawing/2014/main" id="{E95DFD49-2C43-4B4D-06ED-08D6C361965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Strategy: Explore Correlations</a:t>
            </a:r>
            <a:endParaRPr dirty="0"/>
          </a:p>
        </p:txBody>
      </p:sp>
      <p:sp>
        <p:nvSpPr>
          <p:cNvPr id="6" name="Rectangle 61">
            <a:extLst>
              <a:ext uri="{FF2B5EF4-FFF2-40B4-BE49-F238E27FC236}">
                <a16:creationId xmlns:a16="http://schemas.microsoft.com/office/drawing/2014/main" id="{CEB98852-5048-990A-4D52-536C0923D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38716"/>
            <a:ext cx="12009119" cy="603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Ge: Explore correlations with other observables from </a:t>
            </a: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interactions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ab initio correlations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, except DGT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Use machine learning for further insights?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420FB8-2AB9-49AF-520E-EBBDA8308825}"/>
              </a:ext>
            </a:extLst>
          </p:cNvPr>
          <p:cNvSpPr/>
          <p:nvPr/>
        </p:nvSpPr>
        <p:spPr>
          <a:xfrm>
            <a:off x="5776332" y="3950510"/>
            <a:ext cx="1806497" cy="220491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FBB0C6-DFF2-33E5-FF48-5DA2408534BE}"/>
              </a:ext>
            </a:extLst>
          </p:cNvPr>
          <p:cNvSpPr txBox="1"/>
          <p:nvPr/>
        </p:nvSpPr>
        <p:spPr>
          <a:xfrm>
            <a:off x="8948059" y="6318996"/>
            <a:ext cx="3225459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arXiV:2210.05809</a:t>
            </a:r>
          </a:p>
          <a:p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Yao, </a:t>
            </a:r>
            <a:r>
              <a:rPr lang="en-CA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Ginnett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PRC (2022)</a:t>
            </a:r>
          </a:p>
        </p:txBody>
      </p:sp>
      <p:pic>
        <p:nvPicPr>
          <p:cNvPr id="9" name="Picture 8" descr="A collage of images of blue dots&#10;&#10;AI-generated content may be incorrect.">
            <a:extLst>
              <a:ext uri="{FF2B5EF4-FFF2-40B4-BE49-F238E27FC236}">
                <a16:creationId xmlns:a16="http://schemas.microsoft.com/office/drawing/2014/main" id="{75257753-113F-28B4-BFA6-3B4C76D02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74" y="1750724"/>
            <a:ext cx="8811570" cy="43304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00E934-F100-6818-6641-E30E0DAD07F1}"/>
              </a:ext>
            </a:extLst>
          </p:cNvPr>
          <p:cNvSpPr txBox="1"/>
          <p:nvPr/>
        </p:nvSpPr>
        <p:spPr>
          <a:xfrm>
            <a:off x="7007901" y="1884777"/>
            <a:ext cx="864624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2000" baseline="30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CA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Xe</a:t>
            </a:r>
          </a:p>
        </p:txBody>
      </p:sp>
    </p:spTree>
    <p:extLst>
      <p:ext uri="{BB962C8B-B14F-4D97-AF65-F5344CB8AC3E}">
        <p14:creationId xmlns:p14="http://schemas.microsoft.com/office/powerpoint/2010/main" val="3529792791"/>
      </p:ext>
    </p:extLst>
  </p:cSld>
  <p:clrMapOvr>
    <a:masterClrMapping/>
  </p:clrMapOvr>
  <p:transition spd="med" advTm="7005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Approach to Nuclear Structure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507394" y="5397282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D4A0B3-13CC-31A8-6392-4A0A6CD83224}"/>
              </a:ext>
            </a:extLst>
          </p:cNvPr>
          <p:cNvSpPr/>
          <p:nvPr/>
        </p:nvSpPr>
        <p:spPr>
          <a:xfrm>
            <a:off x="666063" y="6423661"/>
            <a:ext cx="650316" cy="35958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6F72A0-C9E4-97A5-653C-A341A1C5CB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4883" r="8958" b="26092"/>
          <a:stretch/>
        </p:blipFill>
        <p:spPr>
          <a:xfrm>
            <a:off x="89990" y="2780000"/>
            <a:ext cx="5543760" cy="34389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C287ED-DA85-F328-A220-7FD1151C8DDD}"/>
              </a:ext>
            </a:extLst>
          </p:cNvPr>
          <p:cNvSpPr/>
          <p:nvPr/>
        </p:nvSpPr>
        <p:spPr>
          <a:xfrm>
            <a:off x="90421" y="4933969"/>
            <a:ext cx="2008292" cy="1264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8C4A65-2C40-A6BC-3AFD-6BD72AF4B9BB}"/>
              </a:ext>
            </a:extLst>
          </p:cNvPr>
          <p:cNvSpPr txBox="1"/>
          <p:nvPr/>
        </p:nvSpPr>
        <p:spPr>
          <a:xfrm>
            <a:off x="32839" y="5902912"/>
            <a:ext cx="2655445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, S. </a:t>
            </a:r>
            <a:r>
              <a:rPr lang="it-IT" sz="1400" dirty="0" err="1">
                <a:solidFill>
                  <a:schemeClr val="tx1"/>
                </a:solidFill>
              </a:rPr>
              <a:t>R</a:t>
            </a:r>
            <a:r>
              <a:rPr lang="it-IT" sz="1400" dirty="0">
                <a:solidFill>
                  <a:schemeClr val="tx1"/>
                </a:solidFill>
              </a:rPr>
              <a:t>. </a:t>
            </a:r>
            <a:r>
              <a:rPr lang="it-IT" sz="1400" dirty="0" err="1">
                <a:solidFill>
                  <a:schemeClr val="tx1"/>
                </a:solidFill>
              </a:rPr>
              <a:t>Stroberg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912BAA9-1F68-36A7-7535-67A13BF94223}"/>
              </a:ext>
            </a:extLst>
          </p:cNvPr>
          <p:cNvSpPr/>
          <p:nvPr/>
        </p:nvSpPr>
        <p:spPr>
          <a:xfrm>
            <a:off x="1459511" y="3834957"/>
            <a:ext cx="1604010" cy="735744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Ab initio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</a:rPr>
              <a:t>many-body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73F033-8CD2-EAC1-FAD7-CA1B6714502C}"/>
              </a:ext>
            </a:extLst>
          </p:cNvPr>
          <p:cNvSpPr/>
          <p:nvPr/>
        </p:nvSpPr>
        <p:spPr>
          <a:xfrm>
            <a:off x="3006090" y="4993337"/>
            <a:ext cx="2593587" cy="11609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AD3D54-FDE4-5216-03E1-C106887113D9}"/>
              </a:ext>
            </a:extLst>
          </p:cNvPr>
          <p:cNvSpPr/>
          <p:nvPr/>
        </p:nvSpPr>
        <p:spPr>
          <a:xfrm>
            <a:off x="3729478" y="4572606"/>
            <a:ext cx="1146809" cy="301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1D084B-5F32-467A-77C6-CF8DD0DCA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023" y="5022462"/>
            <a:ext cx="1093470" cy="1093470"/>
          </a:xfrm>
          <a:prstGeom prst="rect">
            <a:avLst/>
          </a:prstGeom>
        </p:spPr>
      </p:pic>
      <p:pic>
        <p:nvPicPr>
          <p:cNvPr id="20" name="Picture 19" descr="latex-image-1.pdf">
            <a:extLst>
              <a:ext uri="{FF2B5EF4-FFF2-40B4-BE49-F238E27FC236}">
                <a16:creationId xmlns:a16="http://schemas.microsoft.com/office/drawing/2014/main" id="{0A6FA6E9-5062-0BD9-61B3-3D71F38AFA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00" y="1848287"/>
            <a:ext cx="3727908" cy="6946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146661F-F9C0-04DD-30B7-750D0999908C}"/>
              </a:ext>
            </a:extLst>
          </p:cNvPr>
          <p:cNvSpPr/>
          <p:nvPr/>
        </p:nvSpPr>
        <p:spPr>
          <a:xfrm>
            <a:off x="4348563" y="2639635"/>
            <a:ext cx="3265140" cy="39703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Rectangle 61">
            <a:extLst>
              <a:ext uri="{FF2B5EF4-FFF2-40B4-BE49-F238E27FC236}">
                <a16:creationId xmlns:a16="http://schemas.microsoft.com/office/drawing/2014/main" id="{F49E679D-7112-C9E8-2B3D-A5E767595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000" y="720000"/>
            <a:ext cx="11421450" cy="8740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Aim of modern nuclear theory: develop unified </a:t>
            </a:r>
            <a:r>
              <a:rPr lang="en-US" sz="2100" i="1" dirty="0">
                <a:solidFill>
                  <a:schemeClr val="tx1"/>
                </a:solidFill>
              </a:rPr>
              <a:t>first-principles </a:t>
            </a:r>
            <a:r>
              <a:rPr lang="en-US" sz="2100" dirty="0">
                <a:solidFill>
                  <a:schemeClr val="tx1"/>
                </a:solidFill>
              </a:rPr>
              <a:t>picture of structure and reactions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</a:rPr>
              <a:t>(Approximately) solve nonrelativistic Schrödinger equation</a:t>
            </a:r>
          </a:p>
        </p:txBody>
      </p:sp>
    </p:spTree>
    <p:extLst>
      <p:ext uri="{BB962C8B-B14F-4D97-AF65-F5344CB8AC3E}">
        <p14:creationId xmlns:p14="http://schemas.microsoft.com/office/powerpoint/2010/main" val="798728341"/>
      </p:ext>
    </p:extLst>
  </p:cSld>
  <p:clrMapOvr>
    <a:masterClrMapping/>
  </p:clrMapOvr>
  <p:transition spd="med" advTm="12006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Ab Initio Strategy I: Benchmark in Light Nuclei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2771" y="1560918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7"/>
            <a:ext cx="12009119" cy="610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Benchmark with </a:t>
            </a: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quasi-exact ab initio methods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in light systems: A=6-22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Reasonable to good agreement in all cases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 true double-beta decay candidates!</a:t>
            </a:r>
          </a:p>
        </p:txBody>
      </p:sp>
      <p:sp>
        <p:nvSpPr>
          <p:cNvPr id="5" name="Rectangle 4"/>
          <p:cNvSpPr/>
          <p:nvPr/>
        </p:nvSpPr>
        <p:spPr>
          <a:xfrm>
            <a:off x="9779873" y="4730160"/>
            <a:ext cx="934197" cy="21898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FBE919-FAA8-0845-9A6F-F8BE7EC7E0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40" y="1588916"/>
            <a:ext cx="5777632" cy="39198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0F24EA-A5A6-3828-C223-64AA847D8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136" y="1047713"/>
            <a:ext cx="3299538" cy="57741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1EBB51-1910-B00C-CD52-AB6EDF08174D}"/>
              </a:ext>
            </a:extLst>
          </p:cNvPr>
          <p:cNvSpPr txBox="1"/>
          <p:nvPr/>
        </p:nvSpPr>
        <p:spPr>
          <a:xfrm>
            <a:off x="9514393" y="6482691"/>
            <a:ext cx="2662177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Yao, </a:t>
            </a:r>
            <a:r>
              <a:rPr lang="en-CA" sz="1400" b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Belley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PRC (2020)</a:t>
            </a:r>
            <a:endParaRPr lang="en-CA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50991"/>
      </p:ext>
    </p:extLst>
  </p:cSld>
  <p:clrMapOvr>
    <a:masterClrMapping/>
  </p:clrMapOvr>
  <p:transition spd="med" advTm="21635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99E18-3189-BA0B-6C87-821D916DA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CB20F4B-B6BA-A014-3A2F-32648C724B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54"/>
          <a:stretch/>
        </p:blipFill>
        <p:spPr>
          <a:xfrm>
            <a:off x="705561" y="3578999"/>
            <a:ext cx="4038600" cy="2791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5BE7F9-13D5-C3E4-F011-BB007549FD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09"/>
          <a:stretch/>
        </p:blipFill>
        <p:spPr>
          <a:xfrm>
            <a:off x="705863" y="2969814"/>
            <a:ext cx="4038600" cy="632328"/>
          </a:xfrm>
          <a:prstGeom prst="rect">
            <a:avLst/>
          </a:prstGeom>
        </p:spPr>
      </p:pic>
      <p:sp>
        <p:nvSpPr>
          <p:cNvPr id="21" name="Rectangle 61">
            <a:extLst>
              <a:ext uri="{FF2B5EF4-FFF2-40B4-BE49-F238E27FC236}">
                <a16:creationId xmlns:a16="http://schemas.microsoft.com/office/drawing/2014/main" id="{21B20CDE-A284-B982-DD1D-DD51769A0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6656929" cy="419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</a:t>
            </a:r>
            <a:b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95D283-657F-5203-CFD9-416252966A71}"/>
              </a:ext>
            </a:extLst>
          </p:cNvPr>
          <p:cNvSpPr/>
          <p:nvPr/>
        </p:nvSpPr>
        <p:spPr>
          <a:xfrm>
            <a:off x="607780" y="6530546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5CAD8B-EA9C-FA89-D2A1-1B2EE3E167D4}"/>
              </a:ext>
            </a:extLst>
          </p:cNvPr>
          <p:cNvSpPr/>
          <p:nvPr/>
        </p:nvSpPr>
        <p:spPr>
          <a:xfrm>
            <a:off x="11497893" y="5370685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C0F08B-FB42-56CB-AAB9-B9E3E8C55112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075A9D-C99B-3BE8-4BE1-54DAB5186958}"/>
              </a:ext>
            </a:extLst>
          </p:cNvPr>
          <p:cNvSpPr txBox="1">
            <a:spLocks/>
          </p:cNvSpPr>
          <p:nvPr/>
        </p:nvSpPr>
        <p:spPr>
          <a:xfrm>
            <a:off x="1" y="691944"/>
            <a:ext cx="8345346" cy="778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hangingPunct="1"/>
            <a:endParaRPr lang="en-US" sz="45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A3D81B-1D7D-4376-3794-9F5919FEC9B1}"/>
              </a:ext>
            </a:extLst>
          </p:cNvPr>
          <p:cNvSpPr txBox="1"/>
          <p:nvPr/>
        </p:nvSpPr>
        <p:spPr>
          <a:xfrm>
            <a:off x="3512268" y="5087664"/>
            <a:ext cx="94593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D883FF"/>
                </a:solidFill>
              </a:rPr>
              <a:t>PREX II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D883FF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E4C7B0F-B4DF-7C9C-3128-CBC1320A5F71}"/>
              </a:ext>
            </a:extLst>
          </p:cNvPr>
          <p:cNvSpPr txBox="1"/>
          <p:nvPr/>
        </p:nvSpPr>
        <p:spPr>
          <a:xfrm>
            <a:off x="14329103" y="8007481"/>
            <a:ext cx="107922" cy="95410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5EE0420B-CF03-1F60-19FF-8F549CB69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5653"/>
            <a:ext cx="11934613" cy="628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 ab initio + machine learning advances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I: History Matching: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34 “non-implausible” interactions</a:t>
            </a:r>
            <a:endParaRPr lang="en-US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II: Calibration/importance sampling: </a:t>
            </a:r>
            <a:r>
              <a:rPr lang="en-US" sz="2100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 properties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FF49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49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III: Validation: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 properties from ab initio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FF49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IV: Prediction: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for neutron skin</a:t>
            </a:r>
            <a:endParaRPr lang="en-US" sz="600" baseline="-2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         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 err="1">
                <a:solidFill>
                  <a:schemeClr val="accent1"/>
                </a:solidFill>
                <a:latin typeface="Myriad pro"/>
                <a:cs typeface="Myriad pro"/>
              </a:rPr>
              <a:t>R</a:t>
            </a:r>
            <a:r>
              <a:rPr lang="en-US" sz="2100" b="1" baseline="-25000" dirty="0" err="1">
                <a:solidFill>
                  <a:schemeClr val="accent1"/>
                </a:solidFill>
                <a:latin typeface="Myriad pro"/>
                <a:cs typeface="Myriad pro"/>
              </a:rPr>
              <a:t>skin</a:t>
            </a:r>
            <a:r>
              <a:rPr lang="en-US" sz="2100" b="1" dirty="0">
                <a:solidFill>
                  <a:schemeClr val="accent1"/>
                </a:solidFill>
                <a:latin typeface="Myriad pro"/>
                <a:cs typeface="Myriad pro"/>
              </a:rPr>
              <a:t>(</a:t>
            </a:r>
            <a:r>
              <a:rPr lang="en-US" sz="2100" b="1" baseline="30000" dirty="0">
                <a:solidFill>
                  <a:schemeClr val="accent1"/>
                </a:solidFill>
                <a:latin typeface="Myriad pro"/>
                <a:cs typeface="Myriad pro"/>
              </a:rPr>
              <a:t>208</a:t>
            </a:r>
            <a:r>
              <a:rPr lang="en-US" sz="2100" b="1" dirty="0">
                <a:solidFill>
                  <a:schemeClr val="accent1"/>
                </a:solidFill>
                <a:latin typeface="Myriad pro"/>
                <a:cs typeface="Myriad pro"/>
              </a:rPr>
              <a:t>Pb)=0.14-0.20fm</a:t>
            </a:r>
            <a:r>
              <a:rPr lang="en-US" sz="2100" dirty="0">
                <a:solidFill>
                  <a:schemeClr val="accent1"/>
                </a:solidFill>
                <a:latin typeface="Myriad pro"/>
                <a:cs typeface="Myriad pro"/>
              </a:rPr>
              <a:t> </a:t>
            </a:r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– consistent with </a:t>
            </a:r>
            <a:r>
              <a:rPr lang="en-US" sz="2100" b="1" dirty="0">
                <a:solidFill>
                  <a:srgbClr val="D883FF"/>
                </a:solidFill>
                <a:latin typeface="Myriad pro"/>
                <a:cs typeface="Myriad pro"/>
              </a:rPr>
              <a:t>PREXII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53C0DBEE-ADDC-673D-4C5B-66D45AB2D2B3}"/>
              </a:ext>
            </a:extLst>
          </p:cNvPr>
          <p:cNvSpPr txBox="1">
            <a:spLocks/>
          </p:cNvSpPr>
          <p:nvPr/>
        </p:nvSpPr>
        <p:spPr>
          <a:xfrm>
            <a:off x="2325039" y="90000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Ab Initio Neutron Skin of </a:t>
            </a:r>
            <a:r>
              <a:rPr lang="en-US" baseline="30000" dirty="0"/>
              <a:t>208</a:t>
            </a:r>
            <a:r>
              <a:rPr lang="en-US" dirty="0"/>
              <a:t>Pb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74080A6-29BE-47E1-C24C-BB66511B1D90}"/>
              </a:ext>
            </a:extLst>
          </p:cNvPr>
          <p:cNvSpPr txBox="1"/>
          <p:nvPr/>
        </p:nvSpPr>
        <p:spPr>
          <a:xfrm>
            <a:off x="3853806" y="5799639"/>
            <a:ext cx="26974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 Physics </a:t>
            </a:r>
            <a:r>
              <a:rPr lang="en-CA" sz="1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1196 (2022)</a:t>
            </a:r>
            <a:endParaRPr lang="en-CA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11CCB49B-9F03-DAA1-9CFA-A29A3D8C4C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53" t="4199" r="4949" b="76376"/>
          <a:stretch/>
        </p:blipFill>
        <p:spPr>
          <a:xfrm>
            <a:off x="6898511" y="675645"/>
            <a:ext cx="5003684" cy="1435716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547C919-B946-52CB-F960-31D586CC5B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656" t="23895" r="4730" b="55788"/>
          <a:stretch/>
        </p:blipFill>
        <p:spPr>
          <a:xfrm>
            <a:off x="6660183" y="2218428"/>
            <a:ext cx="5531604" cy="32756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3378489-41AD-CF50-3931-6E04BE81205C}"/>
              </a:ext>
            </a:extLst>
          </p:cNvPr>
          <p:cNvSpPr/>
          <p:nvPr/>
        </p:nvSpPr>
        <p:spPr>
          <a:xfrm>
            <a:off x="10889368" y="1999828"/>
            <a:ext cx="1094108" cy="21240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Picture 53" descr="A logo with a red circle and a black background&#10;&#10;Description automatically generated">
            <a:extLst>
              <a:ext uri="{FF2B5EF4-FFF2-40B4-BE49-F238E27FC236}">
                <a16:creationId xmlns:a16="http://schemas.microsoft.com/office/drawing/2014/main" id="{CA5626CB-25F6-323E-9150-E58FE46ED4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157" y="5039038"/>
            <a:ext cx="435493" cy="4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42560"/>
      </p:ext>
    </p:extLst>
  </p:cSld>
  <p:clrMapOvr>
    <a:masterClrMapping/>
  </p:clrMapOvr>
  <p:transition spd="med" advTm="11098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419E70-1FD9-0E44-8259-CF10402AE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488" y="77610"/>
            <a:ext cx="3807843" cy="6705635"/>
          </a:xfrm>
          <a:prstGeom prst="rect">
            <a:avLst/>
          </a:prstGeom>
        </p:spPr>
      </p:pic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          Neutron Skin of </a:t>
            </a:r>
            <a:r>
              <a:rPr lang="en-US" baseline="30000" dirty="0"/>
              <a:t>208</a:t>
            </a:r>
            <a:r>
              <a:rPr lang="en-US" dirty="0"/>
              <a:t>Pb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2BCFC6-9352-7A57-FDBB-6D5B0FAD7185}"/>
              </a:ext>
            </a:extLst>
          </p:cNvPr>
          <p:cNvSpPr txBox="1"/>
          <p:nvPr/>
        </p:nvSpPr>
        <p:spPr>
          <a:xfrm>
            <a:off x="10347717" y="5594663"/>
            <a:ext cx="94593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D883FF"/>
                </a:solidFill>
              </a:rPr>
              <a:t>PREX II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D883FF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61">
            <a:extLst>
              <a:ext uri="{FF2B5EF4-FFF2-40B4-BE49-F238E27FC236}">
                <a16:creationId xmlns:a16="http://schemas.microsoft.com/office/drawing/2014/main" id="{2B1BE3A6-4B74-6316-1DFB-612E8D332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578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 TRIUMF/ORNL/Chalmers advances!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I: History Matching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confronted with A=2,3,4 data + </a:t>
            </a:r>
            <a:r>
              <a:rPr lang="en-US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  10</a:t>
            </a:r>
            <a:r>
              <a:rPr lang="en-US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calculations spanning EFT parameter space at N</a:t>
            </a:r>
            <a:r>
              <a:rPr lang="en-US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non-implausible interactions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II: Calibration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 E/A, E(2</a:t>
            </a:r>
            <a:r>
              <a:rPr lang="en-US" sz="2100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R</a:t>
            </a:r>
            <a:r>
              <a:rPr lang="en-US" sz="21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dipole polarizability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 resampling – statistically weight interactions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49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III: Validation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 E/A, R</a:t>
            </a:r>
            <a:r>
              <a:rPr lang="en-US" sz="21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Ca/</a:t>
            </a:r>
            <a:r>
              <a:rPr lang="en-US" sz="21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 DP from ab initio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quality description of data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FF49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IV: Prediction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posterior predictive distribution for neutron skin</a:t>
            </a: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baseline="-2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   </a:t>
            </a:r>
            <a:r>
              <a:rPr lang="en-US" sz="2100" b="1" dirty="0" err="1">
                <a:solidFill>
                  <a:schemeClr val="tx1"/>
                </a:solidFill>
                <a:latin typeface="Myriad pro"/>
                <a:cs typeface="Myriad pro"/>
              </a:rPr>
              <a:t>R</a:t>
            </a:r>
            <a:r>
              <a:rPr lang="en-US" sz="2100" b="1" baseline="-25000" dirty="0" err="1">
                <a:solidFill>
                  <a:schemeClr val="tx1"/>
                </a:solidFill>
                <a:latin typeface="Myriad pro"/>
                <a:cs typeface="Myriad pro"/>
              </a:rPr>
              <a:t>skin</a:t>
            </a:r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(</a:t>
            </a:r>
            <a:r>
              <a:rPr lang="en-US" sz="2100" b="1" baseline="30000" dirty="0">
                <a:solidFill>
                  <a:schemeClr val="tx1"/>
                </a:solidFill>
                <a:latin typeface="Myriad pro"/>
                <a:cs typeface="Myriad pro"/>
              </a:rPr>
              <a:t>208</a:t>
            </a:r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Pb)= 0.14-0.20fm (68% credible level)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b="1" dirty="0">
              <a:solidFill>
                <a:srgbClr val="FF0000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Consistent(</a:t>
            </a:r>
            <a:r>
              <a:rPr lang="en-US" sz="2100" dirty="0" err="1">
                <a:solidFill>
                  <a:schemeClr val="tx1"/>
                </a:solidFill>
                <a:latin typeface="Myriad pro"/>
                <a:cs typeface="Myriad pro"/>
              </a:rPr>
              <a:t>ish</a:t>
            </a:r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) with extracted </a:t>
            </a:r>
            <a:r>
              <a:rPr lang="en-US" sz="2100" b="1" dirty="0">
                <a:solidFill>
                  <a:srgbClr val="D883FF"/>
                </a:solidFill>
                <a:latin typeface="Myriad pro"/>
                <a:cs typeface="Myriad pro"/>
              </a:rPr>
              <a:t>PREXII result</a:t>
            </a:r>
          </a:p>
        </p:txBody>
      </p:sp>
    </p:spTree>
    <p:extLst>
      <p:ext uri="{BB962C8B-B14F-4D97-AF65-F5344CB8AC3E}">
        <p14:creationId xmlns:p14="http://schemas.microsoft.com/office/powerpoint/2010/main" val="571878839"/>
      </p:ext>
    </p:extLst>
  </p:cSld>
  <p:clrMapOvr>
    <a:masterClrMapping/>
  </p:clrMapOvr>
  <p:transition spd="med" advTm="14942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1">
            <a:extLst>
              <a:ext uri="{FF2B5EF4-FFF2-40B4-BE49-F238E27FC236}">
                <a16:creationId xmlns:a16="http://schemas.microsoft.com/office/drawing/2014/main" id="{93D981DC-E3B7-D749-903E-0AC8F504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8585"/>
            <a:ext cx="11934613" cy="390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					</a:t>
            </a:r>
            <a:b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7231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97893" y="5370685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317299A-CF7A-F0EA-2058-2C845E55420D}"/>
              </a:ext>
            </a:extLst>
          </p:cNvPr>
          <p:cNvSpPr txBox="1">
            <a:spLocks/>
          </p:cNvSpPr>
          <p:nvPr/>
        </p:nvSpPr>
        <p:spPr>
          <a:xfrm>
            <a:off x="2325039" y="90001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E9BD8CA-2852-D529-B206-6BAEC545651D}"/>
              </a:ext>
            </a:extLst>
          </p:cNvPr>
          <p:cNvSpPr txBox="1">
            <a:spLocks/>
          </p:cNvSpPr>
          <p:nvPr/>
        </p:nvSpPr>
        <p:spPr>
          <a:xfrm>
            <a:off x="2325600" y="90000"/>
            <a:ext cx="9761391" cy="68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rm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algn="r" hangingPunct="1"/>
            <a:r>
              <a:rPr lang="en-US" dirty="0"/>
              <a:t>Neutron Skin of </a:t>
            </a:r>
            <a:r>
              <a:rPr lang="en-US" baseline="30000" dirty="0"/>
              <a:t>208</a:t>
            </a:r>
            <a:r>
              <a:rPr lang="en-US" dirty="0"/>
              <a:t>Pb and Nuclear EOS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2DDB23-D058-22CA-3F60-1E03A8572B38}"/>
              </a:ext>
            </a:extLst>
          </p:cNvPr>
          <p:cNvSpPr txBox="1">
            <a:spLocks/>
          </p:cNvSpPr>
          <p:nvPr/>
        </p:nvSpPr>
        <p:spPr>
          <a:xfrm>
            <a:off x="1" y="691944"/>
            <a:ext cx="8345346" cy="778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1" tIns="45712" rIns="45711" bIns="45712" anchor="t">
            <a:noAutofit/>
          </a:bodyPr>
          <a:lstStyle>
            <a:lvl1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none" spc="0" baseline="0">
                <a:ln>
                  <a:noFill/>
                </a:ln>
                <a:solidFill>
                  <a:srgbClr val="00B0F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indent="0" algn="l" defTabSz="91423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hangingPunct="1"/>
            <a:endParaRPr lang="en-US" sz="45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106E546-B8CB-82A3-74FB-97DA3A51CF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7419"/>
          <a:stretch/>
        </p:blipFill>
        <p:spPr>
          <a:xfrm>
            <a:off x="7297069" y="1357834"/>
            <a:ext cx="4465009" cy="43105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5FC6CCE-51D5-A808-CE1E-D3A7A9A5D1C8}"/>
              </a:ext>
            </a:extLst>
          </p:cNvPr>
          <p:cNvSpPr/>
          <p:nvPr/>
        </p:nvSpPr>
        <p:spPr>
          <a:xfrm>
            <a:off x="9550236" y="1383991"/>
            <a:ext cx="2269677" cy="187037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6CE90C-61D3-3349-E910-E8EB9DA651BC}"/>
              </a:ext>
            </a:extLst>
          </p:cNvPr>
          <p:cNvSpPr txBox="1"/>
          <p:nvPr/>
        </p:nvSpPr>
        <p:spPr>
          <a:xfrm>
            <a:off x="14329103" y="8007481"/>
            <a:ext cx="107922" cy="95410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2016</a:t>
            </a:r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526DA22F-83A2-4AF8-641B-EEF8A5FC5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2" y="695653"/>
            <a:ext cx="11934613" cy="611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Slope of symmetry energy (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related to NS pressure			</a:t>
            </a:r>
            <a:r>
              <a:rPr kumimoji="0" lang="en-US" sz="210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Correlations from ab initio </a:t>
            </a:r>
            <a:r>
              <a:rPr kumimoji="0" lang="en-US" sz="2100" i="0" u="none" strike="noStrike" cap="none" spc="0" normalizeH="0" baseline="3000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US" sz="210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Pb</a:t>
            </a:r>
            <a:endParaRPr lang="en-US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Crucial for mass-radii relationship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chemeClr val="tx1"/>
                </a:solidFill>
                <a:latin typeface="Myriad pro"/>
                <a:cs typeface="Myriad pro"/>
              </a:rPr>
              <a:t>        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21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Myriad pro"/>
                <a:cs typeface="Myriad pro"/>
              </a:rPr>
              <a:t>Mirror charge radii, dipole/quadrupole polarizabilities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DD16E8-FBCC-6548-AE33-0528EA32F84F}"/>
              </a:ext>
            </a:extLst>
          </p:cNvPr>
          <p:cNvSpPr/>
          <p:nvPr/>
        </p:nvSpPr>
        <p:spPr>
          <a:xfrm>
            <a:off x="7030879" y="1414988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CCCB5F-DDB7-1C59-BAD0-1372D9A1601F}"/>
              </a:ext>
            </a:extLst>
          </p:cNvPr>
          <p:cNvSpPr/>
          <p:nvPr/>
        </p:nvSpPr>
        <p:spPr>
          <a:xfrm>
            <a:off x="8249103" y="1170267"/>
            <a:ext cx="3846653" cy="92879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E231C1-E5EF-1D8A-5652-8EED9A76AFAE}"/>
              </a:ext>
            </a:extLst>
          </p:cNvPr>
          <p:cNvCxnSpPr>
            <a:cxnSpLocks/>
          </p:cNvCxnSpPr>
          <p:nvPr/>
        </p:nvCxnSpPr>
        <p:spPr>
          <a:xfrm>
            <a:off x="9486526" y="2083013"/>
            <a:ext cx="478090" cy="2782065"/>
          </a:xfrm>
          <a:prstGeom prst="straightConnector1">
            <a:avLst/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61">
            <a:extLst>
              <a:ext uri="{FF2B5EF4-FFF2-40B4-BE49-F238E27FC236}">
                <a16:creationId xmlns:a16="http://schemas.microsoft.com/office/drawing/2014/main" id="{C1C43F2E-3FE6-C1B9-0E75-92381B991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1995" y="5818116"/>
            <a:ext cx="4485829" cy="90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Potentially constrain nuclear forces:</a:t>
            </a: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Neutron star radii/mergers  </a:t>
            </a:r>
          </a:p>
        </p:txBody>
      </p:sp>
      <p:sp>
        <p:nvSpPr>
          <p:cNvPr id="44" name="Rectangle 61">
            <a:extLst>
              <a:ext uri="{FF2B5EF4-FFF2-40B4-BE49-F238E27FC236}">
                <a16:creationId xmlns:a16="http://schemas.microsoft.com/office/drawing/2014/main" id="{EA16859E-8044-B886-8C3C-DD91AAC6D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1190" y="3580236"/>
            <a:ext cx="2023871" cy="41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pPr marL="167986" indent="-167986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38-69 MeV</a:t>
            </a:r>
            <a:endParaRPr lang="en-US" sz="2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1F6DCC-3269-028F-8730-3F786B6E2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6" y="1837016"/>
            <a:ext cx="6286389" cy="43906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7BA42A-79E9-DE17-3625-FE72F09B2FCB}"/>
              </a:ext>
            </a:extLst>
          </p:cNvPr>
          <p:cNvSpPr txBox="1"/>
          <p:nvPr/>
        </p:nvSpPr>
        <p:spPr>
          <a:xfrm>
            <a:off x="4046928" y="1989785"/>
            <a:ext cx="2236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Helvetica CY"/>
                <a:cs typeface="Helvetica CY"/>
              </a:rPr>
              <a:t>Gandolfi, Carlson &amp; </a:t>
            </a:r>
          </a:p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Helvetica CY"/>
                <a:cs typeface="Helvetica CY"/>
              </a:rPr>
              <a:t>Reddy, PRC (2012)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5FAAF1-2B95-BF7A-1A9B-5C3B6C5FBDD6}"/>
              </a:ext>
            </a:extLst>
          </p:cNvPr>
          <p:cNvSpPr txBox="1"/>
          <p:nvPr/>
        </p:nvSpPr>
        <p:spPr>
          <a:xfrm>
            <a:off x="8569043" y="1303928"/>
            <a:ext cx="3338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Correlation between </a:t>
            </a:r>
            <a:r>
              <a:rPr lang="en-US" sz="1800" dirty="0" err="1"/>
              <a:t>R</a:t>
            </a:r>
            <a:r>
              <a:rPr lang="en-US" sz="1800" baseline="-25000" dirty="0" err="1"/>
              <a:t>skin</a:t>
            </a:r>
            <a:r>
              <a:rPr lang="en-US" sz="1800" dirty="0"/>
              <a:t> and symmetry-energy slope (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-US" sz="1800" dirty="0"/>
              <a:t>) 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0823210-FC3A-1889-BD02-12557B5D8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7230" y="1080796"/>
            <a:ext cx="1907324" cy="6927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89817F-F470-FF7A-7E8E-192F249C7C7D}"/>
              </a:ext>
            </a:extLst>
          </p:cNvPr>
          <p:cNvSpPr txBox="1"/>
          <p:nvPr/>
        </p:nvSpPr>
        <p:spPr>
          <a:xfrm>
            <a:off x="9543791" y="2192961"/>
            <a:ext cx="269746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 Physics </a:t>
            </a:r>
            <a:r>
              <a:rPr lang="en-CA" sz="1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1196 (2022)</a:t>
            </a:r>
            <a:endParaRPr lang="en-CA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577211"/>
      </p:ext>
    </p:extLst>
  </p:cSld>
  <p:clrMapOvr>
    <a:masterClrMapping/>
  </p:clrMapOvr>
  <p:transition spd="med" advTm="11098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Large-Scale Ab Initio GT Transitions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337807" y="139365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9" descr="NatPhys_News&amp;Views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t="20824" r="5593" b="67422"/>
          <a:stretch/>
        </p:blipFill>
        <p:spPr>
          <a:xfrm>
            <a:off x="6055361" y="696140"/>
            <a:ext cx="6150185" cy="1082481"/>
          </a:xfrm>
          <a:prstGeom prst="rect">
            <a:avLst/>
          </a:prstGeom>
        </p:spPr>
      </p:pic>
      <p:pic>
        <p:nvPicPr>
          <p:cNvPr id="11" name="Picture 10" descr="NatPhys_News&amp;Views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6" t="36346" r="6777" b="26518"/>
          <a:stretch/>
        </p:blipFill>
        <p:spPr>
          <a:xfrm>
            <a:off x="5946987" y="1638730"/>
            <a:ext cx="6044629" cy="5212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89706" y="5030317"/>
            <a:ext cx="127364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VS-IMSRG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0612" y="6116658"/>
            <a:ext cx="2252574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sz="1600" b="1" dirty="0">
                <a:solidFill>
                  <a:srgbClr val="008000"/>
                </a:solidFill>
              </a:rPr>
              <a:t>No-Core Shell Model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46329" y="1983059"/>
            <a:ext cx="1830784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Coupled Cluster</a:t>
            </a:r>
          </a:p>
        </p:txBody>
      </p:sp>
      <p:sp>
        <p:nvSpPr>
          <p:cNvPr id="15" name="Oval 14"/>
          <p:cNvSpPr/>
          <p:nvPr/>
        </p:nvSpPr>
        <p:spPr>
          <a:xfrm>
            <a:off x="6434666" y="5614137"/>
            <a:ext cx="866988" cy="887736"/>
          </a:xfrm>
          <a:prstGeom prst="ellipse">
            <a:avLst/>
          </a:prstGeom>
          <a:noFill/>
          <a:ln w="31750">
            <a:solidFill>
              <a:srgbClr val="008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9617712">
            <a:off x="6170548" y="4339889"/>
            <a:ext cx="4490425" cy="1020396"/>
          </a:xfrm>
          <a:prstGeom prst="ellipse">
            <a:avLst/>
          </a:prstGeom>
          <a:noFill/>
          <a:ln w="38100">
            <a:solidFill>
              <a:srgbClr val="0000FF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6200000">
            <a:off x="10401479" y="2211287"/>
            <a:ext cx="1152853" cy="380605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F543BA-F83E-1B4C-9ABA-9904E75B37AC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61">
            <a:extLst>
              <a:ext uri="{FF2B5EF4-FFF2-40B4-BE49-F238E27FC236}">
                <a16:creationId xmlns:a16="http://schemas.microsoft.com/office/drawing/2014/main" id="{41C969CB-0A39-6065-B7D6-7E6B439C5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305" y="649430"/>
            <a:ext cx="12009119" cy="60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Ab initio survey of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GT matrix elements</a:t>
            </a:r>
          </a:p>
          <a:p>
            <a:endParaRPr lang="en-US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2BC: Coupling of weak force to two nucleons</a:t>
            </a:r>
          </a:p>
          <a:p>
            <a:b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Light → heavy mass regions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- Many-body correlations</a:t>
            </a:r>
          </a:p>
          <a:p>
            <a:pPr marL="342900" indent="-342900">
              <a:buFontTx/>
              <a:buChar char="-"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- Consistent NN+3N forces + 2BC</a:t>
            </a:r>
          </a:p>
        </p:txBody>
      </p:sp>
      <p:pic>
        <p:nvPicPr>
          <p:cNvPr id="4" name="Picture 3" descr="2bc.pdf">
            <a:extLst>
              <a:ext uri="{FF2B5EF4-FFF2-40B4-BE49-F238E27FC236}">
                <a16:creationId xmlns:a16="http://schemas.microsoft.com/office/drawing/2014/main" id="{EB561487-7B0C-BA0A-C921-DC00498724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3" t="55409" r="6577" b="17442"/>
          <a:stretch/>
        </p:blipFill>
        <p:spPr>
          <a:xfrm>
            <a:off x="2146202" y="2659600"/>
            <a:ext cx="3288599" cy="1547227"/>
          </a:xfrm>
          <a:prstGeom prst="rect">
            <a:avLst/>
          </a:prstGeom>
        </p:spPr>
      </p:pic>
      <p:pic>
        <p:nvPicPr>
          <p:cNvPr id="19" name="Picture 18" descr="2bc.pdf">
            <a:extLst>
              <a:ext uri="{FF2B5EF4-FFF2-40B4-BE49-F238E27FC236}">
                <a16:creationId xmlns:a16="http://schemas.microsoft.com/office/drawing/2014/main" id="{C0A760AD-DC46-445A-A2E1-75E5DC40E6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0" t="22350" r="6578" b="47293"/>
          <a:stretch/>
        </p:blipFill>
        <p:spPr>
          <a:xfrm>
            <a:off x="777988" y="2595286"/>
            <a:ext cx="1246293" cy="1679276"/>
          </a:xfrm>
          <a:prstGeom prst="rect">
            <a:avLst/>
          </a:prstGeom>
        </p:spPr>
      </p:pic>
      <p:pic>
        <p:nvPicPr>
          <p:cNvPr id="20" name="Picture 19" descr="mathcal_O_mathrm.pdf">
            <a:extLst>
              <a:ext uri="{FF2B5EF4-FFF2-40B4-BE49-F238E27FC236}">
                <a16:creationId xmlns:a16="http://schemas.microsoft.com/office/drawing/2014/main" id="{CB867FB7-1690-5B19-76C2-529C1C284D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28" y="4560999"/>
            <a:ext cx="3251200" cy="457200"/>
          </a:xfrm>
          <a:prstGeom prst="rect">
            <a:avLst/>
          </a:prstGeom>
        </p:spPr>
      </p:pic>
      <p:pic>
        <p:nvPicPr>
          <p:cNvPr id="21" name="Picture 20" descr="M_mathrm_GT_=_g_-2.pdf">
            <a:extLst>
              <a:ext uri="{FF2B5EF4-FFF2-40B4-BE49-F238E27FC236}">
                <a16:creationId xmlns:a16="http://schemas.microsoft.com/office/drawing/2014/main" id="{937CE18A-24A2-9E02-C41E-A19B64A0F7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31" y="1282132"/>
            <a:ext cx="3335867" cy="38946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19D3AAF-CFDD-7753-F24D-4D77FB4549ED}"/>
              </a:ext>
            </a:extLst>
          </p:cNvPr>
          <p:cNvSpPr/>
          <p:nvPr/>
        </p:nvSpPr>
        <p:spPr>
          <a:xfrm>
            <a:off x="2714699" y="1215290"/>
            <a:ext cx="1566189" cy="524715"/>
          </a:xfrm>
          <a:prstGeom prst="rect">
            <a:avLst/>
          </a:prstGeom>
          <a:solidFill>
            <a:schemeClr val="tx2">
              <a:lumMod val="60000"/>
              <a:lumOff val="40000"/>
              <a:alpha val="18000"/>
            </a:schemeClr>
          </a:solidFill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AE7CED-98F4-A4C5-14FF-47CD2C77F6CA}"/>
              </a:ext>
            </a:extLst>
          </p:cNvPr>
          <p:cNvSpPr txBox="1"/>
          <p:nvPr/>
        </p:nvSpPr>
        <p:spPr>
          <a:xfrm>
            <a:off x="6434666" y="2954867"/>
            <a:ext cx="2591855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Rios, Nature Physics</a:t>
            </a:r>
          </a:p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News &amp; Views 15, 425 (2019)</a:t>
            </a:r>
            <a:endParaRPr lang="en-CA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6595639-227B-3623-FBB6-D2E470F7BB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255" t="3881" r="4383" b="93570"/>
          <a:stretch/>
        </p:blipFill>
        <p:spPr>
          <a:xfrm>
            <a:off x="7230611" y="768224"/>
            <a:ext cx="4957535" cy="199199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4512C783-1618-B0E6-7FB4-EF0B838BABD9}"/>
              </a:ext>
            </a:extLst>
          </p:cNvPr>
          <p:cNvSpPr>
            <a:spLocks noChangeAspect="1"/>
          </p:cNvSpPr>
          <p:nvPr/>
        </p:nvSpPr>
        <p:spPr>
          <a:xfrm>
            <a:off x="2145288" y="1215611"/>
            <a:ext cx="533284" cy="580672"/>
          </a:xfrm>
          <a:prstGeom prst="ellipse">
            <a:avLst/>
          </a:prstGeom>
          <a:solidFill>
            <a:srgbClr val="FF0000">
              <a:alpha val="14000"/>
            </a:srgbClr>
          </a:solidFill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0329956"/>
      </p:ext>
    </p:extLst>
  </p:cSld>
  <p:clrMapOvr>
    <a:masterClrMapping/>
  </p:clrMapOvr>
  <p:transition spd="med" advTm="23421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Title 1"/>
          <p:cNvSpPr txBox="1">
            <a:spLocks noGrp="1"/>
          </p:cNvSpPr>
          <p:nvPr>
            <p:ph type="title"/>
          </p:nvPr>
        </p:nvSpPr>
        <p:spPr>
          <a:xfrm>
            <a:off x="2325039" y="90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CA" dirty="0"/>
              <a:t>Solution to </a:t>
            </a:r>
            <a:r>
              <a:rPr lang="en-CA" dirty="0" err="1"/>
              <a:t>g</a:t>
            </a:r>
            <a:r>
              <a:rPr lang="en-CA" baseline="-25000" dirty="0" err="1"/>
              <a:t>A</a:t>
            </a:r>
            <a:r>
              <a:rPr lang="en-CA" dirty="0"/>
              <a:t>-Quenching Problem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337807" y="1176482"/>
            <a:ext cx="1147492" cy="408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6561" y="1158451"/>
            <a:ext cx="3228360" cy="47215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4669" y="6509064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182880" y="738716"/>
            <a:ext cx="12009119" cy="602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VS-IMSRG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calculations in regions from O → Ca (</a:t>
            </a:r>
            <a:r>
              <a:rPr lang="en-US" sz="21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Ca→Ni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shells</a:t>
            </a: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initio calculations across the chart explain data with unquenched </a:t>
            </a:r>
            <a:r>
              <a:rPr lang="en-US" sz="21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100" b="1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100" b="1" baseline="-25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b="1" baseline="-25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Next up: explore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-beta decays…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B891C8-52DE-1B41-AB04-9555B8873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972" y="1495153"/>
            <a:ext cx="896312" cy="1619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21B6DE-B23A-5E42-AFF3-CD0CC0FB2F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t="29706" r="50451" b="46280"/>
          <a:stretch/>
        </p:blipFill>
        <p:spPr>
          <a:xfrm>
            <a:off x="6127875" y="1101392"/>
            <a:ext cx="5965053" cy="4341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E4B9BD-EFFB-F741-801E-57E16C1BE3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8" t="6386" r="50012" b="70382"/>
          <a:stretch/>
        </p:blipFill>
        <p:spPr>
          <a:xfrm>
            <a:off x="105159" y="1221641"/>
            <a:ext cx="5968426" cy="4200871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504" y="5297539"/>
            <a:ext cx="1547040" cy="33697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761D-9A00-4F42-B81C-EFD37E5C7A2B}"/>
              </a:ext>
            </a:extLst>
          </p:cNvPr>
          <p:cNvSpPr/>
          <p:nvPr/>
        </p:nvSpPr>
        <p:spPr>
          <a:xfrm>
            <a:off x="182880" y="1221641"/>
            <a:ext cx="219891" cy="19241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DFA675-3630-7B49-858E-F68BA17FEBBC}"/>
              </a:ext>
            </a:extLst>
          </p:cNvPr>
          <p:cNvSpPr/>
          <p:nvPr/>
        </p:nvSpPr>
        <p:spPr>
          <a:xfrm>
            <a:off x="6216654" y="1221641"/>
            <a:ext cx="219891" cy="19241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9E6BD8-9FE6-2AFA-E208-D4F25967F6EC}"/>
              </a:ext>
            </a:extLst>
          </p:cNvPr>
          <p:cNvSpPr txBox="1"/>
          <p:nvPr/>
        </p:nvSpPr>
        <p:spPr>
          <a:xfrm>
            <a:off x="2302853" y="1527732"/>
            <a:ext cx="1046510" cy="36932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600" b="1" dirty="0" err="1">
                <a:solidFill>
                  <a:srgbClr val="0070C0"/>
                </a:solidFill>
              </a:rPr>
              <a:t>sd</a:t>
            </a:r>
            <a:r>
              <a:rPr lang="it-IT" sz="1600" b="1" dirty="0">
                <a:solidFill>
                  <a:srgbClr val="0070C0"/>
                </a:solidFill>
              </a:rPr>
              <a:t>-shell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1DBFD1-E9F7-3D1A-0639-ADE6F9FAF253}"/>
              </a:ext>
            </a:extLst>
          </p:cNvPr>
          <p:cNvSpPr txBox="1"/>
          <p:nvPr/>
        </p:nvSpPr>
        <p:spPr>
          <a:xfrm>
            <a:off x="8402619" y="1531542"/>
            <a:ext cx="1987251" cy="36932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it-IT" sz="1600" b="1" dirty="0" err="1">
                <a:solidFill>
                  <a:srgbClr val="0070C0"/>
                </a:solidFill>
              </a:rPr>
              <a:t>pf</a:t>
            </a:r>
            <a:r>
              <a:rPr lang="it-IT" sz="1600" b="1" dirty="0">
                <a:solidFill>
                  <a:srgbClr val="0070C0"/>
                </a:solidFill>
              </a:rPr>
              <a:t>-shell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6938CC-5F6C-BC48-A586-8F146F69AAF4}"/>
              </a:ext>
            </a:extLst>
          </p:cNvPr>
          <p:cNvSpPr txBox="1"/>
          <p:nvPr/>
        </p:nvSpPr>
        <p:spPr>
          <a:xfrm>
            <a:off x="9556354" y="6509064"/>
            <a:ext cx="259185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 Physics </a:t>
            </a:r>
            <a:r>
              <a:rPr lang="en-CA" sz="1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CA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428 (2019)</a:t>
            </a:r>
            <a:endParaRPr lang="en-CA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957056"/>
      </p:ext>
    </p:extLst>
  </p:cSld>
  <p:clrMapOvr>
    <a:masterClrMapping/>
  </p:clrMapOvr>
  <p:transition spd="med" advTm="57102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7DBFC-615B-BA17-5014-5FE65E96C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itle 1">
            <a:extLst>
              <a:ext uri="{FF2B5EF4-FFF2-40B4-BE49-F238E27FC236}">
                <a16:creationId xmlns:a16="http://schemas.microsoft.com/office/drawing/2014/main" id="{C8B025DC-FB0E-BBA8-1CCD-3C56EAB889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86153" y="90001"/>
            <a:ext cx="9900278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The Magic of Molecules: CP Violation</a:t>
            </a:r>
            <a:endParaRPr dirty="0"/>
          </a:p>
        </p:txBody>
      </p:sp>
      <p:sp>
        <p:nvSpPr>
          <p:cNvPr id="13" name="Rectangle 61">
            <a:extLst>
              <a:ext uri="{FF2B5EF4-FFF2-40B4-BE49-F238E27FC236}">
                <a16:creationId xmlns:a16="http://schemas.microsoft.com/office/drawing/2014/main" id="{F26E0A3F-BE05-C9DC-51AF-F02375E9D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727142"/>
            <a:ext cx="12009119" cy="508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prstTxWarp prst="textNoShape">
              <a:avLst/>
            </a:prstTxWarp>
            <a:spAutoFit/>
          </a:bodyPr>
          <a:lstStyle/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Worldwide race to exploit power of </a:t>
            </a: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 Molecules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Generate internal fields orders of magnitude above lab possibilities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Enhancements in molecules vs atoms 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&gt;4000</a:t>
            </a:r>
          </a:p>
          <a:p>
            <a:endParaRPr lang="en-US" sz="800" baseline="30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1000TeV scale in our lifetimes</a:t>
            </a:r>
            <a:endParaRPr lang="en-US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date, no rigorous nuclear theory</a:t>
            </a:r>
          </a:p>
          <a:p>
            <a:pPr marL="167969" indent="-167969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(motivation, interpretation)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DF400B-885E-F040-5A47-E55B9E3FA0A4}"/>
              </a:ext>
            </a:extLst>
          </p:cNvPr>
          <p:cNvSpPr/>
          <p:nvPr/>
        </p:nvSpPr>
        <p:spPr>
          <a:xfrm>
            <a:off x="11497893" y="5347529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4CB98B39-6865-EF96-5B7B-74D37BDA0A2A}"/>
              </a:ext>
            </a:extLst>
          </p:cNvPr>
          <p:cNvSpPr/>
          <p:nvPr/>
        </p:nvSpPr>
        <p:spPr>
          <a:xfrm>
            <a:off x="6553677" y="2277343"/>
            <a:ext cx="2787093" cy="1910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4B6801-3332-2191-7EEB-E273EAFDC3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" t="17803" r="61470" b="17302"/>
          <a:stretch/>
        </p:blipFill>
        <p:spPr>
          <a:xfrm>
            <a:off x="132640" y="1857232"/>
            <a:ext cx="1724650" cy="17351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A664E93-45A5-7CD4-8975-18F1FE6DC0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9" t="23594" r="1960" b="22276"/>
          <a:stretch/>
        </p:blipFill>
        <p:spPr>
          <a:xfrm>
            <a:off x="2132824" y="1831441"/>
            <a:ext cx="3046923" cy="200676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84F29C1-5FFE-E07A-B564-5DCFCD3C7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299" y="2565871"/>
            <a:ext cx="635000" cy="292100"/>
          </a:xfrm>
          <a:prstGeom prst="rect">
            <a:avLst/>
          </a:prstGeom>
        </p:spPr>
      </p:pic>
      <p:sp>
        <p:nvSpPr>
          <p:cNvPr id="19" name="Striped Right Arrow 18">
            <a:extLst>
              <a:ext uri="{FF2B5EF4-FFF2-40B4-BE49-F238E27FC236}">
                <a16:creationId xmlns:a16="http://schemas.microsoft.com/office/drawing/2014/main" id="{BD1BFEFF-1E39-C6BE-8051-DB14E2DB450A}"/>
              </a:ext>
            </a:extLst>
          </p:cNvPr>
          <p:cNvSpPr/>
          <p:nvPr/>
        </p:nvSpPr>
        <p:spPr>
          <a:xfrm>
            <a:off x="1801448" y="2387879"/>
            <a:ext cx="821802" cy="559294"/>
          </a:xfrm>
          <a:prstGeom prst="striped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 descr="KamLANDzen.jpg">
            <a:extLst>
              <a:ext uri="{FF2B5EF4-FFF2-40B4-BE49-F238E27FC236}">
                <a16:creationId xmlns:a16="http://schemas.microsoft.com/office/drawing/2014/main" id="{3C910D7B-4B8F-0D84-CEE3-1F306173E2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677" y="1686373"/>
            <a:ext cx="5288711" cy="49086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79B97-645E-2999-3C20-80EAA18BB794}"/>
              </a:ext>
            </a:extLst>
          </p:cNvPr>
          <p:cNvSpPr/>
          <p:nvPr/>
        </p:nvSpPr>
        <p:spPr>
          <a:xfrm>
            <a:off x="7438683" y="5919103"/>
            <a:ext cx="3025946" cy="376118"/>
          </a:xfrm>
          <a:prstGeom prst="rect">
            <a:avLst/>
          </a:prstGeom>
          <a:solidFill>
            <a:srgbClr val="0070C0">
              <a:alpha val="6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x1000 enhancement</a:t>
            </a:r>
          </a:p>
        </p:txBody>
      </p:sp>
      <p:sp>
        <p:nvSpPr>
          <p:cNvPr id="9" name="Striped Right Arrow 8">
            <a:extLst>
              <a:ext uri="{FF2B5EF4-FFF2-40B4-BE49-F238E27FC236}">
                <a16:creationId xmlns:a16="http://schemas.microsoft.com/office/drawing/2014/main" id="{7F0DD498-BEEE-9133-CBC2-26DD30619539}"/>
              </a:ext>
            </a:extLst>
          </p:cNvPr>
          <p:cNvSpPr/>
          <p:nvPr/>
        </p:nvSpPr>
        <p:spPr>
          <a:xfrm rot="5400000">
            <a:off x="9071885" y="4550219"/>
            <a:ext cx="2227487" cy="558000"/>
          </a:xfrm>
          <a:prstGeom prst="stripedRightArrow">
            <a:avLst/>
          </a:prstGeom>
          <a:solidFill>
            <a:srgbClr val="FF0000">
              <a:alpha val="44026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C2869E-8746-593C-9C9B-22E6B9FB3390}"/>
              </a:ext>
            </a:extLst>
          </p:cNvPr>
          <p:cNvSpPr/>
          <p:nvPr/>
        </p:nvSpPr>
        <p:spPr>
          <a:xfrm>
            <a:off x="674669" y="6520639"/>
            <a:ext cx="608525" cy="17198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DF785F2D-8266-3AB6-7068-CA300F4923D2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2640" y="6123450"/>
            <a:ext cx="5754933" cy="64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01F2345-3D57-4588-84E5-752F3C80D86B}"/>
              </a:ext>
            </a:extLst>
          </p:cNvPr>
          <p:cNvSpPr/>
          <p:nvPr/>
        </p:nvSpPr>
        <p:spPr>
          <a:xfrm>
            <a:off x="2596316" y="6045617"/>
            <a:ext cx="1512695" cy="376118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AD9C1B-D94A-D6A7-D48A-31881AB61600}"/>
              </a:ext>
            </a:extLst>
          </p:cNvPr>
          <p:cNvSpPr/>
          <p:nvPr/>
        </p:nvSpPr>
        <p:spPr>
          <a:xfrm>
            <a:off x="4143467" y="6045617"/>
            <a:ext cx="1732531" cy="376118"/>
          </a:xfrm>
          <a:prstGeom prst="rect">
            <a:avLst/>
          </a:prstGeom>
          <a:solidFill>
            <a:srgbClr val="0070C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44C6D1-F10A-77C6-FB00-5578F56C5E6A}"/>
              </a:ext>
            </a:extLst>
          </p:cNvPr>
          <p:cNvSpPr txBox="1"/>
          <p:nvPr/>
        </p:nvSpPr>
        <p:spPr>
          <a:xfrm>
            <a:off x="2186153" y="5737842"/>
            <a:ext cx="14548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Nuclear structure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694BC1-9838-0A46-CDF7-8922C06A05F2}"/>
              </a:ext>
            </a:extLst>
          </p:cNvPr>
          <p:cNvSpPr txBox="1"/>
          <p:nvPr/>
        </p:nvSpPr>
        <p:spPr>
          <a:xfrm>
            <a:off x="4400521" y="5745085"/>
            <a:ext cx="1267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P,T odd NN i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03595D-2353-E0FA-DBC3-803BD4A0BEF3}"/>
              </a:ext>
            </a:extLst>
          </p:cNvPr>
          <p:cNvSpPr/>
          <p:nvPr/>
        </p:nvSpPr>
        <p:spPr>
          <a:xfrm>
            <a:off x="3462312" y="6444310"/>
            <a:ext cx="1512695" cy="376118"/>
          </a:xfrm>
          <a:prstGeom prst="rect">
            <a:avLst/>
          </a:prstGeom>
          <a:solidFill>
            <a:srgbClr val="00B050">
              <a:alpha val="15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5B6A03-8145-52A0-A7EB-CB84B2BE9D80}"/>
              </a:ext>
            </a:extLst>
          </p:cNvPr>
          <p:cNvSpPr txBox="1"/>
          <p:nvPr/>
        </p:nvSpPr>
        <p:spPr>
          <a:xfrm>
            <a:off x="4973927" y="6572405"/>
            <a:ext cx="9980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Experiment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16DB4C-F8BB-F1ED-ED43-88B116313A0A}"/>
              </a:ext>
            </a:extLst>
          </p:cNvPr>
          <p:cNvSpPr>
            <a:spLocks noChangeAspect="1"/>
          </p:cNvSpPr>
          <p:nvPr/>
        </p:nvSpPr>
        <p:spPr>
          <a:xfrm>
            <a:off x="23151" y="6227367"/>
            <a:ext cx="374064" cy="407303"/>
          </a:xfrm>
          <a:prstGeom prst="ellipse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A78B7B-D095-C2EC-B427-858AE00DB8BC}"/>
              </a:ext>
            </a:extLst>
          </p:cNvPr>
          <p:cNvSpPr txBox="1"/>
          <p:nvPr/>
        </p:nvSpPr>
        <p:spPr>
          <a:xfrm>
            <a:off x="5318" y="5842312"/>
            <a:ext cx="11968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Measurement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741415-ADAC-EE60-DF7D-6A3A5116B528}"/>
              </a:ext>
            </a:extLst>
          </p:cNvPr>
          <p:cNvSpPr txBox="1"/>
          <p:nvPr/>
        </p:nvSpPr>
        <p:spPr>
          <a:xfrm>
            <a:off x="5898879" y="6103086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physics</a:t>
            </a:r>
          </a:p>
        </p:txBody>
      </p:sp>
    </p:spTree>
    <p:extLst>
      <p:ext uri="{BB962C8B-B14F-4D97-AF65-F5344CB8AC3E}">
        <p14:creationId xmlns:p14="http://schemas.microsoft.com/office/powerpoint/2010/main" val="2812621435"/>
      </p:ext>
    </p:extLst>
  </p:cSld>
  <p:clrMapOvr>
    <a:masterClrMapping/>
  </p:clrMapOvr>
  <p:transition spd="med" advTm="27434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61">
            <a:extLst>
              <a:ext uri="{FF2B5EF4-FFF2-40B4-BE49-F238E27FC236}">
                <a16:creationId xmlns:a16="http://schemas.microsoft.com/office/drawing/2014/main" id="{F64E4CE0-FA25-7456-71FD-7545790AE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000" y="720000"/>
            <a:ext cx="11421450" cy="8740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3" tIns="45712" rIns="91423" bIns="45712">
            <a:prstTxWarp prst="textNoShape">
              <a:avLst/>
            </a:prstTxWarp>
            <a:spAutoFit/>
          </a:bodyPr>
          <a:lstStyle/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b="1" dirty="0">
                <a:solidFill>
                  <a:srgbClr val="0070C0"/>
                </a:solidFill>
              </a:rPr>
              <a:t>Chiral Effective Field Theory</a:t>
            </a:r>
            <a:r>
              <a:rPr lang="en-US" sz="2100" dirty="0">
                <a:solidFill>
                  <a:schemeClr val="tx1"/>
                </a:solidFill>
              </a:rPr>
              <a:t>: low-energy expansion of QCD, nucleons + </a:t>
            </a:r>
            <a:r>
              <a:rPr lang="en-US" sz="2100" dirty="0" err="1">
                <a:solidFill>
                  <a:schemeClr val="tx1"/>
                </a:solidFill>
              </a:rPr>
              <a:t>pions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endParaRPr lang="en-US" sz="800" dirty="0">
              <a:solidFill>
                <a:schemeClr val="tx1"/>
              </a:solidFill>
            </a:endParaRPr>
          </a:p>
          <a:p>
            <a:pPr marL="125957" indent="-125957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sz="2100" dirty="0">
                <a:solidFill>
                  <a:schemeClr val="tx1"/>
                </a:solidFill>
              </a:rPr>
              <a:t>High-energy information encoded in contact terms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11507394" y="5397282"/>
            <a:ext cx="650316" cy="1435716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D4A0B3-13CC-31A8-6392-4A0A6CD83224}"/>
              </a:ext>
            </a:extLst>
          </p:cNvPr>
          <p:cNvSpPr/>
          <p:nvPr/>
        </p:nvSpPr>
        <p:spPr>
          <a:xfrm>
            <a:off x="666063" y="6423661"/>
            <a:ext cx="650316" cy="35958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6F72A0-C9E4-97A5-653C-A341A1C5CB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4883" r="8958" b="26092"/>
          <a:stretch/>
        </p:blipFill>
        <p:spPr>
          <a:xfrm>
            <a:off x="89990" y="2780000"/>
            <a:ext cx="5543760" cy="34389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C287ED-DA85-F328-A220-7FD1151C8DDD}"/>
              </a:ext>
            </a:extLst>
          </p:cNvPr>
          <p:cNvSpPr/>
          <p:nvPr/>
        </p:nvSpPr>
        <p:spPr>
          <a:xfrm>
            <a:off x="90421" y="4933969"/>
            <a:ext cx="2008292" cy="1264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8C4A65-2C40-A6BC-3AFD-6BD72AF4B9BB}"/>
              </a:ext>
            </a:extLst>
          </p:cNvPr>
          <p:cNvSpPr txBox="1"/>
          <p:nvPr/>
        </p:nvSpPr>
        <p:spPr>
          <a:xfrm>
            <a:off x="32839" y="5902912"/>
            <a:ext cx="2655445" cy="338540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it-IT" sz="1400" dirty="0" err="1">
                <a:solidFill>
                  <a:schemeClr val="tx1"/>
                </a:solidFill>
              </a:rPr>
              <a:t>Courtesy</a:t>
            </a:r>
            <a:r>
              <a:rPr lang="it-IT" sz="1400" dirty="0">
                <a:solidFill>
                  <a:schemeClr val="tx1"/>
                </a:solidFill>
              </a:rPr>
              <a:t>, S. </a:t>
            </a:r>
            <a:r>
              <a:rPr lang="it-IT" sz="1400" dirty="0" err="1">
                <a:solidFill>
                  <a:schemeClr val="tx1"/>
                </a:solidFill>
              </a:rPr>
              <a:t>R</a:t>
            </a:r>
            <a:r>
              <a:rPr lang="it-IT" sz="1400" dirty="0">
                <a:solidFill>
                  <a:schemeClr val="tx1"/>
                </a:solidFill>
              </a:rPr>
              <a:t>. </a:t>
            </a:r>
            <a:r>
              <a:rPr lang="it-IT" sz="1400" dirty="0" err="1">
                <a:solidFill>
                  <a:schemeClr val="tx1"/>
                </a:solidFill>
              </a:rPr>
              <a:t>Stroberg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912BAA9-1F68-36A7-7535-67A13BF94223}"/>
              </a:ext>
            </a:extLst>
          </p:cNvPr>
          <p:cNvSpPr/>
          <p:nvPr/>
        </p:nvSpPr>
        <p:spPr>
          <a:xfrm>
            <a:off x="1459511" y="3834957"/>
            <a:ext cx="1604010" cy="735744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Ab initio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</a:rPr>
              <a:t>many-body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73F033-8CD2-EAC1-FAD7-CA1B6714502C}"/>
              </a:ext>
            </a:extLst>
          </p:cNvPr>
          <p:cNvSpPr/>
          <p:nvPr/>
        </p:nvSpPr>
        <p:spPr>
          <a:xfrm>
            <a:off x="3006090" y="4993337"/>
            <a:ext cx="2593587" cy="11609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AD3D54-FDE4-5216-03E1-C106887113D9}"/>
              </a:ext>
            </a:extLst>
          </p:cNvPr>
          <p:cNvSpPr/>
          <p:nvPr/>
        </p:nvSpPr>
        <p:spPr>
          <a:xfrm>
            <a:off x="3729478" y="4572606"/>
            <a:ext cx="1146809" cy="301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1D084B-5F32-467A-77C6-CF8DD0DCA0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023" y="5022462"/>
            <a:ext cx="1093470" cy="1093470"/>
          </a:xfrm>
          <a:prstGeom prst="rect">
            <a:avLst/>
          </a:prstGeom>
        </p:spPr>
      </p:pic>
      <p:pic>
        <p:nvPicPr>
          <p:cNvPr id="12" name="Picture 1" descr="page26image11383392">
            <a:extLst>
              <a:ext uri="{FF2B5EF4-FFF2-40B4-BE49-F238E27FC236}">
                <a16:creationId xmlns:a16="http://schemas.microsoft.com/office/drawing/2014/main" id="{3794FD27-AD9E-2AB8-A4E7-3AA1D1276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106" y="1041381"/>
            <a:ext cx="4331444" cy="171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775B63E-72BE-E31C-246A-67517D46471D}"/>
              </a:ext>
            </a:extLst>
          </p:cNvPr>
          <p:cNvSpPr/>
          <p:nvPr/>
        </p:nvSpPr>
        <p:spPr>
          <a:xfrm>
            <a:off x="4433042" y="2737412"/>
            <a:ext cx="3508470" cy="350404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u="sng" dirty="0">
                <a:solidFill>
                  <a:srgbClr val="0070C0"/>
                </a:solidFill>
              </a:rPr>
              <a:t>Chiral Effective Field Theory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  Consistent treatment of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   - 2N, 3N, 4N, … forces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   - Electroweak physics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C00000"/>
                </a:solidFill>
              </a:rPr>
              <a:t>  Quantifiable uncertainties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u="sng" dirty="0"/>
              <a:t>Interactions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600" u="sng" dirty="0"/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0070C0"/>
                </a:solidFill>
              </a:rPr>
              <a:t>1.8/2.0, N2LO</a:t>
            </a:r>
            <a:r>
              <a:rPr lang="en-US" sz="2000" b="1" baseline="-25000" dirty="0">
                <a:solidFill>
                  <a:srgbClr val="0070C0"/>
                </a:solidFill>
              </a:rPr>
              <a:t>GO</a:t>
            </a:r>
            <a:r>
              <a:rPr lang="en-US" sz="2000" b="1" dirty="0">
                <a:solidFill>
                  <a:srgbClr val="0070C0"/>
                </a:solidFill>
              </a:rPr>
              <a:t>, N3LO</a:t>
            </a:r>
            <a:r>
              <a:rPr lang="en-US" sz="2000" b="1" baseline="-25000" dirty="0">
                <a:solidFill>
                  <a:srgbClr val="0070C0"/>
                </a:solidFill>
              </a:rPr>
              <a:t>LNL</a:t>
            </a:r>
            <a:endParaRPr kumimoji="0" lang="en-US" sz="2000" b="1" i="0" u="none" strike="noStrike" cap="none" spc="0" normalizeH="0" baseline="-2500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0070C0"/>
                </a:solidFill>
              </a:rPr>
              <a:t>34 non-implausible</a:t>
            </a: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Picture 18" descr="latex-image-1.pdf">
            <a:extLst>
              <a:ext uri="{FF2B5EF4-FFF2-40B4-BE49-F238E27FC236}">
                <a16:creationId xmlns:a16="http://schemas.microsoft.com/office/drawing/2014/main" id="{4EE750CF-83EE-DC8E-2473-EA0C61645F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00" y="1836412"/>
            <a:ext cx="3727908" cy="6946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CA8669-3E12-687D-96F4-5882BCB37E83}"/>
              </a:ext>
            </a:extLst>
          </p:cNvPr>
          <p:cNvSpPr/>
          <p:nvPr/>
        </p:nvSpPr>
        <p:spPr>
          <a:xfrm>
            <a:off x="904340" y="1797617"/>
            <a:ext cx="590310" cy="6349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D92CAA-F8E5-A06B-4C02-8134B312DB3E}"/>
              </a:ext>
            </a:extLst>
          </p:cNvPr>
          <p:cNvSpPr/>
          <p:nvPr/>
        </p:nvSpPr>
        <p:spPr>
          <a:xfrm>
            <a:off x="139840" y="2818593"/>
            <a:ext cx="1111868" cy="5303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8359318F-4327-B66C-1C07-4221B29F63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25039" y="108001"/>
            <a:ext cx="9761391" cy="6883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pPr algn="r"/>
            <a:r>
              <a:rPr lang="en-US" dirty="0"/>
              <a:t>Ingredient I: Nuclear Forces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6ED8EF-6265-80C5-96E4-268E0F8E0A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536" y="2704335"/>
            <a:ext cx="3713121" cy="4083312"/>
          </a:xfrm>
          <a:prstGeom prst="rect">
            <a:avLst/>
          </a:prstGeom>
          <a:ln>
            <a:solidFill>
              <a:schemeClr val="bg2">
                <a:lumMod val="90000"/>
                <a:alpha val="64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224716"/>
      </p:ext>
    </p:extLst>
  </p:cSld>
  <p:clrMapOvr>
    <a:masterClrMapping/>
  </p:clrMapOvr>
  <p:transition spd="med" advTm="38152"/>
</p:sld>
</file>

<file path=ppt/theme/theme1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Custom 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Custom 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167640</TotalTime>
  <Words>6813</Words>
  <Application>Microsoft Macintosh PowerPoint</Application>
  <PresentationFormat>Widescreen</PresentationFormat>
  <Paragraphs>1595</Paragraphs>
  <Slides>86</Slides>
  <Notes>72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9" baseType="lpstr">
      <vt:lpstr>Arial</vt:lpstr>
      <vt:lpstr>Arial Black</vt:lpstr>
      <vt:lpstr>Arial Rounded MT Bold</vt:lpstr>
      <vt:lpstr>Calibri</vt:lpstr>
      <vt:lpstr>Carlito</vt:lpstr>
      <vt:lpstr>Helvetica CY</vt:lpstr>
      <vt:lpstr>Myriad pro</vt:lpstr>
      <vt:lpstr>Symbol</vt:lpstr>
      <vt:lpstr>Times</vt:lpstr>
      <vt:lpstr>Times New Roman</vt:lpstr>
      <vt:lpstr>Wingdings</vt:lpstr>
      <vt:lpstr>Custom Design</vt:lpstr>
      <vt:lpstr>Equation</vt:lpstr>
      <vt:lpstr>Ab Initio Theory for  New Physics Searches</vt:lpstr>
      <vt:lpstr>Major BSM Searches Worldwide </vt:lpstr>
      <vt:lpstr>Neutrino-less (0ν) Double-Beta (ββ) Decay</vt:lpstr>
      <vt:lpstr>Neutrino-less (0ν) Double-Beta (ββ) Decay</vt:lpstr>
      <vt:lpstr>Nature of Neutrino: 0νββ Decay</vt:lpstr>
      <vt:lpstr>Status of 0νββ-Decay Matrix Elements</vt:lpstr>
      <vt:lpstr>Status of 0νββ-Decay Matrix Elements</vt:lpstr>
      <vt:lpstr>Ab Initio Approach to Nuclear Structure</vt:lpstr>
      <vt:lpstr>Ingredient I: Nuclear Forces</vt:lpstr>
      <vt:lpstr>*Key Advance* Valence-Space Approach</vt:lpstr>
      <vt:lpstr>Ab Initio Approach to Nuclear Structure</vt:lpstr>
      <vt:lpstr>Scope of Ab Initio: 2010</vt:lpstr>
      <vt:lpstr>Scope of Ab Initio: 2016</vt:lpstr>
      <vt:lpstr>The Six-Year Revolution: Ab Initio 2022</vt:lpstr>
      <vt:lpstr>Predicting Ab Initio Limits of Atomic Nuclei</vt:lpstr>
      <vt:lpstr>Ab Initio Progress: How Heavy Can We Go?</vt:lpstr>
      <vt:lpstr>Ab Initio Progress: How Heavy Can We Go?</vt:lpstr>
      <vt:lpstr>Converged Calculations of Heavy Nuclei</vt:lpstr>
      <vt:lpstr>Ab Initio Calculations of Heavy Nuclei</vt:lpstr>
      <vt:lpstr>Ab Initio Calculations of Heavy Nuclei</vt:lpstr>
      <vt:lpstr>Ab Initio Neutron Skin of 208Pb  Linked to Neutron Star Properties</vt:lpstr>
      <vt:lpstr>Ab Initio Neutron Skin of 208Pb  Linked to Neutron Star Properties</vt:lpstr>
      <vt:lpstr>Scope of Ab Initio: 2016</vt:lpstr>
      <vt:lpstr>Scope of Ab Initio Theory: Today</vt:lpstr>
      <vt:lpstr>Major Questions in Nuclear Structure/Astrophysics</vt:lpstr>
      <vt:lpstr>Ab Initio VS-IMSRG Campaign: Masses and Charge Radii</vt:lpstr>
      <vt:lpstr>Ab Initio VS-IMSRG Campaign: Spectra and EM Moments</vt:lpstr>
      <vt:lpstr>Searches for BSM Physics</vt:lpstr>
      <vt:lpstr>Two-Body Currents for Gamow-Teller Transitions and gA Quenching</vt:lpstr>
      <vt:lpstr>0νββ Decay for All Major Players: 76Ge 100Mo,130Te,136Xe</vt:lpstr>
      <vt:lpstr>The Year(s) We Lost Hope: Leading-Order Contact</vt:lpstr>
      <vt:lpstr>(More) Current Status of NMEs</vt:lpstr>
      <vt:lpstr>Ab Initio Strategy: Predict in Heavy Nuclei</vt:lpstr>
      <vt:lpstr>Ab Initio Strategy: Predict in Heavy Nuclei</vt:lpstr>
      <vt:lpstr>Ab Initio Strategy: Predict in Heavy Nuclei</vt:lpstr>
      <vt:lpstr>Why Small Matrix Elements?</vt:lpstr>
      <vt:lpstr>Ab Initio Strategy: Explore Correlations</vt:lpstr>
      <vt:lpstr>Machine Learning for Sensitivity Analysis</vt:lpstr>
      <vt:lpstr>MM-DGP Emulator for IMSRG: Sensitivity Analysis</vt:lpstr>
      <vt:lpstr>MM-DGP Emulator: Correlation w/ 1S0 Phase Shift</vt:lpstr>
      <vt:lpstr>Ab Initio Strategy: Explore Correlations</vt:lpstr>
      <vt:lpstr>Rigorous Ab Initio Uncertainties for 76Ge</vt:lpstr>
      <vt:lpstr>Updated Predictions in Heavy Nuclei</vt:lpstr>
      <vt:lpstr>Ab Initio Strategy: Impact on Worldwide Searches</vt:lpstr>
      <vt:lpstr>Ab Initio Strategy: Impact on Ton-Scale Searches</vt:lpstr>
      <vt:lpstr>Combined Limits: Likelihood Functions</vt:lpstr>
      <vt:lpstr>NMEs for Heavy Sterile Neutrino Exchange</vt:lpstr>
      <vt:lpstr>NMEs for Heavy Sterile Neutrino Exchange</vt:lpstr>
      <vt:lpstr>NMEs for Heavy Sterile Neutrino Exchange</vt:lpstr>
      <vt:lpstr>Heavy Sterile Neutrino Exchange</vt:lpstr>
      <vt:lpstr>PowerPoint Presentation</vt:lpstr>
      <vt:lpstr>Ab Initio Theory for Origin of Heavy Elements</vt:lpstr>
      <vt:lpstr>Ab Initio Impact on r-Process Simulations</vt:lpstr>
      <vt:lpstr>Future of Ab Initio Theory</vt:lpstr>
      <vt:lpstr>Nuclear Theory for BSM Searches</vt:lpstr>
      <vt:lpstr>Ab Initio SD WIMP-Nucleus Response Overview</vt:lpstr>
      <vt:lpstr>Ab Initio WIMP/ν-Nucleus Responses</vt:lpstr>
      <vt:lpstr>Ab Initio WIMP/ν-Nucleus Responses</vt:lpstr>
      <vt:lpstr>Future of Ab Initio Theory</vt:lpstr>
      <vt:lpstr>Nuclear Properties from Heavy-Ion Collisions</vt:lpstr>
      <vt:lpstr>Nuclear Properties from Heavy-Ion Collisions</vt:lpstr>
      <vt:lpstr>Future of Ab Initio Theory</vt:lpstr>
      <vt:lpstr>Future of Ab Initio Theory</vt:lpstr>
      <vt:lpstr>The Magic of Molecules: CP Violation</vt:lpstr>
      <vt:lpstr>The Magic of Molecules: CP Violation</vt:lpstr>
      <vt:lpstr>The Magic of Molecules: CP Violation</vt:lpstr>
      <vt:lpstr>The Magic of Molecules: Weak Structure of Nuclei</vt:lpstr>
      <vt:lpstr>The Magic of Molecules: Weak Structure of Nuclei</vt:lpstr>
      <vt:lpstr>Future of Ab Initio Theory</vt:lpstr>
      <vt:lpstr>Future of Ab Initio Theory</vt:lpstr>
      <vt:lpstr>Valence-Space IMSRG</vt:lpstr>
      <vt:lpstr>Valence-Space IMSRG</vt:lpstr>
      <vt:lpstr>Valence-Space IMSRG</vt:lpstr>
      <vt:lpstr>Ab Initio Strategy IV: Rigorous Uncertainties</vt:lpstr>
      <vt:lpstr>Ab Initio Strategy IV: Rigorous Uncertainties</vt:lpstr>
      <vt:lpstr>Ab Initio Strategy IV: Rigorous Uncertainties</vt:lpstr>
      <vt:lpstr>Ab Initio Strategy IV: Rigorous Uncertainties</vt:lpstr>
      <vt:lpstr>Ab Initio Strategy: Explore Correlations</vt:lpstr>
      <vt:lpstr>Ab Initio Strategy: Explore Correlations</vt:lpstr>
      <vt:lpstr>Ab Initio Strategy I: Benchmark in Light Nuclei</vt:lpstr>
      <vt:lpstr>PowerPoint Presentation</vt:lpstr>
      <vt:lpstr>          Neutron Skin of 208Pb</vt:lpstr>
      <vt:lpstr>PowerPoint Presentation</vt:lpstr>
      <vt:lpstr>Large-Scale Ab Initio GT Transitions</vt:lpstr>
      <vt:lpstr>Solution to gA-Quenching Problem</vt:lpstr>
      <vt:lpstr>The Magic of Molecules: CP Violation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TRIUMF and XXX</dc:title>
  <cp:lastModifiedBy>Jason Holt</cp:lastModifiedBy>
  <cp:revision>485</cp:revision>
  <cp:lastPrinted>2024-09-06T06:07:07Z</cp:lastPrinted>
  <dcterms:modified xsi:type="dcterms:W3CDTF">2025-09-01T11:39:16Z</dcterms:modified>
</cp:coreProperties>
</file>