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76"/>
  </p:notesMasterIdLst>
  <p:handoutMasterIdLst>
    <p:handoutMasterId r:id="rId77"/>
  </p:handoutMasterIdLst>
  <p:sldIdLst>
    <p:sldId id="1298" r:id="rId3"/>
    <p:sldId id="1492" r:id="rId4"/>
    <p:sldId id="1744" r:id="rId5"/>
    <p:sldId id="1672" r:id="rId6"/>
    <p:sldId id="1723" r:id="rId7"/>
    <p:sldId id="1651" r:id="rId8"/>
    <p:sldId id="1650" r:id="rId9"/>
    <p:sldId id="1653" r:id="rId10"/>
    <p:sldId id="1684" r:id="rId11"/>
    <p:sldId id="1407" r:id="rId12"/>
    <p:sldId id="1724" r:id="rId13"/>
    <p:sldId id="1654" r:id="rId14"/>
    <p:sldId id="1732" r:id="rId15"/>
    <p:sldId id="1704" r:id="rId16"/>
    <p:sldId id="1656" r:id="rId17"/>
    <p:sldId id="1731" r:id="rId18"/>
    <p:sldId id="1660" r:id="rId19"/>
    <p:sldId id="1661" r:id="rId20"/>
    <p:sldId id="1617" r:id="rId21"/>
    <p:sldId id="1721" r:id="rId22"/>
    <p:sldId id="1663" r:id="rId23"/>
    <p:sldId id="1722" r:id="rId24"/>
    <p:sldId id="1665" r:id="rId25"/>
    <p:sldId id="1666" r:id="rId26"/>
    <p:sldId id="1685" r:id="rId27"/>
    <p:sldId id="1668" r:id="rId28"/>
    <p:sldId id="1667" r:id="rId29"/>
    <p:sldId id="1776" r:id="rId30"/>
    <p:sldId id="1582" r:id="rId31"/>
    <p:sldId id="1674" r:id="rId32"/>
    <p:sldId id="1687" r:id="rId33"/>
    <p:sldId id="1688" r:id="rId34"/>
    <p:sldId id="1702" r:id="rId35"/>
    <p:sldId id="1741" r:id="rId36"/>
    <p:sldId id="1743" r:id="rId37"/>
    <p:sldId id="1775" r:id="rId38"/>
    <p:sldId id="1676" r:id="rId39"/>
    <p:sldId id="1728" r:id="rId40"/>
    <p:sldId id="1729" r:id="rId41"/>
    <p:sldId id="1677" r:id="rId42"/>
    <p:sldId id="1733" r:id="rId43"/>
    <p:sldId id="1734" r:id="rId44"/>
    <p:sldId id="1679" r:id="rId45"/>
    <p:sldId id="1727" r:id="rId46"/>
    <p:sldId id="1736" r:id="rId47"/>
    <p:sldId id="1726" r:id="rId48"/>
    <p:sldId id="1774" r:id="rId49"/>
    <p:sldId id="1779" r:id="rId50"/>
    <p:sldId id="1689" r:id="rId51"/>
    <p:sldId id="1691" r:id="rId52"/>
    <p:sldId id="1778" r:id="rId53"/>
    <p:sldId id="1740" r:id="rId54"/>
    <p:sldId id="1645" r:id="rId55"/>
    <p:sldId id="1745" r:id="rId56"/>
    <p:sldId id="1746" r:id="rId57"/>
    <p:sldId id="1770" r:id="rId58"/>
    <p:sldId id="1771" r:id="rId59"/>
    <p:sldId id="1772" r:id="rId60"/>
    <p:sldId id="1773" r:id="rId61"/>
    <p:sldId id="1696" r:id="rId62"/>
    <p:sldId id="1697" r:id="rId63"/>
    <p:sldId id="1698" r:id="rId64"/>
    <p:sldId id="1747" r:id="rId65"/>
    <p:sldId id="1748" r:id="rId66"/>
    <p:sldId id="1749" r:id="rId67"/>
    <p:sldId id="1751" r:id="rId68"/>
    <p:sldId id="1752" r:id="rId69"/>
    <p:sldId id="1753" r:id="rId70"/>
    <p:sldId id="1754" r:id="rId71"/>
    <p:sldId id="1755" r:id="rId72"/>
    <p:sldId id="1756" r:id="rId73"/>
    <p:sldId id="1757" r:id="rId74"/>
    <p:sldId id="1758" r:id="rId75"/>
  </p:sldIdLst>
  <p:sldSz cx="9217025" cy="6911975"/>
  <p:notesSz cx="6781800" cy="9926638"/>
  <p:custDataLst>
    <p:tags r:id="rId78"/>
  </p:custDataLst>
  <p:defaultTextStyle>
    <a:defPPr>
      <a:defRPr lang="en-US"/>
    </a:defPPr>
    <a:lvl1pPr marL="0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0812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21624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82436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43248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04059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64871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25683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86495" algn="l" defTabSz="9216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5" userDrawn="1">
          <p15:clr>
            <a:srgbClr val="A4A3A4"/>
          </p15:clr>
        </p15:guide>
        <p15:guide id="4" pos="227" userDrawn="1">
          <p15:clr>
            <a:srgbClr val="A4A3A4"/>
          </p15:clr>
        </p15:guide>
        <p15:guide id="5" pos="5579" userDrawn="1">
          <p15:clr>
            <a:srgbClr val="A4A3A4"/>
          </p15:clr>
        </p15:guide>
        <p15:guide id="6" pos="2041" userDrawn="1">
          <p15:clr>
            <a:srgbClr val="A4A3A4"/>
          </p15:clr>
        </p15:guide>
        <p15:guide id="8" orient="horz" pos="32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7"/>
    <a:srgbClr val="336699"/>
    <a:srgbClr val="C00000"/>
    <a:srgbClr val="003399"/>
    <a:srgbClr val="707070"/>
    <a:srgbClr val="6A6A6A"/>
    <a:srgbClr val="7F7F7F"/>
    <a:srgbClr val="646464"/>
    <a:srgbClr val="557D7D"/>
    <a:srgbClr val="547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2533" autoAdjust="0"/>
    <p:restoredTop sz="94219" autoAdjust="0"/>
  </p:normalViewPr>
  <p:slideViewPr>
    <p:cSldViewPr>
      <p:cViewPr>
        <p:scale>
          <a:sx n="71" d="100"/>
          <a:sy n="71" d="100"/>
        </p:scale>
        <p:origin x="528" y="82"/>
      </p:cViewPr>
      <p:guideLst>
        <p:guide orient="horz" pos="725"/>
        <p:guide pos="227"/>
        <p:guide pos="5579"/>
        <p:guide pos="2041"/>
        <p:guide orient="horz" pos="3266"/>
      </p:guideLst>
    </p:cSldViewPr>
  </p:slideViewPr>
  <p:outlineViewPr>
    <p:cViewPr>
      <p:scale>
        <a:sx n="33" d="100"/>
        <a:sy n="33" d="100"/>
      </p:scale>
      <p:origin x="0" y="-32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notesViewPr>
    <p:cSldViewPr showGuides="1">
      <p:cViewPr varScale="1">
        <p:scale>
          <a:sx n="60" d="100"/>
          <a:sy n="60" d="100"/>
        </p:scale>
        <p:origin x="3053" y="48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gs" Target="tags/tag1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5AEC7-EF61-444C-B814-3320AB1B3DD6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750" y="942975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1CB6C-CCE9-413E-A472-E93EE2EA2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79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38780" cy="496332"/>
          </a:xfrm>
          <a:prstGeom prst="rect">
            <a:avLst/>
          </a:prstGeom>
        </p:spPr>
        <p:txBody>
          <a:bodyPr vert="horz" lIns="95452" tIns="47724" rIns="95452" bIns="4772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2" y="2"/>
            <a:ext cx="2938780" cy="496332"/>
          </a:xfrm>
          <a:prstGeom prst="rect">
            <a:avLst/>
          </a:prstGeom>
        </p:spPr>
        <p:txBody>
          <a:bodyPr vert="horz" lIns="95452" tIns="47724" rIns="95452" bIns="47724" rtlCol="0"/>
          <a:lstStyle>
            <a:lvl1pPr algn="r">
              <a:defRPr sz="1200"/>
            </a:lvl1pPr>
          </a:lstStyle>
          <a:p>
            <a:fld id="{01620072-3401-4DB9-8FDB-45DC06C8E2ED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52" tIns="47724" rIns="95452" bIns="477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1" y="4715156"/>
            <a:ext cx="5425440" cy="4466987"/>
          </a:xfrm>
          <a:prstGeom prst="rect">
            <a:avLst/>
          </a:prstGeom>
        </p:spPr>
        <p:txBody>
          <a:bodyPr vert="horz" lIns="95452" tIns="47724" rIns="95452" bIns="477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38780" cy="496332"/>
          </a:xfrm>
          <a:prstGeom prst="rect">
            <a:avLst/>
          </a:prstGeom>
        </p:spPr>
        <p:txBody>
          <a:bodyPr vert="horz" lIns="95452" tIns="47724" rIns="95452" bIns="4772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2" y="9428585"/>
            <a:ext cx="2938780" cy="496332"/>
          </a:xfrm>
          <a:prstGeom prst="rect">
            <a:avLst/>
          </a:prstGeom>
        </p:spPr>
        <p:txBody>
          <a:bodyPr vert="horz" lIns="95452" tIns="47724" rIns="95452" bIns="47724" rtlCol="0" anchor="b"/>
          <a:lstStyle>
            <a:lvl1pPr algn="r">
              <a:defRPr sz="1200"/>
            </a:lvl1pPr>
          </a:lstStyle>
          <a:p>
            <a:fld id="{9D3757EF-13E9-4198-A937-0CBC43ED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93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07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13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68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57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33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91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38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623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31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317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40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12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977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446BD-357B-77F9-E179-F85A04ED9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0A2DD1-80AF-BC5E-FA3E-29DA0CE4FC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7D438D-7BF6-0EC5-D51C-6403EF333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46FA5-5098-BE1A-472C-65AF5C0CA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61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1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128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657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311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038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93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499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84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0421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626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449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91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834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23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9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26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58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57EF-13E9-4198-A937-0CBC43ED37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0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0"/>
            <a:ext cx="9217024" cy="582932"/>
          </a:xfrm>
          <a:solidFill>
            <a:srgbClr val="707070"/>
          </a:solidFill>
        </p:spPr>
        <p:txBody>
          <a:bodyPr>
            <a:noAutofit/>
          </a:bodyPr>
          <a:lstStyle>
            <a:lvl1pPr>
              <a:defRPr sz="3200" b="1">
                <a:ln w="6350">
                  <a:noFill/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68064" y="17277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" y="6698905"/>
            <a:ext cx="9217026" cy="213562"/>
          </a:xfrm>
          <a:prstGeom prst="rect">
            <a:avLst/>
          </a:prstGeom>
          <a:solidFill>
            <a:srgbClr val="707070"/>
          </a:solidFill>
        </p:spPr>
        <p:txBody>
          <a:bodyPr wrap="none" bIns="61200" rtlCol="0" anchor="ctr" anchorCtr="0">
            <a:noAutofit/>
          </a:bodyPr>
          <a:lstStyle/>
          <a:p>
            <a:r>
              <a:rPr lang="en-US" sz="1200" b="1">
                <a:solidFill>
                  <a:srgbClr val="FFFFFF"/>
                </a:solidFill>
              </a:rPr>
              <a:t>Georg Raffelt, MPI Physics,</a:t>
            </a:r>
            <a:r>
              <a:rPr lang="en-US" sz="1200" b="1" baseline="0">
                <a:solidFill>
                  <a:srgbClr val="FFFFFF"/>
                </a:solidFill>
              </a:rPr>
              <a:t> Garching</a:t>
            </a:r>
            <a:endParaRPr lang="en-US" sz="1200" b="1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28" y="6696437"/>
            <a:ext cx="9217025" cy="216392"/>
          </a:xfrm>
          <a:prstGeom prst="rect">
            <a:avLst/>
          </a:prstGeom>
          <a:noFill/>
        </p:spPr>
        <p:txBody>
          <a:bodyPr wrap="none" bIns="61200" rtlCol="0" anchor="ctr" anchorCtr="0">
            <a:noAutofit/>
          </a:bodyPr>
          <a:lstStyle/>
          <a:p>
            <a:pPr marL="0" marR="0" lvl="0" indent="0" algn="ctr" defTabSz="9216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ECDD1A-5B44-4760-8AEC-DA0690235F7A}" type="slidenum">
              <a:rPr lang="en-US" sz="1200" b="1" smtClean="0">
                <a:solidFill>
                  <a:schemeClr val="bg1"/>
                </a:solidFill>
              </a:rPr>
              <a:pPr marL="0" marR="0" lvl="0" indent="0" algn="ctr" defTabSz="9216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5400622" y="6696437"/>
            <a:ext cx="3816404" cy="216392"/>
          </a:xfrm>
          <a:prstGeom prst="rect">
            <a:avLst/>
          </a:prstGeom>
          <a:noFill/>
        </p:spPr>
        <p:txBody>
          <a:bodyPr wrap="none" bIns="61200" rtlCol="0" anchor="ctr" anchorCtr="0">
            <a:no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Invisibles</a:t>
            </a:r>
            <a:r>
              <a:rPr lang="en-US" sz="1200" b="1" baseline="0">
                <a:solidFill>
                  <a:schemeClr val="bg1"/>
                </a:solidFill>
              </a:rPr>
              <a:t> Workshop</a:t>
            </a:r>
            <a:r>
              <a:rPr lang="en-US" sz="1200" b="1">
                <a:solidFill>
                  <a:schemeClr val="bg1"/>
                </a:solidFill>
              </a:rPr>
              <a:t>,  CERN, 1</a:t>
            </a:r>
            <a:r>
              <a:rPr lang="en-US" sz="1200" b="1" baseline="0">
                <a:solidFill>
                  <a:schemeClr val="bg1"/>
                </a:solidFill>
              </a:rPr>
              <a:t> Sept </a:t>
            </a:r>
            <a:r>
              <a:rPr lang="en-US" sz="1200" b="1">
                <a:solidFill>
                  <a:schemeClr val="bg1"/>
                </a:solidFill>
              </a:rPr>
              <a:t>2025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6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460375"/>
            <a:ext cx="2973388" cy="16129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7950" y="995363"/>
            <a:ext cx="4667250" cy="49117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00" y="2073275"/>
            <a:ext cx="2973388" cy="38417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6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460375"/>
            <a:ext cx="2973388" cy="16129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7950" y="995363"/>
            <a:ext cx="4667250" cy="49117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00" y="2073275"/>
            <a:ext cx="2973388" cy="38417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96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51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6063" y="368300"/>
            <a:ext cx="1987550" cy="58578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413" y="368300"/>
            <a:ext cx="5810250" cy="5857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5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tandard-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0"/>
            <a:ext cx="9217024" cy="582932"/>
          </a:xfrm>
          <a:noFill/>
        </p:spPr>
        <p:txBody>
          <a:bodyPr>
            <a:noAutofit/>
          </a:bodyPr>
          <a:lstStyle>
            <a:lvl1pPr>
              <a:defRPr sz="3200" b="1">
                <a:ln w="6350">
                  <a:noFill/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68064" y="17277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368064" y="17277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-1" y="6698905"/>
            <a:ext cx="9217026" cy="213562"/>
          </a:xfrm>
          <a:prstGeom prst="rect">
            <a:avLst/>
          </a:prstGeom>
          <a:solidFill>
            <a:schemeClr val="tx1"/>
          </a:solidFill>
        </p:spPr>
        <p:txBody>
          <a:bodyPr wrap="none" bIns="61200" rtlCol="0" anchor="ctr" anchorCtr="0">
            <a:no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Georg Raffelt, MPI Physics,</a:t>
            </a:r>
            <a:r>
              <a:rPr lang="en-US" sz="1200" b="1" baseline="0">
                <a:solidFill>
                  <a:schemeClr val="bg1"/>
                </a:solidFill>
              </a:rPr>
              <a:t> Garching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" y="6696437"/>
            <a:ext cx="9217025" cy="216392"/>
          </a:xfrm>
          <a:prstGeom prst="rect">
            <a:avLst/>
          </a:prstGeom>
          <a:noFill/>
        </p:spPr>
        <p:txBody>
          <a:bodyPr wrap="none" bIns="61200" rtlCol="0" anchor="ctr" anchorCtr="0">
            <a:noAutofit/>
          </a:bodyPr>
          <a:lstStyle/>
          <a:p>
            <a:pPr marL="0" marR="0" lvl="0" indent="0" algn="ctr" defTabSz="9216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ECDD1A-5B44-4760-8AEC-DA0690235F7A}" type="slidenum">
              <a:rPr lang="en-US" sz="1200" b="1" smtClean="0">
                <a:solidFill>
                  <a:schemeClr val="bg1"/>
                </a:solidFill>
              </a:rPr>
              <a:pPr marL="0" marR="0" lvl="0" indent="0" algn="ctr" defTabSz="9216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688662" y="6696437"/>
            <a:ext cx="3528364" cy="216392"/>
          </a:xfrm>
          <a:prstGeom prst="rect">
            <a:avLst/>
          </a:prstGeom>
          <a:noFill/>
        </p:spPr>
        <p:txBody>
          <a:bodyPr wrap="none" bIns="61200" rtlCol="0" anchor="ctr" anchorCtr="0">
            <a:no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Invisibles</a:t>
            </a:r>
            <a:r>
              <a:rPr lang="en-US" sz="1200" b="1" baseline="0">
                <a:solidFill>
                  <a:schemeClr val="bg1"/>
                </a:solidFill>
              </a:rPr>
              <a:t> Workshop</a:t>
            </a:r>
            <a:r>
              <a:rPr lang="en-US" sz="1200" b="1">
                <a:solidFill>
                  <a:schemeClr val="bg1"/>
                </a:solidFill>
              </a:rPr>
              <a:t>,  CERN, 1</a:t>
            </a:r>
            <a:r>
              <a:rPr lang="en-US" sz="1200" b="1" baseline="0">
                <a:solidFill>
                  <a:schemeClr val="bg1"/>
                </a:solidFill>
              </a:rPr>
              <a:t> Sept </a:t>
            </a:r>
            <a:r>
              <a:rPr lang="en-US" sz="1200" b="1">
                <a:solidFill>
                  <a:schemeClr val="bg1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52229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1368064" y="17277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1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2525" y="1131888"/>
            <a:ext cx="6911975" cy="24050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525" y="3630613"/>
            <a:ext cx="6911975" cy="16684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7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39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22438"/>
            <a:ext cx="7950200" cy="28765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4625975"/>
            <a:ext cx="7950200" cy="15113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2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1839913"/>
            <a:ext cx="3898900" cy="43862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1839913"/>
            <a:ext cx="3898900" cy="43862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2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68300"/>
            <a:ext cx="7950200" cy="13350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000" y="1693863"/>
            <a:ext cx="3898900" cy="8302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000" y="2524125"/>
            <a:ext cx="3898900" cy="37147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5663" y="1693863"/>
            <a:ext cx="3919537" cy="8302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663" y="2524125"/>
            <a:ext cx="3919537" cy="37147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26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9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0852" y="276799"/>
            <a:ext cx="8295323" cy="1151996"/>
          </a:xfrm>
          <a:prstGeom prst="rect">
            <a:avLst/>
          </a:prstGeom>
        </p:spPr>
        <p:txBody>
          <a:bodyPr vert="horz" lIns="92162" tIns="46081" rIns="92162" bIns="4608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852" y="1612796"/>
            <a:ext cx="8295323" cy="4561584"/>
          </a:xfrm>
          <a:prstGeom prst="rect">
            <a:avLst/>
          </a:prstGeom>
        </p:spPr>
        <p:txBody>
          <a:bodyPr vert="horz" lIns="92162" tIns="46081" rIns="92162" bIns="460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0853" y="6406378"/>
            <a:ext cx="2150639" cy="367999"/>
          </a:xfrm>
          <a:prstGeom prst="rect">
            <a:avLst/>
          </a:prstGeom>
        </p:spPr>
        <p:txBody>
          <a:bodyPr vert="horz" lIns="92162" tIns="46081" rIns="92162" bIns="4608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224AA-B772-4FBB-90A1-0FA42B04C65C}" type="datetime1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9152" y="6406378"/>
            <a:ext cx="2918725" cy="367999"/>
          </a:xfrm>
          <a:prstGeom prst="rect">
            <a:avLst/>
          </a:prstGeom>
        </p:spPr>
        <p:txBody>
          <a:bodyPr vert="horz" lIns="92162" tIns="46081" rIns="92162" bIns="4608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05537" y="6406378"/>
            <a:ext cx="2150639" cy="367999"/>
          </a:xfrm>
          <a:prstGeom prst="rect">
            <a:avLst/>
          </a:prstGeom>
        </p:spPr>
        <p:txBody>
          <a:bodyPr vert="horz" lIns="92162" tIns="46081" rIns="92162" bIns="4608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4" r:id="rId3"/>
  </p:sldLayoutIdLst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  <p:hf hdr="0" dt="0"/>
  <p:txStyles>
    <p:titleStyle>
      <a:lvl1pPr algn="ctr" defTabSz="92162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5609" indent="-345609" algn="l" defTabSz="92162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8819" indent="-288007" algn="l" defTabSz="92162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30" indent="-230406" algn="l" defTabSz="92162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842" indent="-230406" algn="l" defTabSz="92162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3653" indent="-230406" algn="l" defTabSz="92162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4465" indent="-230406" algn="l" defTabSz="9216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5277" indent="-230406" algn="l" defTabSz="9216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56089" indent="-230406" algn="l" defTabSz="9216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6901" indent="-230406" algn="l" defTabSz="9216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812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21624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2436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3248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4059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64871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25683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86495" algn="l" defTabSz="9216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413" y="368300"/>
            <a:ext cx="7950200" cy="1335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413" y="1839913"/>
            <a:ext cx="7950200" cy="438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413" y="6407150"/>
            <a:ext cx="2074862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F05D2-F7C3-4FBA-8F69-A27F3D73922F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2763" y="6407150"/>
            <a:ext cx="31115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8750" y="6407150"/>
            <a:ext cx="2074863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0B6E1-F838-41F1-9750-5A153A8E1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4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ajohare.github.io/IAXOmass/" TargetMode="Externa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g"/><Relationship Id="rId5" Type="http://schemas.openxmlformats.org/officeDocument/2006/relationships/image" Target="../media/image3.png"/><Relationship Id="rId4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6.16840" TargetMode="External"/><Relationship Id="rId3" Type="http://schemas.openxmlformats.org/officeDocument/2006/relationships/image" Target="../media/image36.jpg"/><Relationship Id="rId7" Type="http://schemas.openxmlformats.org/officeDocument/2006/relationships/hyperlink" Target="https://arxiv.org/abs/2406.16840" TargetMode="Externa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0.png"/><Relationship Id="rId5" Type="http://schemas.openxmlformats.org/officeDocument/2006/relationships/image" Target="../media/image590.png"/><Relationship Id="rId10" Type="http://schemas.openxmlformats.org/officeDocument/2006/relationships/hyperlink" Target="https://www.youtube.com/embed/XY2lFDXz8aQ?fs=1" TargetMode="External"/><Relationship Id="rId4" Type="http://schemas.openxmlformats.org/officeDocument/2006/relationships/image" Target="../media/image37.jpg"/><Relationship Id="rId9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4.09155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ithub.com/cajohare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0.png"/><Relationship Id="rId3" Type="http://schemas.openxmlformats.org/officeDocument/2006/relationships/image" Target="../media/image42.jpg"/><Relationship Id="rId7" Type="http://schemas.openxmlformats.org/officeDocument/2006/relationships/image" Target="../media/image30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000.png"/><Relationship Id="rId5" Type="http://schemas.openxmlformats.org/officeDocument/2006/relationships/image" Target="../media/image2800.png"/><Relationship Id="rId4" Type="http://schemas.openxmlformats.org/officeDocument/2006/relationships/hyperlink" Target="http://earthspacecircle.blogspot.com/2013/07/stellar-evolution.html" TargetMode="External"/><Relationship Id="rId9" Type="http://schemas.openxmlformats.org/officeDocument/2006/relationships/image" Target="../media/image32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12.0970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6.png"/><Relationship Id="rId21" Type="http://schemas.openxmlformats.org/officeDocument/2006/relationships/hyperlink" Target="https://arxiv.org/abs/2010.03833" TargetMode="External"/><Relationship Id="rId7" Type="http://schemas.openxmlformats.org/officeDocument/2006/relationships/image" Target="NULL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8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15" Type="http://schemas.openxmlformats.org/officeDocument/2006/relationships/image" Target="NULL"/><Relationship Id="rId19" Type="http://schemas.openxmlformats.org/officeDocument/2006/relationships/image" Target="../media/image1440.png"/><Relationship Id="rId22" Type="http://schemas.openxmlformats.org/officeDocument/2006/relationships/hyperlink" Target="https://www.ggi.infn.it/talkfiles/slides/slides6554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7.11330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12.04510" TargetMode="External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hyperlink" Target="https://arxiv.org/abs/2106.15656" TargetMode="External"/><Relationship Id="rId4" Type="http://schemas.openxmlformats.org/officeDocument/2006/relationships/hyperlink" Target="https://arxiv.org/abs/2103.0118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0.png"/><Relationship Id="rId3" Type="http://schemas.openxmlformats.org/officeDocument/2006/relationships/image" Target="../media/image42.jpg"/><Relationship Id="rId7" Type="http://schemas.openxmlformats.org/officeDocument/2006/relationships/image" Target="../media/image300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000.png"/><Relationship Id="rId5" Type="http://schemas.openxmlformats.org/officeDocument/2006/relationships/image" Target="../media/image2800.png"/><Relationship Id="rId4" Type="http://schemas.openxmlformats.org/officeDocument/2006/relationships/hyperlink" Target="http://earthspacecircle.blogspot.com/2013/07/stellar-evolution.html" TargetMode="External"/><Relationship Id="rId9" Type="http://schemas.openxmlformats.org/officeDocument/2006/relationships/image" Target="../media/image32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so.org/public/images/eso0728c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201.09890" TargetMode="External"/><Relationship Id="rId5" Type="http://schemas.openxmlformats.org/officeDocument/2006/relationships/image" Target="../media/image69.png"/><Relationship Id="rId4" Type="http://schemas.openxmlformats.org/officeDocument/2006/relationships/image" Target="../media/image68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12.02750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hyperlink" Target="https://arxiv.org/abs/2502.01731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10.06427" TargetMode="Externa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oi.org/10.3847/2041-8213/aa91c9" TargetMode="External"/><Relationship Id="rId4" Type="http://schemas.openxmlformats.org/officeDocument/2006/relationships/image" Target="../media/image2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6.11844" TargetMode="External"/><Relationship Id="rId7" Type="http://schemas.openxmlformats.org/officeDocument/2006/relationships/image" Target="../media/image80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0.png"/><Relationship Id="rId5" Type="http://schemas.openxmlformats.org/officeDocument/2006/relationships/hyperlink" Target="https://arxiv.org/abs/2010.02943" TargetMode="External"/><Relationship Id="rId4" Type="http://schemas.openxmlformats.org/officeDocument/2006/relationships/hyperlink" Target="https://arxiv.org/abs/2410.10945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hyperlink" Target="https://arxiv.org/abs/hep-ph/0611350" TargetMode="External"/><Relationship Id="rId7" Type="http://schemas.openxmlformats.org/officeDocument/2006/relationships/hyperlink" Target="https://arxiv.org/abs/1906.11844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11" Type="http://schemas.openxmlformats.org/officeDocument/2006/relationships/image" Target="../media/image88.png"/><Relationship Id="rId5" Type="http://schemas.openxmlformats.org/officeDocument/2006/relationships/hyperlink" Target="https://arxiv.org/abs/1803.00993" TargetMode="External"/><Relationship Id="rId10" Type="http://schemas.openxmlformats.org/officeDocument/2006/relationships/hyperlink" Target="https://arxiv.org/abs/2010.02943" TargetMode="External"/><Relationship Id="rId4" Type="http://schemas.openxmlformats.org/officeDocument/2006/relationships/image" Target="../media/image85.png"/><Relationship Id="rId9" Type="http://schemas.openxmlformats.org/officeDocument/2006/relationships/hyperlink" Target="https://arxiv.org/abs/1907.05020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bbc.com/news/science-environment-50473482" TargetMode="External"/><Relationship Id="rId4" Type="http://schemas.openxmlformats.org/officeDocument/2006/relationships/image" Target="../media/image78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hyperlink" Target="https://arxiv.org/abs/2308.01403" TargetMode="Externa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19393" TargetMode="External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hyperlink" Target="https://arxiv.org/abs/2401.13728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rxiv.org/abs/2411.02492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1.06570" TargetMode="External"/><Relationship Id="rId7" Type="http://schemas.openxmlformats.org/officeDocument/2006/relationships/image" Target="NUL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411.2263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507.20979" TargetMode="External"/><Relationship Id="rId5" Type="http://schemas.openxmlformats.org/officeDocument/2006/relationships/hyperlink" Target="https://arxiv/abs/pdf/2507.21788" TargetMode="External"/><Relationship Id="rId4" Type="http://schemas.openxmlformats.org/officeDocument/2006/relationships/image" Target="../media/image9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7.emf"/><Relationship Id="rId4" Type="http://schemas.openxmlformats.org/officeDocument/2006/relationships/image" Target="../media/image96.jp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360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00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207.11330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jpg"/><Relationship Id="rId5" Type="http://schemas.openxmlformats.org/officeDocument/2006/relationships/image" Target="../media/image104.png"/><Relationship Id="rId4" Type="http://schemas.openxmlformats.org/officeDocument/2006/relationships/hyperlink" Target="https://arxiv.org/abs/2202.08274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hyperlink" Target="https://arxiv.org/abs/2303.11792" TargetMode="External"/><Relationship Id="rId4" Type="http://schemas.openxmlformats.org/officeDocument/2006/relationships/image" Target="../media/image10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o.org/public/images/eso0728c/" TargetMode="External"/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g"/><Relationship Id="rId2" Type="http://schemas.openxmlformats.org/officeDocument/2006/relationships/image" Target="../media/image5300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0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0.png"/><Relationship Id="rId3" Type="http://schemas.openxmlformats.org/officeDocument/2006/relationships/image" Target="../media/image1030.png"/><Relationship Id="rId7" Type="http://schemas.openxmlformats.org/officeDocument/2006/relationships/image" Target="../media/image270.png"/><Relationship Id="rId12" Type="http://schemas.openxmlformats.org/officeDocument/2006/relationships/image" Target="../media/image99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1.png"/><Relationship Id="rId11" Type="http://schemas.openxmlformats.org/officeDocument/2006/relationships/image" Target="../media/image310.png"/><Relationship Id="rId5" Type="http://schemas.openxmlformats.org/officeDocument/2006/relationships/image" Target="../media/image2500.png"/><Relationship Id="rId10" Type="http://schemas.openxmlformats.org/officeDocument/2006/relationships/image" Target="../media/image301.png"/><Relationship Id="rId4" Type="http://schemas.openxmlformats.org/officeDocument/2006/relationships/image" Target="../media/image240.png"/><Relationship Id="rId9" Type="http://schemas.openxmlformats.org/officeDocument/2006/relationships/image" Target="../media/image291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3" Type="http://schemas.openxmlformats.org/officeDocument/2006/relationships/image" Target="../media/image110.png"/><Relationship Id="rId7" Type="http://schemas.openxmlformats.org/officeDocument/2006/relationships/image" Target="../media/image60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2.png"/><Relationship Id="rId5" Type="http://schemas.openxmlformats.org/officeDocument/2006/relationships/image" Target="../media/image580.png"/><Relationship Id="rId10" Type="http://schemas.openxmlformats.org/officeDocument/2006/relationships/image" Target="../media/image630.png"/><Relationship Id="rId4" Type="http://schemas.openxmlformats.org/officeDocument/2006/relationships/image" Target="../media/image570.png"/><Relationship Id="rId9" Type="http://schemas.openxmlformats.org/officeDocument/2006/relationships/image" Target="../media/image620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406.7712" TargetMode="External"/><Relationship Id="rId7" Type="http://schemas.openxmlformats.org/officeDocument/2006/relationships/image" Target="NUL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hyperlink" Target="https://arxiv.org/abs/2002.08069" TargetMode="External"/><Relationship Id="rId4" Type="http://schemas.openxmlformats.org/officeDocument/2006/relationships/hyperlink" Target="https://arxiv.org/abs/1410.1677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o.org/public/images/eso0728c/" TargetMode="External"/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g"/><Relationship Id="rId4" Type="http://schemas.openxmlformats.org/officeDocument/2006/relationships/hyperlink" Target="https://scienceatyourdoorstep.com/2021/01/04/what-are-variable-star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0.png"/><Relationship Id="rId5" Type="http://schemas.openxmlformats.org/officeDocument/2006/relationships/image" Target="../media/image1730.png"/><Relationship Id="rId4" Type="http://schemas.openxmlformats.org/officeDocument/2006/relationships/image" Target="../media/image114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60.png"/><Relationship Id="rId5" Type="http://schemas.openxmlformats.org/officeDocument/2006/relationships/image" Target="../media/image6600.png"/><Relationship Id="rId4" Type="http://schemas.openxmlformats.org/officeDocument/2006/relationships/image" Target="../media/image11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3" Type="http://schemas.openxmlformats.org/officeDocument/2006/relationships/image" Target="../media/image680.png"/><Relationship Id="rId7" Type="http://schemas.openxmlformats.org/officeDocument/2006/relationships/image" Target="../media/image7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0.png"/><Relationship Id="rId5" Type="http://schemas.openxmlformats.org/officeDocument/2006/relationships/image" Target="../media/image46.png"/><Relationship Id="rId4" Type="http://schemas.openxmlformats.org/officeDocument/2006/relationships/image" Target="../media/image11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9.10368" TargetMode="External"/><Relationship Id="rId3" Type="http://schemas.openxmlformats.org/officeDocument/2006/relationships/image" Target="../media/image730.png"/><Relationship Id="rId7" Type="http://schemas.openxmlformats.org/officeDocument/2006/relationships/hyperlink" Target="https://arxiv.org/abs/2202.02052" TargetMode="External"/><Relationship Id="rId2" Type="http://schemas.openxmlformats.org/officeDocument/2006/relationships/image" Target="../media/image72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00.png"/><Relationship Id="rId5" Type="http://schemas.openxmlformats.org/officeDocument/2006/relationships/image" Target="../media/image750.png"/><Relationship Id="rId4" Type="http://schemas.openxmlformats.org/officeDocument/2006/relationships/image" Target="../media/image7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abs/1910.11878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502" y="142887"/>
            <a:ext cx="1728880" cy="17288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392" y="143527"/>
            <a:ext cx="1728240" cy="17282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52" y="6192467"/>
            <a:ext cx="9216000" cy="7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2900" b="1">
                <a:solidFill>
                  <a:schemeClr val="bg1"/>
                </a:solidFill>
              </a:rPr>
              <a:t>Georg G. Raffelt, Max-Planck-Institut f</a:t>
            </a:r>
            <a:r>
              <a:rPr lang="de-DE" sz="2900" b="1">
                <a:solidFill>
                  <a:schemeClr val="bg1"/>
                </a:solidFill>
              </a:rPr>
              <a:t>ür Physik, Garching</a:t>
            </a:r>
            <a:endParaRPr lang="en-US" sz="2900" b="1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92" y="143527"/>
            <a:ext cx="1728240" cy="17282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345461" y="143767"/>
            <a:ext cx="1727671" cy="1728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143892" y="151176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Axions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944142" y="151171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Globular Clusters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3744392" y="151152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Supernova 1987A</a:t>
            </a: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7344892" y="151171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ravitational </a:t>
            </a:r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aves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12" y="342305"/>
            <a:ext cx="1389718" cy="1152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882" y="143527"/>
            <a:ext cx="1728000" cy="172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5544642" y="1511717"/>
            <a:ext cx="1728240" cy="3567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Stars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43893" y="2070305"/>
            <a:ext cx="8929240" cy="2344627"/>
          </a:xfrm>
        </p:spPr>
        <p:txBody>
          <a:bodyPr/>
          <a:lstStyle/>
          <a:p>
            <a:r>
              <a:rPr lang="en-US" sz="5400">
                <a:solidFill>
                  <a:srgbClr val="FFFF00"/>
                </a:solidFill>
                <a:latin typeface="Aptos ExtraBold" panose="020B0004020202020204" pitchFamily="34" charset="0"/>
              </a:rPr>
              <a:t>Stars as Laboratories</a:t>
            </a:r>
            <a:br>
              <a:rPr lang="en-US" sz="5400">
                <a:solidFill>
                  <a:srgbClr val="FFFF00"/>
                </a:solidFill>
                <a:latin typeface="Aptos ExtraBold" panose="020B0004020202020204" pitchFamily="34" charset="0"/>
              </a:rPr>
            </a:br>
            <a:r>
              <a:rPr lang="en-US" sz="5400">
                <a:solidFill>
                  <a:srgbClr val="FFFF00"/>
                </a:solidFill>
                <a:latin typeface="Aptos ExtraBold" panose="020B0004020202020204" pitchFamily="34" charset="0"/>
              </a:rPr>
              <a:t>for New Particles</a:t>
            </a:r>
            <a:br>
              <a:rPr lang="en-US" sz="5400">
                <a:solidFill>
                  <a:srgbClr val="FFFF00"/>
                </a:solidFill>
                <a:latin typeface="Aptos ExtraBold" panose="020B0004020202020204" pitchFamily="34" charset="0"/>
              </a:rPr>
            </a:br>
            <a:r>
              <a:rPr lang="en-US">
                <a:latin typeface="+mn-lt"/>
              </a:rPr>
              <a:t>Invisibles Workshop, CERN, 1 Sept 2025</a:t>
            </a:r>
            <a:endParaRPr lang="en-US" dirty="0">
              <a:latin typeface="+mn-l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800" y="5001712"/>
            <a:ext cx="2405312" cy="11494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878" y="4948685"/>
            <a:ext cx="2685874" cy="138770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12" y="5001712"/>
            <a:ext cx="1440200" cy="113271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72" y="4981861"/>
            <a:ext cx="1512210" cy="11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6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Temperature in the Sun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5"/>
              <p:cNvSpPr>
                <a:spLocks noChangeArrowheads="1"/>
              </p:cNvSpPr>
              <p:nvPr/>
            </p:nvSpPr>
            <p:spPr bwMode="auto">
              <a:xfrm>
                <a:off x="287912" y="791617"/>
                <a:ext cx="4536058" cy="7201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Virial Theorem 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kin</m:t>
                            </m:r>
                          </m:sub>
                        </m:sSub>
                      </m:e>
                    </m:d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〈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grav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/>
                      </a:rPr>
                      <m:t>〉</m:t>
                    </m:r>
                  </m:oMath>
                </a14:m>
                <a:endParaRPr lang="en-US" sz="220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912" y="791617"/>
                <a:ext cx="4536058" cy="720100"/>
              </a:xfrm>
              <a:prstGeom prst="rect">
                <a:avLst/>
              </a:prstGeom>
              <a:blipFill rotWithShape="1">
                <a:blip r:embed="rId2"/>
                <a:stretch>
                  <a:fillRect l="-161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>
                <a:off x="287912" y="1524341"/>
                <a:ext cx="4392594" cy="481204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Approximate Sun as a homogeneous</a:t>
                </a: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sphere with</a:t>
                </a:r>
              </a:p>
              <a:p>
                <a:pPr algn="l"/>
                <a:endParaRPr lang="en-US" sz="5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   Mass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sun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=1.99×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33</m:t>
                        </m:r>
                      </m:sup>
                    </m:sSup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/>
                      </a:rPr>
                      <m:t>g</m:t>
                    </m:r>
                  </m:oMath>
                </a14:m>
                <a:endParaRPr lang="en-US" sz="2200">
                  <a:solidFill>
                    <a:srgbClr val="003399"/>
                  </a:solidFill>
                </a:endParaRPr>
              </a:p>
              <a:p>
                <a:pPr algn="l"/>
                <a:endParaRPr lang="en-US" sz="5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   Radius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sun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=6.96×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/>
                      </a:rPr>
                      <m:t>cm</m:t>
                    </m:r>
                  </m:oMath>
                </a14:m>
                <a:endParaRPr lang="en-US" sz="2200">
                  <a:solidFill>
                    <a:schemeClr val="tx1"/>
                  </a:solidFill>
                </a:endParaRPr>
              </a:p>
              <a:p>
                <a:pPr algn="l"/>
                <a:endParaRPr lang="en-US" sz="5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Gravitational potential energy of a</a:t>
                </a: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proton near center of the sphere</a:t>
                </a:r>
              </a:p>
              <a:p>
                <a:pPr algn="l"/>
                <a:endParaRPr lang="en-US" sz="400">
                  <a:solidFill>
                    <a:srgbClr val="003399"/>
                  </a:solidFill>
                </a:endParaRPr>
              </a:p>
              <a:p>
                <a:r>
                  <a:rPr lang="en-US" sz="2200" b="0">
                    <a:solidFill>
                      <a:schemeClr val="tx1"/>
                    </a:solidFill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grav</m:t>
                            </m:r>
                          </m:sub>
                        </m:sSub>
                      </m:e>
                    </m:d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sun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sun</m:t>
                            </m:r>
                          </m:sub>
                        </m:sSub>
                      </m:den>
                    </m:f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=−3.2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/>
                      </a:rPr>
                      <m:t>keV</m:t>
                    </m:r>
                  </m:oMath>
                </a14:m>
                <a:endParaRPr lang="en-US" sz="2200" b="0">
                  <a:solidFill>
                    <a:schemeClr val="tx1"/>
                  </a:solidFill>
                </a:endParaRPr>
              </a:p>
              <a:p>
                <a:pPr algn="l"/>
                <a:endParaRPr lang="en-US" sz="5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Thermal velocity distribution</a:t>
                </a:r>
              </a:p>
              <a:p>
                <a:pPr algn="l"/>
                <a:r>
                  <a:rPr lang="en-US" sz="2200" b="0">
                    <a:solidFill>
                      <a:srgbClr val="003399"/>
                    </a:solidFill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kin</m:t>
                            </m:r>
                          </m:sub>
                        </m:sSub>
                      </m:e>
                    </m:d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B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〈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grav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/>
                      </a:rPr>
                      <m:t>〉</m:t>
                    </m:r>
                  </m:oMath>
                </a14:m>
                <a:endParaRPr lang="en-US" sz="2200">
                  <a:solidFill>
                    <a:schemeClr val="tx1"/>
                  </a:solidFill>
                </a:endParaRPr>
              </a:p>
              <a:p>
                <a:pPr algn="l"/>
                <a:endParaRPr lang="en-US" sz="5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Estimated temperature</a:t>
                </a:r>
              </a:p>
              <a:p>
                <a:pPr algn="l"/>
                <a:endParaRPr lang="en-US" sz="4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C00000"/>
                        </a:solidFill>
                        <a:latin typeface="Cambria Math"/>
                      </a:rPr>
                      <m:t>𝑇</m:t>
                    </m:r>
                    <m:r>
                      <a:rPr lang="en-US" sz="2200" i="1" smtClean="0">
                        <a:solidFill>
                          <a:srgbClr val="C00000"/>
                        </a:solidFill>
                        <a:latin typeface="Cambria Math"/>
                      </a:rPr>
                      <m:t>=1.1 </m:t>
                    </m:r>
                    <m:r>
                      <m:rPr>
                        <m:sty m:val="p"/>
                      </m:rPr>
                      <a:rPr lang="en-US" sz="2200" i="0" smtClean="0">
                        <a:solidFill>
                          <a:srgbClr val="C00000"/>
                        </a:solidFill>
                        <a:latin typeface="Cambria Math"/>
                      </a:rPr>
                      <m:t>keV</m:t>
                    </m:r>
                  </m:oMath>
                </a14:m>
                <a:endParaRPr lang="en-US" sz="22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912" y="1524341"/>
                <a:ext cx="4392594" cy="4812046"/>
              </a:xfrm>
              <a:prstGeom prst="rect">
                <a:avLst/>
              </a:prstGeom>
              <a:blipFill rotWithShape="1">
                <a:blip r:embed="rId3"/>
                <a:stretch>
                  <a:fillRect l="-1664" t="-760" r="-208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5241743" y="4968197"/>
                <a:ext cx="3687370" cy="122417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algn="l"/>
                <a:r>
                  <a:rPr lang="en-US" sz="2200"/>
                  <a:t>Central temperature from</a:t>
                </a:r>
              </a:p>
              <a:p>
                <a:pPr algn="l"/>
                <a:r>
                  <a:rPr lang="en-US" sz="2200"/>
                  <a:t>standard solar models</a:t>
                </a:r>
              </a:p>
              <a:p>
                <a:pPr algn="l"/>
                <a:endParaRPr lang="en-US" sz="400"/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c</m:t>
                          </m:r>
                        </m:sub>
                      </m:sSub>
                      <m:r>
                        <a:rPr lang="en-US" sz="2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=1.56×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7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K</m:t>
                      </m:r>
                      <m:r>
                        <a:rPr lang="en-US" sz="2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=1.34 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keV</m:t>
                      </m:r>
                    </m:oMath>
                  </m:oMathPara>
                </a14:m>
                <a:endParaRPr lang="en-US" sz="220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4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41743" y="4968197"/>
                <a:ext cx="3687370" cy="1224170"/>
              </a:xfrm>
              <a:prstGeom prst="rect">
                <a:avLst/>
              </a:prstGeom>
              <a:blipFill rotWithShape="1">
                <a:blip r:embed="rId4"/>
                <a:stretch>
                  <a:fillRect l="-2149" t="-298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770" y="988979"/>
            <a:ext cx="3626321" cy="361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79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Virial Theorem – Dark Matter in Galaxy Clusters</a:t>
            </a:r>
          </a:p>
        </p:txBody>
      </p:sp>
      <p:pic>
        <p:nvPicPr>
          <p:cNvPr id="3" name="Picture 3" descr="C:\Users\Georg Raffelt\Desktop\s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719998"/>
            <a:ext cx="5832922" cy="583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3938" y="6120419"/>
            <a:ext cx="1656184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330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FFCC00"/>
                </a:solidFill>
              </a:rPr>
              <a:t>Coma Cluster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6120802" y="719607"/>
                <a:ext cx="2952330" cy="29161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A gravitationally bound</a:t>
                </a: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system of many particles</a:t>
                </a:r>
              </a:p>
              <a:p>
                <a:pPr algn="l"/>
                <a:r>
                  <a:rPr lang="en-US" sz="2200">
                    <a:solidFill>
                      <a:srgbClr val="003399"/>
                    </a:solidFill>
                  </a:rPr>
                  <a:t>obeys the virial theorem</a:t>
                </a:r>
              </a:p>
              <a:p>
                <a:pPr algn="l"/>
                <a:endParaRPr lang="en-US" sz="400"/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    2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 b="0" i="0" smtClean="0">
                                  <a:latin typeface="Cambria Math"/>
                                </a:rPr>
                                <m:t>kin</m:t>
                              </m:r>
                            </m:sub>
                          </m:sSub>
                        </m:e>
                      </m:d>
                      <m:r>
                        <a:rPr lang="en-US" sz="2200" b="0" i="1" smtClean="0">
                          <a:latin typeface="Cambria Math"/>
                        </a:rPr>
                        <m:t>=−〈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</a:rPr>
                            <m:t>grav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〉</m:t>
                      </m:r>
                    </m:oMath>
                  </m:oMathPara>
                </a14:m>
                <a:endParaRPr lang="en-US" sz="2200"/>
              </a:p>
              <a:p>
                <a:pPr algn="l"/>
                <a:endParaRPr lang="en-US" sz="40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    2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2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2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2200" b="0" i="1" smtClean="0">
                                  <a:latin typeface="Cambria Math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200"/>
              </a:p>
              <a:p>
                <a:endParaRPr lang="en-US" sz="40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   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≈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20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0802" y="719607"/>
                <a:ext cx="2952330" cy="2916199"/>
              </a:xfrm>
              <a:prstGeom prst="rect">
                <a:avLst/>
              </a:prstGeom>
              <a:blipFill rotWithShape="1">
                <a:blip r:embed="rId3"/>
                <a:stretch>
                  <a:fillRect l="-2263" t="-1042" r="-4115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611576" y="995012"/>
            <a:ext cx="8461556" cy="5557405"/>
            <a:chOff x="611576" y="995012"/>
            <a:chExt cx="8461556" cy="5557405"/>
          </a:xfrm>
        </p:grpSpPr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6121400" y="4044029"/>
              <a:ext cx="2951732" cy="1003012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Velocity dispersion</a:t>
              </a:r>
            </a:p>
            <a:p>
              <a:pPr algn="ctr"/>
              <a:r>
                <a:rPr lang="en-US" sz="2000">
                  <a:solidFill>
                    <a:schemeClr val="bg1"/>
                  </a:solidFill>
                </a:rPr>
                <a:t>from Doppler shifts</a:t>
              </a:r>
            </a:p>
            <a:p>
              <a:pPr algn="ctr"/>
              <a:r>
                <a:rPr lang="en-US" sz="2000">
                  <a:solidFill>
                    <a:schemeClr val="bg1"/>
                  </a:solidFill>
                </a:rPr>
                <a:t>and geometric size</a:t>
              </a:r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6121400" y="5820068"/>
              <a:ext cx="2951732" cy="732349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3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 Mass</a:t>
              </a:r>
            </a:p>
          </p:txBody>
        </p:sp>
        <p:sp>
          <p:nvSpPr>
            <p:cNvPr id="9" name="AutoShape 15"/>
            <p:cNvSpPr>
              <a:spLocks noChangeArrowheads="1"/>
            </p:cNvSpPr>
            <p:nvPr/>
          </p:nvSpPr>
          <p:spPr bwMode="auto">
            <a:xfrm>
              <a:off x="7453296" y="5107997"/>
              <a:ext cx="360109" cy="647998"/>
            </a:xfrm>
            <a:prstGeom prst="downArrow">
              <a:avLst>
                <a:gd name="adj1" fmla="val 50000"/>
                <a:gd name="adj2" fmla="val 50000"/>
              </a:avLst>
            </a:prstGeom>
            <a:gradFill rotWithShape="0">
              <a:gsLst>
                <a:gs pos="0">
                  <a:srgbClr val="333333"/>
                </a:gs>
                <a:gs pos="100000">
                  <a:srgbClr val="CC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16"/>
            <p:cNvGrpSpPr>
              <a:grpSpLocks/>
            </p:cNvGrpSpPr>
            <p:nvPr/>
          </p:nvGrpSpPr>
          <p:grpSpPr bwMode="auto">
            <a:xfrm>
              <a:off x="611576" y="995012"/>
              <a:ext cx="4931999" cy="4795483"/>
              <a:chOff x="402" y="666"/>
              <a:chExt cx="3287" cy="3197"/>
            </a:xfrm>
          </p:grpSpPr>
          <p:sp>
            <p:nvSpPr>
              <p:cNvPr id="11" name="AutoShape 17"/>
              <p:cNvSpPr>
                <a:spLocks noChangeAspect="1" noChangeArrowheads="1"/>
              </p:cNvSpPr>
              <p:nvPr/>
            </p:nvSpPr>
            <p:spPr bwMode="auto">
              <a:xfrm>
                <a:off x="402" y="1785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utoShape 18"/>
              <p:cNvSpPr>
                <a:spLocks noChangeAspect="1" noChangeArrowheads="1"/>
              </p:cNvSpPr>
              <p:nvPr/>
            </p:nvSpPr>
            <p:spPr bwMode="auto">
              <a:xfrm rot="18900000">
                <a:off x="3072" y="3097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utoShape 19"/>
              <p:cNvSpPr>
                <a:spLocks noChangeAspect="1" noChangeArrowheads="1"/>
              </p:cNvSpPr>
              <p:nvPr/>
            </p:nvSpPr>
            <p:spPr bwMode="auto">
              <a:xfrm rot="11700000">
                <a:off x="3192" y="1706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utoShape 20"/>
              <p:cNvSpPr>
                <a:spLocks noChangeAspect="1" noChangeArrowheads="1"/>
              </p:cNvSpPr>
              <p:nvPr/>
            </p:nvSpPr>
            <p:spPr bwMode="auto">
              <a:xfrm rot="7860000">
                <a:off x="1988" y="3029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utoShape 21"/>
              <p:cNvSpPr>
                <a:spLocks noChangeAspect="1" noChangeArrowheads="1"/>
              </p:cNvSpPr>
              <p:nvPr/>
            </p:nvSpPr>
            <p:spPr bwMode="auto">
              <a:xfrm rot="4020000">
                <a:off x="1358" y="2806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22"/>
              <p:cNvSpPr>
                <a:spLocks noChangeAspect="1" noChangeArrowheads="1"/>
              </p:cNvSpPr>
              <p:nvPr/>
            </p:nvSpPr>
            <p:spPr bwMode="auto">
              <a:xfrm rot="720000">
                <a:off x="2946" y="2520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23"/>
              <p:cNvSpPr>
                <a:spLocks noChangeAspect="1" noChangeArrowheads="1"/>
              </p:cNvSpPr>
              <p:nvPr/>
            </p:nvSpPr>
            <p:spPr bwMode="auto">
              <a:xfrm rot="4020000">
                <a:off x="2403" y="1545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utoShape 24"/>
              <p:cNvSpPr>
                <a:spLocks noChangeAspect="1" noChangeArrowheads="1"/>
              </p:cNvSpPr>
              <p:nvPr/>
            </p:nvSpPr>
            <p:spPr bwMode="auto">
              <a:xfrm rot="18780000">
                <a:off x="1604" y="1060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AutoShape 25"/>
              <p:cNvSpPr>
                <a:spLocks noChangeAspect="1" noChangeArrowheads="1"/>
              </p:cNvSpPr>
              <p:nvPr/>
            </p:nvSpPr>
            <p:spPr bwMode="auto">
              <a:xfrm rot="14280000">
                <a:off x="776" y="3604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26"/>
              <p:cNvSpPr>
                <a:spLocks noChangeAspect="1" noChangeArrowheads="1"/>
              </p:cNvSpPr>
              <p:nvPr/>
            </p:nvSpPr>
            <p:spPr bwMode="auto">
              <a:xfrm rot="5700000">
                <a:off x="1149" y="2205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AutoShape 27"/>
              <p:cNvSpPr>
                <a:spLocks noChangeAspect="1" noChangeArrowheads="1"/>
              </p:cNvSpPr>
              <p:nvPr/>
            </p:nvSpPr>
            <p:spPr bwMode="auto">
              <a:xfrm rot="16260000">
                <a:off x="597" y="2181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28"/>
              <p:cNvSpPr>
                <a:spLocks noChangeAspect="1" noChangeArrowheads="1"/>
              </p:cNvSpPr>
              <p:nvPr/>
            </p:nvSpPr>
            <p:spPr bwMode="auto">
              <a:xfrm rot="5700000">
                <a:off x="3429" y="2187"/>
                <a:ext cx="347" cy="173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utoShape 29"/>
              <p:cNvSpPr>
                <a:spLocks noChangeAspect="1" noChangeArrowheads="1"/>
              </p:cNvSpPr>
              <p:nvPr/>
            </p:nvSpPr>
            <p:spPr bwMode="auto">
              <a:xfrm rot="5700000">
                <a:off x="3206" y="940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utoShape 30"/>
              <p:cNvSpPr>
                <a:spLocks noChangeAspect="1" noChangeArrowheads="1"/>
              </p:cNvSpPr>
              <p:nvPr/>
            </p:nvSpPr>
            <p:spPr bwMode="auto">
              <a:xfrm rot="14280000">
                <a:off x="548" y="754"/>
                <a:ext cx="347" cy="172"/>
              </a:xfrm>
              <a:prstGeom prst="rightArrow">
                <a:avLst>
                  <a:gd name="adj1" fmla="val 50000"/>
                  <a:gd name="adj2" fmla="val 50436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380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Experimental Tests of Invisible Axions</a:t>
            </a:r>
          </a:p>
        </p:txBody>
      </p:sp>
      <p:pic>
        <p:nvPicPr>
          <p:cNvPr id="3" name="Picture 3" descr="C:\Users\Georg Raffelt\Desktop\a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" y="0"/>
            <a:ext cx="9217153" cy="260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18" y="2591867"/>
            <a:ext cx="7128990" cy="18518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7" y="4515719"/>
            <a:ext cx="2484225" cy="2128963"/>
          </a:xfrm>
          <a:prstGeom prst="rect">
            <a:avLst/>
          </a:prstGeom>
        </p:spPr>
      </p:pic>
      <p:sp>
        <p:nvSpPr>
          <p:cNvPr id="10" name="Rectangle 9">
            <a:hlinkClick r:id="rId5"/>
          </p:cNvPr>
          <p:cNvSpPr/>
          <p:nvPr/>
        </p:nvSpPr>
        <p:spPr>
          <a:xfrm>
            <a:off x="3315090" y="6264102"/>
            <a:ext cx="33170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</a:rPr>
              <a:t>https://cajohare.github.io/IAXOmass/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92482" y="4464127"/>
            <a:ext cx="4752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● Large coherence length overcomes</a:t>
            </a:r>
          </a:p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    small coupling</a:t>
            </a:r>
          </a:p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● Axion-photon conversion in B-field similar to</a:t>
            </a:r>
          </a:p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    neutrino flavor oscillation, PRD 37 (1988) 1237</a:t>
            </a:r>
          </a:p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● Can be enhanced with gas filling </a:t>
            </a:r>
          </a:p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    van Bibber+ PRD 39 (1989) 2089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5651" y="5380520"/>
            <a:ext cx="888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accent1">
                    <a:lumMod val="75000"/>
                  </a:schemeClr>
                </a:solidFill>
              </a:rPr>
              <a:t>Primakoff</a:t>
            </a:r>
          </a:p>
        </p:txBody>
      </p:sp>
    </p:spTree>
    <p:extLst>
      <p:ext uri="{BB962C8B-B14F-4D97-AF65-F5344CB8AC3E}">
        <p14:creationId xmlns:p14="http://schemas.microsoft.com/office/powerpoint/2010/main" val="82837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222089" cy="38160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12" y="3888047"/>
            <a:ext cx="3316655" cy="25201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72381" y="3744027"/>
                <a:ext cx="5544643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>
                    <a:solidFill>
                      <a:srgbClr val="C00000"/>
                    </a:solidFill>
                  </a:rPr>
                  <a:t>First discussion of Primakoff</a:t>
                </a:r>
              </a:p>
              <a:p>
                <a:r>
                  <a:rPr lang="en-US" sz="2400">
                    <a:solidFill>
                      <a:srgbClr val="C00000"/>
                    </a:solidFill>
                  </a:rPr>
                  <a:t>effect for WW axions </a:t>
                </a:r>
                <a:r>
                  <a:rPr lang="en-US" sz="2400" b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≫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400">
                    <a:solidFill>
                      <a:srgbClr val="C00000"/>
                    </a:solidFill>
                  </a:rPr>
                  <a:t>)</a:t>
                </a:r>
              </a:p>
              <a:p>
                <a:endParaRPr lang="en-US" sz="2400">
                  <a:solidFill>
                    <a:srgbClr val="003399"/>
                  </a:solidFill>
                </a:endParaRPr>
              </a:p>
              <a:p>
                <a:r>
                  <a:rPr lang="en-US" sz="2400">
                    <a:solidFill>
                      <a:srgbClr val="003399"/>
                    </a:solidFill>
                  </a:rPr>
                  <a:t>For “invisible axions”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3399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3399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3399"/>
                        </a:solidFill>
                        <a:latin typeface="Cambria Math"/>
                      </a:rPr>
                      <m:t>≪</m:t>
                    </m:r>
                    <m:r>
                      <a:rPr lang="en-US" sz="2400" i="1">
                        <a:solidFill>
                          <a:srgbClr val="003399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400">
                    <a:solidFill>
                      <a:srgbClr val="003399"/>
                    </a:solidFill>
                  </a:rPr>
                  <a:t>)</a:t>
                </a:r>
              </a:p>
              <a:p>
                <a:r>
                  <a:rPr lang="en-US" sz="2400">
                    <a:solidFill>
                      <a:srgbClr val="003399"/>
                    </a:solidFill>
                  </a:rPr>
                  <a:t>Plasma screening effects crucial</a:t>
                </a:r>
              </a:p>
              <a:p>
                <a:r>
                  <a:rPr lang="en-US" sz="2400">
                    <a:solidFill>
                      <a:srgbClr val="C00000"/>
                    </a:solidFill>
                  </a:rPr>
                  <a:t>in G.Raffelt’s PhD work &amp; PRD 33,897:1986</a:t>
                </a:r>
              </a:p>
              <a:p>
                <a:r>
                  <a:rPr lang="en-US" sz="2400">
                    <a:solidFill>
                      <a:srgbClr val="C00000"/>
                    </a:solidFill>
                  </a:rPr>
                  <a:t>Still used today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381" y="3744027"/>
                <a:ext cx="5544643" cy="2677656"/>
              </a:xfrm>
              <a:prstGeom prst="rect">
                <a:avLst/>
              </a:prstGeom>
              <a:blipFill>
                <a:blip r:embed="rId5"/>
                <a:stretch>
                  <a:fillRect l="-1648" t="-1822" r="-110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H="1">
            <a:off x="2016153" y="5472267"/>
            <a:ext cx="1656228" cy="216030"/>
          </a:xfrm>
          <a:prstGeom prst="straightConnector1">
            <a:avLst/>
          </a:prstGeom>
          <a:ln w="38100">
            <a:solidFill>
              <a:srgbClr val="00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416902" y="593789"/>
            <a:ext cx="1712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C00000"/>
                </a:solidFill>
              </a:rPr>
              <a:t>Rocky Kolb’s</a:t>
            </a:r>
          </a:p>
          <a:p>
            <a:r>
              <a:rPr lang="en-US" sz="2400">
                <a:solidFill>
                  <a:srgbClr val="C00000"/>
                </a:solidFill>
              </a:rPr>
              <a:t>PhD work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72" y="5960665"/>
            <a:ext cx="648090" cy="65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Pointing a Magnet to the Sun</a:t>
            </a:r>
          </a:p>
        </p:txBody>
      </p:sp>
      <p:sp>
        <p:nvSpPr>
          <p:cNvPr id="3" name="Rectangle 2"/>
          <p:cNvSpPr/>
          <p:nvPr/>
        </p:nvSpPr>
        <p:spPr>
          <a:xfrm>
            <a:off x="-128" y="5327755"/>
            <a:ext cx="9215839" cy="1584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1" b="-7301"/>
          <a:stretch/>
        </p:blipFill>
        <p:spPr>
          <a:xfrm>
            <a:off x="-128" y="-494"/>
            <a:ext cx="4464620" cy="33484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2280" y="1685892"/>
            <a:ext cx="154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Sebastian Baum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62" y="1968460"/>
            <a:ext cx="3528000" cy="2337301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62" y="4462598"/>
            <a:ext cx="3528000" cy="2296693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24542" y="196233"/>
                <a:ext cx="4260910" cy="13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Rochester-Brookhaven-</a:t>
                </a:r>
                <a:r>
                  <a:rPr lang="en-US" sz="2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FermiLab</a:t>
                </a:r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r>
                  <a:rPr lang="en-US" dirty="0"/>
                  <a:t>  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Lazarus+ PRL 69 (1992) 2333 </a:t>
                </a:r>
              </a:p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  Few hours of data, fixed magnet </a:t>
                </a:r>
              </a:p>
              <a:p>
                <a:r>
                  <a:rPr lang="en-US" b="0" dirty="0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&lt;0.77×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542" y="196233"/>
                <a:ext cx="4260910" cy="1320361"/>
              </a:xfrm>
              <a:prstGeom prst="rect">
                <a:avLst/>
              </a:prstGeom>
              <a:blipFill>
                <a:blip r:embed="rId5"/>
                <a:stretch>
                  <a:fillRect l="-2146" t="-3687" r="-715" b="-4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29323" y="2785334"/>
                <a:ext cx="3539239" cy="1597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Tokyo Helioscope (Sumico)</a:t>
                </a:r>
              </a:p>
              <a:p>
                <a:r>
                  <a:rPr lang="en-US"/>
                  <a:t>   </a:t>
                </a:r>
                <a:r>
                  <a:rPr lang="en-US">
                    <a:solidFill>
                      <a:schemeClr val="accent1">
                        <a:lumMod val="75000"/>
                      </a:schemeClr>
                    </a:solidFill>
                  </a:rPr>
                  <a:t>Fully stearable, 2.3 m long, 4 Tesla</a:t>
                </a:r>
              </a:p>
              <a:p>
                <a:r>
                  <a:rPr lang="en-US"/>
                  <a:t>   </a:t>
                </a:r>
                <a:r>
                  <a:rPr lang="en-US">
                    <a:solidFill>
                      <a:schemeClr val="accent1">
                        <a:lumMod val="75000"/>
                      </a:schemeClr>
                    </a:solidFill>
                  </a:rPr>
                  <a:t>Moriyama+ [hep-ex/9805026]</a:t>
                </a:r>
              </a:p>
              <a:p>
                <a:r>
                  <a:rPr lang="en-US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&lt;0.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>
                    <a:solidFill>
                      <a:schemeClr val="accent1">
                        <a:lumMod val="75000"/>
                      </a:schemeClr>
                    </a:solidFill>
                  </a:rPr>
                  <a:t>   See also Ohta+ [1201.4622]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323" y="2785334"/>
                <a:ext cx="3539239" cy="1597360"/>
              </a:xfrm>
              <a:prstGeom prst="rect">
                <a:avLst/>
              </a:prstGeom>
              <a:blipFill>
                <a:blip r:embed="rId6"/>
                <a:stretch>
                  <a:fillRect l="-2582" t="-3053" r="-861" b="-5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hlinkClick r:id="rId7"/>
              </p:cNvPr>
              <p:cNvSpPr txBox="1"/>
              <p:nvPr/>
            </p:nvSpPr>
            <p:spPr>
              <a:xfrm>
                <a:off x="1420145" y="4450987"/>
                <a:ext cx="3552126" cy="132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CAST (1998–2021) </a:t>
                </a:r>
              </a:p>
              <a:p>
                <a:r>
                  <a:rPr lang="en-US"/>
                  <a:t>   </a:t>
                </a:r>
                <a:r>
                  <a:rPr lang="en-US">
                    <a:solidFill>
                      <a:schemeClr val="accent1">
                        <a:lumMod val="75000"/>
                      </a:schemeClr>
                    </a:solidFill>
                  </a:rPr>
                  <a:t>Stearable, 9.26 m long, 9 Tesla</a:t>
                </a:r>
              </a:p>
              <a:p>
                <a:r>
                  <a:rPr lang="en-US"/>
                  <a:t>   CAST Collaboration</a:t>
                </a:r>
                <a:r>
                  <a:rPr lang="en-US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/>
                  <a:t>[</a:t>
                </a:r>
                <a:r>
                  <a:rPr lang="en-DE"/>
                  <a:t>2406.16840</a:t>
                </a:r>
                <a:r>
                  <a:rPr lang="en-US"/>
                  <a:t>]</a:t>
                </a:r>
                <a:endParaRPr lang="en-US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&lt;0.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58</m:t>
                      </m:r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  <m:r>
                        <a:rPr lang="en-US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hlinkClick r:id="rId8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145" y="4450987"/>
                <a:ext cx="3552126" cy="1320361"/>
              </a:xfrm>
              <a:prstGeom prst="rect">
                <a:avLst/>
              </a:prstGeom>
              <a:blipFill>
                <a:blip r:embed="rId9"/>
                <a:stretch>
                  <a:fillRect l="-2744" t="-3687" b="-4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hlinkClick r:id="rId10"/>
          </p:cNvPr>
          <p:cNvSpPr txBox="1"/>
          <p:nvPr/>
        </p:nvSpPr>
        <p:spPr>
          <a:xfrm>
            <a:off x="1511873" y="5983264"/>
            <a:ext cx="3384679" cy="76944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CAST Movie on YouTube</a:t>
            </a:r>
          </a:p>
          <a:p>
            <a:pPr algn="ctr"/>
            <a:r>
              <a:rPr lang="en-US" sz="2000">
                <a:solidFill>
                  <a:schemeClr val="bg1"/>
                </a:solidFill>
              </a:rPr>
              <a:t>https://youtu.be/XY2lFDXz8aQ</a:t>
            </a:r>
          </a:p>
        </p:txBody>
      </p:sp>
    </p:spTree>
    <p:extLst>
      <p:ext uri="{BB962C8B-B14F-4D97-AF65-F5344CB8AC3E}">
        <p14:creationId xmlns:p14="http://schemas.microsoft.com/office/powerpoint/2010/main" val="210534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(Baby) IAXO Sensitivity Forecast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2" y="791617"/>
            <a:ext cx="5377468" cy="5073823"/>
          </a:xfrm>
          <a:prstGeom prst="rect">
            <a:avLst/>
          </a:prstGeom>
        </p:spPr>
      </p:pic>
      <p:sp>
        <p:nvSpPr>
          <p:cNvPr id="5" name="TextBox 4">
            <a:hlinkClick r:id="rId3"/>
          </p:cNvPr>
          <p:cNvSpPr txBox="1"/>
          <p:nvPr/>
        </p:nvSpPr>
        <p:spPr>
          <a:xfrm>
            <a:off x="118230" y="5865440"/>
            <a:ext cx="909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Physics potential of the International Axion Observatory (IAXO) </a:t>
            </a:r>
          </a:p>
          <a:p>
            <a:pPr algn="ctr"/>
            <a:r>
              <a:rPr lang="en-US" altLang="en-US" sz="24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JCAP 1906 (2019) 047, arXiv:1904.09155</a:t>
            </a:r>
            <a:endParaRPr lang="en-US" sz="24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2881" y="4249856"/>
            <a:ext cx="2029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Discovery potential</a:t>
            </a:r>
          </a:p>
          <a:p>
            <a:r>
              <a:rPr lang="en-US" b="1">
                <a:solidFill>
                  <a:srgbClr val="FF0000"/>
                </a:solidFill>
              </a:rPr>
              <a:t>for QCD axions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544642" y="3238198"/>
            <a:ext cx="0" cy="1009899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782" y="853025"/>
            <a:ext cx="2160300" cy="720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251" y="1655421"/>
            <a:ext cx="2548871" cy="2088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792" y="3512321"/>
            <a:ext cx="2304320" cy="191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05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50" y="688193"/>
            <a:ext cx="8569062" cy="5864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Grand Unified ALP Scape</a:t>
            </a:r>
          </a:p>
        </p:txBody>
      </p:sp>
      <p:sp>
        <p:nvSpPr>
          <p:cNvPr id="4" name="Rectangle 3"/>
          <p:cNvSpPr/>
          <p:nvPr/>
        </p:nvSpPr>
        <p:spPr>
          <a:xfrm>
            <a:off x="6422936" y="6157118"/>
            <a:ext cx="2527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hlinkClick r:id="rId4"/>
              </a:rPr>
              <a:t>Ciaran O'Hare @ Github 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70545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Evolution of Stars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" y="492"/>
            <a:ext cx="9215967" cy="6911975"/>
          </a:xfrm>
          <a:prstGeom prst="rect">
            <a:avLst/>
          </a:prstGeom>
        </p:spPr>
      </p:pic>
      <p:sp>
        <p:nvSpPr>
          <p:cNvPr id="4" name="Rectangle 3">
            <a:hlinkClick r:id="rId4"/>
          </p:cNvPr>
          <p:cNvSpPr/>
          <p:nvPr/>
        </p:nvSpPr>
        <p:spPr>
          <a:xfrm>
            <a:off x="-128" y="6604690"/>
            <a:ext cx="5328740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http://earthspacecircle.blogspot.com/2013/07/stellar-evolution.html</a:t>
            </a:r>
          </a:p>
        </p:txBody>
      </p:sp>
      <p:sp>
        <p:nvSpPr>
          <p:cNvPr id="5" name="Rectangle 4"/>
          <p:cNvSpPr/>
          <p:nvPr/>
        </p:nvSpPr>
        <p:spPr>
          <a:xfrm rot="1922192">
            <a:off x="7074664" y="6177740"/>
            <a:ext cx="869464" cy="194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125420" y="6003985"/>
            <a:ext cx="625654" cy="112282"/>
          </a:xfrm>
          <a:prstGeom prst="straightConnector1">
            <a:avLst/>
          </a:prstGeom>
          <a:ln w="28575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35905" y="5624424"/>
            <a:ext cx="345056" cy="51758"/>
          </a:xfrm>
          <a:prstGeom prst="straightConnector1">
            <a:avLst/>
          </a:prstGeom>
          <a:ln w="28575">
            <a:solidFill>
              <a:schemeClr val="bg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006256" y="4351154"/>
                <a:ext cx="1018036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≳8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1600" b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256" y="4351154"/>
                <a:ext cx="1018036" cy="256993"/>
              </a:xfrm>
              <a:prstGeom prst="rect">
                <a:avLst/>
              </a:prstGeom>
              <a:blipFill>
                <a:blip r:embed="rId5"/>
                <a:stretch>
                  <a:fillRect r="-2994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38454" y="2288972"/>
                <a:ext cx="1696234" cy="518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≲8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1600" b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1 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=2×</m:t>
                    </m:r>
                    <m:sSup>
                      <m:sSup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kg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454" y="2288972"/>
                <a:ext cx="1696234" cy="518925"/>
              </a:xfrm>
              <a:prstGeom prst="rect">
                <a:avLst/>
              </a:prstGeom>
              <a:blipFill>
                <a:blip r:embed="rId6"/>
                <a:stretch>
                  <a:fillRect l="-3943" r="-6452" b="-20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784386" y="2232672"/>
                <a:ext cx="1120627" cy="503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∼0.6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1600" i="1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1600" i="1">
                    <a:solidFill>
                      <a:schemeClr val="bg1"/>
                    </a:solidFill>
                  </a:rPr>
                  <a:t>R</a:t>
                </a:r>
                <a:r>
                  <a:rPr lang="en-US" sz="160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5000 km</a:t>
                </a:r>
                <a:endParaRPr lang="en-US" sz="1600" b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4386" y="2232672"/>
                <a:ext cx="1120627" cy="503215"/>
              </a:xfrm>
              <a:prstGeom prst="rect">
                <a:avLst/>
              </a:prstGeom>
              <a:blipFill>
                <a:blip r:embed="rId7"/>
                <a:stretch>
                  <a:fillRect l="-10326" r="-5978" b="-24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786990" y="4040542"/>
                <a:ext cx="1358151" cy="503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 = 1–2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1600" i="1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1600" i="1">
                    <a:solidFill>
                      <a:schemeClr val="bg1"/>
                    </a:solidFill>
                  </a:rPr>
                  <a:t>R</a:t>
                </a:r>
                <a:r>
                  <a:rPr lang="en-US" sz="160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12 km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990" y="4040542"/>
                <a:ext cx="1358151" cy="503215"/>
              </a:xfrm>
              <a:prstGeom prst="rect">
                <a:avLst/>
              </a:prstGeom>
              <a:blipFill>
                <a:blip r:embed="rId8"/>
                <a:stretch>
                  <a:fillRect t="-12195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76952" y="5184227"/>
                <a:ext cx="1224170" cy="503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0">
                    <a:solidFill>
                      <a:schemeClr val="bg1"/>
                    </a:solidFill>
                  </a:rPr>
                  <a:t>few-tens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1600" b="0">
                  <a:solidFill>
                    <a:schemeClr val="bg1"/>
                  </a:solidFill>
                </a:endParaRPr>
              </a:p>
              <a:p>
                <a:r>
                  <a:rPr lang="en-US" sz="1600">
                    <a:solidFill>
                      <a:schemeClr val="bg1"/>
                    </a:solidFill>
                  </a:rPr>
                  <a:t>few km</a:t>
                </a:r>
                <a:endParaRPr lang="en-US" sz="1600" b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952" y="5184227"/>
                <a:ext cx="1224170" cy="503215"/>
              </a:xfrm>
              <a:prstGeom prst="rect">
                <a:avLst/>
              </a:prstGeom>
              <a:blipFill>
                <a:blip r:embed="rId9"/>
                <a:stretch>
                  <a:fillRect l="-10448" t="-10843" b="-24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7776952" y="719607"/>
            <a:ext cx="136819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Compact</a:t>
            </a:r>
          </a:p>
          <a:p>
            <a:r>
              <a:rPr lang="en-US" b="1">
                <a:solidFill>
                  <a:srgbClr val="FFFF00"/>
                </a:solidFill>
              </a:rPr>
              <a:t>Remnants: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12832" y="6192367"/>
            <a:ext cx="108015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BR </a:t>
            </a:r>
            <a:r>
              <a:rPr lang="en-US" sz="1600">
                <a:solidFill>
                  <a:schemeClr val="bg1"/>
                </a:solidFill>
                <a:sym typeface="Symbol" panose="05050102010706020507" pitchFamily="18" charset="2"/>
              </a:rPr>
              <a:t> 25% (?)</a:t>
            </a:r>
            <a:endParaRPr lang="en-US" sz="1600" b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7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Evolution of Stars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" y="0"/>
            <a:ext cx="9215967" cy="69119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22192">
            <a:off x="7074664" y="6177740"/>
            <a:ext cx="869464" cy="194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125420" y="6003985"/>
            <a:ext cx="625654" cy="112282"/>
          </a:xfrm>
          <a:prstGeom prst="straightConnector1">
            <a:avLst/>
          </a:prstGeom>
          <a:ln w="28575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35905" y="5624424"/>
            <a:ext cx="345056" cy="51758"/>
          </a:xfrm>
          <a:prstGeom prst="straightConnector1">
            <a:avLst/>
          </a:prstGeom>
          <a:ln w="28575">
            <a:solidFill>
              <a:schemeClr val="bg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6552417"/>
            <a:ext cx="3002562" cy="3600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50564" y="6532680"/>
            <a:ext cx="1978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FFFF66"/>
                </a:solidFill>
              </a:rPr>
              <a:t>Core-collapse supernova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29" y="-493"/>
            <a:ext cx="9217153" cy="58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TextBox 10"/>
          <p:cNvSpPr txBox="1"/>
          <p:nvPr/>
        </p:nvSpPr>
        <p:spPr>
          <a:xfrm>
            <a:off x="143892" y="215537"/>
            <a:ext cx="2552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</a:rPr>
              <a:t>Particles from the Sun: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Direct search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B</a:t>
            </a:r>
            <a:r>
              <a:rPr lang="en-US" sz="2000">
                <a:solidFill>
                  <a:srgbClr val="FF66CC"/>
                </a:solidFill>
              </a:rPr>
              <a:t>ack-reaction on Sun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4292" y="242171"/>
            <a:ext cx="4907049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66CC"/>
                </a:solidFill>
                <a:sym typeface="Symbol" panose="05050102010706020507" pitchFamily="18" charset="2"/>
              </a:rPr>
              <a:t> Number counts</a:t>
            </a:r>
            <a:r>
              <a:rPr lang="en-US" sz="2000" dirty="0">
                <a:solidFill>
                  <a:srgbClr val="FF66CC"/>
                </a:solidFill>
              </a:rPr>
              <a:t> in globular clusters</a:t>
            </a:r>
          </a:p>
          <a:p>
            <a:r>
              <a:rPr lang="en-US" sz="2000" dirty="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 dirty="0">
                <a:solidFill>
                  <a:srgbClr val="FF66CC"/>
                </a:solidFill>
              </a:rPr>
              <a:t>Brightness of tip of red-giant branch (TRGB)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1065" y="935637"/>
            <a:ext cx="3736087" cy="1015663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White dwarf luminosity function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Period decrease of variable WDs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WD Initial-final mass function</a:t>
            </a:r>
            <a:endParaRPr lang="en-US" sz="2000">
              <a:solidFill>
                <a:srgbClr val="FF66CC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24912" y="950057"/>
            <a:ext cx="0" cy="345630"/>
          </a:xfrm>
          <a:prstGeom prst="straightConnector1">
            <a:avLst/>
          </a:prstGeom>
          <a:ln w="28575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024782" y="1292351"/>
            <a:ext cx="936130" cy="561660"/>
          </a:xfrm>
          <a:prstGeom prst="straightConnector1">
            <a:avLst/>
          </a:prstGeom>
          <a:ln w="28575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88912" y="5472267"/>
            <a:ext cx="1728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</a:rPr>
              <a:t>Superradiance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16902" y="4712107"/>
            <a:ext cx="1844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Cooling speed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EoS w/ axions</a:t>
            </a:r>
            <a:endParaRPr lang="en-US" sz="2000" dirty="0">
              <a:solidFill>
                <a:srgbClr val="FF66C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4792" y="2775207"/>
            <a:ext cx="2664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</a:rPr>
              <a:t>DM axion conversion in</a:t>
            </a:r>
          </a:p>
          <a:p>
            <a:r>
              <a:rPr lang="en-US" sz="2000">
                <a:solidFill>
                  <a:srgbClr val="FF66CC"/>
                </a:solidFill>
              </a:rPr>
              <a:t>pulsar magnetosphere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28612" y="3894944"/>
            <a:ext cx="13681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92483" y="3527997"/>
            <a:ext cx="3672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Nus from SN 1987A &amp; future SN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Explosion energy</a:t>
            </a:r>
          </a:p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Radiation from all past SNe</a:t>
            </a:r>
            <a:endParaRPr lang="en-US" sz="2000" dirty="0">
              <a:solidFill>
                <a:srgbClr val="FF66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79612" y="1846057"/>
            <a:ext cx="184464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66CC"/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rgbClr val="FF66CC"/>
                </a:solidFill>
              </a:rPr>
              <a:t>EoS w/ axions</a:t>
            </a:r>
            <a:endParaRPr lang="en-US" sz="2000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51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64665"/>
            <a:ext cx="9217024" cy="582932"/>
          </a:xfrm>
        </p:spPr>
        <p:txBody>
          <a:bodyPr/>
          <a:lstStyle/>
          <a:p>
            <a:r>
              <a:rPr lang="en-US"/>
              <a:t>Galactic Globular Cluster M55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522" y="1008247"/>
            <a:ext cx="4320000" cy="4320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97" y="1007752"/>
            <a:ext cx="4320495" cy="432049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2700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0"/>
            <a:ext cx="9217025" cy="863627"/>
          </a:xfrm>
        </p:spPr>
        <p:txBody>
          <a:bodyPr/>
          <a:lstStyle/>
          <a:p>
            <a:r>
              <a:rPr lang="en-US" sz="4800"/>
              <a:t>Particles and Stars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3893" y="1159444"/>
            <a:ext cx="4015648" cy="40324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29" y="2383457"/>
            <a:ext cx="2839875" cy="1744710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4320472" y="1007647"/>
            <a:ext cx="4896553" cy="3528490"/>
          </a:xfrm>
          <a:prstGeom prst="rect">
            <a:avLst/>
          </a:prstGeom>
          <a:noFill/>
        </p:spPr>
        <p:txBody>
          <a:bodyPr vert="horz" lIns="92162" tIns="46081" rIns="92162" bIns="46081" rtlCol="0" anchor="t" anchorCtr="0">
            <a:noAutofit/>
          </a:bodyPr>
          <a:lstStyle>
            <a:lvl1pPr algn="ctr" defTabSz="921624" rtl="0" eaLnBrk="1" latinLnBrk="0" hangingPunct="1">
              <a:spcBef>
                <a:spcPct val="0"/>
              </a:spcBef>
              <a:buNone/>
              <a:defRPr sz="3200" b="1" kern="1200">
                <a:ln w="635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>
                <a:solidFill>
                  <a:srgbClr val="FFFF00"/>
                </a:solidFill>
              </a:rPr>
              <a:t>Low-mass particles are</a:t>
            </a:r>
          </a:p>
          <a:p>
            <a:pPr algn="l"/>
            <a:r>
              <a:rPr lang="en-US">
                <a:solidFill>
                  <a:srgbClr val="FFFF00"/>
                </a:solidFill>
              </a:rPr>
              <a:t>produced in stellar interiors</a:t>
            </a:r>
          </a:p>
          <a:p>
            <a:pPr algn="l"/>
            <a:endParaRPr lang="en-US" sz="1200">
              <a:solidFill>
                <a:srgbClr val="FFFF00"/>
              </a:solidFill>
            </a:endParaRPr>
          </a:p>
          <a:p>
            <a:pPr algn="l"/>
            <a:r>
              <a:rPr lang="en-DE">
                <a:solidFill>
                  <a:srgbClr val="FFFF00"/>
                </a:solidFill>
              </a:rPr>
              <a:t>•</a:t>
            </a:r>
            <a:r>
              <a:rPr lang="en-US">
                <a:solidFill>
                  <a:srgbClr val="FFFF00"/>
                </a:solidFill>
              </a:rPr>
              <a:t> Detection opportunity</a:t>
            </a:r>
          </a:p>
          <a:p>
            <a:pPr algn="l"/>
            <a:r>
              <a:rPr lang="en-US">
                <a:solidFill>
                  <a:srgbClr val="FFFF00"/>
                </a:solidFill>
              </a:rPr>
              <a:t>   (Sun or  Supernovae)</a:t>
            </a:r>
          </a:p>
          <a:p>
            <a:pPr algn="l"/>
            <a:endParaRPr lang="en-US" sz="1200">
              <a:solidFill>
                <a:srgbClr val="FFFF00"/>
              </a:solidFill>
            </a:endParaRPr>
          </a:p>
          <a:p>
            <a:pPr algn="l"/>
            <a:r>
              <a:rPr lang="en-DE">
                <a:solidFill>
                  <a:srgbClr val="FFFF00"/>
                </a:solidFill>
              </a:rPr>
              <a:t>•</a:t>
            </a:r>
            <a:r>
              <a:rPr lang="en-US">
                <a:solidFill>
                  <a:srgbClr val="FFFF00"/>
                </a:solidFill>
              </a:rPr>
              <a:t> Backreaction on stellar</a:t>
            </a:r>
          </a:p>
          <a:p>
            <a:pPr algn="l"/>
            <a:r>
              <a:rPr lang="en-US">
                <a:solidFill>
                  <a:srgbClr val="FFFF00"/>
                </a:solidFill>
              </a:rPr>
              <a:t>   properties</a:t>
            </a: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4392482" y="5010930"/>
            <a:ext cx="4464620" cy="1511718"/>
          </a:xfrm>
          <a:prstGeom prst="rect">
            <a:avLst/>
          </a:prstGeom>
          <a:noFill/>
        </p:spPr>
        <p:txBody>
          <a:bodyPr vert="horz" lIns="92162" tIns="46081" rIns="92162" bIns="46081" rtlCol="0" anchor="ctr">
            <a:noAutofit/>
          </a:bodyPr>
          <a:lstStyle>
            <a:lvl1pPr algn="ctr" defTabSz="921624" rtl="0" eaLnBrk="1" latinLnBrk="0" hangingPunct="1">
              <a:spcBef>
                <a:spcPct val="0"/>
              </a:spcBef>
              <a:buNone/>
              <a:defRPr sz="3200" b="1" kern="1200">
                <a:ln w="635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DE" sz="4000">
                <a:sym typeface="Symbol" panose="05050102010706020507" pitchFamily="18" charset="2"/>
              </a:rPr>
              <a:t></a:t>
            </a:r>
            <a:r>
              <a:rPr lang="en-US" sz="4000"/>
              <a:t> Which particles?</a:t>
            </a:r>
          </a:p>
          <a:p>
            <a:pPr algn="l"/>
            <a:endParaRPr lang="en-US" sz="1600"/>
          </a:p>
          <a:p>
            <a:pPr algn="l"/>
            <a:r>
              <a:rPr lang="en-DE" sz="4000">
                <a:sym typeface="Symbol" panose="05050102010706020507" pitchFamily="18" charset="2"/>
              </a:rPr>
              <a:t></a:t>
            </a:r>
            <a:r>
              <a:rPr lang="en-US" sz="4000"/>
              <a:t> Which stars?</a:t>
            </a:r>
          </a:p>
        </p:txBody>
      </p:sp>
    </p:spTree>
    <p:extLst>
      <p:ext uri="{BB962C8B-B14F-4D97-AF65-F5344CB8AC3E}">
        <p14:creationId xmlns:p14="http://schemas.microsoft.com/office/powerpoint/2010/main" val="284587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Color-Magnitude Diagram for Globular Clusters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310" y="824079"/>
            <a:ext cx="4142906" cy="5008238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4463" y="5903979"/>
            <a:ext cx="8928099" cy="71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2000">
                <a:solidFill>
                  <a:srgbClr val="003399"/>
                </a:solidFill>
              </a:rPr>
              <a:t> Color-magnitude diagram synthesized from several low-metallicity globular</a:t>
            </a:r>
          </a:p>
          <a:p>
            <a:pPr algn="ctr"/>
            <a:r>
              <a:rPr lang="en-US" sz="2000">
                <a:solidFill>
                  <a:srgbClr val="003399"/>
                </a:solidFill>
              </a:rPr>
              <a:t> clusters and compared with theoretical isochrones (W.Harris, 2000)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36252" y="5472318"/>
            <a:ext cx="1224136" cy="3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2000"/>
              <a:t>Hot, blue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654752" y="5472318"/>
            <a:ext cx="1080120" cy="3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2000"/>
              <a:t>cold, red</a:t>
            </a:r>
          </a:p>
        </p:txBody>
      </p:sp>
    </p:spTree>
    <p:extLst>
      <p:ext uri="{BB962C8B-B14F-4D97-AF65-F5344CB8AC3E}">
        <p14:creationId xmlns:p14="http://schemas.microsoft.com/office/powerpoint/2010/main" val="161542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Color-Magnitude Diagram for Globular Clusters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310" y="824079"/>
            <a:ext cx="4142906" cy="5008238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4463" y="5903979"/>
            <a:ext cx="8928099" cy="71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2000">
                <a:solidFill>
                  <a:srgbClr val="003399"/>
                </a:solidFill>
              </a:rPr>
              <a:t> Color-magnitude diagram synthesized from several low-metallicity globular</a:t>
            </a:r>
          </a:p>
          <a:p>
            <a:pPr algn="ctr"/>
            <a:r>
              <a:rPr lang="en-US" sz="2000">
                <a:solidFill>
                  <a:srgbClr val="003399"/>
                </a:solidFill>
              </a:rPr>
              <a:t> clusters and compared with theoretical isochrones (W.Harris, 2000)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36252" y="5472318"/>
            <a:ext cx="1224136" cy="3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2000"/>
              <a:t>Hot, blue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654752" y="5472318"/>
            <a:ext cx="1080120" cy="3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2000"/>
              <a:t>cold, red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440ED9E-4E45-83DF-058C-AC7A332DF444}"/>
              </a:ext>
            </a:extLst>
          </p:cNvPr>
          <p:cNvGrpSpPr/>
          <p:nvPr/>
        </p:nvGrpSpPr>
        <p:grpSpPr>
          <a:xfrm>
            <a:off x="288032" y="719997"/>
            <a:ext cx="8640961" cy="5030785"/>
            <a:chOff x="288032" y="719997"/>
            <a:chExt cx="8640961" cy="5030785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040561" y="3230791"/>
              <a:ext cx="3888432" cy="2519991"/>
              <a:chOff x="3360" y="2112"/>
              <a:chExt cx="2592" cy="1680"/>
            </a:xfrm>
            <a:effectLst/>
          </p:grpSpPr>
          <p:sp>
            <p:nvSpPr>
              <p:cNvPr id="8" name="Oval 9"/>
              <p:cNvSpPr>
                <a:spLocks noChangeAspect="1" noChangeArrowheads="1"/>
              </p:cNvSpPr>
              <p:nvPr/>
            </p:nvSpPr>
            <p:spPr bwMode="auto">
              <a:xfrm>
                <a:off x="4608" y="216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9" name="Oval 10"/>
              <p:cNvSpPr>
                <a:spLocks noChangeAspect="1" noChangeArrowheads="1"/>
              </p:cNvSpPr>
              <p:nvPr/>
            </p:nvSpPr>
            <p:spPr bwMode="auto">
              <a:xfrm>
                <a:off x="5071" y="2623"/>
                <a:ext cx="370" cy="3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0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5062" y="2271"/>
                <a:ext cx="388" cy="2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n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4608" y="3504"/>
                <a:ext cx="1344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Main-Sequence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3360" y="2112"/>
                <a:ext cx="1344" cy="376"/>
              </a:xfrm>
              <a:custGeom>
                <a:avLst/>
                <a:gdLst>
                  <a:gd name="T0" fmla="*/ 1344 w 1344"/>
                  <a:gd name="T1" fmla="*/ 376 h 376"/>
                  <a:gd name="T2" fmla="*/ 672 w 1344"/>
                  <a:gd name="T3" fmla="*/ 40 h 376"/>
                  <a:gd name="T4" fmla="*/ 0 w 1344"/>
                  <a:gd name="T5" fmla="*/ 13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4" h="376">
                    <a:moveTo>
                      <a:pt x="1344" y="376"/>
                    </a:moveTo>
                    <a:cubicBezTo>
                      <a:pt x="1120" y="228"/>
                      <a:pt x="896" y="80"/>
                      <a:pt x="672" y="40"/>
                    </a:cubicBezTo>
                    <a:cubicBezTo>
                      <a:pt x="448" y="0"/>
                      <a:pt x="112" y="120"/>
                      <a:pt x="0" y="136"/>
                    </a:cubicBezTo>
                  </a:path>
                </a:pathLst>
              </a:custGeom>
              <a:noFill/>
              <a:ln w="5715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</p:grpSp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288032" y="719997"/>
              <a:ext cx="4464496" cy="2447991"/>
              <a:chOff x="192" y="480"/>
              <a:chExt cx="2976" cy="1632"/>
            </a:xfrm>
          </p:grpSpPr>
          <p:sp>
            <p:nvSpPr>
              <p:cNvPr id="18" name="Oval 22"/>
              <p:cNvSpPr>
                <a:spLocks noChangeAspect="1" noChangeArrowheads="1"/>
              </p:cNvSpPr>
              <p:nvPr/>
            </p:nvSpPr>
            <p:spPr bwMode="auto">
              <a:xfrm>
                <a:off x="240" y="48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19" name="Oval 23"/>
              <p:cNvSpPr>
                <a:spLocks noChangeAspect="1" noChangeArrowheads="1"/>
              </p:cNvSpPr>
              <p:nvPr/>
            </p:nvSpPr>
            <p:spPr bwMode="auto">
              <a:xfrm>
                <a:off x="449" y="689"/>
                <a:ext cx="879" cy="879"/>
              </a:xfrm>
              <a:prstGeom prst="ellipse">
                <a:avLst/>
              </a:prstGeom>
              <a:solidFill>
                <a:srgbClr val="FFCC00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0" name="Oval 24"/>
              <p:cNvSpPr>
                <a:spLocks noChangeAspect="1" noChangeArrowheads="1"/>
              </p:cNvSpPr>
              <p:nvPr/>
            </p:nvSpPr>
            <p:spPr bwMode="auto">
              <a:xfrm>
                <a:off x="611" y="851"/>
                <a:ext cx="555" cy="5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1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773" y="516"/>
                <a:ext cx="230" cy="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22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749" y="702"/>
                <a:ext cx="283" cy="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He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23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657" y="960"/>
                <a:ext cx="461" cy="3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ts val="2400"/>
                  </a:lnSpc>
                </a:pPr>
                <a:r>
                  <a:rPr lang="en-US" sz="2000">
                    <a:solidFill>
                      <a:srgbClr val="404040"/>
                    </a:solidFill>
                    <a:latin typeface="+mj-lt"/>
                  </a:rPr>
                  <a:t>C O</a:t>
                </a:r>
                <a:endParaRPr lang="de-DE" sz="2000">
                  <a:solidFill>
                    <a:srgbClr val="404040"/>
                  </a:solidFill>
                  <a:latin typeface="+mj-lt"/>
                </a:endParaRPr>
              </a:p>
            </p:txBody>
          </p:sp>
          <p:sp>
            <p:nvSpPr>
              <p:cNvPr id="24" name="Text Box 28"/>
              <p:cNvSpPr txBox="1">
                <a:spLocks noChangeArrowheads="1"/>
              </p:cNvSpPr>
              <p:nvPr/>
            </p:nvSpPr>
            <p:spPr bwMode="auto">
              <a:xfrm>
                <a:off x="192" y="1824"/>
                <a:ext cx="1392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Asymptotic Giant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344" y="592"/>
                <a:ext cx="1824" cy="272"/>
              </a:xfrm>
              <a:custGeom>
                <a:avLst/>
                <a:gdLst>
                  <a:gd name="T0" fmla="*/ 0 w 1824"/>
                  <a:gd name="T1" fmla="*/ 80 h 272"/>
                  <a:gd name="T2" fmla="*/ 864 w 1824"/>
                  <a:gd name="T3" fmla="*/ 32 h 272"/>
                  <a:gd name="T4" fmla="*/ 1824 w 1824"/>
                  <a:gd name="T5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4" h="272">
                    <a:moveTo>
                      <a:pt x="0" y="80"/>
                    </a:moveTo>
                    <a:cubicBezTo>
                      <a:pt x="280" y="40"/>
                      <a:pt x="560" y="0"/>
                      <a:pt x="864" y="32"/>
                    </a:cubicBezTo>
                    <a:cubicBezTo>
                      <a:pt x="1168" y="64"/>
                      <a:pt x="1664" y="232"/>
                      <a:pt x="1824" y="272"/>
                    </a:cubicBezTo>
                  </a:path>
                </a:pathLst>
              </a:custGeom>
              <a:noFill/>
              <a:ln w="57150" cap="flat" cmpd="sng">
                <a:solidFill>
                  <a:srgbClr val="C4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</p:grpSp>
        <p:grpSp>
          <p:nvGrpSpPr>
            <p:cNvPr id="26" name="Group 14"/>
            <p:cNvGrpSpPr>
              <a:grpSpLocks/>
            </p:cNvGrpSpPr>
            <p:nvPr/>
          </p:nvGrpSpPr>
          <p:grpSpPr bwMode="auto">
            <a:xfrm>
              <a:off x="4752529" y="719997"/>
              <a:ext cx="4176464" cy="2447991"/>
              <a:chOff x="3168" y="480"/>
              <a:chExt cx="2784" cy="1632"/>
            </a:xfrm>
          </p:grpSpPr>
          <p:sp>
            <p:nvSpPr>
              <p:cNvPr id="32" name="Freeform 20"/>
              <p:cNvSpPr>
                <a:spLocks/>
              </p:cNvSpPr>
              <p:nvPr/>
            </p:nvSpPr>
            <p:spPr bwMode="auto">
              <a:xfrm>
                <a:off x="3168" y="960"/>
                <a:ext cx="1488" cy="528"/>
              </a:xfrm>
              <a:custGeom>
                <a:avLst/>
                <a:gdLst>
                  <a:gd name="T0" fmla="*/ 1440 w 1440"/>
                  <a:gd name="T1" fmla="*/ 192 h 416"/>
                  <a:gd name="T2" fmla="*/ 576 w 1440"/>
                  <a:gd name="T3" fmla="*/ 384 h 416"/>
                  <a:gd name="T4" fmla="*/ 0 w 1440"/>
                  <a:gd name="T5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0" h="416">
                    <a:moveTo>
                      <a:pt x="1440" y="192"/>
                    </a:moveTo>
                    <a:cubicBezTo>
                      <a:pt x="1128" y="304"/>
                      <a:pt x="816" y="416"/>
                      <a:pt x="576" y="384"/>
                    </a:cubicBezTo>
                    <a:cubicBezTo>
                      <a:pt x="336" y="352"/>
                      <a:pt x="96" y="64"/>
                      <a:pt x="0" y="0"/>
                    </a:cubicBezTo>
                  </a:path>
                </a:pathLst>
              </a:custGeom>
              <a:noFill/>
              <a:ln w="57150" cap="flat" cmpd="sng">
                <a:solidFill>
                  <a:srgbClr val="C4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7" name="Oval 15"/>
              <p:cNvSpPr>
                <a:spLocks noChangeAspect="1" noChangeArrowheads="1"/>
              </p:cNvSpPr>
              <p:nvPr/>
            </p:nvSpPr>
            <p:spPr bwMode="auto">
              <a:xfrm>
                <a:off x="4608" y="48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8" name="Oval 16"/>
              <p:cNvSpPr>
                <a:spLocks noChangeAspect="1" noChangeArrowheads="1"/>
              </p:cNvSpPr>
              <p:nvPr/>
            </p:nvSpPr>
            <p:spPr bwMode="auto">
              <a:xfrm>
                <a:off x="4955" y="827"/>
                <a:ext cx="602" cy="60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9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5141" y="552"/>
                <a:ext cx="230" cy="1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0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5102" y="1033"/>
                <a:ext cx="307" cy="1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404040"/>
                    </a:solidFill>
                    <a:latin typeface="+mj-lt"/>
                  </a:rPr>
                  <a:t>He</a:t>
                </a:r>
                <a:endParaRPr lang="de-DE" sz="2000">
                  <a:solidFill>
                    <a:srgbClr val="404040"/>
                  </a:solidFill>
                  <a:latin typeface="+mj-lt"/>
                </a:endParaRPr>
              </a:p>
            </p:txBody>
          </p:sp>
          <p:sp>
            <p:nvSpPr>
              <p:cNvPr id="31" name="Text Box 19"/>
              <p:cNvSpPr txBox="1">
                <a:spLocks noChangeArrowheads="1"/>
              </p:cNvSpPr>
              <p:nvPr/>
            </p:nvSpPr>
            <p:spPr bwMode="auto">
              <a:xfrm>
                <a:off x="4560" y="1824"/>
                <a:ext cx="1392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Red Giant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3" name="Group 30"/>
            <p:cNvGrpSpPr>
              <a:grpSpLocks/>
            </p:cNvGrpSpPr>
            <p:nvPr/>
          </p:nvGrpSpPr>
          <p:grpSpPr bwMode="auto">
            <a:xfrm>
              <a:off x="288032" y="1817271"/>
              <a:ext cx="3636404" cy="3923986"/>
              <a:chOff x="192" y="1176"/>
              <a:chExt cx="2424" cy="2616"/>
            </a:xfrm>
          </p:grpSpPr>
          <p:sp>
            <p:nvSpPr>
              <p:cNvPr id="34" name="Oval 31"/>
              <p:cNvSpPr>
                <a:spLocks noChangeAspect="1" noChangeArrowheads="1"/>
              </p:cNvSpPr>
              <p:nvPr/>
            </p:nvSpPr>
            <p:spPr bwMode="auto">
              <a:xfrm>
                <a:off x="240" y="216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5" name="Oval 32"/>
              <p:cNvSpPr>
                <a:spLocks noChangeAspect="1" noChangeArrowheads="1"/>
              </p:cNvSpPr>
              <p:nvPr/>
            </p:nvSpPr>
            <p:spPr bwMode="auto">
              <a:xfrm>
                <a:off x="518" y="2438"/>
                <a:ext cx="740" cy="740"/>
              </a:xfrm>
              <a:prstGeom prst="ellipse">
                <a:avLst/>
              </a:prstGeom>
              <a:solidFill>
                <a:srgbClr val="FFCC00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6" name="Oval 33"/>
              <p:cNvSpPr>
                <a:spLocks noChangeAspect="1" noChangeArrowheads="1"/>
              </p:cNvSpPr>
              <p:nvPr/>
            </p:nvSpPr>
            <p:spPr bwMode="auto">
              <a:xfrm>
                <a:off x="749" y="2669"/>
                <a:ext cx="278" cy="27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7" name="Text Box 34"/>
              <p:cNvSpPr txBox="1">
                <a:spLocks noChangeArrowheads="1"/>
              </p:cNvSpPr>
              <p:nvPr/>
            </p:nvSpPr>
            <p:spPr bwMode="auto">
              <a:xfrm>
                <a:off x="749" y="2241"/>
                <a:ext cx="27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8" name="Text Box 35"/>
              <p:cNvSpPr txBox="1">
                <a:spLocks noChangeArrowheads="1"/>
              </p:cNvSpPr>
              <p:nvPr/>
            </p:nvSpPr>
            <p:spPr bwMode="auto">
              <a:xfrm>
                <a:off x="795" y="2483"/>
                <a:ext cx="185" cy="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He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9" name="Text Box 36"/>
              <p:cNvSpPr txBox="1">
                <a:spLocks noChangeArrowheads="1"/>
              </p:cNvSpPr>
              <p:nvPr/>
            </p:nvSpPr>
            <p:spPr bwMode="auto">
              <a:xfrm>
                <a:off x="192" y="3504"/>
                <a:ext cx="1392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Horizontal Branch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0" name="Freeform 37"/>
              <p:cNvSpPr>
                <a:spLocks/>
              </p:cNvSpPr>
              <p:nvPr/>
            </p:nvSpPr>
            <p:spPr bwMode="auto">
              <a:xfrm>
                <a:off x="1512" y="1176"/>
                <a:ext cx="1104" cy="1488"/>
              </a:xfrm>
              <a:custGeom>
                <a:avLst/>
                <a:gdLst>
                  <a:gd name="T0" fmla="*/ 0 w 1104"/>
                  <a:gd name="T1" fmla="*/ 1488 h 1488"/>
                  <a:gd name="T2" fmla="*/ 912 w 1104"/>
                  <a:gd name="T3" fmla="*/ 864 h 1488"/>
                  <a:gd name="T4" fmla="*/ 1104 w 1104"/>
                  <a:gd name="T5" fmla="*/ 0 h 1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4" h="1488">
                    <a:moveTo>
                      <a:pt x="0" y="1488"/>
                    </a:moveTo>
                    <a:cubicBezTo>
                      <a:pt x="364" y="1300"/>
                      <a:pt x="728" y="1112"/>
                      <a:pt x="912" y="864"/>
                    </a:cubicBezTo>
                    <a:cubicBezTo>
                      <a:pt x="1096" y="616"/>
                      <a:pt x="1072" y="144"/>
                      <a:pt x="1104" y="0"/>
                    </a:cubicBezTo>
                  </a:path>
                </a:pathLst>
              </a:custGeom>
              <a:noFill/>
              <a:ln w="57150" cap="flat" cmpd="sng">
                <a:solidFill>
                  <a:srgbClr val="C4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</p:grpSp>
        <p:grpSp>
          <p:nvGrpSpPr>
            <p:cNvPr id="41" name="Group 38"/>
            <p:cNvGrpSpPr>
              <a:grpSpLocks/>
            </p:cNvGrpSpPr>
            <p:nvPr/>
          </p:nvGrpSpPr>
          <p:grpSpPr bwMode="auto">
            <a:xfrm>
              <a:off x="3055840" y="4063486"/>
              <a:ext cx="1606678" cy="1075496"/>
              <a:chOff x="2037" y="2709"/>
              <a:chExt cx="1071" cy="717"/>
            </a:xfrm>
          </p:grpSpPr>
          <p:sp>
            <p:nvSpPr>
              <p:cNvPr id="42" name="Oval 39"/>
              <p:cNvSpPr>
                <a:spLocks noChangeAspect="1" noChangeArrowheads="1"/>
              </p:cNvSpPr>
              <p:nvPr/>
            </p:nvSpPr>
            <p:spPr bwMode="auto">
              <a:xfrm>
                <a:off x="2037" y="2709"/>
                <a:ext cx="555" cy="555"/>
              </a:xfrm>
              <a:prstGeom prst="ellipse">
                <a:avLst/>
              </a:prstGeom>
              <a:solidFill>
                <a:srgbClr val="4D4D4D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43" name="Text Box 40"/>
              <p:cNvSpPr txBox="1">
                <a:spLocks noChangeAspect="1" noChangeArrowheads="1"/>
              </p:cNvSpPr>
              <p:nvPr/>
            </p:nvSpPr>
            <p:spPr bwMode="auto">
              <a:xfrm>
                <a:off x="2073" y="2829"/>
                <a:ext cx="519" cy="3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C O</a:t>
                </a:r>
                <a:endParaRPr lang="de-DE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</p:txBody>
          </p:sp>
          <p:sp>
            <p:nvSpPr>
              <p:cNvPr id="44" name="Rectangle 41"/>
              <p:cNvSpPr>
                <a:spLocks noChangeArrowheads="1"/>
              </p:cNvSpPr>
              <p:nvPr/>
            </p:nvSpPr>
            <p:spPr bwMode="auto">
              <a:xfrm>
                <a:off x="2532" y="2994"/>
                <a:ext cx="576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>
                  <a:lnSpc>
                    <a:spcPts val="2000"/>
                  </a:lnSpc>
                </a:pPr>
                <a:r>
                  <a:rPr lang="en-US" sz="2000">
                    <a:latin typeface="+mj-lt"/>
                  </a:rPr>
                  <a:t>White</a:t>
                </a:r>
              </a:p>
              <a:p>
                <a:pPr algn="l">
                  <a:lnSpc>
                    <a:spcPts val="2000"/>
                  </a:lnSpc>
                </a:pPr>
                <a:r>
                  <a:rPr lang="en-US" sz="2000">
                    <a:latin typeface="+mj-lt"/>
                  </a:rPr>
                  <a:t>Dwarfs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38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Color-Magnitude Diagram for Globular Clusters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310" y="824079"/>
            <a:ext cx="4142906" cy="5008238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4463" y="5903979"/>
            <a:ext cx="8928099" cy="71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2000">
                <a:solidFill>
                  <a:srgbClr val="003399"/>
                </a:solidFill>
              </a:rPr>
              <a:t> Color-magnitude diagram synthesized from several low-metallicity globular</a:t>
            </a:r>
          </a:p>
          <a:p>
            <a:pPr algn="ctr"/>
            <a:r>
              <a:rPr lang="en-US" sz="2000">
                <a:solidFill>
                  <a:srgbClr val="003399"/>
                </a:solidFill>
              </a:rPr>
              <a:t> clusters and compared with theoretical isochrones (W.Harris, 2000)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36252" y="5472318"/>
            <a:ext cx="1224136" cy="3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2000"/>
              <a:t>Hot, blue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654752" y="5472318"/>
            <a:ext cx="1080120" cy="35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2000"/>
              <a:t>cold, red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E060466-8613-38EB-15C6-8CC36B6BACE0}"/>
              </a:ext>
            </a:extLst>
          </p:cNvPr>
          <p:cNvGrpSpPr/>
          <p:nvPr/>
        </p:nvGrpSpPr>
        <p:grpSpPr>
          <a:xfrm>
            <a:off x="288032" y="719997"/>
            <a:ext cx="8640961" cy="5030785"/>
            <a:chOff x="288032" y="719997"/>
            <a:chExt cx="8640961" cy="5030785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040561" y="3230791"/>
              <a:ext cx="3888432" cy="2519991"/>
              <a:chOff x="3360" y="2112"/>
              <a:chExt cx="2592" cy="1680"/>
            </a:xfrm>
            <a:effectLst/>
          </p:grpSpPr>
          <p:sp>
            <p:nvSpPr>
              <p:cNvPr id="8" name="Oval 9"/>
              <p:cNvSpPr>
                <a:spLocks noChangeAspect="1" noChangeArrowheads="1"/>
              </p:cNvSpPr>
              <p:nvPr/>
            </p:nvSpPr>
            <p:spPr bwMode="auto">
              <a:xfrm>
                <a:off x="4608" y="216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9" name="Oval 10"/>
              <p:cNvSpPr>
                <a:spLocks noChangeAspect="1" noChangeArrowheads="1"/>
              </p:cNvSpPr>
              <p:nvPr/>
            </p:nvSpPr>
            <p:spPr bwMode="auto">
              <a:xfrm>
                <a:off x="5071" y="2623"/>
                <a:ext cx="370" cy="3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0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5062" y="2271"/>
                <a:ext cx="388" cy="2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n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4608" y="3504"/>
                <a:ext cx="1344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Main-Sequence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3360" y="2112"/>
                <a:ext cx="1344" cy="376"/>
              </a:xfrm>
              <a:custGeom>
                <a:avLst/>
                <a:gdLst>
                  <a:gd name="T0" fmla="*/ 1344 w 1344"/>
                  <a:gd name="T1" fmla="*/ 376 h 376"/>
                  <a:gd name="T2" fmla="*/ 672 w 1344"/>
                  <a:gd name="T3" fmla="*/ 40 h 376"/>
                  <a:gd name="T4" fmla="*/ 0 w 1344"/>
                  <a:gd name="T5" fmla="*/ 13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4" h="376">
                    <a:moveTo>
                      <a:pt x="1344" y="376"/>
                    </a:moveTo>
                    <a:cubicBezTo>
                      <a:pt x="1120" y="228"/>
                      <a:pt x="896" y="80"/>
                      <a:pt x="672" y="40"/>
                    </a:cubicBezTo>
                    <a:cubicBezTo>
                      <a:pt x="448" y="0"/>
                      <a:pt x="112" y="120"/>
                      <a:pt x="0" y="136"/>
                    </a:cubicBezTo>
                  </a:path>
                </a:pathLst>
              </a:custGeom>
              <a:noFill/>
              <a:ln w="5715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</p:grpSp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288032" y="719997"/>
              <a:ext cx="4464496" cy="2447991"/>
              <a:chOff x="192" y="480"/>
              <a:chExt cx="2976" cy="1632"/>
            </a:xfrm>
          </p:grpSpPr>
          <p:sp>
            <p:nvSpPr>
              <p:cNvPr id="18" name="Oval 22"/>
              <p:cNvSpPr>
                <a:spLocks noChangeAspect="1" noChangeArrowheads="1"/>
              </p:cNvSpPr>
              <p:nvPr/>
            </p:nvSpPr>
            <p:spPr bwMode="auto">
              <a:xfrm>
                <a:off x="240" y="48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19" name="Oval 23"/>
              <p:cNvSpPr>
                <a:spLocks noChangeAspect="1" noChangeArrowheads="1"/>
              </p:cNvSpPr>
              <p:nvPr/>
            </p:nvSpPr>
            <p:spPr bwMode="auto">
              <a:xfrm>
                <a:off x="449" y="689"/>
                <a:ext cx="879" cy="879"/>
              </a:xfrm>
              <a:prstGeom prst="ellipse">
                <a:avLst/>
              </a:prstGeom>
              <a:solidFill>
                <a:srgbClr val="FFCC00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0" name="Oval 24"/>
              <p:cNvSpPr>
                <a:spLocks noChangeAspect="1" noChangeArrowheads="1"/>
              </p:cNvSpPr>
              <p:nvPr/>
            </p:nvSpPr>
            <p:spPr bwMode="auto">
              <a:xfrm>
                <a:off x="611" y="851"/>
                <a:ext cx="555" cy="5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1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773" y="516"/>
                <a:ext cx="230" cy="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22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749" y="702"/>
                <a:ext cx="283" cy="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He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23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657" y="960"/>
                <a:ext cx="461" cy="3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ts val="2400"/>
                  </a:lnSpc>
                </a:pPr>
                <a:r>
                  <a:rPr lang="en-US" sz="2000" dirty="0">
                    <a:solidFill>
                      <a:srgbClr val="404040"/>
                    </a:solidFill>
                    <a:latin typeface="+mj-lt"/>
                  </a:rPr>
                  <a:t>C O</a:t>
                </a:r>
                <a:endParaRPr lang="de-DE" sz="2000" dirty="0">
                  <a:solidFill>
                    <a:srgbClr val="404040"/>
                  </a:solidFill>
                  <a:latin typeface="+mj-lt"/>
                </a:endParaRPr>
              </a:p>
            </p:txBody>
          </p:sp>
          <p:sp>
            <p:nvSpPr>
              <p:cNvPr id="24" name="Text Box 28"/>
              <p:cNvSpPr txBox="1">
                <a:spLocks noChangeArrowheads="1"/>
              </p:cNvSpPr>
              <p:nvPr/>
            </p:nvSpPr>
            <p:spPr bwMode="auto">
              <a:xfrm>
                <a:off x="192" y="1824"/>
                <a:ext cx="1392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Asymptotic Giant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344" y="592"/>
                <a:ext cx="1824" cy="272"/>
              </a:xfrm>
              <a:custGeom>
                <a:avLst/>
                <a:gdLst>
                  <a:gd name="T0" fmla="*/ 0 w 1824"/>
                  <a:gd name="T1" fmla="*/ 80 h 272"/>
                  <a:gd name="T2" fmla="*/ 864 w 1824"/>
                  <a:gd name="T3" fmla="*/ 32 h 272"/>
                  <a:gd name="T4" fmla="*/ 1824 w 1824"/>
                  <a:gd name="T5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4" h="272">
                    <a:moveTo>
                      <a:pt x="0" y="80"/>
                    </a:moveTo>
                    <a:cubicBezTo>
                      <a:pt x="280" y="40"/>
                      <a:pt x="560" y="0"/>
                      <a:pt x="864" y="32"/>
                    </a:cubicBezTo>
                    <a:cubicBezTo>
                      <a:pt x="1168" y="64"/>
                      <a:pt x="1664" y="232"/>
                      <a:pt x="1824" y="272"/>
                    </a:cubicBezTo>
                  </a:path>
                </a:pathLst>
              </a:custGeom>
              <a:noFill/>
              <a:ln w="57150" cap="flat" cmpd="sng">
                <a:solidFill>
                  <a:srgbClr val="C4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</p:grpSp>
        <p:grpSp>
          <p:nvGrpSpPr>
            <p:cNvPr id="26" name="Group 14"/>
            <p:cNvGrpSpPr>
              <a:grpSpLocks/>
            </p:cNvGrpSpPr>
            <p:nvPr/>
          </p:nvGrpSpPr>
          <p:grpSpPr bwMode="auto">
            <a:xfrm>
              <a:off x="4752529" y="719997"/>
              <a:ext cx="4176464" cy="2447991"/>
              <a:chOff x="3168" y="480"/>
              <a:chExt cx="2784" cy="1632"/>
            </a:xfrm>
          </p:grpSpPr>
          <p:sp>
            <p:nvSpPr>
              <p:cNvPr id="32" name="Freeform 20"/>
              <p:cNvSpPr>
                <a:spLocks/>
              </p:cNvSpPr>
              <p:nvPr/>
            </p:nvSpPr>
            <p:spPr bwMode="auto">
              <a:xfrm>
                <a:off x="3168" y="960"/>
                <a:ext cx="1488" cy="528"/>
              </a:xfrm>
              <a:custGeom>
                <a:avLst/>
                <a:gdLst>
                  <a:gd name="T0" fmla="*/ 1440 w 1440"/>
                  <a:gd name="T1" fmla="*/ 192 h 416"/>
                  <a:gd name="T2" fmla="*/ 576 w 1440"/>
                  <a:gd name="T3" fmla="*/ 384 h 416"/>
                  <a:gd name="T4" fmla="*/ 0 w 1440"/>
                  <a:gd name="T5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0" h="416">
                    <a:moveTo>
                      <a:pt x="1440" y="192"/>
                    </a:moveTo>
                    <a:cubicBezTo>
                      <a:pt x="1128" y="304"/>
                      <a:pt x="816" y="416"/>
                      <a:pt x="576" y="384"/>
                    </a:cubicBezTo>
                    <a:cubicBezTo>
                      <a:pt x="336" y="352"/>
                      <a:pt x="96" y="64"/>
                      <a:pt x="0" y="0"/>
                    </a:cubicBezTo>
                  </a:path>
                </a:pathLst>
              </a:custGeom>
              <a:noFill/>
              <a:ln w="57150" cap="flat" cmpd="sng">
                <a:solidFill>
                  <a:srgbClr val="C4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7" name="Oval 15"/>
              <p:cNvSpPr>
                <a:spLocks noChangeAspect="1" noChangeArrowheads="1"/>
              </p:cNvSpPr>
              <p:nvPr/>
            </p:nvSpPr>
            <p:spPr bwMode="auto">
              <a:xfrm>
                <a:off x="4608" y="48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8" name="Oval 16"/>
              <p:cNvSpPr>
                <a:spLocks noChangeAspect="1" noChangeArrowheads="1"/>
              </p:cNvSpPr>
              <p:nvPr/>
            </p:nvSpPr>
            <p:spPr bwMode="auto">
              <a:xfrm>
                <a:off x="4955" y="827"/>
                <a:ext cx="602" cy="60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29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5141" y="552"/>
                <a:ext cx="230" cy="1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0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5102" y="1033"/>
                <a:ext cx="307" cy="1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404040"/>
                    </a:solidFill>
                    <a:latin typeface="+mj-lt"/>
                  </a:rPr>
                  <a:t>He</a:t>
                </a:r>
                <a:endParaRPr lang="de-DE" sz="2000">
                  <a:solidFill>
                    <a:srgbClr val="404040"/>
                  </a:solidFill>
                  <a:latin typeface="+mj-lt"/>
                </a:endParaRPr>
              </a:p>
            </p:txBody>
          </p:sp>
          <p:sp>
            <p:nvSpPr>
              <p:cNvPr id="31" name="Text Box 19"/>
              <p:cNvSpPr txBox="1">
                <a:spLocks noChangeArrowheads="1"/>
              </p:cNvSpPr>
              <p:nvPr/>
            </p:nvSpPr>
            <p:spPr bwMode="auto">
              <a:xfrm>
                <a:off x="4560" y="1824"/>
                <a:ext cx="1392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Red Giant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3" name="Group 30"/>
            <p:cNvGrpSpPr>
              <a:grpSpLocks/>
            </p:cNvGrpSpPr>
            <p:nvPr/>
          </p:nvGrpSpPr>
          <p:grpSpPr bwMode="auto">
            <a:xfrm>
              <a:off x="288032" y="1817271"/>
              <a:ext cx="3636404" cy="3923986"/>
              <a:chOff x="192" y="1176"/>
              <a:chExt cx="2424" cy="2616"/>
            </a:xfrm>
          </p:grpSpPr>
          <p:sp>
            <p:nvSpPr>
              <p:cNvPr id="34" name="Oval 31"/>
              <p:cNvSpPr>
                <a:spLocks noChangeAspect="1" noChangeArrowheads="1"/>
              </p:cNvSpPr>
              <p:nvPr/>
            </p:nvSpPr>
            <p:spPr bwMode="auto">
              <a:xfrm>
                <a:off x="240" y="2160"/>
                <a:ext cx="1296" cy="12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5" name="Oval 32"/>
              <p:cNvSpPr>
                <a:spLocks noChangeAspect="1" noChangeArrowheads="1"/>
              </p:cNvSpPr>
              <p:nvPr/>
            </p:nvSpPr>
            <p:spPr bwMode="auto">
              <a:xfrm>
                <a:off x="518" y="2438"/>
                <a:ext cx="740" cy="740"/>
              </a:xfrm>
              <a:prstGeom prst="ellipse">
                <a:avLst/>
              </a:prstGeom>
              <a:solidFill>
                <a:srgbClr val="FFCC00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6" name="Oval 33"/>
              <p:cNvSpPr>
                <a:spLocks noChangeAspect="1" noChangeArrowheads="1"/>
              </p:cNvSpPr>
              <p:nvPr/>
            </p:nvSpPr>
            <p:spPr bwMode="auto">
              <a:xfrm>
                <a:off x="749" y="2669"/>
                <a:ext cx="278" cy="27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7" name="Text Box 34"/>
              <p:cNvSpPr txBox="1">
                <a:spLocks noChangeArrowheads="1"/>
              </p:cNvSpPr>
              <p:nvPr/>
            </p:nvSpPr>
            <p:spPr bwMode="auto">
              <a:xfrm>
                <a:off x="749" y="2241"/>
                <a:ext cx="27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8" name="Text Box 35"/>
              <p:cNvSpPr txBox="1">
                <a:spLocks noChangeArrowheads="1"/>
              </p:cNvSpPr>
              <p:nvPr/>
            </p:nvSpPr>
            <p:spPr bwMode="auto">
              <a:xfrm>
                <a:off x="795" y="2483"/>
                <a:ext cx="185" cy="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FF0000"/>
                    </a:solidFill>
                    <a:latin typeface="+mj-lt"/>
                  </a:rPr>
                  <a:t>He</a:t>
                </a:r>
                <a:endParaRPr lang="de-DE" sz="200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9" name="Text Box 36"/>
              <p:cNvSpPr txBox="1">
                <a:spLocks noChangeArrowheads="1"/>
              </p:cNvSpPr>
              <p:nvPr/>
            </p:nvSpPr>
            <p:spPr bwMode="auto">
              <a:xfrm>
                <a:off x="192" y="3504"/>
                <a:ext cx="1392" cy="288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sz="2000">
                    <a:solidFill>
                      <a:schemeClr val="bg1"/>
                    </a:solidFill>
                    <a:latin typeface="+mj-lt"/>
                  </a:rPr>
                  <a:t>Horizontal Branch</a:t>
                </a:r>
                <a:endParaRPr lang="de-DE" sz="20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0" name="Freeform 37"/>
              <p:cNvSpPr>
                <a:spLocks/>
              </p:cNvSpPr>
              <p:nvPr/>
            </p:nvSpPr>
            <p:spPr bwMode="auto">
              <a:xfrm>
                <a:off x="1512" y="1176"/>
                <a:ext cx="1104" cy="1488"/>
              </a:xfrm>
              <a:custGeom>
                <a:avLst/>
                <a:gdLst>
                  <a:gd name="T0" fmla="*/ 0 w 1104"/>
                  <a:gd name="T1" fmla="*/ 1488 h 1488"/>
                  <a:gd name="T2" fmla="*/ 912 w 1104"/>
                  <a:gd name="T3" fmla="*/ 864 h 1488"/>
                  <a:gd name="T4" fmla="*/ 1104 w 1104"/>
                  <a:gd name="T5" fmla="*/ 0 h 1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4" h="1488">
                    <a:moveTo>
                      <a:pt x="0" y="1488"/>
                    </a:moveTo>
                    <a:cubicBezTo>
                      <a:pt x="364" y="1300"/>
                      <a:pt x="728" y="1112"/>
                      <a:pt x="912" y="864"/>
                    </a:cubicBezTo>
                    <a:cubicBezTo>
                      <a:pt x="1096" y="616"/>
                      <a:pt x="1072" y="144"/>
                      <a:pt x="1104" y="0"/>
                    </a:cubicBezTo>
                  </a:path>
                </a:pathLst>
              </a:custGeom>
              <a:noFill/>
              <a:ln w="57150" cap="flat" cmpd="sng">
                <a:solidFill>
                  <a:srgbClr val="C4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</p:grpSp>
        <p:grpSp>
          <p:nvGrpSpPr>
            <p:cNvPr id="41" name="Group 38"/>
            <p:cNvGrpSpPr>
              <a:grpSpLocks/>
            </p:cNvGrpSpPr>
            <p:nvPr/>
          </p:nvGrpSpPr>
          <p:grpSpPr bwMode="auto">
            <a:xfrm>
              <a:off x="3055840" y="4063486"/>
              <a:ext cx="1606678" cy="1075496"/>
              <a:chOff x="2037" y="2709"/>
              <a:chExt cx="1071" cy="717"/>
            </a:xfrm>
          </p:grpSpPr>
          <p:sp>
            <p:nvSpPr>
              <p:cNvPr id="42" name="Oval 39"/>
              <p:cNvSpPr>
                <a:spLocks noChangeAspect="1" noChangeArrowheads="1"/>
              </p:cNvSpPr>
              <p:nvPr/>
            </p:nvSpPr>
            <p:spPr bwMode="auto">
              <a:xfrm>
                <a:off x="2037" y="2709"/>
                <a:ext cx="555" cy="555"/>
              </a:xfrm>
              <a:prstGeom prst="ellipse">
                <a:avLst/>
              </a:prstGeom>
              <a:solidFill>
                <a:srgbClr val="4D4D4D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43" name="Text Box 40"/>
              <p:cNvSpPr txBox="1">
                <a:spLocks noChangeAspect="1" noChangeArrowheads="1"/>
              </p:cNvSpPr>
              <p:nvPr/>
            </p:nvSpPr>
            <p:spPr bwMode="auto">
              <a:xfrm>
                <a:off x="2073" y="2829"/>
                <a:ext cx="519" cy="3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7530" tIns="48765" rIns="97530" bIns="48765" anchor="ctr"/>
              <a:lstStyle>
                <a:lvl1pPr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487363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97472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463675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951038" algn="l" defTabSz="974725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4082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8654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3226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779838" defTabSz="974725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>C O</a:t>
                </a:r>
                <a:endParaRPr lang="de-DE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</p:txBody>
          </p:sp>
          <p:sp>
            <p:nvSpPr>
              <p:cNvPr id="44" name="Rectangle 41"/>
              <p:cNvSpPr>
                <a:spLocks noChangeArrowheads="1"/>
              </p:cNvSpPr>
              <p:nvPr/>
            </p:nvSpPr>
            <p:spPr bwMode="auto">
              <a:xfrm>
                <a:off x="2532" y="2994"/>
                <a:ext cx="576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>
                  <a:lnSpc>
                    <a:spcPts val="2000"/>
                  </a:lnSpc>
                </a:pPr>
                <a:r>
                  <a:rPr lang="en-US" sz="2000">
                    <a:latin typeface="+mj-lt"/>
                  </a:rPr>
                  <a:t>White</a:t>
                </a:r>
              </a:p>
              <a:p>
                <a:pPr algn="l">
                  <a:lnSpc>
                    <a:spcPts val="2000"/>
                  </a:lnSpc>
                </a:pPr>
                <a:r>
                  <a:rPr lang="en-US" sz="2000">
                    <a:latin typeface="+mj-lt"/>
                  </a:rPr>
                  <a:t>Dwarfs</a:t>
                </a:r>
              </a:p>
            </p:txBody>
          </p:sp>
        </p:grpSp>
      </p:grpSp>
      <p:sp>
        <p:nvSpPr>
          <p:cNvPr id="46" name="AutoShape 43"/>
          <p:cNvSpPr>
            <a:spLocks noChangeArrowheads="1"/>
          </p:cNvSpPr>
          <p:nvPr/>
        </p:nvSpPr>
        <p:spPr bwMode="auto">
          <a:xfrm flipH="1">
            <a:off x="4680608" y="791997"/>
            <a:ext cx="3096344" cy="1799993"/>
          </a:xfrm>
          <a:prstGeom prst="rightArrow">
            <a:avLst>
              <a:gd name="adj1" fmla="val 57676"/>
              <a:gd name="adj2" fmla="val 49920"/>
            </a:avLst>
          </a:prstGeom>
          <a:gradFill rotWithShape="0">
            <a:gsLst>
              <a:gs pos="0">
                <a:srgbClr val="FF0000"/>
              </a:gs>
              <a:gs pos="100000">
                <a:srgbClr val="40404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r>
              <a:rPr lang="en-US" sz="2000">
                <a:solidFill>
                  <a:schemeClr val="bg1"/>
                </a:solidFill>
              </a:rPr>
              <a:t>Particle emission</a:t>
            </a:r>
          </a:p>
          <a:p>
            <a:r>
              <a:rPr lang="en-US" sz="2000">
                <a:solidFill>
                  <a:schemeClr val="bg1"/>
                </a:solidFill>
              </a:rPr>
              <a:t>delays He ignition, i.e.</a:t>
            </a:r>
          </a:p>
          <a:p>
            <a:r>
              <a:rPr lang="en-US" sz="2000">
                <a:solidFill>
                  <a:schemeClr val="bg1"/>
                </a:solidFill>
              </a:rPr>
              <a:t>core mass increased</a:t>
            </a:r>
            <a:endParaRPr lang="en-US" sz="19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8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TRGB in 46 Globular Clusters [Cerny+ </a:t>
            </a:r>
            <a:r>
              <a:rPr lang="en-DE"/>
              <a:t>2012.09701</a:t>
            </a:r>
            <a:r>
              <a:rPr lang="en-US"/>
              <a:t>]</a:t>
            </a:r>
          </a:p>
        </p:txBody>
      </p:sp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88" y="716492"/>
            <a:ext cx="8459314" cy="590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95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New TRGB Calibration from 21 Globular Clusters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04692" y="1007647"/>
            <a:ext cx="3276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Emission of axions &amp; friends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with direct electron coupling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048712" y="1793836"/>
            <a:ext cx="2880969" cy="2469443"/>
            <a:chOff x="6048712" y="1793836"/>
            <a:chExt cx="2880969" cy="246944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3373" y="1793836"/>
              <a:ext cx="2379709" cy="1752777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048712" y="3616948"/>
              <a:ext cx="28809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 panose="05050102010706020507" pitchFamily="18" charset="2"/>
                </a:rPr>
                <a:t>Bremsstrahlung emission by</a:t>
              </a:r>
            </a:p>
            <a:p>
              <a:pPr algn="ctr"/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 panose="05050102010706020507" pitchFamily="18" charset="2"/>
                </a:rPr>
                <a:t>   degenerate electrons</a:t>
              </a: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7556729" y="2569007"/>
                  <a:ext cx="49569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𝒂𝒆</m:t>
                            </m:r>
                          </m:sub>
                        </m:sSub>
                      </m:oMath>
                    </m:oMathPara>
                  </a14:m>
                  <a:endParaRPr lang="en-US" sz="2000" b="1">
                    <a:solidFill>
                      <a:srgbClr val="FF0000"/>
                    </a:solidFill>
                    <a:sym typeface="Symbol" panose="05050102010706020507" pitchFamily="18" charset="2"/>
                  </a:endParaRP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6729" y="2569007"/>
                  <a:ext cx="495690" cy="400110"/>
                </a:xfrm>
                <a:prstGeom prst="rect">
                  <a:avLst/>
                </a:prstGeom>
                <a:blipFill>
                  <a:blip r:embed="rId7"/>
                  <a:stretch>
                    <a:fillRect l="-1235" r="-7407" b="-75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8" y="1018517"/>
            <a:ext cx="5600474" cy="37336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76202" y="4497257"/>
            <a:ext cx="21903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Metallicity [M/H]</a:t>
            </a:r>
          </a:p>
        </p:txBody>
      </p:sp>
      <p:sp>
        <p:nvSpPr>
          <p:cNvPr id="16" name="TextBox 15"/>
          <p:cNvSpPr txBox="1"/>
          <p:nvPr/>
        </p:nvSpPr>
        <p:spPr>
          <a:xfrm rot="21031135">
            <a:off x="1260047" y="2784451"/>
            <a:ext cx="352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Theoretical 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321270" y="3673935"/>
                <a:ext cx="3496571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𝒂𝒆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𝟗𝟔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sup>
                    </m:sSup>
                  </m:oMath>
                </a14:m>
                <a:r>
                  <a:rPr lang="en-US" sz="2000" b="1">
                    <a:solidFill>
                      <a:srgbClr val="FF0000"/>
                    </a:solidFill>
                  </a:rPr>
                  <a:t>  (95% CL)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270" y="3673935"/>
                <a:ext cx="3496571" cy="407099"/>
              </a:xfrm>
              <a:prstGeom prst="rect">
                <a:avLst/>
              </a:prstGeom>
              <a:blipFill>
                <a:blip r:embed="rId15"/>
                <a:stretch>
                  <a:fillRect t="-6061" r="-1047" b="-28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 rot="21031135">
            <a:off x="2081842" y="3086607"/>
            <a:ext cx="352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TRGB in 21 GCs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141" y="5264209"/>
            <a:ext cx="2413941" cy="1288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71241" y="5738919"/>
                <a:ext cx="4193896" cy="3727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nary>
                      </m:e>
                    </m:rad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𝟗𝟐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</m:sSup>
                    <m:sSub>
                      <m:sSub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US" sz="2000" b="1">
                    <a:solidFill>
                      <a:srgbClr val="FF0000"/>
                    </a:solidFill>
                  </a:rPr>
                  <a:t> (95% CL)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241" y="5738919"/>
                <a:ext cx="4193896" cy="372731"/>
              </a:xfrm>
              <a:prstGeom prst="rect">
                <a:avLst/>
              </a:prstGeom>
              <a:blipFill>
                <a:blip r:embed="rId19"/>
                <a:stretch>
                  <a:fillRect l="-5669" t="-127419" r="-2762" b="-20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11546" y="5144167"/>
            <a:ext cx="5209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Estimated bound for neutrino dipole moments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240022" y="5160046"/>
            <a:ext cx="2880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Plasmon decay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21197228">
            <a:off x="2581822" y="1764971"/>
            <a:ext cx="3117982" cy="289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11" y="863627"/>
            <a:ext cx="2045391" cy="20453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" y="607537"/>
            <a:ext cx="9217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Straniero+ </a:t>
            </a:r>
            <a:r>
              <a:rPr lang="en-US" sz="2000">
                <a:solidFill>
                  <a:srgbClr val="0000FF"/>
                </a:solidFill>
                <a:hlinkClick r:id="rId21"/>
              </a:rPr>
              <a:t>arXiv:2010.03833</a:t>
            </a:r>
            <a:r>
              <a:rPr lang="en-US" sz="2000">
                <a:solidFill>
                  <a:srgbClr val="0000FF"/>
                </a:solidFill>
              </a:rPr>
              <a:t> and </a:t>
            </a:r>
            <a:r>
              <a:rPr lang="en-US" sz="2000">
                <a:solidFill>
                  <a:srgbClr val="0000FF"/>
                </a:solidFill>
                <a:hlinkClick r:id="rId22"/>
              </a:rPr>
              <a:t>https://www.ggi.infn.it/talkfiles/slides/slides6554.pdf</a:t>
            </a:r>
            <a:endParaRPr 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4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Bounds on neutrino dipole moments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62" y="1223677"/>
            <a:ext cx="6048840" cy="418107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744135" y="5325241"/>
            <a:ext cx="0" cy="51157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69370" y="5325241"/>
            <a:ext cx="36025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7912" y="5867309"/>
            <a:ext cx="3083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</a:rPr>
              <a:t>Latest Globular Cluster</a:t>
            </a:r>
          </a:p>
        </p:txBody>
      </p:sp>
      <p:sp>
        <p:nvSpPr>
          <p:cNvPr id="21" name="TextBox 20">
            <a:hlinkClick r:id="rId3"/>
          </p:cNvPr>
          <p:cNvSpPr txBox="1"/>
          <p:nvPr/>
        </p:nvSpPr>
        <p:spPr>
          <a:xfrm>
            <a:off x="647962" y="982019"/>
            <a:ext cx="271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XENONnT, arXiv:2207.1133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029" y="5559138"/>
            <a:ext cx="2856456" cy="11372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906" y="4176087"/>
            <a:ext cx="2477584" cy="9361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760672" y="4076312"/>
            <a:ext cx="1452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</a:rPr>
              <a:t>Solar</a:t>
            </a:r>
          </a:p>
          <a:p>
            <a:r>
              <a:rPr lang="en-US" sz="2400" b="1">
                <a:solidFill>
                  <a:srgbClr val="C00000"/>
                </a:solidFill>
              </a:rPr>
              <a:t>Neutrinos</a:t>
            </a:r>
          </a:p>
        </p:txBody>
      </p:sp>
    </p:spTree>
    <p:extLst>
      <p:ext uri="{BB962C8B-B14F-4D97-AF65-F5344CB8AC3E}">
        <p14:creationId xmlns:p14="http://schemas.microsoft.com/office/powerpoint/2010/main" val="30825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Hubble Tension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52" y="667769"/>
            <a:ext cx="4112322" cy="5690670"/>
          </a:xfrm>
          <a:prstGeom prst="rect">
            <a:avLst/>
          </a:prstGeom>
        </p:spPr>
      </p:pic>
      <p:sp>
        <p:nvSpPr>
          <p:cNvPr id="7" name="TextBox 6">
            <a:hlinkClick r:id="rId4"/>
          </p:cNvPr>
          <p:cNvSpPr txBox="1"/>
          <p:nvPr/>
        </p:nvSpPr>
        <p:spPr>
          <a:xfrm>
            <a:off x="5801368" y="6289783"/>
            <a:ext cx="32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Di Valentino+ </a:t>
            </a:r>
            <a:r>
              <a:rPr lang="pt-BR">
                <a:solidFill>
                  <a:schemeClr val="accent1">
                    <a:lumMod val="75000"/>
                  </a:schemeClr>
                </a:solidFill>
              </a:rPr>
              <a:t>arXiv:2103.01183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hlinkClick r:id="rId5"/>
          </p:cNvPr>
          <p:cNvSpPr txBox="1"/>
          <p:nvPr/>
        </p:nvSpPr>
        <p:spPr>
          <a:xfrm>
            <a:off x="277606" y="6271121"/>
            <a:ext cx="4352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Freedman ApJ 919 (2021) 16 [2106.15656]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86" y="3023927"/>
            <a:ext cx="4203015" cy="31365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3" y="719607"/>
            <a:ext cx="4337527" cy="2060506"/>
          </a:xfrm>
          <a:prstGeom prst="rect">
            <a:avLst/>
          </a:prstGeom>
        </p:spPr>
      </p:pic>
      <p:sp>
        <p:nvSpPr>
          <p:cNvPr id="11" name="TextBox 10">
            <a:hlinkClick r:id="rId8"/>
          </p:cNvPr>
          <p:cNvSpPr txBox="1"/>
          <p:nvPr/>
        </p:nvSpPr>
        <p:spPr>
          <a:xfrm>
            <a:off x="3109759" y="863627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See also Riess+</a:t>
            </a:r>
          </a:p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arXiv:2112.04510</a:t>
            </a:r>
          </a:p>
        </p:txBody>
      </p:sp>
    </p:spTree>
    <p:extLst>
      <p:ext uri="{BB962C8B-B14F-4D97-AF65-F5344CB8AC3E}">
        <p14:creationId xmlns:p14="http://schemas.microsoft.com/office/powerpoint/2010/main" val="77282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Tip of the Red-Giant Branch in the Galaxy NGC 4258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" y="710109"/>
            <a:ext cx="8237913" cy="42580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484" y="1295687"/>
            <a:ext cx="2016280" cy="20162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79819" y="4160457"/>
            <a:ext cx="1674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accent1">
                    <a:lumMod val="75000"/>
                  </a:schemeClr>
                </a:solidFill>
              </a:rPr>
              <a:t>Color (HST Filters)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59880" y="2481345"/>
            <a:ext cx="2133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accent1">
                    <a:lumMod val="75000"/>
                  </a:schemeClr>
                </a:solidFill>
              </a:rPr>
              <a:t>I-Band Brightness (HST)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2781" y="4968197"/>
            <a:ext cx="61957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NGC 4258 hosts a water megamaser</a:t>
            </a:r>
          </a:p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 </a:t>
            </a:r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Quasi-geometric distance determination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Among the best absolute TRGB calibrations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One rung in cosmic distance ladder</a:t>
            </a:r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466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Evolution of Stars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" y="492"/>
            <a:ext cx="9215967" cy="6911975"/>
          </a:xfrm>
          <a:prstGeom prst="rect">
            <a:avLst/>
          </a:prstGeom>
        </p:spPr>
      </p:pic>
      <p:sp>
        <p:nvSpPr>
          <p:cNvPr id="4" name="Rectangle 3">
            <a:hlinkClick r:id="rId4"/>
          </p:cNvPr>
          <p:cNvSpPr/>
          <p:nvPr/>
        </p:nvSpPr>
        <p:spPr>
          <a:xfrm>
            <a:off x="-128" y="6604690"/>
            <a:ext cx="5328740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http://earthspacecircle.blogspot.com/2013/07/stellar-evolution.html</a:t>
            </a:r>
          </a:p>
        </p:txBody>
      </p:sp>
      <p:sp>
        <p:nvSpPr>
          <p:cNvPr id="5" name="Rectangle 4"/>
          <p:cNvSpPr/>
          <p:nvPr/>
        </p:nvSpPr>
        <p:spPr>
          <a:xfrm rot="1922192">
            <a:off x="7074664" y="6177740"/>
            <a:ext cx="869464" cy="194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125420" y="6003985"/>
            <a:ext cx="625654" cy="112282"/>
          </a:xfrm>
          <a:prstGeom prst="straightConnector1">
            <a:avLst/>
          </a:prstGeom>
          <a:ln w="28575">
            <a:solidFill>
              <a:schemeClr val="bg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35905" y="5624424"/>
            <a:ext cx="345056" cy="51758"/>
          </a:xfrm>
          <a:prstGeom prst="straightConnector1">
            <a:avLst/>
          </a:prstGeom>
          <a:ln w="28575">
            <a:solidFill>
              <a:schemeClr val="bg1"/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006256" y="4351154"/>
                <a:ext cx="1018036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≳8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1600" b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256" y="4351154"/>
                <a:ext cx="1018036" cy="256993"/>
              </a:xfrm>
              <a:prstGeom prst="rect">
                <a:avLst/>
              </a:prstGeom>
              <a:blipFill>
                <a:blip r:embed="rId5"/>
                <a:stretch>
                  <a:fillRect r="-2994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38454" y="2288972"/>
                <a:ext cx="1696234" cy="518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≲8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1600" b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1 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=2×</m:t>
                    </m:r>
                    <m:sSup>
                      <m:sSup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kg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454" y="2288972"/>
                <a:ext cx="1696234" cy="518925"/>
              </a:xfrm>
              <a:prstGeom prst="rect">
                <a:avLst/>
              </a:prstGeom>
              <a:blipFill>
                <a:blip r:embed="rId6"/>
                <a:stretch>
                  <a:fillRect l="-3943" r="-6452" b="-20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784386" y="2232672"/>
                <a:ext cx="1120627" cy="503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∼0.6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1600" i="1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1600" i="1">
                    <a:solidFill>
                      <a:schemeClr val="bg1"/>
                    </a:solidFill>
                  </a:rPr>
                  <a:t>R</a:t>
                </a:r>
                <a:r>
                  <a:rPr lang="en-US" sz="160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5000 km</a:t>
                </a:r>
                <a:endParaRPr lang="en-US" sz="1600" b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4386" y="2232672"/>
                <a:ext cx="1120627" cy="503215"/>
              </a:xfrm>
              <a:prstGeom prst="rect">
                <a:avLst/>
              </a:prstGeom>
              <a:blipFill>
                <a:blip r:embed="rId7"/>
                <a:stretch>
                  <a:fillRect l="-10326" r="-5978" b="-24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786990" y="4040542"/>
                <a:ext cx="1358151" cy="503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 = 1–2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1600" i="1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1600" i="1">
                    <a:solidFill>
                      <a:schemeClr val="bg1"/>
                    </a:solidFill>
                  </a:rPr>
                  <a:t>R</a:t>
                </a:r>
                <a:r>
                  <a:rPr lang="en-US" sz="160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US" sz="1600">
                    <a:solidFill>
                      <a:schemeClr val="bg1"/>
                    </a:solidFill>
                  </a:rPr>
                  <a:t>12 km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990" y="4040542"/>
                <a:ext cx="1358151" cy="503215"/>
              </a:xfrm>
              <a:prstGeom prst="rect">
                <a:avLst/>
              </a:prstGeom>
              <a:blipFill>
                <a:blip r:embed="rId8"/>
                <a:stretch>
                  <a:fillRect t="-12195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76952" y="5184227"/>
                <a:ext cx="1224170" cy="503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0">
                    <a:solidFill>
                      <a:schemeClr val="bg1"/>
                    </a:solidFill>
                  </a:rPr>
                  <a:t>few-tens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1600" b="0">
                  <a:solidFill>
                    <a:schemeClr val="bg1"/>
                  </a:solidFill>
                </a:endParaRPr>
              </a:p>
              <a:p>
                <a:r>
                  <a:rPr lang="en-US" sz="1600">
                    <a:solidFill>
                      <a:schemeClr val="bg1"/>
                    </a:solidFill>
                  </a:rPr>
                  <a:t>few km</a:t>
                </a:r>
                <a:endParaRPr lang="en-US" sz="1600" b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952" y="5184227"/>
                <a:ext cx="1224170" cy="503215"/>
              </a:xfrm>
              <a:prstGeom prst="rect">
                <a:avLst/>
              </a:prstGeom>
              <a:blipFill>
                <a:blip r:embed="rId9"/>
                <a:stretch>
                  <a:fillRect l="-10448" t="-10843" b="-24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7776952" y="719607"/>
            <a:ext cx="136819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Compact</a:t>
            </a:r>
          </a:p>
          <a:p>
            <a:r>
              <a:rPr lang="en-US" b="1">
                <a:solidFill>
                  <a:srgbClr val="FFFF00"/>
                </a:solidFill>
              </a:rPr>
              <a:t>Remnants: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12832" y="6192367"/>
            <a:ext cx="108015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BR </a:t>
            </a:r>
            <a:r>
              <a:rPr lang="en-US" sz="1600">
                <a:solidFill>
                  <a:schemeClr val="bg1"/>
                </a:solidFill>
                <a:sym typeface="Symbol" panose="05050102010706020507" pitchFamily="18" charset="2"/>
              </a:rPr>
              <a:t> 25% (?)</a:t>
            </a:r>
            <a:endParaRPr lang="en-US" sz="1600" b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4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6030"/>
            <a:ext cx="9217151" cy="575587"/>
          </a:xfrm>
          <a:noFill/>
        </p:spPr>
        <p:txBody>
          <a:bodyPr/>
          <a:lstStyle/>
          <a:p>
            <a:r>
              <a:rPr lang="en-US"/>
              <a:t>Crab Nebula – Remnant of SN 1054</a:t>
            </a:r>
          </a:p>
        </p:txBody>
      </p:sp>
      <p:pic>
        <p:nvPicPr>
          <p:cNvPr id="3" name="Picture 3" descr="C:\Users\Georg Raffelt\Desktop\cr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" y="492"/>
            <a:ext cx="9217025" cy="691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-128" y="143527"/>
            <a:ext cx="9217151" cy="4824188"/>
            <a:chOff x="-128" y="143527"/>
            <a:chExt cx="9217151" cy="4824188"/>
          </a:xfrm>
        </p:grpSpPr>
        <p:pic>
          <p:nvPicPr>
            <p:cNvPr id="4" name="Picture 4" descr="C:\Users\Georg Raffelt\Desktop\chines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24" y="1583727"/>
              <a:ext cx="2376264" cy="3383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itle 1"/>
            <p:cNvSpPr txBox="1">
              <a:spLocks/>
            </p:cNvSpPr>
            <p:nvPr/>
          </p:nvSpPr>
          <p:spPr>
            <a:xfrm>
              <a:off x="-128" y="143527"/>
              <a:ext cx="9217151" cy="575587"/>
            </a:xfrm>
            <a:prstGeom prst="rect">
              <a:avLst/>
            </a:prstGeom>
            <a:noFill/>
          </p:spPr>
          <p:txBody>
            <a:bodyPr vert="horz" lIns="92144" tIns="46072" rIns="92144" bIns="46072" rtlCol="0" anchor="ctr">
              <a:noAutofit/>
            </a:bodyPr>
            <a:lstStyle>
              <a:lvl1pPr algn="ctr" defTabSz="921451" rtl="0" eaLnBrk="1" latinLnBrk="0" hangingPunct="1">
                <a:spcBef>
                  <a:spcPct val="0"/>
                </a:spcBef>
                <a:buNone/>
                <a:defRPr sz="3200" b="1" kern="1200">
                  <a:ln w="6350">
                    <a:noFill/>
                  </a:ln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/>
                <a:t>Crab Nebula – Remnant of SN 1054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518500" y="3456479"/>
            <a:ext cx="4698652" cy="3455988"/>
            <a:chOff x="4518500" y="3456479"/>
            <a:chExt cx="4698652" cy="345598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4680522" y="3456479"/>
              <a:ext cx="2788297" cy="4310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518500" y="3802324"/>
              <a:ext cx="1746242" cy="188597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112582" y="6081470"/>
              <a:ext cx="41045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>
                  <a:solidFill>
                    <a:srgbClr val="FFFF00"/>
                  </a:solidFill>
                </a:rPr>
                <a:t>Crab Pulsar</a:t>
              </a:r>
            </a:p>
            <a:p>
              <a:r>
                <a:rPr lang="en-US" sz="2400">
                  <a:solidFill>
                    <a:srgbClr val="FFFF00"/>
                  </a:solidFill>
                </a:rPr>
                <a:t>Chandra X-ray composite image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8712" y="3456479"/>
              <a:ext cx="3059089" cy="30477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859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64665"/>
            <a:ext cx="9217024" cy="582932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Standard Model</a:t>
            </a:r>
          </a:p>
        </p:txBody>
      </p:sp>
      <p:sp>
        <p:nvSpPr>
          <p:cNvPr id="4" name="Rectangle 3">
            <a:hlinkClick r:id="rId2"/>
          </p:cNvPr>
          <p:cNvSpPr/>
          <p:nvPr/>
        </p:nvSpPr>
        <p:spPr>
          <a:xfrm>
            <a:off x="-128" y="6635468"/>
            <a:ext cx="919527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endParaRPr 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122" y="143527"/>
            <a:ext cx="5616780" cy="5370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1800" y="5976337"/>
            <a:ext cx="8497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</a:rPr>
              <a:t>What else is there to know?</a:t>
            </a:r>
          </a:p>
        </p:txBody>
      </p:sp>
    </p:spTree>
    <p:extLst>
      <p:ext uri="{BB962C8B-B14F-4D97-AF65-F5344CB8AC3E}">
        <p14:creationId xmlns:p14="http://schemas.microsoft.com/office/powerpoint/2010/main" val="302273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Stellar Collapse and Explosion</a:t>
            </a:r>
          </a:p>
        </p:txBody>
      </p:sp>
      <p:grpSp>
        <p:nvGrpSpPr>
          <p:cNvPr id="178" name="Group 177"/>
          <p:cNvGrpSpPr/>
          <p:nvPr/>
        </p:nvGrpSpPr>
        <p:grpSpPr>
          <a:xfrm>
            <a:off x="287912" y="1079657"/>
            <a:ext cx="8579220" cy="3024420"/>
            <a:chOff x="287912" y="1079657"/>
            <a:chExt cx="8579220" cy="3024420"/>
          </a:xfrm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1008012" y="1630491"/>
              <a:ext cx="2160000" cy="2160000"/>
            </a:xfrm>
            <a:prstGeom prst="ellipse">
              <a:avLst/>
            </a:prstGeom>
            <a:gradFill flip="none" rotWithShape="1">
              <a:gsLst>
                <a:gs pos="45000">
                  <a:srgbClr val="FFC000"/>
                </a:gs>
                <a:gs pos="75000">
                  <a:srgbClr val="FFC000"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1620000" y="2242484"/>
              <a:ext cx="936000" cy="936000"/>
            </a:xfrm>
            <a:prstGeom prst="ellipse">
              <a:avLst/>
            </a:prstGeom>
            <a:gradFill flip="none" rotWithShape="1">
              <a:gsLst>
                <a:gs pos="45000">
                  <a:srgbClr val="FFC000"/>
                </a:gs>
                <a:gs pos="75000">
                  <a:srgbClr val="FFC000"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1692000" y="2314484"/>
              <a:ext cx="792000" cy="792000"/>
            </a:xfrm>
            <a:prstGeom prst="ellipse">
              <a:avLst/>
            </a:prstGeom>
            <a:gradFill flip="none" rotWithShape="1">
              <a:gsLst>
                <a:gs pos="45000">
                  <a:srgbClr val="FFC000"/>
                </a:gs>
                <a:gs pos="75000">
                  <a:srgbClr val="FFC000"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1763700" y="2386574"/>
              <a:ext cx="648000" cy="648000"/>
            </a:xfrm>
            <a:prstGeom prst="ellipse">
              <a:avLst/>
            </a:prstGeom>
            <a:gradFill flip="none" rotWithShape="1">
              <a:gsLst>
                <a:gs pos="45000">
                  <a:srgbClr val="FFC000"/>
                </a:gs>
                <a:gs pos="75000">
                  <a:srgbClr val="FFC000"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835700" y="2458574"/>
              <a:ext cx="504000" cy="504000"/>
            </a:xfrm>
            <a:prstGeom prst="ellipse">
              <a:avLst/>
            </a:prstGeom>
            <a:gradFill flip="none" rotWithShape="1">
              <a:gsLst>
                <a:gs pos="45000">
                  <a:srgbClr val="FFC000"/>
                </a:gs>
                <a:gs pos="75000">
                  <a:srgbClr val="FFC000"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1907700" y="2530574"/>
              <a:ext cx="360000" cy="360000"/>
            </a:xfrm>
            <a:prstGeom prst="ellipse">
              <a:avLst/>
            </a:prstGeom>
            <a:gradFill flip="none" rotWithShape="1">
              <a:gsLst>
                <a:gs pos="45000">
                  <a:srgbClr val="FFC000"/>
                </a:gs>
                <a:gs pos="75000">
                  <a:srgbClr val="FFC000">
                    <a:lumMod val="0"/>
                    <a:lumOff val="10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1980012" y="2603224"/>
              <a:ext cx="216000" cy="216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7912" y="157836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Hydrogen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8488" y="179448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Helium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8488" y="201051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Carbon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8488" y="244254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Oxygen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8488" y="265857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Silicon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8488" y="287457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Iron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7912" y="2226541"/>
              <a:ext cx="792686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/>
                <a:t>Neon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719593" y="2734872"/>
              <a:ext cx="1327801" cy="27312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868218" y="2704084"/>
              <a:ext cx="1086812" cy="6773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37490" y="2567079"/>
              <a:ext cx="952886" cy="9698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818958" y="2350023"/>
              <a:ext cx="1006763" cy="2616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932873" y="2134508"/>
              <a:ext cx="840509" cy="41563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936002" y="1918531"/>
              <a:ext cx="794277" cy="54848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117600" y="1706557"/>
              <a:ext cx="421794" cy="51723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072063" y="1678663"/>
              <a:ext cx="2415549" cy="8243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5064800" y="2915614"/>
              <a:ext cx="2422812" cy="8257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6552753" y="1845247"/>
              <a:ext cx="1728000" cy="1728000"/>
            </a:xfrm>
            <a:prstGeom prst="ellips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08312" y="3817077"/>
              <a:ext cx="2160000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/>
                <a:t>6</a:t>
              </a:r>
              <a:r>
                <a:rPr lang="en-DE" sz="1400"/>
                <a:t>×</a:t>
              </a:r>
              <a:r>
                <a:rPr lang="en-US" sz="1400"/>
                <a:t>10</a:t>
              </a:r>
              <a:r>
                <a:rPr lang="en-US" baseline="30000"/>
                <a:t>8</a:t>
              </a:r>
              <a:r>
                <a:rPr lang="en-US" sz="1400"/>
                <a:t> km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1008012" y="3933537"/>
              <a:ext cx="64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520222" y="3933537"/>
              <a:ext cx="64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008012" y="3860913"/>
              <a:ext cx="0" cy="144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168312" y="3861527"/>
              <a:ext cx="0" cy="144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008063" y="1079657"/>
              <a:ext cx="2160159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600" b="1"/>
                <a:t>Progenitor Star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08012" y="1339563"/>
              <a:ext cx="2160159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/>
                <a:t>Shells not to scale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672382" y="1079657"/>
              <a:ext cx="2160159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600" b="1"/>
                <a:t>Iron Core </a:t>
              </a:r>
              <a:r>
                <a:rPr lang="en-DE" sz="1600" b="1"/>
                <a:t>−</a:t>
              </a:r>
              <a:r>
                <a:rPr lang="en-US" sz="1600" b="1"/>
                <a:t> “White Dwarf”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72682" y="3817107"/>
              <a:ext cx="2160000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/>
                <a:t>6000 km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3672382" y="3933567"/>
              <a:ext cx="64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5184592" y="3933567"/>
              <a:ext cx="648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672382" y="3860943"/>
              <a:ext cx="0" cy="144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832682" y="3861557"/>
              <a:ext cx="0" cy="144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672523" y="1321117"/>
              <a:ext cx="2160159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/>
                <a:t> Mass </a:t>
              </a:r>
              <a:r>
                <a:rPr lang="en-DE" sz="1400">
                  <a:sym typeface="Symbol" panose="05050102010706020507" pitchFamily="18" charset="2"/>
                </a:rPr>
                <a:t></a:t>
              </a:r>
              <a:r>
                <a:rPr lang="en-US" sz="1400"/>
                <a:t> 1.5 M</a:t>
              </a:r>
              <a:r>
                <a:rPr lang="en-DE" sz="1400" baseline="-25000">
                  <a:latin typeface="Cambria Math" panose="02040503050406030204" pitchFamily="18" charset="0"/>
                  <a:ea typeface="Cambria Math" panose="02040503050406030204" pitchFamily="18" charset="0"/>
                </a:rPr>
                <a:t>⊙</a:t>
              </a:r>
              <a:endParaRPr lang="en-US" sz="1400" b="0" i="1" baseline="-25000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2043113" y="1690256"/>
              <a:ext cx="2347239" cy="9242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047181" y="2805767"/>
              <a:ext cx="2347239" cy="9242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3672382" y="1629217"/>
              <a:ext cx="2160000" cy="2160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4752532" y="1701227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752532" y="2349347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4752532" y="3141427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4752532" y="2853387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5472632" y="2421106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 flipH="1">
              <a:off x="5004331" y="2601367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V="1">
              <a:off x="4032432" y="2421106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4500290" y="2601367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1800000">
              <a:off x="5112582" y="1797702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1800000" flipH="1">
              <a:off x="4878512" y="2383222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1800000" flipV="1">
              <a:off x="4392482" y="3044952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1800000" flipH="1" flipV="1">
              <a:off x="4626492" y="2819733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7200000">
              <a:off x="5376267" y="2781186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7200000" flipH="1">
              <a:off x="4970567" y="2727377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7200000" flipV="1">
              <a:off x="4129018" y="2061086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7200000" flipH="1" flipV="1">
              <a:off x="4534054" y="2475357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rot="3600000">
              <a:off x="5376157" y="2061277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3600000" flipH="1">
              <a:off x="4970677" y="2475549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rot="3600000" flipV="1">
              <a:off x="4128907" y="2781377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3600000" flipH="1" flipV="1">
              <a:off x="4534166" y="2727569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rot="9000000">
              <a:off x="5112773" y="3044841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rot="9000000" flipH="1">
              <a:off x="4878321" y="2819623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rot="9000000" flipV="1">
              <a:off x="4392673" y="1797592"/>
              <a:ext cx="0" cy="57608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rot="9000000" flipH="1" flipV="1">
              <a:off x="4626300" y="2383111"/>
              <a:ext cx="443" cy="216000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rot="8100000" flipH="1">
              <a:off x="6729390" y="1913799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900000" flipH="1">
              <a:off x="7165255" y="3540445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900000" flipH="1" flipV="1">
              <a:off x="7668477" y="1662396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6300000" flipH="1">
              <a:off x="6477713" y="2349545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rot="17100000">
              <a:off x="8355619" y="2853188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2700000" flipH="1">
              <a:off x="6729369" y="3288919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2700000" flipH="1" flipV="1">
              <a:off x="8104197" y="1914092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18900000">
              <a:off x="8103884" y="3288920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4500000" flipH="1">
              <a:off x="6477666" y="2853170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4500000" flipH="1" flipV="1">
              <a:off x="8355715" y="2349948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9900000" flipH="1">
              <a:off x="7165245" y="1662291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20700000">
              <a:off x="7668030" y="3540426"/>
              <a:ext cx="443" cy="21600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6327954" y="3888077"/>
              <a:ext cx="2160000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/>
                <a:t>60 km</a:t>
              </a:r>
            </a:p>
          </p:txBody>
        </p:sp>
        <p:cxnSp>
          <p:nvCxnSpPr>
            <p:cNvPr id="88" name="Straight Connector 87"/>
            <p:cNvCxnSpPr/>
            <p:nvPr/>
          </p:nvCxnSpPr>
          <p:spPr>
            <a:xfrm flipH="1">
              <a:off x="7200932" y="3851805"/>
              <a:ext cx="432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7200872" y="3780419"/>
              <a:ext cx="0" cy="144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7632932" y="3780439"/>
              <a:ext cx="0" cy="144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6336864" y="1079657"/>
              <a:ext cx="2160159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600" b="1"/>
                <a:t>Collapsed Core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336864" y="1276635"/>
              <a:ext cx="2160159" cy="216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400"/>
                <a:t> Nuclear density (3</a:t>
              </a:r>
              <a:r>
                <a:rPr lang="en-DE" sz="1400"/>
                <a:t>×</a:t>
              </a:r>
              <a:r>
                <a:rPr lang="en-US" sz="1400"/>
                <a:t>10</a:t>
              </a:r>
              <a:r>
                <a:rPr lang="en-US" sz="1400" baseline="30000"/>
                <a:t>14</a:t>
              </a:r>
              <a:r>
                <a:rPr lang="en-US" sz="1400"/>
                <a:t> g cm</a:t>
              </a:r>
              <a:r>
                <a:rPr lang="en-DE" sz="1400" baseline="30000"/>
                <a:t>−</a:t>
              </a:r>
              <a:r>
                <a:rPr lang="en-US" sz="1400" baseline="30000"/>
                <a:t>3</a:t>
              </a:r>
              <a:r>
                <a:rPr lang="en-US" sz="1400"/>
                <a:t>)</a:t>
              </a:r>
              <a:endParaRPr lang="en-US" sz="1400" b="0" i="1" baseline="-2500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157992" y="2987256"/>
              <a:ext cx="709140" cy="545548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r>
                <a:rPr lang="en-US" sz="1400">
                  <a:solidFill>
                    <a:schemeClr val="accent1">
                      <a:lumMod val="75000"/>
                    </a:schemeClr>
                  </a:solidFill>
                </a:rPr>
                <a:t>Bounce</a:t>
              </a:r>
            </a:p>
            <a:p>
              <a:r>
                <a:rPr lang="en-US" sz="1400">
                  <a:solidFill>
                    <a:schemeClr val="accent1">
                      <a:lumMod val="75000"/>
                    </a:schemeClr>
                  </a:solidFill>
                </a:rPr>
                <a:t>Shock</a:t>
              </a: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7058137" y="2349317"/>
              <a:ext cx="718815" cy="720100"/>
              <a:chOff x="7058137" y="3672017"/>
              <a:chExt cx="718815" cy="720100"/>
            </a:xfrm>
          </p:grpSpPr>
          <p:sp>
            <p:nvSpPr>
              <p:cNvPr id="95" name="Oval 94"/>
              <p:cNvSpPr>
                <a:spLocks noChangeAspect="1"/>
              </p:cNvSpPr>
              <p:nvPr/>
            </p:nvSpPr>
            <p:spPr>
              <a:xfrm>
                <a:off x="7200872" y="3816097"/>
                <a:ext cx="432000" cy="432000"/>
              </a:xfrm>
              <a:prstGeom prst="ellipse">
                <a:avLst/>
              </a:prstGeom>
              <a:gradFill>
                <a:gsLst>
                  <a:gs pos="22414">
                    <a:srgbClr val="FF0000"/>
                  </a:gs>
                  <a:gs pos="45000">
                    <a:srgbClr val="FF0000"/>
                  </a:gs>
                  <a:gs pos="75000">
                    <a:srgbClr val="FFC000">
                      <a:lumMod val="0"/>
                      <a:lumOff val="10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6" name="Straight Arrow Connector 95"/>
              <p:cNvCxnSpPr/>
              <p:nvPr/>
            </p:nvCxnSpPr>
            <p:spPr>
              <a:xfrm flipV="1">
                <a:off x="7425324" y="3672017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/>
              <p:nvPr/>
            </p:nvCxnSpPr>
            <p:spPr>
              <a:xfrm>
                <a:off x="7425426" y="4248097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rot="5400000" flipV="1">
                <a:off x="7704942" y="3960240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rot="5400000">
                <a:off x="7130147" y="3960087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rot="900000" flipV="1">
                <a:off x="7499609" y="3683845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rot="900000">
                <a:off x="7350607" y="4240322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 rot="6300000" flipV="1">
                <a:off x="7695102" y="4034618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 rot="6300000">
                <a:off x="7139932" y="3885702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/>
              <p:nvPr/>
            </p:nvCxnSpPr>
            <p:spPr>
              <a:xfrm rot="1800000" flipV="1">
                <a:off x="7568302" y="3714497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 rot="1800000">
                <a:off x="7280350" y="4213448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 rot="7200000" flipV="1">
                <a:off x="7666347" y="4103914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 rot="7200000">
                <a:off x="7168636" y="3816384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 rot="2700000" flipV="1">
                <a:off x="7626720" y="3761883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 rot="2700000">
                <a:off x="7219443" y="4169305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/>
              <p:nvPr/>
            </p:nvCxnSpPr>
            <p:spPr>
              <a:xfrm rot="8100000" flipV="1">
                <a:off x="7620636" y="4163407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/>
              <p:cNvCxnSpPr/>
              <p:nvPr/>
            </p:nvCxnSpPr>
            <p:spPr>
              <a:xfrm rot="8100000">
                <a:off x="7214303" y="3756857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/>
              <p:cNvCxnSpPr/>
              <p:nvPr/>
            </p:nvCxnSpPr>
            <p:spPr>
              <a:xfrm rot="3600000" flipV="1">
                <a:off x="7670884" y="3822774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/>
              <p:cNvCxnSpPr/>
              <p:nvPr/>
            </p:nvCxnSpPr>
            <p:spPr>
              <a:xfrm rot="3600000">
                <a:off x="7172035" y="4110903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 rot="9000000" flipV="1">
                <a:off x="7561085" y="4209042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 rot="9000000">
                <a:off x="7273820" y="3711178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rot="4500000" flipV="1">
                <a:off x="7697783" y="3893021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rot="4500000">
                <a:off x="7141359" y="4042220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 rot="9900000" flipV="1">
                <a:off x="7491752" y="4237709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/>
              <p:nvPr/>
            </p:nvCxnSpPr>
            <p:spPr>
              <a:xfrm rot="9900000">
                <a:off x="7343132" y="3682460"/>
                <a:ext cx="0" cy="1440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/>
                <p:cNvSpPr txBox="1"/>
                <p:nvPr/>
              </p:nvSpPr>
              <p:spPr>
                <a:xfrm>
                  <a:off x="7210646" y="3050298"/>
                  <a:ext cx="516920" cy="216000"/>
                </a:xfrm>
                <a:prstGeom prst="rect">
                  <a:avLst/>
                </a:prstGeom>
                <a:noFill/>
              </p:spPr>
              <p:txBody>
                <a:bodyPr wrap="none" rtlCol="0" anchor="ctr" anchorCtr="0">
                  <a:no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bar>
                      </m:oMath>
                    </m:oMathPara>
                  </a14:m>
                  <a:endParaRPr lang="en-US" sz="140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0" name="TextBox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0646" y="3050298"/>
                  <a:ext cx="516920" cy="2160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5039996" y="4392117"/>
            <a:ext cx="4177156" cy="230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156" tIns="46078" rIns="92156" bIns="46078"/>
          <a:lstStyle>
            <a:lvl1pPr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Gravitational binding energy</a:t>
            </a:r>
          </a:p>
          <a:p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   E</a:t>
            </a:r>
            <a:r>
              <a:rPr lang="en-US" sz="2000" baseline="-25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b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Symbol" pitchFamily="18" charset="2"/>
              </a:rPr>
              <a:t>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3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Symbol" pitchFamily="18" charset="2"/>
              </a:rPr>
              <a:t> 10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sym typeface="Symbol" pitchFamily="18" charset="2"/>
              </a:rPr>
              <a:t>53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Symbol" pitchFamily="18" charset="2"/>
              </a:rPr>
              <a:t> erg    15% M</a:t>
            </a:r>
            <a:r>
              <a:rPr lang="en-US" sz="20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Symbol" pitchFamily="18" charset="2"/>
              </a:rPr>
              <a:t>SUN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Symbol" pitchFamily="18" charset="2"/>
              </a:rPr>
              <a:t>c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sym typeface="Symbol" pitchFamily="18" charset="2"/>
              </a:rPr>
              <a:t>2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This shows up as  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99%   Neutrinos		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  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1%   Kinetic energy of explosion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0.01%   Photons, outshine host galaxy</a:t>
            </a: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729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Delayed (Neutrino-Driven) Explosion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15900" y="5903979"/>
            <a:ext cx="8785222" cy="71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2400"/>
              <a:t>Wilson, Proc. Univ. Illinois Meeting on Num. Astrophys. (1982)</a:t>
            </a:r>
          </a:p>
          <a:p>
            <a:pPr algn="ctr"/>
            <a:r>
              <a:rPr lang="en-US" sz="2400"/>
              <a:t>Bethe &amp; Wilson, ApJ 295 (1985) 14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062" y="1228527"/>
            <a:ext cx="6409412" cy="4675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C084D5-A646-8E6A-F9CE-18E2FD05DF8E}"/>
              </a:ext>
            </a:extLst>
          </p:cNvPr>
          <p:cNvSpPr txBox="1"/>
          <p:nvPr/>
        </p:nvSpPr>
        <p:spPr>
          <a:xfrm>
            <a:off x="2088162" y="791617"/>
            <a:ext cx="825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Infall</a:t>
            </a:r>
            <a:endParaRPr lang="en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58CBA-C8A4-7F3A-634B-8343CF67822F}"/>
              </a:ext>
            </a:extLst>
          </p:cNvPr>
          <p:cNvSpPr txBox="1"/>
          <p:nvPr/>
        </p:nvSpPr>
        <p:spPr>
          <a:xfrm>
            <a:off x="3744392" y="791617"/>
            <a:ext cx="1398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Accretion</a:t>
            </a:r>
            <a:endParaRPr lang="en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052FC9-9B4B-8EDE-D530-C25BE25837FC}"/>
              </a:ext>
            </a:extLst>
          </p:cNvPr>
          <p:cNvSpPr txBox="1"/>
          <p:nvPr/>
        </p:nvSpPr>
        <p:spPr>
          <a:xfrm>
            <a:off x="5976702" y="791617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Explosion</a:t>
            </a:r>
            <a:endParaRPr lang="en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FD2D84-91A6-E0CF-3DCD-5BB9A6F2BE0A}"/>
              </a:ext>
            </a:extLst>
          </p:cNvPr>
          <p:cNvSpPr txBox="1"/>
          <p:nvPr/>
        </p:nvSpPr>
        <p:spPr>
          <a:xfrm>
            <a:off x="4248117" y="2706282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Shock</a:t>
            </a:r>
            <a:endParaRPr lang="en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3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7"/>
          <a:stretch/>
        </p:blipFill>
        <p:spPr>
          <a:xfrm>
            <a:off x="-128" y="216457"/>
            <a:ext cx="9215967" cy="66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Roles of Different Forms of Radiation</a:t>
            </a:r>
          </a:p>
        </p:txBody>
      </p:sp>
      <p:grpSp>
        <p:nvGrpSpPr>
          <p:cNvPr id="8" name="Group 7"/>
          <p:cNvGrpSpPr/>
          <p:nvPr/>
        </p:nvGrpSpPr>
        <p:grpSpPr>
          <a:xfrm rot="20837139">
            <a:off x="6909483" y="1541838"/>
            <a:ext cx="1822721" cy="172635"/>
            <a:chOff x="3024292" y="1912938"/>
            <a:chExt cx="1822721" cy="1726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4292" y="1912938"/>
              <a:ext cx="1702659" cy="172635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4680522" y="1984239"/>
              <a:ext cx="166491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272882" y="1943777"/>
            <a:ext cx="1767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Photon</a:t>
            </a:r>
          </a:p>
          <a:p>
            <a:r>
              <a:rPr lang="en-US" sz="2400"/>
              <a:t>radiation</a:t>
            </a:r>
          </a:p>
          <a:p>
            <a:r>
              <a:rPr lang="en-US" sz="2400"/>
              <a:t>from surface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462" y="831082"/>
            <a:ext cx="2454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Radiative transfer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37710" y="6090752"/>
            <a:ext cx="2494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800" b="1" baseline="-25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~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few 10 km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22430" y="6090752"/>
            <a:ext cx="202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2800" b="1" baseline="-25000">
                <a:solidFill>
                  <a:schemeClr val="tx1">
                    <a:lumMod val="75000"/>
                    <a:lumOff val="25000"/>
                  </a:schemeClr>
                </a:solidFill>
              </a:rPr>
              <a:t>star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~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 10</a:t>
            </a:r>
            <a:r>
              <a:rPr lang="en-US" sz="2800" b="1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 km </a:t>
            </a:r>
          </a:p>
        </p:txBody>
      </p:sp>
      <p:grpSp>
        <p:nvGrpSpPr>
          <p:cNvPr id="18" name="Group 17"/>
          <p:cNvGrpSpPr/>
          <p:nvPr/>
        </p:nvGrpSpPr>
        <p:grpSpPr>
          <a:xfrm rot="20837139">
            <a:off x="4677173" y="2004736"/>
            <a:ext cx="1822721" cy="172635"/>
            <a:chOff x="3024292" y="1912938"/>
            <a:chExt cx="1822721" cy="17263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4292" y="1912938"/>
              <a:ext cx="1702659" cy="172635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4680522" y="1984239"/>
              <a:ext cx="166491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>
            <a:cxnSpLocks/>
          </p:cNvCxnSpPr>
          <p:nvPr/>
        </p:nvCxnSpPr>
        <p:spPr>
          <a:xfrm flipV="1">
            <a:off x="3096302" y="3527997"/>
            <a:ext cx="561025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52282" y="2624990"/>
            <a:ext cx="3187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Neutrino emission</a:t>
            </a:r>
          </a:p>
          <a:p>
            <a:r>
              <a:rPr lang="en-US" sz="2400" b="1">
                <a:solidFill>
                  <a:srgbClr val="FF0000"/>
                </a:solidFill>
              </a:rPr>
              <a:t>from “neutrino sphere”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296052" y="3527997"/>
            <a:ext cx="1274450" cy="55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715" y="2603851"/>
            <a:ext cx="2496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>
                <a:solidFill>
                  <a:srgbClr val="FF0000"/>
                </a:solidFill>
              </a:rPr>
              <a:t>Neutrino diffusive</a:t>
            </a:r>
          </a:p>
          <a:p>
            <a:pPr algn="r"/>
            <a:r>
              <a:rPr lang="en-US" sz="2400" b="1">
                <a:solidFill>
                  <a:srgbClr val="FF0000"/>
                </a:solidFill>
              </a:rPr>
              <a:t>transport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87912" y="4055215"/>
            <a:ext cx="7705070" cy="17050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730176">
            <a:off x="82349" y="4421754"/>
            <a:ext cx="3537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C000"/>
                </a:solidFill>
              </a:rPr>
              <a:t>Thermal graviton</a:t>
            </a:r>
          </a:p>
          <a:p>
            <a:r>
              <a:rPr lang="en-US" sz="2400" b="1">
                <a:solidFill>
                  <a:srgbClr val="FFC000"/>
                </a:solidFill>
              </a:rPr>
              <a:t>emission (large mfp)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67024" y="1184790"/>
            <a:ext cx="2252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mean free</a:t>
            </a:r>
          </a:p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 (mfp)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-1" y="6698905"/>
            <a:ext cx="9217026" cy="213562"/>
          </a:xfrm>
          <a:prstGeom prst="rect">
            <a:avLst/>
          </a:prstGeom>
          <a:solidFill>
            <a:srgbClr val="707070"/>
          </a:solidFill>
        </p:spPr>
        <p:txBody>
          <a:bodyPr wrap="none" bIns="61200" rtlCol="0" anchor="ctr" anchorCtr="0">
            <a:noAutofit/>
          </a:bodyPr>
          <a:lstStyle/>
          <a:p>
            <a:r>
              <a:rPr lang="en-US" sz="1200" b="1">
                <a:solidFill>
                  <a:srgbClr val="FFFFFF"/>
                </a:solidFill>
              </a:rPr>
              <a:t>Georg Raffelt, MPI Physics,</a:t>
            </a:r>
            <a:r>
              <a:rPr lang="en-US" sz="1200" b="1" baseline="0">
                <a:solidFill>
                  <a:srgbClr val="FFFFFF"/>
                </a:solidFill>
              </a:rPr>
              <a:t> Garching</a:t>
            </a:r>
            <a:endParaRPr lang="en-US" sz="1200" b="1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-128" y="6696437"/>
            <a:ext cx="9217025" cy="216392"/>
          </a:xfrm>
          <a:prstGeom prst="rect">
            <a:avLst/>
          </a:prstGeom>
          <a:noFill/>
        </p:spPr>
        <p:txBody>
          <a:bodyPr wrap="none" bIns="61200" rtlCol="0" anchor="ctr" anchorCtr="0">
            <a:noAutofit/>
          </a:bodyPr>
          <a:lstStyle/>
          <a:p>
            <a:pPr marL="0" marR="0" lvl="0" indent="0" algn="ctr" defTabSz="9216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ECDD1A-5B44-4760-8AEC-DA0690235F7A}" type="slidenum">
              <a:rPr lang="en-US" sz="1200" b="1" smtClean="0">
                <a:solidFill>
                  <a:schemeClr val="bg1"/>
                </a:solidFill>
              </a:rPr>
              <a:pPr marL="0" marR="0" lvl="0" indent="0" algn="ctr" defTabSz="9216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00622" y="6696437"/>
            <a:ext cx="3816404" cy="216392"/>
          </a:xfrm>
          <a:prstGeom prst="rect">
            <a:avLst/>
          </a:prstGeom>
          <a:noFill/>
        </p:spPr>
        <p:txBody>
          <a:bodyPr wrap="none" bIns="61200" rtlCol="0" anchor="ctr" anchorCtr="0">
            <a:no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Invisibles</a:t>
            </a:r>
            <a:r>
              <a:rPr lang="en-US" sz="1200" b="1" baseline="0">
                <a:solidFill>
                  <a:schemeClr val="bg1"/>
                </a:solidFill>
              </a:rPr>
              <a:t> Workshop</a:t>
            </a:r>
            <a:r>
              <a:rPr lang="en-US" sz="1200" b="1">
                <a:solidFill>
                  <a:schemeClr val="bg1"/>
                </a:solidFill>
              </a:rPr>
              <a:t>,  CERN, 1</a:t>
            </a:r>
            <a:r>
              <a:rPr lang="en-US" sz="1200" b="1" baseline="0">
                <a:solidFill>
                  <a:schemeClr val="bg1"/>
                </a:solidFill>
              </a:rPr>
              <a:t> Sept </a:t>
            </a:r>
            <a:r>
              <a:rPr lang="en-US" sz="1200" b="1">
                <a:solidFill>
                  <a:schemeClr val="bg1"/>
                </a:solidFill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0107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1"/>
          <p:cNvSpPr txBox="1">
            <a:spLocks/>
          </p:cNvSpPr>
          <p:nvPr/>
        </p:nvSpPr>
        <p:spPr>
          <a:xfrm>
            <a:off x="1" y="0"/>
            <a:ext cx="9217024" cy="582932"/>
          </a:xfrm>
          <a:prstGeom prst="rect">
            <a:avLst/>
          </a:prstGeom>
          <a:solidFill>
            <a:srgbClr val="707070"/>
          </a:solidFill>
        </p:spPr>
        <p:txBody>
          <a:bodyPr vert="horz" lIns="92144" tIns="46072" rIns="92144" bIns="46072" rtlCol="0" anchor="ctr">
            <a:noAutofit/>
          </a:bodyPr>
          <a:lstStyle>
            <a:lvl1pPr algn="ctr" defTabSz="921451" rtl="0" eaLnBrk="1" latinLnBrk="0" hangingPunct="1">
              <a:spcBef>
                <a:spcPct val="0"/>
              </a:spcBef>
              <a:buNone/>
              <a:defRPr sz="3200" b="1" kern="1200">
                <a:ln w="635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latin typeface="+mn-lt"/>
              </a:rPr>
              <a:t>Next Generation Large-Scale Detectors (2020+)</a:t>
            </a:r>
            <a:endParaRPr lang="en-US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Impact of New Particles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" y="576437"/>
            <a:ext cx="4722829" cy="612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515" y="233577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PNS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543" y="719607"/>
            <a:ext cx="1821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</a:rPr>
              <a:t>Progenitor Star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31932" y="2955972"/>
            <a:ext cx="648090" cy="500015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5952" y="3887788"/>
            <a:ext cx="1994066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31932" y="4338251"/>
            <a:ext cx="3392345" cy="1566076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32432" y="1811971"/>
            <a:ext cx="3171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Energy and lepton transport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within PNS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32432" y="3212698"/>
            <a:ext cx="45842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Energy transport beyond neutrino sphere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(directly or decay products)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Explosion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Nucleosynthesis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48199" y="5392734"/>
            <a:ext cx="43048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Detection (direct or decay products)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SN 1987A, next nearby SN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Diffuse background from all past SNe</a:t>
            </a:r>
          </a:p>
        </p:txBody>
      </p:sp>
    </p:spTree>
    <p:extLst>
      <p:ext uri="{BB962C8B-B14F-4D97-AF65-F5344CB8AC3E}">
        <p14:creationId xmlns:p14="http://schemas.microsoft.com/office/powerpoint/2010/main" val="417475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64665"/>
            <a:ext cx="9217024" cy="582932"/>
          </a:xfrm>
        </p:spPr>
        <p:txBody>
          <a:bodyPr/>
          <a:lstStyle/>
          <a:p>
            <a:r>
              <a:rPr lang="en-US"/>
              <a:t>Supernova Bounds on Radiative Particle Decays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02" y="4467544"/>
            <a:ext cx="1944270" cy="14367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637" y="652836"/>
            <a:ext cx="2805455" cy="2083051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8" r="662"/>
          <a:stretch/>
        </p:blipFill>
        <p:spPr>
          <a:xfrm>
            <a:off x="0" y="719608"/>
            <a:ext cx="4464000" cy="547276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368062" y="3095937"/>
            <a:ext cx="720100" cy="720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 rot="19120022">
            <a:off x="1641321" y="2557944"/>
            <a:ext cx="1584000" cy="424842"/>
            <a:chOff x="5040572" y="3183242"/>
            <a:chExt cx="2026271" cy="54346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0000" flipV="1">
              <a:off x="5904692" y="3584413"/>
              <a:ext cx="1138359" cy="14229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1200000" flipV="1">
              <a:off x="5928484" y="3183242"/>
              <a:ext cx="1138359" cy="142295"/>
            </a:xfrm>
            <a:prstGeom prst="rect">
              <a:avLst/>
            </a:prstGeom>
          </p:spPr>
        </p:pic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5832682" y="3383997"/>
              <a:ext cx="144000" cy="144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5040572" y="3455987"/>
              <a:ext cx="825903" cy="1"/>
            </a:xfrm>
            <a:prstGeom prst="line">
              <a:avLst/>
            </a:prstGeom>
            <a:ln w="28575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 rot="20965361">
            <a:off x="1888363" y="2797085"/>
            <a:ext cx="3960550" cy="543466"/>
            <a:chOff x="3106293" y="3183242"/>
            <a:chExt cx="3960550" cy="54346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0000" flipV="1">
              <a:off x="5904692" y="3584413"/>
              <a:ext cx="1138359" cy="142295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1200000" flipV="1">
              <a:off x="5928484" y="3183242"/>
              <a:ext cx="1138359" cy="142295"/>
            </a:xfrm>
            <a:prstGeom prst="rect">
              <a:avLst/>
            </a:prstGeom>
          </p:spPr>
        </p:pic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5832682" y="3383997"/>
              <a:ext cx="144000" cy="144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106293" y="3449459"/>
              <a:ext cx="2760182" cy="6529"/>
            </a:xfrm>
            <a:prstGeom prst="line">
              <a:avLst/>
            </a:prstGeom>
            <a:ln w="28575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 rot="1137203">
            <a:off x="1803717" y="3951176"/>
            <a:ext cx="3960550" cy="543466"/>
            <a:chOff x="3106293" y="3183242"/>
            <a:chExt cx="3960550" cy="54346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00000" flipV="1">
              <a:off x="5904692" y="3584413"/>
              <a:ext cx="1138359" cy="142295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-1200000" flipV="1">
              <a:off x="5928484" y="3183242"/>
              <a:ext cx="1138359" cy="142295"/>
            </a:xfrm>
            <a:prstGeom prst="rect">
              <a:avLst/>
            </a:prstGeom>
          </p:spPr>
        </p:pic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5832682" y="3383997"/>
              <a:ext cx="144000" cy="144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106293" y="3449459"/>
              <a:ext cx="2760182" cy="6529"/>
            </a:xfrm>
            <a:prstGeom prst="line">
              <a:avLst/>
            </a:prstGeom>
            <a:ln w="28575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345353" y="2820768"/>
            <a:ext cx="1217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Collapsed</a:t>
            </a:r>
          </a:p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core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52032" y="4764381"/>
            <a:ext cx="13111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Progenitor</a:t>
            </a:r>
          </a:p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mantle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88035" y="1354449"/>
            <a:ext cx="12081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Adds to </a:t>
            </a:r>
          </a:p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Explosion</a:t>
            </a:r>
          </a:p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96004" y="4104077"/>
            <a:ext cx="2240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chemeClr val="bg1">
                    <a:lumMod val="85000"/>
                  </a:schemeClr>
                </a:solidFill>
              </a:rPr>
              <a:t>Solar Maximum Mission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04692" y="5844531"/>
            <a:ext cx="30864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excess gamma rays</a:t>
            </a:r>
          </a:p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SN 1987A neutrino burst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832682" y="2735887"/>
            <a:ext cx="3486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Cosmic gamma ray background</a:t>
            </a:r>
          </a:p>
          <a:p>
            <a:r>
              <a:rPr lang="en-US" sz="2000"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all past supernovae</a:t>
            </a:r>
          </a:p>
        </p:txBody>
      </p:sp>
      <p:sp>
        <p:nvSpPr>
          <p:cNvPr id="3" name="TextBox 2">
            <a:hlinkClick r:id="rId6"/>
          </p:cNvPr>
          <p:cNvSpPr txBox="1"/>
          <p:nvPr/>
        </p:nvSpPr>
        <p:spPr>
          <a:xfrm>
            <a:off x="344242" y="1052398"/>
            <a:ext cx="217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Low-E SNe provide</a:t>
            </a:r>
          </a:p>
          <a:p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constraints</a:t>
            </a:r>
          </a:p>
          <a:p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Caputo+ </a:t>
            </a:r>
          </a:p>
          <a:p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arXiv:</a:t>
            </a:r>
            <a:r>
              <a:rPr lang="en-DE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2201.09890</a:t>
            </a:r>
            <a:endParaRPr lang="en-US" sz="2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355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Gravitational-Wave Signatures of New Energy Transfer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367697"/>
            <a:ext cx="4804832" cy="4176580"/>
          </a:xfrm>
          <a:prstGeom prst="rect">
            <a:avLst/>
          </a:prstGeom>
        </p:spPr>
      </p:pic>
      <p:sp>
        <p:nvSpPr>
          <p:cNvPr id="14" name="TextBox 13">
            <a:hlinkClick r:id="rId3"/>
          </p:cNvPr>
          <p:cNvSpPr txBox="1"/>
          <p:nvPr/>
        </p:nvSpPr>
        <p:spPr>
          <a:xfrm>
            <a:off x="360364" y="6048347"/>
            <a:ext cx="8784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Ehring, Abbar, Janka, Raffelt, Nakamura &amp; Kotake, arXiv:</a:t>
            </a:r>
            <a:r>
              <a:rPr lang="en-DE" sz="2400"/>
              <a:t>2412.02750</a:t>
            </a:r>
            <a:endParaRPr lang="en-US" sz="2400"/>
          </a:p>
        </p:txBody>
      </p:sp>
      <p:sp>
        <p:nvSpPr>
          <p:cNvPr id="15" name="TextBox 14"/>
          <p:cNvSpPr txBox="1"/>
          <p:nvPr/>
        </p:nvSpPr>
        <p:spPr>
          <a:xfrm>
            <a:off x="5472631" y="1248691"/>
            <a:ext cx="37443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PNS convection stimulated by</a:t>
            </a:r>
          </a:p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   novel heating at bottom of</a:t>
            </a:r>
          </a:p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   convection layer</a:t>
            </a:r>
          </a:p>
          <a:p>
            <a:endParaRPr lang="en-US" sz="8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DE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Causes GW emission during</a:t>
            </a:r>
          </a:p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   otherwise quiescent phase</a:t>
            </a:r>
          </a:p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   shortly after core bounce</a:t>
            </a:r>
          </a:p>
          <a:p>
            <a:endParaRPr lang="en-US" sz="8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DE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Testing BSM forms of energy</a:t>
            </a:r>
          </a:p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   transfer with GWs from next SN</a:t>
            </a:r>
          </a:p>
        </p:txBody>
      </p:sp>
    </p:spTree>
    <p:extLst>
      <p:ext uri="{BB962C8B-B14F-4D97-AF65-F5344CB8AC3E}">
        <p14:creationId xmlns:p14="http://schemas.microsoft.com/office/powerpoint/2010/main" val="200979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Cooling the Shock: SN Bounds on Dark Photons</a:t>
            </a:r>
          </a:p>
        </p:txBody>
      </p:sp>
      <p:sp>
        <p:nvSpPr>
          <p:cNvPr id="14" name="TextBox 13">
            <a:hlinkClick r:id="rId2"/>
          </p:cNvPr>
          <p:cNvSpPr txBox="1"/>
          <p:nvPr/>
        </p:nvSpPr>
        <p:spPr>
          <a:xfrm>
            <a:off x="360364" y="6152307"/>
            <a:ext cx="8569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Caputo, Janka, Raffelt &amp; Yun, PRL, arXiv:</a:t>
            </a:r>
            <a:r>
              <a:rPr lang="en-DE" sz="2000"/>
              <a:t>2502.01731</a:t>
            </a:r>
            <a:endParaRPr lang="en-US" sz="2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52" y="766199"/>
            <a:ext cx="6989055" cy="36725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8605" y="4680157"/>
            <a:ext cx="6464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Plasma frequency in “gain layer” 100</a:t>
            </a:r>
            <a:r>
              <a:rPr lang="en-DE" sz="240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400 keV</a:t>
            </a:r>
          </a:p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Resonant conversion </a:t>
            </a:r>
            <a:r>
              <a:rPr lang="en-US" sz="2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Plasmon </a:t>
            </a:r>
            <a:r>
              <a:rPr lang="en-DE" sz="2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sz="2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Hidden Photon</a:t>
            </a:r>
          </a:p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Drains energy from “gain” layer</a:t>
            </a:r>
            <a:endParaRPr 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03896" y="4061396"/>
            <a:ext cx="1596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accent6">
                    <a:lumMod val="75000"/>
                  </a:schemeClr>
                </a:solidFill>
              </a:rPr>
              <a:t>Pic Yun/Janka</a:t>
            </a:r>
          </a:p>
        </p:txBody>
      </p:sp>
    </p:spTree>
    <p:extLst>
      <p:ext uri="{BB962C8B-B14F-4D97-AF65-F5344CB8AC3E}">
        <p14:creationId xmlns:p14="http://schemas.microsoft.com/office/powerpoint/2010/main" val="35101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Supernova 1987A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" y="492"/>
            <a:ext cx="9217025" cy="6911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-128" y="-493"/>
            <a:ext cx="4608513" cy="6911975"/>
            <a:chOff x="4608512" y="-493"/>
            <a:chExt cx="4608513" cy="6911975"/>
          </a:xfrm>
        </p:grpSpPr>
        <p:pic>
          <p:nvPicPr>
            <p:cNvPr id="24" name="Picture 13" descr="C:\Users\Georg Raffelt\Desktop\sn.jpg"/>
            <p:cNvPicPr preferRelativeResize="0"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512" y="-493"/>
              <a:ext cx="4608513" cy="691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4752656" y="143527"/>
              <a:ext cx="4320476" cy="1296180"/>
            </a:xfrm>
            <a:prstGeom prst="rect">
              <a:avLst/>
            </a:prstGeom>
            <a:noFill/>
            <a:effectLst/>
          </p:spPr>
          <p:txBody>
            <a:bodyPr wrap="none" rtlCol="0">
              <a:noAutofit/>
            </a:bodyPr>
            <a:lstStyle/>
            <a:p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Supernova 1987A</a:t>
              </a:r>
            </a:p>
            <a:p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 February 1987</a:t>
              </a:r>
            </a:p>
            <a:p>
              <a:endParaRPr 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532" y="287547"/>
            <a:ext cx="4320031" cy="638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12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Do Neutrinos Gravitate?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12" y="1289925"/>
            <a:ext cx="3888541" cy="3318222"/>
          </a:xfrm>
          <a:prstGeom prst="rect">
            <a:avLst/>
          </a:prstGeom>
          <a:effectLst/>
        </p:spPr>
      </p:pic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43892" y="719609"/>
            <a:ext cx="4320000" cy="57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56" tIns="46078" rIns="92156" bIns="46078" anchor="ctr"/>
          <a:lstStyle/>
          <a:p>
            <a:pPr algn="ctr" defTabSz="921018"/>
            <a:r>
              <a:rPr lang="en-US" sz="2400"/>
              <a:t>Early light curve of SN 1987A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15"/>
              <p:cNvSpPr>
                <a:spLocks noChangeArrowheads="1"/>
              </p:cNvSpPr>
              <p:nvPr/>
            </p:nvSpPr>
            <p:spPr bwMode="auto">
              <a:xfrm>
                <a:off x="143892" y="4837787"/>
                <a:ext cx="4320000" cy="151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156" tIns="46078" rIns="92156" bIns="46078" anchor="ctr"/>
              <a:lstStyle/>
              <a:p>
                <a:pPr defTabSz="921018"/>
                <a:r>
                  <a:rPr lang="en-US" sz="2400">
                    <a:solidFill>
                      <a:srgbClr val="003399"/>
                    </a:solidFill>
                  </a:rPr>
                  <a:t>• Neutrinos arrived several hours</a:t>
                </a:r>
              </a:p>
              <a:p>
                <a:pPr defTabSz="921018"/>
                <a:r>
                  <a:rPr lang="en-US" sz="2400">
                    <a:solidFill>
                      <a:srgbClr val="003399"/>
                    </a:solidFill>
                  </a:rPr>
                  <a:t>   before photons (as expected)</a:t>
                </a:r>
              </a:p>
              <a:p>
                <a:pPr defTabSz="921018"/>
                <a:r>
                  <a:rPr lang="en-US" sz="2400">
                    <a:solidFill>
                      <a:srgbClr val="003399"/>
                    </a:solidFill>
                  </a:rPr>
                  <a:t>• Transit time 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3399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sz="2400">
                    <a:solidFill>
                      <a:srgbClr val="003399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3399"/>
                        </a:solidFill>
                        <a:latin typeface="Cambria Math"/>
                      </a:rPr>
                      <m:t>𝛾</m:t>
                    </m:r>
                  </m:oMath>
                </a14:m>
                <a:r>
                  <a:rPr lang="en-US" sz="2400">
                    <a:solidFill>
                      <a:srgbClr val="003399"/>
                    </a:solidFill>
                  </a:rPr>
                  <a:t> same</a:t>
                </a:r>
              </a:p>
              <a:p>
                <a:pPr defTabSz="921018"/>
                <a:r>
                  <a:rPr lang="en-US" sz="2400">
                    <a:solidFill>
                      <a:srgbClr val="003399"/>
                    </a:solidFill>
                  </a:rPr>
                  <a:t>   (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3399"/>
                        </a:solidFill>
                        <a:latin typeface="Cambria Math"/>
                      </a:rPr>
                      <m:t>160.000</m:t>
                    </m:r>
                  </m:oMath>
                </a14:m>
                <a:r>
                  <a:rPr lang="en-US" sz="2400">
                    <a:solidFill>
                      <a:srgbClr val="003399"/>
                    </a:solidFill>
                  </a:rPr>
                  <a:t> yr) within a few hours</a:t>
                </a:r>
              </a:p>
            </p:txBody>
          </p:sp>
        </mc:Choice>
        <mc:Fallback xmlns="">
          <p:sp>
            <p:nvSpPr>
              <p:cNvPr id="5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3892" y="4837787"/>
                <a:ext cx="4320000" cy="1511300"/>
              </a:xfrm>
              <a:prstGeom prst="rect">
                <a:avLst/>
              </a:prstGeom>
              <a:blipFill>
                <a:blip r:embed="rId3"/>
                <a:stretch>
                  <a:fillRect l="-2260" t="-4839" r="-1836" b="-1048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 noChangeArrowheads="1"/>
              </p:cNvSpPr>
              <p:nvPr/>
            </p:nvSpPr>
            <p:spPr bwMode="auto">
              <a:xfrm>
                <a:off x="4608512" y="719608"/>
                <a:ext cx="4464619" cy="58320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156" tIns="46078" rIns="92156" bIns="46078"/>
              <a:lstStyle/>
              <a:p>
                <a:pPr algn="l" defTabSz="921018"/>
                <a:endParaRPr lang="en-US" sz="4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400">
                    <a:solidFill>
                      <a:srgbClr val="003399"/>
                    </a:solidFill>
                  </a:rPr>
                  <a:t>Shapiro time delay for particles</a:t>
                </a:r>
              </a:p>
              <a:p>
                <a:pPr algn="l" defTabSz="921018"/>
                <a:r>
                  <a:rPr lang="en-US" sz="2400">
                    <a:solidFill>
                      <a:srgbClr val="003399"/>
                    </a:solidFill>
                  </a:rPr>
                  <a:t>moving in a gravitational potential</a:t>
                </a: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400" b="0">
                    <a:solidFill>
                      <a:srgbClr val="003399"/>
                    </a:solidFill>
                  </a:rPr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Δ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=−2</m:t>
                    </m:r>
                    <m:nary>
                      <m:nary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𝐴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sup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/>
                      </a:rPr>
                      <m:t>Φ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endParaRPr lang="en-US" sz="24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400">
                    <a:solidFill>
                      <a:srgbClr val="003399"/>
                    </a:solidFill>
                  </a:rPr>
                  <a:t>For trip from LMC to us, depending </a:t>
                </a:r>
              </a:p>
              <a:p>
                <a:pPr algn="l" defTabSz="921018"/>
                <a:r>
                  <a:rPr lang="en-US" sz="2400">
                    <a:solidFill>
                      <a:srgbClr val="003399"/>
                    </a:solidFill>
                  </a:rPr>
                  <a:t>on galactic model,</a:t>
                </a: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defTabSz="921018"/>
                <a:r>
                  <a:rPr lang="en-US" sz="2400">
                    <a:solidFill>
                      <a:srgbClr val="003399"/>
                    </a:solidFill>
                  </a:rPr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smtClean="0">
                        <a:solidFill>
                          <a:schemeClr val="tx1"/>
                        </a:solidFill>
                        <a:latin typeface="Cambria Math"/>
                      </a:rPr>
                      <m:t>Δ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/>
                      </a:rPr>
                      <m:t>≈1</m:t>
                    </m:r>
                  </m:oMath>
                </a14:m>
                <a:r>
                  <a:rPr lang="en-US" sz="2400">
                    <a:solidFill>
                      <a:schemeClr val="tx1"/>
                    </a:solidFill>
                  </a:rPr>
                  <a:t>–5 months</a:t>
                </a: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400">
                    <a:solidFill>
                      <a:srgbClr val="003399"/>
                    </a:solidFill>
                  </a:rPr>
                  <a:t>Neutrinos and photons respond to</a:t>
                </a:r>
              </a:p>
              <a:p>
                <a:pPr algn="l" defTabSz="921018"/>
                <a:r>
                  <a:rPr lang="en-US" sz="2400">
                    <a:solidFill>
                      <a:srgbClr val="003399"/>
                    </a:solidFill>
                  </a:rPr>
                  <a:t>gravity the same to within</a:t>
                </a: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defTabSz="921018"/>
                <a:r>
                  <a:rPr lang="en-US" sz="2400">
                    <a:solidFill>
                      <a:srgbClr val="003399"/>
                    </a:solidFill>
                  </a:rPr>
                  <a:t>     </a:t>
                </a:r>
                <a:r>
                  <a:rPr lang="en-US" sz="2400">
                    <a:solidFill>
                      <a:srgbClr val="C00000"/>
                    </a:solidFill>
                  </a:rPr>
                  <a:t>1–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4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endParaRPr lang="en-US" sz="24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11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8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000"/>
                  <a:t>Longo, PRL 60:173, 1988</a:t>
                </a:r>
              </a:p>
              <a:p>
                <a:pPr algn="l" defTabSz="921018"/>
                <a:r>
                  <a:rPr lang="en-US" sz="2000"/>
                  <a:t>Krauss &amp; Tremaine, PRL 60:176, 1988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08512" y="719608"/>
                <a:ext cx="4464619" cy="5832005"/>
              </a:xfrm>
              <a:prstGeom prst="rect">
                <a:avLst/>
              </a:prstGeom>
              <a:blipFill>
                <a:blip r:embed="rId4"/>
                <a:stretch>
                  <a:fillRect l="-2049" r="-491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82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GW vs Gamma-Ray Shapiro Time Delay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9" y="1151667"/>
            <a:ext cx="5977411" cy="5256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49333" y="2837852"/>
                <a:ext cx="2888227" cy="16982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solidFill>
                      <a:srgbClr val="C00000"/>
                    </a:solidFill>
                  </a:rPr>
                  <a:t>GWs &amp;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2000" b="1">
                    <a:solidFill>
                      <a:srgbClr val="C00000"/>
                    </a:solidFill>
                  </a:rPr>
                  <a:t> arrive within 2 s</a:t>
                </a:r>
              </a:p>
              <a:p>
                <a:r>
                  <a:rPr lang="en-US" sz="2000" b="1">
                    <a:solidFill>
                      <a:srgbClr val="C00000"/>
                    </a:solidFill>
                  </a:rPr>
                  <a:t>Equal Shapiro time delay</a:t>
                </a:r>
              </a:p>
              <a:p>
                <a:r>
                  <a:rPr lang="en-US" sz="2000" b="1">
                    <a:solidFill>
                      <a:srgbClr val="C00000"/>
                    </a:solidFill>
                  </a:rPr>
                  <a:t>within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sup>
                    </m:sSup>
                  </m:oMath>
                </a14:m>
                <a:endParaRPr lang="en-US" sz="2000" b="1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n-US" sz="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(Shoemaker &amp; Murase</a:t>
                </a:r>
              </a:p>
              <a:p>
                <a:r>
                  <a:rPr 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hlinkClick r:id="rId3"/>
                  </a:rPr>
                  <a:t>arXiv:1710.06427</a:t>
                </a:r>
                <a:r>
                  <a:rPr 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333" y="2837852"/>
                <a:ext cx="2888227" cy="1698285"/>
              </a:xfrm>
              <a:prstGeom prst="rect">
                <a:avLst/>
              </a:prstGeom>
              <a:blipFill>
                <a:blip r:embed="rId4"/>
                <a:stretch>
                  <a:fillRect l="-2326" t="-2158" r="-1480" b="-5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349333" y="1079657"/>
            <a:ext cx="1805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NS-NS Merger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</a:t>
            </a:r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 GW170817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</a:t>
            </a:r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 GRB 170817A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7438" y="719607"/>
            <a:ext cx="28083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AdvOTfe309fd3"/>
                <a:hlinkClick r:id="rId5"/>
              </a:rPr>
              <a:t>ApJ  Lett. </a:t>
            </a:r>
            <a:r>
              <a:rPr lang="en-US" sz="1600">
                <a:latin typeface="AdvOTf9433e2d"/>
                <a:hlinkClick r:id="rId5"/>
              </a:rPr>
              <a:t>848 (2017) L12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47993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0"/>
            <a:ext cx="9217025" cy="863627"/>
          </a:xfrm>
        </p:spPr>
        <p:txBody>
          <a:bodyPr/>
          <a:lstStyle/>
          <a:p>
            <a:r>
              <a:rPr lang="en-US" sz="4000"/>
              <a:t>Urgent Particle-Physics Questions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7912" y="1007647"/>
                <a:ext cx="8785220" cy="4997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>
                    <a:solidFill>
                      <a:srgbClr val="FFFF00"/>
                    </a:solidFill>
                    <a:sym typeface="Symbol" panose="05050102010706020507" pitchFamily="18" charset="2"/>
                  </a:rPr>
                  <a:t>  </a:t>
                </a:r>
                <a:r>
                  <a:rPr lang="en-US" sz="3200" b="1">
                    <a:solidFill>
                      <a:srgbClr val="FFFF00"/>
                    </a:solidFill>
                  </a:rPr>
                  <a:t>Neutrino properties</a:t>
                </a:r>
              </a:p>
              <a:p>
                <a:r>
                  <a:rPr lang="en-US" sz="3200" b="1">
                    <a:solidFill>
                      <a:schemeClr val="bg1"/>
                    </a:solidFill>
                  </a:rPr>
                  <a:t>    </a:t>
                </a:r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 </a:t>
                </a:r>
                <a:r>
                  <a:rPr lang="en-US" sz="3200" b="1">
                    <a:solidFill>
                      <a:schemeClr val="bg1"/>
                    </a:solidFill>
                  </a:rPr>
                  <a:t>Two or four components? (Dirac vs Majorana)</a:t>
                </a:r>
              </a:p>
              <a:p>
                <a:r>
                  <a:rPr lang="en-US" sz="3200" b="1">
                    <a:solidFill>
                      <a:schemeClr val="bg1"/>
                    </a:solidFill>
                  </a:rPr>
                  <a:t>    </a:t>
                </a:r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 </a:t>
                </a:r>
                <a:r>
                  <a:rPr lang="en-US" sz="3200" b="1">
                    <a:solidFill>
                      <a:schemeClr val="bg1"/>
                    </a:solidFill>
                  </a:rPr>
                  <a:t>Electromagnetic properties?</a:t>
                </a:r>
              </a:p>
              <a:p>
                <a:endParaRPr lang="en-US" sz="1000" b="1">
                  <a:solidFill>
                    <a:schemeClr val="bg1"/>
                  </a:solidFill>
                  <a:sym typeface="Symbol" panose="05050102010706020507" pitchFamily="18" charset="2"/>
                </a:endParaRPr>
              </a:p>
              <a:p>
                <a:r>
                  <a:rPr lang="en-US" sz="3200" b="1">
                    <a:solidFill>
                      <a:srgbClr val="FFFF00"/>
                    </a:solidFill>
                    <a:sym typeface="Symbol" panose="05050102010706020507" pitchFamily="18" charset="2"/>
                  </a:rPr>
                  <a:t>  </a:t>
                </a:r>
                <a:r>
                  <a:rPr lang="en-US" sz="3200" b="1">
                    <a:solidFill>
                      <a:srgbClr val="FFFF00"/>
                    </a:solidFill>
                  </a:rPr>
                  <a:t>Dark matter of the universe</a:t>
                </a:r>
              </a:p>
              <a:p>
                <a:r>
                  <a:rPr lang="en-US" sz="3200" b="1">
                    <a:solidFill>
                      <a:schemeClr val="bg1"/>
                    </a:solidFill>
                  </a:rPr>
                  <a:t>    </a:t>
                </a:r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  </a:t>
                </a:r>
                <a:r>
                  <a:rPr lang="en-US" sz="3200" b="1">
                    <a:solidFill>
                      <a:schemeClr val="bg1"/>
                    </a:solidFill>
                  </a:rPr>
                  <a:t>WIMPs (heavy neutrino-like particles)</a:t>
                </a:r>
              </a:p>
              <a:p>
                <a:r>
                  <a:rPr lang="en-US" sz="3200" b="1">
                    <a:solidFill>
                      <a:schemeClr val="bg1"/>
                    </a:solidFill>
                  </a:rPr>
                  <a:t>    </a:t>
                </a:r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  </a:t>
                </a:r>
                <a:r>
                  <a:rPr lang="en-US" sz="3200" b="1">
                    <a:solidFill>
                      <a:schemeClr val="bg1"/>
                    </a:solidFill>
                  </a:rPr>
                  <a:t>Axions</a:t>
                </a:r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sz="3200" b="1">
                    <a:solidFill>
                      <a:schemeClr val="bg1"/>
                    </a:solidFill>
                  </a:rPr>
                  <a:t>(very low-mass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sz="3200" b="1">
                    <a:solidFill>
                      <a:schemeClr val="bg1"/>
                    </a:solidFill>
                  </a:rPr>
                  <a:t> like particles)</a:t>
                </a:r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sz="3200" b="1">
                  <a:solidFill>
                    <a:schemeClr val="bg1"/>
                  </a:solidFill>
                </a:endParaRPr>
              </a:p>
              <a:p>
                <a:r>
                  <a:rPr lang="en-US" sz="32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–  Many other options</a:t>
                </a:r>
              </a:p>
              <a:p>
                <a:endParaRPr lang="en-US" sz="1000" b="1">
                  <a:solidFill>
                    <a:schemeClr val="bg1"/>
                  </a:solidFill>
                </a:endParaRPr>
              </a:p>
              <a:p>
                <a:r>
                  <a:rPr lang="en-US" sz="3200" b="1">
                    <a:solidFill>
                      <a:srgbClr val="FFFF00"/>
                    </a:solidFill>
                    <a:sym typeface="Symbol" panose="05050102010706020507" pitchFamily="18" charset="2"/>
                  </a:rPr>
                  <a:t>  </a:t>
                </a:r>
                <a:r>
                  <a:rPr lang="en-US" sz="3200" b="1">
                    <a:solidFill>
                      <a:srgbClr val="FFFF00"/>
                    </a:solidFill>
                  </a:rPr>
                  <a:t>Matter-antimatter asymmetry in the universe</a:t>
                </a:r>
              </a:p>
              <a:p>
                <a:endParaRPr lang="en-US" sz="1000" b="1">
                  <a:solidFill>
                    <a:srgbClr val="FFFF00"/>
                  </a:solidFill>
                  <a:sym typeface="Symbol" panose="05050102010706020507" pitchFamily="18" charset="2"/>
                </a:endParaRPr>
              </a:p>
              <a:p>
                <a:r>
                  <a:rPr lang="en-US" sz="3200" b="1">
                    <a:solidFill>
                      <a:srgbClr val="FFFF00"/>
                    </a:solidFill>
                    <a:sym typeface="Symbol" panose="05050102010706020507" pitchFamily="18" charset="2"/>
                  </a:rPr>
                  <a:t>  </a:t>
                </a:r>
                <a:r>
                  <a:rPr lang="en-US" sz="3200" b="1">
                    <a:solidFill>
                      <a:srgbClr val="FFFF00"/>
                    </a:solidFill>
                  </a:rPr>
                  <a:t>What drives cosmic inflation?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" y="1007647"/>
                <a:ext cx="8785220" cy="4997137"/>
              </a:xfrm>
              <a:prstGeom prst="rect">
                <a:avLst/>
              </a:prstGeom>
              <a:blipFill>
                <a:blip r:embed="rId3"/>
                <a:stretch>
                  <a:fillRect l="-1735" t="-1829" b="-3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191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Supernova 1987A Energy-Loss Argument</a:t>
            </a:r>
          </a:p>
        </p:txBody>
      </p:sp>
      <p:pic>
        <p:nvPicPr>
          <p:cNvPr id="3" name="Picture 1027" descr="C:\Users\Georg Raffelt\Desktop\a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3" y="1295995"/>
            <a:ext cx="3561396" cy="518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288033" y="791997"/>
            <a:ext cx="3561396" cy="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5400" algn="ctr" rotWithShape="0">
                    <a:schemeClr val="accent2"/>
                  </a:outerShdw>
                </a:effectLst>
              </a14:hiddenEffects>
            </a:ext>
          </a:extLst>
        </p:spPr>
        <p:txBody>
          <a:bodyPr wrap="none" lIns="86390" tIns="43197" rIns="86390" bIns="43197" anchor="ctr"/>
          <a:lstStyle/>
          <a:p>
            <a:pPr algn="ctr"/>
            <a:r>
              <a:rPr lang="en-US" sz="2000" b="1">
                <a:solidFill>
                  <a:schemeClr val="tx1"/>
                </a:solidFill>
                <a:effectLst/>
              </a:rPr>
              <a:t>          SN 1987A neutrino signal</a:t>
            </a:r>
          </a:p>
        </p:txBody>
      </p:sp>
      <p:sp>
        <p:nvSpPr>
          <p:cNvPr id="5" name="Line 1029"/>
          <p:cNvSpPr>
            <a:spLocks noChangeShapeType="1"/>
          </p:cNvSpPr>
          <p:nvPr/>
        </p:nvSpPr>
        <p:spPr bwMode="auto">
          <a:xfrm>
            <a:off x="4176465" y="2375991"/>
            <a:ext cx="316835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6" name="Line 1030"/>
          <p:cNvSpPr>
            <a:spLocks noChangeShapeType="1"/>
          </p:cNvSpPr>
          <p:nvPr/>
        </p:nvSpPr>
        <p:spPr bwMode="auto">
          <a:xfrm rot="5400000">
            <a:off x="4176646" y="2375991"/>
            <a:ext cx="3167989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7" name="Line 1031"/>
          <p:cNvSpPr>
            <a:spLocks noChangeShapeType="1"/>
          </p:cNvSpPr>
          <p:nvPr/>
        </p:nvSpPr>
        <p:spPr bwMode="auto">
          <a:xfrm rot="2700000">
            <a:off x="4176646" y="2375991"/>
            <a:ext cx="3167989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8" name="Line 1032"/>
          <p:cNvSpPr>
            <a:spLocks noChangeShapeType="1"/>
          </p:cNvSpPr>
          <p:nvPr/>
        </p:nvSpPr>
        <p:spPr bwMode="auto">
          <a:xfrm rot="18900000">
            <a:off x="4176465" y="2375991"/>
            <a:ext cx="316835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9" name="Line 1033"/>
          <p:cNvSpPr>
            <a:spLocks noChangeShapeType="1"/>
          </p:cNvSpPr>
          <p:nvPr/>
        </p:nvSpPr>
        <p:spPr bwMode="auto">
          <a:xfrm rot="4020000">
            <a:off x="4176646" y="2375991"/>
            <a:ext cx="3167989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10" name="Line 1034"/>
          <p:cNvSpPr>
            <a:spLocks noChangeShapeType="1"/>
          </p:cNvSpPr>
          <p:nvPr/>
        </p:nvSpPr>
        <p:spPr bwMode="auto">
          <a:xfrm rot="17580000">
            <a:off x="4176646" y="2375991"/>
            <a:ext cx="3167989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11" name="Line 1035"/>
          <p:cNvSpPr>
            <a:spLocks noChangeShapeType="1"/>
          </p:cNvSpPr>
          <p:nvPr/>
        </p:nvSpPr>
        <p:spPr bwMode="auto">
          <a:xfrm rot="1320000">
            <a:off x="4176465" y="2375991"/>
            <a:ext cx="316835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12" name="Line 1036"/>
          <p:cNvSpPr>
            <a:spLocks noChangeShapeType="1"/>
          </p:cNvSpPr>
          <p:nvPr/>
        </p:nvSpPr>
        <p:spPr bwMode="auto">
          <a:xfrm rot="20280000">
            <a:off x="4176465" y="2375991"/>
            <a:ext cx="316835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13" name="Oval 1037"/>
          <p:cNvSpPr>
            <a:spLocks noChangeArrowheads="1"/>
          </p:cNvSpPr>
          <p:nvPr/>
        </p:nvSpPr>
        <p:spPr bwMode="auto">
          <a:xfrm>
            <a:off x="4464852" y="1079657"/>
            <a:ext cx="2592000" cy="259239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6396" tIns="43199" rIns="86396" bIns="43199" anchor="ctr"/>
          <a:lstStyle/>
          <a:p>
            <a:endParaRPr lang="en-US"/>
          </a:p>
        </p:txBody>
      </p:sp>
      <p:sp>
        <p:nvSpPr>
          <p:cNvPr id="27" name="Rectangle 1051"/>
          <p:cNvSpPr>
            <a:spLocks noChangeArrowheads="1"/>
          </p:cNvSpPr>
          <p:nvPr/>
        </p:nvSpPr>
        <p:spPr bwMode="auto">
          <a:xfrm>
            <a:off x="4104457" y="5615980"/>
            <a:ext cx="4824537" cy="57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144" tIns="46072" rIns="92144" bIns="46072" anchor="ctr"/>
          <a:lstStyle/>
          <a:p>
            <a:pPr defTabSz="920961"/>
            <a:r>
              <a:rPr lang="en-US" sz="2000" b="1">
                <a:solidFill>
                  <a:srgbClr val="C00000"/>
                </a:solidFill>
                <a:effectLst/>
              </a:rPr>
              <a:t>Late-time signal most sensitive observable</a:t>
            </a:r>
          </a:p>
        </p:txBody>
      </p:sp>
      <p:sp>
        <p:nvSpPr>
          <p:cNvPr id="28" name="Rectangle 1052"/>
          <p:cNvSpPr>
            <a:spLocks noChangeArrowheads="1"/>
          </p:cNvSpPr>
          <p:nvPr/>
        </p:nvSpPr>
        <p:spPr bwMode="auto">
          <a:xfrm>
            <a:off x="4104457" y="4031986"/>
            <a:ext cx="4824537" cy="1583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D4D4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144" tIns="46072" rIns="92144" bIns="46072" anchor="ctr"/>
          <a:lstStyle/>
          <a:p>
            <a:pPr defTabSz="920961"/>
            <a:r>
              <a:rPr lang="en-US" sz="2000">
                <a:solidFill>
                  <a:srgbClr val="003399"/>
                </a:solidFill>
                <a:effectLst/>
              </a:rPr>
              <a:t>Emission of very weakly interacting</a:t>
            </a:r>
          </a:p>
          <a:p>
            <a:pPr defTabSz="920961"/>
            <a:r>
              <a:rPr lang="en-US" sz="2000">
                <a:solidFill>
                  <a:srgbClr val="003399"/>
                </a:solidFill>
                <a:effectLst/>
              </a:rPr>
              <a:t>particles would  “steal” energy from the</a:t>
            </a:r>
          </a:p>
          <a:p>
            <a:pPr defTabSz="920961"/>
            <a:r>
              <a:rPr lang="en-US" sz="2000">
                <a:solidFill>
                  <a:srgbClr val="003399"/>
                </a:solidFill>
                <a:effectLst/>
              </a:rPr>
              <a:t>neutrino burst and shorten it.</a:t>
            </a:r>
          </a:p>
          <a:p>
            <a:pPr defTabSz="920961"/>
            <a:r>
              <a:rPr lang="en-US" sz="2000">
                <a:solidFill>
                  <a:srgbClr val="003399"/>
                </a:solidFill>
                <a:effectLst/>
              </a:rPr>
              <a:t>(Early neutrino burst powered by accretion,</a:t>
            </a:r>
          </a:p>
          <a:p>
            <a:pPr defTabSz="920961"/>
            <a:r>
              <a:rPr lang="en-US" sz="2000">
                <a:solidFill>
                  <a:srgbClr val="003399"/>
                </a:solidFill>
                <a:effectLst/>
              </a:rPr>
              <a:t> not sensitive to volume energy loss.)</a:t>
            </a:r>
          </a:p>
        </p:txBody>
      </p:sp>
      <p:sp>
        <p:nvSpPr>
          <p:cNvPr id="41" name="Line 1049"/>
          <p:cNvSpPr>
            <a:spLocks noChangeShapeType="1"/>
          </p:cNvSpPr>
          <p:nvPr/>
        </p:nvSpPr>
        <p:spPr bwMode="auto">
          <a:xfrm rot="16200000" flipV="1">
            <a:off x="4804290" y="1535223"/>
            <a:ext cx="76500" cy="38404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42" name="Text Box 1039"/>
          <p:cNvSpPr txBox="1">
            <a:spLocks noChangeArrowheads="1"/>
          </p:cNvSpPr>
          <p:nvPr/>
        </p:nvSpPr>
        <p:spPr bwMode="auto">
          <a:xfrm>
            <a:off x="4910797" y="2743093"/>
            <a:ext cx="1705689" cy="712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44" tIns="46072" rIns="92144" bIns="46072">
            <a:spAutoFit/>
          </a:bodyPr>
          <a:lstStyle>
            <a:lvl1pPr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algn="l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ts val="2400"/>
              </a:lnSpc>
            </a:pPr>
            <a:r>
              <a:rPr lang="en-US" b="1">
                <a:solidFill>
                  <a:srgbClr val="003399"/>
                </a:solidFill>
                <a:effectLst/>
                <a:latin typeface="+mn-lt"/>
              </a:rPr>
              <a:t> Neutrino</a:t>
            </a:r>
            <a:endParaRPr lang="en-US" b="1">
              <a:solidFill>
                <a:srgbClr val="003399"/>
              </a:solidFill>
              <a:latin typeface="+mn-lt"/>
            </a:endParaRPr>
          </a:p>
          <a:p>
            <a:pPr algn="ctr">
              <a:lnSpc>
                <a:spcPts val="2400"/>
              </a:lnSpc>
            </a:pPr>
            <a:r>
              <a:rPr lang="en-US" b="1">
                <a:solidFill>
                  <a:srgbClr val="003399"/>
                </a:solidFill>
                <a:effectLst/>
                <a:latin typeface="+mn-lt"/>
              </a:rPr>
              <a:t> diffusion</a:t>
            </a:r>
            <a:endParaRPr lang="de-DE" b="1">
              <a:solidFill>
                <a:srgbClr val="003399"/>
              </a:solidFill>
              <a:effectLst/>
              <a:latin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11102" y="875841"/>
            <a:ext cx="1329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/>
              <a:t>Neutrino</a:t>
            </a:r>
          </a:p>
          <a:p>
            <a:pPr algn="ctr">
              <a:lnSpc>
                <a:spcPts val="2400"/>
              </a:lnSpc>
            </a:pPr>
            <a:r>
              <a:rPr lang="en-US" sz="2400" b="1"/>
              <a:t>sphere</a:t>
            </a:r>
          </a:p>
        </p:txBody>
      </p:sp>
      <p:sp>
        <p:nvSpPr>
          <p:cNvPr id="44" name="AutoShape 1050"/>
          <p:cNvSpPr>
            <a:spLocks noChangeArrowheads="1"/>
          </p:cNvSpPr>
          <p:nvPr/>
        </p:nvSpPr>
        <p:spPr bwMode="auto">
          <a:xfrm>
            <a:off x="6336752" y="1765494"/>
            <a:ext cx="2448272" cy="1223996"/>
          </a:xfrm>
          <a:prstGeom prst="rightArrow">
            <a:avLst>
              <a:gd name="adj1" fmla="val 59315"/>
              <a:gd name="adj2" fmla="val 50241"/>
            </a:avLst>
          </a:prstGeom>
          <a:gradFill rotWithShape="0">
            <a:gsLst>
              <a:gs pos="0">
                <a:srgbClr val="4D4D4D"/>
              </a:gs>
              <a:gs pos="100000">
                <a:srgbClr val="CC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390" tIns="43197" rIns="86390" bIns="43197" anchor="ctr"/>
          <a:lstStyle/>
          <a:p>
            <a:pPr algn="l"/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Volume emission</a:t>
            </a:r>
          </a:p>
          <a:p>
            <a:pPr algn="l"/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new particles</a:t>
            </a:r>
          </a:p>
        </p:txBody>
      </p:sp>
      <p:sp>
        <p:nvSpPr>
          <p:cNvPr id="40" name="Line 1048"/>
          <p:cNvSpPr>
            <a:spLocks noChangeShapeType="1"/>
          </p:cNvSpPr>
          <p:nvPr/>
        </p:nvSpPr>
        <p:spPr bwMode="auto">
          <a:xfrm rot="16200000" flipH="1" flipV="1">
            <a:off x="4995578" y="1421978"/>
            <a:ext cx="383999" cy="306034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9" name="Line 1047"/>
          <p:cNvSpPr>
            <a:spLocks noChangeShapeType="1"/>
          </p:cNvSpPr>
          <p:nvPr/>
        </p:nvSpPr>
        <p:spPr bwMode="auto">
          <a:xfrm rot="16200000" flipV="1">
            <a:off x="5494361" y="1229227"/>
            <a:ext cx="0" cy="307535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8" name="Line 1046"/>
          <p:cNvSpPr>
            <a:spLocks noChangeShapeType="1"/>
          </p:cNvSpPr>
          <p:nvPr/>
        </p:nvSpPr>
        <p:spPr bwMode="auto">
          <a:xfrm rot="16200000">
            <a:off x="5379622" y="1498488"/>
            <a:ext cx="383999" cy="153017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7" name="Line 1045"/>
          <p:cNvSpPr>
            <a:spLocks noChangeShapeType="1"/>
          </p:cNvSpPr>
          <p:nvPr/>
        </p:nvSpPr>
        <p:spPr bwMode="auto">
          <a:xfrm rot="16200000" flipH="1" flipV="1">
            <a:off x="5648143" y="1382964"/>
            <a:ext cx="230999" cy="53706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5" name="Line 1043"/>
          <p:cNvSpPr>
            <a:spLocks noChangeShapeType="1"/>
          </p:cNvSpPr>
          <p:nvPr/>
        </p:nvSpPr>
        <p:spPr bwMode="auto">
          <a:xfrm rot="16200000" flipV="1">
            <a:off x="5686428" y="1881739"/>
            <a:ext cx="767997" cy="76508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6" name="Line 1044"/>
          <p:cNvSpPr>
            <a:spLocks noChangeShapeType="1"/>
          </p:cNvSpPr>
          <p:nvPr/>
        </p:nvSpPr>
        <p:spPr bwMode="auto">
          <a:xfrm rot="16200000" flipH="1">
            <a:off x="5724658" y="1919972"/>
            <a:ext cx="383999" cy="384043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3" name="Line 1041"/>
          <p:cNvSpPr>
            <a:spLocks noChangeShapeType="1"/>
          </p:cNvSpPr>
          <p:nvPr/>
        </p:nvSpPr>
        <p:spPr bwMode="auto">
          <a:xfrm rot="16200000" flipV="1">
            <a:off x="5570888" y="2072243"/>
            <a:ext cx="307498" cy="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4" name="Line 1042"/>
          <p:cNvSpPr>
            <a:spLocks noChangeShapeType="1"/>
          </p:cNvSpPr>
          <p:nvPr/>
        </p:nvSpPr>
        <p:spPr bwMode="auto">
          <a:xfrm rot="16200000" flipH="1">
            <a:off x="5396484" y="1863339"/>
            <a:ext cx="155250" cy="573062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  <p:sp>
        <p:nvSpPr>
          <p:cNvPr id="32" name="Line 1040"/>
          <p:cNvSpPr>
            <a:spLocks noChangeShapeType="1"/>
          </p:cNvSpPr>
          <p:nvPr/>
        </p:nvSpPr>
        <p:spPr bwMode="auto">
          <a:xfrm rot="16200000" flipV="1">
            <a:off x="5149355" y="2112716"/>
            <a:ext cx="536998" cy="460552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arrow" w="sm" len="sm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6396" tIns="43199" rIns="86396" bIns="43199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7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Axion Emission from a Nuclear Medium</a:t>
            </a:r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940296" y="1549363"/>
            <a:ext cx="924103" cy="0"/>
            <a:chOff x="96" y="816"/>
            <a:chExt cx="576" cy="0"/>
          </a:xfrm>
        </p:grpSpPr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96" y="816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  <p:sp>
          <p:nvSpPr>
            <p:cNvPr id="35" name="Line 11"/>
            <p:cNvSpPr>
              <a:spLocks noChangeShapeType="1"/>
            </p:cNvSpPr>
            <p:nvPr/>
          </p:nvSpPr>
          <p:spPr bwMode="auto">
            <a:xfrm>
              <a:off x="384" y="81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</p:grp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940296" y="1996361"/>
            <a:ext cx="924103" cy="0"/>
            <a:chOff x="96" y="816"/>
            <a:chExt cx="576" cy="0"/>
          </a:xfrm>
        </p:grpSpPr>
        <p:sp>
          <p:nvSpPr>
            <p:cNvPr id="32" name="Line 13"/>
            <p:cNvSpPr>
              <a:spLocks noChangeShapeType="1"/>
            </p:cNvSpPr>
            <p:nvPr/>
          </p:nvSpPr>
          <p:spPr bwMode="auto">
            <a:xfrm>
              <a:off x="96" y="816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>
              <a:off x="384" y="81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1864398" y="1549363"/>
            <a:ext cx="924103" cy="0"/>
            <a:chOff x="96" y="816"/>
            <a:chExt cx="576" cy="0"/>
          </a:xfrm>
        </p:grpSpPr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96" y="816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  <p:sp>
          <p:nvSpPr>
            <p:cNvPr id="31" name="Line 17"/>
            <p:cNvSpPr>
              <a:spLocks noChangeShapeType="1"/>
            </p:cNvSpPr>
            <p:nvPr/>
          </p:nvSpPr>
          <p:spPr bwMode="auto">
            <a:xfrm>
              <a:off x="384" y="81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</p:grpSp>
      <p:grpSp>
        <p:nvGrpSpPr>
          <p:cNvPr id="17" name="Group 18"/>
          <p:cNvGrpSpPr>
            <a:grpSpLocks/>
          </p:cNvGrpSpPr>
          <p:nvPr/>
        </p:nvGrpSpPr>
        <p:grpSpPr bwMode="auto">
          <a:xfrm>
            <a:off x="1864398" y="1996361"/>
            <a:ext cx="924103" cy="1500"/>
            <a:chOff x="96" y="816"/>
            <a:chExt cx="576" cy="0"/>
          </a:xfrm>
        </p:grpSpPr>
        <p:sp>
          <p:nvSpPr>
            <p:cNvPr id="28" name="Line 19"/>
            <p:cNvSpPr>
              <a:spLocks noChangeShapeType="1"/>
            </p:cNvSpPr>
            <p:nvPr/>
          </p:nvSpPr>
          <p:spPr bwMode="auto">
            <a:xfrm>
              <a:off x="96" y="816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384" y="81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</p:grpSp>
      <p:sp>
        <p:nvSpPr>
          <p:cNvPr id="18" name="Line 21"/>
          <p:cNvSpPr>
            <a:spLocks noChangeShapeType="1"/>
          </p:cNvSpPr>
          <p:nvPr/>
        </p:nvSpPr>
        <p:spPr bwMode="auto">
          <a:xfrm flipH="1">
            <a:off x="2018916" y="1250864"/>
            <a:ext cx="615068" cy="29849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sz="2000">
              <a:latin typeface="+mj-lt"/>
            </a:endParaRPr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1709881" y="1549363"/>
            <a:ext cx="309034" cy="446998"/>
          </a:xfrm>
          <a:prstGeom prst="ellipse">
            <a:avLst/>
          </a:prstGeom>
          <a:solidFill>
            <a:srgbClr val="FFFF99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>
              <a:latin typeface="+mj-lt"/>
            </a:endParaRP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637262" y="1352864"/>
            <a:ext cx="391543" cy="4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N</a:t>
            </a: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637262" y="1807362"/>
            <a:ext cx="362075" cy="4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N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2788501" y="1352864"/>
            <a:ext cx="391543" cy="4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N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2788501" y="1799862"/>
            <a:ext cx="391543" cy="4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N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1702380" y="1606363"/>
            <a:ext cx="391543" cy="4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V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846491" y="2093861"/>
            <a:ext cx="2038816" cy="71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>
                <a:latin typeface="+mj-lt"/>
              </a:rPr>
              <a:t>Nucleon-Nucleon</a:t>
            </a:r>
          </a:p>
          <a:p>
            <a:pPr algn="ctr"/>
            <a:r>
              <a:rPr lang="en-US" sz="2000">
                <a:latin typeface="+mj-lt"/>
              </a:rPr>
              <a:t>Bremsstrahlung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3084034" y="1459353"/>
            <a:ext cx="732368" cy="529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+ ...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2633984" y="1007647"/>
            <a:ext cx="394544" cy="4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530" tIns="48765" rIns="97530" bIns="48765">
            <a:spAutoFit/>
          </a:bodyPr>
          <a:lstStyle>
            <a:lvl1pPr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7363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472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3675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47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47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4463" y="647597"/>
                <a:ext cx="8928100" cy="569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Axion-nucleon interaction: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int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</a:rPr>
                              <m:t>Ψ</m:t>
                            </m:r>
                          </m:e>
                        </m:ba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Ψ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𝜕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𝜇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𝑎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𝜇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𝐴</m:t>
                        </m:r>
                      </m:sup>
                    </m:sSubSup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𝜕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𝜇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20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63" y="647597"/>
                <a:ext cx="8928100" cy="569258"/>
              </a:xfrm>
              <a:prstGeom prst="rect">
                <a:avLst/>
              </a:prstGeom>
              <a:blipFill>
                <a:blip r:embed="rId2"/>
                <a:stretch>
                  <a:fillRect l="-7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43892" y="2807897"/>
                <a:ext cx="878522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• Interaction potential (one-pion exchange OPE was often used, but too simplistic)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:r>
                  <a:rPr lang="de-DE" sz="2000" b="1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 </a:t>
                </a:r>
                <a:r>
                  <a:rPr lang="de-DE" sz="2000" b="1">
                    <a:solidFill>
                      <a:schemeClr val="accent1">
                        <a:lumMod val="75000"/>
                      </a:schemeClr>
                    </a:solidFill>
                  </a:rPr>
                  <a:t>Carenza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+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3"/>
                  </a:rPr>
                  <a:t>arXiv:1906.11844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• In-medium coupling constants </a:t>
                </a:r>
                <a:r>
                  <a:rPr lang="de-DE" sz="2000" b="1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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Springmann+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4"/>
                  </a:rPr>
                  <a:t>arXiv:2410.10945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• In-medium effective nucleon properties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• Correlation effects (static and dynamical spin-spin correlations)</a:t>
                </a:r>
                <a:endParaRPr lang="en-US" sz="1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• Thermal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contribute significantly (dominantly?) </a:t>
                </a:r>
                <a:r>
                  <a:rPr lang="de-DE" sz="2000" b="1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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de-DE" sz="2000" b="1">
                    <a:solidFill>
                      <a:schemeClr val="accent1">
                        <a:lumMod val="75000"/>
                      </a:schemeClr>
                    </a:solidFill>
                  </a:rPr>
                  <a:t>Carenza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+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5"/>
                  </a:rPr>
                  <a:t>arXiv:2010.02943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892" y="2807897"/>
                <a:ext cx="8785221" cy="1938992"/>
              </a:xfrm>
              <a:prstGeom prst="rect">
                <a:avLst/>
              </a:prstGeom>
              <a:blipFill>
                <a:blip r:embed="rId6"/>
                <a:stretch>
                  <a:fillRect l="-763" t="-1887" r="-555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957716" y="1439707"/>
            <a:ext cx="41792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Axial-vector interaction implies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dominance of spin-dependent process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29344" y="4672634"/>
            <a:ext cx="2455321" cy="727623"/>
            <a:chOff x="729344" y="5008831"/>
            <a:chExt cx="2455321" cy="727623"/>
          </a:xfrm>
        </p:grpSpPr>
        <p:grpSp>
          <p:nvGrpSpPr>
            <p:cNvPr id="37" name="Group 9"/>
            <p:cNvGrpSpPr>
              <a:grpSpLocks/>
            </p:cNvGrpSpPr>
            <p:nvPr/>
          </p:nvGrpSpPr>
          <p:grpSpPr bwMode="auto">
            <a:xfrm>
              <a:off x="1000574" y="5550547"/>
              <a:ext cx="924103" cy="0"/>
              <a:chOff x="96" y="816"/>
              <a:chExt cx="576" cy="0"/>
            </a:xfrm>
          </p:grpSpPr>
          <p:sp>
            <p:nvSpPr>
              <p:cNvPr id="38" name="Line 10"/>
              <p:cNvSpPr>
                <a:spLocks noChangeShapeType="1"/>
              </p:cNvSpPr>
              <p:nvPr/>
            </p:nvSpPr>
            <p:spPr bwMode="auto">
              <a:xfrm>
                <a:off x="96" y="816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39" name="Line 11"/>
              <p:cNvSpPr>
                <a:spLocks noChangeShapeType="1"/>
              </p:cNvSpPr>
              <p:nvPr/>
            </p:nvSpPr>
            <p:spPr bwMode="auto">
              <a:xfrm>
                <a:off x="384" y="816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</p:grpSp>
        <p:grpSp>
          <p:nvGrpSpPr>
            <p:cNvPr id="40" name="Group 39"/>
            <p:cNvGrpSpPr>
              <a:grpSpLocks/>
            </p:cNvGrpSpPr>
            <p:nvPr/>
          </p:nvGrpSpPr>
          <p:grpSpPr bwMode="auto">
            <a:xfrm>
              <a:off x="1924676" y="5550547"/>
              <a:ext cx="924103" cy="0"/>
              <a:chOff x="96" y="816"/>
              <a:chExt cx="576" cy="0"/>
            </a:xfrm>
          </p:grpSpPr>
          <p:sp>
            <p:nvSpPr>
              <p:cNvPr id="41" name="Line 16"/>
              <p:cNvSpPr>
                <a:spLocks noChangeShapeType="1"/>
              </p:cNvSpPr>
              <p:nvPr/>
            </p:nvSpPr>
            <p:spPr bwMode="auto">
              <a:xfrm>
                <a:off x="96" y="816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  <p:sp>
            <p:nvSpPr>
              <p:cNvPr id="42" name="Line 17"/>
              <p:cNvSpPr>
                <a:spLocks noChangeShapeType="1"/>
              </p:cNvSpPr>
              <p:nvPr/>
            </p:nvSpPr>
            <p:spPr bwMode="auto">
              <a:xfrm>
                <a:off x="384" y="816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sz="2000">
                  <a:latin typeface="+mj-lt"/>
                </a:endParaRPr>
              </a:p>
            </p:txBody>
          </p:sp>
        </p:grpSp>
        <p:sp>
          <p:nvSpPr>
            <p:cNvPr id="43" name="Line 21"/>
            <p:cNvSpPr>
              <a:spLocks noChangeShapeType="1"/>
            </p:cNvSpPr>
            <p:nvPr/>
          </p:nvSpPr>
          <p:spPr bwMode="auto">
            <a:xfrm flipH="1">
              <a:off x="2079194" y="5252048"/>
              <a:ext cx="615068" cy="29849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  <p:sp>
          <p:nvSpPr>
            <p:cNvPr id="44" name="Text Box 23"/>
            <p:cNvSpPr txBox="1">
              <a:spLocks noChangeArrowheads="1"/>
            </p:cNvSpPr>
            <p:nvPr/>
          </p:nvSpPr>
          <p:spPr bwMode="auto">
            <a:xfrm>
              <a:off x="729344" y="5330195"/>
              <a:ext cx="391543" cy="406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7530" tIns="48765" rIns="97530" bIns="48765">
              <a:spAutoFit/>
            </a:bodyPr>
            <a:lstStyle>
              <a:lvl1pPr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487363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74725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463675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951038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4082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8654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3226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7798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+mj-lt"/>
                </a:rPr>
                <a:t>p</a:t>
              </a:r>
            </a:p>
          </p:txBody>
        </p:sp>
        <p:sp>
          <p:nvSpPr>
            <p:cNvPr id="45" name="Text Box 25"/>
            <p:cNvSpPr txBox="1">
              <a:spLocks noChangeArrowheads="1"/>
            </p:cNvSpPr>
            <p:nvPr/>
          </p:nvSpPr>
          <p:spPr bwMode="auto">
            <a:xfrm>
              <a:off x="2793122" y="5330195"/>
              <a:ext cx="391543" cy="406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7530" tIns="48765" rIns="97530" bIns="48765">
              <a:spAutoFit/>
            </a:bodyPr>
            <a:lstStyle>
              <a:lvl1pPr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487363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74725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463675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951038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4082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8654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3226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7798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+mj-lt"/>
                </a:rPr>
                <a:t>n</a:t>
              </a:r>
            </a:p>
          </p:txBody>
        </p:sp>
        <p:sp>
          <p:nvSpPr>
            <p:cNvPr id="46" name="Text Box 30"/>
            <p:cNvSpPr txBox="1">
              <a:spLocks noChangeArrowheads="1"/>
            </p:cNvSpPr>
            <p:nvPr/>
          </p:nvSpPr>
          <p:spPr bwMode="auto">
            <a:xfrm>
              <a:off x="2694262" y="5008831"/>
              <a:ext cx="394544" cy="406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7530" tIns="48765" rIns="97530" bIns="48765">
              <a:spAutoFit/>
            </a:bodyPr>
            <a:lstStyle>
              <a:lvl1pPr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487363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74725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463675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951038" defTabSz="9747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4082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8654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3226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779838" defTabSz="974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+mj-lt"/>
                </a:rPr>
                <a:t>a</a:t>
              </a:r>
            </a:p>
          </p:txBody>
        </p:sp>
        <p:sp>
          <p:nvSpPr>
            <p:cNvPr id="47" name="Line 21"/>
            <p:cNvSpPr>
              <a:spLocks noChangeShapeType="1"/>
            </p:cNvSpPr>
            <p:nvPr/>
          </p:nvSpPr>
          <p:spPr bwMode="auto">
            <a:xfrm>
              <a:off x="1080022" y="5245778"/>
              <a:ext cx="615068" cy="29849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00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778025" y="5022974"/>
                  <a:ext cx="51802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025" y="5022974"/>
                  <a:ext cx="518027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Rectangle 5"/>
          <p:cNvSpPr/>
          <p:nvPr/>
        </p:nvSpPr>
        <p:spPr>
          <a:xfrm>
            <a:off x="215902" y="5628501"/>
            <a:ext cx="8856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Axion emission is a complicated nuclear physics problem, for several issues see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Fiorillo, Gil Muyor, Janka, Raffelt &amp; Vitagliano, work in progress</a:t>
            </a:r>
            <a:endParaRPr lang="en-US" sz="20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1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SN 1987A Axion Limits from Burst Duration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4460" y="575587"/>
                <a:ext cx="900068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Raffelt, Lect. Notes Phys. 741 (2008) 51 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3"/>
                  </a:rPr>
                  <a:t>hep-ph/0611350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Burst duration calibrated by early numerical studies</a:t>
                </a:r>
              </a:p>
              <a:p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“Generic” emission rates inspired by OPE rates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≳4×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and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𝐦𝐞𝐕</m:t>
                    </m:r>
                  </m:oMath>
                </a14:m>
                <a:r>
                  <a:rPr lang="en-US" sz="2000" b="1">
                    <a:solidFill>
                      <a:srgbClr val="FF0000"/>
                    </a:solidFill>
                  </a:rPr>
                  <a:t>  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(KSVZ, based on proton coupling)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60" y="575587"/>
                <a:ext cx="9000682" cy="1323439"/>
              </a:xfrm>
              <a:prstGeom prst="rect">
                <a:avLst/>
              </a:prstGeom>
              <a:blipFill>
                <a:blip r:embed="rId4"/>
                <a:stretch>
                  <a:fillRect l="-745" t="-3211" b="-6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3892" y="1943777"/>
                <a:ext cx="900068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Chang, Essig &amp; McDermott, </a:t>
                </a:r>
                <a:r>
                  <a:rPr lang="en-US" altLang="en-US" sz="2000">
                    <a:solidFill>
                      <a:schemeClr val="accent1">
                        <a:lumMod val="75000"/>
                      </a:schemeClr>
                    </a:solidFill>
                  </a:rPr>
                  <a:t>JHEP 1809 (2018) 051 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5"/>
                  </a:rPr>
                  <a:t>1803.00993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Various correction factors to emission rates, specific SN core models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≳1×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and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𝟔𝟎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𝐦𝐞𝐕</m:t>
                    </m:r>
                  </m:oMath>
                </a14:m>
                <a:r>
                  <a:rPr lang="en-US" sz="2000" b="1">
                    <a:solidFill>
                      <a:srgbClr val="FF0000"/>
                    </a:solidFill>
                  </a:rPr>
                  <a:t>  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(KSVZ, based on proton coupling)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892" y="1943777"/>
                <a:ext cx="9000681" cy="1015663"/>
              </a:xfrm>
              <a:prstGeom prst="rect">
                <a:avLst/>
              </a:prstGeom>
              <a:blipFill>
                <a:blip r:embed="rId6"/>
                <a:stretch>
                  <a:fillRect l="-745" t="-4819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44461" y="2951917"/>
                <a:ext cx="9000681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it-IT" sz="2000">
                    <a:solidFill>
                      <a:schemeClr val="accent1">
                        <a:lumMod val="75000"/>
                      </a:schemeClr>
                    </a:solidFill>
                  </a:rPr>
                  <a:t>Carenza, Fischer, Giannotti,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Guo, Martínez-Pinedo &amp; Mirizzi, 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JCAP 10 (2019) 016 &amp; Erratum 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7"/>
                  </a:rPr>
                  <a:t>1906.11844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Beyond OPE emission rates, specific SN core models: similar to Chang et al.</a:t>
                </a:r>
              </a:p>
              <a:p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≳4×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0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and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𝐦𝐞𝐕</m:t>
                    </m:r>
                  </m:oMath>
                </a14:m>
                <a:r>
                  <a:rPr lang="en-US" sz="2000" b="1">
                    <a:solidFill>
                      <a:srgbClr val="FF0000"/>
                    </a:solidFill>
                  </a:rPr>
                  <a:t>  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(KSVZ, based on proton coupling)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61" y="2951917"/>
                <a:ext cx="9000681" cy="1323439"/>
              </a:xfrm>
              <a:prstGeom prst="rect">
                <a:avLst/>
              </a:prstGeom>
              <a:blipFill>
                <a:blip r:embed="rId8"/>
                <a:stretch>
                  <a:fillRect l="-745" t="-3226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44019" y="5400257"/>
            <a:ext cx="89285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Bar, Blum &amp; D'Amico, </a:t>
            </a:r>
            <a:r>
              <a:rPr lang="en-US" sz="2000">
                <a:solidFill>
                  <a:srgbClr val="FF0000"/>
                </a:solidFill>
              </a:rPr>
              <a:t>Is there a supernova bound on axions?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  <a:hlinkClick r:id="rId9"/>
              </a:rPr>
              <a:t>1907.05020</a:t>
            </a:r>
            <a:endParaRPr lang="en-US" sz="200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</a:rPr>
              <a:t>Alternative picture of SN explosion (thermonuclear event)</a:t>
            </a:r>
          </a:p>
          <a:p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</a:rPr>
              <a:t>   Observed signal not PNS cooling. SN1987A neutron star (or pulsar) not yet found.</a:t>
            </a:r>
          </a:p>
          <a:p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</a:rPr>
              <a:t>   (but see “NS 1987A in SN 1987A”, Page et al. arXiv:2004.06078)</a:t>
            </a:r>
            <a:endParaRPr 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44020" y="4320107"/>
                <a:ext cx="892854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it-IT" sz="2000">
                    <a:solidFill>
                      <a:schemeClr val="accent1">
                        <a:lumMod val="75000"/>
                      </a:schemeClr>
                    </a:solidFill>
                  </a:rPr>
                  <a:t>Carenza, Fore, Giannotti, Mirizzi &amp; Reddy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hlinkClick r:id="rId10"/>
                  </a:rPr>
                  <a:t>2010.02943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:r>
                  <a:rPr lang="en-US" sz="2000">
                    <a:solidFill>
                      <a:schemeClr val="tx1"/>
                    </a:solidFill>
                  </a:rPr>
                  <a:t>Including thermal pions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000">
                    <a:solidFill>
                      <a:schemeClr val="tx1"/>
                    </a:solidFill>
                  </a:rPr>
                  <a:t>  (factor 3 larger emission)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0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0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and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𝟏𝟏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𝐦𝐞𝐕</m:t>
                    </m:r>
                  </m:oMath>
                </a14:m>
                <a:r>
                  <a:rPr lang="en-US" sz="2000" b="1">
                    <a:solidFill>
                      <a:srgbClr val="FF0000"/>
                    </a:solidFill>
                  </a:rPr>
                  <a:t>    </a:t>
                </a:r>
                <a:r>
                  <a:rPr lang="en-US" sz="20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(KSVZ, based on proton coupling) </a:t>
                </a:r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20" y="4320107"/>
                <a:ext cx="8928544" cy="1015663"/>
              </a:xfrm>
              <a:prstGeom prst="rect">
                <a:avLst/>
              </a:prstGeom>
              <a:blipFill>
                <a:blip r:embed="rId11"/>
                <a:stretch>
                  <a:fillRect l="-751" t="-4819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810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Where is the Neutron Star of SN 1987A?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891" y="719607"/>
            <a:ext cx="8928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>
                    <a:lumMod val="75000"/>
                  </a:schemeClr>
                </a:solidFill>
              </a:rPr>
              <a:t>No pulsar or neutron star has been seen until now (38 years later)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Infra-red excess observed by ALMA: In “the blob” strong indication for NS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  Expected position, remnant hidden by dust  [Cigan+ arXiv:1910.02960]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Most plausible model: Thermally cooling non-pulsar NS [Page+ </a:t>
            </a:r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arXiv:2004.06078]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4113077"/>
            <a:ext cx="4336606" cy="24393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523" y="2231817"/>
            <a:ext cx="4319796" cy="43197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908735" y="2120746"/>
            <a:ext cx="3699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>
                <a:solidFill>
                  <a:schemeClr val="accent1">
                    <a:lumMod val="75000"/>
                  </a:schemeClr>
                </a:solidFill>
                <a:hlinkClick r:id="rId5"/>
              </a:rPr>
              <a:t>https://www.bbc.com/news/science-environment-50473482</a:t>
            </a:r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4260" y="3416633"/>
            <a:ext cx="4321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Atacama Large Millimeter/Submillimeter Array (ALMA) at ESO in Chile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2238" y="5930631"/>
            <a:ext cx="14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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km</a:t>
            </a:r>
          </a:p>
        </p:txBody>
      </p:sp>
    </p:spTree>
    <p:extLst>
      <p:ext uri="{BB962C8B-B14F-4D97-AF65-F5344CB8AC3E}">
        <p14:creationId xmlns:p14="http://schemas.microsoft.com/office/powerpoint/2010/main" val="22413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SN 1987A Signal Duration Too Long?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0238" y="607537"/>
            <a:ext cx="3023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0000FF"/>
                </a:solidFill>
              </a:rPr>
              <a:t>Fiorillo+ </a:t>
            </a:r>
            <a:r>
              <a:rPr lang="en-US" sz="2000">
                <a:solidFill>
                  <a:srgbClr val="0000FF"/>
                </a:solidFill>
                <a:hlinkClick r:id="rId2"/>
              </a:rPr>
              <a:t>arXiv:2308.01403</a:t>
            </a:r>
            <a:endParaRPr lang="en-US" sz="200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902" y="5412471"/>
            <a:ext cx="8929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● In a suite of Garching models (no axions), expected signal always too short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    (PNS convection and reduced opacities by correlations!)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● Deserves dedicated study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1" y="1006285"/>
            <a:ext cx="9145143" cy="43939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72382" y="1529772"/>
            <a:ext cx="229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7AF5D"/>
                </a:solidFill>
              </a:rPr>
              <a:t>Expected Signal &amp; BKG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9505" y="1520490"/>
            <a:ext cx="229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Expected Signal &amp; BKG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35214" y="1529772"/>
            <a:ext cx="229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7A4092"/>
                </a:solidFill>
              </a:rPr>
              <a:t>Expected Signal &amp; BKG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28612" y="2231817"/>
            <a:ext cx="3240450" cy="400110"/>
          </a:xfrm>
          <a:prstGeom prst="rect">
            <a:avLst/>
          </a:prstGeom>
          <a:solidFill>
            <a:srgbClr val="FFFFFF">
              <a:alpha val="49000"/>
            </a:srgb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Mysterious late events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832682" y="2629393"/>
            <a:ext cx="133598" cy="4791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92982" y="2634283"/>
            <a:ext cx="216030" cy="34510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72" y="1800317"/>
            <a:ext cx="8064000" cy="403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(Near) Operational Detectors for Next SN Neutrinos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44632" y="6120417"/>
            <a:ext cx="1728000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 (10</a:t>
            </a:r>
            <a:r>
              <a:rPr lang="en-US" sz="2400" b="1" baseline="300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5952" y="719607"/>
            <a:ext cx="1583909" cy="792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HALO (30)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SNO+ (300)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44392" y="719607"/>
            <a:ext cx="1727980" cy="792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LVD (300)</a:t>
            </a:r>
          </a:p>
          <a:p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44782" y="719717"/>
            <a:ext cx="1008000" cy="79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Baksan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(100)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24791" y="719607"/>
            <a:ext cx="2015971" cy="10081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Hyper-K (3</a:t>
            </a:r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</a:t>
            </a:r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2400" b="1" baseline="300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Super-K (4000)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KamLAND (300)</a:t>
            </a:r>
          </a:p>
        </p:txBody>
      </p:sp>
      <p:cxnSp>
        <p:nvCxnSpPr>
          <p:cNvPr id="13" name="Straight Arrow Connector 12"/>
          <p:cNvCxnSpPr>
            <a:stCxn id="53" idx="2"/>
          </p:cNvCxnSpPr>
          <p:nvPr/>
        </p:nvCxnSpPr>
        <p:spPr>
          <a:xfrm flipH="1">
            <a:off x="7263444" y="1727747"/>
            <a:ext cx="369333" cy="100682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2" idx="2"/>
          </p:cNvCxnSpPr>
          <p:nvPr/>
        </p:nvCxnSpPr>
        <p:spPr>
          <a:xfrm flipH="1">
            <a:off x="5508715" y="1511717"/>
            <a:ext cx="540067" cy="129618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0" idx="2"/>
          </p:cNvCxnSpPr>
          <p:nvPr/>
        </p:nvCxnSpPr>
        <p:spPr>
          <a:xfrm>
            <a:off x="4608382" y="1511717"/>
            <a:ext cx="288170" cy="129618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159861" y="1511300"/>
            <a:ext cx="1083671" cy="110250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4608512" y="5832257"/>
            <a:ext cx="0" cy="28810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054"/>
          <p:cNvSpPr>
            <a:spLocks noChangeArrowheads="1"/>
          </p:cNvSpPr>
          <p:nvPr/>
        </p:nvSpPr>
        <p:spPr bwMode="auto">
          <a:xfrm>
            <a:off x="6638132" y="5662563"/>
            <a:ext cx="2054696" cy="10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In brackets events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for a “fiducial SN”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at distance 10 kpc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7072" y="5184227"/>
            <a:ext cx="1583909" cy="13681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Other small 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some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 sensitivity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5952" y="1655737"/>
            <a:ext cx="1583909" cy="792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NovA 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(4000 + BKG)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160172" y="2087797"/>
            <a:ext cx="798688" cy="62089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32182" y="719607"/>
            <a:ext cx="1439800" cy="792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KM3NET</a:t>
            </a:r>
          </a:p>
          <a:p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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2400" b="1" baseline="30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952282" y="1511717"/>
            <a:ext cx="1800250" cy="129618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60922" y="2591867"/>
            <a:ext cx="1079529" cy="7201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JUNO</a:t>
            </a:r>
          </a:p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(4000)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056852" y="2951917"/>
            <a:ext cx="504070" cy="28804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5952" y="2591867"/>
            <a:ext cx="1079529" cy="7201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DUNE</a:t>
            </a:r>
          </a:p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(3000)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649524" y="2757824"/>
            <a:ext cx="1158738" cy="19409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43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Detecting Axions with Next Galactic Supernova?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582932"/>
            <a:ext cx="7451576" cy="2160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7195" y="1871767"/>
            <a:ext cx="2333459" cy="1015663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Axion-photon</a:t>
            </a:r>
          </a:p>
          <a:p>
            <a:r>
              <a:rPr lang="en-US" sz="2000" b="1">
                <a:solidFill>
                  <a:srgbClr val="FF0000"/>
                </a:solidFill>
              </a:rPr>
              <a:t>conversion in B field</a:t>
            </a:r>
          </a:p>
          <a:p>
            <a:r>
              <a:rPr lang="en-US" sz="2000" b="1">
                <a:solidFill>
                  <a:srgbClr val="FF0000"/>
                </a:solidFill>
              </a:rPr>
              <a:t> of progenitor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2096" y="1418767"/>
            <a:ext cx="1560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Fermi-LAT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like satellites</a:t>
            </a:r>
          </a:p>
        </p:txBody>
      </p:sp>
      <p:sp>
        <p:nvSpPr>
          <p:cNvPr id="8" name="TextBox 7">
            <a:hlinkClick r:id="rId3"/>
          </p:cNvPr>
          <p:cNvSpPr txBox="1"/>
          <p:nvPr/>
        </p:nvSpPr>
        <p:spPr>
          <a:xfrm>
            <a:off x="6768812" y="2981036"/>
            <a:ext cx="24482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Manzari+ arXiv:2405.19393</a:t>
            </a:r>
          </a:p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05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This figure: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Fiorillo, Gil Muyor,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Janka, Raffelt, and Vitagliano, in progress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2" y="2879907"/>
            <a:ext cx="6336880" cy="33745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892" y="6192367"/>
            <a:ext cx="9038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For optimistic SN assumptions (distance, B field) QCD axion parameters reachable</a:t>
            </a:r>
          </a:p>
        </p:txBody>
      </p:sp>
    </p:spTree>
    <p:extLst>
      <p:ext uri="{BB962C8B-B14F-4D97-AF65-F5344CB8AC3E}">
        <p14:creationId xmlns:p14="http://schemas.microsoft.com/office/powerpoint/2010/main" val="34871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Characteristics of Neutrino Signal</a:t>
            </a:r>
          </a:p>
        </p:txBody>
      </p:sp>
      <p:pic>
        <p:nvPicPr>
          <p:cNvPr id="3" name="Picture 3" descr="C:\Users\Georg Raffelt\Desktop\s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" y="-493"/>
            <a:ext cx="9217025" cy="691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" y="-493"/>
            <a:ext cx="9216896" cy="79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pPr algn="ctr"/>
            <a:r>
              <a:rPr lang="en-US" sz="4000" b="1">
                <a:solidFill>
                  <a:schemeClr val="bg1"/>
                </a:solidFill>
              </a:rPr>
              <a:t>BSM Signature from the Next Galactic SN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177" y="2736574"/>
            <a:ext cx="885697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FF00"/>
                </a:solidFill>
              </a:rPr>
              <a:t>Smoking gun signature:</a:t>
            </a:r>
          </a:p>
          <a:p>
            <a:r>
              <a:rPr lang="en-US" sz="3200" b="1">
                <a:solidFill>
                  <a:srgbClr val="FFFF00"/>
                </a:solidFill>
              </a:rPr>
              <a:t>                     Nearly any event in nearly any detector</a:t>
            </a:r>
          </a:p>
          <a:p>
            <a:r>
              <a:rPr lang="en-US" sz="3200" b="1">
                <a:solidFill>
                  <a:srgbClr val="FFFF00"/>
                </a:solidFill>
              </a:rPr>
              <a:t>                     coincident with neutrino burst</a:t>
            </a:r>
          </a:p>
          <a:p>
            <a:r>
              <a:rPr lang="en-US" sz="3200" b="1">
                <a:solidFill>
                  <a:srgbClr val="FFFF00"/>
                </a:solidFill>
              </a:rPr>
              <a:t>                    “Sneaking out directly from SN core”</a:t>
            </a:r>
          </a:p>
          <a:p>
            <a:r>
              <a:rPr lang="en-DE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>
                <a:solidFill>
                  <a:srgbClr val="FFFF00"/>
                </a:solidFill>
              </a:rPr>
              <a:t>Gamma-rays (from decay or conversion)</a:t>
            </a:r>
          </a:p>
          <a:p>
            <a:r>
              <a:rPr lang="en-DE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>
                <a:solidFill>
                  <a:srgbClr val="FFFF00"/>
                </a:solidFill>
              </a:rPr>
              <a:t>100-MeV-range neutrinos</a:t>
            </a:r>
          </a:p>
          <a:p>
            <a:r>
              <a:rPr lang="en-DE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>
                <a:solidFill>
                  <a:srgbClr val="FFFF00"/>
                </a:solidFill>
              </a:rPr>
              <a:t>Gravitational waves during quiescent phase</a:t>
            </a:r>
          </a:p>
          <a:p>
            <a:r>
              <a:rPr lang="en-DE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3200" b="1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>
                <a:solidFill>
                  <a:srgbClr val="FFFF00"/>
                </a:solidFill>
              </a:rPr>
              <a:t>Something unexpected </a:t>
            </a:r>
          </a:p>
        </p:txBody>
      </p:sp>
    </p:spTree>
    <p:extLst>
      <p:ext uri="{BB962C8B-B14F-4D97-AF65-F5344CB8AC3E}">
        <p14:creationId xmlns:p14="http://schemas.microsoft.com/office/powerpoint/2010/main" val="132722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" y="-493"/>
            <a:ext cx="9217024" cy="720100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Astrophysical Axion Bounds</a:t>
            </a:r>
          </a:p>
        </p:txBody>
      </p:sp>
      <p:sp>
        <p:nvSpPr>
          <p:cNvPr id="4" name="TextBox 3">
            <a:hlinkClick r:id="rId2"/>
          </p:cNvPr>
          <p:cNvSpPr txBox="1"/>
          <p:nvPr/>
        </p:nvSpPr>
        <p:spPr>
          <a:xfrm>
            <a:off x="144463" y="647597"/>
            <a:ext cx="8928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The 2024 Edition, Caputo &amp; Raffelt, arXiv:2401.13728, 24 Jan 2024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655737"/>
            <a:ext cx="7921625" cy="35740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3806" y="5424098"/>
            <a:ext cx="8569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Many improvements over the years, but overall picture the same</a:t>
            </a:r>
          </a:p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Specific QCD axion signatures cannot come from cooling effects</a:t>
            </a:r>
          </a:p>
          <a:p>
            <a:r>
              <a:rPr lang="en-DE" sz="24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</a:t>
            </a:r>
            <a:r>
              <a:rPr lang="en-US" sz="2400">
                <a:solidFill>
                  <a:srgbClr val="C00000"/>
                </a:solidFill>
              </a:rPr>
              <a:t>Best stellar detection opportunity probably (Baby)IAXO </a:t>
            </a: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-1" y="1039597"/>
            <a:ext cx="9217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also 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Carenza, Giannotti, Isern,  Mirizzi &amp; Straniero, arXiv:2411.02492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543DAE-2E28-6B5D-9709-4E7C8D5436A5}"/>
              </a:ext>
            </a:extLst>
          </p:cNvPr>
          <p:cNvSpPr/>
          <p:nvPr/>
        </p:nvSpPr>
        <p:spPr>
          <a:xfrm>
            <a:off x="503805" y="2667052"/>
            <a:ext cx="630191" cy="260298"/>
          </a:xfrm>
          <a:prstGeom prst="rect">
            <a:avLst/>
          </a:prstGeom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B75A7D-5EC5-E9EC-44D7-BF7755AEA73E}"/>
              </a:ext>
            </a:extLst>
          </p:cNvPr>
          <p:cNvSpPr txBox="1"/>
          <p:nvPr/>
        </p:nvSpPr>
        <p:spPr>
          <a:xfrm>
            <a:off x="71882" y="3204211"/>
            <a:ext cx="180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GW231123</a:t>
            </a:r>
            <a:endParaRPr lang="en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C45CC6E-BD73-C2FE-6C2C-8F6158403CFA}"/>
              </a:ext>
            </a:extLst>
          </p:cNvPr>
          <p:cNvCxnSpPr>
            <a:cxnSpLocks/>
          </p:cNvCxnSpPr>
          <p:nvPr/>
        </p:nvCxnSpPr>
        <p:spPr>
          <a:xfrm flipV="1">
            <a:off x="863992" y="2927350"/>
            <a:ext cx="0" cy="3160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95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Superradiance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3466" y="5976337"/>
            <a:ext cx="7145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>
                <a:solidFill>
                  <a:schemeClr val="tx1">
                    <a:lumMod val="65000"/>
                    <a:lumOff val="35000"/>
                  </a:schemeClr>
                </a:solidFill>
              </a:rPr>
              <a:t>Superradiance: New Frontiers in Black Hole Physics (2020 edition)</a:t>
            </a:r>
          </a:p>
          <a:p>
            <a:pPr algn="ctr"/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R. Brito, V. Cardoso &amp; P. Pani,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  <a:hlinkClick r:id="rId3"/>
              </a:rPr>
              <a:t>1501.06570v8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(8 Jan 2021)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897" y="719138"/>
            <a:ext cx="4636225" cy="2088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532" y="3311967"/>
            <a:ext cx="2448340" cy="18725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5902" y="1268428"/>
                <a:ext cx="343651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Extraction of rotational energy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from spinning object by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low-frequency modes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𝝎</m:t>
                    </m:r>
                    <m:r>
                      <a:rPr lang="en-US" sz="2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of an external bosonic field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02" y="1268428"/>
                <a:ext cx="3436518" cy="1323439"/>
              </a:xfrm>
              <a:prstGeom prst="rect">
                <a:avLst/>
              </a:prstGeom>
              <a:blipFill>
                <a:blip r:embed="rId6"/>
                <a:stretch>
                  <a:fillRect l="-1773" t="-2304" r="-1241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5901" y="3120951"/>
                <a:ext cx="4392611" cy="1944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sz="2000" b="1">
                    <a:solidFill>
                      <a:schemeClr val="accent1">
                        <a:lumMod val="75000"/>
                      </a:schemeClr>
                    </a:solidFill>
                  </a:rPr>
                  <a:t>•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Bosons with mass get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  gravitationally bound </a:t>
                </a:r>
              </a:p>
              <a:p>
                <a:r>
                  <a:rPr lang="en-DE" sz="2000" b="1">
                    <a:solidFill>
                      <a:schemeClr val="accent1">
                        <a:lumMod val="75000"/>
                      </a:schemeClr>
                    </a:solidFill>
                  </a:rPr>
                  <a:t>•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Superradiant run-away mode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US" sz="2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𝒍𝒎</m:t>
                        </m:r>
                      </m:sub>
                    </m:sSub>
                    <m:d>
                      <m:dPr>
                        <m:ctrlP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d>
                    <m:sSub>
                      <m:sSubPr>
                        <m:ctrlP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𝒍𝒎𝒏</m:t>
                        </m:r>
                      </m:sub>
                    </m:sSub>
                    <m:d>
                      <m:dPr>
                        <m:ctrlP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sSup>
                      <m:sSupPr>
                        <m:ctrlP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𝚪</m:t>
                        </m:r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p>
                    </m:sSup>
                  </m:oMath>
                </a14:m>
                <a:endParaRPr lang="en-US" sz="2000" b="1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DE" sz="2000" b="1">
                    <a:solidFill>
                      <a:schemeClr val="accent1">
                        <a:lumMod val="75000"/>
                      </a:schemeClr>
                    </a:solidFill>
                  </a:rPr>
                  <a:t>•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“Bosonic atom”</a:t>
                </a:r>
              </a:p>
              <a:p>
                <a:r>
                  <a:rPr lang="en-DE" sz="2000" b="1">
                    <a:solidFill>
                      <a:schemeClr val="accent1">
                        <a:lumMod val="75000"/>
                      </a:schemeClr>
                    </a:solidFill>
                  </a:rPr>
                  <a:t>•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Transitions </a:t>
                </a:r>
                <a:r>
                  <a:rPr lang="en-DE" sz="2000" b="1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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Gravitational waves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01" y="3120951"/>
                <a:ext cx="4392611" cy="1944507"/>
              </a:xfrm>
              <a:prstGeom prst="rect">
                <a:avLst/>
              </a:prstGeom>
              <a:blipFill>
                <a:blip r:embed="rId7"/>
                <a:stretch>
                  <a:fillRect l="-1387" t="-1881" b="-4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-127" y="6696437"/>
            <a:ext cx="2448000" cy="216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rtlCol="0" anchor="ctr" anchorCtr="0">
            <a:no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Adapted from Jamie McDonald</a:t>
            </a:r>
          </a:p>
        </p:txBody>
      </p:sp>
    </p:spTree>
    <p:extLst>
      <p:ext uri="{BB962C8B-B14F-4D97-AF65-F5344CB8AC3E}">
        <p14:creationId xmlns:p14="http://schemas.microsoft.com/office/powerpoint/2010/main" val="15129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Bestiarium of Low-Mass Bosons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2" y="789685"/>
            <a:ext cx="3549587" cy="5690722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816632" y="719606"/>
                <a:ext cx="5328510" cy="5834741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Weakly Interacting Sub-eV Particles (WISPs)</a:t>
                </a:r>
              </a:p>
              <a:p>
                <a:endParaRPr lang="en-US" sz="6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  <a:latin typeface="Arial"/>
                    <a:cs typeface="Arial"/>
                  </a:rPr>
                  <a:t>• </a:t>
                </a:r>
                <a:r>
                  <a:rPr lang="en-US" sz="2000" b="1">
                    <a:solidFill>
                      <a:schemeClr val="accent2">
                        <a:lumMod val="75000"/>
                      </a:schemeClr>
                    </a:solidFill>
                  </a:rPr>
                  <a:t>Axions</a:t>
                </a:r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(1 parameter family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∼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𝜋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)</a:t>
                </a:r>
              </a:p>
              <a:p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 Solves strong CP problem</a:t>
                </a:r>
              </a:p>
              <a:p>
                <a:r>
                  <a:rPr lang="en-US" sz="2000">
                    <a:solidFill>
                      <a:schemeClr val="accent2">
                        <a:lumMod val="75000"/>
                      </a:schemeClr>
                    </a:solidFill>
                  </a:rPr>
                  <a:t>   Could be dark matter</a:t>
                </a:r>
              </a:p>
              <a:p>
                <a:endParaRPr lang="en-US" sz="6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latin typeface="Arial"/>
                    <a:cs typeface="Arial"/>
                  </a:rPr>
                  <a:t>•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Axion-like particles (ALPs)</a:t>
                </a:r>
              </a:p>
              <a:p>
                <a:r>
                  <a:rPr lang="en-US" sz="2000" b="1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en-US" sz="2000">
                    <a:solidFill>
                      <a:schemeClr val="tx2">
                        <a:lumMod val="75000"/>
                      </a:schemeClr>
                    </a:solidFill>
                  </a:rPr>
                  <a:t>  Generic two-photon vertex, could be dark matter</a:t>
                </a:r>
              </a:p>
              <a:p>
                <a:r>
                  <a:rPr lang="en-US" sz="2000">
                    <a:solidFill>
                      <a:schemeClr val="tx2">
                        <a:lumMod val="75000"/>
                      </a:schemeClr>
                    </a:solidFill>
                  </a:rPr>
                  <a:t>   (2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chemeClr val="tx2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chemeClr val="tx2">
                        <a:lumMod val="75000"/>
                      </a:schemeClr>
                    </a:solidFill>
                  </a:rPr>
                  <a:t>)</a:t>
                </a:r>
              </a:p>
              <a:p>
                <a:endParaRPr lang="en-US" sz="6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latin typeface="Arial"/>
                    <a:cs typeface="Arial"/>
                  </a:rPr>
                  <a:t>•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String axions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(almost massless pseudoscalars in string theory)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One of them may solve CP problem</a:t>
                </a:r>
              </a:p>
              <a:p>
                <a:endParaRPr lang="en-US" sz="6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latin typeface="Arial"/>
                    <a:cs typeface="Arial"/>
                  </a:rPr>
                  <a:t>•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Hidden photons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Low-mass gauge bosons from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𝑈</m:t>
                    </m:r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′(1)</m:t>
                    </m:r>
                  </m:oMath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  (kinetic mixing parameter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𝜒</m:t>
                    </m:r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and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𝛾</m:t>
                        </m:r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)</a:t>
                </a:r>
              </a:p>
              <a:p>
                <a:endParaRPr lang="en-US" sz="6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latin typeface="Arial"/>
                    <a:cs typeface="Arial"/>
                  </a:rPr>
                  <a:t>•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Fifth force, fuzzy dark matter, ULAs, 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  all sorts of FIPs, WISPs, ALPs, mediators, 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  majorons, ...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6632" y="719606"/>
                <a:ext cx="5328510" cy="5834741"/>
              </a:xfrm>
              <a:prstGeom prst="rect">
                <a:avLst/>
              </a:prstGeom>
              <a:blipFill>
                <a:blip r:embed="rId3"/>
                <a:stretch>
                  <a:fillRect l="-1144" t="-522" r="-3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388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Constraints from Black Hole Spins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" y="6327105"/>
            <a:ext cx="92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Arvanitaki, Baryakhtar &amp; Huang, </a:t>
            </a:r>
            <a:r>
              <a:rPr lang="en-US">
                <a:solidFill>
                  <a:schemeClr val="accent1">
                    <a:lumMod val="75000"/>
                  </a:schemeClr>
                </a:solidFill>
                <a:hlinkClick r:id="rId3"/>
              </a:rPr>
              <a:t>1411.2263</a:t>
            </a:r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491" y="648246"/>
            <a:ext cx="6714623" cy="38872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2" y="4728547"/>
            <a:ext cx="8542239" cy="160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7D580-0049-4A5D-A5A9-B200D4DA7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BFA3B-949D-CE9B-2B7E-AFADC7767C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BH Spins from Binary Merger GW231123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7BCD64-42F7-6083-D8C4-5AB483B8A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92" y="1728239"/>
            <a:ext cx="4838807" cy="46801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6EAC0DE-465C-DB63-E8E4-2059FE7C15EB}"/>
                  </a:ext>
                </a:extLst>
              </p:cNvPr>
              <p:cNvSpPr txBox="1"/>
              <p:nvPr/>
            </p:nvSpPr>
            <p:spPr>
              <a:xfrm>
                <a:off x="359922" y="791617"/>
                <a:ext cx="8713210" cy="7319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0" i="0" u="none" strike="noStrike" baseline="0" dirty="0">
                    <a:latin typeface="CMR10"/>
                  </a:rPr>
                  <a:t>LIGO-Virgo-KAGRA </a:t>
                </a:r>
                <a:r>
                  <a:rPr lang="en-US" sz="2000" dirty="0">
                    <a:latin typeface="CMR10"/>
                  </a:rPr>
                  <a:t>observed GWs from BH-BH merger </a:t>
                </a:r>
                <a:r>
                  <a:rPr lang="en-US" sz="2000" dirty="0"/>
                  <a:t>GW231123</a:t>
                </a:r>
              </a:p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137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−17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+22</m:t>
                        </m:r>
                      </m:sup>
                    </m:sSubSup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03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52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dirty="0"/>
                  <a:t> with large spins</a:t>
                </a:r>
                <a:endParaRPr lang="en-DE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6EAC0DE-465C-DB63-E8E4-2059FE7C1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22" y="791617"/>
                <a:ext cx="8713210" cy="731932"/>
              </a:xfrm>
              <a:prstGeom prst="rect">
                <a:avLst/>
              </a:prstGeom>
              <a:blipFill>
                <a:blip r:embed="rId4"/>
                <a:stretch>
                  <a:fillRect l="-700" t="-5000" b="-1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0C97023-ACB8-D8D1-B694-BF118226DC97}"/>
              </a:ext>
            </a:extLst>
          </p:cNvPr>
          <p:cNvSpPr txBox="1"/>
          <p:nvPr/>
        </p:nvSpPr>
        <p:spPr>
          <a:xfrm>
            <a:off x="4896552" y="3657558"/>
            <a:ext cx="421217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New super-radiance bounds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on scalar boson masses</a:t>
            </a:r>
          </a:p>
          <a:p>
            <a:endParaRPr lang="en-US" sz="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Caputo,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Franciolini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Witte</a:t>
            </a:r>
          </a:p>
          <a:p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arXiv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DE" sz="2000" dirty="0">
                <a:hlinkClick r:id="rId5"/>
              </a:rPr>
              <a:t>2507.21788</a:t>
            </a:r>
            <a:r>
              <a:rPr lang="en-US" sz="2000" dirty="0"/>
              <a:t> (29 July 2025)</a:t>
            </a:r>
          </a:p>
          <a:p>
            <a:endParaRPr lang="en-US" sz="400" dirty="0"/>
          </a:p>
          <a:p>
            <a:r>
              <a:rPr lang="en-US" sz="2000" dirty="0"/>
              <a:t>Aswathi, East, Siemonsen, Sun &amp; Jones</a:t>
            </a:r>
          </a:p>
          <a:p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arXiv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en-DE" sz="2000" dirty="0">
                <a:hlinkClick r:id="rId6"/>
              </a:rPr>
              <a:t>2507.20979</a:t>
            </a:r>
            <a:r>
              <a:rPr lang="en-US" sz="2000" dirty="0"/>
              <a:t> (28 July 2025)</a:t>
            </a:r>
          </a:p>
          <a:p>
            <a:endParaRPr lang="en-US" sz="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A66D005-6BB4-5ADD-791F-F8FDF7492D34}"/>
              </a:ext>
            </a:extLst>
          </p:cNvPr>
          <p:cNvCxnSpPr>
            <a:cxnSpLocks/>
          </p:cNvCxnSpPr>
          <p:nvPr/>
        </p:nvCxnSpPr>
        <p:spPr>
          <a:xfrm flipH="1">
            <a:off x="3816402" y="4381461"/>
            <a:ext cx="1008140" cy="504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79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Picture 40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602" y="3994569"/>
            <a:ext cx="1045638" cy="104563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1" y="1279725"/>
            <a:ext cx="9217024" cy="1816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Astrophysical Axion Bounds and Opportunities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5902" y="2249002"/>
            <a:ext cx="9001250" cy="718817"/>
            <a:chOff x="215902" y="1945060"/>
            <a:chExt cx="9001250" cy="718817"/>
          </a:xfrm>
        </p:grpSpPr>
        <p:grpSp>
          <p:nvGrpSpPr>
            <p:cNvPr id="34" name="Group 34"/>
            <p:cNvGrpSpPr>
              <a:grpSpLocks/>
            </p:cNvGrpSpPr>
            <p:nvPr/>
          </p:nvGrpSpPr>
          <p:grpSpPr bwMode="auto">
            <a:xfrm>
              <a:off x="1728192" y="2447878"/>
              <a:ext cx="576064" cy="214499"/>
              <a:chOff x="2880" y="3360"/>
              <a:chExt cx="2400" cy="240"/>
            </a:xfrm>
          </p:grpSpPr>
          <p:sp>
            <p:nvSpPr>
              <p:cNvPr id="374" name="Line 35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5" name="Line 36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6" name="Line 37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7" name="Line 38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8" name="Line 39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9" name="Line 40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0" name="Line 41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1" name="Line 42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2" name="Line 43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3" name="Line 44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4" name="Line 45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5" name="Group 46"/>
            <p:cNvGrpSpPr>
              <a:grpSpLocks/>
            </p:cNvGrpSpPr>
            <p:nvPr/>
          </p:nvGrpSpPr>
          <p:grpSpPr bwMode="auto">
            <a:xfrm>
              <a:off x="2304256" y="2447878"/>
              <a:ext cx="576064" cy="214499"/>
              <a:chOff x="2880" y="3360"/>
              <a:chExt cx="2400" cy="240"/>
            </a:xfrm>
          </p:grpSpPr>
          <p:sp>
            <p:nvSpPr>
              <p:cNvPr id="363" name="Line 47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4" name="Line 4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5" name="Line 49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6" name="Line 50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7" name="Line 51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8" name="Line 52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9" name="Line 53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0" name="Line 54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1" name="Line 55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2" name="Line 56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3" name="Line 57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6" name="Group 58"/>
            <p:cNvGrpSpPr>
              <a:grpSpLocks/>
            </p:cNvGrpSpPr>
            <p:nvPr/>
          </p:nvGrpSpPr>
          <p:grpSpPr bwMode="auto">
            <a:xfrm>
              <a:off x="2880321" y="2447878"/>
              <a:ext cx="576064" cy="214499"/>
              <a:chOff x="2880" y="3360"/>
              <a:chExt cx="2400" cy="240"/>
            </a:xfrm>
          </p:grpSpPr>
          <p:sp>
            <p:nvSpPr>
              <p:cNvPr id="352" name="Line 5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3" name="Line 6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4" name="Line 61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5" name="Line 62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6" name="Line 63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7" name="Line 64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8" name="Line 65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9" name="Line 66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0" name="Line 67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1" name="Line 68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2" name="Line 69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7" name="Group 70"/>
            <p:cNvGrpSpPr>
              <a:grpSpLocks/>
            </p:cNvGrpSpPr>
            <p:nvPr/>
          </p:nvGrpSpPr>
          <p:grpSpPr bwMode="auto">
            <a:xfrm>
              <a:off x="3456385" y="2447878"/>
              <a:ext cx="576064" cy="214499"/>
              <a:chOff x="2880" y="3360"/>
              <a:chExt cx="2400" cy="240"/>
            </a:xfrm>
          </p:grpSpPr>
          <p:sp>
            <p:nvSpPr>
              <p:cNvPr id="341" name="Line 71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2" name="Line 72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3" name="Line 73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4" name="Line 74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5" name="Line 75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6" name="Line 76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7" name="Line 77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8" name="Line 78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9" name="Line 79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0" name="Line 80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1" name="Line 81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8" name="Group 82"/>
            <p:cNvGrpSpPr>
              <a:grpSpLocks/>
            </p:cNvGrpSpPr>
            <p:nvPr/>
          </p:nvGrpSpPr>
          <p:grpSpPr bwMode="auto">
            <a:xfrm>
              <a:off x="4032449" y="2447878"/>
              <a:ext cx="576064" cy="214499"/>
              <a:chOff x="2880" y="3360"/>
              <a:chExt cx="2400" cy="240"/>
            </a:xfrm>
          </p:grpSpPr>
          <p:sp>
            <p:nvSpPr>
              <p:cNvPr id="330" name="Line 83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1" name="Line 84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2" name="Line 85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3" name="Line 86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4" name="Line 87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5" name="Line 88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6" name="Line 89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7" name="Line 90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8" name="Line 91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9" name="Line 92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0" name="Line 93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9" name="Group 94"/>
            <p:cNvGrpSpPr>
              <a:grpSpLocks/>
            </p:cNvGrpSpPr>
            <p:nvPr/>
          </p:nvGrpSpPr>
          <p:grpSpPr bwMode="auto">
            <a:xfrm>
              <a:off x="4608513" y="2447878"/>
              <a:ext cx="576064" cy="214499"/>
              <a:chOff x="2880" y="3360"/>
              <a:chExt cx="2400" cy="240"/>
            </a:xfrm>
          </p:grpSpPr>
          <p:sp>
            <p:nvSpPr>
              <p:cNvPr id="319" name="Line 95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0" name="Line 96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1" name="Line 97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2" name="Line 98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3" name="Line 99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4" name="Line 100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5" name="Line 101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6" name="Line 102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7" name="Line 103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8" name="Line 104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9" name="Line 105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0" name="Group 106"/>
            <p:cNvGrpSpPr>
              <a:grpSpLocks/>
            </p:cNvGrpSpPr>
            <p:nvPr/>
          </p:nvGrpSpPr>
          <p:grpSpPr bwMode="auto">
            <a:xfrm>
              <a:off x="5184577" y="2447878"/>
              <a:ext cx="576064" cy="214499"/>
              <a:chOff x="2880" y="3360"/>
              <a:chExt cx="2400" cy="240"/>
            </a:xfrm>
          </p:grpSpPr>
          <p:sp>
            <p:nvSpPr>
              <p:cNvPr id="308" name="Line 107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" name="Line 10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" name="Line 109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1" name="Line 110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2" name="Line 111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3" name="Line 112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4" name="Line 113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5" name="Line 114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6" name="Line 115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7" name="Line 116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8" name="Line 117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1" name="Group 118"/>
            <p:cNvGrpSpPr>
              <a:grpSpLocks/>
            </p:cNvGrpSpPr>
            <p:nvPr/>
          </p:nvGrpSpPr>
          <p:grpSpPr bwMode="auto">
            <a:xfrm>
              <a:off x="5760641" y="2447878"/>
              <a:ext cx="576064" cy="214499"/>
              <a:chOff x="2880" y="3360"/>
              <a:chExt cx="2400" cy="240"/>
            </a:xfrm>
          </p:grpSpPr>
          <p:sp>
            <p:nvSpPr>
              <p:cNvPr id="297" name="Line 11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8" name="Line 12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9" name="Line 121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0" name="Line 122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1" name="Line 123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2" name="Line 124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3" name="Line 125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4" name="Line 126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5" name="Line 127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6" name="Line 128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7" name="Line 129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2" name="Group 130"/>
            <p:cNvGrpSpPr>
              <a:grpSpLocks/>
            </p:cNvGrpSpPr>
            <p:nvPr/>
          </p:nvGrpSpPr>
          <p:grpSpPr bwMode="auto">
            <a:xfrm>
              <a:off x="6336705" y="2447878"/>
              <a:ext cx="576064" cy="214499"/>
              <a:chOff x="2880" y="3360"/>
              <a:chExt cx="2400" cy="240"/>
            </a:xfrm>
          </p:grpSpPr>
          <p:sp>
            <p:nvSpPr>
              <p:cNvPr id="286" name="Line 131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7" name="Line 132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8" name="Line 133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9" name="Line 134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0" name="Line 135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1" name="Line 136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2" name="Line 137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3" name="Line 138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4" name="Line 139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5" name="Line 140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6" name="Line 141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3" name="Group 142"/>
            <p:cNvGrpSpPr>
              <a:grpSpLocks/>
            </p:cNvGrpSpPr>
            <p:nvPr/>
          </p:nvGrpSpPr>
          <p:grpSpPr bwMode="auto">
            <a:xfrm>
              <a:off x="6912769" y="2447878"/>
              <a:ext cx="576064" cy="214499"/>
              <a:chOff x="2880" y="3360"/>
              <a:chExt cx="2400" cy="240"/>
            </a:xfrm>
          </p:grpSpPr>
          <p:sp>
            <p:nvSpPr>
              <p:cNvPr id="275" name="Line 143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6" name="Line 144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7" name="Line 145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8" name="Line 146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9" name="Line 147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0" name="Line 148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1" name="Line 149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2" name="Line 150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3" name="Line 151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4" name="Line 152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5" name="Line 153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4" name="Group 154"/>
            <p:cNvGrpSpPr>
              <a:grpSpLocks/>
            </p:cNvGrpSpPr>
            <p:nvPr/>
          </p:nvGrpSpPr>
          <p:grpSpPr bwMode="auto">
            <a:xfrm>
              <a:off x="7488833" y="2447878"/>
              <a:ext cx="576064" cy="214499"/>
              <a:chOff x="2880" y="3360"/>
              <a:chExt cx="2400" cy="240"/>
            </a:xfrm>
          </p:grpSpPr>
          <p:sp>
            <p:nvSpPr>
              <p:cNvPr id="264" name="Line 155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5" name="Line 156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6" name="Line 157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7" name="Line 158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8" name="Line 159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9" name="Line 160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0" name="Line 161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1" name="Line 162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2" name="Line 163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3" name="Line 164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4" name="Line 165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5" name="Group 166"/>
            <p:cNvGrpSpPr>
              <a:grpSpLocks/>
            </p:cNvGrpSpPr>
            <p:nvPr/>
          </p:nvGrpSpPr>
          <p:grpSpPr bwMode="auto">
            <a:xfrm>
              <a:off x="1152128" y="2447878"/>
              <a:ext cx="576064" cy="214499"/>
              <a:chOff x="2880" y="3360"/>
              <a:chExt cx="2400" cy="240"/>
            </a:xfrm>
          </p:grpSpPr>
          <p:sp>
            <p:nvSpPr>
              <p:cNvPr id="253" name="Line 167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4" name="Line 16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5" name="Line 169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" name="Line 170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7" name="Line 171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8" name="Line 172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9" name="Line 173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0" name="Line 174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1" name="Line 175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2" name="Line 176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3" name="Line 177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6" name="Group 178"/>
            <p:cNvGrpSpPr>
              <a:grpSpLocks/>
            </p:cNvGrpSpPr>
            <p:nvPr/>
          </p:nvGrpSpPr>
          <p:grpSpPr bwMode="auto">
            <a:xfrm>
              <a:off x="576064" y="2449130"/>
              <a:ext cx="576064" cy="214499"/>
              <a:chOff x="2880" y="3360"/>
              <a:chExt cx="2400" cy="240"/>
            </a:xfrm>
          </p:grpSpPr>
          <p:sp>
            <p:nvSpPr>
              <p:cNvPr id="242" name="Line 17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3" name="Line 18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4" name="Line 181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5" name="Line 182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" name="Line 183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7" name="Line 184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8" name="Line 185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9" name="Line 186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" name="Line 187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1" name="Line 188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2" name="Line 189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7" name="Line 190"/>
            <p:cNvSpPr>
              <a:spLocks noChangeShapeType="1"/>
            </p:cNvSpPr>
            <p:nvPr/>
          </p:nvSpPr>
          <p:spPr bwMode="auto">
            <a:xfrm>
              <a:off x="288032" y="2447878"/>
              <a:ext cx="288032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8" name="Line 191"/>
            <p:cNvSpPr>
              <a:spLocks noChangeShapeType="1"/>
            </p:cNvSpPr>
            <p:nvPr/>
          </p:nvSpPr>
          <p:spPr bwMode="auto">
            <a:xfrm>
              <a:off x="8640961" y="2447878"/>
              <a:ext cx="360040" cy="0"/>
            </a:xfrm>
            <a:prstGeom prst="line">
              <a:avLst/>
            </a:prstGeom>
            <a:noFill/>
            <a:ln w="25400">
              <a:solidFill>
                <a:schemeClr val="tx2">
                  <a:lumMod val="75000"/>
                </a:schemeClr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8" name="Text Box 354"/>
            <p:cNvSpPr txBox="1">
              <a:spLocks noChangeArrowheads="1"/>
            </p:cNvSpPr>
            <p:nvPr/>
          </p:nvSpPr>
          <p:spPr bwMode="auto">
            <a:xfrm>
              <a:off x="7128762" y="1945060"/>
              <a:ext cx="720000" cy="431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eV</a:t>
              </a:r>
              <a:endParaRPr lang="de-DE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70" name="Text Box 356"/>
            <p:cNvSpPr txBox="1">
              <a:spLocks noChangeArrowheads="1"/>
            </p:cNvSpPr>
            <p:nvPr/>
          </p:nvSpPr>
          <p:spPr bwMode="auto">
            <a:xfrm>
              <a:off x="5400622" y="1945060"/>
              <a:ext cx="720000" cy="431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meV</a:t>
              </a:r>
              <a:endParaRPr lang="de-DE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71" name="Text Box 357"/>
            <p:cNvSpPr txBox="1">
              <a:spLocks noChangeArrowheads="1"/>
            </p:cNvSpPr>
            <p:nvPr/>
          </p:nvSpPr>
          <p:spPr bwMode="auto">
            <a:xfrm>
              <a:off x="3672382" y="1945060"/>
              <a:ext cx="720000" cy="431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effectLst/>
                  <a:latin typeface="Symbol" panose="05050102010706020507" pitchFamily="18" charset="2"/>
                </a:rPr>
                <a:t>m</a:t>
              </a:r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eV</a:t>
              </a:r>
              <a:endParaRPr lang="de-DE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72" name="Text Box 358"/>
            <p:cNvSpPr txBox="1">
              <a:spLocks noChangeArrowheads="1"/>
            </p:cNvSpPr>
            <p:nvPr/>
          </p:nvSpPr>
          <p:spPr bwMode="auto">
            <a:xfrm>
              <a:off x="8497152" y="1945060"/>
              <a:ext cx="7200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>
              <a:noAutofit/>
            </a:bodyPr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 i="1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m</a:t>
              </a:r>
              <a:r>
                <a:rPr lang="en-US" sz="2800" b="1" i="1" baseline="-25000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a</a:t>
              </a:r>
              <a:endParaRPr lang="de-DE" sz="2800" b="1" i="1" baseline="-25000">
                <a:solidFill>
                  <a:schemeClr val="tx2">
                    <a:lumMod val="75000"/>
                  </a:schemeClr>
                </a:solidFill>
                <a:effectLst/>
                <a:latin typeface="+mj-lt"/>
              </a:endParaRPr>
            </a:p>
          </p:txBody>
        </p:sp>
        <p:grpSp>
          <p:nvGrpSpPr>
            <p:cNvPr id="74" name="Group 371"/>
            <p:cNvGrpSpPr>
              <a:grpSpLocks/>
            </p:cNvGrpSpPr>
            <p:nvPr/>
          </p:nvGrpSpPr>
          <p:grpSpPr bwMode="auto">
            <a:xfrm>
              <a:off x="8064897" y="2449378"/>
              <a:ext cx="576064" cy="214499"/>
              <a:chOff x="2880" y="3360"/>
              <a:chExt cx="2400" cy="240"/>
            </a:xfrm>
          </p:grpSpPr>
          <p:sp>
            <p:nvSpPr>
              <p:cNvPr id="77" name="Line 372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8" name="Line 373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9" name="Line 374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0" name="Line 375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1" name="Line 376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" name="Line 377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3" name="Line 378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4" name="Line 379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" name="Line 380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6" name="Line 381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7" name="Line 382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5" name="Text Box 383"/>
            <p:cNvSpPr txBox="1">
              <a:spLocks noChangeArrowheads="1"/>
            </p:cNvSpPr>
            <p:nvPr/>
          </p:nvSpPr>
          <p:spPr bwMode="auto">
            <a:xfrm>
              <a:off x="1944142" y="1945060"/>
              <a:ext cx="720000" cy="431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neV</a:t>
              </a:r>
              <a:endParaRPr lang="de-DE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396" name="Text Box 383"/>
            <p:cNvSpPr txBox="1">
              <a:spLocks noChangeArrowheads="1"/>
            </p:cNvSpPr>
            <p:nvPr/>
          </p:nvSpPr>
          <p:spPr bwMode="auto">
            <a:xfrm>
              <a:off x="215902" y="1945060"/>
              <a:ext cx="720000" cy="431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p</a:t>
              </a:r>
              <a:r>
                <a:rPr lang="en-US" sz="2400" b="1"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</a:rPr>
                <a:t>eV</a:t>
              </a:r>
              <a:endParaRPr lang="de-DE" sz="2400" b="1">
                <a:solidFill>
                  <a:schemeClr val="tx2">
                    <a:lumMod val="75000"/>
                  </a:schemeClr>
                </a:solidFill>
                <a:effectLst/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1882" y="575587"/>
            <a:ext cx="9057231" cy="1382561"/>
            <a:chOff x="71882" y="575587"/>
            <a:chExt cx="9057231" cy="1382561"/>
          </a:xfrm>
        </p:grpSpPr>
        <p:sp>
          <p:nvSpPr>
            <p:cNvPr id="51" name="Text Box 194"/>
            <p:cNvSpPr txBox="1">
              <a:spLocks noChangeArrowheads="1"/>
            </p:cNvSpPr>
            <p:nvPr/>
          </p:nvSpPr>
          <p:spPr bwMode="auto">
            <a:xfrm>
              <a:off x="5832782" y="1303698"/>
              <a:ext cx="7200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10</a:t>
              </a:r>
              <a:r>
                <a:rPr lang="en-US" sz="2800" b="1" baseline="300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9</a:t>
              </a:r>
              <a:endParaRPr lang="de-DE" sz="2800" b="1" baseline="30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52" name="Text Box 195"/>
            <p:cNvSpPr txBox="1">
              <a:spLocks noChangeArrowheads="1"/>
            </p:cNvSpPr>
            <p:nvPr/>
          </p:nvSpPr>
          <p:spPr bwMode="auto">
            <a:xfrm>
              <a:off x="4104442" y="1303698"/>
              <a:ext cx="7200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10</a:t>
              </a:r>
              <a:r>
                <a:rPr lang="en-US" sz="2800" b="1" baseline="300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12</a:t>
              </a:r>
              <a:endParaRPr lang="de-DE" sz="3200" b="1" baseline="30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53" name="Text Box 196"/>
            <p:cNvSpPr txBox="1">
              <a:spLocks noChangeArrowheads="1"/>
            </p:cNvSpPr>
            <p:nvPr/>
          </p:nvSpPr>
          <p:spPr bwMode="auto">
            <a:xfrm>
              <a:off x="71882" y="1239579"/>
              <a:ext cx="533885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eaLnBrk="1" hangingPunct="1"/>
              <a:r>
                <a:rPr lang="en-US" sz="2400" b="1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</a:t>
              </a:r>
              <a:r>
                <a:rPr lang="en-US" sz="2800" b="1" i="1" baseline="-250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de-DE" sz="2400" b="1" i="1" baseline="-25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grpSp>
          <p:nvGrpSpPr>
            <p:cNvPr id="54" name="Group 197"/>
            <p:cNvGrpSpPr>
              <a:grpSpLocks/>
            </p:cNvGrpSpPr>
            <p:nvPr/>
          </p:nvGrpSpPr>
          <p:grpSpPr bwMode="auto">
            <a:xfrm flipH="1">
              <a:off x="6768876" y="1743649"/>
              <a:ext cx="576064" cy="214499"/>
              <a:chOff x="2880" y="3360"/>
              <a:chExt cx="2400" cy="240"/>
            </a:xfrm>
          </p:grpSpPr>
          <p:sp>
            <p:nvSpPr>
              <p:cNvPr id="231" name="Line 19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2" name="Line 19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3" name="Line 200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4" name="Line 201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5" name="Line 202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6" name="Line 203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7" name="Line 204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8" name="Line 205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9" name="Line 206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0" name="Line 207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1" name="Line 208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5" name="Group 209"/>
            <p:cNvGrpSpPr>
              <a:grpSpLocks/>
            </p:cNvGrpSpPr>
            <p:nvPr/>
          </p:nvGrpSpPr>
          <p:grpSpPr bwMode="auto">
            <a:xfrm flipH="1">
              <a:off x="6192812" y="1743649"/>
              <a:ext cx="576064" cy="214499"/>
              <a:chOff x="2880" y="3360"/>
              <a:chExt cx="2400" cy="240"/>
            </a:xfrm>
          </p:grpSpPr>
          <p:sp>
            <p:nvSpPr>
              <p:cNvPr id="220" name="Line 21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1" name="Line 211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2" name="Line 212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3" name="Line 213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4" name="Line 214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" name="Line 215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6" name="Line 216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7" name="Line 217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8" name="Line 218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9" name="Line 219"/>
              <p:cNvSpPr>
                <a:spLocks noChangeShapeType="1"/>
              </p:cNvSpPr>
              <p:nvPr/>
            </p:nvSpPr>
            <p:spPr bwMode="auto">
              <a:xfrm>
                <a:off x="5167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0" name="Line 220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6" name="Group 221"/>
            <p:cNvGrpSpPr>
              <a:grpSpLocks/>
            </p:cNvGrpSpPr>
            <p:nvPr/>
          </p:nvGrpSpPr>
          <p:grpSpPr bwMode="auto">
            <a:xfrm flipH="1">
              <a:off x="5616748" y="1743649"/>
              <a:ext cx="576064" cy="214499"/>
              <a:chOff x="2880" y="3360"/>
              <a:chExt cx="2400" cy="240"/>
            </a:xfrm>
          </p:grpSpPr>
          <p:sp>
            <p:nvSpPr>
              <p:cNvPr id="209" name="Line 222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0" name="Line 223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1" name="Line 224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2" name="Line 225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3" name="Line 226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4" name="Line 227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" name="Line 228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6" name="Line 229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7" name="Line 230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8" name="Line 231"/>
              <p:cNvSpPr>
                <a:spLocks noChangeShapeType="1"/>
              </p:cNvSpPr>
              <p:nvPr/>
            </p:nvSpPr>
            <p:spPr bwMode="auto">
              <a:xfrm>
                <a:off x="5167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9" name="Line 232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7" name="Group 233"/>
            <p:cNvGrpSpPr>
              <a:grpSpLocks/>
            </p:cNvGrpSpPr>
            <p:nvPr/>
          </p:nvGrpSpPr>
          <p:grpSpPr bwMode="auto">
            <a:xfrm flipH="1">
              <a:off x="5048185" y="1743649"/>
              <a:ext cx="576064" cy="208499"/>
              <a:chOff x="2880" y="3360"/>
              <a:chExt cx="2400" cy="240"/>
            </a:xfrm>
          </p:grpSpPr>
          <p:sp>
            <p:nvSpPr>
              <p:cNvPr id="198" name="Line 234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9" name="Line 235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0" name="Line 236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1" name="Line 237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2" name="Line 238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3" name="Line 239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4" name="Line 240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5" name="Line 241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" name="Line 242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" name="Line 243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8" name="Line 244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3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8" name="Group 245"/>
            <p:cNvGrpSpPr>
              <a:grpSpLocks/>
            </p:cNvGrpSpPr>
            <p:nvPr/>
          </p:nvGrpSpPr>
          <p:grpSpPr bwMode="auto">
            <a:xfrm flipH="1">
              <a:off x="4464620" y="1743649"/>
              <a:ext cx="576064" cy="214499"/>
              <a:chOff x="2880" y="3360"/>
              <a:chExt cx="2400" cy="240"/>
            </a:xfrm>
          </p:grpSpPr>
          <p:sp>
            <p:nvSpPr>
              <p:cNvPr id="187" name="Line 246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8" name="Line 247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9" name="Line 248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0" name="Line 249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1" name="Line 250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2" name="Line 251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3" name="Line 252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4" name="Line 253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5" name="Line 254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6" name="Line 255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7" name="Line 256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9" name="Group 257"/>
            <p:cNvGrpSpPr>
              <a:grpSpLocks/>
            </p:cNvGrpSpPr>
            <p:nvPr/>
          </p:nvGrpSpPr>
          <p:grpSpPr bwMode="auto">
            <a:xfrm flipH="1">
              <a:off x="3888556" y="1743649"/>
              <a:ext cx="576064" cy="214499"/>
              <a:chOff x="2880" y="3360"/>
              <a:chExt cx="2400" cy="240"/>
            </a:xfrm>
          </p:grpSpPr>
          <p:sp>
            <p:nvSpPr>
              <p:cNvPr id="176" name="Line 25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7" name="Line 25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8" name="Line 260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9" name="Line 261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0" name="Line 262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1" name="Line 263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2" name="Line 264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3" name="Line 265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4" name="Line 266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5" name="Line 267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6" name="Line 268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0" name="Group 269"/>
            <p:cNvGrpSpPr>
              <a:grpSpLocks/>
            </p:cNvGrpSpPr>
            <p:nvPr/>
          </p:nvGrpSpPr>
          <p:grpSpPr bwMode="auto">
            <a:xfrm flipH="1">
              <a:off x="3312492" y="1743649"/>
              <a:ext cx="576064" cy="214499"/>
              <a:chOff x="2880" y="3360"/>
              <a:chExt cx="2400" cy="240"/>
            </a:xfrm>
          </p:grpSpPr>
          <p:sp>
            <p:nvSpPr>
              <p:cNvPr id="165" name="Line 27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6" name="Line 271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7" name="Line 272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" name="Line 273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9" name="Line 274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0" name="Line 275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1" name="Line 276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2" name="Line 277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3" name="Line 278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4" name="Line 279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5" name="Line 280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1" name="Group 281"/>
            <p:cNvGrpSpPr>
              <a:grpSpLocks/>
            </p:cNvGrpSpPr>
            <p:nvPr/>
          </p:nvGrpSpPr>
          <p:grpSpPr bwMode="auto">
            <a:xfrm flipH="1">
              <a:off x="2736428" y="1743649"/>
              <a:ext cx="576064" cy="214499"/>
              <a:chOff x="2880" y="3360"/>
              <a:chExt cx="2400" cy="240"/>
            </a:xfrm>
          </p:grpSpPr>
          <p:sp>
            <p:nvSpPr>
              <p:cNvPr id="154" name="Line 282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5" name="Line 283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" name="Line 284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7" name="Line 285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8" name="Line 286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9" name="Line 287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0" name="Line 288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1" name="Line 289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2" name="Line 290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" name="Line 291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" name="Line 292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2" name="Group 293"/>
            <p:cNvGrpSpPr>
              <a:grpSpLocks/>
            </p:cNvGrpSpPr>
            <p:nvPr/>
          </p:nvGrpSpPr>
          <p:grpSpPr bwMode="auto">
            <a:xfrm flipH="1">
              <a:off x="2160363" y="1743649"/>
              <a:ext cx="576064" cy="214499"/>
              <a:chOff x="2880" y="3360"/>
              <a:chExt cx="2400" cy="240"/>
            </a:xfrm>
          </p:grpSpPr>
          <p:sp>
            <p:nvSpPr>
              <p:cNvPr id="143" name="Line 294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4" name="Line 295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5" name="Line 296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6" name="Line 297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7" name="Line 298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8" name="Line 299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9" name="Line 300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0" name="Line 301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1" name="Line 302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2" name="Line 303"/>
              <p:cNvSpPr>
                <a:spLocks noChangeShapeType="1"/>
              </p:cNvSpPr>
              <p:nvPr/>
            </p:nvSpPr>
            <p:spPr bwMode="auto">
              <a:xfrm>
                <a:off x="5167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" name="Line 304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3" name="Group 305"/>
            <p:cNvGrpSpPr>
              <a:grpSpLocks/>
            </p:cNvGrpSpPr>
            <p:nvPr/>
          </p:nvGrpSpPr>
          <p:grpSpPr bwMode="auto">
            <a:xfrm flipH="1">
              <a:off x="1584299" y="1743649"/>
              <a:ext cx="576064" cy="214499"/>
              <a:chOff x="2880" y="3360"/>
              <a:chExt cx="2400" cy="240"/>
            </a:xfrm>
          </p:grpSpPr>
          <p:sp>
            <p:nvSpPr>
              <p:cNvPr id="132" name="Line 306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" name="Line 307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4" name="Line 308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" name="Line 309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" name="Line 310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7" name="Line 311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8" name="Line 312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9" name="Line 313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0" name="Line 314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1" name="Line 315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2" name="Line 316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4" name="Group 317"/>
            <p:cNvGrpSpPr>
              <a:grpSpLocks/>
            </p:cNvGrpSpPr>
            <p:nvPr/>
          </p:nvGrpSpPr>
          <p:grpSpPr bwMode="auto">
            <a:xfrm flipH="1">
              <a:off x="1008235" y="1743649"/>
              <a:ext cx="576064" cy="214499"/>
              <a:chOff x="2880" y="3360"/>
              <a:chExt cx="2400" cy="240"/>
            </a:xfrm>
          </p:grpSpPr>
          <p:sp>
            <p:nvSpPr>
              <p:cNvPr id="121" name="Line 31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2" name="Line 31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" name="Line 320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4" name="Line 321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5" name="Line 322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6" name="Line 323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7" name="Line 324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8" name="Line 325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9" name="Line 326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0" name="Line 327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1" name="Line 328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5" name="Group 329"/>
            <p:cNvGrpSpPr>
              <a:grpSpLocks/>
            </p:cNvGrpSpPr>
            <p:nvPr/>
          </p:nvGrpSpPr>
          <p:grpSpPr bwMode="auto">
            <a:xfrm flipH="1">
              <a:off x="7344940" y="1743649"/>
              <a:ext cx="576064" cy="214499"/>
              <a:chOff x="2880" y="3360"/>
              <a:chExt cx="2400" cy="240"/>
            </a:xfrm>
          </p:grpSpPr>
          <p:sp>
            <p:nvSpPr>
              <p:cNvPr id="110" name="Line 33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1" name="Line 331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2" name="Line 332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" name="Line 333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4" name="Line 334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5" name="Line 335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6" name="Line 336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7" name="Line 337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8" name="Line 338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9" name="Line 339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0" name="Line 340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6" name="Group 341"/>
            <p:cNvGrpSpPr>
              <a:grpSpLocks/>
            </p:cNvGrpSpPr>
            <p:nvPr/>
          </p:nvGrpSpPr>
          <p:grpSpPr bwMode="auto">
            <a:xfrm flipH="1">
              <a:off x="7921004" y="1743649"/>
              <a:ext cx="576064" cy="214499"/>
              <a:chOff x="2880" y="3360"/>
              <a:chExt cx="2400" cy="240"/>
            </a:xfrm>
          </p:grpSpPr>
          <p:sp>
            <p:nvSpPr>
              <p:cNvPr id="99" name="Line 342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0" name="Line 343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1" name="Line 344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" name="Line 345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" name="Line 346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" name="Line 347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" name="Line 348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" name="Line 349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" name="Line 350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8" name="Line 351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9" name="Line 352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7" name="Line 353"/>
            <p:cNvSpPr>
              <a:spLocks noChangeShapeType="1"/>
            </p:cNvSpPr>
            <p:nvPr/>
          </p:nvSpPr>
          <p:spPr bwMode="auto">
            <a:xfrm flipH="1">
              <a:off x="143892" y="1743649"/>
              <a:ext cx="360040" cy="0"/>
            </a:xfrm>
            <a:prstGeom prst="line">
              <a:avLst/>
            </a:prstGeom>
            <a:noFill/>
            <a:ln w="254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73" name="Group 359"/>
            <p:cNvGrpSpPr>
              <a:grpSpLocks/>
            </p:cNvGrpSpPr>
            <p:nvPr/>
          </p:nvGrpSpPr>
          <p:grpSpPr bwMode="auto">
            <a:xfrm flipH="1">
              <a:off x="8497068" y="1743649"/>
              <a:ext cx="576064" cy="214499"/>
              <a:chOff x="2880" y="3360"/>
              <a:chExt cx="2400" cy="240"/>
            </a:xfrm>
          </p:grpSpPr>
          <p:sp>
            <p:nvSpPr>
              <p:cNvPr id="88" name="Line 360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9" name="Line 361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0" name="Line 362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1" name="Line 363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2" name="Line 364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3" name="Line 365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4" name="Line 366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5" name="Line 367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6" name="Line 368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7" name="Line 369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8" name="Line 370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385" name="Group 317"/>
            <p:cNvGrpSpPr>
              <a:grpSpLocks/>
            </p:cNvGrpSpPr>
            <p:nvPr/>
          </p:nvGrpSpPr>
          <p:grpSpPr bwMode="auto">
            <a:xfrm flipH="1">
              <a:off x="431948" y="1743649"/>
              <a:ext cx="576064" cy="214499"/>
              <a:chOff x="2880" y="3360"/>
              <a:chExt cx="2400" cy="240"/>
            </a:xfrm>
          </p:grpSpPr>
          <p:sp>
            <p:nvSpPr>
              <p:cNvPr id="386" name="Line 318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2400" cy="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7" name="Line 319"/>
              <p:cNvSpPr>
                <a:spLocks noChangeShapeType="1"/>
              </p:cNvSpPr>
              <p:nvPr/>
            </p:nvSpPr>
            <p:spPr bwMode="auto">
              <a:xfrm>
                <a:off x="28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8" name="Line 320"/>
              <p:cNvSpPr>
                <a:spLocks noChangeShapeType="1"/>
              </p:cNvSpPr>
              <p:nvPr/>
            </p:nvSpPr>
            <p:spPr bwMode="auto">
              <a:xfrm>
                <a:off x="5280" y="336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9" name="Line 321"/>
              <p:cNvSpPr>
                <a:spLocks noChangeShapeType="1"/>
              </p:cNvSpPr>
              <p:nvPr/>
            </p:nvSpPr>
            <p:spPr bwMode="auto">
              <a:xfrm>
                <a:off x="36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0" name="Line 322"/>
              <p:cNvSpPr>
                <a:spLocks noChangeShapeType="1"/>
              </p:cNvSpPr>
              <p:nvPr/>
            </p:nvSpPr>
            <p:spPr bwMode="auto">
              <a:xfrm>
                <a:off x="40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1" name="Line 323"/>
              <p:cNvSpPr>
                <a:spLocks noChangeShapeType="1"/>
              </p:cNvSpPr>
              <p:nvPr/>
            </p:nvSpPr>
            <p:spPr bwMode="auto">
              <a:xfrm>
                <a:off x="4324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2" name="Line 324"/>
              <p:cNvSpPr>
                <a:spLocks noChangeShapeType="1"/>
              </p:cNvSpPr>
              <p:nvPr/>
            </p:nvSpPr>
            <p:spPr bwMode="auto">
              <a:xfrm>
                <a:off x="455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3" name="Line 325"/>
              <p:cNvSpPr>
                <a:spLocks noChangeShapeType="1"/>
              </p:cNvSpPr>
              <p:nvPr/>
            </p:nvSpPr>
            <p:spPr bwMode="auto">
              <a:xfrm>
                <a:off x="47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4" name="Line 326"/>
              <p:cNvSpPr>
                <a:spLocks noChangeShapeType="1"/>
              </p:cNvSpPr>
              <p:nvPr/>
            </p:nvSpPr>
            <p:spPr bwMode="auto">
              <a:xfrm>
                <a:off x="5049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5" name="Line 327"/>
              <p:cNvSpPr>
                <a:spLocks noChangeShapeType="1"/>
              </p:cNvSpPr>
              <p:nvPr/>
            </p:nvSpPr>
            <p:spPr bwMode="auto">
              <a:xfrm>
                <a:off x="5168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7" name="Line 328"/>
              <p:cNvSpPr>
                <a:spLocks noChangeShapeType="1"/>
              </p:cNvSpPr>
              <p:nvPr/>
            </p:nvSpPr>
            <p:spPr bwMode="auto">
              <a:xfrm>
                <a:off x="4905" y="336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398" name="Text Box 194"/>
            <p:cNvSpPr txBox="1">
              <a:spLocks noChangeArrowheads="1"/>
            </p:cNvSpPr>
            <p:nvPr/>
          </p:nvSpPr>
          <p:spPr bwMode="auto">
            <a:xfrm>
              <a:off x="2376202" y="1303638"/>
              <a:ext cx="7200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10</a:t>
              </a:r>
              <a:r>
                <a:rPr lang="en-US" sz="2800" b="1" baseline="300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15</a:t>
              </a:r>
              <a:endParaRPr lang="de-DE" sz="2800" b="1" baseline="30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399" name="Text Box 194"/>
            <p:cNvSpPr txBox="1">
              <a:spLocks noChangeArrowheads="1"/>
            </p:cNvSpPr>
            <p:nvPr/>
          </p:nvSpPr>
          <p:spPr bwMode="auto">
            <a:xfrm>
              <a:off x="647962" y="1303638"/>
              <a:ext cx="7200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10</a:t>
              </a:r>
              <a:r>
                <a:rPr lang="en-US" sz="2800" b="1" baseline="300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18</a:t>
              </a:r>
              <a:endParaRPr lang="de-DE" sz="2800" b="1" baseline="30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400" name="Text Box 194"/>
            <p:cNvSpPr txBox="1">
              <a:spLocks noChangeArrowheads="1"/>
            </p:cNvSpPr>
            <p:nvPr/>
          </p:nvSpPr>
          <p:spPr bwMode="auto">
            <a:xfrm>
              <a:off x="7561022" y="1303638"/>
              <a:ext cx="7200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10</a:t>
              </a:r>
              <a:r>
                <a:rPr lang="en-US" sz="2800" b="1" baseline="300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6</a:t>
              </a:r>
              <a:endParaRPr lang="de-DE" sz="2800" b="1" baseline="30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401" name="Text Box 196"/>
            <p:cNvSpPr txBox="1">
              <a:spLocks noChangeArrowheads="1"/>
            </p:cNvSpPr>
            <p:nvPr/>
          </p:nvSpPr>
          <p:spPr bwMode="auto">
            <a:xfrm>
              <a:off x="8409140" y="1303638"/>
              <a:ext cx="719973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eaLnBrk="1" hangingPunct="1"/>
              <a:r>
                <a:rPr lang="en-US" sz="24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GeV</a:t>
              </a:r>
              <a:endParaRPr lang="de-DE" sz="2400" b="1" baseline="-25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403" name="Text Box 196"/>
            <p:cNvSpPr txBox="1">
              <a:spLocks noChangeArrowheads="1"/>
            </p:cNvSpPr>
            <p:nvPr/>
          </p:nvSpPr>
          <p:spPr bwMode="auto">
            <a:xfrm>
              <a:off x="151392" y="575587"/>
              <a:ext cx="1206268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7530" tIns="48765" rIns="97530" bIns="48765" anchor="ctr" anchorCtr="0"/>
            <a:lstStyle>
              <a:lvl1pPr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1pPr>
              <a:lvl2pPr marL="742950" indent="-28575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2pPr>
              <a:lvl3pPr marL="11430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3pPr>
              <a:lvl4pPr marL="16002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4pPr>
              <a:lvl5pPr marL="2057400" indent="-228600" defTabSz="974725" eaLnBrk="0" hangingPunct="0"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5pPr>
              <a:lvl6pPr marL="25146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6pPr>
              <a:lvl7pPr marL="29718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7pPr>
              <a:lvl8pPr marL="34290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8pPr>
              <a:lvl9pPr marL="3886200" indent="-228600" algn="ctr" defTabSz="974725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Trebuchet MS" pitchFamily="34" charset="0"/>
                </a:defRPr>
              </a:lvl9pPr>
            </a:lstStyle>
            <a:p>
              <a:pPr eaLnBrk="1" hangingPunct="1"/>
              <a:r>
                <a:rPr lang="en-US" sz="2400" b="1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</a:t>
              </a:r>
              <a:r>
                <a:rPr lang="en-US" sz="2800" b="1" baseline="-250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Planck</a:t>
              </a:r>
              <a:endParaRPr lang="de-DE" sz="2400" b="1" baseline="-25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399651" y="999245"/>
              <a:ext cx="26" cy="21603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138696" y="3246673"/>
            <a:ext cx="5342076" cy="6480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</a:rPr>
              <a:t>Opportunities for detection</a:t>
            </a:r>
          </a:p>
        </p:txBody>
      </p:sp>
      <p:sp>
        <p:nvSpPr>
          <p:cNvPr id="402" name="Rectangle 401"/>
          <p:cNvSpPr>
            <a:spLocks noChangeArrowheads="1"/>
          </p:cNvSpPr>
          <p:nvPr/>
        </p:nvSpPr>
        <p:spPr bwMode="auto">
          <a:xfrm>
            <a:off x="6336360" y="3255949"/>
            <a:ext cx="2809228" cy="648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156" tIns="46078" rIns="92156" bIns="46078" anchor="ctr"/>
          <a:lstStyle/>
          <a:p>
            <a:pPr algn="ctr" defTabSz="921018">
              <a:lnSpc>
                <a:spcPct val="80000"/>
              </a:lnSpc>
              <a:defRPr/>
            </a:pPr>
            <a:r>
              <a:rPr lang="de-DE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Astrophysical Bounds</a:t>
            </a:r>
          </a:p>
          <a:p>
            <a:pPr algn="ctr" defTabSz="921018">
              <a:lnSpc>
                <a:spcPct val="80000"/>
              </a:lnSpc>
              <a:defRPr/>
            </a:pPr>
            <a:r>
              <a:rPr lang="de-DE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(Energy loss of stars)</a:t>
            </a:r>
          </a:p>
        </p:txBody>
      </p:sp>
      <p:pic>
        <p:nvPicPr>
          <p:cNvPr id="408" name="Picture 40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30" y="4178676"/>
            <a:ext cx="1910862" cy="1584220"/>
          </a:xfrm>
          <a:prstGeom prst="rect">
            <a:avLst/>
          </a:prstGeom>
        </p:spPr>
      </p:pic>
      <p:sp>
        <p:nvSpPr>
          <p:cNvPr id="406" name="TextBox 405"/>
          <p:cNvSpPr txBox="1"/>
          <p:nvPr/>
        </p:nvSpPr>
        <p:spPr>
          <a:xfrm>
            <a:off x="7362990" y="4970786"/>
            <a:ext cx="1895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IAXO Solar</a:t>
            </a:r>
          </a:p>
          <a:p>
            <a:r>
              <a:rPr lang="en-US" sz="2000" b="1">
                <a:solidFill>
                  <a:schemeClr val="accent1">
                    <a:lumMod val="75000"/>
                  </a:schemeClr>
                </a:solidFill>
              </a:rPr>
              <a:t>Axion Telescope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3239957"/>
            <a:ext cx="1284971" cy="2088290"/>
            <a:chOff x="-1709" y="3383977"/>
            <a:chExt cx="1297108" cy="2088290"/>
          </a:xfrm>
        </p:grpSpPr>
        <p:sp>
          <p:nvSpPr>
            <p:cNvPr id="404" name="Rectangle 403"/>
            <p:cNvSpPr>
              <a:spLocks noChangeArrowheads="1"/>
            </p:cNvSpPr>
            <p:nvPr/>
          </p:nvSpPr>
          <p:spPr bwMode="auto">
            <a:xfrm>
              <a:off x="-1709" y="3383977"/>
              <a:ext cx="1297108" cy="648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156" tIns="46078" rIns="92156" bIns="46078" anchor="ctr"/>
            <a:lstStyle/>
            <a:p>
              <a:pPr defTabSz="921018">
                <a:lnSpc>
                  <a:spcPct val="80000"/>
                </a:lnSpc>
                <a:defRPr/>
              </a:pPr>
              <a:r>
                <a:rPr lang="de-DE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Super</a:t>
              </a:r>
            </a:p>
            <a:p>
              <a:pPr defTabSz="921018">
                <a:lnSpc>
                  <a:spcPct val="80000"/>
                </a:lnSpc>
                <a:defRPr/>
              </a:pPr>
              <a:r>
                <a:rPr lang="de-DE" sz="20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Radiance</a:t>
              </a:r>
              <a:endParaRPr lang="de-DE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180974" y="4557867"/>
              <a:ext cx="1114425" cy="914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Black</a:t>
              </a:r>
            </a:p>
            <a:p>
              <a:pPr algn="ctr"/>
              <a:r>
                <a:rPr lang="en-US"/>
                <a:t>Hole</a:t>
              </a:r>
            </a:p>
          </p:txBody>
        </p:sp>
        <p:sp>
          <p:nvSpPr>
            <p:cNvPr id="6" name="Arc 5"/>
            <p:cNvSpPr/>
            <p:nvPr/>
          </p:nvSpPr>
          <p:spPr>
            <a:xfrm>
              <a:off x="403357" y="4248149"/>
              <a:ext cx="665401" cy="227349"/>
            </a:xfrm>
            <a:prstGeom prst="arc">
              <a:avLst>
                <a:gd name="adj1" fmla="val 6791915"/>
                <a:gd name="adj2" fmla="val 4061886"/>
              </a:avLst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73" y="5414375"/>
            <a:ext cx="1872000" cy="842400"/>
          </a:xfrm>
          <a:prstGeom prst="rect">
            <a:avLst/>
          </a:prstGeom>
        </p:spPr>
      </p:pic>
      <p:pic>
        <p:nvPicPr>
          <p:cNvPr id="405" name="Picture 40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73" y="3983285"/>
            <a:ext cx="1872000" cy="14100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28398" y="6264377"/>
            <a:ext cx="628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Axion conversion in neutron star magnetospheres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224421" y="3933546"/>
                <a:ext cx="76886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from</a:t>
                </a:r>
              </a:p>
              <a:p>
                <a:r>
                  <a:rPr lang="en-US"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next</a:t>
                </a:r>
              </a:p>
              <a:p>
                <a:r>
                  <a:rPr lang="en-US"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SN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421" y="3933546"/>
                <a:ext cx="768865" cy="830997"/>
              </a:xfrm>
              <a:prstGeom prst="rect">
                <a:avLst/>
              </a:prstGeom>
              <a:blipFill>
                <a:blip r:embed="rId6"/>
                <a:stretch>
                  <a:fillRect l="-4762" t="-2190" r="-7143" b="-10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5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502" y="142887"/>
            <a:ext cx="1728880" cy="17288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392" y="143527"/>
            <a:ext cx="1728240" cy="17282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92" y="143527"/>
            <a:ext cx="1728240" cy="17282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345461" y="143767"/>
            <a:ext cx="1727671" cy="1728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143892" y="151176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Axions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944142" y="151171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Globular Clusters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3744392" y="151152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Supernova 1987A</a:t>
            </a: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7344892" y="1511717"/>
            <a:ext cx="1728240" cy="360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ravitational </a:t>
            </a:r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aves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12" y="342305"/>
            <a:ext cx="1389718" cy="1152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882" y="143527"/>
            <a:ext cx="1728000" cy="172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5544642" y="1511717"/>
            <a:ext cx="1728240" cy="3567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86402" tIns="43201" rIns="86402" bIns="43201" anchor="ctr"/>
          <a:lstStyle/>
          <a:p>
            <a:pPr algn="ctr"/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Stars</a:t>
            </a: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143892" y="3167947"/>
            <a:ext cx="8929240" cy="2238670"/>
          </a:xfrm>
          <a:prstGeom prst="rect">
            <a:avLst/>
          </a:prstGeom>
          <a:noFill/>
          <a:effectLst/>
        </p:spPr>
        <p:txBody>
          <a:bodyPr vert="horz" lIns="92162" tIns="46081" rIns="92162" bIns="46081" rtlCol="0" anchor="ctr">
            <a:noAutofit/>
          </a:bodyPr>
          <a:lstStyle>
            <a:lvl1pPr algn="ctr" defTabSz="921624" rtl="0" eaLnBrk="1" latinLnBrk="0" hangingPunct="1">
              <a:spcBef>
                <a:spcPct val="0"/>
              </a:spcBef>
              <a:buNone/>
              <a:defRPr sz="3200" b="1" kern="1200">
                <a:ln w="635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600"/>
              <a:t>Thanks!</a:t>
            </a:r>
            <a:endParaRPr lang="en-US" sz="16600" dirty="0"/>
          </a:p>
        </p:txBody>
      </p:sp>
    </p:spTree>
    <p:extLst>
      <p:ext uri="{BB962C8B-B14F-4D97-AF65-F5344CB8AC3E}">
        <p14:creationId xmlns:p14="http://schemas.microsoft.com/office/powerpoint/2010/main" val="126407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46448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End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" y="-1"/>
            <a:ext cx="9217025" cy="6911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b="1"/>
              <a:t>Bonus </a:t>
            </a:r>
          </a:p>
          <a:p>
            <a:pPr algn="ctr"/>
            <a:r>
              <a:rPr lang="en-US" sz="16600" b="1"/>
              <a:t>Topics</a:t>
            </a:r>
          </a:p>
        </p:txBody>
      </p:sp>
    </p:spTree>
    <p:extLst>
      <p:ext uri="{BB962C8B-B14F-4D97-AF65-F5344CB8AC3E}">
        <p14:creationId xmlns:p14="http://schemas.microsoft.com/office/powerpoint/2010/main" val="181640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spect="1"/>
          </p:cNvSpPr>
          <p:nvPr/>
        </p:nvSpPr>
        <p:spPr>
          <a:xfrm>
            <a:off x="1512776" y="446195"/>
            <a:ext cx="6912962" cy="691296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2232879" y="1166295"/>
            <a:ext cx="5472759" cy="5472759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024988" y="1958404"/>
            <a:ext cx="3888540" cy="388854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10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7" name="Rectangle 16"/>
          <p:cNvSpPr/>
          <p:nvPr/>
        </p:nvSpPr>
        <p:spPr>
          <a:xfrm rot="20329989">
            <a:off x="2838208" y="921271"/>
            <a:ext cx="2293287" cy="9144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MSW region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4465188" y="3398604"/>
            <a:ext cx="1008140" cy="10081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Rectangle 11"/>
          <p:cNvSpPr/>
          <p:nvPr/>
        </p:nvSpPr>
        <p:spPr>
          <a:xfrm>
            <a:off x="4033128" y="5098269"/>
            <a:ext cx="1872260" cy="9144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Shock wave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9922" y="1166294"/>
            <a:ext cx="2418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• Adiabatic flavor</a:t>
            </a:r>
          </a:p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   conversion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9922" y="2774355"/>
            <a:ext cx="29268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• “Slow” self-induced</a:t>
            </a:r>
          </a:p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   flavor conversion?</a:t>
            </a:r>
          </a:p>
          <a:p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   (Spectral splits 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59922" y="4622774"/>
                <a:ext cx="3218317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>
                    <a:solidFill>
                      <a:srgbClr val="C00000"/>
                    </a:solidFill>
                  </a:rPr>
                  <a:t>• Fast self-induced</a:t>
                </a:r>
              </a:p>
              <a:p>
                <a:r>
                  <a:rPr lang="en-US" sz="2400" b="1">
                    <a:solidFill>
                      <a:srgbClr val="C00000"/>
                    </a:solidFill>
                  </a:rPr>
                  <a:t>   flavor conversion by</a:t>
                </a:r>
              </a:p>
              <a:p>
                <a:r>
                  <a:rPr lang="en-US" sz="2400" b="1">
                    <a:solidFill>
                      <a:srgbClr val="C000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el-GR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sz="2400" b="1">
                    <a:solidFill>
                      <a:srgbClr val="C0000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l-GR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sz="2400" b="1">
                    <a:solidFill>
                      <a:srgbClr val="C00000"/>
                    </a:solidFill>
                  </a:rPr>
                  <a:t> refraction?</a:t>
                </a:r>
              </a:p>
              <a:p>
                <a:r>
                  <a:rPr lang="en-US" sz="2400" b="1">
                    <a:solidFill>
                      <a:srgbClr val="C00000"/>
                    </a:solidFill>
                  </a:rPr>
                  <a:t>   (Flavor equilibration?)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22" y="4622774"/>
                <a:ext cx="3218317" cy="1569660"/>
              </a:xfrm>
              <a:prstGeom prst="rect">
                <a:avLst/>
              </a:prstGeom>
              <a:blipFill>
                <a:blip r:embed="rId2"/>
                <a:stretch>
                  <a:fillRect l="-2841" t="-3101" r="-2083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>
            <a:off x="2160172" y="1704274"/>
            <a:ext cx="845197" cy="25413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16279" y="3974686"/>
            <a:ext cx="782585" cy="36004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265063" y="4168984"/>
            <a:ext cx="1024954" cy="87190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032612" y="2966547"/>
            <a:ext cx="1872154" cy="1872086"/>
            <a:chOff x="3672435" y="2951917"/>
            <a:chExt cx="1872154" cy="1872086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5112582" y="3888000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3672435" y="3888000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4392000" y="4608000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 flipH="1">
              <a:off x="4392000" y="3167921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900000">
              <a:off x="5087983" y="4074367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900000" flipH="1">
              <a:off x="3696908" y="3701630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6300000">
              <a:off x="4205604" y="4583334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6300000" flipH="1">
              <a:off x="4578324" y="3192324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800000">
              <a:off x="5016037" y="4248031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800000" flipH="1">
              <a:off x="3768834" y="3527958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7200000">
              <a:off x="4031995" y="4511279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7200000" flipH="1">
              <a:off x="4752035" y="3264134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2700000">
              <a:off x="4901702" y="4397157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2700000" flipH="1">
              <a:off x="3883364" y="3378819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8100000">
              <a:off x="3883057" y="4396746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8100000" flipH="1">
              <a:off x="4901346" y="3378456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3600000">
              <a:off x="4752458" y="4511582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3600000" flipH="1">
              <a:off x="4032384" y="3264378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9000000">
              <a:off x="3768628" y="4247540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9000000" flipH="1">
              <a:off x="5015773" y="3527500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20700000">
              <a:off x="5088003" y="3701804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20700000" flipH="1">
              <a:off x="3696928" y="4074541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4500000">
              <a:off x="4578324" y="4583771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4500000" flipH="1">
              <a:off x="4205605" y="3192761"/>
              <a:ext cx="432007" cy="0"/>
            </a:xfrm>
            <a:prstGeom prst="straightConnector1">
              <a:avLst/>
            </a:prstGeom>
            <a:ln w="1905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4032432" y="4255380"/>
            <a:ext cx="1872260" cy="9144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Neutrino</a:t>
            </a:r>
          </a:p>
          <a:p>
            <a:pPr algn="ctr">
              <a:lnSpc>
                <a:spcPts val="2400"/>
              </a:lnSpc>
            </a:pPr>
            <a:r>
              <a:rPr 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sphere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760672" y="3210352"/>
                <a:ext cx="6996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9933"/>
                          </a:solidFill>
                          <a:latin typeface="Cambria Math"/>
                        </a:rPr>
                        <m:t>𝜈</m:t>
                      </m:r>
                      <m:r>
                        <a:rPr lang="en-US" sz="2400" b="0" i="1" smtClean="0">
                          <a:solidFill>
                            <a:srgbClr val="FF9933"/>
                          </a:solidFill>
                          <a:latin typeface="Cambria Math"/>
                        </a:rPr>
                        <m:t>, </m:t>
                      </m:r>
                      <m:bar>
                        <m:barPr>
                          <m:pos m:val="top"/>
                          <m:ctrlPr>
                            <a:rPr lang="en-US" sz="2400" i="1" smtClean="0">
                              <a:solidFill>
                                <a:srgbClr val="FF9933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sz="2400" b="0" i="1" smtClean="0">
                              <a:solidFill>
                                <a:srgbClr val="FF9933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</m:bar>
                    </m:oMath>
                  </m:oMathPara>
                </a14:m>
                <a:endParaRPr lang="en-US" sz="2400">
                  <a:solidFill>
                    <a:srgbClr val="FF9933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672" y="3210352"/>
                <a:ext cx="699679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/>
          <p:cNvSpPr txBox="1">
            <a:spLocks/>
          </p:cNvSpPr>
          <p:nvPr/>
        </p:nvSpPr>
        <p:spPr>
          <a:xfrm>
            <a:off x="1" y="0"/>
            <a:ext cx="9217024" cy="582932"/>
          </a:xfrm>
          <a:prstGeom prst="rect">
            <a:avLst/>
          </a:prstGeom>
          <a:solidFill>
            <a:srgbClr val="707070"/>
          </a:solidFill>
        </p:spPr>
        <p:txBody>
          <a:bodyPr vert="horz" lIns="92144" tIns="46072" rIns="92144" bIns="46072" rtlCol="0" anchor="ctr">
            <a:noAutofit/>
          </a:bodyPr>
          <a:lstStyle>
            <a:lvl1pPr algn="ctr" defTabSz="921451" rtl="0" eaLnBrk="1" latinLnBrk="0" hangingPunct="1">
              <a:spcBef>
                <a:spcPct val="0"/>
              </a:spcBef>
              <a:buNone/>
              <a:defRPr sz="3200" b="1" kern="1200">
                <a:ln w="635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latin typeface="+mn-lt"/>
              </a:rPr>
              <a:t>Next Generation Large-Scale Detectors (2020+)</a:t>
            </a:r>
            <a:endParaRPr lang="en-US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Flavor Conversion in Core-Collapse Supernovae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3314026" y="4176084"/>
            <a:ext cx="1437137" cy="9568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744392" y="1727747"/>
            <a:ext cx="4231532" cy="158422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 </a:t>
            </a: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 eigenstates are</a:t>
            </a:r>
          </a:p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propagation eigenstates</a:t>
            </a:r>
          </a:p>
          <a:p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 </a:t>
            </a: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 oscillations suppressed</a:t>
            </a:r>
          </a:p>
          <a:p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(Wolfenstein 1979)</a:t>
            </a:r>
          </a:p>
        </p:txBody>
      </p:sp>
    </p:spTree>
    <p:extLst>
      <p:ext uri="{BB962C8B-B14F-4D97-AF65-F5344CB8AC3E}">
        <p14:creationId xmlns:p14="http://schemas.microsoft.com/office/powerpoint/2010/main" val="202626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Large Extra Dimensions</a:t>
            </a:r>
          </a:p>
        </p:txBody>
      </p:sp>
      <p:pic>
        <p:nvPicPr>
          <p:cNvPr id="6" name="Picture 1028" descr="C:\Documents and Settings\steen\Dokumenter\Billeder\fig11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508" y="3535907"/>
            <a:ext cx="5523614" cy="28724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031" descr="C:\Documents and Settings\steen\Dokumenter\Billeder\pw131109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31" y="1511717"/>
            <a:ext cx="2670297" cy="501598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1029"/>
          <p:cNvSpPr>
            <a:spLocks noChangeArrowheads="1"/>
          </p:cNvSpPr>
          <p:nvPr/>
        </p:nvSpPr>
        <p:spPr bwMode="auto">
          <a:xfrm>
            <a:off x="2592341" y="719535"/>
            <a:ext cx="6480791" cy="237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56" tIns="46078" rIns="92156" bIns="46078" anchor="ctr"/>
          <a:lstStyle/>
          <a:p>
            <a:pPr algn="l" defTabSz="921018">
              <a:buFontTx/>
              <a:buChar char="•"/>
            </a:pPr>
            <a:r>
              <a:rPr lang="en-US" sz="2400">
                <a:solidFill>
                  <a:srgbClr val="003399"/>
                </a:solidFill>
              </a:rPr>
              <a:t> Fundamentally, space-time can have more than </a:t>
            </a:r>
          </a:p>
          <a:p>
            <a:pPr algn="l" defTabSz="921018"/>
            <a:r>
              <a:rPr lang="en-US" sz="2400">
                <a:solidFill>
                  <a:srgbClr val="003399"/>
                </a:solidFill>
              </a:rPr>
              <a:t>   4 dimensions (e.g. 10 or 11 in string theories)</a:t>
            </a:r>
          </a:p>
          <a:p>
            <a:pPr algn="l" defTabSz="921018"/>
            <a:endParaRPr lang="en-US" sz="1000">
              <a:solidFill>
                <a:srgbClr val="003399"/>
              </a:solidFill>
            </a:endParaRPr>
          </a:p>
          <a:p>
            <a:pPr algn="l" defTabSz="921018">
              <a:buFontTx/>
              <a:buChar char="•"/>
            </a:pPr>
            <a:r>
              <a:rPr lang="en-US" sz="2400">
                <a:solidFill>
                  <a:srgbClr val="003399"/>
                </a:solidFill>
              </a:rPr>
              <a:t> If standard model fields are confined to </a:t>
            </a:r>
          </a:p>
          <a:p>
            <a:pPr algn="l" defTabSz="921018"/>
            <a:r>
              <a:rPr lang="en-US" sz="2400">
                <a:solidFill>
                  <a:srgbClr val="003399"/>
                </a:solidFill>
              </a:rPr>
              <a:t>   4D brane in (4+n) D space-time, and only gravity </a:t>
            </a:r>
          </a:p>
          <a:p>
            <a:pPr algn="l" defTabSz="921018"/>
            <a:r>
              <a:rPr lang="en-US" sz="2400">
                <a:solidFill>
                  <a:srgbClr val="003399"/>
                </a:solidFill>
              </a:rPr>
              <a:t>   propagates in the (4+n) D bulk, </a:t>
            </a:r>
          </a:p>
          <a:p>
            <a:pPr algn="l" defTabSz="921018"/>
            <a:r>
              <a:rPr lang="en-US" sz="2400">
                <a:solidFill>
                  <a:srgbClr val="003399"/>
                </a:solidFill>
              </a:rPr>
              <a:t>   the compactification scale could be macroscopic </a:t>
            </a:r>
          </a:p>
        </p:txBody>
      </p:sp>
    </p:spTree>
    <p:extLst>
      <p:ext uri="{BB962C8B-B14F-4D97-AF65-F5344CB8AC3E}">
        <p14:creationId xmlns:p14="http://schemas.microsoft.com/office/powerpoint/2010/main" val="314821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Supernova 1987A Limit on Large Extra Dimensions</a:t>
            </a:r>
          </a:p>
        </p:txBody>
      </p:sp>
      <p:pic>
        <p:nvPicPr>
          <p:cNvPr id="3" name="Picture 2" descr="C:\Users\Georg Raffelt\Desktop\a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1152180"/>
            <a:ext cx="5184577" cy="359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7"/>
              <p:cNvSpPr>
                <a:spLocks noChangeArrowheads="1"/>
              </p:cNvSpPr>
              <p:nvPr/>
            </p:nvSpPr>
            <p:spPr bwMode="auto">
              <a:xfrm>
                <a:off x="5400622" y="1130625"/>
                <a:ext cx="3672408" cy="35999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156" tIns="46078" rIns="92156" bIns="46078"/>
              <a:lstStyle/>
              <a:p>
                <a:pPr algn="l" defTabSz="921018"/>
                <a:r>
                  <a:rPr lang="en-US" sz="2000">
                    <a:solidFill>
                      <a:srgbClr val="003399"/>
                    </a:solidFill>
                  </a:rPr>
                  <a:t>SN core emits large flux of </a:t>
                </a:r>
              </a:p>
              <a:p>
                <a:pPr algn="l" defTabSz="921018"/>
                <a:r>
                  <a:rPr lang="en-US" sz="2000">
                    <a:solidFill>
                      <a:srgbClr val="003399"/>
                    </a:solidFill>
                  </a:rPr>
                  <a:t>KK gravity modes by</a:t>
                </a:r>
              </a:p>
              <a:p>
                <a:pPr algn="l" defTabSz="921018"/>
                <a:r>
                  <a:rPr lang="en-US" sz="2000">
                    <a:solidFill>
                      <a:srgbClr val="003399"/>
                    </a:solidFill>
                  </a:rPr>
                  <a:t>nucleon-nucleon bremsstrahlung</a:t>
                </a:r>
              </a:p>
              <a:p>
                <a:pPr algn="l" defTabSz="921018"/>
                <a:endParaRPr lang="en-US" sz="500">
                  <a:solidFill>
                    <a:srgbClr val="003399"/>
                  </a:solidFill>
                </a:endParaRPr>
              </a:p>
              <a:p>
                <a:pPr algn="l" defTabSz="92101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Rate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∝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Pl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bSup>
                    </m:oMath>
                  </m:oMathPara>
                </a14:m>
                <a:endParaRPr lang="en-US" sz="20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5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000">
                    <a:solidFill>
                      <a:srgbClr val="003399"/>
                    </a:solidFill>
                  </a:rPr>
                  <a:t>Large multiplicity of modes</a:t>
                </a:r>
              </a:p>
              <a:p>
                <a:pPr algn="l" defTabSz="921018"/>
                <a:endParaRPr lang="en-US" sz="500">
                  <a:solidFill>
                    <a:srgbClr val="003399"/>
                  </a:solidFill>
                </a:endParaRPr>
              </a:p>
              <a:p>
                <a:pPr algn="l" defTabSz="92101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𝑅𝑇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∼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en-US" sz="2000" baseline="300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500" baseline="30000">
                  <a:solidFill>
                    <a:srgbClr val="003399"/>
                  </a:solidFill>
                </a:endParaRPr>
              </a:p>
              <a:p>
                <a:pPr algn="l" defTabSz="921018"/>
                <a:r>
                  <a:rPr lang="en-US" sz="2000">
                    <a:solidFill>
                      <a:srgbClr val="003399"/>
                    </a:solidFill>
                  </a:rPr>
                  <a:t>for R </a:t>
                </a:r>
                <a:r>
                  <a:rPr lang="en-US" sz="2000">
                    <a:solidFill>
                      <a:srgbClr val="003399"/>
                    </a:solidFill>
                    <a:latin typeface="Symbol" pitchFamily="18" charset="2"/>
                  </a:rPr>
                  <a:t>~</a:t>
                </a:r>
                <a:r>
                  <a:rPr lang="en-US" sz="2000">
                    <a:solidFill>
                      <a:srgbClr val="003399"/>
                    </a:solidFill>
                  </a:rPr>
                  <a:t> 1 mm,  T </a:t>
                </a:r>
                <a:r>
                  <a:rPr lang="en-US" sz="2000">
                    <a:solidFill>
                      <a:srgbClr val="003399"/>
                    </a:solidFill>
                    <a:latin typeface="Symbol" pitchFamily="18" charset="2"/>
                  </a:rPr>
                  <a:t>~</a:t>
                </a:r>
                <a:r>
                  <a:rPr lang="en-US" sz="2000">
                    <a:solidFill>
                      <a:srgbClr val="003399"/>
                    </a:solidFill>
                  </a:rPr>
                  <a:t> 30 MeV</a:t>
                </a:r>
              </a:p>
              <a:p>
                <a:pPr algn="l" defTabSz="921018"/>
                <a:endParaRPr lang="en-US" sz="1000">
                  <a:solidFill>
                    <a:srgbClr val="003399"/>
                  </a:solidFill>
                </a:endParaRPr>
              </a:p>
              <a:p>
                <a:pPr defTabSz="92101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smtClean="0">
                          <a:solidFill>
                            <a:srgbClr val="C00000"/>
                          </a:solidFill>
                          <a:latin typeface="Cambria Math"/>
                        </a:rPr>
                        <m:t>Rate</m:t>
                      </m:r>
                      <m:r>
                        <a:rPr lang="en-US" sz="2000" i="1">
                          <a:solidFill>
                            <a:srgbClr val="C00000"/>
                          </a:solidFill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𝑅𝑇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Pl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Pl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2+</m:t>
                              </m:r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000">
                  <a:solidFill>
                    <a:srgbClr val="003399"/>
                  </a:solidFill>
                </a:endParaRPr>
              </a:p>
              <a:p>
                <a:pPr algn="l" defTabSz="921018"/>
                <a:endParaRPr lang="en-US" sz="200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0622" y="1130625"/>
                <a:ext cx="3672408" cy="3599987"/>
              </a:xfrm>
              <a:prstGeom prst="rect">
                <a:avLst/>
              </a:prstGeom>
              <a:blipFill rotWithShape="1">
                <a:blip r:embed="rId3"/>
                <a:stretch>
                  <a:fillRect l="-1661" t="-67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015" y="647597"/>
            <a:ext cx="8928547" cy="432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56" tIns="46078" rIns="92156" bIns="46078" anchor="ctr"/>
          <a:lstStyle/>
          <a:p>
            <a:pPr algn="ctr" defTabSz="921018"/>
            <a:r>
              <a:rPr lang="en-US" sz="2000"/>
              <a:t> Cullen &amp; Perelstein, hep-ph/9904422,  Hanhart et al., nucl-th/0007016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44016" y="4968371"/>
            <a:ext cx="5184577" cy="122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56" tIns="46078" rIns="92156" bIns="46078" anchor="ctr"/>
          <a:lstStyle/>
          <a:p>
            <a:pPr algn="l" defTabSz="921018"/>
            <a:r>
              <a:rPr lang="en-US" sz="2000" b="1">
                <a:solidFill>
                  <a:srgbClr val="C00000"/>
                </a:solidFill>
              </a:rPr>
              <a:t> SN 1987A energy-loss argument:</a:t>
            </a:r>
          </a:p>
          <a:p>
            <a:pPr algn="l" defTabSz="921018"/>
            <a:endParaRPr lang="en-US" sz="600" b="1">
              <a:solidFill>
                <a:srgbClr val="C00000"/>
              </a:solidFill>
            </a:endParaRPr>
          </a:p>
          <a:p>
            <a:pPr algn="l" defTabSz="921018"/>
            <a:r>
              <a:rPr lang="en-US" sz="2000" b="1">
                <a:solidFill>
                  <a:srgbClr val="C00000"/>
                </a:solidFill>
              </a:rPr>
              <a:t>    R  </a:t>
            </a:r>
            <a:r>
              <a:rPr lang="en-US" sz="2000" b="1">
                <a:solidFill>
                  <a:srgbClr val="C00000"/>
                </a:solidFill>
                <a:latin typeface="Symbol" pitchFamily="18" charset="2"/>
              </a:rPr>
              <a:t>&lt;</a:t>
            </a:r>
            <a:r>
              <a:rPr lang="en-US" sz="2000" b="1">
                <a:solidFill>
                  <a:srgbClr val="C00000"/>
                </a:solidFill>
              </a:rPr>
              <a:t> 1 mm,    M  </a:t>
            </a:r>
            <a:r>
              <a:rPr lang="en-US" sz="2000" b="1">
                <a:solidFill>
                  <a:srgbClr val="C00000"/>
                </a:solidFill>
                <a:latin typeface="Symbol" pitchFamily="18" charset="2"/>
              </a:rPr>
              <a:t>&gt; </a:t>
            </a:r>
            <a:r>
              <a:rPr lang="en-US" sz="2000" b="1">
                <a:solidFill>
                  <a:srgbClr val="C00000"/>
                </a:solidFill>
              </a:rPr>
              <a:t> 9 TeV    </a:t>
            </a:r>
            <a:r>
              <a:rPr lang="en-US" sz="1600" b="1">
                <a:solidFill>
                  <a:srgbClr val="C00000"/>
                </a:solidFill>
              </a:rPr>
              <a:t>    </a:t>
            </a:r>
            <a:r>
              <a:rPr lang="en-US" sz="2000" b="1">
                <a:solidFill>
                  <a:srgbClr val="C00000"/>
                </a:solidFill>
              </a:rPr>
              <a:t>(n = 2)</a:t>
            </a:r>
          </a:p>
          <a:p>
            <a:pPr algn="l" defTabSz="921018"/>
            <a:endParaRPr lang="en-US" sz="600" b="1">
              <a:solidFill>
                <a:srgbClr val="C00000"/>
              </a:solidFill>
            </a:endParaRPr>
          </a:p>
          <a:p>
            <a:pPr algn="l" defTabSz="921018"/>
            <a:r>
              <a:rPr lang="en-US" sz="2000" b="1">
                <a:solidFill>
                  <a:srgbClr val="C00000"/>
                </a:solidFill>
              </a:rPr>
              <a:t>    R  </a:t>
            </a:r>
            <a:r>
              <a:rPr lang="en-US" sz="2000" b="1">
                <a:solidFill>
                  <a:srgbClr val="C00000"/>
                </a:solidFill>
                <a:latin typeface="Symbol" pitchFamily="18" charset="2"/>
              </a:rPr>
              <a:t>&lt;</a:t>
            </a:r>
            <a:r>
              <a:rPr lang="en-US" sz="2000" b="1">
                <a:solidFill>
                  <a:srgbClr val="C00000"/>
                </a:solidFill>
              </a:rPr>
              <a:t> 1 nm,     M  </a:t>
            </a:r>
            <a:r>
              <a:rPr lang="en-US" sz="2000" b="1">
                <a:solidFill>
                  <a:srgbClr val="C00000"/>
                </a:solidFill>
                <a:latin typeface="Symbol" pitchFamily="18" charset="2"/>
              </a:rPr>
              <a:t>&gt;</a:t>
            </a:r>
            <a:r>
              <a:rPr lang="en-US" sz="2000" b="1">
                <a:solidFill>
                  <a:srgbClr val="C00000"/>
                </a:solidFill>
              </a:rPr>
              <a:t>  0.7 TeV    (n = 3)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00601" y="4968371"/>
            <a:ext cx="3672408" cy="158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56" tIns="46078" rIns="92156" bIns="46078" anchor="ctr"/>
          <a:lstStyle/>
          <a:p>
            <a:pPr algn="l" defTabSz="921018"/>
            <a:r>
              <a:rPr lang="en-US" sz="2000"/>
              <a:t>Originally the most restrictive</a:t>
            </a:r>
          </a:p>
          <a:p>
            <a:pPr algn="l" defTabSz="921018"/>
            <a:r>
              <a:rPr lang="en-US" sz="2000"/>
              <a:t>limit on such theories, except</a:t>
            </a:r>
          </a:p>
          <a:p>
            <a:pPr algn="l" defTabSz="921018"/>
            <a:r>
              <a:rPr lang="en-US" sz="2000"/>
              <a:t>for cosmological arguments.</a:t>
            </a:r>
          </a:p>
          <a:p>
            <a:pPr algn="l" defTabSz="921018"/>
            <a:r>
              <a:rPr lang="en-US" sz="2000"/>
              <a:t>Other restrictive limits from</a:t>
            </a:r>
          </a:p>
          <a:p>
            <a:pPr algn="l" defTabSz="921018"/>
            <a:r>
              <a:rPr lang="en-US" sz="2000"/>
              <a:t>neutron stars.</a:t>
            </a:r>
          </a:p>
        </p:txBody>
      </p:sp>
    </p:spTree>
    <p:extLst>
      <p:ext uri="{BB962C8B-B14F-4D97-AF65-F5344CB8AC3E}">
        <p14:creationId xmlns:p14="http://schemas.microsoft.com/office/powerpoint/2010/main" val="366582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Bounds from KK Decays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2" y="3167947"/>
            <a:ext cx="8844101" cy="22323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52282" y="5364102"/>
            <a:ext cx="626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Hannestad &amp; Raffelt, arXiv:hep-ph/0304029v3 (April 2025)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12082" y="5832317"/>
            <a:ext cx="74972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Large correction, important for viability for recent interest</a:t>
            </a:r>
          </a:p>
          <a:p>
            <a:r>
              <a:rPr lang="en-US" sz="2400">
                <a:solidFill>
                  <a:srgbClr val="FF0000"/>
                </a:solidFill>
              </a:rPr>
              <a:t>in theories with 1 extra dimension, should be reexamined 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324070" y="5262863"/>
            <a:ext cx="0" cy="5760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576272" y="647597"/>
            <a:ext cx="2304000" cy="2304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1152192" y="1223677"/>
            <a:ext cx="1152000" cy="1152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C00000"/>
              </a:gs>
              <a:gs pos="83000">
                <a:srgbClr val="C0000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96302" y="791617"/>
            <a:ext cx="4204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tx2">
                    <a:lumMod val="75000"/>
                  </a:schemeClr>
                </a:solidFill>
              </a:rPr>
              <a:t>Gravitationally trapped KK cloud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96302" y="1151667"/>
            <a:ext cx="51694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chemeClr val="tx2">
                    <a:lumMod val="75000"/>
                  </a:schemeClr>
                </a:solidFill>
              </a:rPr>
              <a:t>Decays: </a:t>
            </a:r>
          </a:p>
          <a:p>
            <a:r>
              <a:rPr lang="en-DE" sz="2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>
                <a:solidFill>
                  <a:schemeClr val="tx2">
                    <a:lumMod val="75000"/>
                  </a:schemeClr>
                </a:solidFill>
              </a:rPr>
              <a:t>Gammas constrained by observations</a:t>
            </a:r>
          </a:p>
          <a:p>
            <a:r>
              <a:rPr lang="en-DE" sz="2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>
                <a:solidFill>
                  <a:schemeClr val="tx2">
                    <a:lumMod val="75000"/>
                  </a:schemeClr>
                </a:solidFill>
              </a:rPr>
              <a:t>All decays keep old neutron stars hot</a:t>
            </a:r>
          </a:p>
        </p:txBody>
      </p:sp>
    </p:spTree>
    <p:extLst>
      <p:ext uri="{BB962C8B-B14F-4D97-AF65-F5344CB8AC3E}">
        <p14:creationId xmlns:p14="http://schemas.microsoft.com/office/powerpoint/2010/main" val="271795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64665"/>
            <a:ext cx="9217024" cy="582932"/>
          </a:xfrm>
        </p:spPr>
        <p:txBody>
          <a:bodyPr/>
          <a:lstStyle/>
          <a:p>
            <a:r>
              <a:rPr lang="en-US" sz="3600"/>
              <a:t>Particles from the Sun</a:t>
            </a:r>
          </a:p>
        </p:txBody>
      </p:sp>
      <p:sp>
        <p:nvSpPr>
          <p:cNvPr id="5" name="Oval 1034" descr="C:\Users\Georg Raffelt\Desktop\nobel3.jpg"/>
          <p:cNvSpPr>
            <a:spLocks noChangeAspect="1" noChangeArrowheads="1"/>
          </p:cNvSpPr>
          <p:nvPr/>
        </p:nvSpPr>
        <p:spPr bwMode="auto">
          <a:xfrm>
            <a:off x="2664242" y="962578"/>
            <a:ext cx="765249" cy="765169"/>
          </a:xfrm>
          <a:prstGeom prst="ellipse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744392" y="962578"/>
            <a:ext cx="543809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2002 Solar Neutrinos (R.Davis, M.Koshiba)</a:t>
            </a:r>
          </a:p>
          <a:p>
            <a:endParaRPr lang="en-US" sz="1000">
              <a:solidFill>
                <a:schemeClr val="bg1"/>
              </a:solidFill>
            </a:endParaRPr>
          </a:p>
          <a:p>
            <a:r>
              <a:rPr lang="en-US" sz="2400">
                <a:solidFill>
                  <a:schemeClr val="bg1"/>
                </a:solidFill>
              </a:rPr>
              <a:t>2015 Solar Nu Oscillations (A.McDonald)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96" y="2375837"/>
            <a:ext cx="1910862" cy="15842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92" y="2303827"/>
            <a:ext cx="2448340" cy="2301440"/>
          </a:xfrm>
          <a:prstGeom prst="rect">
            <a:avLst/>
          </a:prstGeom>
        </p:spPr>
      </p:pic>
      <p:sp>
        <p:nvSpPr>
          <p:cNvPr id="10" name="Oval 1034" descr="C:\Users\Georg Raffelt\Desktop\nobel3.jpg"/>
          <p:cNvSpPr>
            <a:spLocks noChangeAspect="1" noChangeArrowheads="1"/>
          </p:cNvSpPr>
          <p:nvPr/>
        </p:nvSpPr>
        <p:spPr bwMode="auto">
          <a:xfrm>
            <a:off x="2835670" y="1250618"/>
            <a:ext cx="765249" cy="765169"/>
          </a:xfrm>
          <a:prstGeom prst="ellipse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51334" y="2408960"/>
            <a:ext cx="35057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Search for solar axions</a:t>
            </a:r>
          </a:p>
          <a:p>
            <a:r>
              <a:rPr lang="en-US" sz="2400">
                <a:solidFill>
                  <a:schemeClr val="bg1"/>
                </a:solidFill>
              </a:rPr>
              <a:t>with CAST and future IAXO</a:t>
            </a:r>
          </a:p>
        </p:txBody>
      </p:sp>
      <p:sp>
        <p:nvSpPr>
          <p:cNvPr id="12" name="TextBox 11">
            <a:hlinkClick r:id="rId6"/>
          </p:cNvPr>
          <p:cNvSpPr txBox="1"/>
          <p:nvPr/>
        </p:nvSpPr>
        <p:spPr>
          <a:xfrm>
            <a:off x="6143444" y="4320107"/>
            <a:ext cx="30670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No excess in XENONnT</a:t>
            </a:r>
          </a:p>
          <a:p>
            <a:r>
              <a:rPr lang="en-US" sz="2400">
                <a:solidFill>
                  <a:schemeClr val="bg1"/>
                </a:solidFill>
              </a:rPr>
              <a:t>arXiv:2207.11330</a:t>
            </a:r>
          </a:p>
          <a:p>
            <a:r>
              <a:rPr lang="en-US" sz="2400">
                <a:solidFill>
                  <a:schemeClr val="bg1"/>
                </a:solidFill>
              </a:rPr>
              <a:t>Bounds on axions,</a:t>
            </a:r>
          </a:p>
          <a:p>
            <a:r>
              <a:rPr lang="en-US" sz="2400">
                <a:solidFill>
                  <a:schemeClr val="bg1"/>
                </a:solidFill>
              </a:rPr>
              <a:t>dark photons, neutrino</a:t>
            </a:r>
          </a:p>
          <a:p>
            <a:r>
              <a:rPr lang="en-US" sz="2400">
                <a:solidFill>
                  <a:schemeClr val="bg1"/>
                </a:solidFill>
              </a:rPr>
              <a:t>dipole moments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249" y="4388431"/>
            <a:ext cx="2971806" cy="217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9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2" y="-2"/>
            <a:ext cx="9216000" cy="69124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-1"/>
            <a:ext cx="9217024" cy="1007647"/>
          </a:xfrm>
          <a:noFill/>
        </p:spPr>
        <p:txBody>
          <a:bodyPr/>
          <a:lstStyle/>
          <a:p>
            <a:r>
              <a:rPr lang="en-US"/>
              <a:t>Dark Matter Axion-Photon Conversion in </a:t>
            </a:r>
            <a:br>
              <a:rPr lang="en-US"/>
            </a:br>
            <a:r>
              <a:rPr lang="en-US"/>
              <a:t>Neutron Star Magnetospheres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" y="968609"/>
            <a:ext cx="3684587" cy="2775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00"/>
          <a:stretch/>
        </p:blipFill>
        <p:spPr>
          <a:xfrm>
            <a:off x="4032432" y="4464127"/>
            <a:ext cx="5328740" cy="2592360"/>
          </a:xfrm>
          <a:prstGeom prst="rect">
            <a:avLst/>
          </a:prstGeom>
          <a:effectLst>
            <a:softEdge rad="1270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ight Arrow 4"/>
              <p:cNvSpPr/>
              <p:nvPr/>
            </p:nvSpPr>
            <p:spPr>
              <a:xfrm flipH="1">
                <a:off x="3686487" y="1007647"/>
                <a:ext cx="3370365" cy="1656230"/>
              </a:xfrm>
              <a:prstGeom prst="rightArrow">
                <a:avLst>
                  <a:gd name="adj1" fmla="val 59648"/>
                  <a:gd name="adj2" fmla="val 50000"/>
                </a:avLst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000" dirty="0">
                    <a:solidFill>
                      <a:srgbClr val="FFFF00"/>
                    </a:solidFill>
                  </a:rPr>
                  <a:t>  Dark matter </a:t>
                </a:r>
                <a:r>
                  <a:rPr lang="en-US" sz="2000" dirty="0" err="1">
                    <a:solidFill>
                      <a:srgbClr val="FFFF00"/>
                    </a:solidFill>
                  </a:rPr>
                  <a:t>axions</a:t>
                </a:r>
                <a:endParaRPr lang="en-US" sz="2000" dirty="0">
                  <a:solidFill>
                    <a:srgbClr val="FFFF00"/>
                  </a:solidFill>
                </a:endParaRPr>
              </a:p>
              <a:p>
                <a:r>
                  <a:rPr lang="en-US" sz="2000" b="0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μeV</m:t>
                    </m:r>
                  </m:oMath>
                </a14:m>
                <a:r>
                  <a:rPr lang="en-US" sz="2000" dirty="0">
                    <a:solidFill>
                      <a:srgbClr val="FFFF00"/>
                    </a:solidFill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Right Arrow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686487" y="1007647"/>
                <a:ext cx="3370365" cy="1656230"/>
              </a:xfrm>
              <a:prstGeom prst="rightArrow">
                <a:avLst>
                  <a:gd name="adj1" fmla="val 59648"/>
                  <a:gd name="adj2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 rot="1789549">
            <a:off x="3107375" y="3050526"/>
            <a:ext cx="2940220" cy="1656230"/>
          </a:xfrm>
          <a:prstGeom prst="rightArrow">
            <a:avLst>
              <a:gd name="adj1" fmla="val 59648"/>
              <a:gd name="adj2" fmla="val 50000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FFFF00"/>
                </a:solidFill>
              </a:rPr>
              <a:t>    Very narrow</a:t>
            </a:r>
          </a:p>
          <a:p>
            <a:r>
              <a:rPr lang="en-US" sz="2000" dirty="0">
                <a:solidFill>
                  <a:srgbClr val="FFFF00"/>
                </a:solidFill>
              </a:rPr>
              <a:t>    radio line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215902" y="4485857"/>
            <a:ext cx="374452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FFFF00"/>
                </a:solidFill>
              </a:rPr>
              <a:t>Axion</a:t>
            </a:r>
            <a:r>
              <a:rPr lang="en-US" sz="2000" dirty="0">
                <a:solidFill>
                  <a:srgbClr val="FFFF00"/>
                </a:solidFill>
              </a:rPr>
              <a:t> mass and plasma frequency</a:t>
            </a:r>
          </a:p>
          <a:p>
            <a:r>
              <a:rPr lang="en-US" sz="2000" dirty="0">
                <a:solidFill>
                  <a:srgbClr val="FFFF00"/>
                </a:solidFill>
              </a:rPr>
              <a:t>Degenerate near NS surface</a:t>
            </a:r>
          </a:p>
          <a:p>
            <a:r>
              <a:rPr lang="en-US" sz="2000" dirty="0">
                <a:solidFill>
                  <a:srgbClr val="FFFF00"/>
                </a:solidFill>
              </a:rPr>
              <a:t>→ Resonant conversion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24792" y="2735887"/>
            <a:ext cx="2569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Pshirkov &amp; Popov 2007</a:t>
            </a:r>
          </a:p>
          <a:p>
            <a:r>
              <a:rPr lang="en-US" sz="2000">
                <a:solidFill>
                  <a:schemeClr val="bg1"/>
                </a:solidFill>
              </a:rPr>
              <a:t>arXiv:0711.1264</a:t>
            </a:r>
          </a:p>
          <a:p>
            <a:r>
              <a:rPr lang="en-US" sz="2000">
                <a:solidFill>
                  <a:schemeClr val="bg1"/>
                </a:solidFill>
              </a:rPr>
              <a:t>Many papers recently</a:t>
            </a:r>
          </a:p>
        </p:txBody>
      </p:sp>
    </p:spTree>
    <p:extLst>
      <p:ext uri="{BB962C8B-B14F-4D97-AF65-F5344CB8AC3E}">
        <p14:creationId xmlns:p14="http://schemas.microsoft.com/office/powerpoint/2010/main" val="362169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Axion Bounds from Breakthrough Survey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837" y="4685646"/>
            <a:ext cx="52625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00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Green Bank Telescope Archival Data</a:t>
            </a:r>
          </a:p>
          <a:p>
            <a:r>
              <a:rPr lang="en-DE" sz="200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Breakthrough Listen Project (Search for ET Life)</a:t>
            </a:r>
          </a:p>
          <a:p>
            <a:r>
              <a:rPr lang="en-DE" sz="200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State-of-the-art ray tracing simulations</a:t>
            </a:r>
          </a:p>
          <a:p>
            <a:r>
              <a:rPr lang="en-DE" sz="200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Galactic Center Region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DE" sz="2000">
                <a:solidFill>
                  <a:schemeClr val="accent1">
                    <a:lumMod val="75000"/>
                  </a:schemeClr>
                </a:solidFill>
              </a:rPr>
              <a:t>−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Many pulsars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DE" sz="2000">
                <a:solidFill>
                  <a:schemeClr val="accent1">
                    <a:lumMod val="75000"/>
                  </a:schemeClr>
                </a:solidFill>
              </a:rPr>
              <a:t>−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Enhanced dark matter density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" y="-493"/>
            <a:ext cx="9216000" cy="10910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76952" y="716103"/>
            <a:ext cx="1295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2202.08274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162" y="1085434"/>
            <a:ext cx="4846364" cy="37045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72" y="4750367"/>
            <a:ext cx="2520350" cy="18020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6480772" y="6192367"/>
            <a:ext cx="1212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100 m dish</a:t>
            </a:r>
          </a:p>
        </p:txBody>
      </p:sp>
    </p:spTree>
    <p:extLst>
      <p:ext uri="{BB962C8B-B14F-4D97-AF65-F5344CB8AC3E}">
        <p14:creationId xmlns:p14="http://schemas.microsoft.com/office/powerpoint/2010/main" val="61770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Dark Matter Axion Radiowaves from Pulsars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" y="-493"/>
            <a:ext cx="9216000" cy="851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63" y="1798584"/>
            <a:ext cx="8996706" cy="46098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920972" y="854345"/>
            <a:ext cx="1295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hlinkClick r:id="rId5"/>
              </a:rPr>
              <a:t>2303.11792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85386" y="2345060"/>
            <a:ext cx="815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CAST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56102" y="1338381"/>
            <a:ext cx="1882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</a:rPr>
              <a:t>This work</a:t>
            </a:r>
          </a:p>
          <a:p>
            <a:pPr algn="ctr"/>
            <a:r>
              <a:rPr lang="en-US" sz="2000">
                <a:solidFill>
                  <a:srgbClr val="FF0000"/>
                </a:solidFill>
              </a:rPr>
              <a:t>PSR J2144−3933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543082" y="1980705"/>
            <a:ext cx="0" cy="2160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98408" y="3094765"/>
            <a:ext cx="14805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SKA forecast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592232" y="3294085"/>
            <a:ext cx="288040" cy="609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88662" y="3670845"/>
            <a:ext cx="28520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Galactic Center Magnetar</a:t>
            </a:r>
          </a:p>
          <a:p>
            <a:r>
              <a:rPr lang="en-US" sz="2000"/>
              <a:t>SKA forecast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400622" y="3886875"/>
            <a:ext cx="36005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44392" y="1366525"/>
            <a:ext cx="256846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chemeClr val="accent5">
                    <a:lumMod val="75000"/>
                  </a:schemeClr>
                </a:solidFill>
              </a:rPr>
              <a:t>Galactic Center Pulsars</a:t>
            </a:r>
          </a:p>
          <a:p>
            <a:pPr algn="ctr"/>
            <a:r>
              <a:rPr lang="en-US" sz="2000">
                <a:solidFill>
                  <a:schemeClr val="accent5">
                    <a:lumMod val="75000"/>
                  </a:schemeClr>
                </a:solidFill>
              </a:rPr>
              <a:t>Breakthrough Listen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24542" y="1995945"/>
            <a:ext cx="0" cy="21603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141192" y="1850858"/>
                <a:ext cx="94974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μeV</m:t>
                      </m:r>
                    </m:oMath>
                  </m:oMathPara>
                </a14:m>
                <a:endParaRPr lang="en-US" sz="200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1192" y="1850858"/>
                <a:ext cx="949747" cy="307777"/>
              </a:xfrm>
              <a:prstGeom prst="rect">
                <a:avLst/>
              </a:prstGeom>
              <a:blipFill>
                <a:blip r:embed="rId6"/>
                <a:stretch>
                  <a:fillRect l="-3205" r="-8974" b="-3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545275" y="4722562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ADMX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5425" y="3930452"/>
            <a:ext cx="843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CAPP</a:t>
            </a:r>
          </a:p>
        </p:txBody>
      </p:sp>
    </p:spTree>
    <p:extLst>
      <p:ext uri="{BB962C8B-B14F-4D97-AF65-F5344CB8AC3E}">
        <p14:creationId xmlns:p14="http://schemas.microsoft.com/office/powerpoint/2010/main" val="197769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64665"/>
            <a:ext cx="9217024" cy="582932"/>
          </a:xfrm>
        </p:spPr>
        <p:txBody>
          <a:bodyPr/>
          <a:lstStyle/>
          <a:p>
            <a:r>
              <a:rPr lang="en-US"/>
              <a:t>White Dwarfs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06" y="719607"/>
            <a:ext cx="5544770" cy="5523111"/>
          </a:xfrm>
          <a:prstGeom prst="rect">
            <a:avLst/>
          </a:prstGeom>
        </p:spPr>
      </p:pic>
      <p:sp>
        <p:nvSpPr>
          <p:cNvPr id="4" name="Rectangle 3">
            <a:hlinkClick r:id="rId3"/>
          </p:cNvPr>
          <p:cNvSpPr/>
          <p:nvPr/>
        </p:nvSpPr>
        <p:spPr>
          <a:xfrm>
            <a:off x="-128" y="6635468"/>
            <a:ext cx="919527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https://www.eso.org/public/images/eso0728c/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3050" y="6011885"/>
            <a:ext cx="475266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Surface Temperature (Kelvin)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-849445" y="3009124"/>
            <a:ext cx="475266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Luminosity (compared with Sun)</a:t>
            </a:r>
          </a:p>
        </p:txBody>
      </p:sp>
    </p:spTree>
    <p:extLst>
      <p:ext uri="{BB962C8B-B14F-4D97-AF65-F5344CB8AC3E}">
        <p14:creationId xmlns:p14="http://schemas.microsoft.com/office/powerpoint/2010/main" val="92820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White Dwarfs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784996" y="-288533"/>
            <a:ext cx="7000096" cy="5760800"/>
            <a:chOff x="143892" y="791617"/>
            <a:chExt cx="7000096" cy="5760800"/>
          </a:xfrm>
        </p:grpSpPr>
        <p:grpSp>
          <p:nvGrpSpPr>
            <p:cNvPr id="26" name="Group 25"/>
            <p:cNvGrpSpPr/>
            <p:nvPr/>
          </p:nvGrpSpPr>
          <p:grpSpPr>
            <a:xfrm rot="2700000">
              <a:off x="143892" y="791617"/>
              <a:ext cx="5760800" cy="5760800"/>
              <a:chOff x="143892" y="791617"/>
              <a:chExt cx="5760800" cy="5760800"/>
            </a:xfrm>
          </p:grpSpPr>
          <p:sp>
            <p:nvSpPr>
              <p:cNvPr id="10" name="Arc 9"/>
              <p:cNvSpPr>
                <a:spLocks noChangeAspect="1"/>
              </p:cNvSpPr>
              <p:nvPr/>
            </p:nvSpPr>
            <p:spPr>
              <a:xfrm>
                <a:off x="143892" y="791617"/>
                <a:ext cx="5760800" cy="5760800"/>
              </a:xfrm>
              <a:prstGeom prst="arc">
                <a:avLst>
                  <a:gd name="adj1" fmla="val 17060774"/>
                  <a:gd name="adj2" fmla="val 20705036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Arc 14"/>
              <p:cNvSpPr>
                <a:spLocks noChangeAspect="1"/>
              </p:cNvSpPr>
              <p:nvPr/>
            </p:nvSpPr>
            <p:spPr>
              <a:xfrm>
                <a:off x="287912" y="936397"/>
                <a:ext cx="5472000" cy="5472000"/>
              </a:xfrm>
              <a:prstGeom prst="arc">
                <a:avLst>
                  <a:gd name="adj1" fmla="val 17088142"/>
                  <a:gd name="adj2" fmla="val 20678815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rc 15"/>
              <p:cNvSpPr>
                <a:spLocks noChangeAspect="1"/>
              </p:cNvSpPr>
              <p:nvPr/>
            </p:nvSpPr>
            <p:spPr>
              <a:xfrm>
                <a:off x="719972" y="1367697"/>
                <a:ext cx="4608000" cy="4608000"/>
              </a:xfrm>
              <a:prstGeom prst="arc">
                <a:avLst>
                  <a:gd name="adj1" fmla="val 17089388"/>
                  <a:gd name="adj2" fmla="val 20660023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rot="900000">
                <a:off x="3382336" y="839488"/>
                <a:ext cx="13664" cy="28798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4500000">
                <a:off x="4404433" y="1845629"/>
                <a:ext cx="13664" cy="287982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3729123" y="3426382"/>
              <a:ext cx="13114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/>
                <a:t>C/O core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83813" y="3426382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/>
                <a:t>He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78226" y="1886515"/>
              <a:ext cx="8242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20 km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85332" y="211237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200 km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36521" y="2623817"/>
              <a:ext cx="1083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6000 km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86112" y="3426382"/>
              <a:ext cx="3786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/>
                <a:t>H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72537" y="3730003"/>
              <a:ext cx="12164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/>
                <a:t>if present</a:t>
              </a:r>
            </a:p>
            <a:p>
              <a:r>
                <a:rPr lang="en-US" sz="2000"/>
                <a:t>= DA WDs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312332" y="4176087"/>
              <a:ext cx="13918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/>
                <a:t>Heat</a:t>
              </a:r>
            </a:p>
            <a:p>
              <a:r>
                <a:rPr lang="en-US" sz="2400" b="1"/>
                <a:t>Reservoir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25998" y="4435960"/>
              <a:ext cx="131799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chemeClr val="accent6">
                      <a:lumMod val="75000"/>
                    </a:schemeClr>
                  </a:solidFill>
                </a:rPr>
                <a:t>Photon</a:t>
              </a:r>
            </a:p>
            <a:p>
              <a:r>
                <a:rPr lang="en-US" sz="2400" b="1">
                  <a:solidFill>
                    <a:schemeClr val="accent6">
                      <a:lumMod val="75000"/>
                    </a:schemeClr>
                  </a:solidFill>
                </a:rPr>
                <a:t>emission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176452" y="5256237"/>
              <a:ext cx="282320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chemeClr val="accent6">
                      <a:lumMod val="75000"/>
                    </a:schemeClr>
                  </a:solidFill>
                </a:rPr>
                <a:t>Energy flux control</a:t>
              </a:r>
            </a:p>
            <a:p>
              <a:r>
                <a:rPr lang="en-US" sz="2000" b="1">
                  <a:solidFill>
                    <a:schemeClr val="accent6">
                      <a:lumMod val="75000"/>
                    </a:schemeClr>
                  </a:solidFill>
                </a:rPr>
                <a:t>Cooling much slower for </a:t>
              </a:r>
            </a:p>
            <a:p>
              <a:r>
                <a:rPr lang="en-US" sz="2000" b="1">
                  <a:solidFill>
                    <a:schemeClr val="accent6">
                      <a:lumMod val="75000"/>
                    </a:schemeClr>
                  </a:solidFill>
                </a:rPr>
                <a:t>DA type (with H layer)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5488272" y="5014458"/>
              <a:ext cx="0" cy="294908"/>
            </a:xfrm>
            <a:prstGeom prst="straightConnector1">
              <a:avLst/>
            </a:prstGeom>
            <a:ln w="34925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719972" y="4456888"/>
                <a:ext cx="4199098" cy="1663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≃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6000 </m:t>
                    </m:r>
                    <m:r>
                      <m:rPr>
                        <m:sty m:val="p"/>
                      </m:rPr>
                      <a:rPr lang="en-US" sz="2000" i="0" smtClean="0"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r>
                  <a:rPr lang="en-US" sz="2000"/>
                  <a:t> (Size of the Earth)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≃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10,000</m:t>
                    </m:r>
                  </m:oMath>
                </a14:m>
                <a:r>
                  <a:rPr lang="en-US" sz="2000"/>
                  <a:t>–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30,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000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sz="2000"/>
                  <a:t>   (Sun 6000 K)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≃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sz="2000"/>
                      <m:t>–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000" b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≃0.5</m:t>
                      </m:r>
                      <m:r>
                        <m:rPr>
                          <m:nor/>
                        </m:rPr>
                        <a:rPr lang="en-US" sz="2000"/>
                        <m:t>–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8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00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≃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/>
                  <a:t> (very degenerate)</a:t>
                </a: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72" y="4456888"/>
                <a:ext cx="4199098" cy="1663469"/>
              </a:xfrm>
              <a:prstGeom prst="rect">
                <a:avLst/>
              </a:prstGeom>
              <a:blipFill>
                <a:blip r:embed="rId2"/>
                <a:stretch>
                  <a:fillRect t="-1832" r="-726" b="-5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Pictur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2" y="1231051"/>
            <a:ext cx="2712908" cy="271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8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Degenerate Stars (“White Dwarfs”)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144463" y="720099"/>
                <a:ext cx="4536059" cy="58315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 sz="400">
                  <a:solidFill>
                    <a:srgbClr val="003399"/>
                  </a:solidFill>
                </a:endParaRPr>
              </a:p>
              <a:p>
                <a:r>
                  <a:rPr lang="en-US" sz="2000">
                    <a:solidFill>
                      <a:srgbClr val="003399"/>
                    </a:solidFill>
                  </a:rPr>
                  <a:t>Assume temperature very small </a:t>
                </a:r>
              </a:p>
              <a:p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 No thermal pressure</a:t>
                </a:r>
              </a:p>
              <a:p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 Electron degeneracy is pressure source</a:t>
                </a: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Pressure </a:t>
                </a:r>
                <a:r>
                  <a:rPr lang="en-US" sz="200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rPr>
                  <a:t>~</a:t>
                </a: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Momentum density </a:t>
                </a:r>
                <a:r>
                  <a:rPr lang="en-US" sz="2000">
                    <a:solidFill>
                      <a:srgbClr val="003399"/>
                    </a:solidFill>
                    <a:latin typeface="Symbol" pitchFamily="18" charset="2"/>
                    <a:sym typeface="Symbol"/>
                  </a:rPr>
                  <a:t></a:t>
                </a: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Velocity</a:t>
                </a: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Electron density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F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itchFamily="18" charset="2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 pitchFamily="18" charset="2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sym typeface="Symbol" pitchFamily="18" charset="2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(Fermi momentum)</a:t>
                </a: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Velocity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𝑣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∝</m:t>
                    </m:r>
                    <m:f>
                      <m:fPr>
                        <m:type m:val="lin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F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Pressure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  <a:sym typeface="Symbol" pitchFamily="18" charset="2"/>
                      </a:rPr>
                      <m:t>𝑃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  <a:sym typeface="Symbol" pitchFamily="18" charset="2"/>
                      </a:rPr>
                      <m:t>∝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F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5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∝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𝜌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5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∝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 pitchFamily="18" charset="2"/>
                          </a:rPr>
                          <m:t>𝑀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5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  <a:sym typeface="Symbol" pitchFamily="18" charset="2"/>
                              </a:rPr>
                              <m:t>3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 pitchFamily="18" charset="2"/>
                          </a:rPr>
                          <m:t>𝑅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 pitchFamily="18" charset="2"/>
                          </a:rPr>
                          <m:t>−5</m:t>
                        </m:r>
                      </m:sup>
                    </m:sSup>
                  </m:oMath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Density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𝜌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∝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𝑀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𝑅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−3</m:t>
                        </m:r>
                      </m:sup>
                    </m:sSup>
                  </m:oMath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Hydrostatic equilibrium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   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𝑑𝑃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𝑑𝑟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𝐺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i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N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With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𝑑𝑃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sym typeface="Symbol" pitchFamily="18" charset="2"/>
                          </a:rPr>
                          <m:t>𝑑𝑟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∼−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𝑃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/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  <a:sym typeface="Symbol" pitchFamily="18" charset="2"/>
                      </a:rPr>
                      <m:t>𝑅</m:t>
                    </m:r>
                  </m:oMath>
                </a14:m>
                <a:r>
                  <a:rPr lang="en-US" sz="2000">
                    <a:solidFill>
                      <a:schemeClr val="tx1"/>
                    </a:solidFill>
                    <a:sym typeface="Symbol" pitchFamily="18" charset="2"/>
                  </a:rPr>
                  <a:t>  </a:t>
                </a: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we have</a:t>
                </a:r>
              </a:p>
              <a:p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99"/>
                          </a:solidFill>
                          <a:latin typeface="Cambria Math"/>
                          <a:sym typeface="Symbol" pitchFamily="18" charset="2"/>
                        </a:rPr>
                        <m:t>    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  <a:sym typeface="Symbol" pitchFamily="18" charset="2"/>
                        </a:rPr>
                        <m:t>𝑃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  <a:sym typeface="Symbol" pitchFamily="18" charset="2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𝐺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N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𝑀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𝜌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𝑅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−1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𝐺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N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𝑀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𝑅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/>
                <a:endParaRPr lang="en-US" sz="400">
                  <a:solidFill>
                    <a:srgbClr val="003399"/>
                  </a:solidFill>
                </a:endParaRP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</a:rPr>
                  <a:t>Inverse mass radius relationship</a:t>
                </a:r>
              </a:p>
              <a:p>
                <a:pPr algn="l"/>
                <a:r>
                  <a:rPr lang="en-US" sz="2000">
                    <a:solidFill>
                      <a:srgbClr val="C00000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𝑅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∝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sz="200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463" y="720099"/>
                <a:ext cx="4536059" cy="5831514"/>
              </a:xfrm>
              <a:prstGeom prst="rect">
                <a:avLst/>
              </a:prstGeom>
              <a:blipFill rotWithShape="1">
                <a:blip r:embed="rId2"/>
                <a:stretch>
                  <a:fillRect l="-1340" r="-536" b="-5318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15"/>
              <p:cNvSpPr>
                <a:spLocks noChangeArrowheads="1"/>
              </p:cNvSpPr>
              <p:nvPr/>
            </p:nvSpPr>
            <p:spPr bwMode="auto">
              <a:xfrm>
                <a:off x="4825132" y="720100"/>
                <a:ext cx="4248000" cy="1223677"/>
              </a:xfrm>
              <a:prstGeom prst="rect">
                <a:avLst/>
              </a:prstGeom>
              <a:solidFill>
                <a:srgbClr val="4D4D4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𝑅</m:t>
                      </m:r>
                      <m:r>
                        <a:rPr lang="en-US" sz="1900" b="0" i="1" smtClean="0"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=10,500 </m:t>
                      </m:r>
                      <m:r>
                        <m:rPr>
                          <m:sty m:val="p"/>
                        </m:rPr>
                        <a:rPr lang="en-US" sz="1900" b="0" i="0" smtClean="0"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km</m:t>
                      </m:r>
                      <m:r>
                        <a:rPr lang="en-US" sz="1900" b="0" i="1" smtClean="0"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/>
                                    </a:rPr>
                                    <m:t>0.6 </m:t>
                                  </m:r>
                                  <m:sSub>
                                    <m:sSubPr>
                                      <m:ctrlP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900" b="0" i="1" smtClean="0">
                                          <a:solidFill>
                                            <a:schemeClr val="bg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⊙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/>
                                    </a:rPr>
                                    <m:t>𝑀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US" sz="1900" b="0" i="1" smtClean="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US" sz="1900" b="0" i="1" smtClean="0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1900" b="0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900">
                  <a:solidFill>
                    <a:schemeClr val="bg1"/>
                  </a:solidFill>
                  <a:effectLst/>
                </a:endParaRPr>
              </a:p>
              <a:p>
                <a:pPr algn="l"/>
                <a:r>
                  <a:rPr lang="en-US" sz="1900">
                    <a:solidFill>
                      <a:schemeClr val="bg1"/>
                    </a:solidFill>
                    <a:effectLst/>
                  </a:rPr>
                  <a:t>        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 smtClean="0">
                            <a:solidFill>
                              <a:schemeClr val="bg1"/>
                            </a:solidFill>
                            <a:effectLst/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1900" b="0" i="1" smtClean="0">
                            <a:solidFill>
                              <a:schemeClr val="bg1"/>
                            </a:solidFill>
                            <a:effectLst/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900">
                    <a:solidFill>
                      <a:schemeClr val="bg1"/>
                    </a:solidFill>
                    <a:effectLst/>
                  </a:rPr>
                  <a:t> electrons per nucleon)</a:t>
                </a:r>
              </a:p>
            </p:txBody>
          </p:sp>
        </mc:Choice>
        <mc:Fallback xmlns="">
          <p:sp>
            <p:nvSpPr>
              <p:cNvPr id="34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25132" y="720100"/>
                <a:ext cx="4248000" cy="12236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18"/>
              <p:cNvSpPr>
                <a:spLocks noChangeArrowheads="1"/>
              </p:cNvSpPr>
              <p:nvPr/>
            </p:nvSpPr>
            <p:spPr bwMode="auto">
              <a:xfrm>
                <a:off x="4825132" y="2087797"/>
                <a:ext cx="4248000" cy="23043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t" anchorCtr="0"/>
              <a:lstStyle/>
              <a:p>
                <a:pPr algn="l"/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For sufficiently large stellar mass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399"/>
                        </a:solidFill>
                        <a:latin typeface="Cambria Math"/>
                        <a:sym typeface="Symbol" pitchFamily="18" charset="2"/>
                      </a:rPr>
                      <m:t>𝑀</m:t>
                    </m:r>
                  </m:oMath>
                </a14:m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,</a:t>
                </a: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electrons become relativistic</a:t>
                </a:r>
              </a:p>
              <a:p>
                <a:pPr algn="l"/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Velocity = speed of light</a:t>
                </a:r>
              </a:p>
              <a:p>
                <a:pPr algn="l"/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>
                  <a:buFontTx/>
                  <a:buChar char="•"/>
                </a:pPr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 Pressure</a:t>
                </a:r>
              </a:p>
              <a:p>
                <a:pPr algn="l"/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3399"/>
                          </a:solidFill>
                          <a:latin typeface="Cambria Math"/>
                          <a:sym typeface="Symbol" pitchFamily="18" charset="2"/>
                        </a:rPr>
                        <m:t>   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  <a:sym typeface="Symbol" pitchFamily="18" charset="2"/>
                        </a:rPr>
                        <m:t>𝑃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  <a:sym typeface="Symbol" pitchFamily="18" charset="2"/>
                        </a:rPr>
                        <m:t>∝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F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4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∝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 pitchFamily="18" charset="2"/>
                            </a:rPr>
                            <m:t>𝜌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sym typeface="Symbol" pitchFamily="18" charset="2"/>
                        </a:rPr>
                        <m:t>∝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𝑀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sym typeface="Symbol" pitchFamily="18" charset="2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𝑅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Symbol" pitchFamily="18" charset="2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sz="20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/>
                <a:endParaRPr lang="en-US" sz="400">
                  <a:solidFill>
                    <a:srgbClr val="003399"/>
                  </a:solidFill>
                  <a:sym typeface="Symbol" pitchFamily="18" charset="2"/>
                </a:endParaRPr>
              </a:p>
              <a:p>
                <a:pPr algn="l"/>
                <a:r>
                  <a:rPr lang="en-US" sz="2000">
                    <a:solidFill>
                      <a:srgbClr val="003399"/>
                    </a:solidFill>
                    <a:sym typeface="Symbol" pitchFamily="18" charset="2"/>
                  </a:rPr>
                  <a:t>No stable configuration</a:t>
                </a:r>
              </a:p>
            </p:txBody>
          </p:sp>
        </mc:Choice>
        <mc:Fallback xmlns="">
          <p:sp>
            <p:nvSpPr>
              <p:cNvPr id="38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25132" y="2087797"/>
                <a:ext cx="4248000" cy="2304320"/>
              </a:xfrm>
              <a:prstGeom prst="rect">
                <a:avLst/>
              </a:prstGeom>
              <a:blipFill rotWithShape="1">
                <a:blip r:embed="rId4"/>
                <a:stretch>
                  <a:fillRect l="-1433" b="-2105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21"/>
              <p:cNvSpPr>
                <a:spLocks noChangeArrowheads="1"/>
              </p:cNvSpPr>
              <p:nvPr/>
            </p:nvSpPr>
            <p:spPr bwMode="auto">
              <a:xfrm>
                <a:off x="4825132" y="5544421"/>
                <a:ext cx="4248000" cy="1007996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0"/>
              <a:lstStyle/>
              <a:p>
                <a:pPr algn="ctr"/>
                <a:r>
                  <a:rPr lang="en-US" sz="2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itchFamily="18" charset="2"/>
                  </a:rPr>
                  <a:t>Chandrasekhar mass limit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sym typeface="Symbol" pitchFamily="18" charset="2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sym typeface="Symbol" pitchFamily="18" charset="2"/>
                            </a:rPr>
                            <m:t>Ch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sym typeface="Symbol" pitchFamily="18" charset="2"/>
                        </a:rPr>
                        <m:t>=1.457 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sym typeface="Symbol" pitchFamily="18" charset="2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sym typeface="Symbol" pitchFamily="18" charset="2"/>
                            </a:rPr>
                            <m:t>⊙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sym typeface="Symbol" pitchFamily="18" charset="2"/>
                        </a:rPr>
                        <m:t> 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sym typeface="Symbol" pitchFamily="18" charset="2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sym typeface="Symbol" pitchFamily="18" charset="2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sym typeface="Symbol" pitchFamily="18" charset="2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sym typeface="Symbol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  <a:sym typeface="Symbol" pitchFamily="18" charset="2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  <a:sym typeface="Symbol" pitchFamily="18" charset="2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sym typeface="Symbol" pitchFamily="18" charset="2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41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25132" y="5544421"/>
                <a:ext cx="4248000" cy="10079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204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Chandrasekhar Mass for Particle Physicists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284119" y="771399"/>
                <a:ext cx="4572983" cy="7994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deg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≃−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grav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𝐺𝑀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star</m:t>
                              </m:r>
                            </m:sub>
                            <m:sup>
                              <m: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star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Planck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star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119" y="771399"/>
                <a:ext cx="4572983" cy="7994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7912" y="1583727"/>
                <a:ext cx="6062878" cy="1056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Semirelativistic particles (mass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):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   ≃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≃</m:t>
                    </m:r>
                    <m:r>
                      <a:rPr lang="en-US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Degeneracy energy: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deg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≃</m:t>
                    </m:r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𝑁𝑚</m:t>
                    </m:r>
                  </m:oMath>
                </a14:m>
                <a:endParaRPr lang="en-US" sz="20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Number density:                   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     ≃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00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" y="1583727"/>
                <a:ext cx="6062878" cy="1056764"/>
              </a:xfrm>
              <a:prstGeom prst="rect">
                <a:avLst/>
              </a:prstGeom>
              <a:blipFill>
                <a:blip r:embed="rId4"/>
                <a:stretch>
                  <a:fillRect l="-1005" t="-4624" b="-98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6872" y="3724581"/>
                <a:ext cx="442646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Neutron Star (NS): </a:t>
                </a:r>
              </a:p>
              <a:p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</a:rPr>
                  <a:t>Degenerate particle: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Nucleon,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72" y="3724581"/>
                <a:ext cx="4426468" cy="707886"/>
              </a:xfrm>
              <a:prstGeom prst="rect">
                <a:avLst/>
              </a:prstGeom>
              <a:blipFill>
                <a:blip r:embed="rId5"/>
                <a:stretch>
                  <a:fillRect l="-1515" t="-6897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31932" y="4346876"/>
                <a:ext cx="2899063" cy="693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NS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=2.8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US" sz="2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32" y="4346876"/>
                <a:ext cx="2899063" cy="693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31932" y="5681858"/>
                <a:ext cx="4396012" cy="6713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WD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NS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=5000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US" sz="200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32" y="5681858"/>
                <a:ext cx="4396012" cy="6713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1932" y="2842411"/>
                <a:ext cx="1934247" cy="6697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star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200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32" y="2842411"/>
                <a:ext cx="1934247" cy="6697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821953" y="2735887"/>
                <a:ext cx="5323189" cy="7967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star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0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=3.75</m:t>
                      </m:r>
                      <m:r>
                        <a:rPr lang="en-US" sz="2000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0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000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00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1953" y="2735887"/>
                <a:ext cx="5323189" cy="79675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96872" y="647597"/>
                <a:ext cx="418152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Degeneracy pressure balances gravity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 nucleons, nucleon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star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72" y="647597"/>
                <a:ext cx="4181529" cy="1015663"/>
              </a:xfrm>
              <a:prstGeom prst="rect">
                <a:avLst/>
              </a:prstGeom>
              <a:blipFill>
                <a:blip r:embed="rId10"/>
                <a:stretch>
                  <a:fillRect l="-1603" t="-2994" r="-729" b="-8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7912" y="4968197"/>
                <a:ext cx="581704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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White Dwarf (WD): </a:t>
                </a: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</a:rPr>
                  <a:t>   </a:t>
                </a:r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Degenerate particle: </a:t>
                </a:r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Electron,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/2000</m:t>
                    </m:r>
                  </m:oMath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" y="4968197"/>
                <a:ext cx="5817042" cy="707886"/>
              </a:xfrm>
              <a:prstGeom prst="rect">
                <a:avLst/>
              </a:prstGeom>
              <a:blipFill>
                <a:blip r:embed="rId11"/>
                <a:stretch>
                  <a:fillRect l="-1048" t="-6897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437667" y="4439521"/>
            <a:ext cx="239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(in reality 12–14 km)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909459" y="3540390"/>
                <a:ext cx="2091663" cy="419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=2×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000" b="0" i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459" y="3540390"/>
                <a:ext cx="2091663" cy="419667"/>
              </a:xfrm>
              <a:prstGeom prst="rect">
                <a:avLst/>
              </a:prstGeom>
              <a:blipFill>
                <a:blip r:embed="rId12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846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White Dwarf Luminosity Function (WDLF)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" y="6224317"/>
            <a:ext cx="921702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                Miller Bertolami, Melendez, Althaus &amp; Isern, arXiv:1406.7712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30" y="1065046"/>
            <a:ext cx="7633060" cy="519933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944270" y="1338475"/>
            <a:ext cx="403256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16280" y="1298415"/>
            <a:ext cx="3960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6">
                    <a:lumMod val="75000"/>
                  </a:schemeClr>
                </a:solidFill>
              </a:rPr>
              <a:t>Stars formed in the past Gyr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45020" y="1266465"/>
            <a:ext cx="804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Oldest</a:t>
            </a:r>
          </a:p>
          <a:p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WDs</a:t>
            </a:r>
          </a:p>
        </p:txBody>
      </p:sp>
      <p:sp>
        <p:nvSpPr>
          <p:cNvPr id="9" name="TextBox 8"/>
          <p:cNvSpPr txBox="1"/>
          <p:nvPr/>
        </p:nvSpPr>
        <p:spPr>
          <a:xfrm rot="19795123">
            <a:off x="1783750" y="3434717"/>
            <a:ext cx="216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Dip from neutrino</a:t>
            </a:r>
          </a:p>
          <a:p>
            <a:r>
              <a:rPr lang="en-US">
                <a:solidFill>
                  <a:srgbClr val="FF0000"/>
                </a:solidFill>
              </a:rPr>
              <a:t>cooling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781302" y="1590868"/>
            <a:ext cx="3131658" cy="1691877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9901001">
            <a:off x="3610637" y="2083033"/>
            <a:ext cx="3353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Mestel’s cooling law (photons)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959130" y="973557"/>
            <a:ext cx="0" cy="216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890404" y="971657"/>
            <a:ext cx="0" cy="216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739054" y="971627"/>
            <a:ext cx="0" cy="216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673762" y="971627"/>
            <a:ext cx="0" cy="216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7820774" y="705959"/>
                <a:ext cx="604268" cy="289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b="1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774" y="705959"/>
                <a:ext cx="604268" cy="289118"/>
              </a:xfrm>
              <a:prstGeom prst="rect">
                <a:avLst/>
              </a:prstGeom>
              <a:blipFill>
                <a:blip r:embed="rId4"/>
                <a:stretch>
                  <a:fillRect l="-9091" r="-7071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760288" y="692311"/>
                <a:ext cx="454872" cy="282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en-US" b="1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0288" y="692311"/>
                <a:ext cx="454872" cy="282513"/>
              </a:xfrm>
              <a:prstGeom prst="rect">
                <a:avLst/>
              </a:prstGeom>
              <a:blipFill>
                <a:blip r:embed="rId5"/>
                <a:stretch>
                  <a:fillRect l="-18667" t="-6522" r="-2266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716428" y="692311"/>
                <a:ext cx="454872" cy="283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b="1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428" y="692311"/>
                <a:ext cx="454872" cy="283219"/>
              </a:xfrm>
              <a:prstGeom prst="rect">
                <a:avLst/>
              </a:prstGeom>
              <a:blipFill>
                <a:blip r:embed="rId6"/>
                <a:stretch>
                  <a:fillRect l="-18919" t="-6522" r="-2432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565078" y="692311"/>
                <a:ext cx="454872" cy="283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078" y="692311"/>
                <a:ext cx="454872" cy="283219"/>
              </a:xfrm>
              <a:prstGeom prst="rect">
                <a:avLst/>
              </a:prstGeom>
              <a:blipFill>
                <a:blip r:embed="rId7"/>
                <a:stretch>
                  <a:fillRect l="-18919" t="-6522" r="-24324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3499786" y="692281"/>
                <a:ext cx="454872" cy="283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b="1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9786" y="692281"/>
                <a:ext cx="454872" cy="283219"/>
              </a:xfrm>
              <a:prstGeom prst="rect">
                <a:avLst/>
              </a:prstGeom>
              <a:blipFill>
                <a:blip r:embed="rId8"/>
                <a:stretch>
                  <a:fillRect l="-17333" t="-6522" r="-22667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/>
          <p:nvPr/>
        </p:nvCxnSpPr>
        <p:spPr>
          <a:xfrm>
            <a:off x="2537640" y="976581"/>
            <a:ext cx="0" cy="216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317840" y="692311"/>
                <a:ext cx="45487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b="1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840" y="692311"/>
                <a:ext cx="454872" cy="276999"/>
              </a:xfrm>
              <a:prstGeom prst="rect">
                <a:avLst/>
              </a:prstGeom>
              <a:blipFill>
                <a:blip r:embed="rId9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021628" y="1947547"/>
                <a:ext cx="2082814" cy="461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1400" b="1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𝐛𝐨𝐥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14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𝟕𝟒</m:t>
                      </m:r>
                      <m:r>
                        <a:rPr lang="en-US" sz="14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func>
                        <m:funcPr>
                          <m:ctrlPr>
                            <a:rPr lang="en-US" sz="14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sz="14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⊙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1400" b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1628" y="1947547"/>
                <a:ext cx="2082814" cy="461921"/>
              </a:xfrm>
              <a:prstGeom prst="rect">
                <a:avLst/>
              </a:prstGeom>
              <a:blipFill>
                <a:blip r:embed="rId10"/>
                <a:stretch>
                  <a:fillRect l="-1466" r="-880"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397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Axion Bounds from WD Luminosity Function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1" y="5976337"/>
            <a:ext cx="921702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Miller Bertolami, Melendez, Althaus &amp; Isern, </a:t>
            </a:r>
            <a:r>
              <a:rPr lang="en-US" sz="2000">
                <a:hlinkClick r:id="rId3"/>
              </a:rPr>
              <a:t>arXiv:1406.7712</a:t>
            </a:r>
            <a:r>
              <a:rPr lang="en-US" sz="2000"/>
              <a:t>, </a:t>
            </a:r>
            <a:r>
              <a:rPr lang="en-US" sz="2000">
                <a:hlinkClick r:id="rId4"/>
              </a:rPr>
              <a:t>1410.1677</a:t>
            </a:r>
            <a:endParaRPr lang="en-US" sz="2000"/>
          </a:p>
          <a:p>
            <a:pPr algn="ctr"/>
            <a:r>
              <a:rPr lang="de-DE" sz="2000">
                <a:solidFill>
                  <a:schemeClr val="accent6">
                    <a:lumMod val="50000"/>
                  </a:schemeClr>
                </a:solidFill>
              </a:rPr>
              <a:t>For extensions and review see</a:t>
            </a:r>
            <a:r>
              <a:rPr lang="en-US" sz="2000">
                <a:solidFill>
                  <a:schemeClr val="accent6">
                    <a:lumMod val="50000"/>
                  </a:schemeClr>
                </a:solidFill>
              </a:rPr>
              <a:t>: Isern, </a:t>
            </a:r>
            <a:r>
              <a:rPr lang="en-US" altLang="en-US" sz="2000">
                <a:solidFill>
                  <a:schemeClr val="accent6">
                    <a:lumMod val="50000"/>
                  </a:schemeClr>
                </a:solidFill>
                <a:hlinkClick r:id="rId5"/>
              </a:rPr>
              <a:t>arXiv:2002.08069</a:t>
            </a:r>
            <a:endParaRPr lang="en-US" sz="200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52" y="705245"/>
            <a:ext cx="6666114" cy="45509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96052" y="5184227"/>
                <a:ext cx="712881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rgbClr val="003399"/>
                    </a:solidFill>
                  </a:rPr>
                  <a:t>Limits on axion-electron coupling and mass limit in DFSZ model:</a:t>
                </a:r>
              </a:p>
              <a:p>
                <a:endParaRPr lang="en-US" sz="60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    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𝑎𝑒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≲3×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US" sz="2000">
                    <a:solidFill>
                      <a:srgbClr val="C00000"/>
                    </a:solidFill>
                  </a:rPr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func>
                      <m:func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𝛽</m:t>
                        </m:r>
                      </m:e>
                    </m:func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≲10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endParaRPr lang="en-US" sz="200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52" y="5184227"/>
                <a:ext cx="7128811" cy="830997"/>
              </a:xfrm>
              <a:prstGeom prst="rect">
                <a:avLst/>
              </a:prstGeom>
              <a:blipFill>
                <a:blip r:embed="rId7"/>
                <a:stretch>
                  <a:fillRect l="-941" t="-3650" b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65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64665"/>
            <a:ext cx="9217024" cy="582932"/>
          </a:xfrm>
        </p:spPr>
        <p:txBody>
          <a:bodyPr/>
          <a:lstStyle/>
          <a:p>
            <a:r>
              <a:rPr lang="en-US"/>
              <a:t>Pulsating Stars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2" y="798102"/>
            <a:ext cx="4553927" cy="4536138"/>
          </a:xfrm>
          <a:prstGeom prst="rect">
            <a:avLst/>
          </a:prstGeom>
        </p:spPr>
      </p:pic>
      <p:sp>
        <p:nvSpPr>
          <p:cNvPr id="4" name="Rectangle 3">
            <a:hlinkClick r:id="rId3"/>
          </p:cNvPr>
          <p:cNvSpPr/>
          <p:nvPr/>
        </p:nvSpPr>
        <p:spPr>
          <a:xfrm>
            <a:off x="720725" y="6069748"/>
            <a:ext cx="395922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>
                <a:solidFill>
                  <a:schemeClr val="bg1">
                    <a:lumMod val="65000"/>
                  </a:schemeClr>
                </a:solidFill>
              </a:rPr>
              <a:t>https://www.eso.org/public/images/eso0728c/</a:t>
            </a:r>
          </a:p>
        </p:txBody>
      </p:sp>
      <p:sp>
        <p:nvSpPr>
          <p:cNvPr id="5" name="Rectangle 4">
            <a:hlinkClick r:id="rId4"/>
          </p:cNvPr>
          <p:cNvSpPr/>
          <p:nvPr/>
        </p:nvSpPr>
        <p:spPr>
          <a:xfrm>
            <a:off x="5184592" y="6077341"/>
            <a:ext cx="40325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>
                <a:solidFill>
                  <a:schemeClr val="bg1">
                    <a:lumMod val="65000"/>
                  </a:schemeClr>
                </a:solidFill>
              </a:rPr>
              <a:t>https://scienceatyourdoorstep.com/2021/01/04/what-are-variable-stars/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413" y="623006"/>
            <a:ext cx="4066810" cy="518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81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Bethe’s Classic Paper on Nuclear Reactions in Stars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" y="-493"/>
            <a:ext cx="9216000" cy="1807059"/>
          </a:xfrm>
          <a:prstGeom prst="rect">
            <a:avLst/>
          </a:prstGeom>
        </p:spPr>
      </p:pic>
      <p:pic>
        <p:nvPicPr>
          <p:cNvPr id="14" name="Picture 7" descr="C:\Users\Georg Raffelt\Desktop\a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r="352"/>
          <a:stretch/>
        </p:blipFill>
        <p:spPr bwMode="auto">
          <a:xfrm>
            <a:off x="112095" y="1776236"/>
            <a:ext cx="5256000" cy="46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73" y="1943777"/>
            <a:ext cx="1800250" cy="25203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5823887" y="1833489"/>
            <a:ext cx="1309091" cy="64633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Hans Bethe</a:t>
            </a:r>
          </a:p>
          <a:p>
            <a:pPr algn="ctr"/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1906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–2005</a:t>
            </a:r>
            <a:endParaRPr 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59809" y="4752167"/>
            <a:ext cx="3657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First mention of neutrino</a:t>
            </a:r>
          </a:p>
          <a:p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   emission from stars</a:t>
            </a:r>
          </a:p>
          <a:p>
            <a:r>
              <a:rPr lang="en-DE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Neutrino losses discussed,</a:t>
            </a:r>
          </a:p>
          <a:p>
            <a:r>
              <a:rPr lang="en-US" sz="2400">
                <a:solidFill>
                  <a:schemeClr val="accent1">
                    <a:lumMod val="75000"/>
                  </a:schemeClr>
                </a:solidFill>
              </a:rPr>
              <a:t>   although overestimated</a:t>
            </a:r>
          </a:p>
        </p:txBody>
      </p:sp>
    </p:spTree>
    <p:extLst>
      <p:ext uri="{BB962C8B-B14F-4D97-AF65-F5344CB8AC3E}">
        <p14:creationId xmlns:p14="http://schemas.microsoft.com/office/powerpoint/2010/main" val="2986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Non-Radial g-Modes</a:t>
            </a:r>
          </a:p>
        </p:txBody>
      </p:sp>
      <p:pic>
        <p:nvPicPr>
          <p:cNvPr id="9" name="Picture 2" descr="C:\jiv\axions\Kawaler-fig6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82" y="834923"/>
            <a:ext cx="3097150" cy="370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jiv\axions\Kawaler-fig6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332" y="834922"/>
            <a:ext cx="2380105" cy="370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73989" y="863627"/>
            <a:ext cx="331033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Long period waves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   (100 – 1000 s)</a:t>
            </a:r>
          </a:p>
          <a:p>
            <a:endParaRPr lang="en-US" sz="80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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Gravity is the restoring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5182" y="4464127"/>
            <a:ext cx="1982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From a talk by J. Isern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12505" y="5256237"/>
                <a:ext cx="2687659" cy="7015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func>
                            <m:func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fName>
                            <m: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𝚷</m:t>
                              </m:r>
                            </m:e>
                          </m:func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∝−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func>
                            <m:func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fName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</m:func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505" y="5256237"/>
                <a:ext cx="2687659" cy="7015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758350" y="4680157"/>
                <a:ext cx="3458676" cy="1880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 decreases as </a:t>
                </a:r>
              </a:p>
              <a:p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the star cools</a:t>
                </a:r>
              </a:p>
              <a:p>
                <a:endParaRPr lang="en-US" sz="8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Symbol" panose="05050102010706020507" pitchFamily="18" charset="2"/>
                  </a:rPr>
                  <a:t> </a:t>
                </a:r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Characteristic rate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US" sz="2000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0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endParaRPr 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 panose="05050102010706020507" pitchFamily="18" charset="2"/>
                </a:endParaRPr>
              </a:p>
              <a:p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Symbol" panose="05050102010706020507" pitchFamily="18" charset="2"/>
                  </a:rPr>
                  <a:t> Measures cooling speed</a:t>
                </a:r>
              </a:p>
              <a:p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Symbol" panose="05050102010706020507" pitchFamily="18" charset="2"/>
                  </a:rPr>
                  <a:t>   of a single star</a:t>
                </a:r>
                <a:endParaRPr lang="en-US" sz="200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350" y="4680157"/>
                <a:ext cx="3458676" cy="1880964"/>
              </a:xfrm>
              <a:prstGeom prst="rect">
                <a:avLst/>
              </a:prstGeom>
              <a:blipFill>
                <a:blip r:embed="rId6"/>
                <a:stretch>
                  <a:fillRect l="-1940" t="-2597" b="-5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68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Pulsating White Dwarf G117–B15A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8217" y="719607"/>
            <a:ext cx="3312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Kepler+ ApJ 254 (1982) 676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92" y="1151667"/>
            <a:ext cx="3888540" cy="2987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280" y="1083427"/>
            <a:ext cx="4735845" cy="458596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112837" y="719607"/>
            <a:ext cx="3312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Kepler+ ApJ 906 (2021) 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7540" y="4320107"/>
                <a:ext cx="2199128" cy="1336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=57.5±0.1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pc</m:t>
                      </m:r>
                    </m:oMath>
                  </m:oMathPara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=12,400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=0.69 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Period 215.2 s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40" y="4320107"/>
                <a:ext cx="2199128" cy="1336776"/>
              </a:xfrm>
              <a:prstGeom prst="rect">
                <a:avLst/>
              </a:prstGeom>
              <a:blipFill>
                <a:blip r:embed="rId5"/>
                <a:stretch>
                  <a:fillRect l="-3047" b="-7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43892" y="5904327"/>
                <a:ext cx="8857233" cy="71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“Most stable optical clock”, slipped by 26 s (of 215.2 s period) in 45 years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num>
                        <m:den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𝟖𝟐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  <m:r>
                        <a:rPr lang="en-US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892" y="5904327"/>
                <a:ext cx="8857233" cy="719428"/>
              </a:xfrm>
              <a:prstGeom prst="rect">
                <a:avLst/>
              </a:prstGeom>
              <a:blipFill>
                <a:blip r:embed="rId6"/>
                <a:stretch>
                  <a:fillRect t="-21186" b="-99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62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G117–B15A Period Decrease: Hint for Axion Cooling?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15902" y="6140766"/>
                <a:ext cx="4752659" cy="411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num>
                        <m:den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𝟖𝟐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2000" b="1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02" y="6140766"/>
                <a:ext cx="4752659" cy="411651"/>
              </a:xfrm>
              <a:prstGeom prst="rect">
                <a:avLst/>
              </a:prstGeom>
              <a:blipFill>
                <a:blip r:embed="rId3"/>
                <a:stretch>
                  <a:fillRect t="-110294" b="-172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2" y="719607"/>
            <a:ext cx="4752660" cy="533192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19972" y="935637"/>
            <a:ext cx="3312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Kepler+ ApJ 906 (2021) 7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328612" y="801969"/>
            <a:ext cx="3393476" cy="3184592"/>
            <a:chOff x="1154293" y="2359685"/>
            <a:chExt cx="3393476" cy="3184592"/>
          </a:xfrm>
        </p:grpSpPr>
        <p:sp>
          <p:nvSpPr>
            <p:cNvPr id="11" name="Rounded Rectangle 10"/>
            <p:cNvSpPr/>
            <p:nvPr/>
          </p:nvSpPr>
          <p:spPr>
            <a:xfrm>
              <a:off x="1154293" y="2359685"/>
              <a:ext cx="3312460" cy="3179056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70910" y="2413308"/>
              <a:ext cx="327685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>
                  <a:solidFill>
                    <a:schemeClr val="accent1">
                      <a:lumMod val="75000"/>
                    </a:schemeClr>
                  </a:solidFill>
                </a:rPr>
                <a:t>Emission of axions &amp; friends</a:t>
              </a:r>
            </a:p>
            <a:p>
              <a:r>
                <a:rPr lang="en-US" sz="2000">
                  <a:solidFill>
                    <a:schemeClr val="accent1">
                      <a:lumMod val="75000"/>
                    </a:schemeClr>
                  </a:solidFill>
                </a:rPr>
                <a:t>with direct electron coupling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9486" y="3150889"/>
              <a:ext cx="2379709" cy="1752777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439503" y="4897946"/>
              <a:ext cx="28809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 panose="05050102010706020507" pitchFamily="18" charset="2"/>
                </a:rPr>
                <a:t>Bremsstrahlung emission by</a:t>
              </a:r>
            </a:p>
            <a:p>
              <a:pPr algn="ctr"/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Symbol" panose="05050102010706020507" pitchFamily="18" charset="2"/>
                </a:rPr>
                <a:t>   degenerate electrons</a:t>
              </a: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2815263" y="3933516"/>
                  <a:ext cx="495690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𝒂𝒆</m:t>
                            </m:r>
                          </m:sub>
                        </m:sSub>
                      </m:oMath>
                    </m:oMathPara>
                  </a14:m>
                  <a:endParaRPr lang="en-US" sz="2000" b="1">
                    <a:solidFill>
                      <a:srgbClr val="FF0000"/>
                    </a:solidFill>
                    <a:sym typeface="Symbol" panose="05050102010706020507" pitchFamily="18" charset="2"/>
                  </a:endParaRPr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5263" y="3933516"/>
                  <a:ext cx="495690" cy="400110"/>
                </a:xfrm>
                <a:prstGeom prst="rect">
                  <a:avLst/>
                </a:prstGeom>
                <a:blipFill>
                  <a:blip r:embed="rId6"/>
                  <a:stretch>
                    <a:fillRect r="-6098" b="-75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56602" y="4094502"/>
                <a:ext cx="3771027" cy="1017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Case of DFSZ Axion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𝑎𝑒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 0.28×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−13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>
                                          <a:lumMod val="75000"/>
                                          <a:lumOff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20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func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meV</m:t>
                          </m:r>
                        </m:den>
                      </m:f>
                    </m:oMath>
                  </m:oMathPara>
                </a14:m>
                <a:endParaRPr lang="en-US" sz="2000" b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602" y="4094502"/>
                <a:ext cx="3771027" cy="1017715"/>
              </a:xfrm>
              <a:prstGeom prst="rect">
                <a:avLst/>
              </a:prstGeom>
              <a:blipFill>
                <a:blip r:embed="rId7"/>
                <a:stretch>
                  <a:fillRect l="-1616" t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256602" y="5688297"/>
                <a:ext cx="377102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</a:rPr>
                  <a:t>Nominal cooling signal</a:t>
                </a:r>
              </a:p>
              <a:p>
                <a:endParaRPr lang="en-US" sz="80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𝒂𝒆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2000" b="1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sup>
                      </m:sSup>
                    </m:oMath>
                  </m:oMathPara>
                </a14:m>
                <a:endParaRPr lang="en-US" sz="2000" b="1"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602" y="5688297"/>
                <a:ext cx="3771027" cy="830997"/>
              </a:xfrm>
              <a:prstGeom prst="rect">
                <a:avLst/>
              </a:prstGeom>
              <a:blipFill>
                <a:blip r:embed="rId8"/>
                <a:stretch>
                  <a:fillRect l="-1616" t="-3676"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99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White-Dwarf Bounds on Axion-Electron Coupling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520623" y="1439551"/>
            <a:ext cx="1152000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/>
          </a:p>
        </p:txBody>
      </p:sp>
      <p:sp>
        <p:nvSpPr>
          <p:cNvPr id="9" name="Rectangle 8"/>
          <p:cNvSpPr/>
          <p:nvPr/>
        </p:nvSpPr>
        <p:spPr>
          <a:xfrm>
            <a:off x="2520623" y="1943621"/>
            <a:ext cx="719465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/>
          </a:p>
        </p:txBody>
      </p:sp>
      <p:sp>
        <p:nvSpPr>
          <p:cNvPr id="10" name="Rectangle 9"/>
          <p:cNvSpPr/>
          <p:nvPr/>
        </p:nvSpPr>
        <p:spPr>
          <a:xfrm>
            <a:off x="2520623" y="2447691"/>
            <a:ext cx="1512000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20623" y="2951761"/>
            <a:ext cx="5040000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20623" y="3455831"/>
            <a:ext cx="2376000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53211" y="3959961"/>
            <a:ext cx="2375252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93073" y="4463971"/>
            <a:ext cx="863779" cy="43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75952" y="1439551"/>
            <a:ext cx="1871862" cy="432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2000">
                <a:solidFill>
                  <a:schemeClr val="tx1"/>
                </a:solidFill>
              </a:rPr>
              <a:t> NGC 4258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6499" y="2951761"/>
            <a:ext cx="1871713" cy="432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>
                <a:solidFill>
                  <a:schemeClr val="tx1"/>
                </a:solidFill>
              </a:rPr>
              <a:t>L 19-2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76499" y="3455831"/>
            <a:ext cx="1871713" cy="432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>
                <a:solidFill>
                  <a:schemeClr val="tx1"/>
                </a:solidFill>
              </a:rPr>
              <a:t>PG1351+489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76499" y="3959901"/>
            <a:ext cx="1871713" cy="432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>
                <a:solidFill>
                  <a:schemeClr val="tx1"/>
                </a:solidFill>
              </a:rPr>
              <a:t>R548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76499" y="4463971"/>
            <a:ext cx="1871713" cy="432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>
                <a:solidFill>
                  <a:schemeClr val="tx1"/>
                </a:solidFill>
              </a:rPr>
              <a:t>G117-B15A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75968" y="1943621"/>
            <a:ext cx="1872246" cy="4320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2000">
                <a:solidFill>
                  <a:schemeClr val="tx1"/>
                </a:solidFill>
              </a:rPr>
              <a:t> 21 GCs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75952" y="2447751"/>
            <a:ext cx="1871861" cy="43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r"/>
            <a:r>
              <a:rPr lang="en-US" sz="2000">
                <a:solidFill>
                  <a:schemeClr val="tx1"/>
                </a:solidFill>
              </a:rPr>
              <a:t>WDLF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3384383" y="2519741"/>
            <a:ext cx="288000" cy="28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5328653" y="3023811"/>
            <a:ext cx="288000" cy="28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3888453" y="3527881"/>
            <a:ext cx="288000" cy="28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5760713" y="4031951"/>
            <a:ext cx="288000" cy="28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6480813" y="4535981"/>
            <a:ext cx="288000" cy="28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75952" y="1439551"/>
            <a:ext cx="1871862" cy="43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2000">
                <a:solidFill>
                  <a:schemeClr val="tx1"/>
                </a:solidFill>
              </a:rPr>
              <a:t>TRGB,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75952" y="1943621"/>
            <a:ext cx="1871862" cy="43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sz="2000">
                <a:solidFill>
                  <a:schemeClr val="tx1"/>
                </a:solidFill>
              </a:rPr>
              <a:t>TRGB,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576350" y="2951761"/>
                <a:ext cx="1871862" cy="432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</m:acc>
                    </m:oMath>
                  </m:oMathPara>
                </a14:m>
                <a:endParaRPr lang="en-US" sz="20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350" y="2951761"/>
                <a:ext cx="1871862" cy="432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75952" y="3455831"/>
                <a:ext cx="1871862" cy="432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</m:acc>
                    </m:oMath>
                  </m:oMathPara>
                </a14:m>
                <a:endParaRPr lang="en-US" sz="20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52" y="3455831"/>
                <a:ext cx="1871862" cy="432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575952" y="3959901"/>
                <a:ext cx="1871862" cy="432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</m:acc>
                    </m:oMath>
                  </m:oMathPara>
                </a14:m>
                <a:endParaRPr lang="en-US" sz="20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52" y="3959901"/>
                <a:ext cx="1871862" cy="432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575952" y="4463971"/>
                <a:ext cx="1871862" cy="432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</m:acc>
                    </m:oMath>
                  </m:oMathPara>
                </a14:m>
                <a:endParaRPr lang="en-US" sz="20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52" y="4463971"/>
                <a:ext cx="1871862" cy="432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Group 63"/>
          <p:cNvGrpSpPr/>
          <p:nvPr/>
        </p:nvGrpSpPr>
        <p:grpSpPr>
          <a:xfrm>
            <a:off x="2520223" y="1223521"/>
            <a:ext cx="5544590" cy="144176"/>
            <a:chOff x="2880273" y="1295687"/>
            <a:chExt cx="5544590" cy="144176"/>
          </a:xfrm>
        </p:grpSpPr>
        <p:cxnSp>
          <p:nvCxnSpPr>
            <p:cNvPr id="43" name="Straight Arrow Connector 42"/>
            <p:cNvCxnSpPr/>
            <p:nvPr/>
          </p:nvCxnSpPr>
          <p:spPr>
            <a:xfrm flipV="1">
              <a:off x="2880673" y="1439687"/>
              <a:ext cx="5544190" cy="17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880273" y="129570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6003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3204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040572" y="129570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7606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4807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2008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9209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2304192" y="791460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243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7444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645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1846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9047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5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6248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6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344952" y="791461"/>
            <a:ext cx="432000" cy="432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/>
              <a:t>7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2520222" y="4968041"/>
            <a:ext cx="5544590" cy="144176"/>
            <a:chOff x="2880273" y="1295687"/>
            <a:chExt cx="5544590" cy="144176"/>
          </a:xfrm>
        </p:grpSpPr>
        <p:cxnSp>
          <p:nvCxnSpPr>
            <p:cNvPr id="66" name="Straight Arrow Connector 65"/>
            <p:cNvCxnSpPr/>
            <p:nvPr/>
          </p:nvCxnSpPr>
          <p:spPr>
            <a:xfrm flipV="1">
              <a:off x="2880673" y="1439687"/>
              <a:ext cx="5544190" cy="17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2880273" y="129570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6003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3204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040572" y="129570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7606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4807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2008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7920972" y="1295687"/>
              <a:ext cx="0" cy="14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776952" y="719607"/>
                <a:ext cx="1413016" cy="10018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b="0"/>
              </a:p>
              <a:p>
                <a:endParaRPr lang="en-US" sz="240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952" y="719607"/>
                <a:ext cx="1413016" cy="100181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Rectangle 75"/>
          <p:cNvSpPr/>
          <p:nvPr/>
        </p:nvSpPr>
        <p:spPr>
          <a:xfrm>
            <a:off x="575952" y="5472267"/>
            <a:ext cx="7848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White Dwarfs as Physics Laboratories: Lights and Shadows, </a:t>
            </a:r>
            <a:r>
              <a:rPr lang="en-US">
                <a:hlinkClick r:id="rId7"/>
              </a:rPr>
              <a:t>arXiv:</a:t>
            </a:r>
            <a:r>
              <a:rPr lang="en-DE">
                <a:hlinkClick r:id="rId7"/>
              </a:rPr>
              <a:t>2202.02052</a:t>
            </a:r>
            <a:endParaRPr lang="en-DE"/>
          </a:p>
          <a:p>
            <a:pPr algn="ctr"/>
            <a:r>
              <a:rPr lang="it-IT"/>
              <a:t>   </a:t>
            </a:r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J. Isern, S. Torres &amp; A. Rebassa-Mansergas</a:t>
            </a:r>
          </a:p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</a:rPr>
              <a:t>Stellar Evolution Confronts Axion Models, </a:t>
            </a:r>
            <a:r>
              <a:rPr lang="en-US">
                <a:hlinkClick r:id="rId8"/>
              </a:rPr>
              <a:t>arXiv:</a:t>
            </a:r>
            <a:r>
              <a:rPr lang="en-DE">
                <a:hlinkClick r:id="rId8"/>
              </a:rPr>
              <a:t>2109.10368</a:t>
            </a:r>
            <a:endParaRPr lang="en-US"/>
          </a:p>
          <a:p>
            <a:pPr algn="ctr"/>
            <a:r>
              <a:rPr lang="it-IT"/>
              <a:t>   </a:t>
            </a:r>
            <a:r>
              <a:rPr lang="it-IT">
                <a:solidFill>
                  <a:schemeClr val="accent1">
                    <a:lumMod val="75000"/>
                  </a:schemeClr>
                </a:solidFill>
              </a:rPr>
              <a:t>L. Di Luzio, M. Fedele, M. Giannotti, F. Mescia &amp; E. Nardi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43707" y="1439707"/>
            <a:ext cx="33463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“Cooling hints” in strong</a:t>
            </a:r>
          </a:p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 tension with TRGB limits</a:t>
            </a:r>
          </a:p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 Probably issue of systematics</a:t>
            </a:r>
          </a:p>
        </p:txBody>
      </p:sp>
    </p:spTree>
    <p:extLst>
      <p:ext uri="{BB962C8B-B14F-4D97-AF65-F5344CB8AC3E}">
        <p14:creationId xmlns:p14="http://schemas.microsoft.com/office/powerpoint/2010/main" val="58904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Grand Unified Neutrino Spectrum (GUNS) at Earth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92" y="1007647"/>
            <a:ext cx="7921100" cy="4708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40446" y="4824177"/>
            <a:ext cx="1258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km</a:t>
            </a:r>
            <a:r>
              <a:rPr lang="en-US" sz="2800" baseline="3000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800" baseline="30000"/>
              <a:t>2</a:t>
            </a:r>
            <a:r>
              <a:rPr lang="en-US" sz="2400"/>
              <a:t> y</a:t>
            </a:r>
            <a:r>
              <a:rPr lang="en-US" sz="2800" baseline="3000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800" baseline="30000"/>
              <a:t>1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587556" y="5298511"/>
            <a:ext cx="0" cy="288040"/>
          </a:xfrm>
          <a:prstGeom prst="straightConnector1">
            <a:avLst/>
          </a:prstGeom>
          <a:ln w="38100">
            <a:solidFill>
              <a:srgbClr val="33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06746" y="5562698"/>
            <a:ext cx="37825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>
                <a:solidFill>
                  <a:srgbClr val="3333FF"/>
                </a:solidFill>
              </a:rPr>
              <a:t>200 PeV</a:t>
            </a:r>
          </a:p>
          <a:p>
            <a:pPr algn="r"/>
            <a:r>
              <a:rPr lang="en-US" sz="2000" b="1">
                <a:solidFill>
                  <a:srgbClr val="3333FF"/>
                </a:solidFill>
              </a:rPr>
              <a:t>Neutrino with largest-ever energy</a:t>
            </a:r>
          </a:p>
          <a:p>
            <a:pPr algn="r"/>
            <a:r>
              <a:rPr lang="en-US" sz="2000" b="1">
                <a:solidFill>
                  <a:srgbClr val="3333FF"/>
                </a:solidFill>
              </a:rPr>
              <a:t>13 Feb 2023, KM3-230213A</a:t>
            </a:r>
          </a:p>
        </p:txBody>
      </p:sp>
      <p:sp>
        <p:nvSpPr>
          <p:cNvPr id="4" name="TextBox 3">
            <a:hlinkClick r:id="rId4"/>
          </p:cNvPr>
          <p:cNvSpPr txBox="1"/>
          <p:nvPr/>
        </p:nvSpPr>
        <p:spPr>
          <a:xfrm>
            <a:off x="2374042" y="764057"/>
            <a:ext cx="57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Vitagliano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Tamborra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Raffelt, arXiv:1910.11878</a:t>
            </a:r>
          </a:p>
        </p:txBody>
      </p:sp>
    </p:spTree>
    <p:extLst>
      <p:ext uri="{BB962C8B-B14F-4D97-AF65-F5344CB8AC3E}">
        <p14:creationId xmlns:p14="http://schemas.microsoft.com/office/powerpoint/2010/main" val="223007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Nuclear vs. Thermal Particles from the Sun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7912" y="815458"/>
                <a:ext cx="439260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/>
                  </a:rPr>
                  <a:t>Neutrinos from nuclear transformation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Effectively proton-neutron conversion </a:t>
                </a:r>
                <a:r>
                  <a:rPr lang="en-US" sz="2000" b="0">
                    <a:solidFill>
                      <a:schemeClr val="accent6">
                        <a:lumMod val="75000"/>
                      </a:schemeClr>
                    </a:solidFill>
                    <a:cs typeface="Arial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   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𝟒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𝒑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𝒆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→</m:t>
                    </m:r>
                    <m:sPre>
                      <m:sPre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PrePr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 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𝟒</m:t>
                        </m:r>
                      </m:sup>
                      <m:e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𝐇𝐞</m:t>
                        </m:r>
                      </m:e>
                    </m:sPre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𝟐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𝒆</m:t>
                        </m:r>
                      </m:sub>
                    </m:sSub>
                  </m:oMath>
                </a14:m>
                <a:endParaRPr lang="en-US" sz="2000" b="1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" y="815458"/>
                <a:ext cx="4392609" cy="1015663"/>
              </a:xfrm>
              <a:prstGeom prst="rect">
                <a:avLst/>
              </a:prstGeom>
              <a:blipFill>
                <a:blip r:embed="rId3"/>
                <a:stretch>
                  <a:fillRect l="-1387" t="-3614" b="-5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7912" y="2375837"/>
                <a:ext cx="460864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/>
                  </a:rPr>
                  <a:t>Thermal neutrinos 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Photon conversion, bremsstrahlung, ...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    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𝜸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𝒆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→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𝒆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𝝂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bar>
                        <m:barPr>
                          <m:pos m:val="top"/>
                          <m:ctrlP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barPr>
                        <m:e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𝝂</m:t>
                          </m:r>
                        </m:e>
                      </m:bar>
                    </m:oMath>
                  </m:oMathPara>
                </a14:m>
                <a:endParaRPr lang="en-US" sz="2000" b="1" i="1">
                  <a:solidFill>
                    <a:srgbClr val="C00000"/>
                  </a:solidFill>
                  <a:latin typeface="Cambria Math" panose="02040503050406030204" pitchFamily="18" charset="0"/>
                  <a:cs typeface="Arial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    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𝒆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𝒑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→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𝒑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𝒆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𝝂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bar>
                        <m:barPr>
                          <m:pos m:val="top"/>
                          <m:ctrlP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barPr>
                        <m:e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𝝂</m:t>
                          </m:r>
                        </m:e>
                      </m:bar>
                    </m:oMath>
                  </m:oMathPara>
                </a14:m>
                <a:endParaRPr lang="en-US" sz="2000" b="1" i="1">
                  <a:solidFill>
                    <a:srgbClr val="C00000"/>
                  </a:solidFill>
                  <a:latin typeface="Cambria Math" panose="02040503050406030204" pitchFamily="18" charset="0"/>
                  <a:cs typeface="Arial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" y="2375837"/>
                <a:ext cx="4608640" cy="1323439"/>
              </a:xfrm>
              <a:prstGeom prst="rect">
                <a:avLst/>
              </a:prstGeom>
              <a:blipFill>
                <a:blip r:embed="rId4"/>
                <a:stretch>
                  <a:fillRect l="-1323" t="-2765" b="-2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7912" y="3960057"/>
                <a:ext cx="410457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/>
                  </a:rPr>
                  <a:t>Thermal gravitons 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Bremsstrahlung, ...</a:t>
                </a:r>
                <a:endParaRPr lang="en-US" sz="2000" i="1">
                  <a:solidFill>
                    <a:srgbClr val="C00000"/>
                  </a:solidFill>
                  <a:latin typeface="Cambria Math" panose="02040503050406030204" pitchFamily="18" charset="0"/>
                  <a:cs typeface="Arial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    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𝒆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𝒑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→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𝒑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𝒆</m:t>
                      </m:r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20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Arial"/>
                        </a:rPr>
                        <m:t>𝐠𝐫𝐚𝐯𝐢𝐭𝐨𝐧</m:t>
                      </m:r>
                    </m:oMath>
                  </m:oMathPara>
                </a14:m>
                <a:endParaRPr lang="en-US" sz="2000" b="1">
                  <a:solidFill>
                    <a:srgbClr val="C00000"/>
                  </a:solidFill>
                  <a:latin typeface="Cambria Math" panose="02040503050406030204" pitchFamily="18" charset="0"/>
                  <a:cs typeface="Arial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" y="3960057"/>
                <a:ext cx="4104570" cy="1015663"/>
              </a:xfrm>
              <a:prstGeom prst="rect">
                <a:avLst/>
              </a:prstGeom>
              <a:blipFill>
                <a:blip r:embed="rId5"/>
                <a:stretch>
                  <a:fillRect l="-1484" t="-3614" b="-6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87911" y="5268451"/>
            <a:ext cx="4320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Thermal Axions, ALPs, Dark Photons, ...</a:t>
            </a:r>
          </a:p>
          <a:p>
            <a:r>
              <a:rPr lang="en-US" sz="2000">
                <a:solidFill>
                  <a:schemeClr val="accent1">
                    <a:lumMod val="75000"/>
                  </a:schemeClr>
                </a:solidFill>
                <a:cs typeface="Arial"/>
              </a:rPr>
              <a:t>Various thermal processes</a:t>
            </a:r>
            <a:endParaRPr lang="en-US" sz="2000" b="0">
              <a:solidFill>
                <a:srgbClr val="C00000"/>
              </a:solidFill>
              <a:latin typeface="Cambria Math" panose="02040503050406030204" pitchFamily="18" charset="0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752532" y="791617"/>
                <a:ext cx="4104570" cy="147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𝜈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/>
                      </a:rPr>
                      <m:t>≃2%</m:t>
                    </m:r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⊙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/>
                      </a:rPr>
                      <m:t>=3.8×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26</m:t>
                        </m:r>
                      </m:sup>
                    </m:sSup>
                    <m:r>
                      <a:rPr lang="en-US" sz="20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/>
                      </a:rPr>
                      <m:t>Watts</m:t>
                    </m:r>
                  </m:oMath>
                </a14:m>
                <a:endParaRPr lang="en-US" sz="2000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  <a:p>
                <a:endParaRPr lang="en-US" sz="800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At Earth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𝟔𝟔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𝟗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𝝂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𝐜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𝐦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𝐬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</m:t>
                        </m:r>
                      </m:sup>
                    </m:sSup>
                  </m:oMath>
                </a14:m>
                <a:endParaRPr lang="en-US" sz="2000" b="1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Sub-MeV to 18 MeV energies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Set by nuclear interactions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532" y="791617"/>
                <a:ext cx="4104570" cy="1473096"/>
              </a:xfrm>
              <a:prstGeom prst="rect">
                <a:avLst/>
              </a:prstGeom>
              <a:blipFill>
                <a:blip r:embed="rId6"/>
                <a:stretch>
                  <a:fillRect l="-1634" t="-1653" b="-6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824542" y="3967580"/>
                <a:ext cx="4033136" cy="874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𝑳</m:t>
                        </m:r>
                      </m:e>
                      <m:sub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𝐠𝐫𝐚𝐯𝐢𝐭𝐨𝐧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≃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sz="2000" b="1">
                    <a:solidFill>
                      <a:srgbClr val="C00000"/>
                    </a:solidFill>
                    <a:cs typeface="Aria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𝑳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⊙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≃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𝟒𝟎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𝐌𝐖</m:t>
                    </m:r>
                  </m:oMath>
                </a14:m>
                <a:endParaRPr lang="en-US" sz="2000" b="1">
                  <a:solidFill>
                    <a:srgbClr val="C00000"/>
                  </a:solidFill>
                  <a:cs typeface="Arial"/>
                </a:endParaRPr>
              </a:p>
              <a:p>
                <a:endParaRPr lang="en-US" sz="800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Undetectable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542" y="3967580"/>
                <a:ext cx="4033136" cy="874278"/>
              </a:xfrm>
              <a:prstGeom prst="rect">
                <a:avLst/>
              </a:prstGeom>
              <a:blipFill>
                <a:blip r:embed="rId7"/>
                <a:stretch>
                  <a:fillRect l="-1511" b="-11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896552" y="5184227"/>
                <a:ext cx="4033136" cy="862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𝐿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 depends on coupling strength</a:t>
                </a:r>
              </a:p>
              <a:p>
                <a:endParaRPr lang="en-US" sz="800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Allows for axion detection?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552" y="5184227"/>
                <a:ext cx="4033136" cy="862159"/>
              </a:xfrm>
              <a:prstGeom prst="rect">
                <a:avLst/>
              </a:prstGeom>
              <a:blipFill>
                <a:blip r:embed="rId8"/>
                <a:stretch>
                  <a:fillRect l="-1511" t="-3521" b="-7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824542" y="2683613"/>
                <a:ext cx="410457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At Earth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𝟔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𝟔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𝝂</m:t>
                    </m:r>
                    <m:bar>
                      <m:barPr>
                        <m:pos m:val="top"/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bar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𝝂</m:t>
                        </m:r>
                      </m:e>
                    </m:ba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𝐜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𝐦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𝐬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−</m:t>
                        </m:r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  <m:t>𝟏</m:t>
                        </m:r>
                      </m:sup>
                    </m:sSup>
                  </m:oMath>
                </a14:m>
                <a:endParaRPr lang="en-US" sz="2000" b="1">
                  <a:solidFill>
                    <a:schemeClr val="accent1">
                      <a:lumMod val="75000"/>
                    </a:schemeClr>
                  </a:solidFill>
                  <a:cs typeface="Arial"/>
                </a:endParaRPr>
              </a:p>
              <a:p>
                <a:r>
                  <a:rPr lang="en-US" sz="2000" b="1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Average energy 2.5 keV</a:t>
                </a:r>
              </a:p>
              <a:p>
                <a:r>
                  <a:rPr lang="en-US" sz="2000">
                    <a:solidFill>
                      <a:schemeClr val="accent1">
                        <a:lumMod val="75000"/>
                      </a:schemeClr>
                    </a:solidFill>
                    <a:cs typeface="Arial"/>
                  </a:rPr>
                  <a:t>Set by thermal energies in solar core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542" y="2683613"/>
                <a:ext cx="4104570" cy="1015663"/>
              </a:xfrm>
              <a:prstGeom prst="rect">
                <a:avLst/>
              </a:prstGeom>
              <a:blipFill>
                <a:blip r:embed="rId9"/>
                <a:stretch>
                  <a:fillRect l="-1484" t="-1796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/>
          <p:cNvCxnSpPr/>
          <p:nvPr/>
        </p:nvCxnSpPr>
        <p:spPr>
          <a:xfrm>
            <a:off x="359922" y="2303827"/>
            <a:ext cx="8497180" cy="905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59922" y="3816037"/>
            <a:ext cx="8497180" cy="905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59922" y="5040207"/>
            <a:ext cx="8497180" cy="905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47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GQUALITY" val="95"/>
  <p:tag name="BASENAME" val="a"/>
  <p:tag name="SAVETOFOLDER" val="C:\Users\Georg Raffelt\Desktop\"/>
  <p:tag name="IMAGEWIDTH" val="200"/>
  <p:tag name="IMAGEHEIGHT" val="150"/>
  <p:tag name="EXPORTRANGE" val="SlideRange"/>
  <p:tag name="EXPORTSLIDERANGE" val="1"/>
  <p:tag name="SIZEBY" val="PIXELS"/>
  <p:tag name="EXPORTAS" val="PNG"/>
  <p:tag name="NUMBERFORMAT" val="000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4444</Words>
  <Application>Microsoft Office PowerPoint</Application>
  <PresentationFormat>Custom</PresentationFormat>
  <Paragraphs>962</Paragraphs>
  <Slides>73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86" baseType="lpstr">
      <vt:lpstr>AdvOTf9433e2d</vt:lpstr>
      <vt:lpstr>AdvOTfe309fd3</vt:lpstr>
      <vt:lpstr>Aptos ExtraBold</vt:lpstr>
      <vt:lpstr>Arial</vt:lpstr>
      <vt:lpstr>Calibri</vt:lpstr>
      <vt:lpstr>Calibri Light</vt:lpstr>
      <vt:lpstr>Cambria</vt:lpstr>
      <vt:lpstr>Cambria Math</vt:lpstr>
      <vt:lpstr>CMR10</vt:lpstr>
      <vt:lpstr>Comic Sans MS</vt:lpstr>
      <vt:lpstr>Symbol</vt:lpstr>
      <vt:lpstr>Office Theme</vt:lpstr>
      <vt:lpstr>Custom Design</vt:lpstr>
      <vt:lpstr>Stars as Laboratories for New Particles Invisibles Workshop, CERN, 1 Sept 2025</vt:lpstr>
      <vt:lpstr>Particles and Stars</vt:lpstr>
      <vt:lpstr>Standard Model</vt:lpstr>
      <vt:lpstr>Urgent Particle-Physics Questions</vt:lpstr>
      <vt:lpstr>Bestiarium of Low-Mass Bosons</vt:lpstr>
      <vt:lpstr>Particles from the Sun</vt:lpstr>
      <vt:lpstr>Bethe’s Classic Paper on Nuclear Reactions in Stars</vt:lpstr>
      <vt:lpstr>Grand Unified Neutrino Spectrum (GUNS) at Earth</vt:lpstr>
      <vt:lpstr>Nuclear vs. Thermal Particles from the Sun</vt:lpstr>
      <vt:lpstr>Temperature in the Sun</vt:lpstr>
      <vt:lpstr>Virial Theorem – Dark Matter in Galaxy Clusters</vt:lpstr>
      <vt:lpstr>Experimental Tests of Invisible Axions</vt:lpstr>
      <vt:lpstr>PowerPoint Presentation</vt:lpstr>
      <vt:lpstr>Pointing a Magnet to the Sun</vt:lpstr>
      <vt:lpstr>(Baby) IAXO Sensitivity Forecast</vt:lpstr>
      <vt:lpstr>Grand Unified ALP Scape</vt:lpstr>
      <vt:lpstr>Evolution of Stars</vt:lpstr>
      <vt:lpstr>Evolution of Stars</vt:lpstr>
      <vt:lpstr>Galactic Globular Cluster M55</vt:lpstr>
      <vt:lpstr>Color-Magnitude Diagram for Globular Clusters</vt:lpstr>
      <vt:lpstr>Color-Magnitude Diagram for Globular Clusters</vt:lpstr>
      <vt:lpstr>Color-Magnitude Diagram for Globular Clusters</vt:lpstr>
      <vt:lpstr>TRGB in 46 Globular Clusters [Cerny+ 2012.09701]</vt:lpstr>
      <vt:lpstr>New TRGB Calibration from 21 Globular Clusters</vt:lpstr>
      <vt:lpstr>Bounds on neutrino dipole moments</vt:lpstr>
      <vt:lpstr>Hubble Tension</vt:lpstr>
      <vt:lpstr>Tip of the Red-Giant Branch in the Galaxy NGC 4258</vt:lpstr>
      <vt:lpstr>Evolution of Stars</vt:lpstr>
      <vt:lpstr>Crab Nebula – Remnant of SN 1054</vt:lpstr>
      <vt:lpstr>Stellar Collapse and Explosion</vt:lpstr>
      <vt:lpstr>Delayed (Neutrino-Driven) Explosion</vt:lpstr>
      <vt:lpstr>Roles of Different Forms of Radiation</vt:lpstr>
      <vt:lpstr>Impact of New Particles</vt:lpstr>
      <vt:lpstr>Supernova Bounds on Radiative Particle Decays</vt:lpstr>
      <vt:lpstr>Gravitational-Wave Signatures of New Energy Transfer</vt:lpstr>
      <vt:lpstr>Cooling the Shock: SN Bounds on Dark Photons</vt:lpstr>
      <vt:lpstr>Supernova 1987A</vt:lpstr>
      <vt:lpstr>Do Neutrinos Gravitate?</vt:lpstr>
      <vt:lpstr>GW vs Gamma-Ray Shapiro Time Delay</vt:lpstr>
      <vt:lpstr>Supernova 1987A Energy-Loss Argument</vt:lpstr>
      <vt:lpstr>Axion Emission from a Nuclear Medium</vt:lpstr>
      <vt:lpstr>SN 1987A Axion Limits from Burst Duration</vt:lpstr>
      <vt:lpstr>Where is the Neutron Star of SN 1987A?</vt:lpstr>
      <vt:lpstr>SN 1987A Signal Duration Too Long?</vt:lpstr>
      <vt:lpstr>(Near) Operational Detectors for Next SN Neutrinos</vt:lpstr>
      <vt:lpstr>Detecting Axions with Next Galactic Supernova?</vt:lpstr>
      <vt:lpstr>Characteristics of Neutrino Signal</vt:lpstr>
      <vt:lpstr>Astrophysical Axion Bounds</vt:lpstr>
      <vt:lpstr>Superradiance</vt:lpstr>
      <vt:lpstr>Constraints from Black Hole Spins</vt:lpstr>
      <vt:lpstr>BH Spins from Binary Merger GW231123</vt:lpstr>
      <vt:lpstr>Astrophysical Axion Bounds and Opportunities</vt:lpstr>
      <vt:lpstr>Thanks</vt:lpstr>
      <vt:lpstr>Thanks</vt:lpstr>
      <vt:lpstr>End</vt:lpstr>
      <vt:lpstr>Flavor Conversion in Core-Collapse Supernovae</vt:lpstr>
      <vt:lpstr>Large Extra Dimensions</vt:lpstr>
      <vt:lpstr>Supernova 1987A Limit on Large Extra Dimensions</vt:lpstr>
      <vt:lpstr>Bounds from KK Decays</vt:lpstr>
      <vt:lpstr>Dark Matter Axion-Photon Conversion in  Neutron Star Magnetospheres</vt:lpstr>
      <vt:lpstr>Axion Bounds from Breakthrough Survey</vt:lpstr>
      <vt:lpstr>Dark Matter Axion Radiowaves from Pulsars</vt:lpstr>
      <vt:lpstr>White Dwarfs</vt:lpstr>
      <vt:lpstr>White Dwarfs</vt:lpstr>
      <vt:lpstr>Degenerate Stars (“White Dwarfs”)</vt:lpstr>
      <vt:lpstr>Chandrasekhar Mass for Particle Physicists</vt:lpstr>
      <vt:lpstr>White Dwarf Luminosity Function (WDLF)</vt:lpstr>
      <vt:lpstr>Axion Bounds from WD Luminosity Function</vt:lpstr>
      <vt:lpstr>Pulsating Stars</vt:lpstr>
      <vt:lpstr>Non-Radial g-Modes</vt:lpstr>
      <vt:lpstr>Pulsating White Dwarf G117–B15A </vt:lpstr>
      <vt:lpstr>G117–B15A Period Decrease: Hint for Axion Cooling? </vt:lpstr>
      <vt:lpstr>White-Dwarf Bounds on Axion-Electron Coupling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White Dwarfs Need Axion Cooling?</dc:title>
  <dc:creator>Georg</dc:creator>
  <cp:lastModifiedBy>Georg Raffelt</cp:lastModifiedBy>
  <cp:revision>980</cp:revision>
  <cp:lastPrinted>2011-04-10T14:40:34Z</cp:lastPrinted>
  <dcterms:created xsi:type="dcterms:W3CDTF">2006-08-16T00:00:00Z</dcterms:created>
  <dcterms:modified xsi:type="dcterms:W3CDTF">2025-08-31T15:20:02Z</dcterms:modified>
</cp:coreProperties>
</file>