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notesMasterIdLst>
    <p:notesMasterId r:id="rId30"/>
  </p:notesMasterIdLst>
  <p:sldIdLst>
    <p:sldId id="256" r:id="rId2"/>
    <p:sldId id="302" r:id="rId3"/>
    <p:sldId id="312" r:id="rId4"/>
    <p:sldId id="311" r:id="rId5"/>
    <p:sldId id="298" r:id="rId6"/>
    <p:sldId id="299" r:id="rId7"/>
    <p:sldId id="300" r:id="rId8"/>
    <p:sldId id="301" r:id="rId9"/>
    <p:sldId id="289" r:id="rId10"/>
    <p:sldId id="315" r:id="rId11"/>
    <p:sldId id="261" r:id="rId12"/>
    <p:sldId id="262" r:id="rId13"/>
    <p:sldId id="263" r:id="rId14"/>
    <p:sldId id="264" r:id="rId15"/>
    <p:sldId id="265" r:id="rId16"/>
    <p:sldId id="266" r:id="rId17"/>
    <p:sldId id="291" r:id="rId18"/>
    <p:sldId id="292" r:id="rId19"/>
    <p:sldId id="293" r:id="rId20"/>
    <p:sldId id="309" r:id="rId21"/>
    <p:sldId id="294" r:id="rId22"/>
    <p:sldId id="295" r:id="rId23"/>
    <p:sldId id="310" r:id="rId24"/>
    <p:sldId id="297" r:id="rId25"/>
    <p:sldId id="296" r:id="rId26"/>
    <p:sldId id="314" r:id="rId27"/>
    <p:sldId id="313" r:id="rId28"/>
    <p:sldId id="308" r:id="rId29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3"/>
    <p:restoredTop sz="94737"/>
  </p:normalViewPr>
  <p:slideViewPr>
    <p:cSldViewPr snapToGrid="0">
      <p:cViewPr>
        <p:scale>
          <a:sx n="100" d="100"/>
          <a:sy n="100" d="100"/>
        </p:scale>
        <p:origin x="139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30T12:12:24.13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C4B29-67C7-6B4D-944D-9AA8DD597A55}" type="datetimeFigureOut">
              <a:rPr lang="en-ES" smtClean="0"/>
              <a:t>29/8/25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34B2E-8828-A044-8107-B48178FAAAB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3377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65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2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95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9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8/29/25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6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89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841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1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98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7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06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8/29/25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48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7EF960-77BD-5CCD-5067-C68572A914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994" r="17994"/>
          <a:stretch/>
        </p:blipFill>
        <p:spPr>
          <a:xfrm>
            <a:off x="4560600" y="-9934"/>
            <a:ext cx="7704667" cy="6877868"/>
          </a:xfrm>
          <a:custGeom>
            <a:avLst/>
            <a:gdLst/>
            <a:ahLst/>
            <a:cxnLst/>
            <a:rect l="l" t="t" r="r" b="b"/>
            <a:pathLst>
              <a:path w="7704667" h="6877878">
                <a:moveTo>
                  <a:pt x="0" y="0"/>
                </a:moveTo>
                <a:lnTo>
                  <a:pt x="7704667" y="0"/>
                </a:lnTo>
                <a:lnTo>
                  <a:pt x="7704667" y="6877878"/>
                </a:lnTo>
                <a:lnTo>
                  <a:pt x="0" y="6877878"/>
                </a:lnTo>
                <a:lnTo>
                  <a:pt x="0" y="6867939"/>
                </a:lnTo>
                <a:lnTo>
                  <a:pt x="146217" y="6867939"/>
                </a:lnTo>
                <a:lnTo>
                  <a:pt x="252811" y="6795007"/>
                </a:lnTo>
                <a:cubicBezTo>
                  <a:pt x="428996" y="6667346"/>
                  <a:pt x="601946" y="6529451"/>
                  <a:pt x="776494" y="6388681"/>
                </a:cubicBezTo>
                <a:cubicBezTo>
                  <a:pt x="1734992" y="5615677"/>
                  <a:pt x="2676361" y="4981124"/>
                  <a:pt x="2676361" y="3631852"/>
                </a:cubicBezTo>
                <a:cubicBezTo>
                  <a:pt x="2676361" y="2101350"/>
                  <a:pt x="2094814" y="761014"/>
                  <a:pt x="1053668" y="20384"/>
                </a:cubicBezTo>
                <a:lnTo>
                  <a:pt x="1038069" y="9939"/>
                </a:lnTo>
                <a:lnTo>
                  <a:pt x="0" y="9939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D36D47-40B7-494B-B249-3CBA333DE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75746" cy="6858000"/>
          </a:xfrm>
          <a:custGeom>
            <a:avLst/>
            <a:gdLst>
              <a:gd name="connsiteX0" fmla="*/ 0 w 7475746"/>
              <a:gd name="connsiteY0" fmla="*/ 0 h 6858000"/>
              <a:gd name="connsiteX1" fmla="*/ 5859459 w 7475746"/>
              <a:gd name="connsiteY1" fmla="*/ 0 h 6858000"/>
              <a:gd name="connsiteX2" fmla="*/ 5874848 w 7475746"/>
              <a:gd name="connsiteY2" fmla="*/ 10445 h 6858000"/>
              <a:gd name="connsiteX3" fmla="*/ 7475746 w 7475746"/>
              <a:gd name="connsiteY3" fmla="*/ 3621913 h 6858000"/>
              <a:gd name="connsiteX4" fmla="*/ 5601397 w 7475746"/>
              <a:gd name="connsiteY4" fmla="*/ 6378742 h 6858000"/>
              <a:gd name="connsiteX5" fmla="*/ 5084748 w 7475746"/>
              <a:gd name="connsiteY5" fmla="*/ 6785068 h 6858000"/>
              <a:gd name="connsiteX6" fmla="*/ 4979585 w 7475746"/>
              <a:gd name="connsiteY6" fmla="*/ 6858000 h 6858000"/>
              <a:gd name="connsiteX7" fmla="*/ 0 w 747574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75746" h="6858000">
                <a:moveTo>
                  <a:pt x="0" y="0"/>
                </a:moveTo>
                <a:lnTo>
                  <a:pt x="5859459" y="0"/>
                </a:lnTo>
                <a:lnTo>
                  <a:pt x="5874848" y="10445"/>
                </a:lnTo>
                <a:cubicBezTo>
                  <a:pt x="6902010" y="751075"/>
                  <a:pt x="7475746" y="2091411"/>
                  <a:pt x="7475746" y="3621913"/>
                </a:cubicBezTo>
                <a:cubicBezTo>
                  <a:pt x="7475746" y="4971185"/>
                  <a:pt x="6547021" y="5605738"/>
                  <a:pt x="5601397" y="6378742"/>
                </a:cubicBezTo>
                <a:cubicBezTo>
                  <a:pt x="5429193" y="6519512"/>
                  <a:pt x="5258566" y="6657407"/>
                  <a:pt x="5084748" y="6785068"/>
                </a:cubicBezTo>
                <a:lnTo>
                  <a:pt x="497958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03AD0D1C-F8BA-4CD1-BC4D-BE1823F3E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7283242" cy="6858000"/>
          </a:xfrm>
          <a:custGeom>
            <a:avLst/>
            <a:gdLst>
              <a:gd name="connsiteX0" fmla="*/ 0 w 7163694"/>
              <a:gd name="connsiteY0" fmla="*/ 0 h 6858000"/>
              <a:gd name="connsiteX1" fmla="*/ 5525402 w 7163694"/>
              <a:gd name="connsiteY1" fmla="*/ 0 h 6858000"/>
              <a:gd name="connsiteX2" fmla="*/ 5541001 w 7163694"/>
              <a:gd name="connsiteY2" fmla="*/ 10445 h 6858000"/>
              <a:gd name="connsiteX3" fmla="*/ 7163694 w 7163694"/>
              <a:gd name="connsiteY3" fmla="*/ 3621913 h 6858000"/>
              <a:gd name="connsiteX4" fmla="*/ 5263827 w 7163694"/>
              <a:gd name="connsiteY4" fmla="*/ 6378742 h 6858000"/>
              <a:gd name="connsiteX5" fmla="*/ 4740144 w 7163694"/>
              <a:gd name="connsiteY5" fmla="*/ 6785068 h 6858000"/>
              <a:gd name="connsiteX6" fmla="*/ 4633550 w 7163694"/>
              <a:gd name="connsiteY6" fmla="*/ 6858000 h 6858000"/>
              <a:gd name="connsiteX7" fmla="*/ 0 w 7163694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3694" h="6858000">
                <a:moveTo>
                  <a:pt x="0" y="0"/>
                </a:moveTo>
                <a:lnTo>
                  <a:pt x="5525402" y="0"/>
                </a:lnTo>
                <a:lnTo>
                  <a:pt x="5541001" y="10445"/>
                </a:lnTo>
                <a:cubicBezTo>
                  <a:pt x="6582147" y="751075"/>
                  <a:pt x="7163694" y="2091411"/>
                  <a:pt x="7163694" y="3621913"/>
                </a:cubicBezTo>
                <a:cubicBezTo>
                  <a:pt x="7163694" y="4971185"/>
                  <a:pt x="6222325" y="5605738"/>
                  <a:pt x="5263827" y="6378742"/>
                </a:cubicBezTo>
                <a:cubicBezTo>
                  <a:pt x="5089279" y="6519512"/>
                  <a:pt x="4916329" y="6657407"/>
                  <a:pt x="4740144" y="6785068"/>
                </a:cubicBezTo>
                <a:lnTo>
                  <a:pt x="4633550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BA7E51E-7B6A-4A79-8F84-47C845C7A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9836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7363CE-4658-10FF-9431-5E92B5B5F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8274"/>
            <a:ext cx="7117632" cy="1232453"/>
          </a:xfrm>
        </p:spPr>
        <p:txBody>
          <a:bodyPr anchor="b">
            <a:normAutofit/>
          </a:bodyPr>
          <a:lstStyle/>
          <a:p>
            <a:pPr algn="ctr"/>
            <a:r>
              <a:rPr lang="en-GB" sz="2000" dirty="0"/>
              <a:t>Dynamical Dark Energy: Insights from DESI and Quintessence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ABF1B0-6D2C-890F-B5F3-E12EDD5B1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3860" y="4419879"/>
            <a:ext cx="4175828" cy="1232453"/>
          </a:xfrm>
        </p:spPr>
        <p:txBody>
          <a:bodyPr anchor="t">
            <a:normAutofit fontScale="92500" lnSpcReduction="10000"/>
          </a:bodyPr>
          <a:lstStyle/>
          <a:p>
            <a:pPr algn="ctr"/>
            <a:r>
              <a:rPr lang="en-GB" sz="2100" dirty="0"/>
              <a:t>Invisibles25</a:t>
            </a:r>
            <a:endParaRPr lang="en-GB" dirty="0"/>
          </a:p>
          <a:p>
            <a:pPr algn="ctr"/>
            <a:r>
              <a:rPr lang="en-ES" sz="1300" dirty="0"/>
              <a:t>September 2</a:t>
            </a:r>
          </a:p>
          <a:p>
            <a:pPr algn="ctr"/>
            <a:r>
              <a:rPr lang="en-ES" sz="1300" dirty="0"/>
              <a:t>George Alestas</a:t>
            </a:r>
            <a:endParaRPr lang="en-ES" sz="1800" dirty="0"/>
          </a:p>
        </p:txBody>
      </p:sp>
      <p:pic>
        <p:nvPicPr>
          <p:cNvPr id="6" name="Picture 5" descr="A white circle with black letters and yellow text&#10;&#10;Description automatically generated">
            <a:extLst>
              <a:ext uri="{FF2B5EF4-FFF2-40B4-BE49-F238E27FC236}">
                <a16:creationId xmlns:a16="http://schemas.microsoft.com/office/drawing/2014/main" id="{14F106C3-CCA4-7E0C-8CD8-60C28B724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2" y="6149795"/>
            <a:ext cx="1397419" cy="59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7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DB88C-A887-F526-02C9-3C01EC959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D575D-9C66-5C94-587B-2611E3EF886C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3200" b="1" i="0" u="none" strike="noStrike" kern="1200" cap="none" spc="1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"/>
                <a:ea typeface="+mj-ea"/>
                <a:cs typeface="+mj-cs"/>
              </a:rPr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C4A77-C4D0-CF71-E7E9-973BA141DA60}"/>
              </a:ext>
            </a:extLst>
          </p:cNvPr>
          <p:cNvSpPr txBox="1"/>
          <p:nvPr/>
        </p:nvSpPr>
        <p:spPr>
          <a:xfrm>
            <a:off x="544995" y="1272208"/>
            <a:ext cx="1110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The action for a canonical scalar field </a:t>
            </a:r>
            <a:r>
              <a:rPr kumimoji="0" lang="el-G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ϕ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minimally coupled to gravity and in the presence of non-relativistic matter (composed of baryonic and cold dark matter) is given by</a:t>
            </a:r>
            <a:endParaRPr kumimoji="0" lang="en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7B677E-68E5-10CD-FCBC-9326E28EC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549" y="2292769"/>
            <a:ext cx="6184900" cy="76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7BC9D5-F393-6FAA-E3EB-B23E5A945B97}"/>
              </a:ext>
            </a:extLst>
          </p:cNvPr>
          <p:cNvSpPr txBox="1"/>
          <p:nvPr/>
        </p:nvSpPr>
        <p:spPr>
          <a:xfrm>
            <a:off x="544995" y="3429000"/>
            <a:ext cx="713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In the context of a FLRW metric the Friedmann equations are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79943-4DCA-9D1A-DCA7-96BF5CA05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199" y="3798332"/>
            <a:ext cx="4673600" cy="137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2003E6-4BC9-B4B9-37E0-0A22E6212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199" y="5824043"/>
            <a:ext cx="5943600" cy="723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62B90C-60A7-CF89-52E5-481A1B8DC85F}"/>
              </a:ext>
            </a:extLst>
          </p:cNvPr>
          <p:cNvSpPr txBox="1"/>
          <p:nvPr/>
        </p:nvSpPr>
        <p:spPr>
          <a:xfrm>
            <a:off x="544995" y="5357047"/>
            <a:ext cx="579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We define the following dimensionless variables  </a:t>
            </a:r>
          </a:p>
        </p:txBody>
      </p:sp>
    </p:spTree>
    <p:extLst>
      <p:ext uri="{BB962C8B-B14F-4D97-AF65-F5344CB8AC3E}">
        <p14:creationId xmlns:p14="http://schemas.microsoft.com/office/powerpoint/2010/main" val="1323247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75BCA-962C-2D76-C02A-B38CD7AF1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7C36E-EEAF-C685-8936-596280C83868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3200" b="1" i="0" u="none" strike="noStrike" kern="1200" cap="none" spc="1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"/>
                <a:ea typeface="+mj-ea"/>
                <a:cs typeface="+mj-cs"/>
              </a:rPr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0734F8-F3B9-DB88-115A-4145BF623499}"/>
              </a:ext>
            </a:extLst>
          </p:cNvPr>
          <p:cNvSpPr txBox="1"/>
          <p:nvPr/>
        </p:nvSpPr>
        <p:spPr>
          <a:xfrm>
            <a:off x="544995" y="1272208"/>
            <a:ext cx="1110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So, for an exponential potential                        the evolution of our dynamical system can be described by</a:t>
            </a:r>
            <a:endParaRPr kumimoji="0" lang="en-E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0EA6AE-51D7-E36F-CB56-AC7A1CAEE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564" y="1233516"/>
            <a:ext cx="1727200" cy="381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E5B092-A7A0-B8AB-81FF-24831897C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49" y="1918539"/>
            <a:ext cx="5067300" cy="2006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F6C4BF-E90C-38B2-7FE6-0C0177C3D221}"/>
              </a:ext>
            </a:extLst>
          </p:cNvPr>
          <p:cNvSpPr txBox="1"/>
          <p:nvPr/>
        </p:nvSpPr>
        <p:spPr>
          <a:xfrm>
            <a:off x="417995" y="4399504"/>
            <a:ext cx="11647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Before proceeding to fit this model to the DESI data it is interesting to see whether the solution of this system produces viable cosmological histories with a long period of accelerated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e</a:t>
            </a:r>
            <a:r>
              <a:rPr kumimoji="0" lang="en-E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xpansion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for </a:t>
            </a:r>
          </a:p>
          <a:p>
            <a:r>
              <a:rPr lang="el-GR" i="1" dirty="0">
                <a:solidFill>
                  <a:srgbClr val="000000"/>
                </a:solidFill>
                <a:latin typeface="Meiryo"/>
              </a:rPr>
              <a:t>λ</a:t>
            </a:r>
            <a:r>
              <a:rPr lang="en-US" i="1" dirty="0">
                <a:solidFill>
                  <a:srgbClr val="000000"/>
                </a:solidFill>
                <a:latin typeface="Meiryo"/>
              </a:rPr>
              <a:t> </a:t>
            </a:r>
            <a:r>
              <a:rPr lang="el-GR" dirty="0">
                <a:solidFill>
                  <a:srgbClr val="000000"/>
                </a:solidFill>
                <a:latin typeface="Meiryo"/>
              </a:rPr>
              <a:t>&gt;</a:t>
            </a:r>
            <a:r>
              <a:rPr lang="en-US" dirty="0">
                <a:solidFill>
                  <a:srgbClr val="000000"/>
                </a:solidFill>
                <a:latin typeface="Meiryo"/>
              </a:rPr>
              <a:t> </a:t>
            </a:r>
            <a:r>
              <a:rPr lang="el-GR" dirty="0">
                <a:solidFill>
                  <a:srgbClr val="000000"/>
                </a:solidFill>
                <a:latin typeface="Meiryo"/>
              </a:rPr>
              <a:t>√2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 for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k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= -1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If true it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is could allow us to embed a realistic cosmology in the asymptotic limit of moduli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space, where string theory is under perturbative control.</a:t>
            </a:r>
            <a:endParaRPr kumimoji="0" lang="en-E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723535-59F9-66B9-C238-D8350F63D351}"/>
              </a:ext>
            </a:extLst>
          </p:cNvPr>
          <p:cNvSpPr txBox="1"/>
          <p:nvPr/>
        </p:nvSpPr>
        <p:spPr>
          <a:xfrm rot="1114551">
            <a:off x="3133398" y="5045834"/>
            <a:ext cx="60950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String theorists say it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is possible.</a:t>
            </a:r>
            <a:endParaRPr kumimoji="0" lang="en-E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82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E5B17-C63A-2259-66A0-70B3E6566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E8FF7-DB1F-1336-3B2A-EA06A8471A90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dirty="0"/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C0050D-A143-A845-43C7-2597DDCCD7EE}"/>
              </a:ext>
            </a:extLst>
          </p:cNvPr>
          <p:cNvSpPr txBox="1"/>
          <p:nvPr/>
        </p:nvSpPr>
        <p:spPr>
          <a:xfrm>
            <a:off x="544995" y="1162876"/>
            <a:ext cx="11212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phase space of the dynamical system described for a hyperbolic (or open) universe (i.e., for </a:t>
            </a:r>
          </a:p>
          <a:p>
            <a:r>
              <a:rPr lang="en-GB" dirty="0"/>
              <a:t>k = −1). The paraboloid corresponds to the first Friedmann equation with </a:t>
            </a:r>
            <a:r>
              <a:rPr lang="el-GR" dirty="0" err="1"/>
              <a:t>Ω</a:t>
            </a:r>
            <a:r>
              <a:rPr lang="en-GB" baseline="-25000" dirty="0"/>
              <a:t>m</a:t>
            </a:r>
            <a:r>
              <a:rPr lang="en-GB" dirty="0"/>
              <a:t> = 0. Trajectories that pass through the </a:t>
            </a:r>
            <a:r>
              <a:rPr lang="en-GB" b="1" dirty="0">
                <a:solidFill>
                  <a:srgbClr val="00B050"/>
                </a:solidFill>
              </a:rPr>
              <a:t>green areas</a:t>
            </a:r>
            <a:r>
              <a:rPr lang="en-GB" dirty="0"/>
              <a:t> experience accelerating expansion with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∈ [−1, −0.7], while the </a:t>
            </a:r>
            <a:r>
              <a:rPr lang="en-GB" b="1" dirty="0">
                <a:solidFill>
                  <a:srgbClr val="FF0000"/>
                </a:solidFill>
              </a:rPr>
              <a:t>red regions</a:t>
            </a:r>
            <a:r>
              <a:rPr lang="en-GB" dirty="0"/>
              <a:t> correspond to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= 0 (i.e., matter domination). </a:t>
            </a:r>
            <a:endParaRPr lang="en-E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ECFC4-819C-FB37-886C-8316EADFCAAA}"/>
              </a:ext>
            </a:extLst>
          </p:cNvPr>
          <p:cNvSpPr txBox="1"/>
          <p:nvPr/>
        </p:nvSpPr>
        <p:spPr>
          <a:xfrm>
            <a:off x="544995" y="5770745"/>
            <a:ext cx="11802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>
                <a:solidFill>
                  <a:srgbClr val="FF0000"/>
                </a:solidFill>
              </a:rPr>
              <a:t>red</a:t>
            </a:r>
            <a:r>
              <a:rPr lang="en-GB" dirty="0"/>
              <a:t> and </a:t>
            </a:r>
            <a:r>
              <a:rPr lang="en-GB" b="1" dirty="0">
                <a:solidFill>
                  <a:srgbClr val="00B050"/>
                </a:solidFill>
              </a:rPr>
              <a:t>green</a:t>
            </a:r>
            <a:r>
              <a:rPr lang="en-GB" dirty="0"/>
              <a:t> dots show the relevant fixed points of the system and correspond, respectively, </a:t>
            </a:r>
          </a:p>
          <a:p>
            <a:r>
              <a:rPr lang="en-GB" dirty="0"/>
              <a:t>to unstable and attractor solutions. For the example of </a:t>
            </a:r>
            <a:r>
              <a:rPr lang="el-GR" dirty="0"/>
              <a:t>λ = 1.6 </a:t>
            </a:r>
            <a:r>
              <a:rPr lang="en-GB" dirty="0"/>
              <a:t>the attractor point behaves like a node,</a:t>
            </a:r>
          </a:p>
          <a:p>
            <a:r>
              <a:rPr lang="en-GB" dirty="0"/>
              <a:t>as shown by the indicative trajectory (</a:t>
            </a:r>
            <a:r>
              <a:rPr lang="en-GB" b="1" dirty="0"/>
              <a:t>black curve</a:t>
            </a:r>
            <a:r>
              <a:rPr lang="en-GB" dirty="0"/>
              <a:t>), where the </a:t>
            </a:r>
            <a:r>
              <a:rPr lang="en-GB" b="1" dirty="0"/>
              <a:t>black dot </a:t>
            </a:r>
            <a:r>
              <a:rPr lang="en-GB" dirty="0"/>
              <a:t>shows the initial conditions.</a:t>
            </a:r>
            <a:endParaRPr lang="en-E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5D9E88-F08B-45DE-4A3B-0AB976815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089" y="2281293"/>
            <a:ext cx="4601819" cy="341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617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DD525-993B-672C-E38C-F177418FE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F5F33-6E90-AE6E-8597-B895D84B6F3A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dirty="0"/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F9BED9-442B-A7A0-B64B-F78AC35EB458}"/>
              </a:ext>
            </a:extLst>
          </p:cNvPr>
          <p:cNvSpPr txBox="1"/>
          <p:nvPr/>
        </p:nvSpPr>
        <p:spPr>
          <a:xfrm>
            <a:off x="544995" y="1272208"/>
            <a:ext cx="111020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perform a </a:t>
            </a:r>
            <a:r>
              <a:rPr lang="en-US" b="1" dirty="0"/>
              <a:t>numerical grid analysis </a:t>
            </a:r>
            <a:r>
              <a:rPr lang="en-US" dirty="0"/>
              <a:t>of the phase space, to see whether we can have</a:t>
            </a:r>
          </a:p>
          <a:p>
            <a:r>
              <a:rPr lang="en-US" dirty="0"/>
              <a:t>cosmologically viable trajectories with large values of </a:t>
            </a:r>
            <a:r>
              <a:rPr lang="el-GR" dirty="0"/>
              <a:t>λ</a:t>
            </a:r>
            <a:r>
              <a:rPr lang="en-US" dirty="0"/>
              <a:t> and non-zero curvature. </a:t>
            </a:r>
            <a:r>
              <a:rPr lang="en-ES" dirty="0"/>
              <a:t>Their viability is determined by whether they satisfy the following 2 conditions,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They should provide an extended matter domination phase before the onset of cosmic acceleration.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Yield an effective equation of state parameter,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, that is ∼ −0.7 at the present time, compatible with the </a:t>
            </a:r>
            <a:r>
              <a:rPr lang="el-GR" dirty="0"/>
              <a:t>Λ</a:t>
            </a:r>
            <a:r>
              <a:rPr lang="en-GB" dirty="0"/>
              <a:t>CDM model.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We solve the system of differential equations for different initial conditions, i.e., for different initial values of the three phase space variables {x, y, z}, and then study the behaviour of the cosmological background solution in each case.</a:t>
            </a:r>
          </a:p>
          <a:p>
            <a:endParaRPr lang="en-GB" dirty="0"/>
          </a:p>
          <a:p>
            <a:r>
              <a:rPr lang="en-GB" dirty="0"/>
              <a:t>To do this we perform a fine grid scan of the entire phase space contained within the </a:t>
            </a:r>
            <a:r>
              <a:rPr lang="en-GB" b="1" dirty="0">
                <a:solidFill>
                  <a:srgbClr val="0070C0"/>
                </a:solidFill>
              </a:rPr>
              <a:t>blue</a:t>
            </a:r>
            <a:r>
              <a:rPr lang="en-GB" dirty="0"/>
              <a:t> paraboloid defined as x</a:t>
            </a:r>
            <a:r>
              <a:rPr lang="en-GB" baseline="30000" dirty="0"/>
              <a:t>2 </a:t>
            </a:r>
            <a:r>
              <a:rPr lang="en-GB" dirty="0"/>
              <a:t>+ y</a:t>
            </a:r>
            <a:r>
              <a:rPr lang="en-GB" baseline="30000" dirty="0"/>
              <a:t>2</a:t>
            </a:r>
            <a:r>
              <a:rPr lang="en-GB" dirty="0"/>
              <a:t> − z ≤ 1. We compute all the trajectories for the different sets of initial conditions and keep only the ones that provide an epoch of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≤ −0.7, i.e., solutions which go through the </a:t>
            </a:r>
            <a:r>
              <a:rPr lang="en-GB" b="1" dirty="0">
                <a:solidFill>
                  <a:srgbClr val="00B050"/>
                </a:solidFill>
              </a:rPr>
              <a:t>green</a:t>
            </a:r>
            <a:r>
              <a:rPr lang="en-GB" dirty="0"/>
              <a:t> regions.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8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95573-1555-1232-4952-B067EB98D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E5C11-8D5B-AF46-55B3-7ED4F8F6CF18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dirty="0"/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6283A6-F01D-A79F-2C54-35FF9C7FEE58}"/>
              </a:ext>
            </a:extLst>
          </p:cNvPr>
          <p:cNvSpPr txBox="1"/>
          <p:nvPr/>
        </p:nvSpPr>
        <p:spPr>
          <a:xfrm>
            <a:off x="544995" y="1272208"/>
            <a:ext cx="11102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</a:t>
            </a:r>
            <a:r>
              <a:rPr lang="en-GB" dirty="0"/>
              <a:t>volution of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as a function of the number of e-folds N for quintessence with </a:t>
            </a:r>
            <a:r>
              <a:rPr lang="el-GR" dirty="0"/>
              <a:t>λ = 1.6 </a:t>
            </a:r>
            <a:r>
              <a:rPr lang="en-GB" dirty="0"/>
              <a:t>and for trajectories that provide an epoch of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≤ −0.7, these trajectories exhibit late-time accelerated expansion consistent with cosmological observations but do not contain a matter domination epoch.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013241-2ECA-CFA3-1182-6E89AA38D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331" y="2472537"/>
            <a:ext cx="5730015" cy="37144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3D1F47-05AC-974C-F486-2B82005A7FB1}"/>
              </a:ext>
            </a:extLst>
          </p:cNvPr>
          <p:cNvSpPr txBox="1"/>
          <p:nvPr/>
        </p:nvSpPr>
        <p:spPr>
          <a:xfrm>
            <a:off x="544995" y="6161981"/>
            <a:ext cx="10585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other words, none of the solutions stay within the </a:t>
            </a:r>
            <a:r>
              <a:rPr lang="en-GB" b="1" dirty="0">
                <a:solidFill>
                  <a:srgbClr val="FF0000"/>
                </a:solidFill>
              </a:rPr>
              <a:t>red</a:t>
            </a:r>
            <a:r>
              <a:rPr lang="en-GB" dirty="0"/>
              <a:t> regions for a sufficiently long time.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2995168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96F92-B7AE-BC66-F038-243A354FD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A36864-943C-F3BC-0D27-18C07ABF3B8F}"/>
              </a:ext>
            </a:extLst>
          </p:cNvPr>
          <p:cNvSpPr txBox="1"/>
          <p:nvPr/>
        </p:nvSpPr>
        <p:spPr>
          <a:xfrm>
            <a:off x="544995" y="1272208"/>
            <a:ext cx="11102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present three examples of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evolution for the curvature-assisted quintessence model, i.e., for </a:t>
            </a:r>
            <a:r>
              <a:rPr lang="el-GR" dirty="0"/>
              <a:t>λ = {0.5, 1.4, 1.6}, </a:t>
            </a:r>
            <a:r>
              <a:rPr lang="en-GB" dirty="0"/>
              <a:t>and compare them with that of a flat </a:t>
            </a:r>
            <a:r>
              <a:rPr lang="el-GR" dirty="0"/>
              <a:t>Λ</a:t>
            </a:r>
            <a:r>
              <a:rPr lang="en-GB" dirty="0"/>
              <a:t>CDM model (i.e., with </a:t>
            </a:r>
            <a:r>
              <a:rPr lang="el-GR" dirty="0" err="1"/>
              <a:t>Ω</a:t>
            </a:r>
            <a:r>
              <a:rPr lang="en-GB" baseline="-25000" dirty="0"/>
              <a:t>k</a:t>
            </a:r>
            <a:r>
              <a:rPr lang="en-GB" dirty="0"/>
              <a:t> set to zero) that provides a good fit to the data.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27BE86-0E5E-054F-1A94-5C9571D1D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94" y="2195538"/>
            <a:ext cx="5551005" cy="3138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EF6143-E6CB-C03E-ED56-2C0FC5101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763" y="2313751"/>
            <a:ext cx="5556399" cy="29022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FDA183-9CFF-500F-430A-FB7FC1B1BB52}"/>
              </a:ext>
            </a:extLst>
          </p:cNvPr>
          <p:cNvSpPr txBox="1"/>
          <p:nvPr/>
        </p:nvSpPr>
        <p:spPr>
          <a:xfrm>
            <a:off x="544994" y="5452403"/>
            <a:ext cx="11640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By increasing </a:t>
            </a:r>
            <a:r>
              <a:rPr lang="el-GR" dirty="0"/>
              <a:t>λ </a:t>
            </a:r>
            <a:r>
              <a:rPr lang="en-GB" dirty="0"/>
              <a:t>it becomes more and more difficult for the quintessence model to provide a cosmic </a:t>
            </a:r>
          </a:p>
          <a:p>
            <a:r>
              <a:rPr lang="en-GB" dirty="0"/>
              <a:t>history that is compatible with cosmological observations, as the current value of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does not reach </a:t>
            </a:r>
          </a:p>
          <a:p>
            <a:r>
              <a:rPr lang="en-GB" dirty="0"/>
              <a:t>the observationally preferred value of ∼ −0.7, as indicated by our </a:t>
            </a:r>
            <a:r>
              <a:rPr lang="el-GR" dirty="0"/>
              <a:t>Λ</a:t>
            </a:r>
            <a:r>
              <a:rPr lang="en-GB" dirty="0"/>
              <a:t>CDM example.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24D1D4D-73CF-BE3F-6A78-916EBD192B86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dirty="0"/>
              <a:t>Curvature-assisted Quintessence</a:t>
            </a:r>
          </a:p>
        </p:txBody>
      </p:sp>
    </p:spTree>
    <p:extLst>
      <p:ext uri="{BB962C8B-B14F-4D97-AF65-F5344CB8AC3E}">
        <p14:creationId xmlns:p14="http://schemas.microsoft.com/office/powerpoint/2010/main" val="418522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299CA-27BD-877D-DED1-00B29C229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97FD9-25CE-3AD9-21A3-D35169153742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dirty="0"/>
              <a:t>Curvature-assisted Quintessence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D5D8-6F86-3DE0-839C-1D83E4B110A0}"/>
              </a:ext>
            </a:extLst>
          </p:cNvPr>
          <p:cNvSpPr txBox="1"/>
          <p:nvPr/>
        </p:nvSpPr>
        <p:spPr>
          <a:xfrm>
            <a:off x="544994" y="2085346"/>
            <a:ext cx="111020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we find </a:t>
            </a:r>
            <a:r>
              <a:rPr lang="en-GB" dirty="0"/>
              <a:t>solutions that provide extended matter domination periods, </a:t>
            </a:r>
            <a:r>
              <a:rPr lang="en-GB" b="1" dirty="0"/>
              <a:t>none</a:t>
            </a:r>
            <a:r>
              <a:rPr lang="en-GB" dirty="0"/>
              <a:t> of them provides an effective equation of state parameter </a:t>
            </a:r>
            <a:r>
              <a:rPr lang="en-GB" dirty="0" err="1"/>
              <a:t>w</a:t>
            </a:r>
            <a:r>
              <a:rPr lang="en-GB" baseline="-25000" dirty="0" err="1"/>
              <a:t>eff</a:t>
            </a:r>
            <a:r>
              <a:rPr lang="en-GB" dirty="0"/>
              <a:t> less than ∼ −0.5 at the present time (i.e., when </a:t>
            </a:r>
            <a:r>
              <a:rPr lang="el-GR" dirty="0" err="1"/>
              <a:t>Ω</a:t>
            </a:r>
            <a:r>
              <a:rPr lang="en-GB" baseline="-25000" dirty="0"/>
              <a:t>m</a:t>
            </a:r>
            <a:r>
              <a:rPr lang="en-GB" dirty="0"/>
              <a:t> ∼ 0.3).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means that we do not obtain sufficient acceleration in these cases where matter domination exists.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81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D1B10-7C24-27BF-EF69-B48C6A3CF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7A9E3-B2F9-5D5A-5909-4BC78301B5E3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874065-64B7-9FB2-6909-26FBE3C0EED4}"/>
              </a:ext>
            </a:extLst>
          </p:cNvPr>
          <p:cNvSpPr txBox="1"/>
          <p:nvPr/>
        </p:nvSpPr>
        <p:spPr>
          <a:xfrm>
            <a:off x="544994" y="1498938"/>
            <a:ext cx="1110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</a:t>
            </a:r>
            <a:r>
              <a:rPr lang="en-GB" dirty="0"/>
              <a:t>perform a full Bayesian statistical analysis of the quintessence model of cosmic acceleration with the exponential potential and provide updated constraints on its parameters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FA32D2-0750-89CE-C233-168C0ACDA0A8}"/>
              </a:ext>
            </a:extLst>
          </p:cNvPr>
          <p:cNvSpPr txBox="1"/>
          <p:nvPr/>
        </p:nvSpPr>
        <p:spPr>
          <a:xfrm>
            <a:off x="544994" y="3046562"/>
            <a:ext cx="11102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</a:t>
            </a:r>
            <a:r>
              <a:rPr lang="en-GB" dirty="0"/>
              <a:t>study the model both when spatial flatness is imposed and when the spatial curvature density parameter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GB" dirty="0"/>
              <a:t> is allowed to vary and test the model in terms of goodness-of-fit criteria when compared to the standard </a:t>
            </a:r>
            <a:r>
              <a:rPr lang="el-GR" dirty="0"/>
              <a:t>Λ</a:t>
            </a:r>
            <a:r>
              <a:rPr lang="en-GB" dirty="0"/>
              <a:t>CDM model. 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D0E04D0D-0CB1-14C6-8CB7-3AACFC420E0D}"/>
              </a:ext>
            </a:extLst>
          </p:cNvPr>
          <p:cNvSpPr/>
          <p:nvPr/>
        </p:nvSpPr>
        <p:spPr>
          <a:xfrm>
            <a:off x="5807762" y="4203958"/>
            <a:ext cx="576470" cy="96409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73E36-D3E6-E66C-9B29-E6001AFEC853}"/>
              </a:ext>
            </a:extLst>
          </p:cNvPr>
          <p:cNvSpPr txBox="1"/>
          <p:nvPr/>
        </p:nvSpPr>
        <p:spPr>
          <a:xfrm>
            <a:off x="544994" y="5402120"/>
            <a:ext cx="1110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goal is to see whether this model of dynamical DE is favored over </a:t>
            </a:r>
            <a:r>
              <a:rPr lang="el-GR" dirty="0"/>
              <a:t>Λ</a:t>
            </a:r>
            <a:r>
              <a:rPr lang="en-US" dirty="0"/>
              <a:t>CDM, and if yes, at what confidence level?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65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C90BB-D55C-BFE6-4E09-C84B0E5A2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6F85D9-D6EA-C7B9-418F-BBD9A0F977BF}"/>
              </a:ext>
            </a:extLst>
          </p:cNvPr>
          <p:cNvSpPr txBox="1"/>
          <p:nvPr/>
        </p:nvSpPr>
        <p:spPr>
          <a:xfrm>
            <a:off x="544994" y="1498938"/>
            <a:ext cx="111020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use the </a:t>
            </a:r>
            <a:r>
              <a:rPr lang="en-GB" b="1" dirty="0"/>
              <a:t>DESI DR2 BAO </a:t>
            </a:r>
            <a:r>
              <a:rPr lang="en-GB" dirty="0"/>
              <a:t>data in combination with the Planck cosmic microwave background (</a:t>
            </a:r>
            <a:r>
              <a:rPr lang="en-GB" b="1" dirty="0"/>
              <a:t>CMB</a:t>
            </a:r>
            <a:r>
              <a:rPr lang="en-GB" dirty="0"/>
              <a:t>) distance priors and the Dark Energy Survey Year 5 (</a:t>
            </a:r>
            <a:r>
              <a:rPr lang="en-GB" b="1" dirty="0"/>
              <a:t>DES Y5</a:t>
            </a:r>
            <a:r>
              <a:rPr lang="en-GB" dirty="0"/>
              <a:t>) type </a:t>
            </a:r>
            <a:r>
              <a:rPr lang="en-GB" dirty="0" err="1"/>
              <a:t>Ia</a:t>
            </a:r>
            <a:r>
              <a:rPr lang="en-GB" dirty="0"/>
              <a:t> supernova data.</a:t>
            </a:r>
          </a:p>
          <a:p>
            <a:endParaRPr lang="en-GB" dirty="0"/>
          </a:p>
          <a:p>
            <a:r>
              <a:rPr lang="en-GB" dirty="0"/>
              <a:t>The 1</a:t>
            </a:r>
            <a:r>
              <a:rPr lang="el-GR" dirty="0"/>
              <a:t>σ (</a:t>
            </a:r>
            <a:r>
              <a:rPr lang="en-GB" dirty="0"/>
              <a:t>i.e., 68.3% confidence level) constraints on model parameters obtained through MCMC along with their corresponding minimum </a:t>
            </a:r>
            <a:r>
              <a:rPr lang="el-GR" dirty="0"/>
              <a:t>χ</a:t>
            </a:r>
            <a:r>
              <a:rPr lang="el-GR" baseline="30000" dirty="0"/>
              <a:t>2</a:t>
            </a:r>
            <a:r>
              <a:rPr lang="el-GR" dirty="0"/>
              <a:t> </a:t>
            </a:r>
            <a:r>
              <a:rPr lang="en-GB" dirty="0"/>
              <a:t>and ∆ ln B, where ∆ ln B</a:t>
            </a:r>
            <a:r>
              <a:rPr lang="en-GB" baseline="-25000" dirty="0"/>
              <a:t>X</a:t>
            </a:r>
            <a:r>
              <a:rPr lang="en-GB" dirty="0"/>
              <a:t> = ln B</a:t>
            </a:r>
            <a:r>
              <a:rPr lang="en-GB" baseline="-25000" dirty="0"/>
              <a:t>X</a:t>
            </a:r>
            <a:r>
              <a:rPr lang="en-GB" dirty="0"/>
              <a:t> − ln </a:t>
            </a:r>
            <a:r>
              <a:rPr lang="en-GB" dirty="0" err="1"/>
              <a:t>B</a:t>
            </a:r>
            <a:r>
              <a:rPr lang="en-GB" baseline="-25000" dirty="0" err="1"/>
              <a:t>flat</a:t>
            </a:r>
            <a:r>
              <a:rPr lang="el-GR" baseline="-25000" dirty="0"/>
              <a:t>Λ</a:t>
            </a:r>
            <a:r>
              <a:rPr lang="en-GB" baseline="-25000" dirty="0"/>
              <a:t>CDM</a:t>
            </a:r>
            <a:r>
              <a:rPr lang="en-GB" dirty="0"/>
              <a:t> for a given model or parametrization X.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63416-2E8C-CE66-7338-6D25B9BB1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694" y="3253264"/>
            <a:ext cx="8802607" cy="29857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F617548-B041-D107-80B5-4D712E0C6D26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</p:spTree>
    <p:extLst>
      <p:ext uri="{BB962C8B-B14F-4D97-AF65-F5344CB8AC3E}">
        <p14:creationId xmlns:p14="http://schemas.microsoft.com/office/powerpoint/2010/main" val="1607799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563C6-9F8C-952E-D8BF-11986361A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383415-D6BC-3935-F1D4-84DCA6185F19}"/>
              </a:ext>
            </a:extLst>
          </p:cNvPr>
          <p:cNvSpPr txBox="1"/>
          <p:nvPr/>
        </p:nvSpPr>
        <p:spPr>
          <a:xfrm>
            <a:off x="544994" y="1498938"/>
            <a:ext cx="11102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notice that </a:t>
            </a:r>
            <a:r>
              <a:rPr lang="el-GR" dirty="0"/>
              <a:t>Λ</a:t>
            </a:r>
            <a:r>
              <a:rPr lang="en-GB" dirty="0"/>
              <a:t>CDM in the presence of free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GB" dirty="0"/>
              <a:t> is </a:t>
            </a:r>
            <a:r>
              <a:rPr lang="en-GB" dirty="0">
                <a:solidFill>
                  <a:srgbClr val="FF0000"/>
                </a:solidFill>
              </a:rPr>
              <a:t>weakly disfavoured </a:t>
            </a:r>
            <a:r>
              <a:rPr lang="en-GB" dirty="0"/>
              <a:t>compared to flat </a:t>
            </a:r>
            <a:r>
              <a:rPr lang="el-GR" dirty="0"/>
              <a:t>Λ</a:t>
            </a:r>
            <a:r>
              <a:rPr lang="en-GB" dirty="0"/>
              <a:t>CDM, according to the Jeffreys’ scale, even though it offers a lower minimum </a:t>
            </a:r>
            <a:r>
              <a:rPr lang="el-GR" dirty="0"/>
              <a:t>χ</a:t>
            </a:r>
            <a:r>
              <a:rPr lang="el-GR" baseline="30000" dirty="0"/>
              <a:t>2</a:t>
            </a:r>
            <a:r>
              <a:rPr lang="el-GR" dirty="0"/>
              <a:t>.</a:t>
            </a:r>
            <a:endParaRPr lang="en-GB" dirty="0"/>
          </a:p>
          <a:p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Quintessence is </a:t>
            </a:r>
            <a:r>
              <a:rPr lang="en-GB" dirty="0">
                <a:solidFill>
                  <a:srgbClr val="FFC000"/>
                </a:solidFill>
              </a:rPr>
              <a:t>moderately favoured </a:t>
            </a:r>
            <a:r>
              <a:rPr lang="en-GB" dirty="0"/>
              <a:t>over flat </a:t>
            </a:r>
            <a:r>
              <a:rPr lang="el-GR" dirty="0"/>
              <a:t>Λ</a:t>
            </a:r>
            <a:r>
              <a:rPr lang="en-GB" dirty="0"/>
              <a:t>CDM 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Quintessence is </a:t>
            </a:r>
            <a:r>
              <a:rPr lang="en-GB" dirty="0">
                <a:solidFill>
                  <a:srgbClr val="00B050"/>
                </a:solidFill>
              </a:rPr>
              <a:t>strongly favoured </a:t>
            </a:r>
            <a:r>
              <a:rPr lang="en-GB" dirty="0"/>
              <a:t>over </a:t>
            </a:r>
            <a:r>
              <a:rPr lang="el-GR" dirty="0"/>
              <a:t>Λ</a:t>
            </a:r>
            <a:r>
              <a:rPr lang="en-GB" dirty="0"/>
              <a:t>CDM +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05114C2-3470-A9D4-2473-AA72AFBFEBAC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2EEE8-16C6-F3CB-EBAB-B95C1E982095}"/>
              </a:ext>
            </a:extLst>
          </p:cNvPr>
          <p:cNvSpPr txBox="1"/>
          <p:nvPr/>
        </p:nvSpPr>
        <p:spPr>
          <a:xfrm>
            <a:off x="5394455" y="4920111"/>
            <a:ext cx="187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However... 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A3274-50BC-D5AF-A2D1-A3BCD6543B4B}"/>
              </a:ext>
            </a:extLst>
          </p:cNvPr>
          <p:cNvSpPr txBox="1"/>
          <p:nvPr/>
        </p:nvSpPr>
        <p:spPr>
          <a:xfrm>
            <a:off x="544991" y="5626416"/>
            <a:ext cx="11102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Flat CPL provides a better fit to the data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GB" dirty="0"/>
              <a:t>∆</a:t>
            </a:r>
            <a:r>
              <a:rPr lang="en-GB" dirty="0" err="1"/>
              <a:t>lnB</a:t>
            </a:r>
            <a:r>
              <a:rPr lang="en-GB" dirty="0"/>
              <a:t> ∼ 6.8, corresponding to ∼ 4.1</a:t>
            </a:r>
            <a:r>
              <a:rPr lang="el-GR" dirty="0"/>
              <a:t>σ </a:t>
            </a:r>
            <a:r>
              <a:rPr lang="en-GB" dirty="0"/>
              <a:t>significance, compared to flat </a:t>
            </a:r>
            <a:r>
              <a:rPr lang="el-GR" dirty="0"/>
              <a:t>Λ</a:t>
            </a:r>
            <a:r>
              <a:rPr lang="en-GB" dirty="0"/>
              <a:t>CDM and with ∆</a:t>
            </a:r>
            <a:r>
              <a:rPr lang="en-GB" dirty="0" err="1"/>
              <a:t>lnB</a:t>
            </a:r>
            <a:r>
              <a:rPr lang="en-GB" dirty="0"/>
              <a:t> ∼ 8.4, corresponding to ∼ 4.5</a:t>
            </a:r>
            <a:r>
              <a:rPr lang="el-GR" dirty="0"/>
              <a:t>σ </a:t>
            </a:r>
            <a:r>
              <a:rPr lang="en-GB" dirty="0"/>
              <a:t>significance, compared to </a:t>
            </a:r>
            <a:r>
              <a:rPr lang="el-GR" dirty="0"/>
              <a:t>Λ</a:t>
            </a:r>
            <a:r>
              <a:rPr lang="en-GB" dirty="0"/>
              <a:t>CDM+</a:t>
            </a:r>
            <a:r>
              <a:rPr lang="el-GR" dirty="0"/>
              <a:t>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US" dirty="0"/>
              <a:t> 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3E417A-CC10-6DC1-CE46-1FA97E333AC6}"/>
              </a:ext>
            </a:extLst>
          </p:cNvPr>
          <p:cNvCxnSpPr/>
          <p:nvPr/>
        </p:nvCxnSpPr>
        <p:spPr>
          <a:xfrm flipV="1">
            <a:off x="6957391" y="2564296"/>
            <a:ext cx="616226" cy="437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A16A170-9A68-7DE8-CAC0-79114D5697A5}"/>
              </a:ext>
            </a:extLst>
          </p:cNvPr>
          <p:cNvSpPr txBox="1"/>
          <p:nvPr/>
        </p:nvSpPr>
        <p:spPr>
          <a:xfrm>
            <a:off x="7573617" y="2375450"/>
            <a:ext cx="3945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∆</a:t>
            </a:r>
            <a:r>
              <a:rPr lang="en-GB" sz="1400" dirty="0" err="1"/>
              <a:t>lnB</a:t>
            </a:r>
            <a:r>
              <a:rPr lang="en-GB" sz="1400" dirty="0"/>
              <a:t> ∼ 4, ∼ 3.3</a:t>
            </a:r>
            <a:r>
              <a:rPr lang="el-GR" sz="1400" dirty="0"/>
              <a:t>σ </a:t>
            </a:r>
            <a:r>
              <a:rPr lang="en-GB" sz="1400" dirty="0"/>
              <a:t>significance (flat </a:t>
            </a:r>
            <a:r>
              <a:rPr lang="el-GR" sz="1400" dirty="0" err="1"/>
              <a:t>ϕ</a:t>
            </a:r>
            <a:r>
              <a:rPr lang="en-GB" sz="1400" dirty="0"/>
              <a:t>CDM)</a:t>
            </a:r>
            <a:endParaRPr lang="en-E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4B6600-B2AC-3A7A-9FF0-BCA1CC719681}"/>
              </a:ext>
            </a:extLst>
          </p:cNvPr>
          <p:cNvCxnSpPr>
            <a:cxnSpLocks/>
          </p:cNvCxnSpPr>
          <p:nvPr/>
        </p:nvCxnSpPr>
        <p:spPr>
          <a:xfrm>
            <a:off x="6957391" y="3035731"/>
            <a:ext cx="616226" cy="32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3F097E4-3738-5E17-879E-83E26629BDA2}"/>
              </a:ext>
            </a:extLst>
          </p:cNvPr>
          <p:cNvSpPr txBox="1"/>
          <p:nvPr/>
        </p:nvSpPr>
        <p:spPr>
          <a:xfrm>
            <a:off x="7545040" y="3251962"/>
            <a:ext cx="4252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∆</a:t>
            </a:r>
            <a:r>
              <a:rPr lang="en-GB" sz="1400" dirty="0" err="1"/>
              <a:t>lnB</a:t>
            </a:r>
            <a:r>
              <a:rPr lang="en-GB" sz="1400" dirty="0"/>
              <a:t> ∼ 3.5, ∼ 3.2</a:t>
            </a:r>
            <a:r>
              <a:rPr lang="el-GR" sz="1400" dirty="0"/>
              <a:t>σ </a:t>
            </a:r>
            <a:r>
              <a:rPr lang="en-GB" sz="1400" dirty="0"/>
              <a:t>significance (</a:t>
            </a:r>
            <a:r>
              <a:rPr lang="el-GR" sz="1400" dirty="0" err="1"/>
              <a:t>ϕ</a:t>
            </a:r>
            <a:r>
              <a:rPr lang="en-GB" sz="1400" dirty="0"/>
              <a:t>CDM+</a:t>
            </a:r>
            <a:r>
              <a:rPr lang="el-GR" sz="1400" dirty="0"/>
              <a:t> </a:t>
            </a:r>
            <a:r>
              <a:rPr lang="el-GR" sz="1400" dirty="0" err="1"/>
              <a:t>Ω</a:t>
            </a:r>
            <a:r>
              <a:rPr lang="en-GB" sz="1400" baseline="-25000" dirty="0"/>
              <a:t>k,0</a:t>
            </a:r>
            <a:r>
              <a:rPr lang="en-GB" sz="1400" dirty="0"/>
              <a:t>)</a:t>
            </a:r>
            <a:endParaRPr lang="en-ES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D7AE97-0D39-2A33-64C1-1D74BAD24CBD}"/>
              </a:ext>
            </a:extLst>
          </p:cNvPr>
          <p:cNvCxnSpPr/>
          <p:nvPr/>
        </p:nvCxnSpPr>
        <p:spPr>
          <a:xfrm flipV="1">
            <a:off x="6778068" y="3923599"/>
            <a:ext cx="616226" cy="437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6C4D8F-8101-C8B2-7430-4223D4FD0C95}"/>
              </a:ext>
            </a:extLst>
          </p:cNvPr>
          <p:cNvCxnSpPr>
            <a:cxnSpLocks/>
          </p:cNvCxnSpPr>
          <p:nvPr/>
        </p:nvCxnSpPr>
        <p:spPr>
          <a:xfrm>
            <a:off x="6778068" y="4395034"/>
            <a:ext cx="616226" cy="32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E4FDC5-C248-30FF-E323-9090067FEF3A}"/>
              </a:ext>
            </a:extLst>
          </p:cNvPr>
          <p:cNvSpPr txBox="1"/>
          <p:nvPr/>
        </p:nvSpPr>
        <p:spPr>
          <a:xfrm>
            <a:off x="7394294" y="3766439"/>
            <a:ext cx="4130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∆</a:t>
            </a:r>
            <a:r>
              <a:rPr lang="en-GB" sz="1400" dirty="0" err="1"/>
              <a:t>lnB</a:t>
            </a:r>
            <a:r>
              <a:rPr lang="en-GB" sz="1400" dirty="0"/>
              <a:t> ∼ 5.6, ∼ 3.8</a:t>
            </a:r>
            <a:r>
              <a:rPr lang="el-GR" sz="1400" dirty="0"/>
              <a:t>σ </a:t>
            </a:r>
            <a:r>
              <a:rPr lang="en-GB" sz="1400" dirty="0"/>
              <a:t>significance (flat </a:t>
            </a:r>
            <a:r>
              <a:rPr lang="el-GR" sz="1400" dirty="0" err="1"/>
              <a:t>ϕ</a:t>
            </a:r>
            <a:r>
              <a:rPr lang="en-GB" sz="1400" dirty="0"/>
              <a:t>CDM)</a:t>
            </a:r>
            <a:endParaRPr lang="en-E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5A54F9-A769-E367-EE09-962C7470473F}"/>
              </a:ext>
            </a:extLst>
          </p:cNvPr>
          <p:cNvSpPr txBox="1"/>
          <p:nvPr/>
        </p:nvSpPr>
        <p:spPr>
          <a:xfrm>
            <a:off x="7394293" y="4556881"/>
            <a:ext cx="4252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∆</a:t>
            </a:r>
            <a:r>
              <a:rPr lang="en-GB" sz="1400" dirty="0" err="1"/>
              <a:t>lnB</a:t>
            </a:r>
            <a:r>
              <a:rPr lang="en-GB" sz="1400" dirty="0"/>
              <a:t> ∼ 5.1, ∼ 3.6</a:t>
            </a:r>
            <a:r>
              <a:rPr lang="el-GR" sz="1400" dirty="0"/>
              <a:t>σ </a:t>
            </a:r>
            <a:r>
              <a:rPr lang="en-GB" sz="1400" dirty="0"/>
              <a:t>significance (</a:t>
            </a:r>
            <a:r>
              <a:rPr lang="el-GR" sz="1400" dirty="0" err="1"/>
              <a:t>ϕ</a:t>
            </a:r>
            <a:r>
              <a:rPr lang="en-GB" sz="1400" dirty="0"/>
              <a:t>CDM+</a:t>
            </a:r>
            <a:r>
              <a:rPr lang="el-GR" sz="1400" dirty="0"/>
              <a:t> </a:t>
            </a:r>
            <a:r>
              <a:rPr lang="el-GR" sz="1400" dirty="0" err="1"/>
              <a:t>Ω</a:t>
            </a:r>
            <a:r>
              <a:rPr lang="en-GB" sz="1400" baseline="-25000" dirty="0"/>
              <a:t>k,0</a:t>
            </a:r>
            <a:r>
              <a:rPr lang="en-GB" sz="1400" dirty="0"/>
              <a:t>)</a:t>
            </a:r>
            <a:endParaRPr lang="en-ES" sz="1400" dirty="0"/>
          </a:p>
        </p:txBody>
      </p:sp>
    </p:spTree>
    <p:extLst>
      <p:ext uri="{BB962C8B-B14F-4D97-AF65-F5344CB8AC3E}">
        <p14:creationId xmlns:p14="http://schemas.microsoft.com/office/powerpoint/2010/main" val="279467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3148F-2F93-4AAB-DDF2-A0D4034BD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51CDF-84CD-3AD5-EF07-46DEA6709182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Structure</a:t>
            </a: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CE5E90-0CA0-EDC5-DDD0-2F51F83642F0}"/>
              </a:ext>
            </a:extLst>
          </p:cNvPr>
          <p:cNvSpPr txBox="1"/>
          <p:nvPr/>
        </p:nvSpPr>
        <p:spPr>
          <a:xfrm>
            <a:off x="544995" y="1859339"/>
            <a:ext cx="111020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 brief introduction to the DESI results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Evidence for dynamical dark energy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Quintessence as a possible candidate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dangers of CPL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325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3038B-506C-9A7E-D392-83DE1CE07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92DF58-4D76-BD81-2363-90B3B4F86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178" y="2456968"/>
            <a:ext cx="1689636" cy="5683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4DA7F7-64A0-0190-DEC9-F902A5BED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071" y="4168570"/>
            <a:ext cx="2609850" cy="3365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D945BC7-BB0A-5CB9-4DD8-A3624FBB5253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DFDD08-D6F8-979E-C012-6B275AE18C5C}"/>
              </a:ext>
            </a:extLst>
          </p:cNvPr>
          <p:cNvSpPr txBox="1"/>
          <p:nvPr/>
        </p:nvSpPr>
        <p:spPr>
          <a:xfrm>
            <a:off x="1146973" y="2009637"/>
            <a:ext cx="106513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translate the Bayes factors into frequentist significance quantities we invert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We find the corresponding p-value in terms of the Lambert </a:t>
            </a:r>
            <a:r>
              <a:rPr lang="en-ES" i="1" dirty="0"/>
              <a:t>W</a:t>
            </a:r>
            <a:r>
              <a:rPr lang="en-ES" dirty="0"/>
              <a:t> function and then we translate it into the number of sigmas by assuming a normal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142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C41CF-A12A-E198-5827-AA4FEA96D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816A02-B25F-D062-C054-06979D240FFD}"/>
              </a:ext>
            </a:extLst>
          </p:cNvPr>
          <p:cNvSpPr txBox="1"/>
          <p:nvPr/>
        </p:nvSpPr>
        <p:spPr>
          <a:xfrm>
            <a:off x="544994" y="1498938"/>
            <a:ext cx="11102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redshift evolution of the DE equation-of-state parameter corresponding to the Bayesian mean quintessence model when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GB" dirty="0"/>
              <a:t> is allowed to vary as a free parameter (</a:t>
            </a:r>
            <a:r>
              <a:rPr lang="en-GB" dirty="0">
                <a:solidFill>
                  <a:srgbClr val="00B0F0"/>
                </a:solidFill>
              </a:rPr>
              <a:t>blue solid curve</a:t>
            </a:r>
            <a:r>
              <a:rPr lang="en-GB" dirty="0"/>
              <a:t>). </a:t>
            </a:r>
          </a:p>
          <a:p>
            <a:endParaRPr lang="en-GB" dirty="0"/>
          </a:p>
          <a:p>
            <a:r>
              <a:rPr lang="en-GB" dirty="0"/>
              <a:t>The best-fit CPL parametrization with </a:t>
            </a:r>
            <a:r>
              <a:rPr lang="el-GR" dirty="0" err="1"/>
              <a:t>Ω</a:t>
            </a:r>
            <a:r>
              <a:rPr lang="en-GB" baseline="-25000" dirty="0"/>
              <a:t>k,0</a:t>
            </a:r>
            <a:r>
              <a:rPr lang="en-GB" dirty="0"/>
              <a:t> = 0 is included for comparison (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gray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solid curve</a:t>
            </a:r>
            <a:r>
              <a:rPr lang="en-GB" dirty="0"/>
              <a:t>).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FA1E53-7078-0C3D-2250-A0DB13B417A6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4E0386-F795-ABFA-8543-F3393796F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94" y="3056949"/>
            <a:ext cx="5271139" cy="34404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FB9221-2077-F559-A9DE-4D11585EB74A}"/>
              </a:ext>
            </a:extLst>
          </p:cNvPr>
          <p:cNvSpPr txBox="1"/>
          <p:nvPr/>
        </p:nvSpPr>
        <p:spPr>
          <a:xfrm>
            <a:off x="6095996" y="3327737"/>
            <a:ext cx="58607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 data </a:t>
            </a:r>
            <a:r>
              <a:rPr lang="en-GB" b="1" dirty="0"/>
              <a:t>may not require</a:t>
            </a:r>
            <a:r>
              <a:rPr lang="en-GB" dirty="0"/>
              <a:t> phantom crossing.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Even though it is slightly less favoured statistically than CPL, quintessence is physically motivated.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CPL is a phenomenological fit</a:t>
            </a:r>
            <a:r>
              <a:rPr lang="en-GB" dirty="0"/>
              <a:t>, not a physical theory.</a:t>
            </a:r>
          </a:p>
        </p:txBody>
      </p:sp>
    </p:spTree>
    <p:extLst>
      <p:ext uri="{BB962C8B-B14F-4D97-AF65-F5344CB8AC3E}">
        <p14:creationId xmlns:p14="http://schemas.microsoft.com/office/powerpoint/2010/main" val="226800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E6942-95F0-D2BA-48CD-605A477BB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890A65-D20A-DD0B-C135-8466B8FAB081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E7205-4298-72BB-52B5-E78710362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96" y="1586230"/>
            <a:ext cx="7483959" cy="4880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7D1CC1-5DF9-3437-310D-21C52CAEB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943" y="1680375"/>
            <a:ext cx="3383288" cy="2819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F63599-5D7F-7280-CF27-10C37A31088E}"/>
              </a:ext>
            </a:extLst>
          </p:cNvPr>
          <p:cNvSpPr txBox="1"/>
          <p:nvPr/>
        </p:nvSpPr>
        <p:spPr>
          <a:xfrm>
            <a:off x="7750655" y="2311400"/>
            <a:ext cx="4174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CPL is able to provide a ≲ 2% fit to quintessence at all redshifts, all the way to the redshift of recombination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Even though the best-fit </a:t>
            </a:r>
            <a:r>
              <a:rPr lang="en-GB" dirty="0" err="1"/>
              <a:t>w</a:t>
            </a:r>
            <a:r>
              <a:rPr lang="en-GB" baseline="-25000" dirty="0" err="1"/>
              <a:t>CPL</a:t>
            </a:r>
            <a:r>
              <a:rPr lang="en-GB" dirty="0"/>
              <a:t>(z) goes slightly below −1 at high redshifts, which is forbidden by quintessence.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15802924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FAF41-26E9-70F6-E02E-30E4339EA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BCCD07F-52DB-599F-8F50-54C0D10031F5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4EF4A3-044E-B8E7-0284-3E5D9B471F13}"/>
              </a:ext>
            </a:extLst>
          </p:cNvPr>
          <p:cNvSpPr txBox="1"/>
          <p:nvPr/>
        </p:nvSpPr>
        <p:spPr>
          <a:xfrm>
            <a:off x="871026" y="5995432"/>
            <a:ext cx="2648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Nesseris </a:t>
            </a:r>
            <a:r>
              <a:rPr lang="en-US" sz="1200" dirty="0" err="1">
                <a:solidFill>
                  <a:srgbClr val="00B050"/>
                </a:solidFill>
              </a:rPr>
              <a:t>et.al</a:t>
            </a:r>
            <a:r>
              <a:rPr lang="en-US" sz="1200" dirty="0">
                <a:solidFill>
                  <a:srgbClr val="00B050"/>
                </a:solidFill>
              </a:rPr>
              <a:t>.</a:t>
            </a:r>
            <a:r>
              <a:rPr lang="en-ES" sz="1200" dirty="0">
                <a:solidFill>
                  <a:srgbClr val="00B050"/>
                </a:solidFill>
              </a:rPr>
              <a:t> arXiv:2503.22529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94225A-704F-F584-4370-92C46C69D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506" y="1568214"/>
            <a:ext cx="4077994" cy="41774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0687C0-BF71-597F-111A-6D0EDD52A9C7}"/>
              </a:ext>
            </a:extLst>
          </p:cNvPr>
          <p:cNvSpPr txBox="1"/>
          <p:nvPr/>
        </p:nvSpPr>
        <p:spPr>
          <a:xfrm>
            <a:off x="6057901" y="1993900"/>
            <a:ext cx="5956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By projecting the data into a two-dimensional, phenomenological parameter space CPL injects a priori information into the data not necessarily consistent with the observations.</a:t>
            </a:r>
            <a:endParaRPr lang="en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915CA2-34D4-E05D-DDEB-59ACA802D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301" y="3409292"/>
            <a:ext cx="2095500" cy="495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58F596-3E18-1513-E6F7-96F208F0A2C3}"/>
              </a:ext>
            </a:extLst>
          </p:cNvPr>
          <p:cNvSpPr txBox="1"/>
          <p:nvPr/>
        </p:nvSpPr>
        <p:spPr>
          <a:xfrm>
            <a:off x="6057901" y="4127804"/>
            <a:ext cx="595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 what happens if we include more terms in the Taylor expansion?</a:t>
            </a:r>
            <a:endParaRPr lang="en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EF5F2E-6B6D-37A7-BD70-D1ED8BA9765B}"/>
              </a:ext>
            </a:extLst>
          </p:cNvPr>
          <p:cNvSpPr txBox="1"/>
          <p:nvPr/>
        </p:nvSpPr>
        <p:spPr>
          <a:xfrm>
            <a:off x="1550221" y="1198882"/>
            <a:ext cx="285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DESI+CMB+Pantheon</a:t>
            </a:r>
            <a:r>
              <a:rPr lang="en-GB" baseline="30000" dirty="0"/>
              <a:t>+</a:t>
            </a:r>
            <a:endParaRPr lang="en-ES" baseline="30000" dirty="0"/>
          </a:p>
        </p:txBody>
      </p:sp>
    </p:spTree>
    <p:extLst>
      <p:ext uri="{BB962C8B-B14F-4D97-AF65-F5344CB8AC3E}">
        <p14:creationId xmlns:p14="http://schemas.microsoft.com/office/powerpoint/2010/main" val="32803235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FBD59-7D12-030D-E68B-AC8034774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D789566-1D50-A806-3B35-3911F26CF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973" y="1722681"/>
            <a:ext cx="5225312" cy="34126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EAC750-B743-60BA-4B4E-6F230E742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616" y="3723099"/>
            <a:ext cx="644644" cy="67227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9C86C46-5F37-B812-07B1-EC8AFA27B404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378636-5A65-F380-5B84-F4722CAA0E2C}"/>
              </a:ext>
            </a:extLst>
          </p:cNvPr>
          <p:cNvSpPr txBox="1"/>
          <p:nvPr/>
        </p:nvSpPr>
        <p:spPr>
          <a:xfrm>
            <a:off x="7207928" y="1722681"/>
            <a:ext cx="4699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one allows even one additional term in the Taylor series (the CPL</a:t>
            </a:r>
            <a:r>
              <a:rPr lang="en-GB" baseline="30000" dirty="0"/>
              <a:t>+</a:t>
            </a:r>
            <a:r>
              <a:rPr lang="en-GB" dirty="0"/>
              <a:t> parametrization), then the preferred value of </a:t>
            </a:r>
            <a:r>
              <a:rPr lang="en-GB" dirty="0" err="1"/>
              <a:t>w</a:t>
            </a:r>
            <a:r>
              <a:rPr lang="en-GB" baseline="-25000" dirty="0" err="1"/>
              <a:t>DE</a:t>
            </a:r>
            <a:r>
              <a:rPr lang="en-GB" dirty="0"/>
              <a:t> today is consistent with −1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one marginalizes over the coefficient </a:t>
            </a:r>
            <a:r>
              <a:rPr lang="en-GB" dirty="0" err="1"/>
              <a:t>w</a:t>
            </a:r>
            <a:r>
              <a:rPr lang="en-GB" baseline="-25000" dirty="0" err="1"/>
              <a:t>b</a:t>
            </a:r>
            <a:r>
              <a:rPr lang="en-GB" dirty="0"/>
              <a:t> instead of setting it to 0, then the evidence against </a:t>
            </a:r>
            <a:br>
              <a:rPr lang="en-GB" dirty="0"/>
            </a:br>
            <a:r>
              <a:rPr lang="en-GB" dirty="0"/>
              <a:t>(w</a:t>
            </a:r>
            <a:r>
              <a:rPr lang="en-GB" baseline="-25000" dirty="0"/>
              <a:t>0</a:t>
            </a:r>
            <a:r>
              <a:rPr lang="en-GB" dirty="0"/>
              <a:t>, </a:t>
            </a:r>
            <a:r>
              <a:rPr lang="en-GB" dirty="0" err="1"/>
              <a:t>w</a:t>
            </a:r>
            <a:r>
              <a:rPr lang="en-GB" baseline="-25000" dirty="0" err="1"/>
              <a:t>a</a:t>
            </a:r>
            <a:r>
              <a:rPr lang="en-GB" dirty="0"/>
              <a:t>) = (−1, 0) falls below 2</a:t>
            </a:r>
            <a:r>
              <a:rPr lang="el-GR" dirty="0"/>
              <a:t>σ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one allows two additional terms (CPL</a:t>
            </a:r>
            <a:r>
              <a:rPr lang="en-GB" baseline="30000" dirty="0"/>
              <a:t>++</a:t>
            </a:r>
            <a:r>
              <a:rPr lang="en-GB" dirty="0"/>
              <a:t>) and marginalizes over </a:t>
            </a:r>
            <a:r>
              <a:rPr lang="en-GB" dirty="0" err="1"/>
              <a:t>w</a:t>
            </a:r>
            <a:r>
              <a:rPr lang="en-GB" baseline="-25000" dirty="0" err="1"/>
              <a:t>b</a:t>
            </a:r>
            <a:r>
              <a:rPr lang="en-GB" dirty="0"/>
              <a:t> and </a:t>
            </a:r>
            <a:r>
              <a:rPr lang="en-GB" dirty="0" err="1"/>
              <a:t>w</a:t>
            </a:r>
            <a:r>
              <a:rPr lang="en-GB" baseline="-25000" dirty="0" err="1"/>
              <a:t>c</a:t>
            </a:r>
            <a:r>
              <a:rPr lang="en-GB" dirty="0"/>
              <a:t>, the evidence falls below 1</a:t>
            </a:r>
            <a:r>
              <a:rPr lang="el-GR" dirty="0"/>
              <a:t>σ</a:t>
            </a:r>
            <a:endParaRPr lang="en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2DB07-34A4-887D-3587-4BCA76F01057}"/>
              </a:ext>
            </a:extLst>
          </p:cNvPr>
          <p:cNvSpPr txBox="1"/>
          <p:nvPr/>
        </p:nvSpPr>
        <p:spPr>
          <a:xfrm>
            <a:off x="980541" y="5539546"/>
            <a:ext cx="2648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Nesseris </a:t>
            </a:r>
            <a:r>
              <a:rPr lang="en-US" sz="1200" dirty="0" err="1">
                <a:solidFill>
                  <a:srgbClr val="00B050"/>
                </a:solidFill>
              </a:rPr>
              <a:t>et.al</a:t>
            </a:r>
            <a:r>
              <a:rPr lang="en-US" sz="1200" dirty="0">
                <a:solidFill>
                  <a:srgbClr val="00B050"/>
                </a:solidFill>
              </a:rPr>
              <a:t>.</a:t>
            </a:r>
            <a:r>
              <a:rPr lang="en-ES" sz="1200" dirty="0">
                <a:solidFill>
                  <a:srgbClr val="00B050"/>
                </a:solidFill>
              </a:rPr>
              <a:t> arXiv:2503.22529</a:t>
            </a:r>
          </a:p>
        </p:txBody>
      </p:sp>
    </p:spTree>
    <p:extLst>
      <p:ext uri="{BB962C8B-B14F-4D97-AF65-F5344CB8AC3E}">
        <p14:creationId xmlns:p14="http://schemas.microsoft.com/office/powerpoint/2010/main" val="3872898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7209F-5D73-30B0-9A31-D55541714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7455B8-3E55-6095-A6FD-10AD4E46BC7D}"/>
              </a:ext>
            </a:extLst>
          </p:cNvPr>
          <p:cNvSpPr txBox="1"/>
          <p:nvPr/>
        </p:nvSpPr>
        <p:spPr>
          <a:xfrm>
            <a:off x="5414337" y="3228945"/>
            <a:ext cx="1363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Maybe... </a:t>
            </a:r>
            <a:endParaRPr lang="en-GB" sz="2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A0ABA8-B854-DD71-4FEB-1AD2D94410F2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Has DESI detected exponential Quintessence?</a:t>
            </a:r>
          </a:p>
        </p:txBody>
      </p:sp>
    </p:spTree>
    <p:extLst>
      <p:ext uri="{BB962C8B-B14F-4D97-AF65-F5344CB8AC3E}">
        <p14:creationId xmlns:p14="http://schemas.microsoft.com/office/powerpoint/2010/main" val="94509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9F11B-D78D-86D2-D929-8F35B08E1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F1F74E-69BE-4F57-9BE1-9CC0F5112FA7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sz="2900" dirty="0"/>
              <a:t>EUCLID</a:t>
            </a:r>
          </a:p>
        </p:txBody>
      </p:sp>
      <p:pic>
        <p:nvPicPr>
          <p:cNvPr id="3074" name="Picture 2" descr="Euclid Anniversary – Euclid Consortium">
            <a:extLst>
              <a:ext uri="{FF2B5EF4-FFF2-40B4-BE49-F238E27FC236}">
                <a16:creationId xmlns:a16="http://schemas.microsoft.com/office/drawing/2014/main" id="{C8F764EB-A97D-D5F5-FF13-E6419B4F2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1041454"/>
            <a:ext cx="42291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51B996-1302-5360-9CE0-F3B1E4AF382C}"/>
              </a:ext>
            </a:extLst>
          </p:cNvPr>
          <p:cNvSpPr txBox="1"/>
          <p:nvPr/>
        </p:nvSpPr>
        <p:spPr>
          <a:xfrm>
            <a:off x="736600" y="1181100"/>
            <a:ext cx="7708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It is a space-based telescope that is equipped with a visible imager (VIS) and a near-infrared </a:t>
            </a:r>
            <a:r>
              <a:rPr lang="en-US" dirty="0" err="1"/>
              <a:t>slitless</a:t>
            </a:r>
            <a:r>
              <a:rPr lang="en-ES" dirty="0"/>
              <a:t> spectrometer combined with a multiband photometer (NISP)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The survey started on 14th February 2024 and the first cosmologicaly relevant results are expected in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It will measure the shapes of 1.5 billion galaxies for cosmic shear analysis and the 3-dimensional positions of 35 million galaxies for galaxy clustering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Its main goal is to determine the evolution of dark energy. Considering CPL Euclid is going to determine w</a:t>
            </a:r>
            <a:r>
              <a:rPr lang="en-ES" baseline="-25000" dirty="0"/>
              <a:t>0</a:t>
            </a:r>
            <a:r>
              <a:rPr lang="en-ES" dirty="0"/>
              <a:t> and w</a:t>
            </a:r>
            <a:r>
              <a:rPr lang="en-ES" baseline="-25000" dirty="0"/>
              <a:t>a</a:t>
            </a:r>
            <a:r>
              <a:rPr lang="en-ES" dirty="0"/>
              <a:t> sto precisely that the figure-of-merit defined by  </a:t>
            </a:r>
            <a:br>
              <a:rPr lang="en-ES" dirty="0"/>
            </a:br>
            <a:br>
              <a:rPr lang="en-ES" dirty="0"/>
            </a:br>
            <a:br>
              <a:rPr lang="en-ES" dirty="0"/>
            </a:br>
            <a:br>
              <a:rPr lang="en-ES" dirty="0"/>
            </a:br>
            <a:r>
              <a:rPr lang="en-ES" dirty="0"/>
              <a:t>reaches at least 400.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It will also constrain the sum of the neutrino masses to 0.03 eV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665E88-26E1-DB40-C30B-6D1888E25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475" y="5151419"/>
            <a:ext cx="1990725" cy="59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46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885F2-1FB1-6030-5C73-B8392EFE6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E4F9ABC-C5BB-90E2-F1BA-97A448F135C3}"/>
              </a:ext>
            </a:extLst>
          </p:cNvPr>
          <p:cNvSpPr txBox="1">
            <a:spLocks/>
          </p:cNvSpPr>
          <p:nvPr/>
        </p:nvSpPr>
        <p:spPr>
          <a:xfrm>
            <a:off x="1146973" y="360552"/>
            <a:ext cx="9898047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sz="2900" dirty="0"/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6D09AD-1759-029A-5661-8F4C1219F5C8}"/>
              </a:ext>
            </a:extLst>
          </p:cNvPr>
          <p:cNvSpPr txBox="1"/>
          <p:nvPr/>
        </p:nvSpPr>
        <p:spPr>
          <a:xfrm>
            <a:off x="1146972" y="1701800"/>
            <a:ext cx="98980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DESI is the largest BAO survey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It points to dynamical dark energy wi</a:t>
            </a:r>
            <a:r>
              <a:rPr lang="en-GB" dirty="0" err="1"/>
              <a:t>th</a:t>
            </a:r>
            <a:r>
              <a:rPr lang="en-GB" dirty="0"/>
              <a:t> a possible phantom crossing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Quintessence could be a good fit to the data, without the phantom crossing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The CPL parametrization should be taken with a pinch of salt </a:t>
            </a:r>
          </a:p>
        </p:txBody>
      </p:sp>
    </p:spTree>
    <p:extLst>
      <p:ext uri="{BB962C8B-B14F-4D97-AF65-F5344CB8AC3E}">
        <p14:creationId xmlns:p14="http://schemas.microsoft.com/office/powerpoint/2010/main" val="3276662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7B270-4B47-5A71-EA97-38442926C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1F36294-4EB8-06E5-B250-9EA08BD540B4}"/>
              </a:ext>
            </a:extLst>
          </p:cNvPr>
          <p:cNvSpPr txBox="1">
            <a:spLocks/>
          </p:cNvSpPr>
          <p:nvPr/>
        </p:nvSpPr>
        <p:spPr>
          <a:xfrm>
            <a:off x="4774425" y="3088549"/>
            <a:ext cx="2643149" cy="6809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ES" sz="2900" dirty="0"/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2358550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C1115-0B20-5B3D-9030-C37F7095E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21FC-3E4B-DC3C-A774-56AC169089A7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dirty="0"/>
              <a:t>Baryon acoustic oscillations</a:t>
            </a:r>
          </a:p>
          <a:p>
            <a:pPr algn="ctr"/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B97D56-6A7D-8118-0C65-2640D388374A}"/>
              </a:ext>
            </a:extLst>
          </p:cNvPr>
          <p:cNvSpPr txBox="1"/>
          <p:nvPr/>
        </p:nvSpPr>
        <p:spPr>
          <a:xfrm>
            <a:off x="544994" y="1488013"/>
            <a:ext cx="11102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Pre-recombination sound waves are propagating in the photon - baryon plasma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At z~1000 (recombination) baryons decouple from photons, the universe becomes transparent, the sound speed decreases and the wave stalls</a:t>
            </a:r>
          </a:p>
          <a:p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87C31F-3922-A13E-1276-96742BEA4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06" y="2777531"/>
            <a:ext cx="3989493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264D85-C7EF-01F9-83A8-8273C4F6D6AD}"/>
              </a:ext>
            </a:extLst>
          </p:cNvPr>
          <p:cNvSpPr txBox="1"/>
          <p:nvPr/>
        </p:nvSpPr>
        <p:spPr>
          <a:xfrm>
            <a:off x="4927603" y="3059669"/>
            <a:ext cx="6897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There forms a spherical peak at the distance that the wave has travelled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This defines the sou</a:t>
            </a:r>
            <a:r>
              <a:rPr lang="en-GB" dirty="0" err="1"/>
              <a:t>nd</a:t>
            </a:r>
            <a:r>
              <a:rPr lang="en-ES" dirty="0"/>
              <a:t> horizon scale (r</a:t>
            </a:r>
            <a:r>
              <a:rPr lang="en-ES" baseline="-25000" dirty="0"/>
              <a:t>d</a:t>
            </a:r>
            <a:r>
              <a:rPr lang="en-ES" dirty="0"/>
              <a:t>) (~150Mpc), which is measured precisely by the CMB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6D9485-554A-1F70-3770-CC2223B53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65" y="2777531"/>
            <a:ext cx="3989493" cy="39834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EB75FF-A1DC-59C1-C521-7EC7DCE0D0EE}"/>
              </a:ext>
            </a:extLst>
          </p:cNvPr>
          <p:cNvSpPr txBox="1"/>
          <p:nvPr/>
        </p:nvSpPr>
        <p:spPr>
          <a:xfrm>
            <a:off x="4927603" y="4769822"/>
            <a:ext cx="6897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By measuring then the angular (</a:t>
            </a:r>
            <a:r>
              <a:rPr lang="el-GR" dirty="0" err="1"/>
              <a:t>Δθ</a:t>
            </a:r>
            <a:r>
              <a:rPr lang="en-ES" dirty="0"/>
              <a:t>) and redshift</a:t>
            </a:r>
            <a:r>
              <a:rPr lang="el-GR" dirty="0"/>
              <a:t> (Δ</a:t>
            </a:r>
            <a:r>
              <a:rPr lang="en-US" dirty="0"/>
              <a:t>z</a:t>
            </a:r>
            <a:r>
              <a:rPr lang="el-GR" dirty="0"/>
              <a:t>)</a:t>
            </a:r>
            <a:r>
              <a:rPr lang="en-ES" dirty="0"/>
              <a:t> separations we can infer the expansion rate of the Universe (H(z))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277227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3B69A-E5C0-B115-72A0-8460082C1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8CE1F-14B1-B220-75F1-89C54B41B762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dirty="0"/>
              <a:t>BAO precision leaps forward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B4CC44-2FFD-0DCD-A16F-A284811055A4}"/>
              </a:ext>
            </a:extLst>
          </p:cNvPr>
          <p:cNvSpPr txBox="1"/>
          <p:nvPr/>
        </p:nvSpPr>
        <p:spPr>
          <a:xfrm>
            <a:off x="544994" y="1352083"/>
            <a:ext cx="111020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 DR2 covers </a:t>
            </a:r>
            <a:r>
              <a:rPr lang="en-GB" b="1" dirty="0"/>
              <a:t>&gt;14 million galaxies and quasars</a:t>
            </a:r>
            <a:r>
              <a:rPr lang="en-GB" dirty="0"/>
              <a:t> — doubling DR1’s dataset of ~6 million objects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targets 40 million galaxies and quasars!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EF3357-47AE-F3DC-1D0C-5F63260D6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717" y="3059668"/>
            <a:ext cx="5828131" cy="3606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024658-02C5-2AF9-E934-EBF737813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716" y="3059668"/>
            <a:ext cx="5828131" cy="356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3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10CF7-1EA5-72FC-D824-5D511E927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B3C26-4718-B4B5-2843-1EC68DD7AF93}"/>
              </a:ext>
            </a:extLst>
          </p:cNvPr>
          <p:cNvSpPr txBox="1">
            <a:spLocks/>
          </p:cNvSpPr>
          <p:nvPr/>
        </p:nvSpPr>
        <p:spPr>
          <a:xfrm>
            <a:off x="0" y="325161"/>
            <a:ext cx="5433391" cy="101220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sz="2400" dirty="0"/>
              <a:t>BAO precision leaps forward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282AE4-C680-EFD3-E385-F9E396970714}"/>
              </a:ext>
            </a:extLst>
          </p:cNvPr>
          <p:cNvSpPr txBox="1"/>
          <p:nvPr/>
        </p:nvSpPr>
        <p:spPr>
          <a:xfrm>
            <a:off x="544993" y="1697419"/>
            <a:ext cx="48883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Improvement in precision from ~0.5% (DR1) to ~0.28%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 data maps celestial objects from Earth (center) to billions of light years away.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Among the objects are nearby </a:t>
            </a:r>
            <a:r>
              <a:rPr lang="en-US" b="1" dirty="0">
                <a:solidFill>
                  <a:srgbClr val="FFFF00"/>
                </a:solidFill>
              </a:rPr>
              <a:t>Bright Galaxies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Luminous Red Galaxies</a:t>
            </a:r>
            <a:r>
              <a:rPr lang="en-US" dirty="0"/>
              <a:t>, </a:t>
            </a:r>
            <a:r>
              <a:rPr lang="en-US" b="1" dirty="0">
                <a:solidFill>
                  <a:srgbClr val="0070C0"/>
                </a:solidFill>
              </a:rPr>
              <a:t>Emission-Line Galaxies</a:t>
            </a:r>
            <a:r>
              <a:rPr lang="en-US" dirty="0"/>
              <a:t>, and </a:t>
            </a:r>
            <a:r>
              <a:rPr lang="en-US" b="1" dirty="0">
                <a:solidFill>
                  <a:srgbClr val="00B050"/>
                </a:solidFill>
              </a:rPr>
              <a:t>Quasars</a:t>
            </a:r>
            <a:r>
              <a:rPr lang="en-US" dirty="0"/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81C37A-4DAB-620B-8DA3-4ABD462B5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2" y="-34893"/>
            <a:ext cx="6891130" cy="692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6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6F7BA-5AE6-C028-6B36-399A9C9B1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A6FB39-84F2-EB51-E684-93EEF38370F0}"/>
              </a:ext>
            </a:extLst>
          </p:cNvPr>
          <p:cNvSpPr txBox="1"/>
          <p:nvPr/>
        </p:nvSpPr>
        <p:spPr>
          <a:xfrm>
            <a:off x="544994" y="1251200"/>
            <a:ext cx="11102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 DR2 BAO distances are slightly </a:t>
            </a:r>
            <a:r>
              <a:rPr lang="en-GB" b="1" dirty="0"/>
              <a:t>lower at z &lt; 1</a:t>
            </a:r>
            <a:r>
              <a:rPr lang="en-GB" dirty="0"/>
              <a:t> than expected under Planck-based </a:t>
            </a:r>
            <a:r>
              <a:rPr lang="el-GR" dirty="0"/>
              <a:t>Λ</a:t>
            </a:r>
            <a:r>
              <a:rPr lang="en-GB" dirty="0"/>
              <a:t>CDM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combined with CMB data, they reveal a 3.1</a:t>
            </a:r>
            <a:r>
              <a:rPr lang="el-GR" dirty="0"/>
              <a:t>σ </a:t>
            </a:r>
            <a:r>
              <a:rPr lang="en-GB" dirty="0"/>
              <a:t>preference for dynamical dark energy over </a:t>
            </a:r>
            <a:r>
              <a:rPr lang="el-GR" dirty="0"/>
              <a:t>Λ</a:t>
            </a:r>
            <a:r>
              <a:rPr lang="en-GB" dirty="0"/>
              <a:t>CDM, based on the CPL parametrization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0241BE-0DE8-5420-34EA-D6F24D56F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540" y="2473927"/>
            <a:ext cx="5312464" cy="43840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573CBD-ED0B-B435-0DEB-7C5FC66C7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653" y="2545167"/>
            <a:ext cx="3009739" cy="44420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D8B9F43-E8CF-9B19-DAFF-647687A68CB1}"/>
                  </a:ext>
                </a:extLst>
              </p14:cNvPr>
              <p14:cNvContentPartPr/>
              <p14:nvPr/>
            </p14:nvContentPartPr>
            <p14:xfrm>
              <a:off x="7260757" y="2825981"/>
              <a:ext cx="360" cy="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D8B9F43-E8CF-9B19-DAFF-647687A68CB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24757" y="2790341"/>
                <a:ext cx="72000" cy="7200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2DE67A4-838C-0B4E-EF68-4936D3CC2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837" y="3134902"/>
            <a:ext cx="4585253" cy="3662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E515C6-A106-4977-D0F0-31D1B56D50E7}"/>
              </a:ext>
            </a:extLst>
          </p:cNvPr>
          <p:cNvSpPr txBox="1"/>
          <p:nvPr/>
        </p:nvSpPr>
        <p:spPr>
          <a:xfrm>
            <a:off x="7673813" y="2196928"/>
            <a:ext cx="2648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DESI, </a:t>
            </a:r>
            <a:r>
              <a:rPr lang="en-ES" sz="1200" dirty="0">
                <a:solidFill>
                  <a:srgbClr val="00B050"/>
                </a:solidFill>
              </a:rPr>
              <a:t>arXiv:2503.14738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B5B814E-6B09-A4C3-028B-76220D43DE51}"/>
              </a:ext>
            </a:extLst>
          </p:cNvPr>
          <p:cNvSpPr txBox="1">
            <a:spLocks/>
          </p:cNvSpPr>
          <p:nvPr/>
        </p:nvSpPr>
        <p:spPr>
          <a:xfrm>
            <a:off x="2019300" y="286608"/>
            <a:ext cx="8191376" cy="56429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dirty="0"/>
              <a:t>Tensions with </a:t>
            </a:r>
            <a:r>
              <a:rPr lang="el-GR" dirty="0"/>
              <a:t>Λ</a:t>
            </a:r>
            <a:r>
              <a:rPr lang="en-US" dirty="0"/>
              <a:t>CDM – Dynamical DE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3121782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284AA-6AB6-3F69-2155-6BDC3B925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BA469-A8BE-B5FC-B42E-22A34A28C332}"/>
              </a:ext>
            </a:extLst>
          </p:cNvPr>
          <p:cNvSpPr txBox="1">
            <a:spLocks/>
          </p:cNvSpPr>
          <p:nvPr/>
        </p:nvSpPr>
        <p:spPr>
          <a:xfrm>
            <a:off x="2019300" y="286608"/>
            <a:ext cx="8191376" cy="56429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ES" dirty="0"/>
              <a:t>Tensions with </a:t>
            </a:r>
            <a:r>
              <a:rPr lang="el-GR" dirty="0"/>
              <a:t>Λ</a:t>
            </a:r>
            <a:r>
              <a:rPr lang="en-US" dirty="0"/>
              <a:t>CDM – Dynamical DE</a:t>
            </a: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70624-F4CC-4422-BC3D-B80F4152060B}"/>
              </a:ext>
            </a:extLst>
          </p:cNvPr>
          <p:cNvSpPr txBox="1"/>
          <p:nvPr/>
        </p:nvSpPr>
        <p:spPr>
          <a:xfrm>
            <a:off x="544993" y="1080654"/>
            <a:ext cx="111020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Although the statistical significances from all data depend somewhat on the choice of SNe dataset included, even the weakest of them (the </a:t>
            </a:r>
            <a:r>
              <a:rPr lang="en-GB" dirty="0" err="1"/>
              <a:t>DESI+CMB+Pantheon</a:t>
            </a:r>
            <a:r>
              <a:rPr lang="en-GB" baseline="30000" dirty="0"/>
              <a:t>+</a:t>
            </a:r>
            <a:r>
              <a:rPr lang="en-GB" dirty="0"/>
              <a:t> combination) is still nearly 3</a:t>
            </a:r>
            <a:r>
              <a:rPr lang="el-GR" dirty="0"/>
              <a:t>σ, </a:t>
            </a:r>
            <a:r>
              <a:rPr lang="en-GB" dirty="0"/>
              <a:t>and the significance is 3.1</a:t>
            </a:r>
            <a:r>
              <a:rPr lang="el-GR" dirty="0"/>
              <a:t>σ </a:t>
            </a:r>
            <a:r>
              <a:rPr lang="en-GB" dirty="0"/>
              <a:t>even when excluding all SNe data altogether (DESI+CMB)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all cases, the </a:t>
            </a:r>
            <a:r>
              <a:rPr lang="en-GB" dirty="0" err="1"/>
              <a:t>favored</a:t>
            </a:r>
            <a:r>
              <a:rPr lang="en-GB" dirty="0"/>
              <a:t> w(z) shows a phase of w &gt; −1 at low redshifts and a phantom crossing to w &lt; −1 above redshifts z ≃ 0.4.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C108F3-48D4-77CE-6AC9-23DF83727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39" y="3093307"/>
            <a:ext cx="4659578" cy="37646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79A4B6-8A54-8AC2-2C3A-425070E0A5B8}"/>
              </a:ext>
            </a:extLst>
          </p:cNvPr>
          <p:cNvSpPr txBox="1"/>
          <p:nvPr/>
        </p:nvSpPr>
        <p:spPr>
          <a:xfrm>
            <a:off x="6599585" y="3111979"/>
            <a:ext cx="5194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Comparison of the constraints on the equation of state of dark energy using the CPL parametrization and a binning reconstruction approach, using DESI+CMB+DESY5.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66CED792-EF68-4275-BE52-E3C150C0DA6F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5592417" y="3850643"/>
            <a:ext cx="1007168" cy="1125011"/>
          </a:xfrm>
          <a:prstGeom prst="curvedConnector3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90F9A957-0FEA-10ED-6608-E331444F6F01}"/>
              </a:ext>
            </a:extLst>
          </p:cNvPr>
          <p:cNvCxnSpPr>
            <a:cxnSpLocks/>
            <a:stCxn id="4" idx="3"/>
            <a:endCxn id="13" idx="1"/>
          </p:cNvCxnSpPr>
          <p:nvPr/>
        </p:nvCxnSpPr>
        <p:spPr>
          <a:xfrm>
            <a:off x="5592417" y="4975654"/>
            <a:ext cx="1099931" cy="703546"/>
          </a:xfrm>
          <a:prstGeom prst="curvedConnector3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E998A5-7874-8994-2FBC-D8D427BDA2BB}"/>
              </a:ext>
            </a:extLst>
          </p:cNvPr>
          <p:cNvSpPr txBox="1"/>
          <p:nvPr/>
        </p:nvSpPr>
        <p:spPr>
          <a:xfrm>
            <a:off x="6692348" y="5217535"/>
            <a:ext cx="4954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There seems to be an indication that a phantom crossing of the w(z) is needed in order to better fit the data.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6898B5-A3E0-0E48-EB15-1C1DD80CAD1B}"/>
              </a:ext>
            </a:extLst>
          </p:cNvPr>
          <p:cNvSpPr txBox="1"/>
          <p:nvPr/>
        </p:nvSpPr>
        <p:spPr>
          <a:xfrm>
            <a:off x="5692613" y="6527212"/>
            <a:ext cx="2079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DESI, </a:t>
            </a:r>
            <a:r>
              <a:rPr lang="en-ES" sz="1200" dirty="0">
                <a:solidFill>
                  <a:srgbClr val="00B050"/>
                </a:solidFill>
              </a:rPr>
              <a:t>arXiv:2503.14738</a:t>
            </a:r>
          </a:p>
        </p:txBody>
      </p:sp>
    </p:spTree>
    <p:extLst>
      <p:ext uri="{BB962C8B-B14F-4D97-AF65-F5344CB8AC3E}">
        <p14:creationId xmlns:p14="http://schemas.microsoft.com/office/powerpoint/2010/main" val="1796586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DB10F-5C7B-DE64-748E-07BBD03CA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C46F4-2C3B-B00C-1639-87FB66F2B5F9}"/>
              </a:ext>
            </a:extLst>
          </p:cNvPr>
          <p:cNvSpPr txBox="1">
            <a:spLocks/>
          </p:cNvSpPr>
          <p:nvPr/>
        </p:nvSpPr>
        <p:spPr>
          <a:xfrm>
            <a:off x="2494059" y="233499"/>
            <a:ext cx="7203881" cy="61132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Alternative w(z) Parametrizations</a:t>
            </a: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CEB37F-4888-6354-D060-2D200CF3FCDA}"/>
              </a:ext>
            </a:extLst>
          </p:cNvPr>
          <p:cNvSpPr txBox="1"/>
          <p:nvPr/>
        </p:nvSpPr>
        <p:spPr>
          <a:xfrm>
            <a:off x="544994" y="1329972"/>
            <a:ext cx="11102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alternative w(z) parametrizations were considered, all of them </a:t>
            </a:r>
            <a:r>
              <a:rPr lang="en-GB" dirty="0"/>
              <a:t>provide statistically comparable fits to the data according to their </a:t>
            </a:r>
            <a:r>
              <a:rPr lang="el-GR" dirty="0"/>
              <a:t>Δχ</a:t>
            </a:r>
            <a:r>
              <a:rPr lang="el-GR" baseline="30000" dirty="0"/>
              <a:t>2</a:t>
            </a:r>
            <a:r>
              <a:rPr lang="el-GR" dirty="0"/>
              <a:t> </a:t>
            </a:r>
            <a:r>
              <a:rPr lang="en-US" dirty="0"/>
              <a:t>with respect to </a:t>
            </a:r>
            <a:r>
              <a:rPr lang="el-GR" dirty="0"/>
              <a:t>Λ</a:t>
            </a:r>
            <a:r>
              <a:rPr lang="en-US" dirty="0"/>
              <a:t>CDM.</a:t>
            </a:r>
            <a:r>
              <a:rPr lang="el-GR" baseline="30000" dirty="0"/>
              <a:t> </a:t>
            </a:r>
            <a:endParaRPr lang="en-GB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suggests that current data lacks the sensitivity to distinguish between these parameterizations at z &gt; 2, regardless of the different SNe </a:t>
            </a:r>
            <a:r>
              <a:rPr lang="en-GB" dirty="0" err="1"/>
              <a:t>Ia</a:t>
            </a:r>
            <a:r>
              <a:rPr lang="en-GB" dirty="0"/>
              <a:t> datasets used.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C171E-1863-EF37-9FE4-AB0EE5606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94" y="3291422"/>
            <a:ext cx="5058752" cy="2072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CF3CBC-E965-56B4-E291-34FFDFF8C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8" y="2820178"/>
            <a:ext cx="5775655" cy="38043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2A823A-78DD-2EF1-2B68-689D997DA283}"/>
              </a:ext>
            </a:extLst>
          </p:cNvPr>
          <p:cNvSpPr txBox="1"/>
          <p:nvPr/>
        </p:nvSpPr>
        <p:spPr>
          <a:xfrm>
            <a:off x="544994" y="5701171"/>
            <a:ext cx="5551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These are all effectively low-redshift parametrizations that behave almost exactly like the CPL parametrization at low redshifts</a:t>
            </a:r>
            <a:endParaRPr lang="en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6B15E-6F0B-C83A-3279-6DCECD2F6569}"/>
              </a:ext>
            </a:extLst>
          </p:cNvPr>
          <p:cNvSpPr txBox="1"/>
          <p:nvPr/>
        </p:nvSpPr>
        <p:spPr>
          <a:xfrm>
            <a:off x="9934412" y="2536741"/>
            <a:ext cx="2028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DESI, </a:t>
            </a:r>
            <a:r>
              <a:rPr lang="en-ES" sz="1200" dirty="0">
                <a:solidFill>
                  <a:srgbClr val="00B050"/>
                </a:solidFill>
              </a:rPr>
              <a:t>arXiv:2503.14743</a:t>
            </a:r>
          </a:p>
        </p:txBody>
      </p:sp>
    </p:spTree>
    <p:extLst>
      <p:ext uri="{BB962C8B-B14F-4D97-AF65-F5344CB8AC3E}">
        <p14:creationId xmlns:p14="http://schemas.microsoft.com/office/powerpoint/2010/main" val="34714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C4075-EA30-8A1A-F554-9D006DBCF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38806-5554-10F8-4BD5-830BFF89D247}"/>
              </a:ext>
            </a:extLst>
          </p:cNvPr>
          <p:cNvSpPr txBox="1">
            <a:spLocks/>
          </p:cNvSpPr>
          <p:nvPr/>
        </p:nvSpPr>
        <p:spPr>
          <a:xfrm>
            <a:off x="1879600" y="2602636"/>
            <a:ext cx="8432799" cy="16527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ES" sz="3200" b="1" i="0" u="none" strike="noStrike" kern="1200" cap="none" spc="1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"/>
                <a:ea typeface="+mj-ea"/>
                <a:cs typeface="+mj-cs"/>
              </a:rPr>
              <a:t>Could a physica</a:t>
            </a:r>
            <a:r>
              <a:rPr lang="en-ES" dirty="0">
                <a:solidFill>
                  <a:srgbClr val="000000">
                    <a:lumMod val="75000"/>
                    <a:lumOff val="25000"/>
                  </a:srgbClr>
                </a:solidFill>
                <a:latin typeface="Meiryo"/>
              </a:rPr>
              <a:t>l model like</a:t>
            </a:r>
            <a:r>
              <a:rPr kumimoji="0" lang="en-ES" sz="3200" b="1" i="0" u="none" strike="noStrike" kern="1200" cap="none" spc="15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"/>
                <a:ea typeface="+mj-ea"/>
                <a:cs typeface="+mj-cs"/>
              </a:rPr>
              <a:t> Quintessence</a:t>
            </a:r>
            <a:r>
              <a:rPr kumimoji="0" lang="en-ES" sz="3200" b="1" i="0" u="none" strike="noStrike" kern="1200" cap="none" spc="150" normalizeH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"/>
                <a:ea typeface="+mj-ea"/>
                <a:cs typeface="+mj-cs"/>
              </a:rPr>
              <a:t> be a good fit?</a:t>
            </a:r>
            <a:endParaRPr kumimoji="0" lang="en-ES" sz="3200" b="1" i="0" u="none" strike="noStrike" kern="1200" cap="none" spc="1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Meiryo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5367154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LightSeed_2SEEDS">
      <a:dk1>
        <a:srgbClr val="000000"/>
      </a:dk1>
      <a:lt1>
        <a:srgbClr val="FFFFFF"/>
      </a:lt1>
      <a:dk2>
        <a:srgbClr val="22363C"/>
      </a:dk2>
      <a:lt2>
        <a:srgbClr val="E2E6E8"/>
      </a:lt2>
      <a:accent1>
        <a:srgbClr val="C18C78"/>
      </a:accent1>
      <a:accent2>
        <a:srgbClr val="CC9099"/>
      </a:accent2>
      <a:accent3>
        <a:srgbClr val="B19F77"/>
      </a:accent3>
      <a:accent4>
        <a:srgbClr val="6DAFA2"/>
      </a:accent4>
      <a:accent5>
        <a:srgbClr val="70ACBC"/>
      </a:accent5>
      <a:accent6>
        <a:srgbClr val="7893C1"/>
      </a:accent6>
      <a:hlink>
        <a:srgbClr val="5E8A9B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17084</TotalTime>
  <Words>2173</Words>
  <Application>Microsoft Macintosh PowerPoint</Application>
  <PresentationFormat>Widescreen</PresentationFormat>
  <Paragraphs>172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Meiryo</vt:lpstr>
      <vt:lpstr>Aptos</vt:lpstr>
      <vt:lpstr>Arial</vt:lpstr>
      <vt:lpstr>Corbel</vt:lpstr>
      <vt:lpstr>Wingdings</vt:lpstr>
      <vt:lpstr>SketchLinesVTI</vt:lpstr>
      <vt:lpstr>Dynamical Dark Energy: Insights from DESI and Quintessence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George Alestas</dc:creator>
  <cp:lastModifiedBy>George Alestas</cp:lastModifiedBy>
  <cp:revision>159</cp:revision>
  <dcterms:created xsi:type="dcterms:W3CDTF">2024-10-22T03:42:33Z</dcterms:created>
  <dcterms:modified xsi:type="dcterms:W3CDTF">2025-09-01T14:55:07Z</dcterms:modified>
</cp:coreProperties>
</file>