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4"/>
  </p:notesMasterIdLst>
  <p:sldIdLst>
    <p:sldId id="319" r:id="rId2"/>
    <p:sldId id="323" r:id="rId3"/>
    <p:sldId id="320" r:id="rId4"/>
    <p:sldId id="330" r:id="rId5"/>
    <p:sldId id="324" r:id="rId6"/>
    <p:sldId id="317" r:id="rId7"/>
    <p:sldId id="325" r:id="rId8"/>
    <p:sldId id="326" r:id="rId9"/>
    <p:sldId id="328" r:id="rId10"/>
    <p:sldId id="327" r:id="rId11"/>
    <p:sldId id="315" r:id="rId12"/>
    <p:sldId id="329" r:id="rId13"/>
  </p:sldIdLst>
  <p:sldSz cx="18288000" cy="10287000"/>
  <p:notesSz cx="6858000" cy="9144000"/>
  <p:embeddedFontLst>
    <p:embeddedFont>
      <p:font typeface="Arapey Bold" panose="020B0604020202020204" charset="0"/>
      <p:regular r:id="rId15"/>
    </p:embeddedFont>
    <p:embeddedFont>
      <p:font typeface="Bodoni MT" panose="02070603080606020203" pitchFamily="18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alisto MT" panose="02040603050505030304" pitchFamily="18" charset="0"/>
      <p:regular r:id="rId24"/>
      <p:bold r:id="rId25"/>
      <p:italic r:id="rId26"/>
      <p:boldItalic r:id="rId27"/>
    </p:embeddedFont>
    <p:embeddedFont>
      <p:font typeface="Cambria Math" panose="02040503050406030204" pitchFamily="18" charset="0"/>
      <p:regular r:id="rId28"/>
    </p:embeddedFont>
    <p:embeddedFont>
      <p:font typeface="Sitka Display Semibold" pitchFamily="2" charset="0"/>
      <p:bold r:id="rId29"/>
      <p:boldItalic r:id="rId30"/>
    </p:embeddedFont>
    <p:embeddedFont>
      <p:font typeface="Times New Roman" panose="02020603050405020304" pitchFamily="18" charset="0"/>
      <p:regular r:id="rId31"/>
    </p:embeddedFont>
    <p:embeddedFont>
      <p:font typeface="Times New Roman Bold" panose="020B0604020202020204" charset="0"/>
      <p:regular r:id="rId32"/>
    </p:embeddedFont>
    <p:embeddedFont>
      <p:font typeface="Times New Roman Bold Italics" panose="020B0604020202020204" charset="0"/>
      <p:regular r:id="rId33"/>
    </p:embeddedFont>
    <p:embeddedFont>
      <p:font typeface="Times New Roman Italics" panose="020B0604020202020204" charset="0"/>
      <p:regular r:id="rId34"/>
    </p:embeddedFont>
    <p:embeddedFont>
      <p:font typeface="Wingdings 2" panose="05020102010507070707" pitchFamily="18" charset="2"/>
      <p:regular r:id="rId3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5BB3"/>
    <a:srgbClr val="CC33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1" autoAdjust="0"/>
    <p:restoredTop sz="92794" autoAdjust="0"/>
  </p:normalViewPr>
  <p:slideViewPr>
    <p:cSldViewPr>
      <p:cViewPr varScale="1">
        <p:scale>
          <a:sx n="51" d="100"/>
          <a:sy n="51" d="100"/>
        </p:scale>
        <p:origin x="437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9" Type="http://schemas.openxmlformats.org/officeDocument/2006/relationships/tableStyles" Target="tableStyles.xml"/><Relationship Id="rId21" Type="http://schemas.openxmlformats.org/officeDocument/2006/relationships/font" Target="fonts/font7.fntdata"/><Relationship Id="rId34" Type="http://schemas.openxmlformats.org/officeDocument/2006/relationships/font" Target="fonts/font20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font" Target="fonts/font19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font" Target="fonts/font18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font" Target="fonts/font21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866CC-55AA-4B7C-8672-A4F9DBC7BEE0}" type="datetimeFigureOut">
              <a:rPr lang="it-IT" smtClean="0"/>
              <a:t>01/09/2025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92C87-F6EC-43C4-AA57-48438228CAB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963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6040" y="2654311"/>
            <a:ext cx="14160051" cy="2743202"/>
          </a:xfrm>
        </p:spPr>
        <p:txBody>
          <a:bodyPr anchor="b">
            <a:normAutofit/>
          </a:bodyPr>
          <a:lstStyle>
            <a:lvl1pPr algn="ctr">
              <a:defRPr sz="81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6040" y="5397509"/>
            <a:ext cx="14160051" cy="1574801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29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0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9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25" y="821711"/>
            <a:ext cx="15212699" cy="5725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709" y="6847883"/>
            <a:ext cx="15532989" cy="815208"/>
          </a:xfrm>
        </p:spPr>
        <p:txBody>
          <a:bodyPr anchor="b">
            <a:normAutofit/>
          </a:bodyPr>
          <a:lstStyle>
            <a:lvl1pPr algn="ctr"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54024" y="1042514"/>
            <a:ext cx="14768019" cy="5288507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000"/>
            </a:lvl1pPr>
            <a:lvl2pPr marL="685800" indent="0">
              <a:buNone/>
              <a:defRPr sz="3000"/>
            </a:lvl2pPr>
            <a:lvl3pPr marL="1371600" indent="0">
              <a:buNone/>
              <a:defRPr sz="30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93" y="7663092"/>
            <a:ext cx="15530643" cy="1023708"/>
          </a:xfrm>
        </p:spPr>
        <p:txBody>
          <a:bodyPr anchor="t"/>
          <a:lstStyle>
            <a:lvl1pPr marL="0" indent="0" algn="ctr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82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693" y="912656"/>
            <a:ext cx="15530643" cy="5301516"/>
          </a:xfrm>
        </p:spPr>
        <p:txBody>
          <a:bodyPr anchor="ctr"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92" y="6442770"/>
            <a:ext cx="15530645" cy="2252739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82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9318" y="914400"/>
            <a:ext cx="13954128" cy="4489356"/>
          </a:xfrm>
        </p:spPr>
        <p:txBody>
          <a:bodyPr anchor="ctr"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2580967" y="5415049"/>
            <a:ext cx="13128449" cy="79912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92" y="6456530"/>
            <a:ext cx="15530645" cy="2234244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485900" y="1327194"/>
            <a:ext cx="914400" cy="877164"/>
          </a:xfrm>
          <a:prstGeom prst="rect">
            <a:avLst/>
          </a:prstGeom>
        </p:spPr>
        <p:txBody>
          <a:bodyPr vert="horz" lIns="137160" tIns="68580" rIns="137160" bIns="6858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2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757074" y="4392387"/>
            <a:ext cx="914400" cy="877164"/>
          </a:xfrm>
          <a:prstGeom prst="rect">
            <a:avLst/>
          </a:prstGeom>
        </p:spPr>
        <p:txBody>
          <a:bodyPr vert="horz" lIns="137160" tIns="68580" rIns="137160" bIns="6858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2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651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692" y="3190414"/>
            <a:ext cx="15530645" cy="376775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77" y="6975834"/>
            <a:ext cx="15528299" cy="1710966"/>
          </a:xfrm>
        </p:spPr>
        <p:txBody>
          <a:bodyPr anchor="t"/>
          <a:lstStyle>
            <a:lvl1pPr marL="0" indent="0" algn="ctr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08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370693" y="914400"/>
            <a:ext cx="15530643" cy="145567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70693" y="2828925"/>
            <a:ext cx="4951476" cy="864393"/>
          </a:xfrm>
        </p:spPr>
        <p:txBody>
          <a:bodyPr anchor="b">
            <a:noAutofit/>
          </a:bodyPr>
          <a:lstStyle>
            <a:lvl1pPr marL="0" indent="0" algn="ctr">
              <a:buNone/>
              <a:defRPr sz="36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70693" y="3857625"/>
            <a:ext cx="4951476" cy="4829175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70067" y="2828925"/>
            <a:ext cx="4951476" cy="864393"/>
          </a:xfrm>
        </p:spPr>
        <p:txBody>
          <a:bodyPr anchor="b">
            <a:noAutofit/>
          </a:bodyPr>
          <a:lstStyle>
            <a:lvl1pPr marL="0" indent="0" algn="ctr">
              <a:buNone/>
              <a:defRPr sz="36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6662153" y="3857625"/>
            <a:ext cx="4951476" cy="4829175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949858" y="2828925"/>
            <a:ext cx="4951476" cy="864393"/>
          </a:xfrm>
        </p:spPr>
        <p:txBody>
          <a:bodyPr anchor="b">
            <a:noAutofit/>
          </a:bodyPr>
          <a:lstStyle>
            <a:lvl1pPr marL="0" indent="0" algn="ctr">
              <a:buNone/>
              <a:defRPr sz="36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11949858" y="3857625"/>
            <a:ext cx="4951476" cy="4829175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99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943" y="2727322"/>
            <a:ext cx="5009958" cy="2771777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700" y="2727322"/>
            <a:ext cx="5009958" cy="2771777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4077" y="2727322"/>
            <a:ext cx="5009958" cy="2771777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370692" y="914400"/>
            <a:ext cx="15530645" cy="145567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70693" y="5856159"/>
            <a:ext cx="4951476" cy="864393"/>
          </a:xfrm>
        </p:spPr>
        <p:txBody>
          <a:bodyPr anchor="b">
            <a:noAutofit/>
          </a:bodyPr>
          <a:lstStyle>
            <a:lvl1pPr marL="0" indent="0" algn="ctr">
              <a:buNone/>
              <a:defRPr sz="30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527153" y="2908377"/>
            <a:ext cx="4638552" cy="2404431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70693" y="6720553"/>
            <a:ext cx="4951476" cy="196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4182" y="5856159"/>
            <a:ext cx="4951476" cy="864393"/>
          </a:xfrm>
        </p:spPr>
        <p:txBody>
          <a:bodyPr anchor="b">
            <a:noAutofit/>
          </a:bodyPr>
          <a:lstStyle>
            <a:lvl1pPr marL="0" indent="0" algn="ctr">
              <a:buNone/>
              <a:defRPr sz="30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6818615" y="2908641"/>
            <a:ext cx="4638552" cy="2412246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6662153" y="6720551"/>
            <a:ext cx="4951476" cy="196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950046" y="5856159"/>
            <a:ext cx="4951476" cy="864393"/>
          </a:xfrm>
        </p:spPr>
        <p:txBody>
          <a:bodyPr anchor="b">
            <a:noAutofit/>
          </a:bodyPr>
          <a:lstStyle>
            <a:lvl1pPr marL="0" indent="0" algn="ctr">
              <a:buNone/>
              <a:defRPr sz="3000" b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12113547" y="2901648"/>
            <a:ext cx="4638552" cy="2410941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11949858" y="6720548"/>
            <a:ext cx="4951476" cy="1966253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41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42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474603" y="914399"/>
            <a:ext cx="3426731" cy="7772402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694" y="914399"/>
            <a:ext cx="11875308" cy="7772402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66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49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102" y="2641601"/>
            <a:ext cx="14385825" cy="2743220"/>
          </a:xfrm>
        </p:spPr>
        <p:txBody>
          <a:bodyPr anchor="b"/>
          <a:lstStyle>
            <a:lvl1pPr algn="ctr">
              <a:defRPr sz="6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3102" y="5384819"/>
            <a:ext cx="14385825" cy="2260581"/>
          </a:xfrm>
        </p:spPr>
        <p:txBody>
          <a:bodyPr anchor="t"/>
          <a:lstStyle>
            <a:lvl1pPr marL="0" indent="0" algn="ctr">
              <a:buNone/>
              <a:defRPr sz="3000">
                <a:solidFill>
                  <a:schemeClr val="tx1"/>
                </a:solidFill>
              </a:defRPr>
            </a:lvl1pPr>
            <a:lvl2pPr marL="6858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002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693" y="2598674"/>
            <a:ext cx="7590746" cy="6088125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04339" y="2598674"/>
            <a:ext cx="7596998" cy="6088127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3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693" y="2601760"/>
            <a:ext cx="7633608" cy="6223154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728" y="2601760"/>
            <a:ext cx="7633608" cy="62231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808" y="2752881"/>
            <a:ext cx="7314516" cy="817326"/>
          </a:xfrm>
        </p:spPr>
        <p:txBody>
          <a:bodyPr anchor="b">
            <a:noAutofit/>
          </a:bodyPr>
          <a:lstStyle>
            <a:lvl1pPr marL="0" indent="0" algn="ctr">
              <a:buNone/>
              <a:defRPr sz="3600" b="0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08808" y="3570206"/>
            <a:ext cx="7314516" cy="5116595"/>
          </a:xfrm>
        </p:spPr>
        <p:txBody>
          <a:bodyPr anchor="t">
            <a:normAutofit/>
          </a:bodyPr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442451" y="2752882"/>
            <a:ext cx="7342995" cy="817325"/>
          </a:xfrm>
        </p:spPr>
        <p:txBody>
          <a:bodyPr anchor="b">
            <a:noAutofit/>
          </a:bodyPr>
          <a:lstStyle>
            <a:lvl1pPr marL="0" indent="0" algn="ctr">
              <a:buNone/>
              <a:defRPr sz="3600" b="0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442451" y="3570206"/>
            <a:ext cx="7342995" cy="5116595"/>
          </a:xfrm>
        </p:spPr>
        <p:txBody>
          <a:bodyPr anchor="t">
            <a:normAutofit/>
          </a:bodyPr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21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4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693" y="914400"/>
            <a:ext cx="5560334" cy="2732877"/>
          </a:xfrm>
        </p:spPr>
        <p:txBody>
          <a:bodyPr anchor="b">
            <a:normAutofit/>
          </a:bodyPr>
          <a:lstStyle>
            <a:lvl1pPr algn="ctr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3450" y="914400"/>
            <a:ext cx="9617886" cy="777240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93" y="3647277"/>
            <a:ext cx="5560334" cy="5039522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744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0498" y="914400"/>
            <a:ext cx="5376249" cy="7807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693" y="914885"/>
            <a:ext cx="8902424" cy="2744007"/>
          </a:xfrm>
        </p:spPr>
        <p:txBody>
          <a:bodyPr anchor="b">
            <a:noAutofit/>
          </a:bodyPr>
          <a:lstStyle>
            <a:lvl1pPr algn="ctr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63827" y="1145553"/>
            <a:ext cx="4913627" cy="7369233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0693" y="3658891"/>
            <a:ext cx="8902424" cy="5064201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8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0693" y="914400"/>
            <a:ext cx="15530643" cy="1455675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693" y="2598674"/>
            <a:ext cx="15530643" cy="6088127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518104" y="8824913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1D8BD707-D9CF-40AE-B4C6-C98DA3205C09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0693" y="8824913"/>
            <a:ext cx="10009298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71017" y="8824913"/>
            <a:ext cx="1130318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857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685800" rtl="0" eaLnBrk="1" latinLnBrk="0" hangingPunct="1">
        <a:spcBef>
          <a:spcPct val="0"/>
        </a:spcBef>
        <a:buNone/>
        <a:defRPr sz="6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514350" indent="-459000" algn="l" defTabSz="685800" rtl="0" eaLnBrk="1" latinLnBrk="0" hangingPunct="1">
        <a:spcBef>
          <a:spcPct val="20000"/>
        </a:spcBef>
        <a:spcAft>
          <a:spcPts val="900"/>
        </a:spcAft>
        <a:buClr>
          <a:schemeClr val="tx2"/>
        </a:buClr>
        <a:buSzPct val="70000"/>
        <a:buFont typeface="Wingdings 2" charset="2"/>
        <a:buChar char=""/>
        <a:defRPr sz="3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1080000" indent="-405000" algn="l" defTabSz="685800" rtl="0" eaLnBrk="1" latinLnBrk="0" hangingPunct="1">
        <a:spcBef>
          <a:spcPct val="20000"/>
        </a:spcBef>
        <a:spcAft>
          <a:spcPts val="900"/>
        </a:spcAft>
        <a:buClr>
          <a:schemeClr val="tx2"/>
        </a:buClr>
        <a:buSzPct val="70000"/>
        <a:buFont typeface="Wingdings 2" charset="2"/>
        <a:buChar char=""/>
        <a:defRPr sz="27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539000" indent="-324000" algn="l" defTabSz="685800" rtl="0" eaLnBrk="1" latinLnBrk="0" hangingPunct="1">
        <a:spcBef>
          <a:spcPct val="20000"/>
        </a:spcBef>
        <a:spcAft>
          <a:spcPts val="900"/>
        </a:spcAft>
        <a:buClr>
          <a:schemeClr val="tx2"/>
        </a:buClr>
        <a:buSzPct val="70000"/>
        <a:buFont typeface="Wingdings 2" charset="2"/>
        <a:buChar char=""/>
        <a:defRPr sz="2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2079000" indent="-324000" algn="l" defTabSz="685800" rtl="0" eaLnBrk="1" latinLnBrk="0" hangingPunct="1">
        <a:spcBef>
          <a:spcPct val="20000"/>
        </a:spcBef>
        <a:spcAft>
          <a:spcPts val="9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2511000" indent="-324000" algn="l" defTabSz="685800" rtl="0" eaLnBrk="1" latinLnBrk="0" hangingPunct="1">
        <a:spcBef>
          <a:spcPct val="20000"/>
        </a:spcBef>
        <a:spcAft>
          <a:spcPts val="900"/>
        </a:spcAft>
        <a:buClr>
          <a:schemeClr val="tx2"/>
        </a:buClr>
        <a:buSzPct val="70000"/>
        <a:buFont typeface="Wingdings 2" charset="2"/>
        <a:buChar char="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3021900" indent="-342900" algn="l" defTabSz="685800" rtl="0" eaLnBrk="1" latinLnBrk="0" hangingPunct="1">
        <a:spcBef>
          <a:spcPct val="20000"/>
        </a:spcBef>
        <a:spcAft>
          <a:spcPts val="900"/>
        </a:spcAft>
        <a:buClr>
          <a:schemeClr val="tx2"/>
        </a:buClr>
        <a:buSzPct val="70000"/>
        <a:buFont typeface="Wingdings 2" charset="2"/>
        <a:buChar char="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3602700" indent="-342900" algn="l" defTabSz="685800" rtl="0" eaLnBrk="1" latinLnBrk="0" hangingPunct="1">
        <a:spcBef>
          <a:spcPct val="20000"/>
        </a:spcBef>
        <a:spcAft>
          <a:spcPts val="900"/>
        </a:spcAft>
        <a:buClr>
          <a:schemeClr val="tx2"/>
        </a:buClr>
        <a:buSzPct val="70000"/>
        <a:buFont typeface="Wingdings 2" charset="2"/>
        <a:buChar char="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4183500" indent="-342900" algn="l" defTabSz="685800" rtl="0" eaLnBrk="1" latinLnBrk="0" hangingPunct="1">
        <a:spcBef>
          <a:spcPct val="20000"/>
        </a:spcBef>
        <a:spcAft>
          <a:spcPts val="900"/>
        </a:spcAft>
        <a:buClr>
          <a:schemeClr val="tx2"/>
        </a:buClr>
        <a:buSzPct val="70000"/>
        <a:buFont typeface="Wingdings 2" charset="2"/>
        <a:buChar char="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4659300" indent="-342900" algn="l" defTabSz="685800" rtl="0" eaLnBrk="1" latinLnBrk="0" hangingPunct="1">
        <a:spcBef>
          <a:spcPct val="20000"/>
        </a:spcBef>
        <a:spcAft>
          <a:spcPts val="900"/>
        </a:spcAft>
        <a:buClr>
          <a:schemeClr val="tx2"/>
        </a:buClr>
        <a:buSzPct val="70000"/>
        <a:buFont typeface="Wingdings 2" charset="2"/>
        <a:buChar char="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0.png"/><Relationship Id="rId5" Type="http://schemas.openxmlformats.org/officeDocument/2006/relationships/image" Target="../media/image53.png"/><Relationship Id="rId10" Type="http://schemas.openxmlformats.org/officeDocument/2006/relationships/image" Target="../media/image57.png"/><Relationship Id="rId4" Type="http://schemas.openxmlformats.org/officeDocument/2006/relationships/image" Target="../media/image52.png"/><Relationship Id="rId9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0.png"/><Relationship Id="rId7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0.png"/><Relationship Id="rId7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20.png"/><Relationship Id="rId4" Type="http://schemas.openxmlformats.org/officeDocument/2006/relationships/image" Target="../media/image22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13" Type="http://schemas.openxmlformats.org/officeDocument/2006/relationships/image" Target="../media/image30.png"/><Relationship Id="rId3" Type="http://schemas.openxmlformats.org/officeDocument/2006/relationships/image" Target="../media/image25.png"/><Relationship Id="rId12" Type="http://schemas.openxmlformats.org/officeDocument/2006/relationships/image" Target="../media/image2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8.png"/><Relationship Id="rId10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21.png"/><Relationship Id="rId1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1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0.png"/><Relationship Id="rId10" Type="http://schemas.openxmlformats.org/officeDocument/2006/relationships/image" Target="../media/image36.png"/><Relationship Id="rId4" Type="http://schemas.openxmlformats.org/officeDocument/2006/relationships/image" Target="../media/image300.pn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21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0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7E330CC5-12F4-42D0-970F-D722B21D93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00502" y="-4000503"/>
            <a:ext cx="10287000" cy="18288003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F27E1B3F-5205-43AF-89BB-456D11D6D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A25C09E-9D57-4284-9C33-7B1BCBD54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7F1BAFB-040D-4437-87BC-9F1D510D9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1B6E587-894B-4487-AD20-C55940ADF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572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184C393-50DF-41BA-A450-F0E956671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96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4" name="TextBox 98">
            <a:extLst>
              <a:ext uri="{FF2B5EF4-FFF2-40B4-BE49-F238E27FC236}">
                <a16:creationId xmlns:a16="http://schemas.microsoft.com/office/drawing/2014/main" id="{69A3678B-741D-42C4-9098-A98E6F70D890}"/>
              </a:ext>
            </a:extLst>
          </p:cNvPr>
          <p:cNvSpPr txBox="1"/>
          <p:nvPr/>
        </p:nvSpPr>
        <p:spPr>
          <a:xfrm>
            <a:off x="10233136" y="4637965"/>
            <a:ext cx="7523525" cy="3718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940"/>
              </a:lnSpc>
              <a:spcBef>
                <a:spcPct val="0"/>
              </a:spcBef>
            </a:pPr>
            <a:r>
              <a:rPr lang="en-US" sz="2800" dirty="0" err="1">
                <a:solidFill>
                  <a:srgbClr val="000000"/>
                </a:solidFill>
                <a:latin typeface="Times New Roman"/>
              </a:rPr>
              <a:t>Bhusal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, Blasi, MC, </a:t>
            </a:r>
            <a:r>
              <a:rPr lang="it-IT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Chatrchyan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</a:rPr>
              <a:t>Gorghetto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, Servant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Freeform 28">
            <a:extLst>
              <a:ext uri="{FF2B5EF4-FFF2-40B4-BE49-F238E27FC236}">
                <a16:creationId xmlns:a16="http://schemas.microsoft.com/office/drawing/2014/main" id="{D560920C-CB8E-44D4-9749-49973C11AB8D}"/>
              </a:ext>
            </a:extLst>
          </p:cNvPr>
          <p:cNvSpPr/>
          <p:nvPr/>
        </p:nvSpPr>
        <p:spPr>
          <a:xfrm>
            <a:off x="16687800" y="190500"/>
            <a:ext cx="1183011" cy="977391"/>
          </a:xfrm>
          <a:custGeom>
            <a:avLst/>
            <a:gdLst/>
            <a:ahLst/>
            <a:cxnLst/>
            <a:rect l="l" t="t" r="r" b="b"/>
            <a:pathLst>
              <a:path w="1166808" h="981010">
                <a:moveTo>
                  <a:pt x="0" y="0"/>
                </a:moveTo>
                <a:lnTo>
                  <a:pt x="1166808" y="0"/>
                </a:lnTo>
                <a:lnTo>
                  <a:pt x="1166808" y="981010"/>
                </a:lnTo>
                <a:lnTo>
                  <a:pt x="0" y="9810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it-IT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FB816-2FD5-49B0-AA9A-69DAC3E4F257}"/>
              </a:ext>
            </a:extLst>
          </p:cNvPr>
          <p:cNvSpPr txBox="1"/>
          <p:nvPr/>
        </p:nvSpPr>
        <p:spPr>
          <a:xfrm>
            <a:off x="745425" y="5186612"/>
            <a:ext cx="3860973" cy="4140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 Bold Italics"/>
              </a:rPr>
              <a:t>martina.cataldi@desy.de</a:t>
            </a:r>
          </a:p>
        </p:txBody>
      </p:sp>
      <p:sp>
        <p:nvSpPr>
          <p:cNvPr id="17" name="TextBox 36">
            <a:extLst>
              <a:ext uri="{FF2B5EF4-FFF2-40B4-BE49-F238E27FC236}">
                <a16:creationId xmlns:a16="http://schemas.microsoft.com/office/drawing/2014/main" id="{A2100E5D-C548-4765-80C1-D3EB89D4B67F}"/>
              </a:ext>
            </a:extLst>
          </p:cNvPr>
          <p:cNvSpPr txBox="1"/>
          <p:nvPr/>
        </p:nvSpPr>
        <p:spPr>
          <a:xfrm>
            <a:off x="10134600" y="4136312"/>
            <a:ext cx="4446362" cy="3997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85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 Bold"/>
              </a:rPr>
              <a:t>Based on hep-</a:t>
            </a:r>
            <a:r>
              <a:rPr lang="en-US" sz="2800" dirty="0" err="1">
                <a:solidFill>
                  <a:srgbClr val="000000"/>
                </a:solidFill>
                <a:latin typeface="Times New Roman Bold"/>
              </a:rPr>
              <a:t>ph</a:t>
            </a:r>
            <a:r>
              <a:rPr lang="en-US" sz="2800" dirty="0">
                <a:solidFill>
                  <a:srgbClr val="000000"/>
                </a:solidFill>
                <a:latin typeface="Times New Roman Bold"/>
              </a:rPr>
              <a:t>/2508.21825</a:t>
            </a:r>
            <a:endParaRPr lang="en-US" sz="2800" dirty="0">
              <a:solidFill>
                <a:srgbClr val="000000"/>
              </a:solidFill>
              <a:latin typeface="Times New Roman Bold Italics"/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CA07DD4A-12E6-43E5-BD72-FBCCC772A1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578" y="174249"/>
            <a:ext cx="2921941" cy="996824"/>
          </a:xfrm>
          <a:prstGeom prst="rect">
            <a:avLst/>
          </a:prstGeom>
        </p:spPr>
      </p:pic>
      <p:sp>
        <p:nvSpPr>
          <p:cNvPr id="19" name="Freeform 30">
            <a:extLst>
              <a:ext uri="{FF2B5EF4-FFF2-40B4-BE49-F238E27FC236}">
                <a16:creationId xmlns:a16="http://schemas.microsoft.com/office/drawing/2014/main" id="{F2B300FB-8E02-44C6-9814-0F0F9016D4BF}"/>
              </a:ext>
            </a:extLst>
          </p:cNvPr>
          <p:cNvSpPr/>
          <p:nvPr/>
        </p:nvSpPr>
        <p:spPr>
          <a:xfrm>
            <a:off x="14552985" y="250537"/>
            <a:ext cx="2138098" cy="457988"/>
          </a:xfrm>
          <a:custGeom>
            <a:avLst/>
            <a:gdLst/>
            <a:ahLst/>
            <a:cxnLst/>
            <a:rect l="l" t="t" r="r" b="b"/>
            <a:pathLst>
              <a:path w="2368102" h="495480">
                <a:moveTo>
                  <a:pt x="0" y="0"/>
                </a:moveTo>
                <a:lnTo>
                  <a:pt x="2368102" y="0"/>
                </a:lnTo>
                <a:lnTo>
                  <a:pt x="2368102" y="495480"/>
                </a:lnTo>
                <a:lnTo>
                  <a:pt x="0" y="4954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F23336E3-D216-411D-94A0-A6320F365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18" y="130551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" name="TextBox 31">
            <a:extLst>
              <a:ext uri="{FF2B5EF4-FFF2-40B4-BE49-F238E27FC236}">
                <a16:creationId xmlns:a16="http://schemas.microsoft.com/office/drawing/2014/main" id="{CFB6C833-44FF-40B1-86C0-1858D4B9455D}"/>
              </a:ext>
            </a:extLst>
          </p:cNvPr>
          <p:cNvSpPr txBox="1"/>
          <p:nvPr/>
        </p:nvSpPr>
        <p:spPr>
          <a:xfrm>
            <a:off x="709139" y="4794798"/>
            <a:ext cx="9343664" cy="2986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2400" dirty="0">
                <a:solidFill>
                  <a:srgbClr val="000000"/>
                </a:solidFill>
                <a:latin typeface="Times New Roman Italics"/>
              </a:rPr>
              <a:t>Universität Hamburg &amp; DESY , Hamburg, Germany</a:t>
            </a:r>
          </a:p>
        </p:txBody>
      </p:sp>
      <p:sp>
        <p:nvSpPr>
          <p:cNvPr id="22" name="TextBox 98">
            <a:extLst>
              <a:ext uri="{FF2B5EF4-FFF2-40B4-BE49-F238E27FC236}">
                <a16:creationId xmlns:a16="http://schemas.microsoft.com/office/drawing/2014/main" id="{9AA6A069-FC67-475B-8F4D-1EE9649D4920}"/>
              </a:ext>
            </a:extLst>
          </p:cNvPr>
          <p:cNvSpPr txBox="1"/>
          <p:nvPr/>
        </p:nvSpPr>
        <p:spPr>
          <a:xfrm>
            <a:off x="-609596" y="4215841"/>
            <a:ext cx="5027234" cy="3718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en-US" sz="2800" b="1" dirty="0">
                <a:solidFill>
                  <a:srgbClr val="000000"/>
                </a:solidFill>
                <a:latin typeface="Times New Roman"/>
              </a:rPr>
              <a:t>Martina Cataldi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TextBox 98">
            <a:extLst>
              <a:ext uri="{FF2B5EF4-FFF2-40B4-BE49-F238E27FC236}">
                <a16:creationId xmlns:a16="http://schemas.microsoft.com/office/drawing/2014/main" id="{97F7EDB6-05D7-4E18-AC7E-A205319BFC4B}"/>
              </a:ext>
            </a:extLst>
          </p:cNvPr>
          <p:cNvSpPr txBox="1"/>
          <p:nvPr/>
        </p:nvSpPr>
        <p:spPr>
          <a:xfrm>
            <a:off x="14706600" y="9190359"/>
            <a:ext cx="3581400" cy="7437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940"/>
              </a:lnSpc>
              <a:spcBef>
                <a:spcPct val="0"/>
              </a:spcBef>
            </a:pPr>
            <a:r>
              <a:rPr lang="it-IT" sz="2800" dirty="0">
                <a:solidFill>
                  <a:srgbClr val="000000"/>
                </a:solidFill>
                <a:latin typeface="Times New Roman"/>
              </a:rPr>
              <a:t>Invisibles25 Workshop</a:t>
            </a:r>
          </a:p>
          <a:p>
            <a:pPr algn="just">
              <a:lnSpc>
                <a:spcPts val="2940"/>
              </a:lnSpc>
              <a:spcBef>
                <a:spcPct val="0"/>
              </a:spcBef>
            </a:pPr>
            <a:r>
              <a:rPr lang="it-IT" sz="2800" dirty="0">
                <a:solidFill>
                  <a:srgbClr val="000000"/>
                </a:solidFill>
                <a:latin typeface="Times New Roman"/>
              </a:rPr>
              <a:t>02-09-2025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F2F3E54-09C9-464E-96A7-2BF5CF8F14C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31750"/>
            <a:ext cx="1219200" cy="1657442"/>
          </a:xfrm>
          <a:prstGeom prst="rect">
            <a:avLst/>
          </a:prstGeom>
        </p:spPr>
      </p:pic>
      <p:sp>
        <p:nvSpPr>
          <p:cNvPr id="23" name="TextBox 20">
            <a:extLst>
              <a:ext uri="{FF2B5EF4-FFF2-40B4-BE49-F238E27FC236}">
                <a16:creationId xmlns:a16="http://schemas.microsoft.com/office/drawing/2014/main" id="{D0908D6B-8134-49F1-9CDC-45F820CE770B}"/>
              </a:ext>
            </a:extLst>
          </p:cNvPr>
          <p:cNvSpPr txBox="1"/>
          <p:nvPr/>
        </p:nvSpPr>
        <p:spPr>
          <a:xfrm>
            <a:off x="419885" y="7304413"/>
            <a:ext cx="17297400" cy="820733"/>
          </a:xfrm>
          <a:prstGeom prst="rect">
            <a:avLst/>
          </a:prstGeom>
          <a:ln w="38100"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Very first computation of </a:t>
            </a:r>
            <a:r>
              <a:rPr lang="en-US" sz="2800" dirty="0" err="1">
                <a:solidFill>
                  <a:schemeClr val="bg1"/>
                </a:solidFill>
                <a:latin typeface="Times New Roman"/>
              </a:rPr>
              <a:t>Chern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-Simons (CS) variations at T=0 from Higgs Bubble Collisions in a strongly First Order </a:t>
            </a:r>
            <a:r>
              <a:rPr lang="en-US" sz="2800" dirty="0" err="1">
                <a:solidFill>
                  <a:schemeClr val="bg1"/>
                </a:solidFill>
                <a:latin typeface="Times New Roman"/>
              </a:rPr>
              <a:t>ElectroWeak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 Phase Transition (FOEWPT)</a:t>
            </a: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4E0855BB-4606-46D2-9E5C-4C5A60535F24}"/>
              </a:ext>
            </a:extLst>
          </p:cNvPr>
          <p:cNvSpPr/>
          <p:nvPr/>
        </p:nvSpPr>
        <p:spPr>
          <a:xfrm>
            <a:off x="427142" y="7124700"/>
            <a:ext cx="17433715" cy="1286566"/>
          </a:xfrm>
          <a:prstGeom prst="rect">
            <a:avLst/>
          </a:prstGeom>
          <a:noFill/>
          <a:ln w="38100">
            <a:solidFill>
              <a:srgbClr val="1A5B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34943B1-1826-469F-96DB-C538F278A494}"/>
              </a:ext>
            </a:extLst>
          </p:cNvPr>
          <p:cNvSpPr txBox="1"/>
          <p:nvPr/>
        </p:nvSpPr>
        <p:spPr>
          <a:xfrm>
            <a:off x="536081" y="1608454"/>
            <a:ext cx="1343021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4800" b="1" i="0" dirty="0">
                <a:solidFill>
                  <a:srgbClr val="004AAD"/>
                </a:solidFill>
                <a:effectLst/>
              </a:rPr>
              <a:t>Standard Model Baryon Number Violation at Zero Temperature from Higgs Bubble Collisions</a:t>
            </a:r>
            <a:endParaRPr lang="en-US" sz="4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5120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0BDD53FD-E061-4D80-970E-49A17828A4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00498" y="-4000501"/>
            <a:ext cx="10287000" cy="182880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3" name="Rectangle 1">
            <a:extLst>
              <a:ext uri="{FF2B5EF4-FFF2-40B4-BE49-F238E27FC236}">
                <a16:creationId xmlns:a16="http://schemas.microsoft.com/office/drawing/2014/main" id="{0A1C6F14-FFC6-4544-BFCE-ED35DCB75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4" name="Rectangle 2">
            <a:extLst>
              <a:ext uri="{FF2B5EF4-FFF2-40B4-BE49-F238E27FC236}">
                <a16:creationId xmlns:a16="http://schemas.microsoft.com/office/drawing/2014/main" id="{540AF5B6-F159-4FA5-9125-E4C035038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18" y="130551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7" name="TextBox 15">
            <a:extLst>
              <a:ext uri="{FF2B5EF4-FFF2-40B4-BE49-F238E27FC236}">
                <a16:creationId xmlns:a16="http://schemas.microsoft.com/office/drawing/2014/main" id="{981B7B1A-6A9D-44AA-B030-880A5CBF3871}"/>
              </a:ext>
            </a:extLst>
          </p:cNvPr>
          <p:cNvSpPr txBox="1"/>
          <p:nvPr/>
        </p:nvSpPr>
        <p:spPr>
          <a:xfrm>
            <a:off x="311366" y="9731887"/>
            <a:ext cx="3860973" cy="4140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200" dirty="0">
                <a:solidFill>
                  <a:srgbClr val="000000"/>
                </a:solidFill>
                <a:latin typeface="Times New Roman Bold Italics"/>
              </a:rPr>
              <a:t>Martina Cataldi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D7D4E88F-3FD8-4E48-94D4-C5086D00367B}"/>
                  </a:ext>
                </a:extLst>
              </p:cNvPr>
              <p:cNvSpPr txBox="1"/>
              <p:nvPr/>
            </p:nvSpPr>
            <p:spPr>
              <a:xfrm>
                <a:off x="2241852" y="344800"/>
                <a:ext cx="14411808" cy="835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439"/>
                  </a:lnSpc>
                </a:pPr>
                <a:r>
                  <a:rPr lang="en-US" sz="4000" dirty="0">
                    <a:solidFill>
                      <a:srgbClr val="1A5BB3"/>
                    </a:solidFill>
                    <a:latin typeface="Arapey Bold"/>
                  </a:rPr>
                  <a:t>Dependence of CS variance on </a:t>
                </a:r>
                <a14:m>
                  <m:oMath xmlns:m="http://schemas.openxmlformats.org/officeDocument/2006/math">
                    <m:r>
                      <a:rPr lang="it-IT" sz="4000" b="0" i="1" smtClean="0">
                        <a:solidFill>
                          <a:srgbClr val="1A5BB3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l-GR" sz="4000" dirty="0">
                    <a:solidFill>
                      <a:srgbClr val="1A5BB3"/>
                    </a:solidFill>
                    <a:latin typeface="Arapey Bold"/>
                  </a:rPr>
                  <a:t> </a:t>
                </a:r>
                <a:r>
                  <a:rPr lang="en-US" sz="4000" dirty="0">
                    <a:solidFill>
                      <a:srgbClr val="1A5BB3"/>
                    </a:solidFill>
                    <a:latin typeface="Arapey Bold"/>
                  </a:rPr>
                  <a:t>: (1+1)D case with </a:t>
                </a:r>
                <a:r>
                  <a:rPr lang="en-US" sz="4000" i="1" dirty="0">
                    <a:solidFill>
                      <a:srgbClr val="1A5BB3"/>
                    </a:solidFill>
                    <a:latin typeface="Arapey Bold"/>
                  </a:rPr>
                  <a:t>U(1)-</a:t>
                </a:r>
                <a:r>
                  <a:rPr lang="en-US" sz="4000" dirty="0">
                    <a:solidFill>
                      <a:srgbClr val="1A5BB3"/>
                    </a:solidFill>
                    <a:latin typeface="Arapey Bold"/>
                  </a:rPr>
                  <a:t>gauge field</a:t>
                </a:r>
                <a:endParaRPr lang="en-US" sz="3200" dirty="0">
                  <a:solidFill>
                    <a:srgbClr val="D61919"/>
                  </a:solidFill>
                  <a:latin typeface="Arapey Bold"/>
                </a:endParaRPr>
              </a:p>
            </p:txBody>
          </p:sp>
        </mc:Choice>
        <mc:Fallback xmlns="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D7D4E88F-3FD8-4E48-94D4-C5086D0036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852" y="344800"/>
                <a:ext cx="14411808" cy="835934"/>
              </a:xfrm>
              <a:prstGeom prst="rect">
                <a:avLst/>
              </a:prstGeom>
              <a:blipFill>
                <a:blip r:embed="rId3"/>
                <a:stretch>
                  <a:fillRect b="-306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E319479C-E7E7-41C6-A9D5-D9C2DF95D3C1}"/>
              </a:ext>
            </a:extLst>
          </p:cNvPr>
          <p:cNvSpPr txBox="1"/>
          <p:nvPr/>
        </p:nvSpPr>
        <p:spPr>
          <a:xfrm>
            <a:off x="-3253757" y="319151"/>
            <a:ext cx="9336302" cy="8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439"/>
              </a:lnSpc>
            </a:pPr>
            <a:r>
              <a:rPr lang="en-US" sz="4800" dirty="0">
                <a:solidFill>
                  <a:srgbClr val="1A5BB3"/>
                </a:solidFill>
                <a:latin typeface="Arapey Bold"/>
              </a:rPr>
              <a:t>Backup -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46617C0-8CE6-4324-97A0-C7CB343191AA}"/>
              </a:ext>
            </a:extLst>
          </p:cNvPr>
          <p:cNvSpPr txBox="1"/>
          <p:nvPr/>
        </p:nvSpPr>
        <p:spPr>
          <a:xfrm>
            <a:off x="16764000" y="9634835"/>
            <a:ext cx="618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B.2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08854796-AD31-4A5E-8A7E-F91C06D23A78}"/>
              </a:ext>
            </a:extLst>
          </p:cNvPr>
          <p:cNvSpPr txBox="1"/>
          <p:nvPr/>
        </p:nvSpPr>
        <p:spPr>
          <a:xfrm>
            <a:off x="5027234" y="9598967"/>
            <a:ext cx="1828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i="0" dirty="0">
                <a:solidFill>
                  <a:srgbClr val="004AAD"/>
                </a:solidFill>
                <a:effectLst/>
              </a:rPr>
              <a:t>SM Baryon Number Violation at T=0 from Higgs Bubble Collisions</a:t>
            </a:r>
            <a:endParaRPr lang="en-US" sz="2400" dirty="0">
              <a:effectLst/>
            </a:endParaRP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E6207A60-993E-4EB2-9BF4-EEA6CB7D2D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66" y="5824343"/>
            <a:ext cx="3860973" cy="491088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F02F2D64-C723-48D9-BAFD-0A9EE32A1E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66" y="4544260"/>
            <a:ext cx="4658574" cy="563727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3E330A12-8B41-469D-8280-3D0B972168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66" y="2831740"/>
            <a:ext cx="9503930" cy="96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838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0BDD53FD-E061-4D80-970E-49A17828A4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00498" y="-4000501"/>
            <a:ext cx="10287000" cy="182880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3" name="Rectangle 1">
            <a:extLst>
              <a:ext uri="{FF2B5EF4-FFF2-40B4-BE49-F238E27FC236}">
                <a16:creationId xmlns:a16="http://schemas.microsoft.com/office/drawing/2014/main" id="{0A1C6F14-FFC6-4544-BFCE-ED35DCB75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4" name="Rectangle 2">
            <a:extLst>
              <a:ext uri="{FF2B5EF4-FFF2-40B4-BE49-F238E27FC236}">
                <a16:creationId xmlns:a16="http://schemas.microsoft.com/office/drawing/2014/main" id="{540AF5B6-F159-4FA5-9125-E4C035038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18" y="130551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725B8202-AE3C-4B16-A338-BAA8DA4C5B53}"/>
              </a:ext>
            </a:extLst>
          </p:cNvPr>
          <p:cNvCxnSpPr/>
          <p:nvPr/>
        </p:nvCxnSpPr>
        <p:spPr>
          <a:xfrm>
            <a:off x="12291455" y="7962900"/>
            <a:ext cx="9377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>
            <a:extLst>
              <a:ext uri="{FF2B5EF4-FFF2-40B4-BE49-F238E27FC236}">
                <a16:creationId xmlns:a16="http://schemas.microsoft.com/office/drawing/2014/main" id="{A286CBE9-8E2A-4DEF-9EC5-AB1446014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6600" y="1711058"/>
            <a:ext cx="1511425" cy="466764"/>
          </a:xfrm>
          <a:prstGeom prst="rect">
            <a:avLst/>
          </a:prstGeom>
        </p:spPr>
      </p:pic>
      <p:sp>
        <p:nvSpPr>
          <p:cNvPr id="37" name="TextBox 15">
            <a:extLst>
              <a:ext uri="{FF2B5EF4-FFF2-40B4-BE49-F238E27FC236}">
                <a16:creationId xmlns:a16="http://schemas.microsoft.com/office/drawing/2014/main" id="{981B7B1A-6A9D-44AA-B030-880A5CBF3871}"/>
              </a:ext>
            </a:extLst>
          </p:cNvPr>
          <p:cNvSpPr txBox="1"/>
          <p:nvPr/>
        </p:nvSpPr>
        <p:spPr>
          <a:xfrm>
            <a:off x="311366" y="9731887"/>
            <a:ext cx="3860973" cy="4140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200" dirty="0">
                <a:solidFill>
                  <a:srgbClr val="000000"/>
                </a:solidFill>
                <a:latin typeface="Times New Roman Bold Italics"/>
              </a:rPr>
              <a:t>Martina Cataldi</a:t>
            </a:r>
          </a:p>
        </p:txBody>
      </p: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BB906F49-1EB5-4E40-8552-4142901A1CD7}"/>
              </a:ext>
            </a:extLst>
          </p:cNvPr>
          <p:cNvCxnSpPr>
            <a:cxnSpLocks/>
          </p:cNvCxnSpPr>
          <p:nvPr/>
        </p:nvCxnSpPr>
        <p:spPr>
          <a:xfrm>
            <a:off x="7688277" y="7609236"/>
            <a:ext cx="879247" cy="321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83C3B7D8-D290-402E-A0A7-59BBAFB896F3}"/>
              </a:ext>
            </a:extLst>
          </p:cNvPr>
          <p:cNvCxnSpPr>
            <a:cxnSpLocks/>
          </p:cNvCxnSpPr>
          <p:nvPr/>
        </p:nvCxnSpPr>
        <p:spPr>
          <a:xfrm flipV="1">
            <a:off x="8190160" y="2599911"/>
            <a:ext cx="870383" cy="5151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20">
            <a:extLst>
              <a:ext uri="{FF2B5EF4-FFF2-40B4-BE49-F238E27FC236}">
                <a16:creationId xmlns:a16="http://schemas.microsoft.com/office/drawing/2014/main" id="{7F7B404F-5CED-49A2-85E4-E4957A9227BD}"/>
              </a:ext>
            </a:extLst>
          </p:cNvPr>
          <p:cNvSpPr txBox="1"/>
          <p:nvPr/>
        </p:nvSpPr>
        <p:spPr>
          <a:xfrm>
            <a:off x="1817714" y="8845970"/>
            <a:ext cx="6795188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CS production changes behavior</a:t>
            </a:r>
          </a:p>
        </p:txBody>
      </p:sp>
      <p:pic>
        <p:nvPicPr>
          <p:cNvPr id="43" name="Immagine 42">
            <a:extLst>
              <a:ext uri="{FF2B5EF4-FFF2-40B4-BE49-F238E27FC236}">
                <a16:creationId xmlns:a16="http://schemas.microsoft.com/office/drawing/2014/main" id="{572F8575-0702-4984-BECE-B38BA2A1C1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149" y="8768387"/>
            <a:ext cx="1711562" cy="539401"/>
          </a:xfrm>
          <a:prstGeom prst="rect">
            <a:avLst/>
          </a:prstGeom>
        </p:spPr>
      </p:pic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F623F555-9ED5-457B-9061-E84BAC61730B}"/>
              </a:ext>
            </a:extLst>
          </p:cNvPr>
          <p:cNvCxnSpPr/>
          <p:nvPr/>
        </p:nvCxnSpPr>
        <p:spPr>
          <a:xfrm>
            <a:off x="609600" y="9051155"/>
            <a:ext cx="804794" cy="0"/>
          </a:xfrm>
          <a:prstGeom prst="straightConnector1">
            <a:avLst/>
          </a:prstGeom>
          <a:ln w="38100">
            <a:solidFill>
              <a:srgbClr val="1A5B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20">
                <a:extLst>
                  <a:ext uri="{FF2B5EF4-FFF2-40B4-BE49-F238E27FC236}">
                    <a16:creationId xmlns:a16="http://schemas.microsoft.com/office/drawing/2014/main" id="{3FC24A4A-C246-4B49-B361-D843F0845E63}"/>
                  </a:ext>
                </a:extLst>
              </p:cNvPr>
              <p:cNvSpPr txBox="1"/>
              <p:nvPr/>
            </p:nvSpPr>
            <p:spPr>
              <a:xfrm>
                <a:off x="981517" y="1534071"/>
                <a:ext cx="3606562" cy="410369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219"/>
                  </a:lnSpc>
                  <a:spcBef>
                    <a:spcPct val="0"/>
                  </a:spcBef>
                </a:pPr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Probe larger 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⋆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 </a:t>
                </a:r>
              </a:p>
            </p:txBody>
          </p:sp>
        </mc:Choice>
        <mc:Fallback xmlns="">
          <p:sp>
            <p:nvSpPr>
              <p:cNvPr id="47" name="TextBox 20">
                <a:extLst>
                  <a:ext uri="{FF2B5EF4-FFF2-40B4-BE49-F238E27FC236}">
                    <a16:creationId xmlns:a16="http://schemas.microsoft.com/office/drawing/2014/main" id="{3FC24A4A-C246-4B49-B361-D843F0845E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517" y="1534071"/>
                <a:ext cx="3606562" cy="410369"/>
              </a:xfrm>
              <a:prstGeom prst="rect">
                <a:avLst/>
              </a:prstGeom>
              <a:blipFill>
                <a:blip r:embed="rId5"/>
                <a:stretch>
                  <a:fillRect l="-5912" t="-31343" b="-522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D7D4E88F-3FD8-4E48-94D4-C5086D00367B}"/>
                  </a:ext>
                </a:extLst>
              </p:cNvPr>
              <p:cNvSpPr txBox="1"/>
              <p:nvPr/>
            </p:nvSpPr>
            <p:spPr>
              <a:xfrm>
                <a:off x="2241852" y="344800"/>
                <a:ext cx="14411808" cy="835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439"/>
                  </a:lnSpc>
                </a:pPr>
                <a:r>
                  <a:rPr lang="en-US" sz="4000" dirty="0">
                    <a:solidFill>
                      <a:srgbClr val="1A5BB3"/>
                    </a:solidFill>
                    <a:latin typeface="Arapey Bold"/>
                  </a:rPr>
                  <a:t>Dependence of CS variance on </a:t>
                </a:r>
                <a14:m>
                  <m:oMath xmlns:m="http://schemas.openxmlformats.org/officeDocument/2006/math">
                    <m:r>
                      <a:rPr lang="it-IT" sz="4000" b="0" i="1" smtClean="0">
                        <a:solidFill>
                          <a:srgbClr val="1A5BB3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l-GR" sz="4000" dirty="0">
                    <a:solidFill>
                      <a:srgbClr val="1A5BB3"/>
                    </a:solidFill>
                    <a:latin typeface="Arapey Bold"/>
                  </a:rPr>
                  <a:t> </a:t>
                </a:r>
                <a:r>
                  <a:rPr lang="en-US" sz="4000" dirty="0">
                    <a:solidFill>
                      <a:srgbClr val="1A5BB3"/>
                    </a:solidFill>
                    <a:latin typeface="Arapey Bold"/>
                  </a:rPr>
                  <a:t>: (1+1)D case with </a:t>
                </a:r>
                <a:r>
                  <a:rPr lang="en-US" sz="4000" i="1" dirty="0">
                    <a:solidFill>
                      <a:srgbClr val="1A5BB3"/>
                    </a:solidFill>
                    <a:latin typeface="Arapey Bold"/>
                  </a:rPr>
                  <a:t>U(1)-</a:t>
                </a:r>
                <a:r>
                  <a:rPr lang="en-US" sz="4000" dirty="0">
                    <a:solidFill>
                      <a:srgbClr val="1A5BB3"/>
                    </a:solidFill>
                    <a:latin typeface="Arapey Bold"/>
                  </a:rPr>
                  <a:t>gauge field</a:t>
                </a:r>
                <a:endParaRPr lang="en-US" sz="3200" dirty="0">
                  <a:solidFill>
                    <a:srgbClr val="D61919"/>
                  </a:solidFill>
                  <a:latin typeface="Arapey Bold"/>
                </a:endParaRPr>
              </a:p>
            </p:txBody>
          </p:sp>
        </mc:Choice>
        <mc:Fallback xmlns="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D7D4E88F-3FD8-4E48-94D4-C5086D0036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852" y="344800"/>
                <a:ext cx="14411808" cy="835934"/>
              </a:xfrm>
              <a:prstGeom prst="rect">
                <a:avLst/>
              </a:prstGeom>
              <a:blipFill>
                <a:blip r:embed="rId6"/>
                <a:stretch>
                  <a:fillRect b="-306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3A6F772D-1003-4ABA-A0EA-BE9048697F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682" y="2291202"/>
            <a:ext cx="7616318" cy="6433698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A6EEAC7E-3448-43CF-AEE9-176F7CE3178E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5986" y="6539963"/>
            <a:ext cx="1184408" cy="61130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06178A7-A21E-4695-B18E-BA50E422AF1F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6470" y="5340598"/>
            <a:ext cx="1184408" cy="505841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E319479C-E7E7-41C6-A9D5-D9C2DF95D3C1}"/>
              </a:ext>
            </a:extLst>
          </p:cNvPr>
          <p:cNvSpPr txBox="1"/>
          <p:nvPr/>
        </p:nvSpPr>
        <p:spPr>
          <a:xfrm>
            <a:off x="-3253757" y="319151"/>
            <a:ext cx="9336302" cy="8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439"/>
              </a:lnSpc>
            </a:pPr>
            <a:r>
              <a:rPr lang="en-US" sz="4800" dirty="0">
                <a:solidFill>
                  <a:srgbClr val="1A5BB3"/>
                </a:solidFill>
                <a:latin typeface="Arapey Bold"/>
              </a:rPr>
              <a:t>Backup -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46617C0-8CE6-4324-97A0-C7CB343191AA}"/>
              </a:ext>
            </a:extLst>
          </p:cNvPr>
          <p:cNvSpPr txBox="1"/>
          <p:nvPr/>
        </p:nvSpPr>
        <p:spPr>
          <a:xfrm>
            <a:off x="16764000" y="9634835"/>
            <a:ext cx="618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B.3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4C6018F-6574-4183-AB19-6EBCE50C5FD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02" y="2255625"/>
            <a:ext cx="8456498" cy="6342373"/>
          </a:xfrm>
          <a:prstGeom prst="rect">
            <a:avLst/>
          </a:prstGeom>
        </p:spPr>
      </p:pic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08854796-AD31-4A5E-8A7E-F91C06D23A78}"/>
              </a:ext>
            </a:extLst>
          </p:cNvPr>
          <p:cNvSpPr txBox="1"/>
          <p:nvPr/>
        </p:nvSpPr>
        <p:spPr>
          <a:xfrm>
            <a:off x="5054190" y="9634835"/>
            <a:ext cx="10490610" cy="460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i="0" dirty="0">
                <a:solidFill>
                  <a:srgbClr val="004AAD"/>
                </a:solidFill>
                <a:effectLst/>
              </a:rPr>
              <a:t>SM Baryon Number Violation at T=0 from Higgs Bubble Collisions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51122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24">
            <a:extLst>
              <a:ext uri="{FF2B5EF4-FFF2-40B4-BE49-F238E27FC236}">
                <a16:creationId xmlns:a16="http://schemas.microsoft.com/office/drawing/2014/main" id="{7E33B8CC-BD60-4CEE-A951-D6D4EC2CA8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00498" y="-4000501"/>
            <a:ext cx="10287000" cy="182880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9" name="TextBox 15">
            <a:extLst>
              <a:ext uri="{FF2B5EF4-FFF2-40B4-BE49-F238E27FC236}">
                <a16:creationId xmlns:a16="http://schemas.microsoft.com/office/drawing/2014/main" id="{307FA4B4-4357-4CC5-B01F-68D62F9728D9}"/>
              </a:ext>
            </a:extLst>
          </p:cNvPr>
          <p:cNvSpPr txBox="1"/>
          <p:nvPr/>
        </p:nvSpPr>
        <p:spPr>
          <a:xfrm>
            <a:off x="457200" y="9600717"/>
            <a:ext cx="3860973" cy="4140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200" dirty="0">
                <a:solidFill>
                  <a:srgbClr val="000000"/>
                </a:solidFill>
                <a:latin typeface="Times New Roman Bold Italics"/>
              </a:rPr>
              <a:t>Martina Cataldi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4C17127-0382-4624-ABCE-E48C3E7C2EA9}"/>
              </a:ext>
            </a:extLst>
          </p:cNvPr>
          <p:cNvSpPr txBox="1"/>
          <p:nvPr/>
        </p:nvSpPr>
        <p:spPr>
          <a:xfrm>
            <a:off x="-349978" y="322369"/>
            <a:ext cx="9336302" cy="8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439"/>
              </a:lnSpc>
            </a:pPr>
            <a:r>
              <a:rPr lang="en-US" sz="4800" dirty="0">
                <a:solidFill>
                  <a:srgbClr val="1A5BB3"/>
                </a:solidFill>
                <a:latin typeface="Arapey Bold"/>
              </a:rPr>
              <a:t>Backup – CS Spectra</a:t>
            </a:r>
          </a:p>
        </p:txBody>
      </p:sp>
      <p:sp>
        <p:nvSpPr>
          <p:cNvPr id="33" name="Rectangle 1">
            <a:extLst>
              <a:ext uri="{FF2B5EF4-FFF2-40B4-BE49-F238E27FC236}">
                <a16:creationId xmlns:a16="http://schemas.microsoft.com/office/drawing/2014/main" id="{0A1C6F14-FFC6-4544-BFCE-ED35DCB75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4" name="Rectangle 2">
            <a:extLst>
              <a:ext uri="{FF2B5EF4-FFF2-40B4-BE49-F238E27FC236}">
                <a16:creationId xmlns:a16="http://schemas.microsoft.com/office/drawing/2014/main" id="{540AF5B6-F159-4FA5-9125-E4C035038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18" y="130551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1C819400-9E97-41DB-9469-ACB76923E8BE}"/>
              </a:ext>
            </a:extLst>
          </p:cNvPr>
          <p:cNvSpPr txBox="1"/>
          <p:nvPr/>
        </p:nvSpPr>
        <p:spPr>
          <a:xfrm>
            <a:off x="4980386" y="9415711"/>
            <a:ext cx="1828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i="0" dirty="0">
                <a:solidFill>
                  <a:srgbClr val="004AAD"/>
                </a:solidFill>
                <a:effectLst/>
              </a:rPr>
              <a:t>SM Baryon Number Violation at T=0 from Higgs Bubble Collisions</a:t>
            </a:r>
            <a:endParaRPr lang="en-US" sz="2400" dirty="0">
              <a:effectLst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40806679-4B6F-4A98-A46D-3AE349BCCBD0}"/>
              </a:ext>
            </a:extLst>
          </p:cNvPr>
          <p:cNvSpPr txBox="1"/>
          <p:nvPr/>
        </p:nvSpPr>
        <p:spPr>
          <a:xfrm>
            <a:off x="17145000" y="9410700"/>
            <a:ext cx="618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B.4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96072DF-FF3E-48C9-8B24-97A888B77C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80" y="2324100"/>
            <a:ext cx="7926261" cy="526937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2BCA22B-01BD-4DDB-BBE7-5B39373FC3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641" y="2324100"/>
            <a:ext cx="7338559" cy="533613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7005285-E2BA-4DCD-B7BE-E670B5C122B2}"/>
              </a:ext>
            </a:extLst>
          </p:cNvPr>
          <p:cNvSpPr txBox="1"/>
          <p:nvPr/>
        </p:nvSpPr>
        <p:spPr>
          <a:xfrm>
            <a:off x="1115580" y="2324099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</a:rPr>
              <a:t>3D</a:t>
            </a:r>
          </a:p>
        </p:txBody>
      </p:sp>
    </p:spTree>
    <p:extLst>
      <p:ext uri="{BB962C8B-B14F-4D97-AF65-F5344CB8AC3E}">
        <p14:creationId xmlns:p14="http://schemas.microsoft.com/office/powerpoint/2010/main" val="258197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7E330CC5-12F4-42D0-970F-D722B21D93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81451" y="-3981453"/>
            <a:ext cx="10325102" cy="18288003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F27E1B3F-5205-43AF-89BB-456D11D6D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A25C09E-9D57-4284-9C33-7B1BCBD54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2400" y="3800593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7F1BAFB-040D-4437-87BC-9F1D510D9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3721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1B6E587-894B-4487-AD20-C55940ADF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5245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184C393-50DF-41BA-A450-F0E956671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81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6" name="TextBox 98">
            <a:extLst>
              <a:ext uri="{FF2B5EF4-FFF2-40B4-BE49-F238E27FC236}">
                <a16:creationId xmlns:a16="http://schemas.microsoft.com/office/drawing/2014/main" id="{2E001DAD-9527-413F-A3B9-E6A1B2AE4EBD}"/>
              </a:ext>
            </a:extLst>
          </p:cNvPr>
          <p:cNvSpPr txBox="1"/>
          <p:nvPr/>
        </p:nvSpPr>
        <p:spPr>
          <a:xfrm>
            <a:off x="-914400" y="9684518"/>
            <a:ext cx="5027234" cy="3510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en-US" sz="2400" b="1" dirty="0">
                <a:solidFill>
                  <a:srgbClr val="000000"/>
                </a:solidFill>
                <a:latin typeface="Times New Roman"/>
              </a:rPr>
              <a:t>Martina Cataldi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C749F76-DDB7-4B36-BA1F-259130ACC378}"/>
              </a:ext>
            </a:extLst>
          </p:cNvPr>
          <p:cNvSpPr txBox="1"/>
          <p:nvPr/>
        </p:nvSpPr>
        <p:spPr>
          <a:xfrm>
            <a:off x="5027234" y="9598967"/>
            <a:ext cx="1828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i="0" dirty="0">
                <a:solidFill>
                  <a:srgbClr val="004AAD"/>
                </a:solidFill>
                <a:effectLst/>
              </a:rPr>
              <a:t>SM Baryon Number Violation at T=0 from Higgs Bubble Collisions</a:t>
            </a:r>
            <a:endParaRPr lang="en-US" sz="2400" dirty="0">
              <a:effectLst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397EF66-6E26-43A9-A99A-C00670311DFA}"/>
              </a:ext>
            </a:extLst>
          </p:cNvPr>
          <p:cNvSpPr txBox="1"/>
          <p:nvPr/>
        </p:nvSpPr>
        <p:spPr>
          <a:xfrm>
            <a:off x="17364773" y="9572097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4006B37-3207-46EF-84BC-791B11F81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071" y="3350690"/>
            <a:ext cx="5074040" cy="2381474"/>
          </a:xfrm>
          <a:prstGeom prst="rect">
            <a:avLst/>
          </a:prstGeom>
        </p:spPr>
      </p:pic>
      <p:sp>
        <p:nvSpPr>
          <p:cNvPr id="22" name="TextBox 20">
            <a:extLst>
              <a:ext uri="{FF2B5EF4-FFF2-40B4-BE49-F238E27FC236}">
                <a16:creationId xmlns:a16="http://schemas.microsoft.com/office/drawing/2014/main" id="{AEC512A1-94FE-41D6-BD7C-54DB47F73B6E}"/>
              </a:ext>
            </a:extLst>
          </p:cNvPr>
          <p:cNvSpPr txBox="1"/>
          <p:nvPr/>
        </p:nvSpPr>
        <p:spPr>
          <a:xfrm>
            <a:off x="390993" y="6414052"/>
            <a:ext cx="7122016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 err="1">
                <a:solidFill>
                  <a:srgbClr val="000000"/>
                </a:solidFill>
                <a:latin typeface="Times New Roman"/>
              </a:rPr>
              <a:t>Chern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-Simons number of the </a:t>
            </a:r>
            <a:r>
              <a:rPr lang="en-US" sz="2800" i="1" dirty="0">
                <a:solidFill>
                  <a:srgbClr val="000000"/>
                </a:solidFill>
                <a:latin typeface="Times New Roman"/>
              </a:rPr>
              <a:t>SU(2)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-gauge fields: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BDF2D0B7-557C-48DC-AB37-72F2F9ED1FD8}"/>
                  </a:ext>
                </a:extLst>
              </p:cNvPr>
              <p:cNvSpPr txBox="1"/>
              <p:nvPr/>
            </p:nvSpPr>
            <p:spPr>
              <a:xfrm>
                <a:off x="15163800" y="6367779"/>
                <a:ext cx="2514600" cy="52322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it-IT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=3 </m:t>
                      </m:r>
                      <m:r>
                        <m:rPr>
                          <m:sty m:val="p"/>
                        </m:rPr>
                        <a:rPr lang="it-IT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BDF2D0B7-557C-48DC-AB37-72F2F9ED1F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63800" y="6367779"/>
                <a:ext cx="2514600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9CF3A493-8C7F-4407-80ED-981DC12345E3}"/>
                  </a:ext>
                </a:extLst>
              </p:cNvPr>
              <p:cNvSpPr txBox="1"/>
              <p:nvPr/>
            </p:nvSpPr>
            <p:spPr>
              <a:xfrm>
                <a:off x="12586511" y="5196386"/>
                <a:ext cx="856940" cy="46166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9CF3A493-8C7F-4407-80ED-981DC12345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6511" y="5196386"/>
                <a:ext cx="856940" cy="461665"/>
              </a:xfrm>
              <a:prstGeom prst="rect">
                <a:avLst/>
              </a:prstGeom>
              <a:blipFill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0">
            <a:extLst>
              <a:ext uri="{FF2B5EF4-FFF2-40B4-BE49-F238E27FC236}">
                <a16:creationId xmlns:a16="http://schemas.microsoft.com/office/drawing/2014/main" id="{A25F18EB-0841-4C4A-AB4E-7D8F27357F07}"/>
              </a:ext>
            </a:extLst>
          </p:cNvPr>
          <p:cNvSpPr txBox="1"/>
          <p:nvPr/>
        </p:nvSpPr>
        <p:spPr>
          <a:xfrm>
            <a:off x="505293" y="519937"/>
            <a:ext cx="17145000" cy="8382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4000" dirty="0">
                <a:solidFill>
                  <a:srgbClr val="1A5BB3"/>
                </a:solidFill>
                <a:latin typeface="Sitka Display Semibold" pitchFamily="2" charset="0"/>
              </a:rPr>
              <a:t>Cold baryogenesis from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4000" dirty="0">
                <a:solidFill>
                  <a:srgbClr val="1A5BB3"/>
                </a:solidFill>
                <a:latin typeface="Sitka Display Semibold" pitchFamily="2" charset="0"/>
              </a:rPr>
              <a:t>Higgs Bubble Collisions:</a:t>
            </a:r>
            <a:endParaRPr lang="en-US" sz="3600" dirty="0">
              <a:solidFill>
                <a:srgbClr val="1A5BB3"/>
              </a:solidFill>
              <a:latin typeface="Times New Roman"/>
            </a:endParaRPr>
          </a:p>
        </p:txBody>
      </p:sp>
      <p:sp>
        <p:nvSpPr>
          <p:cNvPr id="32" name="TextBox 20">
            <a:extLst>
              <a:ext uri="{FF2B5EF4-FFF2-40B4-BE49-F238E27FC236}">
                <a16:creationId xmlns:a16="http://schemas.microsoft.com/office/drawing/2014/main" id="{265DB7C9-45FE-4AAD-B03A-C13E31B9CA05}"/>
              </a:ext>
            </a:extLst>
          </p:cNvPr>
          <p:cNvSpPr txBox="1"/>
          <p:nvPr/>
        </p:nvSpPr>
        <p:spPr>
          <a:xfrm>
            <a:off x="7388716" y="457541"/>
            <a:ext cx="10261577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1) low temperature                               2) large bubble wall velocity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20">
                <a:extLst>
                  <a:ext uri="{FF2B5EF4-FFF2-40B4-BE49-F238E27FC236}">
                    <a16:creationId xmlns:a16="http://schemas.microsoft.com/office/drawing/2014/main" id="{77306C95-5FBB-4372-96F3-06C581A6DC5F}"/>
                  </a:ext>
                </a:extLst>
              </p:cNvPr>
              <p:cNvSpPr txBox="1"/>
              <p:nvPr/>
            </p:nvSpPr>
            <p:spPr>
              <a:xfrm>
                <a:off x="7731616" y="1176368"/>
                <a:ext cx="4378937" cy="820738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219"/>
                  </a:lnSpc>
                  <a:spcBef>
                    <a:spcPct val="0"/>
                  </a:spcBef>
                </a:pPr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thermal </a:t>
                </a:r>
                <a:r>
                  <a:rPr lang="en-US" sz="2800" dirty="0" err="1">
                    <a:solidFill>
                      <a:srgbClr val="000000"/>
                    </a:solidFill>
                    <a:latin typeface="Times New Roman"/>
                  </a:rPr>
                  <a:t>sphalerons</a:t>
                </a:r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 suppressed</a:t>
                </a:r>
              </a:p>
              <a:p>
                <a:pPr algn="just">
                  <a:lnSpc>
                    <a:spcPts val="3219"/>
                  </a:lnSpc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𝑟𝑒h</m:t>
                          </m:r>
                        </m:sub>
                      </m:sSub>
                      <m:r>
                        <a:rPr lang="it-IT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</m:sub>
                      </m:sSub>
                      <m:r>
                        <a:rPr lang="it-IT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=130 </m:t>
                      </m:r>
                      <m:r>
                        <a:rPr lang="it-IT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US" sz="2800" dirty="0">
                  <a:solidFill>
                    <a:srgbClr val="000000"/>
                  </a:solidFill>
                  <a:latin typeface="Times New Roman"/>
                </a:endParaRPr>
              </a:p>
            </p:txBody>
          </p:sp>
        </mc:Choice>
        <mc:Fallback xmlns="">
          <p:sp>
            <p:nvSpPr>
              <p:cNvPr id="33" name="TextBox 20">
                <a:extLst>
                  <a:ext uri="{FF2B5EF4-FFF2-40B4-BE49-F238E27FC236}">
                    <a16:creationId xmlns:a16="http://schemas.microsoft.com/office/drawing/2014/main" id="{77306C95-5FBB-4372-96F3-06C581A6D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1616" y="1176368"/>
                <a:ext cx="4378937" cy="820738"/>
              </a:xfrm>
              <a:prstGeom prst="rect">
                <a:avLst/>
              </a:prstGeom>
              <a:blipFill>
                <a:blip r:embed="rId7"/>
                <a:stretch>
                  <a:fillRect l="-4868" t="-15556" r="-3894" b="-15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20">
                <a:extLst>
                  <a:ext uri="{FF2B5EF4-FFF2-40B4-BE49-F238E27FC236}">
                    <a16:creationId xmlns:a16="http://schemas.microsoft.com/office/drawing/2014/main" id="{E7DFBB30-DB86-4770-85C3-60E0BE1015B7}"/>
                  </a:ext>
                </a:extLst>
              </p:cNvPr>
              <p:cNvSpPr txBox="1"/>
              <p:nvPr/>
            </p:nvSpPr>
            <p:spPr>
              <a:xfrm>
                <a:off x="13290094" y="1135490"/>
                <a:ext cx="4378937" cy="410369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219"/>
                  </a:lnSpc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it-IT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rgbClr val="000000"/>
                  </a:solidFill>
                  <a:latin typeface="Times New Roman"/>
                </a:endParaRPr>
              </a:p>
            </p:txBody>
          </p:sp>
        </mc:Choice>
        <mc:Fallback xmlns="">
          <p:sp>
            <p:nvSpPr>
              <p:cNvPr id="34" name="TextBox 20">
                <a:extLst>
                  <a:ext uri="{FF2B5EF4-FFF2-40B4-BE49-F238E27FC236}">
                    <a16:creationId xmlns:a16="http://schemas.microsoft.com/office/drawing/2014/main" id="{E7DFBB30-DB86-4770-85C3-60E0BE1015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90094" y="1135490"/>
                <a:ext cx="4378937" cy="41036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0BBA1DCC-C05A-4A9B-95E8-54DFC9EB5A1E}"/>
              </a:ext>
            </a:extLst>
          </p:cNvPr>
          <p:cNvSpPr txBox="1"/>
          <p:nvPr/>
        </p:nvSpPr>
        <p:spPr>
          <a:xfrm>
            <a:off x="390993" y="2062025"/>
            <a:ext cx="5827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(</a:t>
            </a:r>
            <a:r>
              <a:rPr lang="it-IT" sz="2400" dirty="0" err="1">
                <a:solidFill>
                  <a:schemeClr val="bg1"/>
                </a:solidFill>
              </a:rPr>
              <a:t>original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Cold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Baryogenesis</a:t>
            </a:r>
            <a:r>
              <a:rPr lang="it-IT" sz="2400" dirty="0">
                <a:solidFill>
                  <a:schemeClr val="bg1"/>
                </a:solidFill>
              </a:rPr>
              <a:t> by </a:t>
            </a:r>
            <a:r>
              <a:rPr lang="it-IT" sz="2400" dirty="0" err="1">
                <a:solidFill>
                  <a:schemeClr val="bg1"/>
                </a:solidFill>
              </a:rPr>
              <a:t>tachyonic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instability</a:t>
            </a:r>
            <a:r>
              <a:rPr lang="it-IT" sz="2400" dirty="0">
                <a:solidFill>
                  <a:schemeClr val="bg1"/>
                </a:solidFill>
              </a:rPr>
              <a:t> in a </a:t>
            </a:r>
            <a:r>
              <a:rPr lang="it-IT" sz="2400" dirty="0" err="1">
                <a:solidFill>
                  <a:schemeClr val="bg1"/>
                </a:solidFill>
              </a:rPr>
              <a:t>quenched</a:t>
            </a:r>
            <a:r>
              <a:rPr lang="it-IT" sz="2400" dirty="0">
                <a:solidFill>
                  <a:schemeClr val="bg1"/>
                </a:solidFill>
              </a:rPr>
              <a:t> EW crossover)</a:t>
            </a:r>
          </a:p>
        </p:txBody>
      </p:sp>
      <p:pic>
        <p:nvPicPr>
          <p:cNvPr id="36" name="Immagine 35">
            <a:extLst>
              <a:ext uri="{FF2B5EF4-FFF2-40B4-BE49-F238E27FC236}">
                <a16:creationId xmlns:a16="http://schemas.microsoft.com/office/drawing/2014/main" id="{B90BC030-B091-4705-97A2-F6BE90AE990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880" y="1793357"/>
            <a:ext cx="953471" cy="1347876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015D8253-5F76-442D-B011-61AABE62154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6193" y="1452562"/>
            <a:ext cx="824309" cy="1165287"/>
          </a:xfrm>
          <a:prstGeom prst="rect">
            <a:avLst/>
          </a:prstGeom>
        </p:spPr>
      </p:pic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FD30C3CD-1EAF-4239-84BE-D27AC1B3D211}"/>
              </a:ext>
            </a:extLst>
          </p:cNvPr>
          <p:cNvSpPr txBox="1"/>
          <p:nvPr/>
        </p:nvSpPr>
        <p:spPr>
          <a:xfrm>
            <a:off x="390992" y="2968209"/>
            <a:ext cx="5827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B050"/>
                </a:solidFill>
              </a:rPr>
              <a:t>Krauss, </a:t>
            </a:r>
            <a:r>
              <a:rPr lang="it-IT" dirty="0" err="1">
                <a:solidFill>
                  <a:srgbClr val="00B050"/>
                </a:solidFill>
              </a:rPr>
              <a:t>Trodden</a:t>
            </a:r>
            <a:r>
              <a:rPr lang="it-IT" dirty="0">
                <a:solidFill>
                  <a:srgbClr val="00B050"/>
                </a:solidFill>
              </a:rPr>
              <a:t>, </a:t>
            </a:r>
            <a:r>
              <a:rPr lang="it-IT" dirty="0" err="1">
                <a:solidFill>
                  <a:srgbClr val="00B050"/>
                </a:solidFill>
              </a:rPr>
              <a:t>Phys</a:t>
            </a:r>
            <a:r>
              <a:rPr lang="it-IT" dirty="0">
                <a:solidFill>
                  <a:srgbClr val="00B050"/>
                </a:solidFill>
              </a:rPr>
              <a:t>. Rev. Lett. 83 (1999) 1502</a:t>
            </a:r>
          </a:p>
          <a:p>
            <a:r>
              <a:rPr lang="it-IT" dirty="0">
                <a:solidFill>
                  <a:srgbClr val="00B050"/>
                </a:solidFill>
              </a:rPr>
              <a:t>Garcia-</a:t>
            </a:r>
            <a:r>
              <a:rPr lang="it-IT" dirty="0" err="1">
                <a:solidFill>
                  <a:srgbClr val="00B050"/>
                </a:solidFill>
              </a:rPr>
              <a:t>Bellido</a:t>
            </a:r>
            <a:r>
              <a:rPr lang="it-IT" dirty="0">
                <a:solidFill>
                  <a:srgbClr val="00B050"/>
                </a:solidFill>
              </a:rPr>
              <a:t>, et al.  </a:t>
            </a:r>
            <a:r>
              <a:rPr lang="it-IT" dirty="0" err="1">
                <a:solidFill>
                  <a:srgbClr val="00B050"/>
                </a:solidFill>
              </a:rPr>
              <a:t>Phys</a:t>
            </a:r>
            <a:r>
              <a:rPr lang="it-IT" dirty="0">
                <a:solidFill>
                  <a:srgbClr val="00B050"/>
                </a:solidFill>
              </a:rPr>
              <a:t>. Rev. D 60 (1999) 123504</a:t>
            </a:r>
          </a:p>
          <a:p>
            <a:r>
              <a:rPr lang="en-US" dirty="0">
                <a:solidFill>
                  <a:srgbClr val="00B050"/>
                </a:solidFill>
              </a:rPr>
              <a:t>E. J. Copeland, et al. Phys. Rev. D 64 (2001) 043506</a:t>
            </a:r>
          </a:p>
          <a:p>
            <a:r>
              <a:rPr lang="it-IT" dirty="0" err="1">
                <a:solidFill>
                  <a:srgbClr val="00B050"/>
                </a:solidFill>
              </a:rPr>
              <a:t>Tranberg</a:t>
            </a:r>
            <a:r>
              <a:rPr lang="it-IT" dirty="0">
                <a:solidFill>
                  <a:srgbClr val="00B050"/>
                </a:solidFill>
              </a:rPr>
              <a:t>, </a:t>
            </a:r>
            <a:r>
              <a:rPr lang="it-IT" dirty="0" err="1">
                <a:solidFill>
                  <a:srgbClr val="00B050"/>
                </a:solidFill>
              </a:rPr>
              <a:t>Smit</a:t>
            </a:r>
            <a:r>
              <a:rPr lang="it-IT" dirty="0">
                <a:solidFill>
                  <a:srgbClr val="00B050"/>
                </a:solidFill>
              </a:rPr>
              <a:t>, JHEP 0311 (2003) 016</a:t>
            </a:r>
          </a:p>
          <a:p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39" name="TextBox 20">
            <a:extLst>
              <a:ext uri="{FF2B5EF4-FFF2-40B4-BE49-F238E27FC236}">
                <a16:creationId xmlns:a16="http://schemas.microsoft.com/office/drawing/2014/main" id="{66CF4150-1A5B-4E0F-B668-B19D3D124588}"/>
              </a:ext>
            </a:extLst>
          </p:cNvPr>
          <p:cNvSpPr txBox="1"/>
          <p:nvPr/>
        </p:nvSpPr>
        <p:spPr>
          <a:xfrm>
            <a:off x="1752600" y="8115432"/>
            <a:ext cx="13411200" cy="8207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It opens up a new parameter space where Standard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</a:rPr>
              <a:t>ElectroWeak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 Baryogenesis via charge transport mechanism is </a:t>
            </a:r>
            <a:r>
              <a:rPr lang="en-US" sz="2800" i="1" dirty="0">
                <a:solidFill>
                  <a:srgbClr val="000000"/>
                </a:solidFill>
                <a:latin typeface="Times New Roman"/>
              </a:rPr>
              <a:t>not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 efficient </a:t>
            </a:r>
          </a:p>
        </p:txBody>
      </p: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E25FF432-32FD-484D-B51A-D68D4612AA59}"/>
              </a:ext>
            </a:extLst>
          </p:cNvPr>
          <p:cNvCxnSpPr/>
          <p:nvPr/>
        </p:nvCxnSpPr>
        <p:spPr>
          <a:xfrm>
            <a:off x="609600" y="8376936"/>
            <a:ext cx="804794" cy="0"/>
          </a:xfrm>
          <a:prstGeom prst="straightConnector1">
            <a:avLst/>
          </a:prstGeom>
          <a:ln w="38100">
            <a:solidFill>
              <a:srgbClr val="1A5B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5241554-F6C9-4AE9-86DB-57ACCEBFCF8B}"/>
              </a:ext>
            </a:extLst>
          </p:cNvPr>
          <p:cNvSpPr txBox="1"/>
          <p:nvPr/>
        </p:nvSpPr>
        <p:spPr>
          <a:xfrm>
            <a:off x="416265" y="4560417"/>
            <a:ext cx="5933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first idea of </a:t>
            </a:r>
            <a:r>
              <a:rPr lang="it-IT" sz="2400" dirty="0" err="1">
                <a:solidFill>
                  <a:schemeClr val="bg1"/>
                </a:solidFill>
              </a:rPr>
              <a:t>Cold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Baryogenesis</a:t>
            </a:r>
            <a:r>
              <a:rPr lang="it-IT" sz="2400" dirty="0">
                <a:solidFill>
                  <a:schemeClr val="bg1"/>
                </a:solidFill>
              </a:rPr>
              <a:t> in a FOPT in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5A092FFD-5D8D-4960-B66D-EF95F397F87D}"/>
              </a:ext>
            </a:extLst>
          </p:cNvPr>
          <p:cNvSpPr txBox="1"/>
          <p:nvPr/>
        </p:nvSpPr>
        <p:spPr>
          <a:xfrm>
            <a:off x="448124" y="5031594"/>
            <a:ext cx="5669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00B050"/>
                </a:solidFill>
              </a:rPr>
              <a:t>Konstandin</a:t>
            </a:r>
            <a:r>
              <a:rPr lang="it-IT" dirty="0">
                <a:solidFill>
                  <a:srgbClr val="00B050"/>
                </a:solidFill>
              </a:rPr>
              <a:t>, </a:t>
            </a:r>
            <a:r>
              <a:rPr lang="it-IT" dirty="0" err="1">
                <a:solidFill>
                  <a:srgbClr val="00B050"/>
                </a:solidFill>
              </a:rPr>
              <a:t>Servant</a:t>
            </a:r>
            <a:r>
              <a:rPr lang="it-IT" dirty="0">
                <a:solidFill>
                  <a:srgbClr val="00B050"/>
                </a:solidFill>
              </a:rPr>
              <a:t>, JCAP07(2011)024 </a:t>
            </a:r>
          </a:p>
          <a:p>
            <a:r>
              <a:rPr lang="it-IT" dirty="0" err="1">
                <a:solidFill>
                  <a:srgbClr val="00B050"/>
                </a:solidFill>
              </a:rPr>
              <a:t>Servant</a:t>
            </a:r>
            <a:r>
              <a:rPr lang="it-IT" dirty="0">
                <a:solidFill>
                  <a:srgbClr val="00B050"/>
                </a:solidFill>
              </a:rPr>
              <a:t>, </a:t>
            </a:r>
            <a:r>
              <a:rPr lang="it-IT" dirty="0" err="1">
                <a:solidFill>
                  <a:srgbClr val="00B050"/>
                </a:solidFill>
              </a:rPr>
              <a:t>Phys</a:t>
            </a:r>
            <a:r>
              <a:rPr lang="it-IT" dirty="0">
                <a:solidFill>
                  <a:srgbClr val="00B050"/>
                </a:solidFill>
              </a:rPr>
              <a:t>. Rev. Lett. 113, 171803 (2014) </a:t>
            </a:r>
          </a:p>
          <a:p>
            <a:endParaRPr lang="it-IT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2014207D-E366-47EA-8485-509174306892}"/>
                  </a:ext>
                </a:extLst>
              </p:cNvPr>
              <p:cNvSpPr txBox="1"/>
              <p:nvPr/>
            </p:nvSpPr>
            <p:spPr>
              <a:xfrm>
                <a:off x="7540491" y="6150336"/>
                <a:ext cx="7122016" cy="91864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</m:sSub>
                      <m:d>
                        <m:d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</m:sSub>
                      <m:d>
                        <m:dPr>
                          <m:ctrlP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it-IT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16 </m:t>
                          </m:r>
                          <m:sSup>
                            <m:sSup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  <m:nary>
                        <m:naryPr>
                          <m:subHide m:val="on"/>
                          <m:supHide m:val="on"/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𝑇𝑟</m:t>
                          </m:r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p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p>
                          </m:sSup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it-IT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sz="24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b>
                          </m:sSub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2014207D-E366-47EA-8485-5091743068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0491" y="6150336"/>
                <a:ext cx="7122016" cy="91864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9529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7E330CC5-12F4-42D0-970F-D722B21D93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00502" y="-4000502"/>
            <a:ext cx="10287000" cy="18288003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F27E1B3F-5205-43AF-89BB-456D11D6D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63989CC1-D73A-4BC3-AB5E-DC20D81DCFAA}"/>
              </a:ext>
            </a:extLst>
          </p:cNvPr>
          <p:cNvSpPr txBox="1"/>
          <p:nvPr/>
        </p:nvSpPr>
        <p:spPr>
          <a:xfrm>
            <a:off x="388258" y="964951"/>
            <a:ext cx="15942375" cy="28725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        Study of </a:t>
            </a:r>
            <a:r>
              <a:rPr lang="en-US" sz="2800" dirty="0">
                <a:solidFill>
                  <a:srgbClr val="1A5BB3"/>
                </a:solidFill>
                <a:latin typeface="Times New Roman"/>
              </a:rPr>
              <a:t>dependence CS number transitions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on: 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endParaRPr lang="en-US" sz="2800" dirty="0">
              <a:solidFill>
                <a:schemeClr val="bg1"/>
              </a:solidFill>
              <a:latin typeface="Times New Roman"/>
            </a:endParaRP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 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     1) Lorentz-boost factor of bubble walls at collision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endParaRPr lang="en-US" sz="2800" dirty="0">
              <a:solidFill>
                <a:schemeClr val="bg1"/>
              </a:solidFill>
              <a:latin typeface="Times New Roman"/>
            </a:endParaRPr>
          </a:p>
          <a:p>
            <a:pPr algn="just">
              <a:lnSpc>
                <a:spcPts val="3219"/>
              </a:lnSpc>
              <a:spcBef>
                <a:spcPct val="0"/>
              </a:spcBef>
            </a:pPr>
            <a:endParaRPr lang="en-US" sz="2800" dirty="0">
              <a:solidFill>
                <a:schemeClr val="bg1"/>
              </a:solidFill>
              <a:latin typeface="Times New Roman"/>
            </a:endParaRP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     2) Higgs potential’s shape, i.e. degeneracy parameter </a:t>
            </a:r>
          </a:p>
        </p:txBody>
      </p:sp>
      <p:sp>
        <p:nvSpPr>
          <p:cNvPr id="16" name="TextBox 98">
            <a:extLst>
              <a:ext uri="{FF2B5EF4-FFF2-40B4-BE49-F238E27FC236}">
                <a16:creationId xmlns:a16="http://schemas.microsoft.com/office/drawing/2014/main" id="{2E001DAD-9527-413F-A3B9-E6A1B2AE4EBD}"/>
              </a:ext>
            </a:extLst>
          </p:cNvPr>
          <p:cNvSpPr txBox="1"/>
          <p:nvPr/>
        </p:nvSpPr>
        <p:spPr>
          <a:xfrm>
            <a:off x="-914400" y="9684518"/>
            <a:ext cx="5027234" cy="3510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en-US" sz="2400" b="1" dirty="0">
                <a:solidFill>
                  <a:srgbClr val="000000"/>
                </a:solidFill>
                <a:latin typeface="Times New Roman"/>
              </a:rPr>
              <a:t>Martina Cataldi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C749F76-DDB7-4B36-BA1F-259130ACC378}"/>
              </a:ext>
            </a:extLst>
          </p:cNvPr>
          <p:cNvSpPr txBox="1"/>
          <p:nvPr/>
        </p:nvSpPr>
        <p:spPr>
          <a:xfrm>
            <a:off x="5027234" y="9598967"/>
            <a:ext cx="1828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i="0" dirty="0">
                <a:solidFill>
                  <a:srgbClr val="004AAD"/>
                </a:solidFill>
                <a:effectLst/>
              </a:rPr>
              <a:t>SM Baryon Number Violation at T=0 from Higgs Bubble Collisions</a:t>
            </a:r>
            <a:endParaRPr lang="en-US" sz="2400" dirty="0">
              <a:effectLst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760399-096B-49FE-B22D-B617EDBE8D6B}"/>
              </a:ext>
            </a:extLst>
          </p:cNvPr>
          <p:cNvSpPr txBox="1"/>
          <p:nvPr/>
        </p:nvSpPr>
        <p:spPr>
          <a:xfrm>
            <a:off x="16002000" y="9258300"/>
            <a:ext cx="131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397EF66-6E26-43A9-A99A-C00670311DFA}"/>
              </a:ext>
            </a:extLst>
          </p:cNvPr>
          <p:cNvSpPr txBox="1"/>
          <p:nvPr/>
        </p:nvSpPr>
        <p:spPr>
          <a:xfrm>
            <a:off x="17364773" y="9572097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3ED704C-0E0E-48F4-9718-73A5F94C0CEE}"/>
              </a:ext>
            </a:extLst>
          </p:cNvPr>
          <p:cNvSpPr txBox="1"/>
          <p:nvPr/>
        </p:nvSpPr>
        <p:spPr>
          <a:xfrm>
            <a:off x="6019800" y="1588658"/>
            <a:ext cx="12112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EC10FDE0-3E8C-4B66-BB5E-3A80008A6A31}"/>
                  </a:ext>
                </a:extLst>
              </p:cNvPr>
              <p:cNvSpPr txBox="1"/>
              <p:nvPr/>
            </p:nvSpPr>
            <p:spPr>
              <a:xfrm>
                <a:off x="8686800" y="1920811"/>
                <a:ext cx="1600200" cy="87940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it-IT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b>
                      </m:sSub>
                      <m:r>
                        <a:rPr lang="it-IT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4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EC10FDE0-3E8C-4B66-BB5E-3A80008A6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800" y="1920811"/>
                <a:ext cx="1600200" cy="8794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BEEC41C5-44F0-4D72-87C1-21E96DF5362E}"/>
                  </a:ext>
                </a:extLst>
              </p:cNvPr>
              <p:cNvSpPr txBox="1"/>
              <p:nvPr/>
            </p:nvSpPr>
            <p:spPr>
              <a:xfrm>
                <a:off x="8686800" y="3253358"/>
                <a:ext cx="3378201" cy="74930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𝑏𝑎𝑟𝑟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𝑏𝑎𝑟𝑟</m:t>
                              </m:r>
                            </m:sub>
                          </m:sSub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∈(0,1)</m:t>
                      </m:r>
                    </m:oMath>
                  </m:oMathPara>
                </a14:m>
                <a:endParaRPr lang="it-IT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BEEC41C5-44F0-4D72-87C1-21E96DF536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800" y="3253358"/>
                <a:ext cx="3378201" cy="74930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Immagine 30">
            <a:extLst>
              <a:ext uri="{FF2B5EF4-FFF2-40B4-BE49-F238E27FC236}">
                <a16:creationId xmlns:a16="http://schemas.microsoft.com/office/drawing/2014/main" id="{6F86485B-8D15-460D-8FDC-1AD2E6D389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1839" y="571227"/>
            <a:ext cx="5550930" cy="3801276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864445AD-BD83-451F-8ED1-95C5584BEF9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27" y="975695"/>
            <a:ext cx="442886" cy="6260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E2453E4B-76BF-4EDE-A18E-A573CC399E7A}"/>
              </a:ext>
            </a:extLst>
          </p:cNvPr>
          <p:cNvCxnSpPr>
            <a:cxnSpLocks/>
          </p:cNvCxnSpPr>
          <p:nvPr/>
        </p:nvCxnSpPr>
        <p:spPr>
          <a:xfrm>
            <a:off x="15468600" y="2933700"/>
            <a:ext cx="0" cy="3048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D53F3091-417F-4DEB-AD72-5FD8CB527821}"/>
              </a:ext>
            </a:extLst>
          </p:cNvPr>
          <p:cNvCxnSpPr>
            <a:cxnSpLocks/>
          </p:cNvCxnSpPr>
          <p:nvPr/>
        </p:nvCxnSpPr>
        <p:spPr>
          <a:xfrm>
            <a:off x="13335000" y="2598229"/>
            <a:ext cx="0" cy="6551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90D185D1-D624-46E5-9B3E-5F16CB6D9855}"/>
                  </a:ext>
                </a:extLst>
              </p:cNvPr>
              <p:cNvSpPr txBox="1"/>
              <p:nvPr/>
            </p:nvSpPr>
            <p:spPr>
              <a:xfrm>
                <a:off x="13258800" y="2211548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it-IT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90D185D1-D624-46E5-9B3E-5F16CB6D98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8800" y="2211548"/>
                <a:ext cx="533400" cy="369332"/>
              </a:xfrm>
              <a:prstGeom prst="rect">
                <a:avLst/>
              </a:prstGeom>
              <a:blipFill>
                <a:blip r:embed="rId8"/>
                <a:stretch>
                  <a:fillRect l="-5682" r="-2273" b="-8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3EC48A5A-3E26-43FF-81BF-50630CA5FF87}"/>
                  </a:ext>
                </a:extLst>
              </p:cNvPr>
              <p:cNvSpPr txBox="1"/>
              <p:nvPr/>
            </p:nvSpPr>
            <p:spPr>
              <a:xfrm>
                <a:off x="15520049" y="3177315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𝑏𝑎𝑟𝑟</m:t>
                          </m:r>
                        </m:sub>
                      </m:sSub>
                    </m:oMath>
                  </m:oMathPara>
                </a14:m>
                <a:endParaRPr lang="it-IT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3EC48A5A-3E26-43FF-81BF-50630CA5F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20049" y="3177315"/>
                <a:ext cx="533400" cy="369332"/>
              </a:xfrm>
              <a:prstGeom prst="rect">
                <a:avLst/>
              </a:prstGeom>
              <a:blipFill>
                <a:blip r:embed="rId9"/>
                <a:stretch>
                  <a:fillRect l="-20690" r="-40230" b="-163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6225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7E330CC5-12F4-42D0-970F-D722B21D93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00502" y="-4000502"/>
            <a:ext cx="10287000" cy="18288003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F27E1B3F-5205-43AF-89BB-456D11D6D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63989CC1-D73A-4BC3-AB5E-DC20D81DCFAA}"/>
              </a:ext>
            </a:extLst>
          </p:cNvPr>
          <p:cNvSpPr txBox="1"/>
          <p:nvPr/>
        </p:nvSpPr>
        <p:spPr>
          <a:xfrm>
            <a:off x="388258" y="964951"/>
            <a:ext cx="15942375" cy="28725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        Study of </a:t>
            </a:r>
            <a:r>
              <a:rPr lang="en-US" sz="2800" dirty="0">
                <a:solidFill>
                  <a:srgbClr val="1A5BB3"/>
                </a:solidFill>
                <a:latin typeface="Times New Roman"/>
              </a:rPr>
              <a:t>dependence CS number transitions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on: 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endParaRPr lang="en-US" sz="2800" dirty="0">
              <a:solidFill>
                <a:schemeClr val="bg1"/>
              </a:solidFill>
              <a:latin typeface="Times New Roman"/>
            </a:endParaRP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 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     1) Lorentz-boost factor of bubble walls at collision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endParaRPr lang="en-US" sz="2800" dirty="0">
              <a:solidFill>
                <a:schemeClr val="bg1"/>
              </a:solidFill>
              <a:latin typeface="Times New Roman"/>
            </a:endParaRPr>
          </a:p>
          <a:p>
            <a:pPr algn="just">
              <a:lnSpc>
                <a:spcPts val="3219"/>
              </a:lnSpc>
              <a:spcBef>
                <a:spcPct val="0"/>
              </a:spcBef>
            </a:pPr>
            <a:endParaRPr lang="en-US" sz="2800" dirty="0">
              <a:solidFill>
                <a:schemeClr val="bg1"/>
              </a:solidFill>
              <a:latin typeface="Times New Roman"/>
            </a:endParaRP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     2) Higgs potential’s shape, i.e. degeneracy parameter 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F4D3D955-604C-452D-80A4-BD02298F68E7}"/>
              </a:ext>
            </a:extLst>
          </p:cNvPr>
          <p:cNvSpPr txBox="1"/>
          <p:nvPr/>
        </p:nvSpPr>
        <p:spPr>
          <a:xfrm>
            <a:off x="1127989" y="5766182"/>
            <a:ext cx="9768611" cy="8207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Via </a:t>
            </a:r>
            <a:r>
              <a:rPr lang="en-US" sz="2800" dirty="0">
                <a:solidFill>
                  <a:srgbClr val="1A5BB3"/>
                </a:solidFill>
                <a:latin typeface="Times New Roman"/>
              </a:rPr>
              <a:t>large-scale (3+1)D lattice simulations 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of Higgs doublet and </a:t>
            </a:r>
            <a:r>
              <a:rPr lang="en-US" sz="2800" i="1" dirty="0">
                <a:solidFill>
                  <a:srgbClr val="000000"/>
                </a:solidFill>
                <a:latin typeface="Times New Roman"/>
              </a:rPr>
              <a:t>SU(2)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-gauge fields</a:t>
            </a:r>
          </a:p>
        </p:txBody>
      </p:sp>
      <p:sp>
        <p:nvSpPr>
          <p:cNvPr id="16" name="TextBox 98">
            <a:extLst>
              <a:ext uri="{FF2B5EF4-FFF2-40B4-BE49-F238E27FC236}">
                <a16:creationId xmlns:a16="http://schemas.microsoft.com/office/drawing/2014/main" id="{2E001DAD-9527-413F-A3B9-E6A1B2AE4EBD}"/>
              </a:ext>
            </a:extLst>
          </p:cNvPr>
          <p:cNvSpPr txBox="1"/>
          <p:nvPr/>
        </p:nvSpPr>
        <p:spPr>
          <a:xfrm>
            <a:off x="-914400" y="9684518"/>
            <a:ext cx="5027234" cy="3510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en-US" sz="2400" b="1" dirty="0">
                <a:solidFill>
                  <a:srgbClr val="000000"/>
                </a:solidFill>
                <a:latin typeface="Times New Roman"/>
              </a:rPr>
              <a:t>Martina Cataldi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C749F76-DDB7-4B36-BA1F-259130ACC378}"/>
              </a:ext>
            </a:extLst>
          </p:cNvPr>
          <p:cNvSpPr txBox="1"/>
          <p:nvPr/>
        </p:nvSpPr>
        <p:spPr>
          <a:xfrm>
            <a:off x="5027234" y="9598967"/>
            <a:ext cx="1828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i="0" dirty="0">
                <a:solidFill>
                  <a:srgbClr val="004AAD"/>
                </a:solidFill>
                <a:effectLst/>
              </a:rPr>
              <a:t>SM Baryon Number Violation at T=0 from Higgs Bubble Collisions</a:t>
            </a:r>
            <a:endParaRPr lang="en-US" sz="2400" dirty="0">
              <a:effectLst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760399-096B-49FE-B22D-B617EDBE8D6B}"/>
              </a:ext>
            </a:extLst>
          </p:cNvPr>
          <p:cNvSpPr txBox="1"/>
          <p:nvPr/>
        </p:nvSpPr>
        <p:spPr>
          <a:xfrm>
            <a:off x="16002000" y="9258300"/>
            <a:ext cx="131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397EF66-6E26-43A9-A99A-C00670311DFA}"/>
              </a:ext>
            </a:extLst>
          </p:cNvPr>
          <p:cNvSpPr txBox="1"/>
          <p:nvPr/>
        </p:nvSpPr>
        <p:spPr>
          <a:xfrm>
            <a:off x="17364773" y="9572097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3ED704C-0E0E-48F4-9718-73A5F94C0CEE}"/>
              </a:ext>
            </a:extLst>
          </p:cNvPr>
          <p:cNvSpPr txBox="1"/>
          <p:nvPr/>
        </p:nvSpPr>
        <p:spPr>
          <a:xfrm>
            <a:off x="6019800" y="1588658"/>
            <a:ext cx="12112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EC10FDE0-3E8C-4B66-BB5E-3A80008A6A31}"/>
                  </a:ext>
                </a:extLst>
              </p:cNvPr>
              <p:cNvSpPr txBox="1"/>
              <p:nvPr/>
            </p:nvSpPr>
            <p:spPr>
              <a:xfrm>
                <a:off x="8686800" y="1920811"/>
                <a:ext cx="1600200" cy="87940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it-IT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b>
                      </m:sSub>
                      <m:r>
                        <a:rPr lang="it-IT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it-IT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4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EC10FDE0-3E8C-4B66-BB5E-3A80008A6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800" y="1920811"/>
                <a:ext cx="1600200" cy="8794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0">
            <a:extLst>
              <a:ext uri="{FF2B5EF4-FFF2-40B4-BE49-F238E27FC236}">
                <a16:creationId xmlns:a16="http://schemas.microsoft.com/office/drawing/2014/main" id="{B2F28AD3-75A6-49E0-86B6-0B61D8FF3F0C}"/>
              </a:ext>
            </a:extLst>
          </p:cNvPr>
          <p:cNvSpPr txBox="1"/>
          <p:nvPr/>
        </p:nvSpPr>
        <p:spPr>
          <a:xfrm>
            <a:off x="933107" y="7294562"/>
            <a:ext cx="9277693" cy="8207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Runaway critical Higgs bubbles nucleated simultaneously with random positions and </a:t>
            </a:r>
            <a:r>
              <a:rPr lang="en-US" sz="2800" i="1" dirty="0">
                <a:solidFill>
                  <a:srgbClr val="000000"/>
                </a:solidFill>
                <a:latin typeface="Times New Roman"/>
              </a:rPr>
              <a:t>SU(2)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-phase orientations 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4C52ED76-FEDC-4548-9FEF-81F4A06221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224" y="5227715"/>
            <a:ext cx="5550930" cy="37257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BEEC41C5-44F0-4D72-87C1-21E96DF5362E}"/>
                  </a:ext>
                </a:extLst>
              </p:cNvPr>
              <p:cNvSpPr txBox="1"/>
              <p:nvPr/>
            </p:nvSpPr>
            <p:spPr>
              <a:xfrm>
                <a:off x="8686800" y="3253358"/>
                <a:ext cx="3378201" cy="74930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𝑏𝑎𝑟𝑟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𝑏𝑎𝑟𝑟</m:t>
                              </m:r>
                            </m:sub>
                          </m:sSub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∈(0,1)</m:t>
                      </m:r>
                    </m:oMath>
                  </m:oMathPara>
                </a14:m>
                <a:endParaRPr lang="it-IT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BEEC41C5-44F0-4D72-87C1-21E96DF536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800" y="3253358"/>
                <a:ext cx="3378201" cy="74930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Immagine 30">
            <a:extLst>
              <a:ext uri="{FF2B5EF4-FFF2-40B4-BE49-F238E27FC236}">
                <a16:creationId xmlns:a16="http://schemas.microsoft.com/office/drawing/2014/main" id="{6F86485B-8D15-460D-8FDC-1AD2E6D389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1839" y="571227"/>
            <a:ext cx="5550930" cy="3801276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864445AD-BD83-451F-8ED1-95C5584BEF9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27" y="975695"/>
            <a:ext cx="442886" cy="6260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DC4C4F41-A206-4BD1-807D-8E32C3AFF19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27" y="5690679"/>
            <a:ext cx="442886" cy="6260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E2453E4B-76BF-4EDE-A18E-A573CC399E7A}"/>
              </a:ext>
            </a:extLst>
          </p:cNvPr>
          <p:cNvCxnSpPr>
            <a:cxnSpLocks/>
          </p:cNvCxnSpPr>
          <p:nvPr/>
        </p:nvCxnSpPr>
        <p:spPr>
          <a:xfrm>
            <a:off x="15468600" y="2933700"/>
            <a:ext cx="0" cy="3048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D53F3091-417F-4DEB-AD72-5FD8CB527821}"/>
              </a:ext>
            </a:extLst>
          </p:cNvPr>
          <p:cNvCxnSpPr>
            <a:cxnSpLocks/>
          </p:cNvCxnSpPr>
          <p:nvPr/>
        </p:nvCxnSpPr>
        <p:spPr>
          <a:xfrm>
            <a:off x="13335000" y="2598229"/>
            <a:ext cx="0" cy="6551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90D185D1-D624-46E5-9B3E-5F16CB6D9855}"/>
                  </a:ext>
                </a:extLst>
              </p:cNvPr>
              <p:cNvSpPr txBox="1"/>
              <p:nvPr/>
            </p:nvSpPr>
            <p:spPr>
              <a:xfrm>
                <a:off x="13258800" y="2211548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it-IT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90D185D1-D624-46E5-9B3E-5F16CB6D98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8800" y="2211548"/>
                <a:ext cx="533400" cy="369332"/>
              </a:xfrm>
              <a:prstGeom prst="rect">
                <a:avLst/>
              </a:prstGeom>
              <a:blipFill>
                <a:blip r:embed="rId8"/>
                <a:stretch>
                  <a:fillRect l="-5682" r="-2273" b="-8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3EC48A5A-3E26-43FF-81BF-50630CA5FF87}"/>
                  </a:ext>
                </a:extLst>
              </p:cNvPr>
              <p:cNvSpPr txBox="1"/>
              <p:nvPr/>
            </p:nvSpPr>
            <p:spPr>
              <a:xfrm>
                <a:off x="15520049" y="3177315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𝑏𝑎𝑟𝑟</m:t>
                          </m:r>
                        </m:sub>
                      </m:sSub>
                    </m:oMath>
                  </m:oMathPara>
                </a14:m>
                <a:endParaRPr lang="it-IT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3EC48A5A-3E26-43FF-81BF-50630CA5F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20049" y="3177315"/>
                <a:ext cx="533400" cy="369332"/>
              </a:xfrm>
              <a:prstGeom prst="rect">
                <a:avLst/>
              </a:prstGeom>
              <a:blipFill>
                <a:blip r:embed="rId9"/>
                <a:stretch>
                  <a:fillRect l="-20690" r="-40230" b="-163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5977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7E330CC5-12F4-42D0-970F-D722B21D93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00502" y="-4000502"/>
            <a:ext cx="10287000" cy="18288003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F27E1B3F-5205-43AF-89BB-456D11D6D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A25C09E-9D57-4284-9C33-7B1BCBD54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7F1BAFB-040D-4437-87BC-9F1D510D9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1B6E587-894B-4487-AD20-C55940ADF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572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184C393-50DF-41BA-A450-F0E956671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96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6" name="TextBox 98">
            <a:extLst>
              <a:ext uri="{FF2B5EF4-FFF2-40B4-BE49-F238E27FC236}">
                <a16:creationId xmlns:a16="http://schemas.microsoft.com/office/drawing/2014/main" id="{2E001DAD-9527-413F-A3B9-E6A1B2AE4EBD}"/>
              </a:ext>
            </a:extLst>
          </p:cNvPr>
          <p:cNvSpPr txBox="1"/>
          <p:nvPr/>
        </p:nvSpPr>
        <p:spPr>
          <a:xfrm>
            <a:off x="-914400" y="9684518"/>
            <a:ext cx="5027234" cy="3510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en-US" sz="2400" b="1" dirty="0">
                <a:solidFill>
                  <a:srgbClr val="000000"/>
                </a:solidFill>
                <a:latin typeface="Times New Roman"/>
              </a:rPr>
              <a:t>Martina Cataldi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C749F76-DDB7-4B36-BA1F-259130ACC378}"/>
              </a:ext>
            </a:extLst>
          </p:cNvPr>
          <p:cNvSpPr txBox="1"/>
          <p:nvPr/>
        </p:nvSpPr>
        <p:spPr>
          <a:xfrm>
            <a:off x="5027234" y="9598967"/>
            <a:ext cx="1828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i="0" dirty="0">
                <a:solidFill>
                  <a:srgbClr val="004AAD"/>
                </a:solidFill>
                <a:effectLst/>
              </a:rPr>
              <a:t>SM Baryon Number Violation at T=0 from Higgs Bubble Collisions</a:t>
            </a:r>
            <a:endParaRPr lang="en-US" sz="2400" dirty="0">
              <a:effectLst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760399-096B-49FE-B22D-B617EDBE8D6B}"/>
              </a:ext>
            </a:extLst>
          </p:cNvPr>
          <p:cNvSpPr txBox="1"/>
          <p:nvPr/>
        </p:nvSpPr>
        <p:spPr>
          <a:xfrm>
            <a:off x="16002000" y="9258300"/>
            <a:ext cx="131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397EF66-6E26-43A9-A99A-C00670311DFA}"/>
              </a:ext>
            </a:extLst>
          </p:cNvPr>
          <p:cNvSpPr txBox="1"/>
          <p:nvPr/>
        </p:nvSpPr>
        <p:spPr>
          <a:xfrm>
            <a:off x="17364773" y="9572097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F109A20C-7DB8-4A33-B50D-140310108B28}"/>
              </a:ext>
            </a:extLst>
          </p:cNvPr>
          <p:cNvSpPr txBox="1"/>
          <p:nvPr/>
        </p:nvSpPr>
        <p:spPr>
          <a:xfrm>
            <a:off x="688920" y="5758656"/>
            <a:ext cx="9890852" cy="16414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      </a:t>
            </a:r>
            <a:r>
              <a:rPr lang="en-US" sz="2800" dirty="0">
                <a:solidFill>
                  <a:srgbClr val="1A5BB3"/>
                </a:solidFill>
                <a:latin typeface="Times New Roman"/>
              </a:rPr>
              <a:t>Non-zero </a:t>
            </a:r>
            <a:r>
              <a:rPr lang="en-US" sz="2800" dirty="0" err="1">
                <a:solidFill>
                  <a:srgbClr val="1A5BB3"/>
                </a:solidFill>
                <a:latin typeface="Times New Roman"/>
              </a:rPr>
              <a:t>Chern</a:t>
            </a:r>
            <a:r>
              <a:rPr lang="en-US" sz="2800" dirty="0">
                <a:solidFill>
                  <a:srgbClr val="1A5BB3"/>
                </a:solidFill>
                <a:latin typeface="Times New Roman"/>
              </a:rPr>
              <a:t>-Simons rate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endParaRPr lang="en-US" sz="2800" dirty="0">
              <a:solidFill>
                <a:srgbClr val="000000"/>
              </a:solidFill>
              <a:latin typeface="Times New Roman"/>
            </a:endParaRP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                                           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with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</a:rPr>
              <a:t>Chern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-Simons variance (averaged over many realizations)</a:t>
            </a:r>
            <a:endParaRPr lang="en-US" sz="26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id="{381D1A53-92B9-4C95-9090-A76D15DCB191}"/>
              </a:ext>
            </a:extLst>
          </p:cNvPr>
          <p:cNvSpPr txBox="1"/>
          <p:nvPr/>
        </p:nvSpPr>
        <p:spPr>
          <a:xfrm>
            <a:off x="742177" y="8297168"/>
            <a:ext cx="8077200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u="sng" dirty="0">
                <a:solidFill>
                  <a:srgbClr val="000000"/>
                </a:solidFill>
                <a:latin typeface="Times New Roman"/>
              </a:rPr>
              <a:t>Note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: </a:t>
            </a:r>
            <a:r>
              <a:rPr lang="en-US" sz="2800" i="1" dirty="0">
                <a:solidFill>
                  <a:srgbClr val="000000"/>
                </a:solidFill>
                <a:latin typeface="Times New Roman"/>
              </a:rPr>
              <a:t>CP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-violation is not included in our simulations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434FF3A4-CB42-4355-A2B3-BE6F38B9B277}"/>
                  </a:ext>
                </a:extLst>
              </p:cNvPr>
              <p:cNvSpPr txBox="1"/>
              <p:nvPr/>
            </p:nvSpPr>
            <p:spPr>
              <a:xfrm>
                <a:off x="8830034" y="8267720"/>
                <a:ext cx="2833243" cy="46166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⟨</m:t>
                      </m:r>
                      <m:sSub>
                        <m:sSubPr>
                          <m:ctrlP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</m:sSub>
                      <m:r>
                        <a:rPr lang="it-IT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⟩ =0</m:t>
                      </m:r>
                    </m:oMath>
                  </m:oMathPara>
                </a14:m>
                <a:endParaRPr lang="it-IT" sz="3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434FF3A4-CB42-4355-A2B3-BE6F38B9B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0034" y="8267720"/>
                <a:ext cx="2833243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0">
            <a:extLst>
              <a:ext uri="{FF2B5EF4-FFF2-40B4-BE49-F238E27FC236}">
                <a16:creationId xmlns:a16="http://schemas.microsoft.com/office/drawing/2014/main" id="{1CDA439F-E120-49A4-942B-9D72F3A1F893}"/>
              </a:ext>
            </a:extLst>
          </p:cNvPr>
          <p:cNvSpPr txBox="1"/>
          <p:nvPr/>
        </p:nvSpPr>
        <p:spPr>
          <a:xfrm>
            <a:off x="659724" y="797868"/>
            <a:ext cx="9855876" cy="20518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Higgs bubble collisions induce Higgs field inhomogeneities due to different </a:t>
            </a:r>
            <a:r>
              <a:rPr lang="en-US" sz="2800" i="1" dirty="0">
                <a:solidFill>
                  <a:srgbClr val="000000"/>
                </a:solidFill>
                <a:latin typeface="Times New Roman"/>
              </a:rPr>
              <a:t>SU(2) 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orientations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endParaRPr lang="en-US" sz="2800" dirty="0">
              <a:solidFill>
                <a:srgbClr val="000000"/>
              </a:solidFill>
              <a:latin typeface="Times New Roman"/>
            </a:endParaRP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Production and decay of </a:t>
            </a:r>
            <a:r>
              <a:rPr lang="en-US" sz="2800" i="1" dirty="0">
                <a:solidFill>
                  <a:srgbClr val="000000"/>
                </a:solidFill>
                <a:latin typeface="Times New Roman"/>
              </a:rPr>
              <a:t>SU(2)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-gauge textures, non-trivial Higgs configurations labeled by the winding number</a:t>
            </a:r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7A626938-1AF5-4AE7-8BBB-0AB39C26B7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972" y="620329"/>
            <a:ext cx="6857143" cy="5184000"/>
          </a:xfrm>
          <a:prstGeom prst="rect">
            <a:avLst/>
          </a:prstGeom>
        </p:spPr>
      </p:pic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2B83221D-FA0F-4B13-9923-DB55CD727419}"/>
              </a:ext>
            </a:extLst>
          </p:cNvPr>
          <p:cNvCxnSpPr/>
          <p:nvPr/>
        </p:nvCxnSpPr>
        <p:spPr>
          <a:xfrm flipH="1">
            <a:off x="16641413" y="3543300"/>
            <a:ext cx="122587" cy="500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FE940638-1674-4A9A-B93B-0B298884326B}"/>
                  </a:ext>
                </a:extLst>
              </p:cNvPr>
              <p:cNvSpPr txBox="1"/>
              <p:nvPr/>
            </p:nvSpPr>
            <p:spPr>
              <a:xfrm>
                <a:off x="14760130" y="4173406"/>
                <a:ext cx="2833243" cy="461665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it-IT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</m:sSub>
                      <m:r>
                        <a:rPr lang="it-IT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it-IT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it-IT" sz="3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FE940638-1674-4A9A-B93B-0B29888432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0130" y="4173406"/>
                <a:ext cx="2833243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Immagine 27">
            <a:extLst>
              <a:ext uri="{FF2B5EF4-FFF2-40B4-BE49-F238E27FC236}">
                <a16:creationId xmlns:a16="http://schemas.microsoft.com/office/drawing/2014/main" id="{AFE7DF5C-FACE-448E-BCD5-1E72DAD464B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41" y="5673726"/>
            <a:ext cx="442886" cy="6260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C5284854-CE36-4F11-B92C-6B94D96A9F97}"/>
                  </a:ext>
                </a:extLst>
              </p:cNvPr>
              <p:cNvSpPr txBox="1"/>
              <p:nvPr/>
            </p:nvSpPr>
            <p:spPr>
              <a:xfrm>
                <a:off x="10210800" y="6955652"/>
                <a:ext cx="5605443" cy="47384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3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  <m:sup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)≡</m:t>
                      </m:r>
                      <m:d>
                        <m:dPr>
                          <m:begChr m:val="⟨"/>
                          <m:endChr m:val="⟩"/>
                          <m:ctrlP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3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3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3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sz="3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sz="3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3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it-IT" sz="3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it-IT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it-IT" sz="3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3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3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it-IT" sz="3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𝐶𝑆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3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3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3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3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C5284854-CE36-4F11-B92C-6B94D96A9F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0800" y="6955652"/>
                <a:ext cx="5605443" cy="47384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18BEB779-3FB8-4DD8-9959-6D2D26405832}"/>
                  </a:ext>
                </a:extLst>
              </p:cNvPr>
              <p:cNvSpPr txBox="1"/>
              <p:nvPr/>
            </p:nvSpPr>
            <p:spPr>
              <a:xfrm>
                <a:off x="5683548" y="5519237"/>
                <a:ext cx="5048622" cy="935064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3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</m:sSub>
                      <m:r>
                        <a:rPr lang="it-IT" sz="3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it-IT" sz="3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3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it-IT" sz="3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it-IT" sz="30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it-IT" sz="3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3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3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</m:sub>
                            <m:sup>
                              <m:r>
                                <a:rPr lang="it-IT" sz="3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sz="3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3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sz="3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it-IT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sz="3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3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it-IT" sz="30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it-IT" sz="3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3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it-IT" sz="3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</m:sub>
                            <m:sup>
                              <m:r>
                                <a:rPr lang="it-IT" sz="3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sz="3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3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sz="3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sz="3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it-IT" sz="3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18BEB779-3FB8-4DD8-9959-6D2D264058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3548" y="5519237"/>
                <a:ext cx="5048622" cy="93506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6D1AC7AB-7040-4A89-AFC8-AB3DAF505199}"/>
                  </a:ext>
                </a:extLst>
              </p:cNvPr>
              <p:cNvSpPr txBox="1"/>
              <p:nvPr/>
            </p:nvSpPr>
            <p:spPr>
              <a:xfrm>
                <a:off x="756597" y="3086100"/>
                <a:ext cx="7168203" cy="1672574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24 </m:t>
                          </m:r>
                          <m:sSup>
                            <m:sSup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𝑖𝑗𝑘</m:t>
                              </m:r>
                            </m:sub>
                          </m:sSub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𝑇𝑟</m:t>
                          </m:r>
                          <m:d>
                            <m:dPr>
                              <m:begChr m:val="["/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</m:d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</m:d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it-I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</m:d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  <m:r>
                            <a:rPr lang="it-I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]</m:t>
                          </m:r>
                        </m:e>
                      </m:nary>
                    </m:oMath>
                  </m:oMathPara>
                </a14:m>
                <a:endParaRPr lang="it-IT" sz="2400" b="0" i="1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𝑈</m:t>
                      </m:r>
                      <m:r>
                        <a:rPr lang="it-IT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it-I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</m:t>
                          </m:r>
                          <m:r>
                            <a:rPr lang="it-I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𝑆𝑈</m:t>
                      </m:r>
                      <m:r>
                        <a:rPr lang="it-IT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(2)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6D1AC7AB-7040-4A89-AFC8-AB3DAF505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597" y="3086100"/>
                <a:ext cx="7168203" cy="167257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>
            <a:extLst>
              <a:ext uri="{FF2B5EF4-FFF2-40B4-BE49-F238E27FC236}">
                <a16:creationId xmlns:a16="http://schemas.microsoft.com/office/drawing/2014/main" id="{EACEC8F3-DDF6-4FC2-80CA-AADD9905084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4392990"/>
            <a:ext cx="223252" cy="283358"/>
          </a:xfrm>
          <a:prstGeom prst="rect">
            <a:avLst/>
          </a:prstGeom>
          <a:noFill/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06E08E32-3844-4D58-A61A-EE1BC730911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3336142"/>
            <a:ext cx="223252" cy="283358"/>
          </a:xfrm>
          <a:prstGeom prst="rect">
            <a:avLst/>
          </a:prstGeom>
          <a:noFill/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AADE3D4F-AA5C-48DE-95FC-DF198B55114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314700"/>
            <a:ext cx="223252" cy="283358"/>
          </a:xfrm>
          <a:prstGeom prst="rect">
            <a:avLst/>
          </a:prstGeom>
          <a:noFill/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586A8D81-77F0-4190-AAD4-5F94FA3DCC2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293402"/>
            <a:ext cx="223252" cy="2833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267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1">
            <a:extLst>
              <a:ext uri="{FF2B5EF4-FFF2-40B4-BE49-F238E27FC236}">
                <a16:creationId xmlns:a16="http://schemas.microsoft.com/office/drawing/2014/main" id="{0A1C6F14-FFC6-4544-BFCE-ED35DCB75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4" name="Rectangle 2">
            <a:extLst>
              <a:ext uri="{FF2B5EF4-FFF2-40B4-BE49-F238E27FC236}">
                <a16:creationId xmlns:a16="http://schemas.microsoft.com/office/drawing/2014/main" id="{540AF5B6-F159-4FA5-9125-E4C035038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18" y="130551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" name="TextBox 20">
            <a:extLst>
              <a:ext uri="{FF2B5EF4-FFF2-40B4-BE49-F238E27FC236}">
                <a16:creationId xmlns:a16="http://schemas.microsoft.com/office/drawing/2014/main" id="{C589BA97-E0B0-4E1E-8AE5-DA267BAC2BAA}"/>
              </a:ext>
            </a:extLst>
          </p:cNvPr>
          <p:cNvSpPr txBox="1"/>
          <p:nvPr/>
        </p:nvSpPr>
        <p:spPr>
          <a:xfrm>
            <a:off x="17754341" y="9458809"/>
            <a:ext cx="377291" cy="3799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2</a:t>
            </a:r>
          </a:p>
        </p:txBody>
      </p:sp>
      <p:sp>
        <p:nvSpPr>
          <p:cNvPr id="25" name="TextBox 15">
            <a:extLst>
              <a:ext uri="{FF2B5EF4-FFF2-40B4-BE49-F238E27FC236}">
                <a16:creationId xmlns:a16="http://schemas.microsoft.com/office/drawing/2014/main" id="{74C294F1-FA3E-4411-B0A7-A5E2F48AEA85}"/>
              </a:ext>
            </a:extLst>
          </p:cNvPr>
          <p:cNvSpPr txBox="1"/>
          <p:nvPr/>
        </p:nvSpPr>
        <p:spPr>
          <a:xfrm>
            <a:off x="457200" y="9600717"/>
            <a:ext cx="3860973" cy="4140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200" dirty="0">
                <a:solidFill>
                  <a:srgbClr val="000000"/>
                </a:solidFill>
                <a:latin typeface="Times New Roman Bold Italics"/>
              </a:rPr>
              <a:t>Martina Cataldi</a:t>
            </a:r>
          </a:p>
        </p:txBody>
      </p:sp>
      <p:pic>
        <p:nvPicPr>
          <p:cNvPr id="3" name="3Dmoviecoldbaryo">
            <a:hlinkClick r:id="" action="ppaction://media"/>
            <a:extLst>
              <a:ext uri="{FF2B5EF4-FFF2-40B4-BE49-F238E27FC236}">
                <a16:creationId xmlns:a16="http://schemas.microsoft.com/office/drawing/2014/main" id="{7A99F8E9-8993-44BA-91DB-D302FE1D20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33500" y="671996"/>
            <a:ext cx="15621000" cy="878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94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7E330CC5-12F4-42D0-970F-D722B21D93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43356" y="-3943356"/>
            <a:ext cx="10401293" cy="18288003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F27E1B3F-5205-43AF-89BB-456D11D6D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A25C09E-9D57-4284-9C33-7B1BCBD54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7F1BAFB-040D-4437-87BC-9F1D510D9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184C393-50DF-41BA-A450-F0E956671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96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6" name="TextBox 98">
            <a:extLst>
              <a:ext uri="{FF2B5EF4-FFF2-40B4-BE49-F238E27FC236}">
                <a16:creationId xmlns:a16="http://schemas.microsoft.com/office/drawing/2014/main" id="{2E001DAD-9527-413F-A3B9-E6A1B2AE4EBD}"/>
              </a:ext>
            </a:extLst>
          </p:cNvPr>
          <p:cNvSpPr txBox="1"/>
          <p:nvPr/>
        </p:nvSpPr>
        <p:spPr>
          <a:xfrm>
            <a:off x="-892669" y="9678594"/>
            <a:ext cx="5027234" cy="3510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en-US" sz="2400" b="1" dirty="0">
                <a:solidFill>
                  <a:srgbClr val="000000"/>
                </a:solidFill>
                <a:latin typeface="Times New Roman"/>
              </a:rPr>
              <a:t>Martina Cataldi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C749F76-DDB7-4B36-BA1F-259130ACC378}"/>
              </a:ext>
            </a:extLst>
          </p:cNvPr>
          <p:cNvSpPr txBox="1"/>
          <p:nvPr/>
        </p:nvSpPr>
        <p:spPr>
          <a:xfrm>
            <a:off x="5027234" y="9598967"/>
            <a:ext cx="1828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i="0" dirty="0">
                <a:solidFill>
                  <a:srgbClr val="004AAD"/>
                </a:solidFill>
                <a:effectLst/>
              </a:rPr>
              <a:t>SM Baryon Number Violation at T=0 from Higgs Bubble Collisions</a:t>
            </a:r>
            <a:endParaRPr lang="en-US" sz="2400" dirty="0">
              <a:effectLst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760399-096B-49FE-B22D-B617EDBE8D6B}"/>
              </a:ext>
            </a:extLst>
          </p:cNvPr>
          <p:cNvSpPr txBox="1"/>
          <p:nvPr/>
        </p:nvSpPr>
        <p:spPr>
          <a:xfrm>
            <a:off x="16002000" y="9258300"/>
            <a:ext cx="131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397EF66-6E26-43A9-A99A-C00670311DFA}"/>
              </a:ext>
            </a:extLst>
          </p:cNvPr>
          <p:cNvSpPr txBox="1"/>
          <p:nvPr/>
        </p:nvSpPr>
        <p:spPr>
          <a:xfrm>
            <a:off x="17364773" y="9572097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34D04858-FD09-4D1A-813A-FCE1429A55D6}"/>
                  </a:ext>
                </a:extLst>
              </p:cNvPr>
              <p:cNvSpPr txBox="1"/>
              <p:nvPr/>
            </p:nvSpPr>
            <p:spPr>
              <a:xfrm>
                <a:off x="914398" y="6100657"/>
                <a:ext cx="8991601" cy="410369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219"/>
                  </a:lnSpc>
                  <a:spcBef>
                    <a:spcPct val="0"/>
                  </a:spcBef>
                </a:pPr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Given the parametrization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𝐶𝑆</m:t>
                        </m:r>
                      </m:sub>
                      <m:sup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it-IT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⋆</m:t>
                        </m:r>
                      </m:sub>
                      <m:sup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bSup>
                  </m:oMath>
                </a14:m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 (thus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8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𝐶𝑆</m:t>
                        </m:r>
                      </m:sub>
                    </m:sSub>
                    <m:r>
                      <a:rPr lang="it-IT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it-IT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it-IT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⋆</m:t>
                        </m:r>
                      </m:sub>
                      <m:sup>
                        <m:r>
                          <a:rPr lang="it-IT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), </a:t>
                </a:r>
                <a:endParaRPr lang="en-US" sz="2600" dirty="0">
                  <a:solidFill>
                    <a:srgbClr val="000000"/>
                  </a:solidFill>
                  <a:latin typeface="Times New Roman"/>
                </a:endParaRPr>
              </a:p>
            </p:txBody>
          </p:sp>
        </mc:Choice>
        <mc:Fallback xmlns="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34D04858-FD09-4D1A-813A-FCE1429A5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8" y="6100657"/>
                <a:ext cx="8991601" cy="410369"/>
              </a:xfrm>
              <a:prstGeom prst="rect">
                <a:avLst/>
              </a:prstGeom>
              <a:blipFill>
                <a:blip r:embed="rId3"/>
                <a:stretch>
                  <a:fillRect l="-2373" t="-31343" b="-522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20">
                <a:extLst>
                  <a:ext uri="{FF2B5EF4-FFF2-40B4-BE49-F238E27FC236}">
                    <a16:creationId xmlns:a16="http://schemas.microsoft.com/office/drawing/2014/main" id="{4DA73895-572C-4341-94CA-9EA0FCB3BAF1}"/>
                  </a:ext>
                </a:extLst>
              </p:cNvPr>
              <p:cNvSpPr txBox="1"/>
              <p:nvPr/>
            </p:nvSpPr>
            <p:spPr>
              <a:xfrm>
                <a:off x="914398" y="6609196"/>
                <a:ext cx="2819401" cy="410369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219"/>
                  </a:lnSpc>
                  <a:spcBef>
                    <a:spcPct val="0"/>
                  </a:spcBef>
                </a:pPr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for large 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it-IT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&gt; 0.2</m:t>
                    </m:r>
                  </m:oMath>
                </a14:m>
                <a:endParaRPr lang="en-US" sz="2600" dirty="0">
                  <a:solidFill>
                    <a:srgbClr val="000000"/>
                  </a:solidFill>
                  <a:latin typeface="Times New Roman"/>
                </a:endParaRPr>
              </a:p>
            </p:txBody>
          </p:sp>
        </mc:Choice>
        <mc:Fallback xmlns="">
          <p:sp>
            <p:nvSpPr>
              <p:cNvPr id="20" name="TextBox 20">
                <a:extLst>
                  <a:ext uri="{FF2B5EF4-FFF2-40B4-BE49-F238E27FC236}">
                    <a16:creationId xmlns:a16="http://schemas.microsoft.com/office/drawing/2014/main" id="{4DA73895-572C-4341-94CA-9EA0FCB3B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8" y="6609196"/>
                <a:ext cx="2819401" cy="410369"/>
              </a:xfrm>
              <a:prstGeom prst="rect">
                <a:avLst/>
              </a:prstGeom>
              <a:blipFill>
                <a:blip r:embed="rId4"/>
                <a:stretch>
                  <a:fillRect l="-7576" t="-30882" b="-514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078A525-A8E7-4884-A090-418440DCE38A}"/>
                  </a:ext>
                </a:extLst>
              </p:cNvPr>
              <p:cNvSpPr txBox="1"/>
              <p:nvPr/>
            </p:nvSpPr>
            <p:spPr>
              <a:xfrm>
                <a:off x="4161610" y="6591654"/>
                <a:ext cx="9488714" cy="410369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219"/>
                  </a:lnSpc>
                  <a:spcBef>
                    <a:spcPct val="0"/>
                  </a:spcBef>
                </a:pPr>
                <a:r>
                  <a:rPr lang="it-IT" sz="2800" i="1" dirty="0">
                    <a:solidFill>
                      <a:srgbClr val="000000"/>
                    </a:solidFill>
                    <a:latin typeface="Times New Roman"/>
                  </a:rPr>
                  <a:t>c</a:t>
                </a:r>
                <a:r>
                  <a:rPr lang="it-IT" sz="2800" i="1" dirty="0" err="1">
                    <a:solidFill>
                      <a:srgbClr val="000000"/>
                    </a:solidFill>
                    <a:latin typeface="Times New Roman"/>
                  </a:rPr>
                  <a:t>onstant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 or </a:t>
                </a:r>
                <a:r>
                  <a:rPr lang="it-IT" sz="2800" i="1" dirty="0" err="1">
                    <a:solidFill>
                      <a:srgbClr val="000000"/>
                    </a:solidFill>
                    <a:latin typeface="Times New Roman"/>
                  </a:rPr>
                  <a:t>increasing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 CS </a:t>
                </a:r>
                <a:r>
                  <a:rPr lang="it-IT" sz="2800" dirty="0" err="1">
                    <a:solidFill>
                      <a:srgbClr val="000000"/>
                    </a:solidFill>
                    <a:latin typeface="Times New Roman"/>
                  </a:rPr>
                  <a:t>variance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 in the </a:t>
                </a:r>
                <a:r>
                  <a:rPr lang="it-IT" sz="2800" dirty="0" err="1">
                    <a:solidFill>
                      <a:srgbClr val="000000"/>
                    </a:solidFill>
                    <a:latin typeface="Times New Roman"/>
                  </a:rPr>
                  <a:t>physical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it-IT" sz="2800" dirty="0" err="1">
                    <a:solidFill>
                      <a:srgbClr val="000000"/>
                    </a:solidFill>
                    <a:latin typeface="Times New Roman"/>
                  </a:rPr>
                  <a:t>limit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⋆ </m:t>
                        </m:r>
                      </m:sub>
                    </m:sSub>
                    <m:r>
                      <a:rPr lang="it-IT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∞</m:t>
                    </m:r>
                  </m:oMath>
                </a14:m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  </a:t>
                </a:r>
                <a:endParaRPr lang="en-US" sz="2600" dirty="0">
                  <a:solidFill>
                    <a:srgbClr val="000000"/>
                  </a:solidFill>
                  <a:latin typeface="Times New Roman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078A525-A8E7-4884-A090-418440DCE3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1610" y="6591654"/>
                <a:ext cx="9488714" cy="410369"/>
              </a:xfrm>
              <a:prstGeom prst="rect">
                <a:avLst/>
              </a:prstGeom>
              <a:blipFill>
                <a:blip r:embed="rId5"/>
                <a:stretch>
                  <a:fillRect l="-2314" t="-30882" b="-514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0">
                <a:extLst>
                  <a:ext uri="{FF2B5EF4-FFF2-40B4-BE49-F238E27FC236}">
                    <a16:creationId xmlns:a16="http://schemas.microsoft.com/office/drawing/2014/main" id="{B8ED5010-9712-4ACA-87CC-BC78AF566C02}"/>
                  </a:ext>
                </a:extLst>
              </p:cNvPr>
              <p:cNvSpPr txBox="1"/>
              <p:nvPr/>
            </p:nvSpPr>
            <p:spPr>
              <a:xfrm>
                <a:off x="944878" y="7365550"/>
                <a:ext cx="13456922" cy="410369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219"/>
                  </a:lnSpc>
                  <a:spcBef>
                    <a:spcPct val="0"/>
                  </a:spcBef>
                </a:pPr>
                <a:r>
                  <a:rPr lang="it-IT" sz="2800" u="sng" dirty="0">
                    <a:solidFill>
                      <a:srgbClr val="000000"/>
                    </a:solidFill>
                    <a:latin typeface="Times New Roman"/>
                  </a:rPr>
                  <a:t>Note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: </a:t>
                </a:r>
                <a:r>
                  <a:rPr lang="it-IT" sz="2800" dirty="0" err="1">
                    <a:solidFill>
                      <a:srgbClr val="000000"/>
                    </a:solidFill>
                    <a:latin typeface="Times New Roman"/>
                  </a:rPr>
                  <a:t>clearer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it-IT" sz="2800" dirty="0" err="1">
                    <a:solidFill>
                      <a:srgbClr val="000000"/>
                    </a:solidFill>
                    <a:latin typeface="Times New Roman"/>
                  </a:rPr>
                  <a:t>hint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 for linear dependence, i.e. 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it-IT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, in the (1+1)D case with </a:t>
                </a:r>
                <a:r>
                  <a:rPr lang="it-IT" sz="2800" i="1" dirty="0">
                    <a:solidFill>
                      <a:srgbClr val="000000"/>
                    </a:solidFill>
                    <a:latin typeface="Times New Roman"/>
                  </a:rPr>
                  <a:t>U(1)-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gauge field!</a:t>
                </a:r>
                <a:endParaRPr lang="en-US" sz="2600" dirty="0">
                  <a:solidFill>
                    <a:srgbClr val="000000"/>
                  </a:solidFill>
                  <a:latin typeface="Times New Roman"/>
                </a:endParaRPr>
              </a:p>
            </p:txBody>
          </p:sp>
        </mc:Choice>
        <mc:Fallback xmlns="">
          <p:sp>
            <p:nvSpPr>
              <p:cNvPr id="22" name="TextBox 20">
                <a:extLst>
                  <a:ext uri="{FF2B5EF4-FFF2-40B4-BE49-F238E27FC236}">
                    <a16:creationId xmlns:a16="http://schemas.microsoft.com/office/drawing/2014/main" id="{B8ED5010-9712-4ACA-87CC-BC78AF566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78" y="7365550"/>
                <a:ext cx="13456922" cy="410369"/>
              </a:xfrm>
              <a:prstGeom prst="rect">
                <a:avLst/>
              </a:prstGeom>
              <a:blipFill>
                <a:blip r:embed="rId6"/>
                <a:stretch>
                  <a:fillRect l="-1585" t="-30882" r="-453" b="-514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4CA57C0B-487F-41DA-B376-B956F8D8A6C7}"/>
                  </a:ext>
                </a:extLst>
              </p:cNvPr>
              <p:cNvSpPr txBox="1"/>
              <p:nvPr/>
            </p:nvSpPr>
            <p:spPr>
              <a:xfrm>
                <a:off x="14401800" y="6591300"/>
                <a:ext cx="1070429" cy="430887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it-IT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4CA57C0B-487F-41DA-B376-B956F8D8A6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1800" y="6591300"/>
                <a:ext cx="1070429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Immagine 23">
            <a:extLst>
              <a:ext uri="{FF2B5EF4-FFF2-40B4-BE49-F238E27FC236}">
                <a16:creationId xmlns:a16="http://schemas.microsoft.com/office/drawing/2014/main" id="{AEC15A78-16DA-4F47-BB3F-249B053507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607" y="226368"/>
            <a:ext cx="7336366" cy="5465593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392B4C67-E5CD-4BC9-84F2-8113B797EA2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23" y="203091"/>
            <a:ext cx="7336366" cy="5499341"/>
          </a:xfrm>
          <a:prstGeom prst="rect">
            <a:avLst/>
          </a:prstGeom>
        </p:spPr>
      </p:pic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B08B41A4-07C5-448D-9E24-FB484DC4C4BD}"/>
              </a:ext>
            </a:extLst>
          </p:cNvPr>
          <p:cNvCxnSpPr/>
          <p:nvPr/>
        </p:nvCxnSpPr>
        <p:spPr>
          <a:xfrm>
            <a:off x="816154" y="8572500"/>
            <a:ext cx="804794" cy="0"/>
          </a:xfrm>
          <a:prstGeom prst="straightConnector1">
            <a:avLst/>
          </a:prstGeom>
          <a:ln w="38100">
            <a:solidFill>
              <a:srgbClr val="1A5B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0">
                <a:extLst>
                  <a:ext uri="{FF2B5EF4-FFF2-40B4-BE49-F238E27FC236}">
                    <a16:creationId xmlns:a16="http://schemas.microsoft.com/office/drawing/2014/main" id="{DFCB0DFA-7225-4CD6-BEFC-3FFD5A982035}"/>
                  </a:ext>
                </a:extLst>
              </p:cNvPr>
              <p:cNvSpPr txBox="1"/>
              <p:nvPr/>
            </p:nvSpPr>
            <p:spPr>
              <a:xfrm>
                <a:off x="1905000" y="8191500"/>
                <a:ext cx="10058400" cy="410369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219"/>
                  </a:lnSpc>
                  <a:spcBef>
                    <a:spcPct val="0"/>
                  </a:spcBef>
                </a:pP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Sizable </a:t>
                </a:r>
                <a:r>
                  <a:rPr lang="it-IT" sz="2800" dirty="0" err="1">
                    <a:solidFill>
                      <a:srgbClr val="000000"/>
                    </a:solidFill>
                    <a:latin typeface="Times New Roman"/>
                  </a:rPr>
                  <a:t>baryon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it-IT" sz="2800" dirty="0" err="1">
                    <a:solidFill>
                      <a:srgbClr val="000000"/>
                    </a:solidFill>
                    <a:latin typeface="Times New Roman"/>
                  </a:rPr>
                  <a:t>number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 production </a:t>
                </a:r>
                <a:r>
                  <a:rPr lang="it-IT" sz="2800" dirty="0" err="1">
                    <a:solidFill>
                      <a:srgbClr val="000000"/>
                    </a:solidFill>
                    <a:latin typeface="Times New Roman"/>
                  </a:rPr>
                  <a:t>at</a:t>
                </a:r>
                <a:r>
                  <a:rPr lang="it-IT" sz="2800" dirty="0">
                    <a:solidFill>
                      <a:srgbClr val="000000"/>
                    </a:solidFill>
                    <a:latin typeface="Times New Roman"/>
                  </a:rPr>
                  <a:t> large 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 lang="en-US" sz="2600" dirty="0">
                  <a:solidFill>
                    <a:srgbClr val="000000"/>
                  </a:solidFill>
                  <a:latin typeface="Times New Roman"/>
                </a:endParaRPr>
              </a:p>
            </p:txBody>
          </p:sp>
        </mc:Choice>
        <mc:Fallback xmlns="">
          <p:sp>
            <p:nvSpPr>
              <p:cNvPr id="25" name="TextBox 20">
                <a:extLst>
                  <a:ext uri="{FF2B5EF4-FFF2-40B4-BE49-F238E27FC236}">
                    <a16:creationId xmlns:a16="http://schemas.microsoft.com/office/drawing/2014/main" id="{DFCB0DFA-7225-4CD6-BEFC-3FFD5A9820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8191500"/>
                <a:ext cx="10058400" cy="410369"/>
              </a:xfrm>
              <a:prstGeom prst="rect">
                <a:avLst/>
              </a:prstGeom>
              <a:blipFill>
                <a:blip r:embed="rId10"/>
                <a:stretch>
                  <a:fillRect l="-2182" t="-31343" b="-522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0">
            <a:extLst>
              <a:ext uri="{FF2B5EF4-FFF2-40B4-BE49-F238E27FC236}">
                <a16:creationId xmlns:a16="http://schemas.microsoft.com/office/drawing/2014/main" id="{0E864761-DAC2-488D-A7FB-CB653DA2E6F6}"/>
              </a:ext>
            </a:extLst>
          </p:cNvPr>
          <p:cNvSpPr txBox="1"/>
          <p:nvPr/>
        </p:nvSpPr>
        <p:spPr>
          <a:xfrm>
            <a:off x="1905000" y="8697601"/>
            <a:ext cx="14859000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it-IT" sz="2800" dirty="0" err="1">
                <a:solidFill>
                  <a:srgbClr val="000000"/>
                </a:solidFill>
                <a:latin typeface="Times New Roman"/>
              </a:rPr>
              <a:t>Same</a:t>
            </a:r>
            <a:r>
              <a:rPr lang="it-IT" sz="2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Times New Roman"/>
              </a:rPr>
              <a:t>order</a:t>
            </a:r>
            <a:r>
              <a:rPr lang="it-IT" sz="2800" dirty="0">
                <a:solidFill>
                  <a:srgbClr val="000000"/>
                </a:solidFill>
                <a:latin typeface="Times New Roman"/>
              </a:rPr>
              <a:t> of </a:t>
            </a:r>
            <a:r>
              <a:rPr lang="it-IT" sz="2800" dirty="0" err="1">
                <a:solidFill>
                  <a:srgbClr val="000000"/>
                </a:solidFill>
                <a:latin typeface="Times New Roman"/>
              </a:rPr>
              <a:t>magnitude</a:t>
            </a:r>
            <a:r>
              <a:rPr lang="it-IT" sz="2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Times New Roman"/>
              </a:rPr>
              <a:t>as</a:t>
            </a:r>
            <a:r>
              <a:rPr lang="it-IT" sz="2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Times New Roman"/>
              </a:rPr>
              <a:t>thermal</a:t>
            </a:r>
            <a:r>
              <a:rPr lang="it-IT" sz="2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Times New Roman"/>
              </a:rPr>
              <a:t>sphaleron</a:t>
            </a:r>
            <a:r>
              <a:rPr lang="it-IT" sz="2800" dirty="0">
                <a:solidFill>
                  <a:srgbClr val="000000"/>
                </a:solidFill>
                <a:latin typeface="Times New Roman"/>
              </a:rPr>
              <a:t> rate in the </a:t>
            </a:r>
            <a:r>
              <a:rPr lang="it-IT" sz="2800" dirty="0" err="1">
                <a:solidFill>
                  <a:srgbClr val="000000"/>
                </a:solidFill>
                <a:latin typeface="Times New Roman"/>
              </a:rPr>
              <a:t>symmetric</a:t>
            </a:r>
            <a:r>
              <a:rPr lang="it-IT" sz="2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Times New Roman"/>
              </a:rPr>
              <a:t>phase</a:t>
            </a:r>
            <a:r>
              <a:rPr lang="it-IT" sz="2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Times New Roman"/>
              </a:rPr>
              <a:t>at</a:t>
            </a:r>
            <a:r>
              <a:rPr lang="it-IT" sz="2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Times New Roman"/>
              </a:rPr>
              <a:t>electroweak</a:t>
            </a:r>
            <a:r>
              <a:rPr lang="it-IT" sz="2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Times New Roman"/>
              </a:rPr>
              <a:t>temperatures</a:t>
            </a:r>
            <a:r>
              <a:rPr lang="it-IT" sz="2800" dirty="0">
                <a:solidFill>
                  <a:srgbClr val="000000"/>
                </a:solidFill>
                <a:latin typeface="Times New Roman"/>
              </a:rPr>
              <a:t> </a:t>
            </a:r>
            <a:endParaRPr lang="en-US" sz="2600" dirty="0">
              <a:solidFill>
                <a:srgbClr val="000000"/>
              </a:solidFill>
              <a:latin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1E2E62B7-066C-4E6A-B696-CC89521CEDF9}"/>
                  </a:ext>
                </a:extLst>
              </p:cNvPr>
              <p:cNvSpPr txBox="1"/>
              <p:nvPr/>
            </p:nvSpPr>
            <p:spPr>
              <a:xfrm>
                <a:off x="7809367" y="756273"/>
                <a:ext cx="2858953" cy="3443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𝐶𝑆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𝑡𝑎𝑐h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1E2E62B7-066C-4E6A-B696-CC89521CED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9367" y="756273"/>
                <a:ext cx="2858953" cy="344325"/>
              </a:xfrm>
              <a:prstGeom prst="rect">
                <a:avLst/>
              </a:prstGeom>
              <a:blipFill>
                <a:blip r:embed="rId11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1FE83B25-20C6-42F1-8AF4-6728FE3EC58B}"/>
                  </a:ext>
                </a:extLst>
              </p:cNvPr>
              <p:cNvSpPr txBox="1"/>
              <p:nvPr/>
            </p:nvSpPr>
            <p:spPr>
              <a:xfrm>
                <a:off x="7924800" y="1971886"/>
                <a:ext cx="1892544" cy="3113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it-IT" sz="20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25 </m:t>
                      </m:r>
                      <m:sSubSup>
                        <m:sSubSup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bSup>
                      <m:sSup>
                        <m:sSupPr>
                          <m:ctrlP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it-IT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1FE83B25-20C6-42F1-8AF4-6728FE3EC5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800" y="1971886"/>
                <a:ext cx="1892544" cy="311304"/>
              </a:xfrm>
              <a:prstGeom prst="rect">
                <a:avLst/>
              </a:prstGeom>
              <a:blipFill>
                <a:blip r:embed="rId12"/>
                <a:stretch>
                  <a:fillRect b="-173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51AC763D-BB54-4561-97F1-4028F2CF8578}"/>
              </a:ext>
            </a:extLst>
          </p:cNvPr>
          <p:cNvSpPr txBox="1"/>
          <p:nvPr/>
        </p:nvSpPr>
        <p:spPr>
          <a:xfrm>
            <a:off x="8057673" y="2352204"/>
            <a:ext cx="2457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00B050"/>
                </a:solidFill>
              </a:rPr>
              <a:t>D’Onofrio, et al., </a:t>
            </a:r>
            <a:r>
              <a:rPr lang="it-IT" sz="1600" dirty="0" err="1">
                <a:solidFill>
                  <a:srgbClr val="00B050"/>
                </a:solidFill>
              </a:rPr>
              <a:t>Phys</a:t>
            </a:r>
            <a:r>
              <a:rPr lang="it-IT" sz="1600" dirty="0">
                <a:solidFill>
                  <a:srgbClr val="00B050"/>
                </a:solidFill>
              </a:rPr>
              <a:t>. Rev. Lett. 113, 141602 (2014)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AD700843-6BD2-422F-AAC0-906F2ECEFD2F}"/>
              </a:ext>
            </a:extLst>
          </p:cNvPr>
          <p:cNvCxnSpPr>
            <a:cxnSpLocks/>
          </p:cNvCxnSpPr>
          <p:nvPr/>
        </p:nvCxnSpPr>
        <p:spPr>
          <a:xfrm flipH="1" flipV="1">
            <a:off x="10158896" y="1189830"/>
            <a:ext cx="480040" cy="571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308D3158-0AE8-41E4-A622-36CEEC504D6E}"/>
              </a:ext>
            </a:extLst>
          </p:cNvPr>
          <p:cNvCxnSpPr>
            <a:cxnSpLocks/>
          </p:cNvCxnSpPr>
          <p:nvPr/>
        </p:nvCxnSpPr>
        <p:spPr>
          <a:xfrm flipV="1">
            <a:off x="7638973" y="2603719"/>
            <a:ext cx="454414" cy="591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299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7E330CC5-12F4-42D0-970F-D722B21D93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00498" y="-4000501"/>
            <a:ext cx="10287000" cy="182880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F27E1B3F-5205-43AF-89BB-456D11D6D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A25C09E-9D57-4284-9C33-7B1BCBD54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7F1BAFB-040D-4437-87BC-9F1D510D9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1B6E587-894B-4487-AD20-C55940ADF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572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184C393-50DF-41BA-A450-F0E956671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96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6" name="TextBox 98">
            <a:extLst>
              <a:ext uri="{FF2B5EF4-FFF2-40B4-BE49-F238E27FC236}">
                <a16:creationId xmlns:a16="http://schemas.microsoft.com/office/drawing/2014/main" id="{2E001DAD-9527-413F-A3B9-E6A1B2AE4EBD}"/>
              </a:ext>
            </a:extLst>
          </p:cNvPr>
          <p:cNvSpPr txBox="1"/>
          <p:nvPr/>
        </p:nvSpPr>
        <p:spPr>
          <a:xfrm>
            <a:off x="-914400" y="9684518"/>
            <a:ext cx="5027234" cy="3510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en-US" sz="2400" b="1" dirty="0">
                <a:solidFill>
                  <a:srgbClr val="000000"/>
                </a:solidFill>
                <a:latin typeface="Times New Roman"/>
              </a:rPr>
              <a:t>Martina Cataldi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C749F76-DDB7-4B36-BA1F-259130ACC378}"/>
              </a:ext>
            </a:extLst>
          </p:cNvPr>
          <p:cNvSpPr txBox="1"/>
          <p:nvPr/>
        </p:nvSpPr>
        <p:spPr>
          <a:xfrm>
            <a:off x="4980386" y="9598967"/>
            <a:ext cx="1828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i="0" dirty="0">
                <a:solidFill>
                  <a:srgbClr val="004AAD"/>
                </a:solidFill>
                <a:effectLst/>
              </a:rPr>
              <a:t>SM Baryon Number Violation at T=0 from Higgs Bubble Collisions</a:t>
            </a:r>
            <a:endParaRPr lang="en-US" sz="2400" dirty="0">
              <a:effectLst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760399-096B-49FE-B22D-B617EDBE8D6B}"/>
              </a:ext>
            </a:extLst>
          </p:cNvPr>
          <p:cNvSpPr txBox="1"/>
          <p:nvPr/>
        </p:nvSpPr>
        <p:spPr>
          <a:xfrm>
            <a:off x="16002000" y="9258300"/>
            <a:ext cx="131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397EF66-6E26-43A9-A99A-C00670311DFA}"/>
              </a:ext>
            </a:extLst>
          </p:cNvPr>
          <p:cNvSpPr txBox="1"/>
          <p:nvPr/>
        </p:nvSpPr>
        <p:spPr>
          <a:xfrm>
            <a:off x="17364773" y="9572097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0390F40-5B4B-4434-B11F-F26D80172534}"/>
              </a:ext>
            </a:extLst>
          </p:cNvPr>
          <p:cNvSpPr txBox="1"/>
          <p:nvPr/>
        </p:nvSpPr>
        <p:spPr>
          <a:xfrm>
            <a:off x="609600" y="480060"/>
            <a:ext cx="30775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4800" b="1" i="0" dirty="0">
                <a:solidFill>
                  <a:srgbClr val="1A5BB3"/>
                </a:solidFill>
                <a:effectLst/>
              </a:rPr>
              <a:t>Summary</a:t>
            </a:r>
            <a:endParaRPr lang="en-US" sz="4800" dirty="0">
              <a:solidFill>
                <a:srgbClr val="1A5BB3"/>
              </a:solidFill>
              <a:effectLst/>
            </a:endParaRPr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E911BD29-5B94-4923-B8ED-852FF715F973}"/>
              </a:ext>
            </a:extLst>
          </p:cNvPr>
          <p:cNvSpPr txBox="1"/>
          <p:nvPr/>
        </p:nvSpPr>
        <p:spPr>
          <a:xfrm>
            <a:off x="1143000" y="3238500"/>
            <a:ext cx="15773400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New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</a:rPr>
              <a:t>ElectroWeak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 Baryogenesis mechanism for FOEWPT with:        1) low reheat temperature  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                                                                                                               2) large bubble wall velocity</a:t>
            </a:r>
          </a:p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                                                                                                               </a:t>
            </a:r>
          </a:p>
        </p:txBody>
      </p:sp>
      <p:sp>
        <p:nvSpPr>
          <p:cNvPr id="22" name="TextBox 20">
            <a:extLst>
              <a:ext uri="{FF2B5EF4-FFF2-40B4-BE49-F238E27FC236}">
                <a16:creationId xmlns:a16="http://schemas.microsoft.com/office/drawing/2014/main" id="{CF3D67EF-F157-4354-9BC8-FF9B2037D40E}"/>
              </a:ext>
            </a:extLst>
          </p:cNvPr>
          <p:cNvSpPr txBox="1"/>
          <p:nvPr/>
        </p:nvSpPr>
        <p:spPr>
          <a:xfrm>
            <a:off x="1135380" y="1714500"/>
            <a:ext cx="16771620" cy="8207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Very first computation of SM Baryon Number Violation at Zero Temperature from Higgs Bubble Collisions in a strongly First Order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</a:rPr>
              <a:t>ElectroWeak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 Phase Transition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0">
                <a:extLst>
                  <a:ext uri="{FF2B5EF4-FFF2-40B4-BE49-F238E27FC236}">
                    <a16:creationId xmlns:a16="http://schemas.microsoft.com/office/drawing/2014/main" id="{4446B377-D85F-459E-947B-3EB3D6D32ECC}"/>
                  </a:ext>
                </a:extLst>
              </p:cNvPr>
              <p:cNvSpPr txBox="1"/>
              <p:nvPr/>
            </p:nvSpPr>
            <p:spPr>
              <a:xfrm>
                <a:off x="1135380" y="4704332"/>
                <a:ext cx="17145000" cy="410369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219"/>
                  </a:lnSpc>
                  <a:spcBef>
                    <a:spcPct val="0"/>
                  </a:spcBef>
                </a:pPr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CS production strongly depends on Higgs potential’s shape, controlled by degeneracy parameter 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 lang="en-US" sz="2800" dirty="0">
                  <a:solidFill>
                    <a:srgbClr val="000000"/>
                  </a:solidFill>
                  <a:latin typeface="Times New Roman"/>
                </a:endParaRPr>
              </a:p>
            </p:txBody>
          </p:sp>
        </mc:Choice>
        <mc:Fallback xmlns="">
          <p:sp>
            <p:nvSpPr>
              <p:cNvPr id="23" name="TextBox 20">
                <a:extLst>
                  <a:ext uri="{FF2B5EF4-FFF2-40B4-BE49-F238E27FC236}">
                    <a16:creationId xmlns:a16="http://schemas.microsoft.com/office/drawing/2014/main" id="{4446B377-D85F-459E-947B-3EB3D6D32E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5380" y="4704332"/>
                <a:ext cx="17145000" cy="410369"/>
              </a:xfrm>
              <a:prstGeom prst="rect">
                <a:avLst/>
              </a:prstGeom>
              <a:blipFill>
                <a:blip r:embed="rId3"/>
                <a:stretch>
                  <a:fillRect l="-1244" t="-31343" b="-522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0">
                <a:extLst>
                  <a:ext uri="{FF2B5EF4-FFF2-40B4-BE49-F238E27FC236}">
                    <a16:creationId xmlns:a16="http://schemas.microsoft.com/office/drawing/2014/main" id="{C6EFE8B2-2080-419A-9699-FB27BB47ECDB}"/>
                  </a:ext>
                </a:extLst>
              </p:cNvPr>
              <p:cNvSpPr txBox="1"/>
              <p:nvPr/>
            </p:nvSpPr>
            <p:spPr>
              <a:xfrm>
                <a:off x="1056851" y="6178486"/>
                <a:ext cx="17145000" cy="425116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219"/>
                  </a:lnSpc>
                  <a:spcBef>
                    <a:spcPct val="0"/>
                  </a:spcBef>
                </a:pPr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For large 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it-IT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&gt;0.2</m:t>
                    </m:r>
                  </m:oMath>
                </a14:m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, </a:t>
                </a:r>
                <a:r>
                  <a:rPr lang="en-US" sz="2800" i="1" dirty="0">
                    <a:solidFill>
                      <a:srgbClr val="000000"/>
                    </a:solidFill>
                    <a:latin typeface="Times New Roman"/>
                  </a:rPr>
                  <a:t>non-decreasing</a:t>
                </a:r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 CS variance with bubble wall Lorentz-factor at collision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⋆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rgbClr val="000000"/>
                    </a:solidFill>
                    <a:latin typeface="Times New Roman"/>
                  </a:rPr>
                  <a:t> </a:t>
                </a:r>
              </a:p>
            </p:txBody>
          </p:sp>
        </mc:Choice>
        <mc:Fallback xmlns="">
          <p:sp>
            <p:nvSpPr>
              <p:cNvPr id="24" name="TextBox 20">
                <a:extLst>
                  <a:ext uri="{FF2B5EF4-FFF2-40B4-BE49-F238E27FC236}">
                    <a16:creationId xmlns:a16="http://schemas.microsoft.com/office/drawing/2014/main" id="{C6EFE8B2-2080-419A-9699-FB27BB47E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851" y="6178486"/>
                <a:ext cx="17145000" cy="425116"/>
              </a:xfrm>
              <a:prstGeom prst="rect">
                <a:avLst/>
              </a:prstGeom>
              <a:blipFill>
                <a:blip r:embed="rId4"/>
                <a:stretch>
                  <a:fillRect l="-1244" t="-30435" b="-478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0">
            <a:extLst>
              <a:ext uri="{FF2B5EF4-FFF2-40B4-BE49-F238E27FC236}">
                <a16:creationId xmlns:a16="http://schemas.microsoft.com/office/drawing/2014/main" id="{76FDA9FF-0173-41FD-BE95-83A619D642DD}"/>
              </a:ext>
            </a:extLst>
          </p:cNvPr>
          <p:cNvSpPr txBox="1"/>
          <p:nvPr/>
        </p:nvSpPr>
        <p:spPr>
          <a:xfrm>
            <a:off x="1028700" y="6808661"/>
            <a:ext cx="17145000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Sizable baryon number production, potentially leading to correct baryon asymmetry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</a:rPr>
              <a:t>e.g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 with </a:t>
            </a:r>
            <a:r>
              <a:rPr lang="en-US" sz="2800" i="1" dirty="0">
                <a:solidFill>
                  <a:srgbClr val="000000"/>
                </a:solidFill>
                <a:latin typeface="Times New Roman"/>
              </a:rPr>
              <a:t>CP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-violating source</a:t>
            </a:r>
            <a:endParaRPr lang="en-US" sz="2800" dirty="0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26" name="TextBox 20">
            <a:extLst>
              <a:ext uri="{FF2B5EF4-FFF2-40B4-BE49-F238E27FC236}">
                <a16:creationId xmlns:a16="http://schemas.microsoft.com/office/drawing/2014/main" id="{E8C1B23D-3861-4A44-8EB3-E1BDF533E65B}"/>
              </a:ext>
            </a:extLst>
          </p:cNvPr>
          <p:cNvSpPr txBox="1"/>
          <p:nvPr/>
        </p:nvSpPr>
        <p:spPr>
          <a:xfrm>
            <a:off x="5181600" y="7320899"/>
            <a:ext cx="17145000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Next: include numerically </a:t>
            </a:r>
            <a:r>
              <a:rPr lang="en-US" sz="2800" i="1" dirty="0">
                <a:solidFill>
                  <a:srgbClr val="000000"/>
                </a:solidFill>
                <a:latin typeface="Times New Roman"/>
              </a:rPr>
              <a:t>CP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-violation.</a:t>
            </a:r>
            <a:endParaRPr lang="en-US" sz="2800" dirty="0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27" name="TextBox 20">
            <a:extLst>
              <a:ext uri="{FF2B5EF4-FFF2-40B4-BE49-F238E27FC236}">
                <a16:creationId xmlns:a16="http://schemas.microsoft.com/office/drawing/2014/main" id="{81283524-A324-4A91-90D8-E838523001D4}"/>
              </a:ext>
            </a:extLst>
          </p:cNvPr>
          <p:cNvSpPr txBox="1"/>
          <p:nvPr/>
        </p:nvSpPr>
        <p:spPr>
          <a:xfrm>
            <a:off x="900086" y="8488460"/>
            <a:ext cx="5753100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3200" i="1" dirty="0">
                <a:solidFill>
                  <a:srgbClr val="1A5BB3"/>
                </a:solidFill>
                <a:latin typeface="Times New Roman"/>
              </a:rPr>
              <a:t>And more details in </a:t>
            </a:r>
            <a:r>
              <a:rPr lang="en-US" sz="3200" b="1" i="1" dirty="0">
                <a:solidFill>
                  <a:srgbClr val="1A5BB3"/>
                </a:solidFill>
                <a:latin typeface="Times New Roman"/>
              </a:rPr>
              <a:t> </a:t>
            </a:r>
            <a:r>
              <a:rPr lang="en-US" sz="3200" b="1" i="1" u="sng" dirty="0">
                <a:solidFill>
                  <a:srgbClr val="1A5BB3"/>
                </a:solidFill>
                <a:latin typeface="Times New Roman"/>
              </a:rPr>
              <a:t>2508.21825</a:t>
            </a: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0853281E-89C1-4E68-90CC-A4AA92156D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43" y="1790712"/>
            <a:ext cx="442886" cy="6260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2FA8BC98-B7B8-4FB6-8210-CD54106376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57" y="3145813"/>
            <a:ext cx="442886" cy="6260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79513685-6697-428D-BB5C-3CF8276526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" y="4592043"/>
            <a:ext cx="442886" cy="6260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F2000686-16BC-45A3-AB9B-E9F7D874CE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74077"/>
            <a:ext cx="442886" cy="6260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4DC6DCCC-C010-4B5C-AC4B-B652FC473F7A}"/>
              </a:ext>
            </a:extLst>
          </p:cNvPr>
          <p:cNvSpPr txBox="1"/>
          <p:nvPr/>
        </p:nvSpPr>
        <p:spPr>
          <a:xfrm rot="20922898">
            <a:off x="13486814" y="7677964"/>
            <a:ext cx="2408982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4000" dirty="0">
                <a:solidFill>
                  <a:srgbClr val="1A5BB3"/>
                </a:solidFill>
                <a:latin typeface="Bodoni MT" panose="02070603080606020203" pitchFamily="18" charset="0"/>
              </a:rPr>
              <a:t>Check out </a:t>
            </a:r>
          </a:p>
          <a:p>
            <a:r>
              <a:rPr lang="it-IT" sz="4000" dirty="0">
                <a:solidFill>
                  <a:srgbClr val="1A5BB3"/>
                </a:solidFill>
                <a:latin typeface="Bodoni MT" panose="02070603080606020203" pitchFamily="18" charset="0"/>
              </a:rPr>
              <a:t>the paper!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48822FE8-AC8D-4344-92A1-9EC6CD3681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851" y="7283795"/>
            <a:ext cx="4000847" cy="54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164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24">
            <a:extLst>
              <a:ext uri="{FF2B5EF4-FFF2-40B4-BE49-F238E27FC236}">
                <a16:creationId xmlns:a16="http://schemas.microsoft.com/office/drawing/2014/main" id="{7E33B8CC-BD60-4CEE-A951-D6D4EC2CA8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00498" y="-4000501"/>
            <a:ext cx="10287000" cy="182880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9" name="TextBox 15">
            <a:extLst>
              <a:ext uri="{FF2B5EF4-FFF2-40B4-BE49-F238E27FC236}">
                <a16:creationId xmlns:a16="http://schemas.microsoft.com/office/drawing/2014/main" id="{307FA4B4-4357-4CC5-B01F-68D62F9728D9}"/>
              </a:ext>
            </a:extLst>
          </p:cNvPr>
          <p:cNvSpPr txBox="1"/>
          <p:nvPr/>
        </p:nvSpPr>
        <p:spPr>
          <a:xfrm>
            <a:off x="457200" y="9600717"/>
            <a:ext cx="3860973" cy="4140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200" dirty="0">
                <a:solidFill>
                  <a:srgbClr val="000000"/>
                </a:solidFill>
                <a:latin typeface="Times New Roman Bold Italics"/>
              </a:rPr>
              <a:t>Martina Cataldi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4C17127-0382-4624-ABCE-E48C3E7C2EA9}"/>
              </a:ext>
            </a:extLst>
          </p:cNvPr>
          <p:cNvSpPr txBox="1"/>
          <p:nvPr/>
        </p:nvSpPr>
        <p:spPr>
          <a:xfrm>
            <a:off x="-349978" y="322369"/>
            <a:ext cx="9336302" cy="8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439"/>
              </a:lnSpc>
            </a:pPr>
            <a:r>
              <a:rPr lang="en-US" sz="4800" dirty="0">
                <a:solidFill>
                  <a:srgbClr val="1A5BB3"/>
                </a:solidFill>
                <a:latin typeface="Arapey Bold"/>
              </a:rPr>
              <a:t>Backup – (3+1)D simulations</a:t>
            </a:r>
          </a:p>
        </p:txBody>
      </p:sp>
      <p:sp>
        <p:nvSpPr>
          <p:cNvPr id="33" name="Rectangle 1">
            <a:extLst>
              <a:ext uri="{FF2B5EF4-FFF2-40B4-BE49-F238E27FC236}">
                <a16:creationId xmlns:a16="http://schemas.microsoft.com/office/drawing/2014/main" id="{0A1C6F14-FFC6-4544-BFCE-ED35DCB75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4" name="Rectangle 2">
            <a:extLst>
              <a:ext uri="{FF2B5EF4-FFF2-40B4-BE49-F238E27FC236}">
                <a16:creationId xmlns:a16="http://schemas.microsoft.com/office/drawing/2014/main" id="{540AF5B6-F159-4FA5-9125-E4C035038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18" y="130551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07D2BD5E-3DA3-4F15-837A-C2CCA81F101B}"/>
              </a:ext>
            </a:extLst>
          </p:cNvPr>
          <p:cNvCxnSpPr/>
          <p:nvPr/>
        </p:nvCxnSpPr>
        <p:spPr>
          <a:xfrm>
            <a:off x="290415" y="1712796"/>
            <a:ext cx="804794" cy="0"/>
          </a:xfrm>
          <a:prstGeom prst="straightConnector1">
            <a:avLst/>
          </a:prstGeom>
          <a:ln w="38100">
            <a:solidFill>
              <a:srgbClr val="1A5B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magine 23">
            <a:extLst>
              <a:ext uri="{FF2B5EF4-FFF2-40B4-BE49-F238E27FC236}">
                <a16:creationId xmlns:a16="http://schemas.microsoft.com/office/drawing/2014/main" id="{7C41D3B3-073E-4078-9F5B-FC92D029FC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533" y="3208741"/>
            <a:ext cx="4493253" cy="1012930"/>
          </a:xfrm>
          <a:prstGeom prst="rect">
            <a:avLst/>
          </a:prstGeom>
        </p:spPr>
      </p:pic>
      <p:sp>
        <p:nvSpPr>
          <p:cNvPr id="26" name="TextBox 20">
            <a:extLst>
              <a:ext uri="{FF2B5EF4-FFF2-40B4-BE49-F238E27FC236}">
                <a16:creationId xmlns:a16="http://schemas.microsoft.com/office/drawing/2014/main" id="{AC7FA2DE-7AD5-47A8-8CE0-9EABBC42C22A}"/>
              </a:ext>
            </a:extLst>
          </p:cNvPr>
          <p:cNvSpPr txBox="1"/>
          <p:nvPr/>
        </p:nvSpPr>
        <p:spPr>
          <a:xfrm>
            <a:off x="1301312" y="3405697"/>
            <a:ext cx="2901832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w/ toy potential </a:t>
            </a:r>
          </a:p>
        </p:txBody>
      </p:sp>
      <p:sp>
        <p:nvSpPr>
          <p:cNvPr id="30" name="TextBox 20">
            <a:extLst>
              <a:ext uri="{FF2B5EF4-FFF2-40B4-BE49-F238E27FC236}">
                <a16:creationId xmlns:a16="http://schemas.microsoft.com/office/drawing/2014/main" id="{77478C57-643D-4FAB-83CA-97D003D7E04F}"/>
              </a:ext>
            </a:extLst>
          </p:cNvPr>
          <p:cNvSpPr txBox="1"/>
          <p:nvPr/>
        </p:nvSpPr>
        <p:spPr>
          <a:xfrm>
            <a:off x="1405542" y="1517349"/>
            <a:ext cx="10810807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Extensive lattice implementation of Higgs doublet and </a:t>
            </a:r>
            <a:r>
              <a:rPr lang="en-US" sz="2800" i="1" dirty="0">
                <a:solidFill>
                  <a:srgbClr val="000000"/>
                </a:solidFill>
                <a:latin typeface="Times New Roman"/>
              </a:rPr>
              <a:t>SU(2)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-gauge fields</a:t>
            </a:r>
          </a:p>
        </p:txBody>
      </p:sp>
      <p:sp>
        <p:nvSpPr>
          <p:cNvPr id="31" name="TextBox 20">
            <a:extLst>
              <a:ext uri="{FF2B5EF4-FFF2-40B4-BE49-F238E27FC236}">
                <a16:creationId xmlns:a16="http://schemas.microsoft.com/office/drawing/2014/main" id="{AA657AB6-9A0D-486A-96EC-02C4933566B7}"/>
              </a:ext>
            </a:extLst>
          </p:cNvPr>
          <p:cNvSpPr txBox="1"/>
          <p:nvPr/>
        </p:nvSpPr>
        <p:spPr>
          <a:xfrm>
            <a:off x="12120953" y="1485900"/>
            <a:ext cx="3974755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and critical bubble profile</a:t>
            </a:r>
            <a:endParaRPr lang="en-US" sz="2600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96BA5202-9B9E-4D0B-BFDD-E7C85CED47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7109" y="2398596"/>
            <a:ext cx="5418491" cy="564676"/>
          </a:xfrm>
          <a:prstGeom prst="rect">
            <a:avLst/>
          </a:prstGeom>
        </p:spPr>
      </p:pic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D165661C-8CE3-4BC2-A3BB-0055599DFFD4}"/>
              </a:ext>
            </a:extLst>
          </p:cNvPr>
          <p:cNvCxnSpPr/>
          <p:nvPr/>
        </p:nvCxnSpPr>
        <p:spPr>
          <a:xfrm>
            <a:off x="290415" y="5295900"/>
            <a:ext cx="804794" cy="0"/>
          </a:xfrm>
          <a:prstGeom prst="straightConnector1">
            <a:avLst/>
          </a:prstGeom>
          <a:ln w="38100">
            <a:solidFill>
              <a:srgbClr val="1A5B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magine 27">
            <a:extLst>
              <a:ext uri="{FF2B5EF4-FFF2-40B4-BE49-F238E27FC236}">
                <a16:creationId xmlns:a16="http://schemas.microsoft.com/office/drawing/2014/main" id="{AF6267F6-6381-4518-A413-3D2314232B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302" y="4697120"/>
            <a:ext cx="4978489" cy="1074901"/>
          </a:xfrm>
          <a:prstGeom prst="rect">
            <a:avLst/>
          </a:prstGeom>
        </p:spPr>
      </p:pic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1C819400-9E97-41DB-9469-ACB76923E8BE}"/>
              </a:ext>
            </a:extLst>
          </p:cNvPr>
          <p:cNvSpPr txBox="1"/>
          <p:nvPr/>
        </p:nvSpPr>
        <p:spPr>
          <a:xfrm>
            <a:off x="4980386" y="9415711"/>
            <a:ext cx="1828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2400" b="1" i="0" dirty="0">
                <a:solidFill>
                  <a:srgbClr val="004AAD"/>
                </a:solidFill>
                <a:effectLst/>
              </a:rPr>
              <a:t>SM Baryon Number Violation at T=0 from Higgs Bubble Collisions</a:t>
            </a:r>
            <a:endParaRPr lang="en-US" sz="2400" dirty="0">
              <a:effectLst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40806679-4B6F-4A98-A46D-3AE349BCCBD0}"/>
              </a:ext>
            </a:extLst>
          </p:cNvPr>
          <p:cNvSpPr txBox="1"/>
          <p:nvPr/>
        </p:nvSpPr>
        <p:spPr>
          <a:xfrm>
            <a:off x="17145000" y="9410700"/>
            <a:ext cx="618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B.1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5CC0017A-CCB9-4072-B122-ABF527CAA12C}"/>
                  </a:ext>
                </a:extLst>
              </p:cNvPr>
              <p:cNvSpPr txBox="1"/>
              <p:nvPr/>
            </p:nvSpPr>
            <p:spPr>
              <a:xfrm>
                <a:off x="7511861" y="6759100"/>
                <a:ext cx="2496196" cy="4980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32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it-IT" sz="3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25 </m:t>
                      </m:r>
                      <m:sSubSup>
                        <m:sSubSupPr>
                          <m:ctrlP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sub>
                        <m:sup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bSup>
                      <m:sSup>
                        <m:sSupPr>
                          <m:ctrlP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5CC0017A-CCB9-4072-B122-ABF527CAA1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1861" y="6759100"/>
                <a:ext cx="2496196" cy="49808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>
            <a:extLst>
              <a:ext uri="{FF2B5EF4-FFF2-40B4-BE49-F238E27FC236}">
                <a16:creationId xmlns:a16="http://schemas.microsoft.com/office/drawing/2014/main" id="{90E4A86E-92E8-465F-88D7-029CB670401B}"/>
              </a:ext>
            </a:extLst>
          </p:cNvPr>
          <p:cNvSpPr txBox="1"/>
          <p:nvPr/>
        </p:nvSpPr>
        <p:spPr>
          <a:xfrm>
            <a:off x="1368806" y="6739970"/>
            <a:ext cx="6143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>
                <a:solidFill>
                  <a:schemeClr val="bg1"/>
                </a:solidFill>
              </a:rPr>
              <a:t>Sphaleron</a:t>
            </a:r>
            <a:r>
              <a:rPr lang="it-IT" sz="2800" dirty="0">
                <a:solidFill>
                  <a:schemeClr val="bg1"/>
                </a:solidFill>
              </a:rPr>
              <a:t> rate in the </a:t>
            </a:r>
            <a:r>
              <a:rPr lang="it-IT" sz="2800" dirty="0" err="1">
                <a:solidFill>
                  <a:schemeClr val="bg1"/>
                </a:solidFill>
              </a:rPr>
              <a:t>symmetric</a:t>
            </a:r>
            <a:r>
              <a:rPr lang="it-IT" sz="2800" dirty="0">
                <a:solidFill>
                  <a:schemeClr val="bg1"/>
                </a:solidFill>
              </a:rPr>
              <a:t> </a:t>
            </a:r>
            <a:r>
              <a:rPr lang="it-IT" sz="2800" dirty="0" err="1">
                <a:solidFill>
                  <a:schemeClr val="bg1"/>
                </a:solidFill>
              </a:rPr>
              <a:t>phase</a:t>
            </a:r>
            <a:r>
              <a:rPr lang="it-IT" sz="2800" dirty="0">
                <a:solidFill>
                  <a:schemeClr val="bg1"/>
                </a:solidFill>
              </a:rPr>
              <a:t>:  </a:t>
            </a:r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FDB71928-3A64-4A88-BE6C-96A5ACD01016}"/>
              </a:ext>
            </a:extLst>
          </p:cNvPr>
          <p:cNvCxnSpPr/>
          <p:nvPr/>
        </p:nvCxnSpPr>
        <p:spPr>
          <a:xfrm>
            <a:off x="290415" y="7048500"/>
            <a:ext cx="804794" cy="0"/>
          </a:xfrm>
          <a:prstGeom prst="straightConnector1">
            <a:avLst/>
          </a:prstGeom>
          <a:ln w="38100">
            <a:solidFill>
              <a:srgbClr val="1A5B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24A1A2D6-07E9-4BDD-A1A3-A4BE38428FA1}"/>
                  </a:ext>
                </a:extLst>
              </p:cNvPr>
              <p:cNvSpPr txBox="1"/>
              <p:nvPr/>
            </p:nvSpPr>
            <p:spPr>
              <a:xfrm>
                <a:off x="13569032" y="7877995"/>
                <a:ext cx="2911374" cy="5703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32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𝑡𝑎𝑐h</m:t>
                          </m:r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it-IT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sub>
                        <m:sup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bSup>
                      <m:sSubSup>
                        <m:sSubSupPr>
                          <m:ctrlP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𝑒𝑓𝑓</m:t>
                          </m:r>
                        </m:sub>
                        <m:sup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b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24A1A2D6-07E9-4BDD-A1A3-A4BE38428F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69032" y="7877995"/>
                <a:ext cx="2911374" cy="57034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C17D3FD1-B9DF-4E24-9965-B640C1B3F9E0}"/>
              </a:ext>
            </a:extLst>
          </p:cNvPr>
          <p:cNvSpPr txBox="1"/>
          <p:nvPr/>
        </p:nvSpPr>
        <p:spPr>
          <a:xfrm>
            <a:off x="1301312" y="7877995"/>
            <a:ext cx="11576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>
                <a:solidFill>
                  <a:schemeClr val="bg1"/>
                </a:solidFill>
              </a:rPr>
              <a:t>Effective</a:t>
            </a:r>
            <a:r>
              <a:rPr lang="it-IT" sz="2800" dirty="0">
                <a:solidFill>
                  <a:schemeClr val="bg1"/>
                </a:solidFill>
              </a:rPr>
              <a:t> </a:t>
            </a:r>
            <a:r>
              <a:rPr lang="it-IT" sz="2800" dirty="0" err="1">
                <a:solidFill>
                  <a:schemeClr val="bg1"/>
                </a:solidFill>
              </a:rPr>
              <a:t>sphaleron</a:t>
            </a:r>
            <a:r>
              <a:rPr lang="it-IT" sz="2800" dirty="0">
                <a:solidFill>
                  <a:schemeClr val="bg1"/>
                </a:solidFill>
              </a:rPr>
              <a:t> rate in a </a:t>
            </a:r>
            <a:r>
              <a:rPr lang="it-IT" sz="2800" dirty="0" err="1">
                <a:solidFill>
                  <a:schemeClr val="bg1"/>
                </a:solidFill>
              </a:rPr>
              <a:t>quenched</a:t>
            </a:r>
            <a:r>
              <a:rPr lang="it-IT" sz="2800" dirty="0">
                <a:solidFill>
                  <a:schemeClr val="bg1"/>
                </a:solidFill>
              </a:rPr>
              <a:t> EW crossover (</a:t>
            </a:r>
            <a:r>
              <a:rPr lang="it-IT" sz="2800" dirty="0" err="1">
                <a:solidFill>
                  <a:schemeClr val="bg1"/>
                </a:solidFill>
              </a:rPr>
              <a:t>tachyonic</a:t>
            </a:r>
            <a:r>
              <a:rPr lang="it-IT" sz="2800" dirty="0">
                <a:solidFill>
                  <a:schemeClr val="bg1"/>
                </a:solidFill>
              </a:rPr>
              <a:t> </a:t>
            </a:r>
            <a:r>
              <a:rPr lang="it-IT" sz="2800" dirty="0" err="1">
                <a:solidFill>
                  <a:schemeClr val="bg1"/>
                </a:solidFill>
              </a:rPr>
              <a:t>instability</a:t>
            </a:r>
            <a:r>
              <a:rPr lang="it-IT" sz="2800" dirty="0">
                <a:solidFill>
                  <a:schemeClr val="bg1"/>
                </a:solidFill>
              </a:rPr>
              <a:t>):  </a:t>
            </a:r>
          </a:p>
        </p:txBody>
      </p: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AE86B224-65E5-44D2-A00C-98D2E4C84050}"/>
              </a:ext>
            </a:extLst>
          </p:cNvPr>
          <p:cNvCxnSpPr/>
          <p:nvPr/>
        </p:nvCxnSpPr>
        <p:spPr>
          <a:xfrm>
            <a:off x="222921" y="8186523"/>
            <a:ext cx="804794" cy="0"/>
          </a:xfrm>
          <a:prstGeom prst="straightConnector1">
            <a:avLst/>
          </a:prstGeom>
          <a:ln w="38100">
            <a:solidFill>
              <a:srgbClr val="1A5B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EBF96B39-43B3-4C5D-83BA-A1FBC252E4F9}"/>
              </a:ext>
            </a:extLst>
          </p:cNvPr>
          <p:cNvSpPr txBox="1"/>
          <p:nvPr/>
        </p:nvSpPr>
        <p:spPr>
          <a:xfrm>
            <a:off x="1301312" y="8477746"/>
            <a:ext cx="11576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</a:rPr>
              <a:t>with CS </a:t>
            </a:r>
            <a:r>
              <a:rPr lang="it-IT" sz="2800" dirty="0" err="1">
                <a:solidFill>
                  <a:schemeClr val="bg1"/>
                </a:solidFill>
              </a:rPr>
              <a:t>variance</a:t>
            </a:r>
            <a:r>
              <a:rPr lang="it-IT" sz="2800" dirty="0">
                <a:solidFill>
                  <a:schemeClr val="bg1"/>
                </a:solidFill>
              </a:rPr>
              <a:t> for </a:t>
            </a:r>
            <a:r>
              <a:rPr lang="it-IT" sz="2800" dirty="0" err="1">
                <a:solidFill>
                  <a:schemeClr val="bg1"/>
                </a:solidFill>
              </a:rPr>
              <a:t>instantaneous</a:t>
            </a:r>
            <a:r>
              <a:rPr lang="it-IT" sz="2800" dirty="0">
                <a:solidFill>
                  <a:schemeClr val="bg1"/>
                </a:solidFill>
              </a:rPr>
              <a:t> </a:t>
            </a:r>
            <a:r>
              <a:rPr lang="it-IT" sz="2800" dirty="0" err="1">
                <a:solidFill>
                  <a:schemeClr val="bg1"/>
                </a:solidFill>
              </a:rPr>
              <a:t>quench</a:t>
            </a:r>
            <a:r>
              <a:rPr lang="it-IT" sz="2800" dirty="0">
                <a:solidFill>
                  <a:schemeClr val="bg1"/>
                </a:solidFill>
              </a:rPr>
              <a:t>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12EF1592-21F5-4691-AA06-8CEB7DEAEBAA}"/>
                  </a:ext>
                </a:extLst>
              </p:cNvPr>
              <p:cNvSpPr txBox="1"/>
              <p:nvPr/>
            </p:nvSpPr>
            <p:spPr>
              <a:xfrm>
                <a:off x="8229872" y="8493247"/>
                <a:ext cx="3721083" cy="5509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32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𝐶𝑆</m:t>
                          </m:r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𝑡𝑎𝑐h</m:t>
                          </m:r>
                        </m:sub>
                        <m:sup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it-IT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it-IT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12EF1592-21F5-4691-AA06-8CEB7DEAEB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872" y="8493247"/>
                <a:ext cx="3721083" cy="55098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31A2DF5C-3672-472F-8065-1F31CC31AD6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199" y="2119814"/>
            <a:ext cx="7536548" cy="559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915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desia">
  <a:themeElements>
    <a:clrScheme name="Ardesia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Ardesia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rdesi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TM04033929[[fn=Ardesia]]</Template>
  <TotalTime>5921</TotalTime>
  <Words>985</Words>
  <Application>Microsoft Office PowerPoint</Application>
  <PresentationFormat>Personalizzato</PresentationFormat>
  <Paragraphs>143</Paragraphs>
  <Slides>12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24" baseType="lpstr">
      <vt:lpstr>Times New Roman Italics</vt:lpstr>
      <vt:lpstr>Bodoni MT</vt:lpstr>
      <vt:lpstr>Calisto MT</vt:lpstr>
      <vt:lpstr>Wingdings 2</vt:lpstr>
      <vt:lpstr>Sitka Display Semibold</vt:lpstr>
      <vt:lpstr>Calibri</vt:lpstr>
      <vt:lpstr>Times New Roman</vt:lpstr>
      <vt:lpstr>Times New Roman Bold Italics</vt:lpstr>
      <vt:lpstr>Times New Roman Bold</vt:lpstr>
      <vt:lpstr>Cambria Math</vt:lpstr>
      <vt:lpstr>Arapey Bold</vt:lpstr>
      <vt:lpstr>Ardesia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Bubble lepto slides</dc:title>
  <dc:creator>Cataldi Martina</dc:creator>
  <cp:lastModifiedBy>Martina Cataldi</cp:lastModifiedBy>
  <cp:revision>322</cp:revision>
  <cp:lastPrinted>2024-05-23T13:14:27Z</cp:lastPrinted>
  <dcterms:created xsi:type="dcterms:W3CDTF">2006-08-16T00:00:00Z</dcterms:created>
  <dcterms:modified xsi:type="dcterms:W3CDTF">2025-09-01T20:50:16Z</dcterms:modified>
  <dc:identifier>DAGCA9o0bS4</dc:identifier>
</cp:coreProperties>
</file>