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</p:sldMasterIdLst>
  <p:notesMasterIdLst>
    <p:notesMasterId r:id="rId28"/>
  </p:notesMasterIdLst>
  <p:handoutMasterIdLst>
    <p:handoutMasterId r:id="rId29"/>
  </p:handoutMasterIdLst>
  <p:sldIdLst>
    <p:sldId id="256" r:id="rId4"/>
    <p:sldId id="397" r:id="rId5"/>
    <p:sldId id="398" r:id="rId6"/>
    <p:sldId id="348" r:id="rId7"/>
    <p:sldId id="400" r:id="rId8"/>
    <p:sldId id="401" r:id="rId9"/>
    <p:sldId id="377" r:id="rId10"/>
    <p:sldId id="379" r:id="rId11"/>
    <p:sldId id="380" r:id="rId12"/>
    <p:sldId id="381" r:id="rId13"/>
    <p:sldId id="396" r:id="rId14"/>
    <p:sldId id="382" r:id="rId15"/>
    <p:sldId id="385" r:id="rId16"/>
    <p:sldId id="384" r:id="rId17"/>
    <p:sldId id="387" r:id="rId18"/>
    <p:sldId id="388" r:id="rId19"/>
    <p:sldId id="389" r:id="rId20"/>
    <p:sldId id="394" r:id="rId21"/>
    <p:sldId id="390" r:id="rId22"/>
    <p:sldId id="391" r:id="rId23"/>
    <p:sldId id="392" r:id="rId24"/>
    <p:sldId id="393" r:id="rId25"/>
    <p:sldId id="395" r:id="rId26"/>
    <p:sldId id="277" r:id="rId2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ヒラギノ角ゴ ProN W3" panose="020B0300000000000000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D2"/>
    <a:srgbClr val="F7D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96"/>
    <p:restoredTop sz="94624"/>
  </p:normalViewPr>
  <p:slideViewPr>
    <p:cSldViewPr snapToGrid="0">
      <p:cViewPr varScale="1">
        <p:scale>
          <a:sx n="201" d="100"/>
          <a:sy n="201" d="100"/>
        </p:scale>
        <p:origin x="616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5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EA1B4B1-82B2-A944-AB5F-A773DAD5E0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C2DB6-50DF-F44C-B057-298FA63B9B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6214B05-C3A9-5141-AF6B-FDAE516893C7}" type="datetimeFigureOut">
              <a:rPr lang="en-US" altLang="en-US"/>
              <a:pPr>
                <a:defRPr/>
              </a:pPr>
              <a:t>2/18/25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7B020-FE3F-7646-8F6F-9EAB5217C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EA197-5F9B-6B4E-85B3-544A2C25B3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95A8243-05FB-C646-9864-C74789AAC9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6B6586-31EC-194F-8089-4B878E44EA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438CA-DA9B-4D40-88CB-FD83B821AB5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95E62EA-65C8-1D40-A87F-AA565E9E7958}" type="datetimeFigureOut">
              <a:rPr lang="en-US" altLang="en-US"/>
              <a:pPr>
                <a:defRPr/>
              </a:pPr>
              <a:t>2/18/25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5DCBC81-BC7E-B04B-BFF8-CD9870E7A1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F20A9FF-CE8A-894F-9907-088368F6D2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54635-6322-F14A-B5E8-8E326397C5C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AFD4A-34C0-7044-9F05-6AD58CF48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0F85952-1E82-F84C-B7DD-6DAD3E7B45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3B5FC1C6-E9BD-6145-B838-CF897B8E44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4535488"/>
            <a:ext cx="14382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8" descr="Fermilab | MicroBooNE | Analysis Tools">
            <a:extLst>
              <a:ext uri="{FF2B5EF4-FFF2-40B4-BE49-F238E27FC236}">
                <a16:creationId xmlns:a16="http://schemas.microsoft.com/office/drawing/2014/main" id="{0A85B674-CE1B-4849-BE22-1BF9927F5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2955925"/>
            <a:ext cx="3186112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6">
            <a:extLst>
              <a:ext uri="{FF2B5EF4-FFF2-40B4-BE49-F238E27FC236}">
                <a16:creationId xmlns:a16="http://schemas.microsoft.com/office/drawing/2014/main" id="{21A24CBA-5517-604F-809B-6E4F3E303391}"/>
              </a:ext>
            </a:extLst>
          </p:cNvPr>
          <p:cNvGrpSpPr>
            <a:grpSpLocks/>
          </p:cNvGrpSpPr>
          <p:nvPr userDrawn="1"/>
        </p:nvGrpSpPr>
        <p:grpSpPr bwMode="auto">
          <a:xfrm flipH="1">
            <a:off x="441325" y="2930525"/>
            <a:ext cx="8251825" cy="12700"/>
            <a:chOff x="457200" y="4609610"/>
            <a:chExt cx="8251825" cy="12892"/>
          </a:xfrm>
        </p:grpSpPr>
        <p:cxnSp>
          <p:nvCxnSpPr>
            <p:cNvPr id="7" name="Straight Connector 7">
              <a:extLst>
                <a:ext uri="{FF2B5EF4-FFF2-40B4-BE49-F238E27FC236}">
                  <a16:creationId xmlns:a16="http://schemas.microsoft.com/office/drawing/2014/main" id="{9D4BFC2C-E455-1F4A-8B2D-E96575E52CA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3454001" y="4622502"/>
              <a:ext cx="5255024" cy="0"/>
            </a:xfrm>
            <a:prstGeom prst="line">
              <a:avLst/>
            </a:prstGeom>
            <a:noFill/>
            <a:ln w="19050" algn="ctr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Straight Connector 8">
              <a:extLst>
                <a:ext uri="{FF2B5EF4-FFF2-40B4-BE49-F238E27FC236}">
                  <a16:creationId xmlns:a16="http://schemas.microsoft.com/office/drawing/2014/main" id="{6B7B9B1B-15EE-094F-9E3B-2E9C8DFFBA37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457200" y="4609610"/>
              <a:ext cx="3008376" cy="0"/>
            </a:xfrm>
            <a:prstGeom prst="line">
              <a:avLst/>
            </a:prstGeom>
            <a:noFill/>
            <a:ln w="44450" algn="ctr">
              <a:solidFill>
                <a:srgbClr val="008FD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1104" y="926490"/>
            <a:ext cx="4462272" cy="1950822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104" y="3045158"/>
            <a:ext cx="4462272" cy="778828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78216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314BCBA-5EE6-A044-A6B6-3D3E97930F90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11E84-9750-0149-9465-9B4B4A2DB4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4899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866"/>
            <a:ext cx="2057400" cy="445650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7866"/>
            <a:ext cx="6019800" cy="445650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D84F4DCD-3D33-7445-A9D3-0CFF67E1EAA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94F0F-E116-2E46-9ACC-D18676E966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18159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142DF3D9-7249-164E-A0FC-9B80CF759A00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0CCD0-D386-FA48-BED3-579349CF51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93877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3C1B42CB-EE8C-2A46-88C9-CE44DAF8097F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18749-54B2-754E-B1DE-447CD9544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47111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384EA836-EBE4-174A-92D5-A072729DE708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401AB-8621-7B43-AF58-730E335213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86071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419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419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4B92A1F-09F0-7E47-902E-8F04CAB51849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77527-DBF0-704B-95E2-4252EC476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941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92117BC0-9A99-7245-A408-112D3BB0810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80CB1-D11D-2644-8AC3-14DE4733E0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70867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642CA9F1-C3A6-CD4D-B89C-2ECFAFD0C5CC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0CA04-F03A-4849-9072-BD93842F0E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29441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D85A44B3-B585-F84C-8E81-43DA7585B13A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C166B-313D-8743-8999-4765E36727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29057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6D2AC4A8-F3A9-F449-B6D0-5000C00CDC7C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A6F0-4A52-8145-A305-C21C25629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692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BDFE92E5-6D66-5B44-907C-B341C308B5CA}"/>
              </a:ext>
            </a:extLst>
          </p:cNvPr>
          <p:cNvGrpSpPr>
            <a:grpSpLocks/>
          </p:cNvGrpSpPr>
          <p:nvPr userDrawn="1"/>
        </p:nvGrpSpPr>
        <p:grpSpPr bwMode="auto">
          <a:xfrm flipH="1">
            <a:off x="446088" y="630238"/>
            <a:ext cx="8251825" cy="12700"/>
            <a:chOff x="457200" y="4609610"/>
            <a:chExt cx="8251825" cy="12892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37894640-97D8-CF4A-9130-F588A6663DC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3454001" y="4622502"/>
              <a:ext cx="5255024" cy="0"/>
            </a:xfrm>
            <a:prstGeom prst="line">
              <a:avLst/>
            </a:prstGeom>
            <a:noFill/>
            <a:ln w="19050" algn="ctr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Straight Connector 7">
              <a:extLst>
                <a:ext uri="{FF2B5EF4-FFF2-40B4-BE49-F238E27FC236}">
                  <a16:creationId xmlns:a16="http://schemas.microsoft.com/office/drawing/2014/main" id="{9F7F5207-CDBB-1F4C-A196-0441978F286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457200" y="4609610"/>
              <a:ext cx="3008376" cy="0"/>
            </a:xfrm>
            <a:prstGeom prst="line">
              <a:avLst/>
            </a:prstGeom>
            <a:noFill/>
            <a:ln w="44450" algn="ctr">
              <a:solidFill>
                <a:srgbClr val="008FD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" name="Picture 8" descr="Fermilab | MicroBooNE | Analysis Tools">
            <a:extLst>
              <a:ext uri="{FF2B5EF4-FFF2-40B4-BE49-F238E27FC236}">
                <a16:creationId xmlns:a16="http://schemas.microsoft.com/office/drawing/2014/main" id="{E3FAEEFD-4D9E-6744-8901-27B6D6B6A4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5637"/>
          <a:stretch>
            <a:fillRect/>
          </a:stretch>
        </p:blipFill>
        <p:spPr bwMode="auto">
          <a:xfrm>
            <a:off x="320675" y="4622800"/>
            <a:ext cx="14446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">
            <a:extLst>
              <a:ext uri="{FF2B5EF4-FFF2-40B4-BE49-F238E27FC236}">
                <a16:creationId xmlns:a16="http://schemas.microsoft.com/office/drawing/2014/main" id="{8A50DD82-BC00-444B-AC7C-F3106800584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57200" y="4625975"/>
            <a:ext cx="8251825" cy="12700"/>
            <a:chOff x="457200" y="4609610"/>
            <a:chExt cx="8251825" cy="12892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4D8EA325-A414-E44A-9BEF-644C33D749F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3454001" y="4622502"/>
              <a:ext cx="5255024" cy="0"/>
            </a:xfrm>
            <a:prstGeom prst="line">
              <a:avLst/>
            </a:prstGeom>
            <a:noFill/>
            <a:ln w="19050" algn="ctr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Connector 7">
              <a:extLst>
                <a:ext uri="{FF2B5EF4-FFF2-40B4-BE49-F238E27FC236}">
                  <a16:creationId xmlns:a16="http://schemas.microsoft.com/office/drawing/2014/main" id="{D7D6C5A1-F65C-FF40-A829-A4774A6D712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457200" y="4609610"/>
              <a:ext cx="3008376" cy="0"/>
            </a:xfrm>
            <a:prstGeom prst="line">
              <a:avLst/>
            </a:prstGeom>
            <a:noFill/>
            <a:ln w="44450" algn="ctr">
              <a:solidFill>
                <a:srgbClr val="008FD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8FD2"/>
              </a:buClr>
              <a:defRPr/>
            </a:lvl1pPr>
            <a:lvl2pPr>
              <a:buClr>
                <a:srgbClr val="008FD2"/>
              </a:buClr>
              <a:defRPr/>
            </a:lvl2pPr>
            <a:lvl3pPr>
              <a:buClr>
                <a:srgbClr val="008FD2"/>
              </a:buClr>
              <a:defRPr/>
            </a:lvl3pPr>
            <a:lvl4pPr>
              <a:buClr>
                <a:srgbClr val="008FD2"/>
              </a:buClr>
              <a:defRPr/>
            </a:lvl4pPr>
            <a:lvl5pPr>
              <a:buClr>
                <a:srgbClr val="008FD2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F7029EC5-9809-DF42-871A-5F6AE982D491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55622-828F-1441-A1AD-D1D626BCA9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582867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14F59A9-BCF6-CF4C-95AF-46D7C917792C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4FDD4-3641-F64A-9907-F431233031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04316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7B8B50FE-471E-1940-8AE7-B59855B14E0A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58E40-D6AC-5E40-8F5D-B07A4459EA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8363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866"/>
            <a:ext cx="2057400" cy="455175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7866"/>
            <a:ext cx="6019800" cy="455175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4F5336E4-0B47-8244-B52D-58F3C805601B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C92F3-ADEE-2940-B3B5-58B1A7FBA3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763155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4FD7D432-C615-A849-830C-2CFCB46751F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9FE38-97E3-9F41-84B9-95CECB63C5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27475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F49DF3F3-603D-DA49-AEB2-550110CCCE52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9C23D-2D8C-D040-8CE3-2830D39CBB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870084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DE45AD32-F8FE-D340-BA04-AEDB35EBF64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F89D4-B718-F747-9669-0C4E27978A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643017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94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94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9609F995-2B89-DA48-B0F7-44F6ADDA4D69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E9F70-D9F7-6645-ADE4-A2D30972C8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8256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B2CF00E0-0D08-7F4E-80B1-20ED17BB992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97E0-9123-684A-AD98-6D9EDFBB0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201811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ACBBF02A-1767-3A43-A11B-8780B0D85A92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BA973-EA79-2C4E-A6E6-640BC3C8D8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52448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ECFC7E57-0AE9-5C44-9A49-F78212809275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A3916-7ED7-CD49-B098-A06A91EF99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310199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4EB09F0F-B496-3D43-95DD-0A3F256DC5B5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AF9F1-316B-1442-BB3D-6138821096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457448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5640E93-843A-0E4C-BDC1-416F765541D6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E8A0E-DF12-FB4D-82B3-B9FFB7A15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99940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24EEFE9A-3C60-6848-9495-E54D2776C3B1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E4ED9-6476-074D-83C5-9C7C7E2D6E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40016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21F0CAE8-CC65-F74B-9DC6-82E59CAB6B8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2C42D-E228-AB44-B697-F2319FF716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23109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866"/>
            <a:ext cx="2057400" cy="507563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7866"/>
            <a:ext cx="6019800" cy="50756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774CA944-2849-8949-A20D-00B31FCC09D0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66410-A73B-9A45-A703-16315EE86E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319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24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24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DF17C04D-693E-3243-84BD-4AA979D33A82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D5FB7-A966-6445-9B4B-F17BC0BB17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8952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3D480646-886B-3B4D-A48D-1530B65B4B53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BEA9B-2BD9-F540-A49E-40110B244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98775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9E951C06-4BAE-2947-ACEB-5BF62701A6C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09093-D082-4F4F-B5A2-E7659C3078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00611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F326455E-6E51-9E4B-968C-6636575802CB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8C619-4C36-0145-82F6-1FFBC5DB5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5658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46F994CB-D780-174D-AB77-216064344EF1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54165-C315-6544-AD70-DF5E900FCA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97774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669439E2-C59D-FE49-8FE8-A35A3F1BF278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6F84C-C33A-6D4A-A726-8A9A1D228A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7846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CAA3DBC9-E9FB-E045-848C-AC0D0D1547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263"/>
            <a:ext cx="82296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Lucida Grande" panose="020B0600040502020204" pitchFamily="34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6DF02356-A115-5B45-94C5-4976FFBFB2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01725"/>
            <a:ext cx="82296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Lucida Grande" panose="020B06000405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Lucida Grande" panose="020B06000405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Lucida Grande" panose="020B06000405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Lucida Grande" panose="020B06000405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Lucida Grande" panose="020B0600040502020204" pitchFamily="34" charset="0"/>
              </a:rPr>
              <a:t>Fifth level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7D5D7739-CDFC-0849-B1E3-888E31A87FF9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09025" y="4837113"/>
            <a:ext cx="309563" cy="238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defRPr>
            </a:lvl1pPr>
          </a:lstStyle>
          <a:p>
            <a:pPr>
              <a:defRPr/>
            </a:pPr>
            <a:fld id="{4FD1FFC5-D0EE-EF43-8C9D-F98D7C4DC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  <a:sym typeface="Lucida Grande" panose="020B0600040502020204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9pPr>
    </p:titleStyle>
    <p:bodyStyle>
      <a:lvl1pPr marL="382588" indent="-342900" algn="l" rtl="0" eaLnBrk="0" fontAlgn="base" hangingPunct="0">
        <a:lnSpc>
          <a:spcPct val="120000"/>
        </a:lnSpc>
        <a:spcBef>
          <a:spcPts val="8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1pPr>
      <a:lvl2pPr marL="731838" indent="-28575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8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2pPr>
      <a:lvl3pPr marL="1131888" indent="-228600" algn="l" rtl="0" eaLnBrk="0" fontAlgn="base" hangingPunct="0">
        <a:lnSpc>
          <a:spcPct val="120000"/>
        </a:lnSpc>
        <a:spcBef>
          <a:spcPts val="6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4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3pPr>
      <a:lvl4pPr marL="1589088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4pPr>
      <a:lvl5pPr marL="2046288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5pPr>
      <a:lvl6pPr marL="25034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6pPr>
      <a:lvl7pPr marL="29606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7pPr>
      <a:lvl8pPr marL="34178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8pPr>
      <a:lvl9pPr marL="38750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B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7B27B3F6-5F93-FA4A-8484-5B48347BF0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263"/>
            <a:ext cx="8229600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Lucida Grande" panose="020B0600040502020204" pitchFamily="34" charset="0"/>
              </a:rPr>
              <a:t>Click to edit Master title style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F744369A-5250-F647-99BB-1996111EC3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Lucida Grande" panose="020B06000405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Lucida Grande" panose="020B06000405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Lucida Grande" panose="020B06000405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Lucida Grande" panose="020B06000405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Lucida Grande" panose="020B0600040502020204" pitchFamily="34" charset="0"/>
              </a:rPr>
              <a:t>Fifth level</a:t>
            </a: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97B5B6A8-558E-7544-97D8-31C9A2626E4C}"/>
              </a:ext>
            </a:extLst>
          </p:cNvPr>
          <p:cNvSpPr>
            <a:spLocks/>
          </p:cNvSpPr>
          <p:nvPr/>
        </p:nvSpPr>
        <p:spPr bwMode="auto">
          <a:xfrm>
            <a:off x="457200" y="4684713"/>
            <a:ext cx="2146300" cy="238125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rPr>
              <a:t>19th December 2011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433AC181-95B8-964A-88B6-C718ACCEBE8F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4425" y="4684713"/>
            <a:ext cx="309563" cy="238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defRPr>
            </a:lvl1pPr>
          </a:lstStyle>
          <a:p>
            <a:pPr>
              <a:defRPr/>
            </a:pPr>
            <a:fld id="{3DD1C8A9-44F4-D043-9E56-D522CEE349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18" name="Rectangle 5">
            <a:extLst>
              <a:ext uri="{FF2B5EF4-FFF2-40B4-BE49-F238E27FC236}">
                <a16:creationId xmlns:a16="http://schemas.microsoft.com/office/drawing/2014/main" id="{A0B6853A-37FA-0C4D-B48C-F0F5CE4F2426}"/>
              </a:ext>
            </a:extLst>
          </p:cNvPr>
          <p:cNvSpPr>
            <a:spLocks/>
          </p:cNvSpPr>
          <p:nvPr/>
        </p:nvSpPr>
        <p:spPr bwMode="auto">
          <a:xfrm>
            <a:off x="3124200" y="4684713"/>
            <a:ext cx="2908300" cy="238125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rPr>
              <a:t>Justin Evans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  <a:sym typeface="Lucida Grande" panose="020B0600040502020204" pitchFamily="34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panose="020B0600040502020204" pitchFamily="34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Grande" charset="0"/>
          <a:ea typeface="ヒラギノ角ゴ ProN W6" charset="0"/>
          <a:cs typeface="ヒラギノ角ゴ ProN W6" charset="0"/>
          <a:sym typeface="Lucida Grande" charset="0"/>
        </a:defRPr>
      </a:lvl9pPr>
    </p:titleStyle>
    <p:bodyStyle>
      <a:lvl1pPr marL="382588" indent="-342900" algn="l" rtl="0" eaLnBrk="0" fontAlgn="base" hangingPunct="0">
        <a:lnSpc>
          <a:spcPct val="120000"/>
        </a:lnSpc>
        <a:spcBef>
          <a:spcPts val="8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1pPr>
      <a:lvl2pPr marL="731838" indent="-28575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8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2pPr>
      <a:lvl3pPr marL="1131888" indent="-228600" algn="l" rtl="0" eaLnBrk="0" fontAlgn="base" hangingPunct="0">
        <a:lnSpc>
          <a:spcPct val="120000"/>
        </a:lnSpc>
        <a:spcBef>
          <a:spcPts val="6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4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3pPr>
      <a:lvl4pPr marL="1589088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4pPr>
      <a:lvl5pPr marL="2046288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panose="020B0600040502020204" pitchFamily="34" charset="0"/>
        </a:defRPr>
      </a:lvl5pPr>
      <a:lvl6pPr marL="25034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6pPr>
      <a:lvl7pPr marL="29606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7pPr>
      <a:lvl8pPr marL="34178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8pPr>
      <a:lvl9pPr marL="3875088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rgbClr val="9900CC"/>
        </a:buClr>
        <a:buSzPct val="100000"/>
        <a:buFont typeface="Wingdings" charset="0"/>
        <a:buChar char="Ø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B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>
            <a:extLst>
              <a:ext uri="{FF2B5EF4-FFF2-40B4-BE49-F238E27FC236}">
                <a16:creationId xmlns:a16="http://schemas.microsoft.com/office/drawing/2014/main" id="{C0DD1692-8D43-224C-9AC6-C74BF085C9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263"/>
            <a:ext cx="8229600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E1C77CC3-5C5F-FF45-8C0C-4C47735B26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14ADD5A-CE3B-EB4B-9AC5-7E3F1C96162F}"/>
              </a:ext>
            </a:extLst>
          </p:cNvPr>
          <p:cNvSpPr>
            <a:spLocks/>
          </p:cNvSpPr>
          <p:nvPr/>
        </p:nvSpPr>
        <p:spPr bwMode="auto">
          <a:xfrm>
            <a:off x="457200" y="4684713"/>
            <a:ext cx="21463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>
                <a:solidFill>
                  <a:schemeClr val="tx1"/>
                </a:solidFill>
                <a:ea typeface="ＭＳ Ｐゴシック" panose="020B0600070205080204" pitchFamily="34" charset="-128"/>
              </a:rPr>
              <a:t>5th November 2010</a:t>
            </a:r>
          </a:p>
        </p:txBody>
      </p:sp>
      <p:sp>
        <p:nvSpPr>
          <p:cNvPr id="25605" name="Rectangle 4">
            <a:extLst>
              <a:ext uri="{FF2B5EF4-FFF2-40B4-BE49-F238E27FC236}">
                <a16:creationId xmlns:a16="http://schemas.microsoft.com/office/drawing/2014/main" id="{E6F95E94-1D14-2C4F-AB70-6723F97FC354}"/>
              </a:ext>
            </a:extLst>
          </p:cNvPr>
          <p:cNvSpPr>
            <a:spLocks/>
          </p:cNvSpPr>
          <p:nvPr/>
        </p:nvSpPr>
        <p:spPr bwMode="auto">
          <a:xfrm>
            <a:off x="3124200" y="4684713"/>
            <a:ext cx="29083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400">
                <a:solidFill>
                  <a:schemeClr val="tx1"/>
                </a:solidFill>
                <a:ea typeface="ＭＳ Ｐゴシック" panose="020B0600070205080204" pitchFamily="34" charset="-128"/>
              </a:rPr>
              <a:t>Justin Evans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2207A377-368E-204E-B420-BE274D399E38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4684713"/>
            <a:ext cx="312737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8119FC0-74CD-3A4C-9C2A-F8472DEBEA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5607" name="Picture 6">
            <a:extLst>
              <a:ext uri="{FF2B5EF4-FFF2-40B4-BE49-F238E27FC236}">
                <a16:creationId xmlns:a16="http://schemas.microsoft.com/office/drawing/2014/main" id="{624AC60A-5B25-4F4B-A069-A3E0A931A60F}"/>
              </a:ext>
            </a:extLst>
          </p:cNvPr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85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7">
            <a:extLst>
              <a:ext uri="{FF2B5EF4-FFF2-40B4-BE49-F238E27FC236}">
                <a16:creationId xmlns:a16="http://schemas.microsoft.com/office/drawing/2014/main" id="{DBA03E34-D618-6041-AED9-248382BAF47E}"/>
              </a:ext>
            </a:extLst>
          </p:cNvPr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0"/>
            <a:ext cx="19780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6366140A-A3E0-6B43-BE94-3BE009B840F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0850" y="927100"/>
            <a:ext cx="4462463" cy="1949450"/>
          </a:xfrm>
        </p:spPr>
        <p:txBody>
          <a:bodyPr/>
          <a:lstStyle/>
          <a:p>
            <a:pPr marL="0" indent="0"/>
            <a:r>
              <a:rPr lang="en-US" altLang="en-US" dirty="0" err="1"/>
              <a:t>MicroBooNE’s</a:t>
            </a:r>
            <a:r>
              <a:rPr lang="en-US" altLang="en-US" dirty="0"/>
              <a:t> BSM physics </a:t>
            </a:r>
            <a:r>
              <a:rPr lang="en-US" altLang="en-US" dirty="0" err="1"/>
              <a:t>programme</a:t>
            </a:r>
            <a:endParaRPr lang="en-US" altLang="en-US" dirty="0"/>
          </a:p>
        </p:txBody>
      </p:sp>
      <p:sp>
        <p:nvSpPr>
          <p:cNvPr id="39938" name="Subtitle 2">
            <a:extLst>
              <a:ext uri="{FF2B5EF4-FFF2-40B4-BE49-F238E27FC236}">
                <a16:creationId xmlns:a16="http://schemas.microsoft.com/office/drawing/2014/main" id="{7BE5C8FE-E21A-3F4D-B337-1143C9B6AB7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0850" y="3044825"/>
            <a:ext cx="4462463" cy="779463"/>
          </a:xfrm>
        </p:spPr>
        <p:txBody>
          <a:bodyPr/>
          <a:lstStyle/>
          <a:p>
            <a:r>
              <a:rPr lang="en-US" altLang="en-US" dirty="0"/>
              <a:t>Justin Evans</a:t>
            </a:r>
          </a:p>
          <a:p>
            <a:r>
              <a:rPr lang="en-US" altLang="en-US" dirty="0"/>
              <a:t>University of Manchester</a:t>
            </a:r>
          </a:p>
        </p:txBody>
      </p:sp>
      <p:pic>
        <p:nvPicPr>
          <p:cNvPr id="39939" name="Picture 4">
            <a:extLst>
              <a:ext uri="{FF2B5EF4-FFF2-40B4-BE49-F238E27FC236}">
                <a16:creationId xmlns:a16="http://schemas.microsoft.com/office/drawing/2014/main" id="{B464A5C0-E63D-0541-888A-6A53EE1D8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320675"/>
            <a:ext cx="35052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3BA5C-30F5-1368-7FB8-75CFAAE2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neutral leptons (HNLs)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6B47C-8D7D-44E3-1DAC-953317793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65A91E-A7A8-497F-44F1-00F208B8C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4" y="779182"/>
            <a:ext cx="4428346" cy="213269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4E27129-E7C9-B5C8-BAFF-BEE0F79E3571}"/>
              </a:ext>
            </a:extLst>
          </p:cNvPr>
          <p:cNvSpPr txBox="1">
            <a:spLocks/>
          </p:cNvSpPr>
          <p:nvPr/>
        </p:nvSpPr>
        <p:spPr bwMode="auto">
          <a:xfrm>
            <a:off x="143654" y="3303372"/>
            <a:ext cx="5606357" cy="72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82588" indent="-342900" algn="l" rtl="0" eaLnBrk="0" fontAlgn="base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008FD2"/>
              </a:buClr>
              <a:buSzPct val="10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panose="020B0600040502020204" pitchFamily="34" charset="0"/>
              </a:defRPr>
            </a:lvl1pPr>
            <a:lvl2pPr marL="731838" indent="-285750" algn="l" rtl="0" eaLnBrk="0" fontAlgn="base" hangingPunct="0">
              <a:lnSpc>
                <a:spcPct val="120000"/>
              </a:lnSpc>
              <a:spcBef>
                <a:spcPts val="700"/>
              </a:spcBef>
              <a:spcAft>
                <a:spcPct val="0"/>
              </a:spcAft>
              <a:buClr>
                <a:srgbClr val="008FD2"/>
              </a:buClr>
              <a:buSzPct val="100000"/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panose="020B0600040502020204" pitchFamily="34" charset="0"/>
              </a:defRPr>
            </a:lvl2pPr>
            <a:lvl3pPr marL="1131888" indent="-228600" algn="l" rtl="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srgbClr val="008FD2"/>
              </a:buClr>
              <a:buSzPct val="100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panose="020B0600040502020204" pitchFamily="34" charset="0"/>
              </a:defRPr>
            </a:lvl3pPr>
            <a:lvl4pPr marL="1589088" indent="-228600" algn="l" rtl="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008FD2"/>
              </a:buClr>
              <a:buSzPct val="100000"/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panose="020B0600040502020204" pitchFamily="34" charset="0"/>
              </a:defRPr>
            </a:lvl4pPr>
            <a:lvl5pPr marL="2046288" indent="-228600" algn="l" rtl="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008FD2"/>
              </a:buClr>
              <a:buSzPct val="100000"/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panose="020B0600040502020204" pitchFamily="34" charset="0"/>
              </a:defRPr>
            </a:lvl5pPr>
            <a:lvl6pPr marL="2503488" indent="-228600" algn="l" rtl="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9900CC"/>
              </a:buClr>
              <a:buSzPct val="100000"/>
              <a:buFont typeface="Wingdings" charset="0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6pPr>
            <a:lvl7pPr marL="2960688" indent="-228600" algn="l" rtl="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9900CC"/>
              </a:buClr>
              <a:buSzPct val="100000"/>
              <a:buFont typeface="Wingdings" charset="0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7pPr>
            <a:lvl8pPr marL="3417888" indent="-228600" algn="l" rtl="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9900CC"/>
              </a:buClr>
              <a:buSzPct val="100000"/>
              <a:buFont typeface="Wingdings" charset="0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8pPr>
            <a:lvl9pPr marL="3875088" indent="-228600" algn="l" rtl="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rgbClr val="9900CC"/>
              </a:buClr>
              <a:buSzPct val="100000"/>
              <a:buFont typeface="Wingdings" charset="0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9pPr>
          </a:lstStyle>
          <a:p>
            <a:r>
              <a:rPr lang="en-GB" kern="0" dirty="0"/>
              <a:t>We assume </a:t>
            </a:r>
            <a:r>
              <a:rPr lang="en-US" kern="0" dirty="0"/>
              <a:t>|</a:t>
            </a:r>
            <a:r>
              <a:rPr lang="en-US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kern="0" dirty="0"/>
              <a:t>|= |</a:t>
            </a:r>
            <a:r>
              <a:rPr lang="en-US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l-GR" i="1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kern="0" dirty="0"/>
              <a:t>|=0 and set limits on</a:t>
            </a:r>
            <a:r>
              <a:rPr lang="en-GB" kern="0" dirty="0"/>
              <a:t> </a:t>
            </a:r>
            <a:r>
              <a:rPr lang="en-US" kern="0" dirty="0"/>
              <a:t>|</a:t>
            </a:r>
            <a:r>
              <a:rPr lang="en-US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l-GR" i="1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kern="0" dirty="0"/>
              <a:t>|</a:t>
            </a:r>
            <a:endParaRPr lang="el-GR" kern="0" dirty="0"/>
          </a:p>
          <a:p>
            <a:r>
              <a:rPr lang="en-US" dirty="0"/>
              <a:t>We focus on production via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endParaRPr lang="el-GR" kern="0" dirty="0"/>
          </a:p>
        </p:txBody>
      </p:sp>
    </p:spTree>
    <p:extLst>
      <p:ext uri="{BB962C8B-B14F-4D97-AF65-F5344CB8AC3E}">
        <p14:creationId xmlns:p14="http://schemas.microsoft.com/office/powerpoint/2010/main" val="320424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3BA5C-30F5-1368-7FB8-75CFAAE2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neutral leptons (HNLs)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6B47C-8D7D-44E3-1DAC-953317793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65A91E-A7A8-497F-44F1-00F208B8C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4" y="779182"/>
            <a:ext cx="4428346" cy="21326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25C309-C7A5-FD9F-7974-8F416DA38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772" y="848470"/>
            <a:ext cx="4340273" cy="252904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1DD52-2A8B-9CCA-FF8E-D631A26AC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54" y="3303372"/>
            <a:ext cx="5606357" cy="1102136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We assume </a:t>
            </a:r>
            <a:r>
              <a:rPr lang="en-US" dirty="0"/>
              <a:t>|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/>
              <a:t>|= |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l-GR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/>
              <a:t>|=0 and set limits on</a:t>
            </a:r>
            <a:r>
              <a:rPr lang="en-GB" dirty="0"/>
              <a:t> </a:t>
            </a:r>
            <a:r>
              <a:rPr lang="en-US" dirty="0"/>
              <a:t>|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l-GR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/>
              <a:t>|</a:t>
            </a:r>
            <a:endParaRPr lang="el-GR" dirty="0"/>
          </a:p>
          <a:p>
            <a:r>
              <a:rPr lang="en-US" dirty="0"/>
              <a:t>We focus on production via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l-GR" dirty="0"/>
          </a:p>
          <a:p>
            <a:r>
              <a:rPr lang="en-US" dirty="0"/>
              <a:t>Most likely decay channel depends on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34BB-B8FE-C19B-4124-2EDDB64D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±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∓</a:t>
            </a:r>
            <a:endParaRPr lang="en-US" sz="32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7F2A-A3D4-4C42-4C13-C6D15D4C2B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C105F-AEBC-E865-D075-DEDEE26EA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47"/>
            <a:ext cx="5885331" cy="3325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245B3D-ECCA-8D67-9517-F875AE7E4392}"/>
              </a:ext>
            </a:extLst>
          </p:cNvPr>
          <p:cNvSpPr txBox="1"/>
          <p:nvPr/>
        </p:nvSpPr>
        <p:spPr>
          <a:xfrm>
            <a:off x="1855620" y="753320"/>
            <a:ext cx="28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Phys. Rev. D </a:t>
            </a:r>
            <a:r>
              <a:rPr lang="en-US" sz="1400" b="1" dirty="0"/>
              <a:t>106</a:t>
            </a:r>
            <a:r>
              <a:rPr lang="en-US" sz="1400" dirty="0"/>
              <a:t>, 092006 (2022)</a:t>
            </a:r>
          </a:p>
        </p:txBody>
      </p:sp>
    </p:spTree>
    <p:extLst>
      <p:ext uri="{BB962C8B-B14F-4D97-AF65-F5344CB8AC3E}">
        <p14:creationId xmlns:p14="http://schemas.microsoft.com/office/powerpoint/2010/main" val="245595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34BB-B8FE-C19B-4124-2EDDB64D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±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∓</a:t>
            </a:r>
            <a:endParaRPr lang="en-US" sz="32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7F2A-A3D4-4C42-4C13-C6D15D4C2B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C105F-AEBC-E865-D075-DEDEE26EA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47"/>
            <a:ext cx="5885331" cy="3325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D4E6C3-39E4-A316-1C8E-ED16131C813B}"/>
              </a:ext>
            </a:extLst>
          </p:cNvPr>
          <p:cNvSpPr txBox="1"/>
          <p:nvPr/>
        </p:nvSpPr>
        <p:spPr>
          <a:xfrm>
            <a:off x="5732931" y="1165411"/>
            <a:ext cx="3151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Kinematic limit for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→ 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/>
              <a:t> production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D65E-6E90-0CD6-2BF9-AEF3896A515D}"/>
              </a:ext>
            </a:extLst>
          </p:cNvPr>
          <p:cNvSpPr txBox="1"/>
          <p:nvPr/>
        </p:nvSpPr>
        <p:spPr>
          <a:xfrm>
            <a:off x="5732931" y="2571750"/>
            <a:ext cx="3151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Kinematic limit for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μπ</a:t>
            </a:r>
            <a:r>
              <a:rPr lang="en-US" sz="2000" dirty="0"/>
              <a:t> decay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965A56-0593-45B0-1710-6C82AEFA613E}"/>
              </a:ext>
            </a:extLst>
          </p:cNvPr>
          <p:cNvCxnSpPr>
            <a:stCxn id="3" idx="1"/>
          </p:cNvCxnSpPr>
          <p:nvPr/>
        </p:nvCxnSpPr>
        <p:spPr bwMode="auto">
          <a:xfrm flipH="1">
            <a:off x="4912659" y="1519354"/>
            <a:ext cx="820272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614ED2-EBF5-744D-C4BE-0559272FFA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11070" y="2227240"/>
            <a:ext cx="2321861" cy="698453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8A58423-9D1A-32D4-F220-BAA556C5E12E}"/>
              </a:ext>
            </a:extLst>
          </p:cNvPr>
          <p:cNvSpPr txBox="1"/>
          <p:nvPr/>
        </p:nvSpPr>
        <p:spPr>
          <a:xfrm>
            <a:off x="1855620" y="753320"/>
            <a:ext cx="28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Phys. Rev. D </a:t>
            </a:r>
            <a:r>
              <a:rPr lang="en-US" sz="1400" b="1" dirty="0"/>
              <a:t>106</a:t>
            </a:r>
            <a:r>
              <a:rPr lang="en-US" sz="1400" dirty="0"/>
              <a:t>, 092006 (2022)</a:t>
            </a:r>
          </a:p>
        </p:txBody>
      </p:sp>
    </p:spTree>
    <p:extLst>
      <p:ext uri="{BB962C8B-B14F-4D97-AF65-F5344CB8AC3E}">
        <p14:creationId xmlns:p14="http://schemas.microsoft.com/office/powerpoint/2010/main" val="327592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34BB-B8FE-C19B-4124-2EDDB64D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±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∓</a:t>
            </a:r>
            <a:endParaRPr lang="en-US" sz="32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7F2A-A3D4-4C42-4C13-C6D15D4C2B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C105F-AEBC-E865-D075-DEDEE26EA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47"/>
            <a:ext cx="5885331" cy="3325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5C9191-0700-2CA8-8343-54263FB158A0}"/>
              </a:ext>
            </a:extLst>
          </p:cNvPr>
          <p:cNvSpPr txBox="1"/>
          <p:nvPr/>
        </p:nvSpPr>
        <p:spPr>
          <a:xfrm>
            <a:off x="1855620" y="753320"/>
            <a:ext cx="28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Phys. Rev. D </a:t>
            </a:r>
            <a:r>
              <a:rPr lang="en-US" sz="1400" b="1" dirty="0"/>
              <a:t>106</a:t>
            </a:r>
            <a:r>
              <a:rPr lang="en-US" sz="1400" dirty="0"/>
              <a:t>, 092006 (2022)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6F8EBB-09E6-CC4A-9C1F-D30E229A2AFC}"/>
              </a:ext>
            </a:extLst>
          </p:cNvPr>
          <p:cNvSpPr txBox="1"/>
          <p:nvPr/>
        </p:nvSpPr>
        <p:spPr>
          <a:xfrm>
            <a:off x="5791200" y="899730"/>
            <a:ext cx="33111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FD2"/>
                </a:solidFill>
              </a:rPr>
              <a:t>Majorana HNL</a:t>
            </a:r>
          </a:p>
          <a:p>
            <a:pPr marL="285750" indent="-285750">
              <a:spcBef>
                <a:spcPts val="600"/>
              </a:spcBef>
              <a:buClr>
                <a:srgbClr val="008FD2"/>
              </a:buClr>
              <a:buFont typeface="Wingdings" pitchFamily="2" charset="77"/>
              <a:buChar char="Ø"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8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and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1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b="1" baseline="30000" dirty="0"/>
          </a:p>
          <a:p>
            <a:pPr marL="285750" indent="-285750">
              <a:spcBef>
                <a:spcPts val="600"/>
              </a:spcBef>
              <a:buClr>
                <a:srgbClr val="008FD2"/>
              </a:buClr>
              <a:buFont typeface="Wingdings" pitchFamily="2" charset="77"/>
              <a:buChar char="Ø"/>
            </a:pPr>
            <a:r>
              <a:rPr lang="en-US" dirty="0"/>
              <a:t>Isotropic decays (summed over both channels)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A96C5B-D634-977B-2451-9ED0D37722DE}"/>
              </a:ext>
            </a:extLst>
          </p:cNvPr>
          <p:cNvSpPr txBox="1"/>
          <p:nvPr/>
        </p:nvSpPr>
        <p:spPr>
          <a:xfrm>
            <a:off x="5791200" y="2477000"/>
            <a:ext cx="33111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FD2"/>
                </a:solidFill>
              </a:rPr>
              <a:t>Dirac HNL</a:t>
            </a:r>
          </a:p>
          <a:p>
            <a:pPr marL="285750" indent="-285750">
              <a:spcBef>
                <a:spcPts val="600"/>
              </a:spcBef>
              <a:buClr>
                <a:srgbClr val="008FD2"/>
              </a:buClr>
              <a:buFont typeface="Wingdings" pitchFamily="2" charset="77"/>
              <a:buChar char="Ø"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1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/>
              <a:t>only: factor of two lower rate</a:t>
            </a:r>
            <a:endParaRPr lang="en-US" b="1" baseline="30000" dirty="0"/>
          </a:p>
          <a:p>
            <a:pPr marL="285750" indent="-285750">
              <a:spcBef>
                <a:spcPts val="600"/>
              </a:spcBef>
              <a:buClr>
                <a:srgbClr val="008FD2"/>
              </a:buClr>
              <a:buFont typeface="Wingdings" pitchFamily="2" charset="77"/>
              <a:buChar char="Ø"/>
            </a:pPr>
            <a:r>
              <a:rPr lang="en-US" dirty="0"/>
              <a:t>Non-isotropic decays (negligible effect)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A210DC-336B-09AE-D90A-9B55905725E1}"/>
              </a:ext>
            </a:extLst>
          </p:cNvPr>
          <p:cNvCxnSpPr>
            <a:cxnSpLocks/>
          </p:cNvCxnSpPr>
          <p:nvPr/>
        </p:nvCxnSpPr>
        <p:spPr bwMode="auto">
          <a:xfrm flipH="1">
            <a:off x="4431957" y="1120346"/>
            <a:ext cx="1359243" cy="1769208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9C843C-DD5E-4083-EFAB-78B02A0F1EDB}"/>
              </a:ext>
            </a:extLst>
          </p:cNvPr>
          <p:cNvCxnSpPr>
            <a:cxnSpLocks/>
          </p:cNvCxnSpPr>
          <p:nvPr/>
        </p:nvCxnSpPr>
        <p:spPr bwMode="auto">
          <a:xfrm flipH="1">
            <a:off x="4777946" y="2660822"/>
            <a:ext cx="1013254" cy="123567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4922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34BB-B8FE-C19B-4124-2EDDB64D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±</a:t>
            </a:r>
            <a:r>
              <a:rPr lang="el-G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3200" baseline="30000" dirty="0">
                <a:latin typeface="Lucida Grande" panose="020B0600040502020204" pitchFamily="34" charset="0"/>
                <a:cs typeface="Lucida Grande" panose="020B0600040502020204" pitchFamily="34" charset="0"/>
              </a:rPr>
              <a:t>∓</a:t>
            </a:r>
            <a:endParaRPr lang="en-US" sz="32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7F2A-A3D4-4C42-4C13-C6D15D4C2B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C105F-AEBC-E865-D075-DEDEE26EA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47"/>
            <a:ext cx="5885331" cy="3325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D4E6C3-39E4-A316-1C8E-ED16131C813B}"/>
              </a:ext>
            </a:extLst>
          </p:cNvPr>
          <p:cNvSpPr txBox="1"/>
          <p:nvPr/>
        </p:nvSpPr>
        <p:spPr>
          <a:xfrm>
            <a:off x="5732931" y="1165411"/>
            <a:ext cx="3285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BNB search</a:t>
            </a:r>
          </a:p>
          <a:p>
            <a:r>
              <a:rPr lang="en-US" sz="1600" dirty="0"/>
              <a:t>Phys. Rev. D </a:t>
            </a:r>
            <a:r>
              <a:rPr lang="en-US" sz="1600" b="1" dirty="0"/>
              <a:t>101</a:t>
            </a:r>
            <a:r>
              <a:rPr lang="en-US" sz="1600" dirty="0"/>
              <a:t>, 052001 (2020)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DD65E-6E90-0CD6-2BF9-AEF3896A515D}"/>
              </a:ext>
            </a:extLst>
          </p:cNvPr>
          <p:cNvSpPr txBox="1"/>
          <p:nvPr/>
        </p:nvSpPr>
        <p:spPr>
          <a:xfrm>
            <a:off x="5732931" y="2571750"/>
            <a:ext cx="3213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NuMI</a:t>
            </a:r>
            <a:r>
              <a:rPr lang="en-GB" sz="2000" dirty="0"/>
              <a:t> search</a:t>
            </a:r>
          </a:p>
          <a:p>
            <a:r>
              <a:rPr lang="en-US" sz="1600" dirty="0"/>
              <a:t>Phys. Rev. D </a:t>
            </a:r>
            <a:r>
              <a:rPr lang="en-US" sz="1600" b="1" dirty="0"/>
              <a:t>106</a:t>
            </a:r>
            <a:r>
              <a:rPr lang="en-US" sz="1600" dirty="0"/>
              <a:t>, 092006 (2022)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965A56-0593-45B0-1710-6C82AEFA613E}"/>
              </a:ext>
            </a:extLst>
          </p:cNvPr>
          <p:cNvCxnSpPr>
            <a:cxnSpLocks/>
            <a:stCxn id="3" idx="1"/>
          </p:cNvCxnSpPr>
          <p:nvPr/>
        </p:nvCxnSpPr>
        <p:spPr bwMode="auto">
          <a:xfrm flipH="1">
            <a:off x="4683125" y="1488577"/>
            <a:ext cx="1049806" cy="9139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614ED2-EBF5-744D-C4BE-0559272FFA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683125" y="2873571"/>
            <a:ext cx="1049806" cy="52122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8A58423-9D1A-32D4-F220-BAA556C5E12E}"/>
              </a:ext>
            </a:extLst>
          </p:cNvPr>
          <p:cNvSpPr txBox="1"/>
          <p:nvPr/>
        </p:nvSpPr>
        <p:spPr>
          <a:xfrm>
            <a:off x="1855620" y="753320"/>
            <a:ext cx="28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Phys. Rev. D </a:t>
            </a:r>
            <a:r>
              <a:rPr lang="en-US" sz="1400" b="1" dirty="0"/>
              <a:t>106</a:t>
            </a:r>
            <a:r>
              <a:rPr lang="en-US" sz="1400" dirty="0"/>
              <a:t>, 092006 (2022)</a:t>
            </a:r>
          </a:p>
        </p:txBody>
      </p:sp>
    </p:spTree>
    <p:extLst>
      <p:ext uri="{BB962C8B-B14F-4D97-AF65-F5344CB8AC3E}">
        <p14:creationId xmlns:p14="http://schemas.microsoft.com/office/powerpoint/2010/main" val="389022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0C303-8BFB-2985-A1FD-46678F432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NuMI</a:t>
            </a:r>
            <a:r>
              <a:rPr lang="en-GB" dirty="0"/>
              <a:t> search: off-axis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D6A99-0950-4BE3-AF30-DAAE3EBF7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BD2CA-EA61-A9D9-A176-3CDEB3328A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" r="4230"/>
          <a:stretch/>
        </p:blipFill>
        <p:spPr>
          <a:xfrm>
            <a:off x="5939164" y="717550"/>
            <a:ext cx="3116063" cy="24650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BD4FEB-DFA9-16FE-A82E-71968DD127D6}"/>
              </a:ext>
            </a:extLst>
          </p:cNvPr>
          <p:cNvSpPr txBox="1"/>
          <p:nvPr/>
        </p:nvSpPr>
        <p:spPr>
          <a:xfrm>
            <a:off x="6497326" y="3225621"/>
            <a:ext cx="2521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Events from HNLs produced in the </a:t>
            </a:r>
            <a:r>
              <a:rPr lang="en-US" dirty="0" err="1"/>
              <a:t>NuMI</a:t>
            </a:r>
            <a:r>
              <a:rPr lang="en-US" dirty="0"/>
              <a:t> absorber have a specific directionality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289044-EB30-BD6E-EA70-92A9303A5115}"/>
              </a:ext>
            </a:extLst>
          </p:cNvPr>
          <p:cNvSpPr txBox="1"/>
          <p:nvPr/>
        </p:nvSpPr>
        <p:spPr>
          <a:xfrm>
            <a:off x="4880919" y="470590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Phys. Rev. D </a:t>
            </a:r>
            <a:r>
              <a:rPr lang="en-US" sz="1800" b="1" dirty="0"/>
              <a:t>106</a:t>
            </a:r>
            <a:r>
              <a:rPr lang="en-US" sz="1800" dirty="0"/>
              <a:t>, 092006 (2022)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428DB12-D9B1-3CF4-C3E3-325C598E5D16}"/>
              </a:ext>
            </a:extLst>
          </p:cNvPr>
          <p:cNvGrpSpPr/>
          <p:nvPr/>
        </p:nvGrpSpPr>
        <p:grpSpPr>
          <a:xfrm>
            <a:off x="39949" y="708672"/>
            <a:ext cx="6332547" cy="3858986"/>
            <a:chOff x="39949" y="708672"/>
            <a:chExt cx="6332547" cy="3858986"/>
          </a:xfrm>
        </p:grpSpPr>
        <p:pic>
          <p:nvPicPr>
            <p:cNvPr id="1025" name="Picture 1" descr="page5image140361936">
              <a:extLst>
                <a:ext uri="{FF2B5EF4-FFF2-40B4-BE49-F238E27FC236}">
                  <a16:creationId xmlns:a16="http://schemas.microsoft.com/office/drawing/2014/main" id="{23F0516D-5ABE-6A98-17F4-E903BB5433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"/>
            <a:stretch/>
          </p:blipFill>
          <p:spPr bwMode="auto">
            <a:xfrm>
              <a:off x="39949" y="708672"/>
              <a:ext cx="6332547" cy="3858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084EF77-52E9-A7EA-1172-31BE7CCBBC53}"/>
                </a:ext>
              </a:extLst>
            </p:cNvPr>
            <p:cNvSpPr/>
            <p:nvPr/>
          </p:nvSpPr>
          <p:spPr bwMode="auto">
            <a:xfrm>
              <a:off x="310718" y="3225621"/>
              <a:ext cx="1633492" cy="503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999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FE19-BD26-0543-99DC-478F578A8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Lighter heavy neutral leptons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45224-2D77-CCD7-788B-C3487FB79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D39C51-1B00-2530-A428-9C64A0FDC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156" y="717550"/>
            <a:ext cx="6753687" cy="3844135"/>
          </a:xfrm>
          <a:prstGeom prst="rect">
            <a:avLst/>
          </a:prstGeom>
        </p:spPr>
      </p:pic>
      <p:sp>
        <p:nvSpPr>
          <p:cNvPr id="6" name="Left Bracket 5">
            <a:extLst>
              <a:ext uri="{FF2B5EF4-FFF2-40B4-BE49-F238E27FC236}">
                <a16:creationId xmlns:a16="http://schemas.microsoft.com/office/drawing/2014/main" id="{1612BA12-A883-10F0-9C73-41E803A07399}"/>
              </a:ext>
            </a:extLst>
          </p:cNvPr>
          <p:cNvSpPr/>
          <p:nvPr/>
        </p:nvSpPr>
        <p:spPr bwMode="auto">
          <a:xfrm rot="16200000">
            <a:off x="3617290" y="1087145"/>
            <a:ext cx="213785" cy="3187083"/>
          </a:xfrm>
          <a:prstGeom prst="leftBracket">
            <a:avLst/>
          </a:prstGeom>
          <a:noFill/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B828CE-D373-34D8-56AA-62D99AA8E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776" y="2831969"/>
            <a:ext cx="1352811" cy="234000"/>
          </a:xfrm>
          <a:prstGeom prst="rect">
            <a:avLst/>
          </a:prstGeom>
        </p:spPr>
      </p:pic>
      <p:sp>
        <p:nvSpPr>
          <p:cNvPr id="8" name="Left Bracket 7">
            <a:extLst>
              <a:ext uri="{FF2B5EF4-FFF2-40B4-BE49-F238E27FC236}">
                <a16:creationId xmlns:a16="http://schemas.microsoft.com/office/drawing/2014/main" id="{4AB95A72-8241-32B0-6208-76EB1AE136D8}"/>
              </a:ext>
            </a:extLst>
          </p:cNvPr>
          <p:cNvSpPr/>
          <p:nvPr/>
        </p:nvSpPr>
        <p:spPr bwMode="auto">
          <a:xfrm rot="16200000">
            <a:off x="6299086" y="2389117"/>
            <a:ext cx="213785" cy="2176509"/>
          </a:xfrm>
          <a:prstGeom prst="leftBracket">
            <a:avLst/>
          </a:prstGeom>
          <a:noFill/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71AB5F-098F-391E-B884-B4931AB1B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978" y="3626339"/>
            <a:ext cx="1014000" cy="234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F95FEC-2026-3649-5845-11F630FB3A55}"/>
              </a:ext>
            </a:extLst>
          </p:cNvPr>
          <p:cNvSpPr txBox="1"/>
          <p:nvPr/>
        </p:nvSpPr>
        <p:spPr>
          <a:xfrm>
            <a:off x="4291806" y="472769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Phys. Rev. Lett. </a:t>
            </a:r>
            <a:r>
              <a:rPr lang="en-US" sz="1800" b="1" dirty="0"/>
              <a:t>132</a:t>
            </a:r>
            <a:r>
              <a:rPr lang="en-US" sz="1800" dirty="0"/>
              <a:t>, 041801 (2024)</a:t>
            </a:r>
          </a:p>
        </p:txBody>
      </p:sp>
    </p:spTree>
    <p:extLst>
      <p:ext uri="{BB962C8B-B14F-4D97-AF65-F5344CB8AC3E}">
        <p14:creationId xmlns:p14="http://schemas.microsoft.com/office/powerpoint/2010/main" val="134012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0C303-8BFB-2985-A1FD-46678F432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upgrade with ns timing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D6A99-0950-4BE3-AF30-DAAE3EBF7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1051D-4259-B7F2-B3CA-B04CD4AABBE4}"/>
              </a:ext>
            </a:extLst>
          </p:cNvPr>
          <p:cNvSpPr txBox="1"/>
          <p:nvPr/>
        </p:nvSpPr>
        <p:spPr>
          <a:xfrm>
            <a:off x="5383328" y="2110085"/>
            <a:ext cx="362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Phys. Rev. D </a:t>
            </a:r>
            <a:r>
              <a:rPr lang="en-US" b="1" dirty="0"/>
              <a:t>108</a:t>
            </a:r>
            <a:r>
              <a:rPr lang="en-US" dirty="0"/>
              <a:t>, 052010 (2023)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F8A9C2-0F07-8740-8E13-2663F2B9D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89" y="672877"/>
            <a:ext cx="5090984" cy="3797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6412C5-DCA3-A85A-E99C-6F8B5DBC3051}"/>
              </a:ext>
            </a:extLst>
          </p:cNvPr>
          <p:cNvSpPr txBox="1"/>
          <p:nvPr/>
        </p:nvSpPr>
        <p:spPr>
          <a:xfrm>
            <a:off x="3355759" y="2232605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(70 MeV)</a:t>
            </a:r>
          </a:p>
        </p:txBody>
      </p:sp>
    </p:spTree>
    <p:extLst>
      <p:ext uri="{BB962C8B-B14F-4D97-AF65-F5344CB8AC3E}">
        <p14:creationId xmlns:p14="http://schemas.microsoft.com/office/powerpoint/2010/main" val="70319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6B34EB-27BE-8C79-BCE6-0D818020160E}"/>
              </a:ext>
            </a:extLst>
          </p:cNvPr>
          <p:cNvSpPr/>
          <p:nvPr/>
        </p:nvSpPr>
        <p:spPr bwMode="auto">
          <a:xfrm>
            <a:off x="8282866" y="4425951"/>
            <a:ext cx="488305" cy="3413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3C9958-6264-020D-8046-84E9A6348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portal scalars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3753E-ECB4-C329-1F9C-E4E8938B7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08" y="914401"/>
            <a:ext cx="4157031" cy="351155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Neutral singlet scalar, S</a:t>
            </a:r>
          </a:p>
          <a:p>
            <a:endParaRPr lang="en-US" dirty="0"/>
          </a:p>
          <a:p>
            <a:r>
              <a:rPr lang="en-US" dirty="0"/>
              <a:t>Mixes with the Higgs, parameterized by an angle </a:t>
            </a:r>
            <a:r>
              <a:rPr lang="el-GR" dirty="0"/>
              <a:t>θ</a:t>
            </a:r>
            <a:endParaRPr lang="en-GB" dirty="0"/>
          </a:p>
          <a:p>
            <a:endParaRPr lang="en-US" dirty="0"/>
          </a:p>
          <a:p>
            <a:r>
              <a:rPr lang="en-US" dirty="0"/>
              <a:t>Produced in meson decays in the beam</a:t>
            </a:r>
          </a:p>
          <a:p>
            <a:endParaRPr lang="en-US" dirty="0"/>
          </a:p>
          <a:p>
            <a:r>
              <a:rPr lang="en-US" dirty="0"/>
              <a:t>Decays into Standard-Model particles in the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0E82C-7D2E-D683-318B-4E118DB5E0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41E956-1C94-0E1D-8D06-9F60B9D79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3231" y="97416"/>
            <a:ext cx="4267940" cy="1942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14F24E-5A00-81B5-6004-84A41DC56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490" y="2136865"/>
            <a:ext cx="3506678" cy="299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8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7777A-3737-EF8A-0F69-FF00D4CD2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BSM physics with </a:t>
            </a:r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037EF-ED4F-10BE-EF80-FE61AC0C0E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199F5-FE25-659D-DA70-3E0647ABF5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1" b="1"/>
          <a:stretch/>
        </p:blipFill>
        <p:spPr>
          <a:xfrm>
            <a:off x="685800" y="818146"/>
            <a:ext cx="7772400" cy="353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4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44AFCA-4876-633C-061B-AA15E4601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83" y="717550"/>
            <a:ext cx="6417805" cy="38176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D2A5EA-AF2B-F2FB-BDD1-0FB9040D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portal scalars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B5DC5-AF44-4616-8387-D2412F9DFE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5209BDD1-1782-D64C-706F-FB3B8F37FD61}"/>
              </a:ext>
            </a:extLst>
          </p:cNvPr>
          <p:cNvSpPr/>
          <p:nvPr/>
        </p:nvSpPr>
        <p:spPr bwMode="auto">
          <a:xfrm rot="16200000">
            <a:off x="3773632" y="1860529"/>
            <a:ext cx="233999" cy="1839880"/>
          </a:xfrm>
          <a:prstGeom prst="leftBracket">
            <a:avLst/>
          </a:prstGeom>
          <a:noFill/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086BABCB-C7EF-C8CF-10B7-B60ED7DEE5C2}"/>
              </a:ext>
            </a:extLst>
          </p:cNvPr>
          <p:cNvSpPr/>
          <p:nvPr/>
        </p:nvSpPr>
        <p:spPr bwMode="auto">
          <a:xfrm rot="16200000">
            <a:off x="5521195" y="2802818"/>
            <a:ext cx="213785" cy="1140750"/>
          </a:xfrm>
          <a:prstGeom prst="leftBracket">
            <a:avLst/>
          </a:prstGeom>
          <a:noFill/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BB572E-B2A4-CA9C-FC0B-736FF9524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256" y="2912807"/>
            <a:ext cx="1140750" cy="234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FF8884-7499-F7AC-D32A-CA895D115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087" y="3534169"/>
            <a:ext cx="990000" cy="234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07E039-4406-CE24-3AF8-DABAA10C7B7F}"/>
              </a:ext>
            </a:extLst>
          </p:cNvPr>
          <p:cNvSpPr txBox="1"/>
          <p:nvPr/>
        </p:nvSpPr>
        <p:spPr>
          <a:xfrm>
            <a:off x="1855433" y="4706235"/>
            <a:ext cx="71631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arXiv:2501.08052, Phys. Rev. Lett. </a:t>
            </a:r>
            <a:r>
              <a:rPr lang="en-US" sz="1200" b="1" dirty="0"/>
              <a:t>127</a:t>
            </a:r>
            <a:r>
              <a:rPr lang="en-US" sz="1200" dirty="0"/>
              <a:t>, 151803 (2021), Phys. Rev. D </a:t>
            </a:r>
            <a:r>
              <a:rPr lang="en-US" sz="1200" b="1" dirty="0"/>
              <a:t>106</a:t>
            </a:r>
            <a:r>
              <a:rPr lang="en-US" sz="1200" dirty="0"/>
              <a:t>, 092006 (2022)</a:t>
            </a:r>
          </a:p>
        </p:txBody>
      </p:sp>
    </p:spTree>
    <p:extLst>
      <p:ext uri="{BB962C8B-B14F-4D97-AF65-F5344CB8AC3E}">
        <p14:creationId xmlns:p14="http://schemas.microsoft.com/office/powerpoint/2010/main" val="25219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D1C89-272D-3A72-0509-EA9C46F59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tridents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46AB4-CB2D-31BA-6DE1-15C918F60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2914" y="717550"/>
            <a:ext cx="4833886" cy="195462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Dark matter particles,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GB" dirty="0"/>
              <a:t>, produced in decays of neutral mesons</a:t>
            </a:r>
          </a:p>
          <a:p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GB" dirty="0"/>
              <a:t> particles interact in the detector, mediated by a dark photon</a:t>
            </a:r>
          </a:p>
          <a:p>
            <a:r>
              <a:rPr lang="en-GB" dirty="0"/>
              <a:t>Free parameters are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GB" dirty="0"/>
              <a:t>,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/>
              <a:t> and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FB73C-3FC1-FF9A-65E9-B060DB410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D5488D-0379-AF40-960B-0CC714680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39" y="2367749"/>
            <a:ext cx="2459114" cy="2117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896658-E6D1-C643-428B-9409BD434E86}"/>
              </a:ext>
            </a:extLst>
          </p:cNvPr>
          <p:cNvSpPr txBox="1"/>
          <p:nvPr/>
        </p:nvSpPr>
        <p:spPr>
          <a:xfrm rot="16200000">
            <a:off x="-454913" y="1306497"/>
            <a:ext cx="1824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in the </a:t>
            </a:r>
            <a:r>
              <a:rPr lang="en-US" dirty="0" err="1"/>
              <a:t>NuMI</a:t>
            </a:r>
            <a:r>
              <a:rPr lang="en-US" dirty="0"/>
              <a:t>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5405D9-CD99-C348-9D0F-56A3BCB20506}"/>
              </a:ext>
            </a:extLst>
          </p:cNvPr>
          <p:cNvSpPr txBox="1"/>
          <p:nvPr/>
        </p:nvSpPr>
        <p:spPr>
          <a:xfrm rot="16200000">
            <a:off x="-345433" y="3021241"/>
            <a:ext cx="160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Interaction in the detector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A36E355-D77D-C989-A0C7-AA9DFB260751}"/>
              </a:ext>
            </a:extLst>
          </p:cNvPr>
          <p:cNvGrpSpPr/>
          <p:nvPr/>
        </p:nvGrpSpPr>
        <p:grpSpPr>
          <a:xfrm>
            <a:off x="683583" y="658181"/>
            <a:ext cx="3169331" cy="1824224"/>
            <a:chOff x="683583" y="658181"/>
            <a:chExt cx="3169331" cy="18242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6F30EA4-6091-2042-2677-48CD2B461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83" y="658181"/>
              <a:ext cx="2942948" cy="182422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5C06AF-5BE5-8FCD-86B3-D8448D13E83C}"/>
                </a:ext>
              </a:extLst>
            </p:cNvPr>
            <p:cNvSpPr/>
            <p:nvPr/>
          </p:nvSpPr>
          <p:spPr bwMode="auto">
            <a:xfrm>
              <a:off x="3364609" y="1520182"/>
              <a:ext cx="488305" cy="34135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DE6D205-EECC-162E-E201-207F8C974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295" y="2424258"/>
            <a:ext cx="2970443" cy="27192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FDC583-63DB-AC25-6CCB-4FBFA6944AC4}"/>
              </a:ext>
            </a:extLst>
          </p:cNvPr>
          <p:cNvSpPr txBox="1"/>
          <p:nvPr/>
        </p:nvSpPr>
        <p:spPr>
          <a:xfrm>
            <a:off x="5116557" y="223629"/>
            <a:ext cx="3468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Phys. Rev. Lett. </a:t>
            </a:r>
            <a:r>
              <a:rPr lang="en-US" sz="1600" b="1" dirty="0"/>
              <a:t>132</a:t>
            </a:r>
            <a:r>
              <a:rPr lang="en-US" sz="1600" dirty="0"/>
              <a:t>, 241801 (2024)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318EF2-188F-3B10-9F93-2AB026D5E14A}"/>
              </a:ext>
            </a:extLst>
          </p:cNvPr>
          <p:cNvSpPr txBox="1"/>
          <p:nvPr/>
        </p:nvSpPr>
        <p:spPr>
          <a:xfrm>
            <a:off x="6805592" y="3117279"/>
            <a:ext cx="2262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Uses pixel-based deep learning techniques</a:t>
            </a:r>
          </a:p>
        </p:txBody>
      </p:sp>
    </p:spTree>
    <p:extLst>
      <p:ext uri="{BB962C8B-B14F-4D97-AF65-F5344CB8AC3E}">
        <p14:creationId xmlns:p14="http://schemas.microsoft.com/office/powerpoint/2010/main" val="37251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9655-18F5-7B2D-9FA8-273FFD28F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tridents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E421E-F96B-1E85-E689-F6189595ED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08F160-BF65-5E1C-187E-3800C4B54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5" y="864131"/>
            <a:ext cx="9094509" cy="34152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079237-C555-697A-0EBB-30C7E33687A7}"/>
              </a:ext>
            </a:extLst>
          </p:cNvPr>
          <p:cNvSpPr txBox="1"/>
          <p:nvPr/>
        </p:nvSpPr>
        <p:spPr>
          <a:xfrm>
            <a:off x="5116557" y="223629"/>
            <a:ext cx="3468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Phys. Rev. Lett. </a:t>
            </a:r>
            <a:r>
              <a:rPr lang="en-US" sz="1600" b="1" dirty="0"/>
              <a:t>132</a:t>
            </a:r>
            <a:r>
              <a:rPr lang="en-US" sz="1600" dirty="0"/>
              <a:t>, 241801 (2024)</a:t>
            </a:r>
          </a:p>
        </p:txBody>
      </p:sp>
    </p:spTree>
    <p:extLst>
      <p:ext uri="{BB962C8B-B14F-4D97-AF65-F5344CB8AC3E}">
        <p14:creationId xmlns:p14="http://schemas.microsoft.com/office/powerpoint/2010/main" val="324732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41BFA-9241-D2DE-079F-CB5A34C6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Neutron-antineutron oscillations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C85C5-D7CC-0BB6-4C2E-CD3F20D7C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374" y="1038687"/>
            <a:ext cx="3970637" cy="3387264"/>
          </a:xfrm>
        </p:spPr>
        <p:txBody>
          <a:bodyPr>
            <a:normAutofit fontScale="47500" lnSpcReduction="20000"/>
          </a:bodyPr>
          <a:lstStyle/>
          <a:p>
            <a:pPr marL="39688" indent="0">
              <a:buNone/>
            </a:pPr>
            <a:r>
              <a:rPr lang="en-US" dirty="0"/>
              <a:t>Neutron transforms into an antineutron</a:t>
            </a:r>
          </a:p>
          <a:p>
            <a:pPr lvl="1"/>
            <a:r>
              <a:rPr lang="en-US" dirty="0"/>
              <a:t>Annihilates with a </a:t>
            </a:r>
            <a:r>
              <a:rPr lang="en-US" dirty="0" err="1"/>
              <a:t>neighbouring</a:t>
            </a:r>
            <a:r>
              <a:rPr lang="en-US" dirty="0"/>
              <a:t> neutron</a:t>
            </a:r>
          </a:p>
          <a:p>
            <a:pPr lvl="1"/>
            <a:r>
              <a:rPr lang="en-US" dirty="0"/>
              <a:t>Produces a star-like topology of </a:t>
            </a:r>
            <a:r>
              <a:rPr lang="en-US" dirty="0" err="1"/>
              <a:t>pions</a:t>
            </a:r>
            <a:endParaRPr lang="en-US" dirty="0"/>
          </a:p>
          <a:p>
            <a:endParaRPr lang="en-US" dirty="0"/>
          </a:p>
          <a:p>
            <a:pPr marL="39688" indent="0">
              <a:buNone/>
            </a:pPr>
            <a:r>
              <a:rPr lang="en-US" dirty="0"/>
              <a:t>We use pixel-based deep learning techniques to identify the topology</a:t>
            </a:r>
          </a:p>
          <a:p>
            <a:pPr lvl="1"/>
            <a:r>
              <a:rPr lang="en-US" dirty="0"/>
              <a:t>Achieve 70% signal efficiency</a:t>
            </a:r>
          </a:p>
          <a:p>
            <a:pPr lvl="1"/>
            <a:r>
              <a:rPr lang="en-US" dirty="0"/>
              <a:t>Our techniques can improve DUNE’s published efficiency for neutron-antineutron searches by a factor of 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02A58-7184-2864-4529-46CEE90049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927B8C-6D09-1530-1D2E-490617F19B7C}"/>
              </a:ext>
            </a:extLst>
          </p:cNvPr>
          <p:cNvSpPr txBox="1"/>
          <p:nvPr/>
        </p:nvSpPr>
        <p:spPr>
          <a:xfrm>
            <a:off x="5389866" y="4736683"/>
            <a:ext cx="2903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J. </a:t>
            </a:r>
            <a:r>
              <a:rPr lang="en-US" sz="1600" dirty="0" err="1"/>
              <a:t>Instrum</a:t>
            </a:r>
            <a:r>
              <a:rPr lang="en-US" sz="1600" dirty="0"/>
              <a:t>. </a:t>
            </a:r>
            <a:r>
              <a:rPr lang="en-US" sz="1600" b="1" dirty="0"/>
              <a:t>19</a:t>
            </a:r>
            <a:r>
              <a:rPr lang="en-US" sz="1600" dirty="0"/>
              <a:t>, P07032 (2024)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07746B-566E-2DE9-C8B7-5B7044B37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6011" y="1390169"/>
            <a:ext cx="4578180" cy="25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1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8D241EE2-7BC0-9642-ADEF-C66A5FD504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ADF71-C302-9444-8CEC-FF4FB25AA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232" y="750502"/>
            <a:ext cx="5083226" cy="3747358"/>
          </a:xfrm>
        </p:spPr>
        <p:txBody>
          <a:bodyPr>
            <a:normAutofit fontScale="40000" lnSpcReduction="20000"/>
          </a:bodyPr>
          <a:lstStyle/>
          <a:p>
            <a:pPr marL="39688" indent="0">
              <a:buNone/>
              <a:defRPr/>
            </a:pPr>
            <a:r>
              <a:rPr lang="en-GB" dirty="0"/>
              <a:t>Searches for BSM particles have been an integral part of </a:t>
            </a:r>
            <a:r>
              <a:rPr lang="en-GB" dirty="0" err="1"/>
              <a:t>MicroBooNE’s</a:t>
            </a:r>
            <a:r>
              <a:rPr lang="en-GB" dirty="0"/>
              <a:t> physics programme</a:t>
            </a:r>
          </a:p>
          <a:p>
            <a:pPr lvl="1">
              <a:defRPr/>
            </a:pPr>
            <a:r>
              <a:rPr lang="en-GB" dirty="0"/>
              <a:t>Heavy neutral leptons</a:t>
            </a:r>
          </a:p>
          <a:p>
            <a:pPr lvl="1">
              <a:defRPr/>
            </a:pPr>
            <a:r>
              <a:rPr lang="en-GB" dirty="0"/>
              <a:t>Higgs portal scalars</a:t>
            </a:r>
          </a:p>
          <a:p>
            <a:pPr lvl="1">
              <a:defRPr/>
            </a:pPr>
            <a:r>
              <a:rPr lang="en-GB" dirty="0"/>
              <a:t>Dark tridents</a:t>
            </a:r>
          </a:p>
          <a:p>
            <a:pPr lvl="1">
              <a:defRPr/>
            </a:pPr>
            <a:r>
              <a:rPr lang="en-GB" dirty="0"/>
              <a:t>Light sterile neutrinos</a:t>
            </a:r>
          </a:p>
          <a:p>
            <a:pPr marL="39688" indent="0">
              <a:buNone/>
              <a:defRPr/>
            </a:pPr>
            <a:r>
              <a:rPr lang="en-GB" dirty="0"/>
              <a:t>More analyses are in the pipeline</a:t>
            </a:r>
          </a:p>
          <a:p>
            <a:pPr lvl="1">
              <a:defRPr/>
            </a:pP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</a:t>
            </a:r>
            <a:r>
              <a:rPr lang="en-GB" dirty="0"/>
              <a:t> production, axion-like particles, millicharged particles</a:t>
            </a:r>
          </a:p>
          <a:p>
            <a:pPr>
              <a:defRPr/>
            </a:pPr>
            <a:endParaRPr lang="en-GB" dirty="0"/>
          </a:p>
          <a:p>
            <a:pPr marL="39688" indent="0">
              <a:buNone/>
              <a:defRPr/>
            </a:pPr>
            <a:r>
              <a:rPr lang="en-GB" dirty="0"/>
              <a:t>The full SBN programme, and DUNE, will be able to expand on these searches</a:t>
            </a:r>
          </a:p>
          <a:p>
            <a:pPr marL="39688" indent="0">
              <a:buNone/>
              <a:defRPr/>
            </a:pPr>
            <a:endParaRPr lang="en-GB" dirty="0"/>
          </a:p>
          <a:p>
            <a:pPr marL="39688" indent="0">
              <a:buNone/>
              <a:defRPr/>
            </a:pPr>
            <a:r>
              <a:rPr lang="en-GB" dirty="0"/>
              <a:t>We’re eager for more ideas of models we can test with our data!</a:t>
            </a:r>
          </a:p>
        </p:txBody>
      </p:sp>
      <p:sp>
        <p:nvSpPr>
          <p:cNvPr id="64515" name="Slide Number Placeholder 3">
            <a:extLst>
              <a:ext uri="{FF2B5EF4-FFF2-40B4-BE49-F238E27FC236}">
                <a16:creationId xmlns:a16="http://schemas.microsoft.com/office/drawing/2014/main" id="{64C13C6B-0B25-A540-B48B-6B82D726F52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sym typeface="Arial" panose="020B0604020202020204" pitchFamily="34" charset="0"/>
              </a:defRPr>
            </a:lvl9pPr>
          </a:lstStyle>
          <a:p>
            <a:fld id="{ACE1A46B-3C32-9546-811E-E3816D872CBF}" type="slidenum">
              <a:rPr lang="en-US" altLang="en-US" smtClean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rPr>
              <a:pPr/>
              <a:t>24</a:t>
            </a:fld>
            <a:endParaRPr lang="en-US" altLang="en-US">
              <a:solidFill>
                <a:schemeClr val="tx1"/>
              </a:solidFill>
              <a:latin typeface="Tahoma" panose="020B0604030504040204" pitchFamily="34" charset="0"/>
              <a:ea typeface="ＭＳ Ｐゴシック" panose="020B0600070205080204" pitchFamily="34" charset="-128"/>
              <a:sym typeface="Tahom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5D2E66-29E9-F5D1-5F09-2D334723F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776" y="1414828"/>
            <a:ext cx="3397249" cy="2313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7777A-3737-EF8A-0F69-FF00D4CD2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BSM physics with </a:t>
            </a:r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037EF-ED4F-10BE-EF80-FE61AC0C0E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199F5-FE25-659D-DA70-3E0647ABF5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74" t="721" b="1"/>
          <a:stretch/>
        </p:blipFill>
        <p:spPr>
          <a:xfrm>
            <a:off x="3932608" y="818146"/>
            <a:ext cx="4525592" cy="35328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06A5AC-0AD6-1AAF-3C5B-5DFF0431935E}"/>
              </a:ext>
            </a:extLst>
          </p:cNvPr>
          <p:cNvSpPr txBox="1"/>
          <p:nvPr/>
        </p:nvSpPr>
        <p:spPr>
          <a:xfrm>
            <a:off x="457200" y="859211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shown in this talk: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DC5443-1F12-E094-0431-D2916B30BA7A}"/>
              </a:ext>
            </a:extLst>
          </p:cNvPr>
          <p:cNvSpPr/>
          <p:nvPr/>
        </p:nvSpPr>
        <p:spPr bwMode="auto">
          <a:xfrm>
            <a:off x="5726096" y="1208359"/>
            <a:ext cx="1029635" cy="405636"/>
          </a:xfrm>
          <a:prstGeom prst="ellipse">
            <a:avLst/>
          </a:prstGeom>
          <a:noFill/>
          <a:ln w="41275" cap="flat" cmpd="sng" algn="ctr">
            <a:solidFill>
              <a:srgbClr val="008F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900904D-5002-D942-AD80-8CF7B0A5E1EC}"/>
              </a:ext>
            </a:extLst>
          </p:cNvPr>
          <p:cNvSpPr/>
          <p:nvPr/>
        </p:nvSpPr>
        <p:spPr bwMode="auto">
          <a:xfrm>
            <a:off x="4964095" y="3570973"/>
            <a:ext cx="1029635" cy="486122"/>
          </a:xfrm>
          <a:prstGeom prst="ellipse">
            <a:avLst/>
          </a:prstGeom>
          <a:noFill/>
          <a:ln w="41275" cap="flat" cmpd="sng" algn="ctr">
            <a:solidFill>
              <a:srgbClr val="008F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4CF7D6C-D485-C584-4C07-96EEB9325072}"/>
              </a:ext>
            </a:extLst>
          </p:cNvPr>
          <p:cNvSpPr/>
          <p:nvPr/>
        </p:nvSpPr>
        <p:spPr bwMode="auto">
          <a:xfrm>
            <a:off x="6945295" y="3570973"/>
            <a:ext cx="1029635" cy="486122"/>
          </a:xfrm>
          <a:prstGeom prst="ellipse">
            <a:avLst/>
          </a:prstGeom>
          <a:noFill/>
          <a:ln w="41275" cap="flat" cmpd="sng" algn="ctr">
            <a:solidFill>
              <a:srgbClr val="008F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190BEA-90A0-BCE7-D7EE-15ACC4C97573}"/>
              </a:ext>
            </a:extLst>
          </p:cNvPr>
          <p:cNvSpPr txBox="1"/>
          <p:nvPr/>
        </p:nvSpPr>
        <p:spPr>
          <a:xfrm>
            <a:off x="445467" y="3649037"/>
            <a:ext cx="4259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Made possible by a strong relationship with theorists, providing models and sensitivity estimates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D74E0C8-7947-F78C-0D34-DE5130F6B7E2}"/>
              </a:ext>
            </a:extLst>
          </p:cNvPr>
          <p:cNvGrpSpPr/>
          <p:nvPr/>
        </p:nvGrpSpPr>
        <p:grpSpPr>
          <a:xfrm>
            <a:off x="457200" y="1208308"/>
            <a:ext cx="3045514" cy="2372689"/>
            <a:chOff x="457200" y="1208308"/>
            <a:chExt cx="3045514" cy="237268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E7B9A16-7E82-C3F2-1323-8882013AAB52}"/>
                </a:ext>
              </a:extLst>
            </p:cNvPr>
            <p:cNvSpPr txBox="1"/>
            <p:nvPr/>
          </p:nvSpPr>
          <p:spPr>
            <a:xfrm>
              <a:off x="457200" y="3273220"/>
              <a:ext cx="2827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D </a:t>
              </a:r>
              <a:r>
                <a:rPr lang="en-US" sz="1400" b="1" dirty="0"/>
                <a:t>101</a:t>
              </a:r>
              <a:r>
                <a:rPr lang="en-US" sz="1400" dirty="0"/>
                <a:t>, 052001 (2020)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93CE379-877C-1556-0C10-4926E1DACB42}"/>
                </a:ext>
              </a:extLst>
            </p:cNvPr>
            <p:cNvSpPr txBox="1"/>
            <p:nvPr/>
          </p:nvSpPr>
          <p:spPr>
            <a:xfrm>
              <a:off x="457200" y="2978230"/>
              <a:ext cx="3045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Lett. </a:t>
              </a:r>
              <a:r>
                <a:rPr lang="en-US" sz="1400" b="1" dirty="0"/>
                <a:t>127</a:t>
              </a:r>
              <a:r>
                <a:rPr lang="en-US" sz="1400" dirty="0"/>
                <a:t>, 151803 (2021)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60D1C4-CAFC-6674-5358-694C5E937B3A}"/>
                </a:ext>
              </a:extLst>
            </p:cNvPr>
            <p:cNvSpPr txBox="1"/>
            <p:nvPr/>
          </p:nvSpPr>
          <p:spPr>
            <a:xfrm>
              <a:off x="457200" y="2683243"/>
              <a:ext cx="2827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D </a:t>
              </a:r>
              <a:r>
                <a:rPr lang="en-US" sz="1400" b="1" dirty="0"/>
                <a:t>106</a:t>
              </a:r>
              <a:r>
                <a:rPr lang="en-US" sz="1400" dirty="0"/>
                <a:t>, 092006 (2022)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BEBB5D-98BE-2852-CB01-977E8BE7A156}"/>
                </a:ext>
              </a:extLst>
            </p:cNvPr>
            <p:cNvSpPr txBox="1"/>
            <p:nvPr/>
          </p:nvSpPr>
          <p:spPr>
            <a:xfrm>
              <a:off x="457200" y="2388256"/>
              <a:ext cx="30321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Lett. </a:t>
              </a:r>
              <a:r>
                <a:rPr lang="en-US" sz="1400" b="1" dirty="0"/>
                <a:t>130</a:t>
              </a:r>
              <a:r>
                <a:rPr lang="en-US" sz="1400" dirty="0"/>
                <a:t>, 011801 (2023)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BB1ECB3-9025-D51D-B92C-230F81E38BAB}"/>
                </a:ext>
              </a:extLst>
            </p:cNvPr>
            <p:cNvSpPr txBox="1"/>
            <p:nvPr/>
          </p:nvSpPr>
          <p:spPr>
            <a:xfrm>
              <a:off x="457200" y="1798282"/>
              <a:ext cx="3045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Lett. </a:t>
              </a:r>
              <a:r>
                <a:rPr lang="en-US" sz="1400" b="1" dirty="0"/>
                <a:t>132</a:t>
              </a:r>
              <a:r>
                <a:rPr lang="en-US" sz="1400" dirty="0"/>
                <a:t>, 041801 (2024)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CF24DE-F8BD-1086-6ED5-65610A6F01D0}"/>
                </a:ext>
              </a:extLst>
            </p:cNvPr>
            <p:cNvSpPr txBox="1"/>
            <p:nvPr/>
          </p:nvSpPr>
          <p:spPr>
            <a:xfrm>
              <a:off x="457200" y="1503295"/>
              <a:ext cx="3045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Phys. Rev. Lett. </a:t>
              </a:r>
              <a:r>
                <a:rPr lang="en-US" sz="1400" b="1" dirty="0"/>
                <a:t>132</a:t>
              </a:r>
              <a:r>
                <a:rPr lang="en-US" sz="1400" dirty="0"/>
                <a:t>, 241801 (2024)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EC8E0E-2EA3-1005-56FF-3102C5DD5419}"/>
                </a:ext>
              </a:extLst>
            </p:cNvPr>
            <p:cNvSpPr txBox="1"/>
            <p:nvPr/>
          </p:nvSpPr>
          <p:spPr>
            <a:xfrm>
              <a:off x="457200" y="2093269"/>
              <a:ext cx="2550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J. </a:t>
              </a:r>
              <a:r>
                <a:rPr lang="en-US" sz="1400" dirty="0" err="1"/>
                <a:t>Instrum</a:t>
              </a:r>
              <a:r>
                <a:rPr lang="en-US" sz="1400" dirty="0"/>
                <a:t>. </a:t>
              </a:r>
              <a:r>
                <a:rPr lang="en-US" sz="1400" b="1" dirty="0"/>
                <a:t>19</a:t>
              </a:r>
              <a:r>
                <a:rPr lang="en-US" sz="1400" dirty="0"/>
                <a:t>, P07032 (2024)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4775683-C128-9D52-CA2A-97D2F4E33A45}"/>
                </a:ext>
              </a:extLst>
            </p:cNvPr>
            <p:cNvSpPr txBox="1"/>
            <p:nvPr/>
          </p:nvSpPr>
          <p:spPr>
            <a:xfrm>
              <a:off x="457200" y="1208308"/>
              <a:ext cx="15872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arXiv:2501.08052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293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63AA76A6-F918-D73C-F10F-E5CCCC3E70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8263"/>
            <a:ext cx="8229600" cy="730250"/>
          </a:xfrm>
        </p:spPr>
        <p:txBody>
          <a:bodyPr/>
          <a:lstStyle/>
          <a:p>
            <a:r>
              <a:rPr lang="en-US" altLang="en-US" dirty="0"/>
              <a:t>Constraints on eV sterile neutrinos</a:t>
            </a:r>
          </a:p>
        </p:txBody>
      </p:sp>
      <p:sp>
        <p:nvSpPr>
          <p:cNvPr id="52226" name="Slide Number Placeholder 3">
            <a:extLst>
              <a:ext uri="{FF2B5EF4-FFF2-40B4-BE49-F238E27FC236}">
                <a16:creationId xmlns:a16="http://schemas.microsoft.com/office/drawing/2014/main" id="{865BCEDD-EECB-A018-386E-88C7827BC6E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ヒラギノ角ゴ ProN W3" panose="020B0300000000000000" charset="-128"/>
                <a:sym typeface="Arial" panose="020B0604020202020204" pitchFamily="34" charset="0"/>
              </a:defRPr>
            </a:lvl9pPr>
          </a:lstStyle>
          <a:p>
            <a:fld id="{0BF58C03-9868-CF45-8F49-B9CE1C3E05D9}" type="slidenum">
              <a:rPr lang="en-US" altLang="en-US" smtClean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sym typeface="Tahoma" panose="020B0604030504040204" pitchFamily="34" charset="0"/>
              </a:rPr>
              <a:pPr/>
              <a:t>4</a:t>
            </a:fld>
            <a:endParaRPr lang="en-US" altLang="en-US">
              <a:solidFill>
                <a:schemeClr val="tx1"/>
              </a:solidFill>
              <a:latin typeface="Tahoma" panose="020B0604030504040204" pitchFamily="34" charset="0"/>
              <a:ea typeface="ＭＳ Ｐゴシック" panose="020B0600070205080204" pitchFamily="34" charset="-128"/>
              <a:sym typeface="Tahom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37C5FC-D8DB-725F-014A-0014AF2DD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60" y="763001"/>
            <a:ext cx="8782279" cy="3720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7F8177-3FF7-475B-F647-18B06C2C1AC6}"/>
              </a:ext>
            </a:extLst>
          </p:cNvPr>
          <p:cNvSpPr txBox="1"/>
          <p:nvPr/>
        </p:nvSpPr>
        <p:spPr>
          <a:xfrm>
            <a:off x="5043879" y="4736683"/>
            <a:ext cx="3453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Phys. Rev. Lett. </a:t>
            </a:r>
            <a:r>
              <a:rPr lang="en-US" sz="1600" b="1" dirty="0"/>
              <a:t>130</a:t>
            </a:r>
            <a:r>
              <a:rPr lang="en-US" sz="1600" dirty="0"/>
              <a:t>, 011801 (2023)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531B-83F2-D5F0-D53B-CD1679DB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Portals to dark sectors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8000D-4E7A-7A7B-F740-9FB28C2728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913CE-D3D5-6F32-01E0-112CD1A5A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9139" y="1455522"/>
            <a:ext cx="4819450" cy="315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531B-83F2-D5F0-D53B-CD1679DB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Portals to dark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DE23B-5080-43E4-7C84-3BB6D51A6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17550"/>
            <a:ext cx="6369728" cy="1001227"/>
          </a:xfrm>
        </p:spPr>
        <p:txBody>
          <a:bodyPr>
            <a:normAutofit fontScale="55000" lnSpcReduction="20000"/>
          </a:bodyPr>
          <a:lstStyle/>
          <a:p>
            <a:pPr marL="39688" indent="0">
              <a:buNone/>
            </a:pPr>
            <a:r>
              <a:rPr lang="en-US" dirty="0"/>
              <a:t>New particles can be produced from meson decays</a:t>
            </a:r>
          </a:p>
          <a:p>
            <a:pPr lvl="1"/>
            <a:r>
              <a:rPr lang="en-US" dirty="0"/>
              <a:t>Large flux of charged &amp; neutral mesons from high intensity proton beams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8000D-4E7A-7A7B-F740-9FB28C2728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913CE-D3D5-6F32-01E0-112CD1A5A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9139" y="1455522"/>
            <a:ext cx="4819450" cy="31511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AB0052-58BC-A6E7-46F5-73BD495AB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74" y="1834191"/>
            <a:ext cx="4205796" cy="2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6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21B60-0302-DD36-B994-D746DECE7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beamlines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C81C7-22DB-FAB9-8D7D-E741E15221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FB97C9-815B-F566-BDFD-489EF4A49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24" y="673768"/>
            <a:ext cx="2839576" cy="392897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8B7D4A9-D890-541A-0367-22F7F7361CB2}"/>
              </a:ext>
            </a:extLst>
          </p:cNvPr>
          <p:cNvGrpSpPr/>
          <p:nvPr/>
        </p:nvGrpSpPr>
        <p:grpSpPr>
          <a:xfrm>
            <a:off x="3316942" y="995085"/>
            <a:ext cx="5116057" cy="3296770"/>
            <a:chOff x="3316942" y="923365"/>
            <a:chExt cx="5116057" cy="329677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51740E8-A4DD-42B7-B73E-375DA31F89E4}"/>
                </a:ext>
              </a:extLst>
            </p:cNvPr>
            <p:cNvSpPr txBox="1"/>
            <p:nvPr/>
          </p:nvSpPr>
          <p:spPr>
            <a:xfrm>
              <a:off x="3316942" y="923365"/>
              <a:ext cx="3627916" cy="1431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FD2"/>
                  </a:solidFill>
                </a:rPr>
                <a:t>Booster Neutrino Beam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8 GeV protons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0.8 GeV mean neutrino energy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On-axis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FE88136-9EA5-09CB-1702-984AE608BD73}"/>
                </a:ext>
              </a:extLst>
            </p:cNvPr>
            <p:cNvSpPr txBox="1"/>
            <p:nvPr/>
          </p:nvSpPr>
          <p:spPr>
            <a:xfrm>
              <a:off x="4805083" y="2788974"/>
              <a:ext cx="3627916" cy="1431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008FD2"/>
                  </a:solidFill>
                </a:rPr>
                <a:t>NuMI</a:t>
              </a:r>
              <a:r>
                <a:rPr lang="en-US" b="1" dirty="0">
                  <a:solidFill>
                    <a:srgbClr val="008FD2"/>
                  </a:solidFill>
                </a:rPr>
                <a:t> Beam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120 GeV protons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1.5 GeV mean neutrino energy</a:t>
              </a:r>
            </a:p>
            <a:p>
              <a:pPr marL="285750" indent="-285750">
                <a:spcBef>
                  <a:spcPts val="600"/>
                </a:spcBef>
                <a:buClr>
                  <a:srgbClr val="008FD2"/>
                </a:buClr>
                <a:buFont typeface="Wingdings" pitchFamily="2" charset="77"/>
                <a:buChar char="Ø"/>
              </a:pPr>
              <a:r>
                <a:rPr lang="en-US" dirty="0"/>
                <a:t>~8</a:t>
              </a:r>
              <a:r>
                <a:rPr lang="en-US" baseline="30000" dirty="0"/>
                <a:t>o</a:t>
              </a:r>
              <a:r>
                <a:rPr lang="en-US" dirty="0"/>
                <a:t> off-axis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77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3BA5C-30F5-1368-7FB8-75CFAAE2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neutral leptons (HNLs)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FF638-7D40-3A22-AF7E-66ABB8D78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3340" y="1101725"/>
            <a:ext cx="3693459" cy="3120651"/>
          </a:xfrm>
        </p:spPr>
        <p:txBody>
          <a:bodyPr>
            <a:normAutofit fontScale="62500" lnSpcReduction="20000"/>
          </a:bodyPr>
          <a:lstStyle/>
          <a:p>
            <a:pPr marL="39688" indent="0">
              <a:buNone/>
            </a:pPr>
            <a:r>
              <a:rPr lang="en-US" dirty="0"/>
              <a:t>Incorporate a new right-handed singlet that mixes with the active neutrinos</a:t>
            </a:r>
          </a:p>
          <a:p>
            <a:pPr marL="39688" indent="0">
              <a:buNone/>
            </a:pPr>
            <a:endParaRPr lang="en-US" dirty="0"/>
          </a:p>
          <a:p>
            <a:pPr marL="39688" indent="0">
              <a:buNone/>
            </a:pPr>
            <a:r>
              <a:rPr lang="en-US" dirty="0"/>
              <a:t>Heavy neutral leptons produced in the beam</a:t>
            </a:r>
          </a:p>
          <a:p>
            <a:pPr lvl="1"/>
            <a:r>
              <a:rPr lang="en-US" dirty="0"/>
              <a:t>Decay to Standard-Model particles in the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6B47C-8D7D-44E3-1DAC-953317793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65A91E-A7A8-497F-44F1-00F208B8C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4" y="779182"/>
            <a:ext cx="4428346" cy="21326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50369-0A0C-3ED4-31BD-0A4559B2F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11873"/>
            <a:ext cx="3926541" cy="164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4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3BA5C-30F5-1368-7FB8-75CFAAE2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neutral leptons (HNLs)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6B47C-8D7D-44E3-1DAC-953317793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55622-828F-1441-A1AD-D1D626BCA947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65A91E-A7A8-497F-44F1-00F208B8C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4" y="779182"/>
            <a:ext cx="4428346" cy="21326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50369-0A0C-3ED4-31BD-0A4559B2F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11873"/>
            <a:ext cx="3926541" cy="1647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6C6510-641C-FBA9-124D-9C7BACBA6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5925" y="2662050"/>
            <a:ext cx="3397249" cy="231384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A4ED9D-CD50-CD69-DE8C-096557288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217" y="1316494"/>
            <a:ext cx="4003589" cy="74661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Production and decay rates both proportional to |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/>
              <a:t>|</a:t>
            </a:r>
            <a:r>
              <a:rPr lang="el-GR" baseline="30000" dirty="0"/>
              <a:t>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170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&amp; Bullets copy">
  <a:themeElements>
    <a:clrScheme name="Title &amp; Bullets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Lucida Grande"/>
        <a:ea typeface="ヒラギノ角ゴ ProN W6"/>
        <a:cs typeface="ヒラギノ角ゴ ProN W6"/>
      </a:majorFont>
      <a:minorFont>
        <a:latin typeface="Lucida Grand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ヒラギノ角ゴ ProN W6"/>
        <a:cs typeface="ヒラギノ角ゴ ProN W6"/>
      </a:majorFont>
      <a:minorFont>
        <a:latin typeface="Lucida Grand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94055</TotalTime>
  <Pages>0</Pages>
  <Words>832</Words>
  <Characters>0</Characters>
  <Application>Microsoft Macintosh PowerPoint</Application>
  <PresentationFormat>On-screen Show (16:9)</PresentationFormat>
  <Lines>0</Lines>
  <Paragraphs>136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Lucida Grande</vt:lpstr>
      <vt:lpstr>Tahoma</vt:lpstr>
      <vt:lpstr>Times New Roman</vt:lpstr>
      <vt:lpstr>Wingdings</vt:lpstr>
      <vt:lpstr>Title &amp; Bullets copy</vt:lpstr>
      <vt:lpstr>Title &amp; Bullets</vt:lpstr>
      <vt:lpstr>Custom Design</vt:lpstr>
      <vt:lpstr>MicroBooNE’s BSM physics programme</vt:lpstr>
      <vt:lpstr>BSM physics with MicroBooNE</vt:lpstr>
      <vt:lpstr>BSM physics with MicroBooNE</vt:lpstr>
      <vt:lpstr>Constraints on eV sterile neutrinos</vt:lpstr>
      <vt:lpstr>Portals to dark sectors</vt:lpstr>
      <vt:lpstr>Portals to dark sectors</vt:lpstr>
      <vt:lpstr>Two beamlines</vt:lpstr>
      <vt:lpstr>Heavy neutral leptons (HNLs)</vt:lpstr>
      <vt:lpstr>Heavy neutral leptons (HNLs)</vt:lpstr>
      <vt:lpstr>Heavy neutral leptons (HNLs)</vt:lpstr>
      <vt:lpstr>Heavy neutral leptons (HNLs)</vt:lpstr>
      <vt:lpstr>Search for N → μ±π∓</vt:lpstr>
      <vt:lpstr>Search for N → μ±π∓</vt:lpstr>
      <vt:lpstr>Search for N → μ±π∓</vt:lpstr>
      <vt:lpstr>Search for N → μ±π∓</vt:lpstr>
      <vt:lpstr>NuMI search: off-axis</vt:lpstr>
      <vt:lpstr>Lighter heavy neutral leptons</vt:lpstr>
      <vt:lpstr>Potential upgrade with ns timing</vt:lpstr>
      <vt:lpstr>Higgs portal scalars</vt:lpstr>
      <vt:lpstr>Higgs portal scalars</vt:lpstr>
      <vt:lpstr>Dark tridents</vt:lpstr>
      <vt:lpstr>Dark tridents</vt:lpstr>
      <vt:lpstr>Neutron-antineutron oscillations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evansj</dc:creator>
  <cp:keywords/>
  <dc:description/>
  <cp:lastModifiedBy>Justin Evans</cp:lastModifiedBy>
  <cp:revision>2000</cp:revision>
  <cp:lastPrinted>2024-03-24T17:16:24Z</cp:lastPrinted>
  <dcterms:modified xsi:type="dcterms:W3CDTF">2025-02-18T11:22:48Z</dcterms:modified>
</cp:coreProperties>
</file>