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99" r:id="rId2"/>
    <p:sldMasterId id="2147483685" r:id="rId3"/>
  </p:sldMasterIdLst>
  <p:notesMasterIdLst>
    <p:notesMasterId r:id="rId11"/>
  </p:notesMasterIdLst>
  <p:sldIdLst>
    <p:sldId id="4743" r:id="rId4"/>
    <p:sldId id="4681" r:id="rId5"/>
    <p:sldId id="4750" r:id="rId6"/>
    <p:sldId id="4753" r:id="rId7"/>
    <p:sldId id="4754" r:id="rId8"/>
    <p:sldId id="4752" r:id="rId9"/>
    <p:sldId id="475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-8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0B0E5-E5DD-44D9-B4E4-962DE3D906F5}" type="datetimeFigureOut">
              <a:rPr lang="en-GB" smtClean="0"/>
              <a:t>27/11/2024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3F5B8-D040-4F0D-8E7B-0005C169A94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79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C5DD66-7787-4D97-84B9-6465A7AF750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4010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19080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80772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55141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171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2902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9259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53661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6792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565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56287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182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582858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85595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45615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38028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63528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7859912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376708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31387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15268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492578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41618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958440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891674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885792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748500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804585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550255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08646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416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363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359809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57315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39432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3492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84860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57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1195965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5876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arxiv.org/pdf/2306.09360" TargetMode="Externa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981716" y="-837360"/>
            <a:ext cx="10372218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733" b="0" i="0" u="none" strike="noStrike" kern="1200" spc="-1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Science with Photons at 10s of GeV</a:t>
            </a:r>
            <a:endParaRPr kumimoji="0" lang="de-DE" sz="3733" b="0" i="0" u="none" strike="noStrike" kern="1200" spc="-1" normalizeH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929644" y="5900160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ts val="185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-1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“Other Science Opportunities at the FCC-ee”, 28 November 2024</a:t>
            </a:r>
            <a:endParaRPr kumimoji="0" lang="en-US" sz="1600" b="0" i="0" u="none" strike="noStrike" kern="1200" cap="none" spc="-1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ts val="1652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578833" y="4512707"/>
            <a:ext cx="111779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Frank Zimmermann</a:t>
            </a:r>
            <a:endParaRPr lang="en-US" sz="2400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prstClr val="white"/>
                </a:solidFill>
                <a:latin typeface="Arial"/>
              </a:rPr>
              <a:t>many thanks to Jian-Ping Chen, M.W. Krasny, Ying Wu, J.M. Byrd and A. Variola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D94553-3407-46E5-D962-A9DB71DD04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DF18CE-20EE-AFEC-3A3F-A6858BB220C4}"/>
              </a:ext>
            </a:extLst>
          </p:cNvPr>
          <p:cNvSpPr txBox="1"/>
          <p:nvPr/>
        </p:nvSpPr>
        <p:spPr>
          <a:xfrm>
            <a:off x="99601" y="109256"/>
            <a:ext cx="11267828" cy="1010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FCC-CBS: 1000-100000x more flux &amp; higher energy than ELI-NP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8D680F29-2D69-9311-0FCC-99590C0B6D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25" y="52553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13DAA819-A7F5-D615-0412-7421E16CE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00" y="5275252"/>
            <a:ext cx="10890608" cy="105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6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photon energies are 1000 times higher, the photon flux exceed ELI-NP’s by about a factor 10,000. To achieve this rate the laser beam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recirculator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system of ELI-NP would need to be modified or, possibly, be replaced by an optical cavity, suitable for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cw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operation.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9367466-5479-4D67-2DA2-3958D2E89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041" y="970729"/>
            <a:ext cx="10625726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Comparison of ELI-NP and FCC-ee Compton Backscattering Source (FCC-ee-CBS), assuming </a:t>
            </a:r>
            <a:r>
              <a:rPr kumimoji="0" lang="en-US" altLang="en-US" sz="2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Yb:YAG</a:t>
            </a:r>
            <a:r>
              <a:rPr kumimoji="0" lang="en-US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Times New Roman" panose="02020603050405020304" pitchFamily="18" charset="0"/>
              </a:rPr>
              <a:t> laser (2.3 eV)</a:t>
            </a:r>
            <a:endParaRPr kumimoji="0" lang="en-GB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3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13554A1-D2F4-AA9A-4D77-D308B74ECE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3689834"/>
                  </p:ext>
                </p:extLst>
              </p:nvPr>
            </p:nvGraphicFramePr>
            <p:xfrm>
              <a:off x="608572" y="2032558"/>
              <a:ext cx="11267827" cy="2488692"/>
            </p:xfrm>
            <a:graphic>
              <a:graphicData uri="http://schemas.openxmlformats.org/drawingml/2006/table">
                <a:tbl>
                  <a:tblPr/>
                  <a:tblGrid>
                    <a:gridCol w="2865697">
                      <a:extLst>
                        <a:ext uri="{9D8B030D-6E8A-4147-A177-3AD203B41FA5}">
                          <a16:colId xmlns:a16="http://schemas.microsoft.com/office/drawing/2014/main" val="4043507530"/>
                        </a:ext>
                      </a:extLst>
                    </a:gridCol>
                    <a:gridCol w="1954623">
                      <a:extLst>
                        <a:ext uri="{9D8B030D-6E8A-4147-A177-3AD203B41FA5}">
                          <a16:colId xmlns:a16="http://schemas.microsoft.com/office/drawing/2014/main" val="1281104393"/>
                        </a:ext>
                      </a:extLst>
                    </a:gridCol>
                    <a:gridCol w="2134588">
                      <a:extLst>
                        <a:ext uri="{9D8B030D-6E8A-4147-A177-3AD203B41FA5}">
                          <a16:colId xmlns:a16="http://schemas.microsoft.com/office/drawing/2014/main" val="1006857342"/>
                        </a:ext>
                      </a:extLst>
                    </a:gridCol>
                    <a:gridCol w="2282060">
                      <a:extLst>
                        <a:ext uri="{9D8B030D-6E8A-4147-A177-3AD203B41FA5}">
                          <a16:colId xmlns:a16="http://schemas.microsoft.com/office/drawing/2014/main" val="15704363"/>
                        </a:ext>
                      </a:extLst>
                    </a:gridCol>
                    <a:gridCol w="2030859">
                      <a:extLst>
                        <a:ext uri="{9D8B030D-6E8A-4147-A177-3AD203B41FA5}">
                          <a16:colId xmlns:a16="http://schemas.microsoft.com/office/drawing/2014/main" val="2218534908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ELI-NP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FCC-ee-CBS-20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FCC-ee-CBS-45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FCC-ee-CBS-120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4497586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beam energy [GeV]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0.72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45.6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120</a:t>
                          </a:r>
                          <a:endParaRPr lang="en-GB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972421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average beam current [A]</a:t>
                          </a:r>
                          <a:endParaRPr lang="en-GB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0.8x10</a:t>
                          </a:r>
                          <a:r>
                            <a:rPr lang="en-US" sz="2000" b="1" baseline="30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-6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0.15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0.15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0.05</a:t>
                          </a:r>
                          <a:endParaRPr lang="en-GB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5937964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beam size at laser CP [mm] 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2000" i="1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2000" i="1" dirty="0" smtClean="0"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0.5</a:t>
                          </a: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05645006"/>
                      </a:ext>
                    </a:extLst>
                  </a:tr>
                  <a:tr h="8669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Compton </a:t>
                          </a:r>
                          <a:r>
                            <a:rPr lang="en-US" sz="2000" i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parameter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0.025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1.6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4.2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7839724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max photon energy [GeV]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0.02 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8.3</a:t>
                          </a:r>
                          <a:endParaRPr lang="en-GB" sz="2000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28</a:t>
                          </a:r>
                          <a:endParaRPr lang="en-GB" sz="2000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97</a:t>
                          </a:r>
                          <a:endParaRPr lang="en-GB" sz="2000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9032056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photon flux [1/s]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sz="2000" b="1" baseline="30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2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20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sz="2000" b="1" baseline="30000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en-GB" sz="2000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2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20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sz="2000" b="1" baseline="30000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en-GB" sz="2000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2000" i="1" smtClean="0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US" sz="20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sz="2000" b="1" baseline="30000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13</a:t>
                          </a:r>
                          <a:endParaRPr lang="en-GB" sz="2000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97640038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13554A1-D2F4-AA9A-4D77-D308B74ECE8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3689834"/>
                  </p:ext>
                </p:extLst>
              </p:nvPr>
            </p:nvGraphicFramePr>
            <p:xfrm>
              <a:off x="608572" y="2032558"/>
              <a:ext cx="11267827" cy="2488692"/>
            </p:xfrm>
            <a:graphic>
              <a:graphicData uri="http://schemas.openxmlformats.org/drawingml/2006/table">
                <a:tbl>
                  <a:tblPr/>
                  <a:tblGrid>
                    <a:gridCol w="2865697">
                      <a:extLst>
                        <a:ext uri="{9D8B030D-6E8A-4147-A177-3AD203B41FA5}">
                          <a16:colId xmlns:a16="http://schemas.microsoft.com/office/drawing/2014/main" val="4043507530"/>
                        </a:ext>
                      </a:extLst>
                    </a:gridCol>
                    <a:gridCol w="1954623">
                      <a:extLst>
                        <a:ext uri="{9D8B030D-6E8A-4147-A177-3AD203B41FA5}">
                          <a16:colId xmlns:a16="http://schemas.microsoft.com/office/drawing/2014/main" val="1281104393"/>
                        </a:ext>
                      </a:extLst>
                    </a:gridCol>
                    <a:gridCol w="2134588">
                      <a:extLst>
                        <a:ext uri="{9D8B030D-6E8A-4147-A177-3AD203B41FA5}">
                          <a16:colId xmlns:a16="http://schemas.microsoft.com/office/drawing/2014/main" val="1006857342"/>
                        </a:ext>
                      </a:extLst>
                    </a:gridCol>
                    <a:gridCol w="2282060">
                      <a:extLst>
                        <a:ext uri="{9D8B030D-6E8A-4147-A177-3AD203B41FA5}">
                          <a16:colId xmlns:a16="http://schemas.microsoft.com/office/drawing/2014/main" val="15704363"/>
                        </a:ext>
                      </a:extLst>
                    </a:gridCol>
                    <a:gridCol w="2030859">
                      <a:extLst>
                        <a:ext uri="{9D8B030D-6E8A-4147-A177-3AD203B41FA5}">
                          <a16:colId xmlns:a16="http://schemas.microsoft.com/office/drawing/2014/main" val="2218534908"/>
                        </a:ext>
                      </a:extLst>
                    </a:gridCol>
                  </a:tblGrid>
                  <a:tr h="30937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ELI-NP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FCC-ee-CBS-20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FCC-ee-CBS-45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FCC-ee-CBS-120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44975862"/>
                      </a:ext>
                    </a:extLst>
                  </a:tr>
                  <a:tr h="30937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beam energy [GeV]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0.72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45.6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120</a:t>
                          </a:r>
                          <a:endParaRPr lang="en-GB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9724216"/>
                      </a:ext>
                    </a:extLst>
                  </a:tr>
                  <a:tr h="30937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average beam current [A]</a:t>
                          </a:r>
                          <a:endParaRPr lang="en-GB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0.8x10</a:t>
                          </a:r>
                          <a:r>
                            <a:rPr lang="en-US" sz="2000" b="1" baseline="30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-6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0.15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0.15</a:t>
                          </a:r>
                          <a:endParaRPr lang="en-GB" sz="20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0.05</a:t>
                          </a:r>
                          <a:endParaRPr lang="en-GB" sz="2000" b="1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359379641"/>
                      </a:ext>
                    </a:extLst>
                  </a:tr>
                  <a:tr h="63246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beam size at laser CP [mm] 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7500" t="-160194" r="-331563" b="-1728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5641" t="-160194" r="-202279" b="-1728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04800" t="-160194" r="-89333" b="-1728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55856" t="-160194" r="-601" b="-1728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05645006"/>
                      </a:ext>
                    </a:extLst>
                  </a:tr>
                  <a:tr h="30937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Compton </a:t>
                          </a:r>
                          <a:r>
                            <a:rPr lang="en-US" sz="2000" i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x</a:t>
                          </a:r>
                          <a:r>
                            <a:rPr lang="en-US" sz="20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parameter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0.025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0.7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1.6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4.2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78397247"/>
                      </a:ext>
                    </a:extLst>
                  </a:tr>
                  <a:tr h="30937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max photon energy [GeV]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0.02 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8.3</a:t>
                          </a:r>
                          <a:endParaRPr lang="en-GB" sz="2000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28</a:t>
                          </a:r>
                          <a:endParaRPr lang="en-GB" sz="2000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solidFill>
                                <a:schemeClr val="tx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97</a:t>
                          </a:r>
                          <a:endParaRPr lang="en-GB" sz="2000" dirty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590320564"/>
                      </a:ext>
                    </a:extLst>
                  </a:tr>
                  <a:tr h="309372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photon flux [1/s]</a:t>
                          </a:r>
                          <a:endParaRPr lang="en-GB" sz="20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06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r>
                            <a:rPr lang="en-US" sz="2000" b="1" baseline="30000" dirty="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en-GB" sz="20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5641" t="-725490" r="-202279" b="-49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04800" t="-725490" r="-89333" b="-49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350" marR="6350" marT="0" marB="0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55856" t="-725490" r="-601" b="-49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7640038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C895FE00-CEDE-C522-7D9B-849C9161B54A}"/>
              </a:ext>
            </a:extLst>
          </p:cNvPr>
          <p:cNvSpPr txBox="1"/>
          <p:nvPr/>
        </p:nvSpPr>
        <p:spPr>
          <a:xfrm>
            <a:off x="8601121" y="6188341"/>
            <a:ext cx="635055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10.5281/zenodo.7675664 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B9876B-EE17-24AD-E8C3-6341F51536AF}"/>
              </a:ext>
            </a:extLst>
          </p:cNvPr>
          <p:cNvSpPr txBox="1"/>
          <p:nvPr/>
        </p:nvSpPr>
        <p:spPr>
          <a:xfrm>
            <a:off x="9195371" y="4619862"/>
            <a:ext cx="2721599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corrected by L. Serafini</a:t>
            </a:r>
          </a:p>
        </p:txBody>
      </p:sp>
    </p:spTree>
    <p:extLst>
      <p:ext uri="{BB962C8B-B14F-4D97-AF65-F5344CB8AC3E}">
        <p14:creationId xmlns:p14="http://schemas.microsoft.com/office/powerpoint/2010/main" val="2482319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04DFFC94-53B5-46D8-DDE5-F9ACCF847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9926" y="3074089"/>
            <a:ext cx="4476750" cy="360997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F79821-C2D9-1FBE-1E95-D59740E6CB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F53309-519B-E0A2-1E99-4BA5388F2078}"/>
              </a:ext>
            </a:extLst>
          </p:cNvPr>
          <p:cNvSpPr txBox="1"/>
          <p:nvPr/>
        </p:nvSpPr>
        <p:spPr>
          <a:xfrm>
            <a:off x="251402" y="168716"/>
            <a:ext cx="86514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nuclear &amp; hadron physics, QCD exploration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6F924A-F256-7E17-C0DE-3DE44162A526}"/>
              </a:ext>
            </a:extLst>
          </p:cNvPr>
          <p:cNvSpPr txBox="1"/>
          <p:nvPr/>
        </p:nvSpPr>
        <p:spPr>
          <a:xfrm>
            <a:off x="146359" y="2553571"/>
            <a:ext cx="262869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CC"/>
                </a:solidFill>
              </a:rPr>
              <a:t>to "see" confinement mechanisms at work: </a:t>
            </a:r>
          </a:p>
          <a:p>
            <a:r>
              <a:rPr lang="en-GB" sz="2400" dirty="0"/>
              <a:t>production of exotic mesons (glueballs, etc...);  exchange of, free or bound, partonic systems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1DF98F-C174-875D-4EF9-4B84B4FED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25" y="961554"/>
            <a:ext cx="5954188" cy="14500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57BF2D-709D-1E72-4FB7-0962600ACD66}"/>
              </a:ext>
            </a:extLst>
          </p:cNvPr>
          <p:cNvSpPr txBox="1"/>
          <p:nvPr/>
        </p:nvSpPr>
        <p:spPr>
          <a:xfrm>
            <a:off x="5464332" y="1527349"/>
            <a:ext cx="755335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b="1" dirty="0">
                <a:solidFill>
                  <a:srgbClr val="0000CC"/>
                </a:solidFill>
              </a:rPr>
              <a:t>1998</a:t>
            </a:r>
            <a:endParaRPr lang="en-GB" sz="2000" b="1" dirty="0">
              <a:solidFill>
                <a:srgbClr val="0000CC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C47B4F0-C0DC-2410-5309-F03FBBC070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8684" y="1138697"/>
            <a:ext cx="5283315" cy="22903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963D077-51EE-B5CF-1796-D5071D9F8816}"/>
              </a:ext>
            </a:extLst>
          </p:cNvPr>
          <p:cNvSpPr txBox="1"/>
          <p:nvPr/>
        </p:nvSpPr>
        <p:spPr>
          <a:xfrm>
            <a:off x="11347607" y="708247"/>
            <a:ext cx="755335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b="1" dirty="0">
                <a:solidFill>
                  <a:srgbClr val="0000CC"/>
                </a:solidFill>
              </a:rPr>
              <a:t>2003</a:t>
            </a:r>
            <a:endParaRPr lang="en-GB" sz="2000" b="1" dirty="0">
              <a:solidFill>
                <a:srgbClr val="0000CC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6F775FA-21F7-388B-FAEC-66A09C2DDB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4185" y="4048190"/>
            <a:ext cx="4988214" cy="255917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4CE5740-088B-C620-1FB3-CF794BF12025}"/>
              </a:ext>
            </a:extLst>
          </p:cNvPr>
          <p:cNvSpPr txBox="1"/>
          <p:nvPr/>
        </p:nvSpPr>
        <p:spPr>
          <a:xfrm>
            <a:off x="11203267" y="3560900"/>
            <a:ext cx="755335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b="1" dirty="0">
                <a:solidFill>
                  <a:srgbClr val="0000CC"/>
                </a:solidFill>
              </a:rPr>
              <a:t>2024</a:t>
            </a:r>
            <a:endParaRPr lang="en-GB" sz="20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07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B4F53F-03F4-7707-416D-1673F60AB3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5B6C76-C132-D99A-335A-2B869DA76EA5}"/>
              </a:ext>
            </a:extLst>
          </p:cNvPr>
          <p:cNvSpPr txBox="1"/>
          <p:nvPr/>
        </p:nvSpPr>
        <p:spPr>
          <a:xfrm>
            <a:off x="251401" y="1016922"/>
            <a:ext cx="1184099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real photon beam in JLAB Hall D (~10 GeV) is being used for spectroscopy in search of </a:t>
            </a:r>
            <a:r>
              <a:rPr lang="en-GB" sz="2400" b="1" dirty="0">
                <a:solidFill>
                  <a:srgbClr val="0000CC"/>
                </a:solidFill>
              </a:rPr>
              <a:t>exotic mesons </a:t>
            </a:r>
            <a:r>
              <a:rPr lang="en-GB" sz="2400" dirty="0"/>
              <a:t>(hybrid states) and </a:t>
            </a:r>
            <a:r>
              <a:rPr lang="en-GB" sz="2400" b="1" dirty="0">
                <a:solidFill>
                  <a:srgbClr val="0000CC"/>
                </a:solidFill>
              </a:rPr>
              <a:t>near-threshold charm (J/psi) production</a:t>
            </a:r>
            <a:r>
              <a:rPr lang="en-GB" sz="2400" b="1" dirty="0"/>
              <a:t> </a:t>
            </a:r>
            <a:r>
              <a:rPr lang="en-GB" sz="2400" dirty="0"/>
              <a:t>to study the </a:t>
            </a:r>
            <a:r>
              <a:rPr lang="en-GB" sz="2400" b="1" dirty="0">
                <a:solidFill>
                  <a:srgbClr val="0000CC"/>
                </a:solidFill>
              </a:rPr>
              <a:t>gluon field contribution</a:t>
            </a:r>
            <a:r>
              <a:rPr lang="en-GB" sz="2400" b="1" dirty="0"/>
              <a:t> </a:t>
            </a:r>
            <a:r>
              <a:rPr lang="en-GB" sz="2400" dirty="0"/>
              <a:t>(so called trace anomaly) </a:t>
            </a:r>
            <a:r>
              <a:rPr lang="en-GB" sz="2400" b="1" dirty="0">
                <a:solidFill>
                  <a:srgbClr val="0000CC"/>
                </a:solidFill>
              </a:rPr>
              <a:t>to the proton mass</a:t>
            </a:r>
            <a:r>
              <a:rPr lang="en-GB" sz="2400" b="1" dirty="0"/>
              <a:t> </a:t>
            </a:r>
            <a:r>
              <a:rPr lang="en-GB" sz="2400" dirty="0"/>
              <a:t>(which has been a hot topic in recent years)</a:t>
            </a:r>
          </a:p>
          <a:p>
            <a:endParaRPr lang="en-GB" sz="2400" dirty="0"/>
          </a:p>
          <a:p>
            <a:r>
              <a:rPr lang="en-GB" sz="2400" dirty="0" err="1"/>
              <a:t>JLab</a:t>
            </a:r>
            <a:r>
              <a:rPr lang="en-GB" sz="2400" dirty="0"/>
              <a:t> upgrade to 22 GeV would yield real photon beam at ~ 20 GeV;  </a:t>
            </a:r>
          </a:p>
          <a:p>
            <a:r>
              <a:rPr lang="en-GB" sz="2400" dirty="0"/>
              <a:t>physics case highlighted in JLab22 whitepaper (</a:t>
            </a:r>
            <a:r>
              <a:rPr lang="en-GB" sz="2400" dirty="0">
                <a:solidFill>
                  <a:srgbClr val="0000CC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https://arxiv.org/pdf/2306.09360</a:t>
            </a:r>
            <a:r>
              <a:rPr lang="en-GB" sz="2400" dirty="0">
                <a:solidFill>
                  <a:srgbClr val="0000CC"/>
                </a:solidFill>
              </a:rPr>
              <a:t> </a:t>
            </a:r>
            <a:r>
              <a:rPr lang="en-GB" sz="2400" dirty="0"/>
              <a:t>)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3A3F50-185B-B427-B442-B96E56418508}"/>
              </a:ext>
            </a:extLst>
          </p:cNvPr>
          <p:cNvSpPr txBox="1"/>
          <p:nvPr/>
        </p:nvSpPr>
        <p:spPr>
          <a:xfrm>
            <a:off x="251401" y="168716"/>
            <a:ext cx="118409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ongoing and planned studies at JLAB with 10-20 GeV photons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82E9FB3-BC2C-EBDF-9913-24D53676DAA9}"/>
              </a:ext>
            </a:extLst>
          </p:cNvPr>
          <p:cNvSpPr txBox="1"/>
          <p:nvPr/>
        </p:nvSpPr>
        <p:spPr>
          <a:xfrm>
            <a:off x="10536225" y="6319952"/>
            <a:ext cx="1340174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F124A"/>
                </a:solidFill>
                <a:latin typeface="Arial"/>
              </a:rPr>
              <a:t>J.-P. Chen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880E29C-5DD5-450D-D8A7-74AA4C6BA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6038" y="3694578"/>
            <a:ext cx="6130710" cy="3084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489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746BE5-364E-B7CE-5994-550DA95AA7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4B0A88-537A-991E-5714-6504AA9517A0}"/>
              </a:ext>
            </a:extLst>
          </p:cNvPr>
          <p:cNvSpPr txBox="1"/>
          <p:nvPr/>
        </p:nvSpPr>
        <p:spPr>
          <a:xfrm>
            <a:off x="359062" y="878423"/>
            <a:ext cx="1162567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2400" dirty="0"/>
          </a:p>
          <a:p>
            <a:r>
              <a:rPr lang="en-GB" sz="2400" dirty="0"/>
              <a:t>this energy range could cover, in addition to having </a:t>
            </a:r>
            <a:r>
              <a:rPr lang="en-GB" sz="2400" b="1" dirty="0">
                <a:solidFill>
                  <a:srgbClr val="0000CC"/>
                </a:solidFill>
              </a:rPr>
              <a:t>much wider phase space for charmonium</a:t>
            </a:r>
            <a:r>
              <a:rPr lang="en-GB" sz="2400" dirty="0"/>
              <a:t>,  the </a:t>
            </a:r>
            <a:r>
              <a:rPr lang="en-GB" sz="2400" b="1" dirty="0">
                <a:solidFill>
                  <a:srgbClr val="0000CC"/>
                </a:solidFill>
              </a:rPr>
              <a:t>beauty quarkonium </a:t>
            </a:r>
            <a:r>
              <a:rPr lang="en-GB" sz="2400" dirty="0"/>
              <a:t>and </a:t>
            </a:r>
            <a:r>
              <a:rPr lang="en-GB" sz="2400" b="1" dirty="0">
                <a:solidFill>
                  <a:srgbClr val="0000CC"/>
                </a:solidFill>
              </a:rPr>
              <a:t>near-threshold Upsilon productions </a:t>
            </a:r>
            <a:r>
              <a:rPr lang="en-GB" sz="2400" dirty="0"/>
              <a:t>(cleaner than J/psi case and </a:t>
            </a:r>
            <a:r>
              <a:rPr lang="en-GB" sz="2400" b="1" dirty="0">
                <a:solidFill>
                  <a:srgbClr val="FF0000"/>
                </a:solidFill>
              </a:rPr>
              <a:t>one of the main goals of EIC physics</a:t>
            </a:r>
            <a:r>
              <a:rPr lang="en-GB" sz="2400" dirty="0"/>
              <a:t>) </a:t>
            </a:r>
          </a:p>
          <a:p>
            <a:endParaRPr lang="en-GB" sz="2400" dirty="0"/>
          </a:p>
          <a:p>
            <a:r>
              <a:rPr lang="en-GB" sz="2400" b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400" b="1" dirty="0">
                <a:solidFill>
                  <a:srgbClr val="0000CC"/>
                </a:solidFill>
              </a:rPr>
              <a:t>important impact on study of gluon field contributions to proton mass </a:t>
            </a:r>
          </a:p>
          <a:p>
            <a:endParaRPr lang="en-GB" sz="2400" dirty="0"/>
          </a:p>
          <a:p>
            <a:r>
              <a:rPr lang="en-GB" sz="2400" b="1" dirty="0">
                <a:solidFill>
                  <a:srgbClr val="0000CC"/>
                </a:solidFill>
              </a:rPr>
              <a:t>circularly polarized photon beam </a:t>
            </a:r>
            <a:r>
              <a:rPr lang="en-GB" sz="2400" b="1" dirty="0">
                <a:solidFill>
                  <a:srgbClr val="0000C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2400" b="1" dirty="0">
                <a:solidFill>
                  <a:srgbClr val="0000CC"/>
                </a:solidFill>
              </a:rPr>
              <a:t>polarized gluon distribution</a:t>
            </a:r>
            <a:r>
              <a:rPr lang="en-GB" sz="2400" dirty="0"/>
              <a:t>, testing the convergence of the polarized sum rule (GDH sum rule) and helping constrain the high energy </a:t>
            </a:r>
            <a:r>
              <a:rPr lang="en-GB" sz="2400" dirty="0" err="1"/>
              <a:t>behavior</a:t>
            </a:r>
            <a:r>
              <a:rPr lang="en-GB" sz="2400" dirty="0"/>
              <a:t> (the </a:t>
            </a:r>
            <a:r>
              <a:rPr lang="en-GB" sz="2400" dirty="0" err="1"/>
              <a:t>Regge</a:t>
            </a:r>
            <a:r>
              <a:rPr lang="en-GB" sz="2400" dirty="0"/>
              <a:t> theory parameters)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32E827-AEEF-AF8F-5955-64B0F99B88F2}"/>
              </a:ext>
            </a:extLst>
          </p:cNvPr>
          <p:cNvSpPr txBox="1"/>
          <p:nvPr/>
        </p:nvSpPr>
        <p:spPr>
          <a:xfrm>
            <a:off x="10536225" y="6319952"/>
            <a:ext cx="1340174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F124A"/>
                </a:solidFill>
                <a:latin typeface="Arial"/>
              </a:rPr>
              <a:t>J.-P. Chen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65111B-B7A4-DA7B-646E-28D7A07EDC11}"/>
              </a:ext>
            </a:extLst>
          </p:cNvPr>
          <p:cNvSpPr txBox="1"/>
          <p:nvPr/>
        </p:nvSpPr>
        <p:spPr>
          <a:xfrm>
            <a:off x="251401" y="168716"/>
            <a:ext cx="1184099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physics with 40-120 GeV photons</a:t>
            </a:r>
          </a:p>
        </p:txBody>
      </p:sp>
    </p:spTree>
    <p:extLst>
      <p:ext uri="{BB962C8B-B14F-4D97-AF65-F5344CB8AC3E}">
        <p14:creationId xmlns:p14="http://schemas.microsoft.com/office/powerpoint/2010/main" val="1444525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F79821-C2D9-1FBE-1E95-D59740E6CB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F53309-519B-E0A2-1E99-4BA5388F2078}"/>
              </a:ext>
            </a:extLst>
          </p:cNvPr>
          <p:cNvSpPr txBox="1"/>
          <p:nvPr/>
        </p:nvSpPr>
        <p:spPr>
          <a:xfrm>
            <a:off x="251402" y="168716"/>
            <a:ext cx="86514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/>
              <a:t>scattering light off light ?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DD011B-D725-1C53-52A7-4BFC5309F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4" y="3355301"/>
            <a:ext cx="4744530" cy="31333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B069383-D01E-0FC6-3753-1EC462B975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09" y="2005343"/>
            <a:ext cx="5009559" cy="13499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267B2D-D814-45F8-0DFD-5C02A88AA36B}"/>
              </a:ext>
            </a:extLst>
          </p:cNvPr>
          <p:cNvSpPr txBox="1"/>
          <p:nvPr/>
        </p:nvSpPr>
        <p:spPr>
          <a:xfrm>
            <a:off x="807966" y="6488668"/>
            <a:ext cx="40620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ultra-peripheral heavy-ion collisions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A0FE92-275C-9BF0-A1FC-A3EFC59AA4A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443"/>
          <a:stretch/>
        </p:blipFill>
        <p:spPr>
          <a:xfrm>
            <a:off x="142875" y="863062"/>
            <a:ext cx="4877044" cy="114228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5F5600D-B028-1A41-E42D-BA258E228B3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18642"/>
          <a:stretch/>
        </p:blipFill>
        <p:spPr>
          <a:xfrm>
            <a:off x="5671724" y="317500"/>
            <a:ext cx="4609895" cy="250035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80058F1-7FDC-1056-FC19-9E4AA48CD4C9}"/>
              </a:ext>
            </a:extLst>
          </p:cNvPr>
          <p:cNvSpPr txBox="1"/>
          <p:nvPr/>
        </p:nvSpPr>
        <p:spPr>
          <a:xfrm>
            <a:off x="4492344" y="1281311"/>
            <a:ext cx="755335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b="1" dirty="0">
                <a:solidFill>
                  <a:srgbClr val="0000CC"/>
                </a:solidFill>
              </a:rPr>
              <a:t>2017</a:t>
            </a:r>
            <a:endParaRPr lang="en-GB" sz="2000" b="1" dirty="0">
              <a:solidFill>
                <a:srgbClr val="0000CC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F3AC64A-4D54-F41C-7653-DB4DC4F5EE92}"/>
              </a:ext>
            </a:extLst>
          </p:cNvPr>
          <p:cNvSpPr txBox="1"/>
          <p:nvPr/>
        </p:nvSpPr>
        <p:spPr>
          <a:xfrm>
            <a:off x="4577121" y="2222761"/>
            <a:ext cx="755335" cy="506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000" b="1" dirty="0">
                <a:solidFill>
                  <a:srgbClr val="0000CC"/>
                </a:solidFill>
              </a:rPr>
              <a:t>2019</a:t>
            </a:r>
            <a:endParaRPr lang="en-GB" sz="2000" b="1" dirty="0">
              <a:solidFill>
                <a:srgbClr val="0000CC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ABA7E81-AEAA-E2DF-FD72-E370473AE50B}"/>
              </a:ext>
            </a:extLst>
          </p:cNvPr>
          <p:cNvSpPr txBox="1"/>
          <p:nvPr/>
        </p:nvSpPr>
        <p:spPr>
          <a:xfrm>
            <a:off x="5350558" y="3410902"/>
            <a:ext cx="3188491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photons (counter propagating) in the energy region just below the </a:t>
            </a:r>
            <a:r>
              <a:rPr lang="en-GB" sz="1600" dirty="0" err="1"/>
              <a:t>e</a:t>
            </a:r>
            <a:r>
              <a:rPr lang="en-GB" sz="1600" baseline="30000" dirty="0" err="1"/>
              <a:t>+</a:t>
            </a:r>
            <a:r>
              <a:rPr lang="en-GB" sz="1600" dirty="0" err="1"/>
              <a:t>e</a:t>
            </a:r>
            <a:r>
              <a:rPr lang="en-GB" sz="1600" baseline="30000" dirty="0"/>
              <a:t>-</a:t>
            </a:r>
            <a:r>
              <a:rPr lang="en-GB" sz="1600" dirty="0"/>
              <a:t> production threshold  (~ 500 keV)  to study the elastic photon-photon collisions (box diagram physics)… </a:t>
            </a: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</a:t>
            </a: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mall cross-section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Fabry-Perot cavities to enhance flux</a:t>
            </a:r>
          </a:p>
          <a:p>
            <a:endParaRPr lang="en-GB" sz="18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40-60 GeV photons off ~1 eV photons ?</a:t>
            </a:r>
            <a:endParaRPr lang="en-GB" sz="1600" dirty="0">
              <a:effectLst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Or 63 GeV photons scattering off 63 GeV photons (Higgs) ?</a:t>
            </a:r>
          </a:p>
          <a:p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B30A28-CE97-C0EB-3056-949B76C4FE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77730" y="2915661"/>
            <a:ext cx="3714270" cy="394233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9895C5-F0F7-77E3-ED4C-EA055748BDDF}"/>
              </a:ext>
            </a:extLst>
          </p:cNvPr>
          <p:cNvSpPr txBox="1"/>
          <p:nvPr/>
        </p:nvSpPr>
        <p:spPr>
          <a:xfrm>
            <a:off x="10781881" y="2915661"/>
            <a:ext cx="1410119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F124A"/>
                </a:solidFill>
                <a:latin typeface="Arial"/>
              </a:rPr>
              <a:t>K. </a:t>
            </a:r>
            <a:r>
              <a:rPr lang="en-US" sz="1400" dirty="0" err="1">
                <a:solidFill>
                  <a:srgbClr val="0F124A"/>
                </a:solidFill>
                <a:latin typeface="Arial"/>
              </a:rPr>
              <a:t>Schmieden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52C5DC-8CAA-6AE3-B279-0076C5108F44}"/>
              </a:ext>
            </a:extLst>
          </p:cNvPr>
          <p:cNvSpPr txBox="1"/>
          <p:nvPr/>
        </p:nvSpPr>
        <p:spPr>
          <a:xfrm>
            <a:off x="7487001" y="5321372"/>
            <a:ext cx="1048342" cy="3077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F124A"/>
                </a:solidFill>
                <a:latin typeface="Arial"/>
              </a:rPr>
              <a:t>W. Krasny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A09A17-50EB-2EFE-5ACA-7FF49946C5CE}"/>
              </a:ext>
            </a:extLst>
          </p:cNvPr>
          <p:cNvSpPr txBox="1"/>
          <p:nvPr/>
        </p:nvSpPr>
        <p:spPr>
          <a:xfrm>
            <a:off x="10085403" y="237421"/>
            <a:ext cx="1500345" cy="52322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0F124A"/>
                </a:solidFill>
                <a:latin typeface="Arial"/>
              </a:rPr>
              <a:t>J. Ellis et al, 2022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949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5D979FF5-9429-9A25-4BE2-B691F297FC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5151" y="4564749"/>
            <a:ext cx="3212870" cy="234106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F4C1F6-4373-5885-976A-334DE8D514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30E19F-0B18-70B6-6D0F-31F460BA1888}"/>
              </a:ext>
            </a:extLst>
          </p:cNvPr>
          <p:cNvSpPr txBox="1"/>
          <p:nvPr/>
        </p:nvSpPr>
        <p:spPr>
          <a:xfrm>
            <a:off x="243349" y="126621"/>
            <a:ext cx="11673996" cy="5920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ThomX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as a test bed for CBS beam dynamics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D0B34B-9C7D-6041-9D8E-578B2B5FB63B}"/>
              </a:ext>
            </a:extLst>
          </p:cNvPr>
          <p:cNvSpPr txBox="1"/>
          <p:nvPr/>
        </p:nvSpPr>
        <p:spPr>
          <a:xfrm>
            <a:off x="9646001" y="932328"/>
            <a:ext cx="264125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</a:t>
            </a: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hree different regimes:  </a:t>
            </a:r>
          </a:p>
          <a:p>
            <a:pPr marL="342900" indent="-342900"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Ring dominated and laser perturbation, </a:t>
            </a:r>
          </a:p>
          <a:p>
            <a:pPr marL="342900" indent="-342900"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Laser ring regime (Thom-X design) </a:t>
            </a:r>
          </a:p>
          <a:p>
            <a:pPr marL="342900" indent="-342900">
              <a:buAutoNum type="arabicPeriod"/>
            </a:pPr>
            <a:r>
              <a:rPr lang="en-US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Nonlinear laser-interaction with harmonics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BDD070-AEEB-095F-1271-BC62B241EC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336" y="718644"/>
            <a:ext cx="6492137" cy="3666759"/>
          </a:xfrm>
          <a:prstGeom prst="rect">
            <a:avLst/>
          </a:prstGeom>
        </p:spPr>
      </p:pic>
      <p:sp>
        <p:nvSpPr>
          <p:cNvPr id="7" name="Text Box 85">
            <a:extLst>
              <a:ext uri="{FF2B5EF4-FFF2-40B4-BE49-F238E27FC236}">
                <a16:creationId xmlns:a16="http://schemas.microsoft.com/office/drawing/2014/main" id="{073368F9-B23C-91BB-CD96-D7DD6AFF8C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32" y="753353"/>
            <a:ext cx="3407051" cy="2703817"/>
          </a:xfrm>
          <a:prstGeom prst="rect">
            <a:avLst/>
          </a:prstGeom>
          <a:solidFill>
            <a:sysClr val="window" lastClr="FFFFFF">
              <a:alpha val="61000"/>
            </a:sysClr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fr-FR" sz="1414" b="1" i="0" u="sng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Laser /Cavity system</a:t>
            </a:r>
            <a:endParaRPr kumimoji="0" lang="en-GB" altLang="fr-FR" sz="1414" b="1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alibri" panose="020F0502020204030204" pitchFamily="34" charset="0"/>
              <a:cs typeface="Arial" charset="0"/>
            </a:endParaRPr>
          </a:p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fr-FR" sz="1237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•  average power 100W</a:t>
            </a:r>
            <a:endParaRPr kumimoji="0" lang="en-GB" altLang="fr-FR" sz="123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Arial" charset="0"/>
              <a:sym typeface="Wingdings" panose="05000000000000000000" pitchFamily="2" charset="2"/>
            </a:endParaRPr>
          </a:p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fr-FR" sz="123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  <a:sym typeface="Wingdings" panose="05000000000000000000" pitchFamily="2" charset="2"/>
              </a:rPr>
              <a:t>•  </a:t>
            </a:r>
            <a:r>
              <a:rPr kumimoji="0" lang="en-GB" altLang="fr-FR" sz="1414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  <a:sym typeface="Wingdings" panose="05000000000000000000" pitchFamily="2" charset="2"/>
              </a:rPr>
              <a:t>Stored power up to 1 MW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  <a:sym typeface="Wingdings" panose="05000000000000000000" pitchFamily="2" charset="2"/>
              </a:rPr>
              <a:t>(30 </a:t>
            </a:r>
            <a:r>
              <a:rPr kumimoji="0" lang="en-GB" altLang="fr-FR" sz="1414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  <a:sym typeface="Wingdings" panose="05000000000000000000" pitchFamily="2" charset="2"/>
              </a:rPr>
              <a:t>mJ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  <a:sym typeface="Wingdings" panose="05000000000000000000" pitchFamily="2" charset="2"/>
              </a:rPr>
              <a:t>/pulse)</a:t>
            </a:r>
            <a:endParaRPr kumimoji="0" lang="en-GB" altLang="fr-FR" sz="1414" b="1" i="0" u="sng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cs typeface="Arial" charset="0"/>
            </a:endParaRPr>
          </a:p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fr-FR" sz="1414" b="1" i="0" u="sng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cs typeface="Arial" charset="0"/>
            </a:endParaRPr>
          </a:p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fr-FR" sz="1414" b="1" i="0" u="sng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cs typeface="Arial" charset="0"/>
            </a:endParaRPr>
          </a:p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fr-FR" sz="1414" b="1" i="0" u="sng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Accelerator</a:t>
            </a:r>
            <a:endParaRPr kumimoji="0" lang="en-GB" altLang="fr-FR" sz="1414" b="1" i="0" u="none" strike="noStrike" kern="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fr-FR" sz="1237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•  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1 </a:t>
            </a:r>
            <a:r>
              <a:rPr kumimoji="0" lang="en-GB" altLang="fr-FR" sz="1414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nc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/ bunch, </a:t>
            </a:r>
            <a:r>
              <a:rPr kumimoji="0" lang="en-GB" altLang="fr-FR" sz="1414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f</a:t>
            </a:r>
            <a:r>
              <a:rPr kumimoji="0" lang="en-GB" altLang="fr-FR" sz="1414" b="0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rep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50 Hz </a:t>
            </a:r>
            <a:endParaRPr kumimoji="0" lang="en-GB" altLang="fr-FR" sz="1767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Arial" charset="0"/>
            </a:endParaRPr>
          </a:p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fr-FR" sz="123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•   </a:t>
            </a:r>
            <a:r>
              <a:rPr kumimoji="0" lang="en-GB" altLang="fr-FR" sz="1414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50-70 MeV  </a:t>
            </a:r>
            <a:endParaRPr kumimoji="0" lang="en-GB" altLang="fr-FR" sz="1414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fr-FR" sz="123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•  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Ring, </a:t>
            </a:r>
            <a:r>
              <a:rPr kumimoji="0" lang="en-GB" altLang="fr-FR" sz="1414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f</a:t>
            </a:r>
            <a:r>
              <a:rPr kumimoji="0" lang="en-GB" altLang="fr-FR" sz="1414" b="0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rep</a:t>
            </a:r>
            <a:r>
              <a:rPr kumimoji="0" lang="en-GB" altLang="fr-FR" sz="1414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16 MHz</a:t>
            </a:r>
            <a:r>
              <a:rPr kumimoji="0" lang="en-GB" altLang="fr-FR" sz="123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 </a:t>
            </a:r>
          </a:p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fr-FR" sz="123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•   </a:t>
            </a:r>
            <a:r>
              <a:rPr kumimoji="0" lang="en-GB" altLang="fr-FR" sz="1414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σ</a:t>
            </a:r>
            <a:r>
              <a:rPr kumimoji="0" lang="en-GB" altLang="fr-FR" sz="1414" b="1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e</a:t>
            </a:r>
            <a:r>
              <a:rPr kumimoji="0" lang="en-GB" altLang="fr-FR" sz="1414" b="1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 </a:t>
            </a:r>
            <a:r>
              <a:rPr kumimoji="0" lang="en-GB" altLang="fr-FR" sz="1414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~  70 </a:t>
            </a:r>
            <a:r>
              <a:rPr kumimoji="0" lang="en-GB" altLang="fr-FR" sz="1414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Times New Roman" panose="02020603050405020304" pitchFamily="18" charset="0"/>
              </a:rPr>
              <a:t>μ</a:t>
            </a:r>
            <a:r>
              <a:rPr kumimoji="0" lang="en-GB" altLang="fr-FR" sz="1414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m</a:t>
            </a:r>
            <a:r>
              <a:rPr kumimoji="0" lang="en-GB" altLang="fr-FR" sz="1414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 </a:t>
            </a:r>
          </a:p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fr-FR" sz="123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•   </a:t>
            </a:r>
            <a:r>
              <a:rPr kumimoji="0" lang="en-GB" altLang="fr-FR" sz="1414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  <a:sym typeface="Symbol" panose="05050102010706020507" pitchFamily="18" charset="2"/>
              </a:rPr>
              <a:t></a:t>
            </a:r>
            <a:r>
              <a:rPr kumimoji="0" lang="en-GB" altLang="fr-FR" sz="1414" b="1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  <a:sym typeface="Symbol" panose="05050102010706020507" pitchFamily="18" charset="2"/>
              </a:rPr>
              <a:t>N</a:t>
            </a:r>
            <a:r>
              <a:rPr kumimoji="0" lang="en-GB" altLang="fr-FR" sz="1414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~  5-10 </a:t>
            </a:r>
            <a:r>
              <a:rPr kumimoji="0" lang="en-GB" altLang="fr-FR" sz="1414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mm.mrad</a:t>
            </a:r>
            <a:r>
              <a:rPr kumimoji="0" lang="en-GB" altLang="fr-FR" sz="123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</a:t>
            </a:r>
            <a:r>
              <a:rPr kumimoji="0" lang="en-GB" altLang="fr-FR" sz="1414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</a:t>
            </a:r>
          </a:p>
          <a:p>
            <a:pPr marL="0" marR="0" lvl="0" indent="0" defTabSz="1004888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fr-FR" sz="123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panose="020B0604020202020204" pitchFamily="34" charset="0"/>
              </a:rPr>
              <a:t>•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charset="0"/>
              </a:rPr>
              <a:t>   </a:t>
            </a:r>
            <a:r>
              <a:rPr kumimoji="0" lang="en-GB" altLang="fr-FR" sz="1414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  <a:sym typeface="Symbol" panose="05050102010706020507" pitchFamily="18" charset="2"/>
              </a:rPr>
              <a:t>τ</a:t>
            </a:r>
            <a:r>
              <a:rPr kumimoji="0" lang="en-GB" altLang="fr-FR" sz="1414" b="0" i="0" u="none" strike="noStrike" kern="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  <a:sym typeface="Symbol" panose="05050102010706020507" pitchFamily="18" charset="2"/>
              </a:rPr>
              <a:t>e</a:t>
            </a:r>
            <a:r>
              <a:rPr kumimoji="0" lang="en-GB" altLang="fr-FR" sz="1414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~  10-30 </a:t>
            </a:r>
            <a:r>
              <a:rPr kumimoji="0" lang="en-GB" altLang="fr-FR" sz="1414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ps</a:t>
            </a:r>
            <a:r>
              <a:rPr kumimoji="0" lang="en-GB" altLang="fr-FR" sz="123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</a:t>
            </a:r>
            <a:r>
              <a: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rPr>
              <a:t> </a:t>
            </a:r>
            <a:endParaRPr kumimoji="0" lang="en-GB" altLang="fr-FR" sz="1414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charset="0"/>
            </a:endParaRPr>
          </a:p>
        </p:txBody>
      </p:sp>
      <p:grpSp>
        <p:nvGrpSpPr>
          <p:cNvPr id="8" name="Groupe 3">
            <a:extLst>
              <a:ext uri="{FF2B5EF4-FFF2-40B4-BE49-F238E27FC236}">
                <a16:creationId xmlns:a16="http://schemas.microsoft.com/office/drawing/2014/main" id="{536BF143-E359-5FBD-F6DA-4E7562A609AE}"/>
              </a:ext>
            </a:extLst>
          </p:cNvPr>
          <p:cNvGrpSpPr/>
          <p:nvPr/>
        </p:nvGrpSpPr>
        <p:grpSpPr>
          <a:xfrm>
            <a:off x="27706" y="3457635"/>
            <a:ext cx="4617324" cy="1350798"/>
            <a:chOff x="402555" y="4966418"/>
            <a:chExt cx="5225790" cy="1528805"/>
          </a:xfrm>
        </p:grpSpPr>
        <p:sp>
          <p:nvSpPr>
            <p:cNvPr id="9" name="Text Box 84">
              <a:extLst>
                <a:ext uri="{FF2B5EF4-FFF2-40B4-BE49-F238E27FC236}">
                  <a16:creationId xmlns:a16="http://schemas.microsoft.com/office/drawing/2014/main" id="{A60AB45D-B754-AFEF-4917-4BF16D5344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4091" y="4966418"/>
              <a:ext cx="1977890" cy="381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100488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altLang="fr-FR" sz="1590" b="1" u="sng" kern="0" dirty="0">
                  <a:solidFill>
                    <a:prstClr val="black"/>
                  </a:solidFill>
                  <a:latin typeface="Calibri" panose="020F0502020204030204" pitchFamily="34" charset="0"/>
                  <a:cs typeface="Arial" charset="0"/>
                </a:rPr>
                <a:t>d</a:t>
              </a:r>
              <a:r>
                <a:rPr kumimoji="0" lang="en-GB" altLang="fr-FR" sz="1590" b="1" i="0" u="sng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esign</a:t>
              </a:r>
              <a:r>
                <a:rPr kumimoji="0" lang="en-GB" altLang="fr-FR" sz="1590" b="1" i="0" u="sng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 X-ray beam</a:t>
              </a:r>
              <a:endParaRPr kumimoji="0" lang="en-GB" altLang="fr-FR" sz="1590" b="1" i="0" u="sng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Arial" charset="0"/>
              </a:endParaRPr>
            </a:p>
          </p:txBody>
        </p:sp>
        <p:sp>
          <p:nvSpPr>
            <p:cNvPr id="10" name="Text Box 37">
              <a:extLst>
                <a:ext uri="{FF2B5EF4-FFF2-40B4-BE49-F238E27FC236}">
                  <a16:creationId xmlns:a16="http://schemas.microsoft.com/office/drawing/2014/main" id="{337EE8B1-ED14-2ECB-CE4C-BB63C3DCEE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4029" y="5496720"/>
              <a:ext cx="553707" cy="350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100488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414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10</a:t>
              </a:r>
              <a:r>
                <a:rPr kumimoji="0" lang="en-GB" altLang="fr-FR" sz="1414" b="1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11</a:t>
              </a:r>
            </a:p>
          </p:txBody>
        </p:sp>
        <p:sp>
          <p:nvSpPr>
            <p:cNvPr id="11" name="Text Box 76">
              <a:extLst>
                <a:ext uri="{FF2B5EF4-FFF2-40B4-BE49-F238E27FC236}">
                  <a16:creationId xmlns:a16="http://schemas.microsoft.com/office/drawing/2014/main" id="{BA1CE1C5-0C7D-CC90-21AA-9B3AAFA723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4029" y="5838032"/>
              <a:ext cx="746018" cy="350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100488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414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70 </a:t>
              </a:r>
              <a:r>
                <a:rPr kumimoji="0" lang="en-GB" altLang="fr-FR" sz="1414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Times New Roman" panose="02020603050405020304" pitchFamily="18" charset="0"/>
                </a:rPr>
                <a:t>μ</a:t>
              </a:r>
              <a:r>
                <a:rPr kumimoji="0" lang="en-GB" altLang="fr-FR" sz="1414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m</a:t>
              </a:r>
              <a:endParaRPr kumimoji="0" lang="en-GB" altLang="fr-FR" sz="1414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endParaRPr>
            </a:p>
          </p:txBody>
        </p:sp>
        <p:sp>
          <p:nvSpPr>
            <p:cNvPr id="12" name="Text Box 84">
              <a:extLst>
                <a:ext uri="{FF2B5EF4-FFF2-40B4-BE49-F238E27FC236}">
                  <a16:creationId xmlns:a16="http://schemas.microsoft.com/office/drawing/2014/main" id="{37534E93-A9DA-103C-20FF-E866123DFE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4029" y="5153820"/>
              <a:ext cx="553707" cy="350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100488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414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10</a:t>
              </a:r>
              <a:r>
                <a:rPr kumimoji="0" lang="en-GB" altLang="fr-FR" sz="1414" b="1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13</a:t>
              </a:r>
            </a:p>
          </p:txBody>
        </p:sp>
        <p:sp>
          <p:nvSpPr>
            <p:cNvPr id="13" name="Text Box 35">
              <a:extLst>
                <a:ext uri="{FF2B5EF4-FFF2-40B4-BE49-F238E27FC236}">
                  <a16:creationId xmlns:a16="http://schemas.microsoft.com/office/drawing/2014/main" id="{0E0C7020-191C-8DE7-85E5-85D36D4CE6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042" y="5496720"/>
              <a:ext cx="3895621" cy="350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100488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414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Brightness  </a:t>
              </a:r>
              <a:r>
                <a:rPr kumimoji="0" lang="en-GB" altLang="fr-FR" sz="1414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ph</a:t>
              </a:r>
              <a:r>
                <a:rPr kumimoji="0" lang="en-GB" altLang="fr-FR" sz="1414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/s/ mm</a:t>
              </a:r>
              <a:r>
                <a:rPr kumimoji="0" lang="en-GB" altLang="fr-FR" sz="1414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2 </a:t>
              </a:r>
              <a:r>
                <a:rPr kumimoji="0" lang="en-GB" altLang="fr-FR" sz="1414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/ 0.1% BW / mrad</a:t>
              </a:r>
              <a:r>
                <a:rPr kumimoji="0" lang="en-GB" altLang="fr-FR" sz="1414" b="0" i="0" u="none" strike="noStrike" kern="0" cap="none" spc="0" normalizeH="0" baseline="30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2</a:t>
              </a:r>
              <a:endParaRPr kumimoji="0" lang="en-GB" altLang="fr-FR" sz="1414" b="0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endParaRPr>
            </a:p>
          </p:txBody>
        </p:sp>
        <p:sp>
          <p:nvSpPr>
            <p:cNvPr id="14" name="Text Box 74">
              <a:extLst>
                <a:ext uri="{FF2B5EF4-FFF2-40B4-BE49-F238E27FC236}">
                  <a16:creationId xmlns:a16="http://schemas.microsoft.com/office/drawing/2014/main" id="{01129708-4A95-3A74-1997-C630639CA2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042" y="5838032"/>
              <a:ext cx="2638348" cy="350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100488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414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Transverse size of the source</a:t>
              </a:r>
            </a:p>
          </p:txBody>
        </p:sp>
        <p:sp>
          <p:nvSpPr>
            <p:cNvPr id="15" name="Text Box 82">
              <a:extLst>
                <a:ext uri="{FF2B5EF4-FFF2-40B4-BE49-F238E27FC236}">
                  <a16:creationId xmlns:a16="http://schemas.microsoft.com/office/drawing/2014/main" id="{F202FE2A-6C61-D9B1-7C00-B66D772E17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455" y="5153820"/>
              <a:ext cx="1068953" cy="350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100488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414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Flux  </a:t>
              </a:r>
              <a:r>
                <a:rPr kumimoji="0" lang="en-GB" altLang="fr-FR" sz="1414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ph</a:t>
              </a:r>
              <a:r>
                <a:rPr kumimoji="0" lang="en-GB" altLang="fr-FR" sz="1414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/s</a:t>
              </a:r>
              <a:endParaRPr kumimoji="0" lang="en-GB" altLang="fr-FR" sz="1414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endParaRPr>
            </a:p>
          </p:txBody>
        </p:sp>
        <p:sp>
          <p:nvSpPr>
            <p:cNvPr id="16" name="Line 55">
              <a:extLst>
                <a:ext uri="{FF2B5EF4-FFF2-40B4-BE49-F238E27FC236}">
                  <a16:creationId xmlns:a16="http://schemas.microsoft.com/office/drawing/2014/main" id="{F8425E74-9F97-F2A0-E6E9-66903C9D05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03066" y="5023645"/>
              <a:ext cx="3175" cy="1455736"/>
            </a:xfrm>
            <a:prstGeom prst="line">
              <a:avLst/>
            </a:prstGeom>
            <a:noFill/>
            <a:ln w="28575">
              <a:solidFill>
                <a:srgbClr val="0066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100488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67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234C61F-564A-8466-E26E-B3B356182B38}"/>
                </a:ext>
              </a:extLst>
            </p:cNvPr>
            <p:cNvSpPr/>
            <p:nvPr/>
          </p:nvSpPr>
          <p:spPr>
            <a:xfrm>
              <a:off x="402555" y="5012348"/>
              <a:ext cx="5221287" cy="1470209"/>
            </a:xfrm>
            <a:prstGeom prst="rect">
              <a:avLst/>
            </a:prstGeom>
            <a:noFill/>
            <a:ln w="28575" cap="flat" cmpd="sng" algn="ctr">
              <a:solidFill>
                <a:srgbClr val="00808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100488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7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Text Box 82">
              <a:extLst>
                <a:ext uri="{FF2B5EF4-FFF2-40B4-BE49-F238E27FC236}">
                  <a16:creationId xmlns:a16="http://schemas.microsoft.com/office/drawing/2014/main" id="{7BB9DCC1-14A8-8624-B0A1-7725BD17B0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041" y="6144420"/>
              <a:ext cx="1043553" cy="350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100488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414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E</a:t>
              </a:r>
              <a:r>
                <a:rPr kumimoji="0" lang="en-GB" altLang="fr-FR" sz="1414" b="1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X</a:t>
              </a:r>
              <a:r>
                <a:rPr kumimoji="0" lang="en-GB" altLang="fr-FR" sz="1414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 on axis</a:t>
              </a:r>
              <a:endParaRPr kumimoji="0" lang="en-GB" altLang="fr-FR" sz="1414" b="1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Arial" charset="0"/>
              </a:endParaRPr>
            </a:p>
          </p:txBody>
        </p:sp>
        <p:sp>
          <p:nvSpPr>
            <p:cNvPr id="19" name="Text Box 82">
              <a:extLst>
                <a:ext uri="{FF2B5EF4-FFF2-40B4-BE49-F238E27FC236}">
                  <a16:creationId xmlns:a16="http://schemas.microsoft.com/office/drawing/2014/main" id="{E44A051A-3EB2-A5FD-B3EC-FE8F01EA36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77679" y="6144420"/>
              <a:ext cx="1050666" cy="350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defTabSz="1004888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fr-FR" sz="1414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cs typeface="Arial" charset="0"/>
                </a:rPr>
                <a:t>40-90 keV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678E7950-B7C6-E175-6885-050FFF8DFD9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14063"/>
          <a:stretch/>
        </p:blipFill>
        <p:spPr>
          <a:xfrm>
            <a:off x="65547" y="4910315"/>
            <a:ext cx="3863358" cy="176875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E6C540F-7ACC-08DA-81F2-87F8C0E8D1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8589" y="4006740"/>
            <a:ext cx="4148671" cy="307842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FC83B66-17FA-25D3-8636-EEF4712B057A}"/>
              </a:ext>
            </a:extLst>
          </p:cNvPr>
          <p:cNvSpPr txBox="1"/>
          <p:nvPr/>
        </p:nvSpPr>
        <p:spPr>
          <a:xfrm>
            <a:off x="10300855" y="3625726"/>
            <a:ext cx="1716722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Y. Chaikovska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274A366-CB46-B82D-64B4-C993E763B05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26989"/>
          <a:stretch/>
        </p:blipFill>
        <p:spPr>
          <a:xfrm>
            <a:off x="10842171" y="1"/>
            <a:ext cx="1349828" cy="74352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CF69816-CF5F-5F4C-A22A-F4729A18DB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7316" y="15765"/>
            <a:ext cx="1805728" cy="72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84724"/>
      </p:ext>
    </p:extLst>
  </p:cSld>
  <p:clrMapOvr>
    <a:masterClrMapping/>
  </p:clrMapOvr>
</p:sld>
</file>

<file path=ppt/theme/theme1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2108</TotalTime>
  <Words>674</Words>
  <Application>Microsoft Office PowerPoint</Application>
  <PresentationFormat>Widescreen</PresentationFormat>
  <Paragraphs>110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Aptos</vt:lpstr>
      <vt:lpstr>Arial</vt:lpstr>
      <vt:lpstr>Calibri</vt:lpstr>
      <vt:lpstr>Cambria Math</vt:lpstr>
      <vt:lpstr>Symbol</vt:lpstr>
      <vt:lpstr>Times New Roman</vt:lpstr>
      <vt:lpstr>Wingdings</vt:lpstr>
      <vt:lpstr>1_Content Slides - Deep Blue</vt:lpstr>
      <vt:lpstr>1_Office Theme</vt:lpstr>
      <vt:lpstr>6_Content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Frank Zimmermann</dc:creator>
  <cp:lastModifiedBy>Frank Zimmermann</cp:lastModifiedBy>
  <cp:revision>17</cp:revision>
  <dcterms:created xsi:type="dcterms:W3CDTF">2024-11-26T18:50:55Z</dcterms:created>
  <dcterms:modified xsi:type="dcterms:W3CDTF">2024-11-28T09:40:08Z</dcterms:modified>
</cp:coreProperties>
</file>