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comments/modernComment_6B2_70E7089C.xml" ContentType="application/vnd.ms-powerpoint.comment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6" r:id="rId1"/>
  </p:sldMasterIdLst>
  <p:notesMasterIdLst>
    <p:notesMasterId r:id="rId24"/>
  </p:notesMasterIdLst>
  <p:sldIdLst>
    <p:sldId id="256" r:id="rId2"/>
    <p:sldId id="1284" r:id="rId3"/>
    <p:sldId id="1622" r:id="rId4"/>
    <p:sldId id="1709" r:id="rId5"/>
    <p:sldId id="1716" r:id="rId6"/>
    <p:sldId id="1720" r:id="rId7"/>
    <p:sldId id="1718" r:id="rId8"/>
    <p:sldId id="1695" r:id="rId9"/>
    <p:sldId id="1361" r:id="rId10"/>
    <p:sldId id="1654" r:id="rId11"/>
    <p:sldId id="1708" r:id="rId12"/>
    <p:sldId id="1707" r:id="rId13"/>
    <p:sldId id="1697" r:id="rId14"/>
    <p:sldId id="1710" r:id="rId15"/>
    <p:sldId id="1492" r:id="rId16"/>
    <p:sldId id="1713" r:id="rId17"/>
    <p:sldId id="1714" r:id="rId18"/>
    <p:sldId id="1715" r:id="rId19"/>
    <p:sldId id="1699" r:id="rId20"/>
    <p:sldId id="1719" r:id="rId21"/>
    <p:sldId id="1623" r:id="rId22"/>
    <p:sldId id="1712" r:id="rId23"/>
  </p:sldIdLst>
  <p:sldSz cx="12192000" cy="6858000"/>
  <p:notesSz cx="7315200" cy="96012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6164866A-7518-4ED5-B487-E8F5410B7C9C}">
          <p14:sldIdLst>
            <p14:sldId id="256"/>
            <p14:sldId id="1284"/>
            <p14:sldId id="1622"/>
            <p14:sldId id="1709"/>
            <p14:sldId id="1716"/>
            <p14:sldId id="1720"/>
            <p14:sldId id="1718"/>
            <p14:sldId id="1695"/>
            <p14:sldId id="1361"/>
            <p14:sldId id="1654"/>
            <p14:sldId id="1708"/>
            <p14:sldId id="1707"/>
            <p14:sldId id="1697"/>
            <p14:sldId id="1710"/>
          </p14:sldIdLst>
        </p14:section>
        <p14:section name="Backup" id="{C52C8201-A37F-4696-8DB1-E9E8C11EE443}">
          <p14:sldIdLst>
            <p14:sldId id="1492"/>
            <p14:sldId id="1713"/>
            <p14:sldId id="1714"/>
            <p14:sldId id="1715"/>
            <p14:sldId id="1699"/>
            <p14:sldId id="1719"/>
            <p14:sldId id="1623"/>
            <p14:sldId id="1712"/>
          </p14:sldIdLst>
        </p14:section>
      </p14:sectionLst>
    </p:ext>
    <p:ext uri="{EFAFB233-063F-42B5-8137-9DF3F51BA10A}">
      <p15:sldGuideLst xmlns:p15="http://schemas.microsoft.com/office/powerpoint/2012/main">
        <p15:guide id="2" orient="horz" pos="2183" userDrawn="1">
          <p15:clr>
            <a:srgbClr val="A4A3A4"/>
          </p15:clr>
        </p15:guide>
        <p15:guide id="3" pos="3817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69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C4E732-993E-0E67-594D-A90D7E6DC774}" name="LAURA BANDIERA" initials="LB" userId="S::bandiera@infn.it::70c109d5-89a3-4823-89df-9f19de8876a9" providerId="AD"/>
  <p188:author id="{7CFD80DB-37E6-62CB-A5B2-286D2765F352}" name="NEGRELLO RICCARDO" initials="RN" userId="S::riccardo.negrello@edu.unife.it::dca7f080-2aa8-4fef-a490-3c65d47770d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" initials="N" lastIdx="1" clrIdx="0">
    <p:extLst>
      <p:ext uri="{19B8F6BF-5375-455C-9EA6-DF929625EA0E}">
        <p15:presenceInfo xmlns:p15="http://schemas.microsoft.com/office/powerpoint/2012/main" userId="Nicol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3BE"/>
    <a:srgbClr val="C00303"/>
    <a:srgbClr val="ADB0B2"/>
    <a:srgbClr val="FE820B"/>
    <a:srgbClr val="F3F5F7"/>
    <a:srgbClr val="299F29"/>
    <a:srgbClr val="FFFFFF"/>
    <a:srgbClr val="D6DDE3"/>
    <a:srgbClr val="DFE9EF"/>
    <a:srgbClr val="7D2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7" autoAdjust="0"/>
    <p:restoredTop sz="90378" autoAdjust="0"/>
  </p:normalViewPr>
  <p:slideViewPr>
    <p:cSldViewPr snapToGrid="0">
      <p:cViewPr varScale="1">
        <p:scale>
          <a:sx n="80" d="100"/>
          <a:sy n="80" d="100"/>
        </p:scale>
        <p:origin x="912" y="53"/>
      </p:cViewPr>
      <p:guideLst>
        <p:guide orient="horz" pos="2183"/>
        <p:guide pos="3817"/>
        <p:guide pos="211"/>
        <p:guide pos="7469"/>
      </p:guideLst>
    </p:cSldViewPr>
  </p:slideViewPr>
  <p:outlineViewPr>
    <p:cViewPr>
      <p:scale>
        <a:sx n="33" d="100"/>
        <a:sy n="33" d="100"/>
      </p:scale>
      <p:origin x="0" y="-11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192"/>
    </p:cViewPr>
  </p:sorterViewPr>
  <p:gridSpacing cx="100800" cy="100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omments/modernComment_6B2_70E7089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1F4FEA2-6D85-45BB-9D73-3AC04E9B0D11}" authorId="{E2C4E732-993E-0E67-594D-A90D7E6DC774}" status="resolved" created="2024-11-21T10:04:31.355">
    <pc:sldMkLst xmlns:pc="http://schemas.microsoft.com/office/powerpoint/2013/main/command">
      <pc:docMk/>
      <pc:sldMk cId="2259426596" sldId="1695"/>
    </pc:sldMkLst>
    <p188:replyLst>
      <p188:reply id="{FD048656-798D-417D-9C54-EB6566615960}" authorId="{E2C4E732-993E-0E67-594D-A90D7E6DC774}" created="2024-11-21T10:05:53.298">
        <p188:txBody>
          <a:bodyPr/>
          <a:lstStyle/>
          <a:p>
            <a:r>
              <a:rPr lang="en-US"/>
              <a:t>Qual è il vantaggio dell’ondulatore?
Maggiore controllo dell’armonicità e dell’intensità del picco (legato all’ampiezza) rispetto alla channeling radiation</a:t>
            </a:r>
          </a:p>
        </p188:txBody>
      </p188:reply>
    </p188:replyLst>
    <p188:txBody>
      <a:bodyPr/>
      <a:lstStyle/>
      <a:p>
        <a:r>
          <a:rPr lang="en-US"/>
          <a:t>Metti la formula di lambda più completa con theta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1727"/>
          </a:xfrm>
          <a:prstGeom prst="rect">
            <a:avLst/>
          </a:prstGeom>
        </p:spPr>
        <p:txBody>
          <a:bodyPr vert="horz" lIns="94750" tIns="47375" rIns="94750" bIns="47375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20" cy="481727"/>
          </a:xfrm>
          <a:prstGeom prst="rect">
            <a:avLst/>
          </a:prstGeom>
        </p:spPr>
        <p:txBody>
          <a:bodyPr vert="horz" lIns="94750" tIns="47375" rIns="94750" bIns="47375" rtlCol="0"/>
          <a:lstStyle>
            <a:lvl1pPr algn="r">
              <a:defRPr sz="1200"/>
            </a:lvl1pPr>
          </a:lstStyle>
          <a:p>
            <a:fld id="{9C4EF92D-A3D0-4DB9-BBC7-45AD7C3C746C}" type="datetimeFigureOut">
              <a:rPr lang="it-IT" smtClean="0"/>
              <a:t>28/11/2024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5" rIns="94750" bIns="47375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31521" y="4620577"/>
            <a:ext cx="5852160" cy="3780473"/>
          </a:xfrm>
          <a:prstGeom prst="rect">
            <a:avLst/>
          </a:prstGeom>
        </p:spPr>
        <p:txBody>
          <a:bodyPr vert="horz" lIns="94750" tIns="47375" rIns="94750" bIns="47375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119475"/>
            <a:ext cx="3169920" cy="481726"/>
          </a:xfrm>
          <a:prstGeom prst="rect">
            <a:avLst/>
          </a:prstGeom>
        </p:spPr>
        <p:txBody>
          <a:bodyPr vert="horz" lIns="94750" tIns="47375" rIns="94750" bIns="47375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1726"/>
          </a:xfrm>
          <a:prstGeom prst="rect">
            <a:avLst/>
          </a:prstGeom>
        </p:spPr>
        <p:txBody>
          <a:bodyPr vert="horz" lIns="94750" tIns="47375" rIns="94750" bIns="47375" rtlCol="0" anchor="b"/>
          <a:lstStyle>
            <a:lvl1pPr algn="r">
              <a:defRPr sz="1200"/>
            </a:lvl1pPr>
          </a:lstStyle>
          <a:p>
            <a:fld id="{B704DB31-19D4-404B-B543-49FFCA2E4C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626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5452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A1EA9-2972-F511-E773-4D8C2D2F8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B366872-9DBD-E4E3-13EC-4C46144B57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A923565-9936-DA8A-1918-65C891E04A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D50FBF-69FA-B61A-BFE6-9F8952EBDE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15991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D83B-F623-1A2A-8C16-24DF4FDD4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871F33C-4830-4E92-3B78-E8D1626029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27817E3-319D-AE3C-74BD-1222254026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E67B17-091B-F6D1-3648-F544FB8ACE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3877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5A198-211E-AB30-CB62-A3DDFDDF5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6F057B4-4AC4-45C2-727B-1F03934C6F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754BA2A-0A4F-C04C-6F74-D8E38111F8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8202D9-EC98-9B83-FCE4-6932E2C66F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4219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F79D9-C5F4-FF9A-ADEF-00FFE1D4A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B59306E-FC65-21DF-CDD2-FD592B12D3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BD814D2-91EA-AFE5-FA62-FB6DB3E873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7D8211-185A-8F19-1519-E1A28590D8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8820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D6AD2-2428-2E67-4450-8886B4850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A1342F3-77A3-1BB1-E1B9-1539F3023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2B4E30C-5E63-AF69-2201-97EDBDA69E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Currently developed for 10-20 GeV e+ and will be a perfect application for  its test and  exploitation as a gamma-ray source at the FCC-</a:t>
            </a:r>
            <a:r>
              <a:rPr lang="en-US" sz="1200" dirty="0" err="1"/>
              <a:t>ee</a:t>
            </a:r>
            <a:r>
              <a:rPr lang="en-US" sz="1200" dirty="0"/>
              <a:t> injector LINAC</a:t>
            </a:r>
          </a:p>
          <a:p>
            <a:r>
              <a:rPr lang="en-US" sz="1200" dirty="0"/>
              <a:t> where the beam will be intense and </a:t>
            </a:r>
            <a:r>
              <a:rPr lang="en-US" sz="1200" dirty="0" err="1"/>
              <a:t>parallerel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F3EBC4-34D3-6788-4A7A-26EE32562A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159692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8514D-8451-A3D9-0137-D928C5824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9075536-2F91-A47B-C9A0-5F3A6A9CF4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8A80BF2-A514-51A2-51F2-A6F0ED0CA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BAA54D6-B0CE-485C-4459-93B23143F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85AF14-8BC1-4481-B7A6-93C19488AFA5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3229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37F11-83E1-9C2F-2E82-95A5F927E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A5D5CFC-DCA9-66A7-A9C8-916FDF023C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03A7C71-81EB-DBB8-5B2B-19A440ABE3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C6C381-2F3F-5C7B-C03D-195A748972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75106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896A4-1C0D-C476-0287-48B8A70F0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39E2DD8-A900-BC0A-C0AB-D82A0EDD02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B8DBE69-F46F-CF68-593F-5EE144529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A52BBEB-BAE1-2356-5096-567C4D4A64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133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63586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D22CB-D7F0-025D-D77F-18671CCCF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1D114DC-6953-C491-1321-34B8AFBE86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0E4679E-6CB9-8567-533F-8E5E35F96F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C559EA-DD85-B416-F562-58FBB46468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4814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5320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026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27F36-9D34-4331-5390-EE4828512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23A7D3F-E5E7-CD22-483F-AFB9761DAD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B01E4EA-61A4-461D-B489-EC765B9334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2A6AEB-711F-A8F5-6998-8C23E6E3CD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5666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bremsstrahlung radiation emitted in a crystal</a:t>
            </a:r>
          </a:p>
          <a:p>
            <a:r>
              <a:rPr lang="en-US" dirty="0"/>
              <a:t>increases when the momentum transferred from the</a:t>
            </a:r>
          </a:p>
          <a:p>
            <a:r>
              <a:rPr lang="en-US" dirty="0"/>
              <a:t>particle to the atoms matches a reciprocal lattice vector.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6346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88C68-47ED-4699-1F5C-2F0F50631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54B0C08-6999-A36F-F266-9F7F89D8F8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A2BF272-F4AC-75C4-6C87-66BEEE2E6F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bremsstrahlung radiation emitted in a crystal</a:t>
            </a:r>
          </a:p>
          <a:p>
            <a:r>
              <a:rPr lang="en-US" dirty="0"/>
              <a:t>increases when the momentum transferred from the</a:t>
            </a:r>
          </a:p>
          <a:p>
            <a:r>
              <a:rPr lang="en-US" dirty="0"/>
              <a:t>particle to the atoms matches a reciprocal lattice vector.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763466C-5238-61F1-0875-DC63CED62B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8478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D683D-31DE-423F-851A-DD77EA7C2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664B55D-753B-09DD-8339-B9019BABEA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E6B465-3990-6F33-E79F-8B35295592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achieve</a:t>
            </a:r>
            <a:r>
              <a:rPr lang="it-IT" dirty="0"/>
              <a:t> </a:t>
            </a:r>
            <a:r>
              <a:rPr lang="it-IT" dirty="0" err="1"/>
              <a:t>even</a:t>
            </a:r>
            <a:r>
              <a:rPr lang="it-IT" dirty="0"/>
              <a:t> </a:t>
            </a:r>
            <a:r>
              <a:rPr lang="it-IT" dirty="0" err="1"/>
              <a:t>higher</a:t>
            </a:r>
            <a:r>
              <a:rPr lang="it-IT" dirty="0"/>
              <a:t> </a:t>
            </a:r>
            <a:r>
              <a:rPr lang="it-IT" dirty="0" err="1"/>
              <a:t>intensity</a:t>
            </a:r>
            <a:r>
              <a:rPr lang="it-IT" dirty="0"/>
              <a:t> in the soft part of the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a </a:t>
            </a:r>
            <a:r>
              <a:rPr lang="it-IT" dirty="0" err="1"/>
              <a:t>crystalline</a:t>
            </a:r>
            <a:r>
              <a:rPr lang="it-IT" dirty="0"/>
              <a:t> </a:t>
            </a:r>
            <a:r>
              <a:rPr lang="it-IT" dirty="0" err="1"/>
              <a:t>ondulator</a:t>
            </a:r>
            <a:r>
              <a:rPr lang="it-IT" dirty="0"/>
              <a:t> by matching some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conditions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55AB9FA-F00C-E27C-6830-0EDACB0A57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5515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EA319-BCB0-7397-8AB3-76C11FB53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6C712CF-9FEA-8A37-CAC8-BF07DAF73F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91D390F-86EC-3439-3C02-7F6C7EA794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885804F-CAF5-6BBF-FB1D-623AD3E290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DB31-19D4-404B-B543-49FFCA2E4C0D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5350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Alternate</a:t>
            </a:r>
            <a:r>
              <a:rPr lang="en-GB" sz="12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n-GB" sz="12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pattern of silicon nitride</a:t>
            </a:r>
            <a:r>
              <a:rPr lang="en-GB" sz="12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thin layer on both sides of the </a:t>
            </a:r>
            <a:r>
              <a:rPr lang="en-GB" sz="12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</a:t>
            </a:r>
            <a:r>
              <a:rPr lang="en-GB" sz="12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wafer at high temperature (800°).</a:t>
            </a:r>
            <a:endParaRPr lang="en-US" sz="12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en-US" sz="1200" b="1" dirty="0"/>
              <a:t>Thermal stress </a:t>
            </a:r>
            <a:r>
              <a:rPr lang="en-US" sz="1200" dirty="0"/>
              <a:t>arises when the wafer is being cooled, due to the </a:t>
            </a:r>
            <a:r>
              <a:rPr lang="en-US" sz="1200" b="1" dirty="0"/>
              <a:t>difference in thermal expansion</a:t>
            </a:r>
            <a:r>
              <a:rPr lang="en-US" sz="1200" dirty="0"/>
              <a:t> coefficients of the film and the substrate</a:t>
            </a:r>
            <a:endParaRPr lang="en-GB" altLang="it-IT" sz="1200" dirty="0">
              <a:solidFill>
                <a:srgbClr val="C000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85AF14-8BC1-4481-B7A6-93C19488AFA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1142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9084AC-7841-4251-A549-84BDE2415F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750" y="1266825"/>
            <a:ext cx="10866438" cy="1743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863E016-3B10-43DB-A855-871899BF7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1150" y="3152775"/>
            <a:ext cx="9015413" cy="1466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E5C99243-F992-474E-A08C-02A3E202B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DD9C34C-5981-4B5F-9BE5-1C4CE06E4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1" y="6492875"/>
            <a:ext cx="3505200" cy="34924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just"/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65EAEA33-791D-4B0F-A623-384E4F7BC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 </a:t>
            </a:r>
            <a:r>
              <a:rPr lang="it-IT" dirty="0"/>
              <a:t>/ </a:t>
            </a:r>
            <a:r>
              <a:rPr lang="ia-Latn-001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9337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39092C-0A79-4BB6-A6A4-855FB8854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1075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190B4C-913B-4E66-99E8-699992CE9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0" y="1552575"/>
            <a:ext cx="10866438" cy="4624388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14FBBA1B-C5F0-47F3-9422-6C6C236172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7E9422B1-4448-45D3-A401-B53AF2E7C2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1" y="6492875"/>
            <a:ext cx="3505200" cy="34924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10" name="Segnaposto numero diapositiva 5">
            <a:extLst>
              <a:ext uri="{FF2B5EF4-FFF2-40B4-BE49-F238E27FC236}">
                <a16:creationId xmlns:a16="http://schemas.microsoft.com/office/drawing/2014/main" id="{A562991D-29EE-4A97-A0D9-75B3352586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174500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E93B95-9CE6-4EBE-9818-CE31092D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1552575"/>
            <a:ext cx="10866438" cy="30670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B6F7F62-0BE0-45D4-A68F-F1AA00B8D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2" y="4752975"/>
            <a:ext cx="10874376" cy="14382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4F670867-E58A-4109-ADE9-427B7C5B3D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D84B0754-1ECF-4664-883A-2CDE89EDFE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1" y="6492875"/>
            <a:ext cx="3505200" cy="34924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10" name="Segnaposto numero diapositiva 5">
            <a:extLst>
              <a:ext uri="{FF2B5EF4-FFF2-40B4-BE49-F238E27FC236}">
                <a16:creationId xmlns:a16="http://schemas.microsoft.com/office/drawing/2014/main" id="{5438C094-1C86-4720-9FC4-E6C077E3DF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28033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832DC5-DE59-4320-AE09-ADDFCC7760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749" y="1552574"/>
            <a:ext cx="5362575" cy="46386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2279D7A-072D-4ABC-AA8E-FEF7A0AD3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2678" y="1538288"/>
            <a:ext cx="5370510" cy="4652962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0E56F9BE-17CE-4CD2-AFBA-881269FD2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1075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76919184-5D10-4DD6-A4E0-7B776114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E585DDE1-59C7-4E74-8C63-86B87AC88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1" y="6492875"/>
            <a:ext cx="3505200" cy="34924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F2FB0198-38E4-4C78-899D-6B84F408C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382693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2D44EF-B1D3-4EED-92E4-16105F5A9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131" y="1552575"/>
            <a:ext cx="5350670" cy="6667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CB77364-7ACE-4F34-A12D-839B083236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6750" y="2386012"/>
            <a:ext cx="5330825" cy="3803651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00CFC44-E620-4B52-84BE-F3B2515549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52575"/>
            <a:ext cx="5360988" cy="6667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4AADCF6-EEEB-4083-8FA2-DFB16FFE9F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62200"/>
            <a:ext cx="5353050" cy="380365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3B2970A-7CCF-4A10-847D-AA28169C3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14/11/2024</a:t>
            </a:r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3462E0E-C1AB-46D5-8920-2FB956A21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1075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1" name="Segnaposto piè di pagina 4">
            <a:extLst>
              <a:ext uri="{FF2B5EF4-FFF2-40B4-BE49-F238E27FC236}">
                <a16:creationId xmlns:a16="http://schemas.microsoft.com/office/drawing/2014/main" id="{FE6E3DFB-593C-411D-8CF6-B1C3CD23136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581151" y="6492875"/>
            <a:ext cx="3505200" cy="34924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13" name="Segnaposto numero diapositiva 5">
            <a:extLst>
              <a:ext uri="{FF2B5EF4-FFF2-40B4-BE49-F238E27FC236}">
                <a16:creationId xmlns:a16="http://schemas.microsoft.com/office/drawing/2014/main" id="{CCAA65AD-CFFE-458C-9477-9B1403813EC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2315980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B42A28-0F06-4F9E-B7FF-399818870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6" name="Segnaposto data 3">
            <a:extLst>
              <a:ext uri="{FF2B5EF4-FFF2-40B4-BE49-F238E27FC236}">
                <a16:creationId xmlns:a16="http://schemas.microsoft.com/office/drawing/2014/main" id="{A5415B96-D675-426C-9DDA-1A3119F21C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9E54D8D1-9C1D-4A86-BADC-C4F1BEE1B9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1" y="6492875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F8100D79-20C5-436B-A6D4-3D9951B20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 </a:t>
            </a:r>
            <a:r>
              <a:rPr lang="it-IT" dirty="0"/>
              <a:t>/ </a:t>
            </a:r>
            <a:r>
              <a:rPr lang="ia-Latn-001" dirty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522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3">
            <a:extLst>
              <a:ext uri="{FF2B5EF4-FFF2-40B4-BE49-F238E27FC236}">
                <a16:creationId xmlns:a16="http://schemas.microsoft.com/office/drawing/2014/main" id="{7AB2C6F1-1EF7-476F-9ED0-72E2CA67F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D3E3FDA1-128F-4D8D-AA51-FC7381E4C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1" y="6492875"/>
            <a:ext cx="3505200" cy="34924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6909A511-E989-4A91-9B52-996C835345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76727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itolo 1">
            <a:extLst>
              <a:ext uri="{FF2B5EF4-FFF2-40B4-BE49-F238E27FC236}">
                <a16:creationId xmlns:a16="http://schemas.microsoft.com/office/drawing/2014/main" id="{540E5283-9867-4795-827B-A6A18ADA7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42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8A4C1E4C-883D-42CC-ABFA-9E0607594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0" y="1552575"/>
            <a:ext cx="10866438" cy="4624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724C532F-112C-4216-BC86-0D2805EA9F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A3764992-C079-40F4-A1A6-4659536C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0" y="6495254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497D9BC6-CF17-4114-8692-3077B68AC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962984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itolo 1">
            <a:extLst>
              <a:ext uri="{FF2B5EF4-FFF2-40B4-BE49-F238E27FC236}">
                <a16:creationId xmlns:a16="http://schemas.microsoft.com/office/drawing/2014/main" id="{540E5283-9867-4795-827B-A6A18ADA7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42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8A4C1E4C-883D-42CC-ABFA-9E0607594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0" y="1552575"/>
            <a:ext cx="10866438" cy="4624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4A51732-A0E9-43BA-8248-12B097611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EDF59B3-36DC-4684-BE37-29485BCE5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B7DFA0-0DE6-43FA-9F78-BA57CFA8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74180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B6A4A7D-8FE3-4D5B-AAA6-445D9AF53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77550" cy="981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2138140-4E8C-40E3-A687-4601E0016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750" y="1552574"/>
            <a:ext cx="10866438" cy="4638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40B8C5-DEA6-45F9-ABA5-9A28E105D0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1" y="6492875"/>
            <a:ext cx="9143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it-IT">
                <a:cs typeface="Helvetica" panose="020B0604020202020204" pitchFamily="34" charset="0"/>
              </a:rPr>
              <a:t>14/11/2024</a:t>
            </a:r>
            <a:endParaRPr lang="it-IT" dirty="0">
              <a:cs typeface="Helvetica" panose="020B0604020202020204" pitchFamily="34" charset="0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1CF54C-30CE-4E19-8B9B-63DA32EED3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1151" y="6492875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Other Science Opportunities at the FCC-ee  Negrello Riccardo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689588-EE67-4C25-8F13-554BB6A8E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50" y="6492874"/>
            <a:ext cx="74929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‹N›</a:t>
            </a:fld>
            <a:r>
              <a:rPr lang="en-US" dirty="0"/>
              <a:t> </a:t>
            </a:r>
            <a:r>
              <a:rPr lang="it-IT" dirty="0"/>
              <a:t>/ </a:t>
            </a:r>
            <a:r>
              <a:rPr lang="ia-Latn-001" dirty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7250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8" r:id="rId8"/>
    <p:sldLayoutId id="2147484123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00" userDrawn="1">
          <p15:clr>
            <a:srgbClr val="F26B43"/>
          </p15:clr>
        </p15:guide>
        <p15:guide id="3" pos="3798" userDrawn="1">
          <p15:clr>
            <a:srgbClr val="F26B43"/>
          </p15:clr>
        </p15:guide>
        <p15:guide id="4" pos="3888" userDrawn="1">
          <p15:clr>
            <a:srgbClr val="F26B43"/>
          </p15:clr>
        </p15:guide>
        <p15:guide id="5" pos="4368" userDrawn="1">
          <p15:clr>
            <a:srgbClr val="F26B43"/>
          </p15:clr>
        </p15:guide>
        <p15:guide id="6" pos="4458" userDrawn="1">
          <p15:clr>
            <a:srgbClr val="F26B43"/>
          </p15:clr>
        </p15:guide>
        <p15:guide id="7" pos="4950" userDrawn="1">
          <p15:clr>
            <a:srgbClr val="F26B43"/>
          </p15:clr>
        </p15:guide>
        <p15:guide id="8" pos="5040" userDrawn="1">
          <p15:clr>
            <a:srgbClr val="F26B43"/>
          </p15:clr>
        </p15:guide>
        <p15:guide id="9" pos="5526" userDrawn="1">
          <p15:clr>
            <a:srgbClr val="F26B43"/>
          </p15:clr>
        </p15:guide>
        <p15:guide id="10" pos="5628" userDrawn="1">
          <p15:clr>
            <a:srgbClr val="F26B43"/>
          </p15:clr>
        </p15:guide>
        <p15:guide id="11" pos="6108" userDrawn="1">
          <p15:clr>
            <a:srgbClr val="F26B43"/>
          </p15:clr>
        </p15:guide>
        <p15:guide id="12" pos="6198" userDrawn="1">
          <p15:clr>
            <a:srgbClr val="F26B43"/>
          </p15:clr>
        </p15:guide>
        <p15:guide id="13" pos="6675" userDrawn="1">
          <p15:clr>
            <a:srgbClr val="F26B43"/>
          </p15:clr>
        </p15:guide>
        <p15:guide id="14" pos="6788" userDrawn="1">
          <p15:clr>
            <a:srgbClr val="F26B43"/>
          </p15:clr>
        </p15:guide>
        <p15:guide id="15" pos="7265" userDrawn="1">
          <p15:clr>
            <a:srgbClr val="F26B43"/>
          </p15:clr>
        </p15:guide>
        <p15:guide id="16" pos="1572" userDrawn="1">
          <p15:clr>
            <a:srgbClr val="F26B43"/>
          </p15:clr>
        </p15:guide>
        <p15:guide id="17" pos="2046" userDrawn="1">
          <p15:clr>
            <a:srgbClr val="F26B43"/>
          </p15:clr>
        </p15:guide>
        <p15:guide id="18" pos="2160" userDrawn="1">
          <p15:clr>
            <a:srgbClr val="F26B43"/>
          </p15:clr>
        </p15:guide>
        <p15:guide id="19" pos="2622" userDrawn="1">
          <p15:clr>
            <a:srgbClr val="F26B43"/>
          </p15:clr>
        </p15:guide>
        <p15:guide id="20" pos="2718" userDrawn="1">
          <p15:clr>
            <a:srgbClr val="F26B43"/>
          </p15:clr>
        </p15:guide>
        <p15:guide id="21" pos="3204" userDrawn="1">
          <p15:clr>
            <a:srgbClr val="F26B43"/>
          </p15:clr>
        </p15:guide>
        <p15:guide id="22" pos="3306" userDrawn="1">
          <p15:clr>
            <a:srgbClr val="F26B43"/>
          </p15:clr>
        </p15:guide>
        <p15:guide id="23" pos="420" userDrawn="1">
          <p15:clr>
            <a:srgbClr val="F26B43"/>
          </p15:clr>
        </p15:guide>
        <p15:guide id="24" pos="894" userDrawn="1">
          <p15:clr>
            <a:srgbClr val="F26B43"/>
          </p15:clr>
        </p15:guide>
        <p15:guide id="25" pos="996" userDrawn="1">
          <p15:clr>
            <a:srgbClr val="F26B43"/>
          </p15:clr>
        </p15:guide>
        <p15:guide id="26" pos="1476" userDrawn="1">
          <p15:clr>
            <a:srgbClr val="F26B43"/>
          </p15:clr>
        </p15:guide>
        <p15:guide id="27" orient="horz" userDrawn="1">
          <p15:clr>
            <a:srgbClr val="F26B43"/>
          </p15:clr>
        </p15:guide>
        <p15:guide id="28" orient="horz" pos="1398" userDrawn="1">
          <p15:clr>
            <a:srgbClr val="F26B43"/>
          </p15:clr>
        </p15:guide>
        <p15:guide id="29" orient="horz" pos="1488" userDrawn="1">
          <p15:clr>
            <a:srgbClr val="F26B43"/>
          </p15:clr>
        </p15:guide>
        <p15:guide id="30" orient="horz" pos="1896" userDrawn="1">
          <p15:clr>
            <a:srgbClr val="F26B43"/>
          </p15:clr>
        </p15:guide>
        <p15:guide id="31" orient="horz" pos="1986" userDrawn="1">
          <p15:clr>
            <a:srgbClr val="F26B43"/>
          </p15:clr>
        </p15:guide>
        <p15:guide id="32" orient="horz" pos="2394" userDrawn="1">
          <p15:clr>
            <a:srgbClr val="F26B43"/>
          </p15:clr>
        </p15:guide>
        <p15:guide id="33" orient="horz" pos="2496" userDrawn="1">
          <p15:clr>
            <a:srgbClr val="F26B43"/>
          </p15:clr>
        </p15:guide>
        <p15:guide id="34" orient="horz" pos="2910" userDrawn="1">
          <p15:clr>
            <a:srgbClr val="F26B43"/>
          </p15:clr>
        </p15:guide>
        <p15:guide id="35" orient="horz" pos="2994" userDrawn="1">
          <p15:clr>
            <a:srgbClr val="F26B43"/>
          </p15:clr>
        </p15:guide>
        <p15:guide id="36" orient="horz" pos="3402" userDrawn="1">
          <p15:clr>
            <a:srgbClr val="F26B43"/>
          </p15:clr>
        </p15:guide>
        <p15:guide id="37" orient="horz" pos="3492" userDrawn="1">
          <p15:clr>
            <a:srgbClr val="F26B43"/>
          </p15:clr>
        </p15:guide>
        <p15:guide id="38" orient="horz" pos="4088" userDrawn="1">
          <p15:clr>
            <a:srgbClr val="F26B43"/>
          </p15:clr>
        </p15:guide>
        <p15:guide id="39" orient="horz" pos="180" userDrawn="1">
          <p15:clr>
            <a:srgbClr val="F26B43"/>
          </p15:clr>
        </p15:guide>
        <p15:guide id="40" orient="horz" pos="798" userDrawn="1">
          <p15:clr>
            <a:srgbClr val="F26B43"/>
          </p15:clr>
        </p15:guide>
        <p15:guide id="41" orient="horz" pos="9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riccardo.negrello@unife.it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sv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tags" Target="../tags/tag8.xml"/><Relationship Id="rId12" Type="http://schemas.openxmlformats.org/officeDocument/2006/relationships/image" Target="../media/image300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7.png"/><Relationship Id="rId11" Type="http://schemas.openxmlformats.org/officeDocument/2006/relationships/image" Target="../media/image30.pn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2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10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lbandiera@fe.infn.it" TargetMode="External"/><Relationship Id="rId4" Type="http://schemas.openxmlformats.org/officeDocument/2006/relationships/hyperlink" Target="mailto:riccardo.negrello@unife.it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37.png"/><Relationship Id="rId5" Type="http://schemas.openxmlformats.org/officeDocument/2006/relationships/image" Target="../media/image310.png"/><Relationship Id="rId4" Type="http://schemas.microsoft.com/office/2018/10/relationships/comments" Target="../comments/modernComment_6B2_70E7089C.xml"/><Relationship Id="rId9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S0168-9002(02)01316-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92F90503-9CF7-D7FA-E041-96DD88A166DE}"/>
              </a:ext>
            </a:extLst>
          </p:cNvPr>
          <p:cNvSpPr/>
          <p:nvPr/>
        </p:nvSpPr>
        <p:spPr>
          <a:xfrm>
            <a:off x="666750" y="285750"/>
            <a:ext cx="10887075" cy="981071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12FDD97A-F37D-CD3C-3827-23C2668BC893}"/>
              </a:ext>
            </a:extLst>
          </p:cNvPr>
          <p:cNvSpPr/>
          <p:nvPr/>
        </p:nvSpPr>
        <p:spPr>
          <a:xfrm>
            <a:off x="4324350" y="4752975"/>
            <a:ext cx="3533775" cy="660444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1D3F7F87-7D17-F65A-A1FE-C3A99007973A}"/>
              </a:ext>
            </a:extLst>
          </p:cNvPr>
          <p:cNvSpPr/>
          <p:nvPr/>
        </p:nvSpPr>
        <p:spPr>
          <a:xfrm>
            <a:off x="6172200" y="5543232"/>
            <a:ext cx="5362851" cy="67657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576168E1-2ABE-452E-6CE7-6C37A54F4466}"/>
              </a:ext>
            </a:extLst>
          </p:cNvPr>
          <p:cNvSpPr/>
          <p:nvPr/>
        </p:nvSpPr>
        <p:spPr>
          <a:xfrm>
            <a:off x="325162" y="1552575"/>
            <a:ext cx="11522075" cy="3067050"/>
          </a:xfrm>
          <a:prstGeom prst="roundRect">
            <a:avLst>
              <a:gd name="adj" fmla="val 797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A25F9514-3745-27FD-8314-8E8D2346B7CD}"/>
              </a:ext>
            </a:extLst>
          </p:cNvPr>
          <p:cNvSpPr/>
          <p:nvPr/>
        </p:nvSpPr>
        <p:spPr>
          <a:xfrm>
            <a:off x="666474" y="5543233"/>
            <a:ext cx="5362851" cy="64801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755C7DE8-9B86-DAFE-07C7-57F441EC8069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olo 1">
            <a:extLst>
              <a:ext uri="{FF2B5EF4-FFF2-40B4-BE49-F238E27FC236}">
                <a16:creationId xmlns:a16="http://schemas.microsoft.com/office/drawing/2014/main" id="{2BA1617E-B59A-ACD5-1331-4DCFDECB0269}"/>
              </a:ext>
            </a:extLst>
          </p:cNvPr>
          <p:cNvSpPr txBox="1">
            <a:spLocks/>
          </p:cNvSpPr>
          <p:nvPr/>
        </p:nvSpPr>
        <p:spPr>
          <a:xfrm>
            <a:off x="4314825" y="4895531"/>
            <a:ext cx="3543300" cy="3930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+mn-lt"/>
                <a:cs typeface="Helvetica" panose="020B0604020202020204" pitchFamily="34" charset="0"/>
              </a:rPr>
              <a:t>CERN, 28 November 2024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F8CA2F1B-00BE-9D62-C5DD-CF11D3C62BB5}"/>
              </a:ext>
            </a:extLst>
          </p:cNvPr>
          <p:cNvSpPr txBox="1">
            <a:spLocks/>
          </p:cNvSpPr>
          <p:nvPr/>
        </p:nvSpPr>
        <p:spPr>
          <a:xfrm>
            <a:off x="6172200" y="5605790"/>
            <a:ext cx="2600325" cy="6477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500" dirty="0">
                <a:latin typeface="+mn-lt"/>
                <a:cs typeface="Helvetica" panose="020B0604020202020204" pitchFamily="34" charset="0"/>
              </a:rPr>
              <a:t>Ferrara University</a:t>
            </a:r>
          </a:p>
          <a:p>
            <a:r>
              <a:rPr lang="it-IT" sz="2500" dirty="0">
                <a:latin typeface="+mn-lt"/>
                <a:cs typeface="Helvetica" panose="020B0604020202020204" pitchFamily="34" charset="0"/>
              </a:rPr>
              <a:t> </a:t>
            </a:r>
            <a:r>
              <a:rPr lang="ia-Latn-001" sz="2500" dirty="0">
                <a:latin typeface="+mn-lt"/>
                <a:cs typeface="Helvetica" panose="020B0604020202020204" pitchFamily="34" charset="0"/>
              </a:rPr>
              <a:t>INFN Ferrara</a:t>
            </a:r>
            <a:endParaRPr lang="ia-Latn-001" sz="2000" dirty="0"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6A91178-5BC5-1895-6F42-F3F1473F9FA2}"/>
              </a:ext>
            </a:extLst>
          </p:cNvPr>
          <p:cNvSpPr txBox="1">
            <a:spLocks/>
          </p:cNvSpPr>
          <p:nvPr/>
        </p:nvSpPr>
        <p:spPr>
          <a:xfrm>
            <a:off x="656949" y="4883106"/>
            <a:ext cx="5429252" cy="6604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sz="2800" dirty="0"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F42EDC-EA61-B742-9828-81B9CB931CD5}"/>
              </a:ext>
            </a:extLst>
          </p:cNvPr>
          <p:cNvSpPr txBox="1"/>
          <p:nvPr/>
        </p:nvSpPr>
        <p:spPr>
          <a:xfrm>
            <a:off x="8915400" y="5696853"/>
            <a:ext cx="2609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u="sng" dirty="0">
                <a:cs typeface="Helvetica" panose="020B0604020202020204" pitchFamily="34" charset="0"/>
                <a:hlinkClick r:id="rId3"/>
              </a:rPr>
              <a:t>riccardo.negrello@unife.it</a:t>
            </a:r>
            <a:endParaRPr lang="it-IT" u="sng" dirty="0">
              <a:cs typeface="Helvetica" panose="020B0604020202020204" pitchFamily="34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812C5873-E600-53F1-3DE6-9EC465F48F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4397"/>
          <a:stretch/>
        </p:blipFill>
        <p:spPr>
          <a:xfrm>
            <a:off x="2670444" y="306544"/>
            <a:ext cx="972424" cy="94891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7FCCEAC-5FAA-7A7C-AB46-BC8FF3BED07C}"/>
              </a:ext>
            </a:extLst>
          </p:cNvPr>
          <p:cNvSpPr txBox="1"/>
          <p:nvPr/>
        </p:nvSpPr>
        <p:spPr>
          <a:xfrm>
            <a:off x="666750" y="5605790"/>
            <a:ext cx="52072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2800" b="1" dirty="0">
                <a:latin typeface="+mn-lt"/>
                <a:cs typeface="Helvetica" panose="020B0604020202020204" pitchFamily="34" charset="0"/>
              </a:rPr>
              <a:t>Riccardo Negrello</a:t>
            </a:r>
            <a:r>
              <a:rPr lang="it-IT" sz="2800" dirty="0">
                <a:latin typeface="+mn-lt"/>
                <a:cs typeface="Helvetica" panose="020B0604020202020204" pitchFamily="34" charset="0"/>
              </a:rPr>
              <a:t>, PhD </a:t>
            </a:r>
            <a:r>
              <a:rPr lang="it-IT" sz="2800" dirty="0" err="1">
                <a:latin typeface="+mn-lt"/>
                <a:cs typeface="Helvetica" panose="020B0604020202020204" pitchFamily="34" charset="0"/>
              </a:rPr>
              <a:t>student</a:t>
            </a:r>
            <a:endParaRPr lang="it-IT" sz="2800" dirty="0">
              <a:latin typeface="+mn-lt"/>
              <a:cs typeface="Helvetica" panose="020B0604020202020204" pitchFamily="34" charset="0"/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F647B6C4-0F54-1BF9-96C7-5C6B0F3C8C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81" y="298175"/>
            <a:ext cx="2192300" cy="99091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89BABA5-480D-3D53-94DE-F7FE96EB1E30}"/>
              </a:ext>
            </a:extLst>
          </p:cNvPr>
          <p:cNvSpPr txBox="1"/>
          <p:nvPr/>
        </p:nvSpPr>
        <p:spPr>
          <a:xfrm>
            <a:off x="354149" y="2228569"/>
            <a:ext cx="115122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Crystalline Undulators: A Gamma-Ray Source at the FCC-</a:t>
            </a:r>
            <a:r>
              <a:rPr lang="en-US" sz="5400" dirty="0" err="1"/>
              <a:t>ee</a:t>
            </a:r>
            <a:r>
              <a:rPr lang="en-US" sz="5400" dirty="0"/>
              <a:t> </a:t>
            </a:r>
            <a:r>
              <a:rPr lang="en-US" sz="5400" dirty="0" err="1"/>
              <a:t>Linac</a:t>
            </a:r>
            <a:r>
              <a:rPr lang="en-US" sz="5400" dirty="0"/>
              <a:t> e+ Beam</a:t>
            </a:r>
            <a:endParaRPr lang="it-IT" sz="5400" dirty="0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8A5F67C4-DEF6-3AB3-9D12-5D887E116283}"/>
              </a:ext>
            </a:extLst>
          </p:cNvPr>
          <p:cNvGrpSpPr/>
          <p:nvPr/>
        </p:nvGrpSpPr>
        <p:grpSpPr>
          <a:xfrm>
            <a:off x="5248275" y="369533"/>
            <a:ext cx="2417093" cy="794459"/>
            <a:chOff x="767332" y="329540"/>
            <a:chExt cx="3694175" cy="1138860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69A11C1C-C593-FCFC-7225-D1B2024F79AB}"/>
                </a:ext>
              </a:extLst>
            </p:cNvPr>
            <p:cNvGrpSpPr/>
            <p:nvPr/>
          </p:nvGrpSpPr>
          <p:grpSpPr>
            <a:xfrm>
              <a:off x="767332" y="348936"/>
              <a:ext cx="1835493" cy="1119464"/>
              <a:chOff x="810195" y="348936"/>
              <a:chExt cx="1835493" cy="1119464"/>
            </a:xfrm>
          </p:grpSpPr>
          <p:pic>
            <p:nvPicPr>
              <p:cNvPr id="18" name="Immagine 17">
                <a:extLst>
                  <a:ext uri="{FF2B5EF4-FFF2-40B4-BE49-F238E27FC236}">
                    <a16:creationId xmlns:a16="http://schemas.microsoft.com/office/drawing/2014/main" id="{012F2292-3653-52E9-6C5D-722D6ABFC1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0195" y="348936"/>
                <a:ext cx="1835493" cy="1119464"/>
              </a:xfrm>
              <a:prstGeom prst="rect">
                <a:avLst/>
              </a:prstGeom>
            </p:spPr>
          </p:pic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91E8D1C3-9A15-1D54-0A19-5532376165E8}"/>
                  </a:ext>
                </a:extLst>
              </p:cNvPr>
              <p:cNvSpPr txBox="1"/>
              <p:nvPr/>
            </p:nvSpPr>
            <p:spPr>
              <a:xfrm>
                <a:off x="1129225" y="1266987"/>
                <a:ext cx="86914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7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itchFamily="50" charset="0"/>
                    <a:ea typeface="+mn-ea"/>
                    <a:cs typeface="Helvetica" panose="020B0604020202020204" pitchFamily="34" charset="0"/>
                  </a:rPr>
                  <a:t>G.A. 101046458 </a:t>
                </a:r>
              </a:p>
            </p:txBody>
          </p:sp>
        </p:grpSp>
        <p:pic>
          <p:nvPicPr>
            <p:cNvPr id="17" name="Picture 15" descr="A blue and black lines with a blue line&#10;&#10;Description automatically generated with medium confidence">
              <a:extLst>
                <a:ext uri="{FF2B5EF4-FFF2-40B4-BE49-F238E27FC236}">
                  <a16:creationId xmlns:a16="http://schemas.microsoft.com/office/drawing/2014/main" id="{6D2CCAB6-CB43-0EAA-9F91-D943CEB52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6120" y="329540"/>
              <a:ext cx="1845387" cy="1137502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EECB4A-04C4-0C3C-6B81-2925069FB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453" y="457390"/>
            <a:ext cx="1828800" cy="64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Elemento grafico 19">
            <a:extLst>
              <a:ext uri="{FF2B5EF4-FFF2-40B4-BE49-F238E27FC236}">
                <a16:creationId xmlns:a16="http://schemas.microsoft.com/office/drawing/2014/main" id="{30738915-6DBD-85E0-3EB3-D16CE1EC8B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462625" y="350172"/>
            <a:ext cx="861661" cy="86166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DA9FA68-7704-012A-2739-0972B4BE0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314" y="359225"/>
            <a:ext cx="836691" cy="83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olo 1">
            <a:extLst>
              <a:ext uri="{FF2B5EF4-FFF2-40B4-BE49-F238E27FC236}">
                <a16:creationId xmlns:a16="http://schemas.microsoft.com/office/drawing/2014/main" id="{4B6E3941-7F25-92FA-B7C5-6F5B690A7582}"/>
              </a:ext>
            </a:extLst>
          </p:cNvPr>
          <p:cNvSpPr txBox="1">
            <a:spLocks/>
          </p:cNvSpPr>
          <p:nvPr/>
        </p:nvSpPr>
        <p:spPr>
          <a:xfrm>
            <a:off x="666750" y="3962400"/>
            <a:ext cx="10866438" cy="58297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24E3460-F64C-E6DA-F440-B7DD8EEDE21D}"/>
              </a:ext>
            </a:extLst>
          </p:cNvPr>
          <p:cNvSpPr txBox="1"/>
          <p:nvPr/>
        </p:nvSpPr>
        <p:spPr>
          <a:xfrm>
            <a:off x="1521618" y="4074542"/>
            <a:ext cx="90154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+mn-lt"/>
                <a:cs typeface="Helvetica" panose="020B0604020202020204" pitchFamily="34" charset="0"/>
              </a:rPr>
              <a:t>Other Science opportunities at the FCC-</a:t>
            </a:r>
            <a:r>
              <a:rPr lang="en-GB" sz="2400" dirty="0" err="1">
                <a:latin typeface="+mn-lt"/>
                <a:cs typeface="Helvetica" panose="020B0604020202020204" pitchFamily="34" charset="0"/>
              </a:rPr>
              <a:t>ee</a:t>
            </a:r>
            <a:r>
              <a:rPr lang="en-GB" sz="2400" dirty="0">
                <a:latin typeface="+mn-lt"/>
                <a:cs typeface="Helvetica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870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046">
        <p:fade/>
      </p:transition>
    </mc:Choice>
    <mc:Fallback xmlns="">
      <p:transition spd="med" advTm="21046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92288-5FAC-DC72-9C3F-38E6823C2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05B4127B-3F64-C3B8-5601-078D028132F6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BF24FD13-8358-C6EA-E12D-B941C2FE608B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58659775-B2A0-71B2-6EAB-A3E54B455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CU </a:t>
            </a:r>
            <a:r>
              <a:rPr lang="it-IT" dirty="0" err="1"/>
              <a:t>Modelling</a:t>
            </a:r>
            <a:r>
              <a:rPr lang="it-IT" dirty="0"/>
              <a:t> </a:t>
            </a: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BC15F93D-40BB-1DAC-EA6E-40CFFAA9DC84}"/>
              </a:ext>
            </a:extLst>
          </p:cNvPr>
          <p:cNvSpPr/>
          <p:nvPr/>
        </p:nvSpPr>
        <p:spPr>
          <a:xfrm>
            <a:off x="334963" y="1552575"/>
            <a:ext cx="6454457" cy="4638675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70D0671B-A317-3545-298D-5BF60DA844C6}"/>
              </a:ext>
            </a:extLst>
          </p:cNvPr>
          <p:cNvSpPr/>
          <p:nvPr/>
        </p:nvSpPr>
        <p:spPr>
          <a:xfrm>
            <a:off x="6934199" y="1548679"/>
            <a:ext cx="4922837" cy="4638675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pic>
        <p:nvPicPr>
          <p:cNvPr id="122" name="Immagine 121">
            <a:extLst>
              <a:ext uri="{FF2B5EF4-FFF2-40B4-BE49-F238E27FC236}">
                <a16:creationId xmlns:a16="http://schemas.microsoft.com/office/drawing/2014/main" id="{C7E376C3-9EA7-852D-A99A-5DC19A945EF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2245867"/>
            <a:ext cx="6255357" cy="2544933"/>
          </a:xfrm>
          <a:prstGeom prst="rect">
            <a:avLst/>
          </a:prstGeom>
        </p:spPr>
      </p:pic>
      <p:grpSp>
        <p:nvGrpSpPr>
          <p:cNvPr id="123" name="Gruppo 122">
            <a:extLst>
              <a:ext uri="{FF2B5EF4-FFF2-40B4-BE49-F238E27FC236}">
                <a16:creationId xmlns:a16="http://schemas.microsoft.com/office/drawing/2014/main" id="{0A147C02-E1DD-E56B-7768-8A8A2FFFF390}"/>
              </a:ext>
            </a:extLst>
          </p:cNvPr>
          <p:cNvGrpSpPr/>
          <p:nvPr/>
        </p:nvGrpSpPr>
        <p:grpSpPr>
          <a:xfrm>
            <a:off x="1905645" y="4871731"/>
            <a:ext cx="3046710" cy="1245642"/>
            <a:chOff x="903315" y="2169737"/>
            <a:chExt cx="5744175" cy="3129213"/>
          </a:xfrm>
        </p:grpSpPr>
        <p:grpSp>
          <p:nvGrpSpPr>
            <p:cNvPr id="124" name="Gruppo 123">
              <a:extLst>
                <a:ext uri="{FF2B5EF4-FFF2-40B4-BE49-F238E27FC236}">
                  <a16:creationId xmlns:a16="http://schemas.microsoft.com/office/drawing/2014/main" id="{285C90F0-7637-3EAF-93F6-3EC9F0692AAE}"/>
                </a:ext>
              </a:extLst>
            </p:cNvPr>
            <p:cNvGrpSpPr/>
            <p:nvPr/>
          </p:nvGrpSpPr>
          <p:grpSpPr>
            <a:xfrm>
              <a:off x="903315" y="2169737"/>
              <a:ext cx="5744175" cy="3129213"/>
              <a:chOff x="377471" y="2413140"/>
              <a:chExt cx="6693816" cy="2663726"/>
            </a:xfrm>
          </p:grpSpPr>
          <p:sp>
            <p:nvSpPr>
              <p:cNvPr id="127" name="Rectangle 4">
                <a:extLst>
                  <a:ext uri="{FF2B5EF4-FFF2-40B4-BE49-F238E27FC236}">
                    <a16:creationId xmlns:a16="http://schemas.microsoft.com/office/drawing/2014/main" id="{9A623F45-FD2F-8C1F-518D-1F67B1CD2B47}"/>
                  </a:ext>
                </a:extLst>
              </p:cNvPr>
              <p:cNvSpPr/>
              <p:nvPr/>
            </p:nvSpPr>
            <p:spPr>
              <a:xfrm>
                <a:off x="870447" y="2721696"/>
                <a:ext cx="6197184" cy="1763273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28" name="Straight Arrow Connector 15">
                <a:extLst>
                  <a:ext uri="{FF2B5EF4-FFF2-40B4-BE49-F238E27FC236}">
                    <a16:creationId xmlns:a16="http://schemas.microsoft.com/office/drawing/2014/main" id="{9AD816E6-D30D-3B88-3B6A-67918EE296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4645" y="2665414"/>
                <a:ext cx="0" cy="88479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8">
                <a:extLst>
                  <a:ext uri="{FF2B5EF4-FFF2-40B4-BE49-F238E27FC236}">
                    <a16:creationId xmlns:a16="http://schemas.microsoft.com/office/drawing/2014/main" id="{6F2EC1BE-78F0-C98F-1218-D702B5633F76}"/>
                  </a:ext>
                </a:extLst>
              </p:cNvPr>
              <p:cNvSpPr txBox="1"/>
              <p:nvPr/>
            </p:nvSpPr>
            <p:spPr>
              <a:xfrm>
                <a:off x="377471" y="3569847"/>
                <a:ext cx="320093" cy="35162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it-IT" sz="1400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cxnSp>
            <p:nvCxnSpPr>
              <p:cNvPr id="130" name="Straight Arrow Connector 21">
                <a:extLst>
                  <a:ext uri="{FF2B5EF4-FFF2-40B4-BE49-F238E27FC236}">
                    <a16:creationId xmlns:a16="http://schemas.microsoft.com/office/drawing/2014/main" id="{44E1F81E-DFCB-A415-A2B4-32DDBF1B32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522" y="4898968"/>
                <a:ext cx="838579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23">
                <a:extLst>
                  <a:ext uri="{FF2B5EF4-FFF2-40B4-BE49-F238E27FC236}">
                    <a16:creationId xmlns:a16="http://schemas.microsoft.com/office/drawing/2014/main" id="{D87D0516-627C-E1B6-02DD-E708F12E2D53}"/>
                  </a:ext>
                </a:extLst>
              </p:cNvPr>
              <p:cNvSpPr txBox="1"/>
              <p:nvPr/>
            </p:nvSpPr>
            <p:spPr>
              <a:xfrm>
                <a:off x="1623805" y="4760947"/>
                <a:ext cx="264336" cy="3159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it-IT" sz="1400" dirty="0">
                    <a:solidFill>
                      <a:srgbClr val="0070C0"/>
                    </a:solidFill>
                  </a:rPr>
                  <a:t>Z</a:t>
                </a:r>
              </a:p>
            </p:txBody>
          </p:sp>
          <p:sp>
            <p:nvSpPr>
              <p:cNvPr id="132" name="Rectangle 28">
                <a:extLst>
                  <a:ext uri="{FF2B5EF4-FFF2-40B4-BE49-F238E27FC236}">
                    <a16:creationId xmlns:a16="http://schemas.microsoft.com/office/drawing/2014/main" id="{EF965416-27C2-9ECD-6A84-B1D721553D63}"/>
                  </a:ext>
                </a:extLst>
              </p:cNvPr>
              <p:cNvSpPr/>
              <p:nvPr/>
            </p:nvSpPr>
            <p:spPr>
              <a:xfrm>
                <a:off x="1064278" y="2422173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Rectangle 29">
                <a:extLst>
                  <a:ext uri="{FF2B5EF4-FFF2-40B4-BE49-F238E27FC236}">
                    <a16:creationId xmlns:a16="http://schemas.microsoft.com/office/drawing/2014/main" id="{2ABBF5B7-DD5D-9905-1A75-A9A122B3F6FC}"/>
                  </a:ext>
                </a:extLst>
              </p:cNvPr>
              <p:cNvSpPr/>
              <p:nvPr/>
            </p:nvSpPr>
            <p:spPr>
              <a:xfrm>
                <a:off x="1338451" y="448496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4" name="Rectangle 30">
                <a:extLst>
                  <a:ext uri="{FF2B5EF4-FFF2-40B4-BE49-F238E27FC236}">
                    <a16:creationId xmlns:a16="http://schemas.microsoft.com/office/drawing/2014/main" id="{7EC1B965-60DE-1EB9-54BC-7B7834B52B15}"/>
                  </a:ext>
                </a:extLst>
              </p:cNvPr>
              <p:cNvSpPr/>
              <p:nvPr/>
            </p:nvSpPr>
            <p:spPr>
              <a:xfrm>
                <a:off x="1617478" y="2422778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5" name="Rectangle 31">
                <a:extLst>
                  <a:ext uri="{FF2B5EF4-FFF2-40B4-BE49-F238E27FC236}">
                    <a16:creationId xmlns:a16="http://schemas.microsoft.com/office/drawing/2014/main" id="{E4A3DA87-0E00-3A46-1906-3A61B3CE58CF}"/>
                  </a:ext>
                </a:extLst>
              </p:cNvPr>
              <p:cNvSpPr/>
              <p:nvPr/>
            </p:nvSpPr>
            <p:spPr>
              <a:xfrm>
                <a:off x="1924027" y="448496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6" name="Rectangle 32">
                <a:extLst>
                  <a:ext uri="{FF2B5EF4-FFF2-40B4-BE49-F238E27FC236}">
                    <a16:creationId xmlns:a16="http://schemas.microsoft.com/office/drawing/2014/main" id="{D853C236-7197-2D91-3DDD-21C6DC4B4A84}"/>
                  </a:ext>
                </a:extLst>
              </p:cNvPr>
              <p:cNvSpPr/>
              <p:nvPr/>
            </p:nvSpPr>
            <p:spPr>
              <a:xfrm>
                <a:off x="2200625" y="241453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7" name="Rectangle 33">
                <a:extLst>
                  <a:ext uri="{FF2B5EF4-FFF2-40B4-BE49-F238E27FC236}">
                    <a16:creationId xmlns:a16="http://schemas.microsoft.com/office/drawing/2014/main" id="{CB9C9923-4B3C-E470-202A-45DD17F6E59C}"/>
                  </a:ext>
                </a:extLst>
              </p:cNvPr>
              <p:cNvSpPr/>
              <p:nvPr/>
            </p:nvSpPr>
            <p:spPr>
              <a:xfrm>
                <a:off x="2496633" y="4489767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DEB2B8B9-BCAA-C5F0-9241-212106E72977}"/>
                  </a:ext>
                </a:extLst>
              </p:cNvPr>
              <p:cNvSpPr/>
              <p:nvPr/>
            </p:nvSpPr>
            <p:spPr>
              <a:xfrm>
                <a:off x="2783772" y="242290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9" name="Rectangle 35">
                <a:extLst>
                  <a:ext uri="{FF2B5EF4-FFF2-40B4-BE49-F238E27FC236}">
                    <a16:creationId xmlns:a16="http://schemas.microsoft.com/office/drawing/2014/main" id="{D1F64B32-D347-BCD8-92FD-2366E4F3FBE0}"/>
                  </a:ext>
                </a:extLst>
              </p:cNvPr>
              <p:cNvSpPr/>
              <p:nvPr/>
            </p:nvSpPr>
            <p:spPr>
              <a:xfrm>
                <a:off x="3074928" y="4486623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8A227F28-B344-CA44-CCF0-4D53F56DB2EB}"/>
                  </a:ext>
                </a:extLst>
              </p:cNvPr>
              <p:cNvSpPr/>
              <p:nvPr/>
            </p:nvSpPr>
            <p:spPr>
              <a:xfrm>
                <a:off x="3349102" y="2425872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1" name="Rectangle 37">
                <a:extLst>
                  <a:ext uri="{FF2B5EF4-FFF2-40B4-BE49-F238E27FC236}">
                    <a16:creationId xmlns:a16="http://schemas.microsoft.com/office/drawing/2014/main" id="{D12829A7-E395-4149-AE5D-B1F48E2832A7}"/>
                  </a:ext>
                </a:extLst>
              </p:cNvPr>
              <p:cNvSpPr/>
              <p:nvPr/>
            </p:nvSpPr>
            <p:spPr>
              <a:xfrm>
                <a:off x="3645726" y="4486078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F6A8CA4C-40F1-F760-B3EB-4A205B99B191}"/>
                  </a:ext>
                </a:extLst>
              </p:cNvPr>
              <p:cNvSpPr/>
              <p:nvPr/>
            </p:nvSpPr>
            <p:spPr>
              <a:xfrm>
                <a:off x="3935505" y="2429561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3" name="Rectangle 39">
                <a:extLst>
                  <a:ext uri="{FF2B5EF4-FFF2-40B4-BE49-F238E27FC236}">
                    <a16:creationId xmlns:a16="http://schemas.microsoft.com/office/drawing/2014/main" id="{7C7FB57F-3B88-67F1-6C61-60D5E80AA72F}"/>
                  </a:ext>
                </a:extLst>
              </p:cNvPr>
              <p:cNvSpPr/>
              <p:nvPr/>
            </p:nvSpPr>
            <p:spPr>
              <a:xfrm>
                <a:off x="4245514" y="448187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4" name="Rectangle 40">
                <a:extLst>
                  <a:ext uri="{FF2B5EF4-FFF2-40B4-BE49-F238E27FC236}">
                    <a16:creationId xmlns:a16="http://schemas.microsoft.com/office/drawing/2014/main" id="{68315AAB-6765-7DA4-D686-1D9CC0E10475}"/>
                  </a:ext>
                </a:extLst>
              </p:cNvPr>
              <p:cNvSpPr/>
              <p:nvPr/>
            </p:nvSpPr>
            <p:spPr>
              <a:xfrm>
                <a:off x="4489562" y="241453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5" name="Rectangle 41">
                <a:extLst>
                  <a:ext uri="{FF2B5EF4-FFF2-40B4-BE49-F238E27FC236}">
                    <a16:creationId xmlns:a16="http://schemas.microsoft.com/office/drawing/2014/main" id="{3D1219DA-5006-6BEB-38EC-AA0F2BD28BB2}"/>
                  </a:ext>
                </a:extLst>
              </p:cNvPr>
              <p:cNvSpPr/>
              <p:nvPr/>
            </p:nvSpPr>
            <p:spPr>
              <a:xfrm>
                <a:off x="4809712" y="448187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6" name="Rectangle 42">
                <a:extLst>
                  <a:ext uri="{FF2B5EF4-FFF2-40B4-BE49-F238E27FC236}">
                    <a16:creationId xmlns:a16="http://schemas.microsoft.com/office/drawing/2014/main" id="{0906ED23-012B-E59B-1A67-1199F7A44749}"/>
                  </a:ext>
                </a:extLst>
              </p:cNvPr>
              <p:cNvSpPr/>
              <p:nvPr/>
            </p:nvSpPr>
            <p:spPr>
              <a:xfrm>
                <a:off x="5080698" y="241908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7" name="Rectangle 43">
                <a:extLst>
                  <a:ext uri="{FF2B5EF4-FFF2-40B4-BE49-F238E27FC236}">
                    <a16:creationId xmlns:a16="http://schemas.microsoft.com/office/drawing/2014/main" id="{D69DD6F6-01C7-4187-6528-11C20D59A8A7}"/>
                  </a:ext>
                </a:extLst>
              </p:cNvPr>
              <p:cNvSpPr/>
              <p:nvPr/>
            </p:nvSpPr>
            <p:spPr>
              <a:xfrm>
                <a:off x="5438268" y="4487875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8" name="Rectangle 44">
                <a:extLst>
                  <a:ext uri="{FF2B5EF4-FFF2-40B4-BE49-F238E27FC236}">
                    <a16:creationId xmlns:a16="http://schemas.microsoft.com/office/drawing/2014/main" id="{C985164D-E830-5C34-0710-0E463A9E0C92}"/>
                  </a:ext>
                </a:extLst>
              </p:cNvPr>
              <p:cNvSpPr/>
              <p:nvPr/>
            </p:nvSpPr>
            <p:spPr>
              <a:xfrm>
                <a:off x="5671834" y="2413140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9" name="Rectangle 45">
                <a:extLst>
                  <a:ext uri="{FF2B5EF4-FFF2-40B4-BE49-F238E27FC236}">
                    <a16:creationId xmlns:a16="http://schemas.microsoft.com/office/drawing/2014/main" id="{6678B44D-3E16-35F8-0933-C3D6721DF5AD}"/>
                  </a:ext>
                </a:extLst>
              </p:cNvPr>
              <p:cNvSpPr/>
              <p:nvPr/>
            </p:nvSpPr>
            <p:spPr>
              <a:xfrm>
                <a:off x="6024170" y="4484020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0" name="Rectangle 46">
                <a:extLst>
                  <a:ext uri="{FF2B5EF4-FFF2-40B4-BE49-F238E27FC236}">
                    <a16:creationId xmlns:a16="http://schemas.microsoft.com/office/drawing/2014/main" id="{4E1B65A0-D799-88BD-46B4-ECAE55CAF83B}"/>
                  </a:ext>
                </a:extLst>
              </p:cNvPr>
              <p:cNvSpPr/>
              <p:nvPr/>
            </p:nvSpPr>
            <p:spPr>
              <a:xfrm>
                <a:off x="6254981" y="2413140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1" name="Rectangle 47">
                <a:extLst>
                  <a:ext uri="{FF2B5EF4-FFF2-40B4-BE49-F238E27FC236}">
                    <a16:creationId xmlns:a16="http://schemas.microsoft.com/office/drawing/2014/main" id="{332172EC-AF87-F4F1-31D6-9C354061E98E}"/>
                  </a:ext>
                </a:extLst>
              </p:cNvPr>
              <p:cNvSpPr/>
              <p:nvPr/>
            </p:nvSpPr>
            <p:spPr>
              <a:xfrm>
                <a:off x="6579862" y="4481879"/>
                <a:ext cx="291157" cy="29952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52" name="Connettore diritto 151">
                <a:extLst>
                  <a:ext uri="{FF2B5EF4-FFF2-40B4-BE49-F238E27FC236}">
                    <a16:creationId xmlns:a16="http://schemas.microsoft.com/office/drawing/2014/main" id="{2C52A08F-CBBA-E098-0C48-FC8B57CBAE55}"/>
                  </a:ext>
                </a:extLst>
              </p:cNvPr>
              <p:cNvCxnSpPr>
                <a:cxnSpLocks/>
                <a:stCxn id="127" idx="1"/>
                <a:endCxn id="127" idx="3"/>
              </p:cNvCxnSpPr>
              <p:nvPr/>
            </p:nvCxnSpPr>
            <p:spPr>
              <a:xfrm>
                <a:off x="870447" y="3603332"/>
                <a:ext cx="619718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ttore diritto 152">
                <a:extLst>
                  <a:ext uri="{FF2B5EF4-FFF2-40B4-BE49-F238E27FC236}">
                    <a16:creationId xmlns:a16="http://schemas.microsoft.com/office/drawing/2014/main" id="{6343B58C-7A56-C7C8-8C22-4D09AB717DAB}"/>
                  </a:ext>
                </a:extLst>
              </p:cNvPr>
              <p:cNvCxnSpPr/>
              <p:nvPr/>
            </p:nvCxnSpPr>
            <p:spPr>
              <a:xfrm>
                <a:off x="870447" y="3752478"/>
                <a:ext cx="6197184" cy="0"/>
              </a:xfrm>
              <a:prstGeom prst="line">
                <a:avLst/>
              </a:prstGeom>
              <a:ln w="28575">
                <a:solidFill>
                  <a:schemeClr val="bg1">
                    <a:lumMod val="25000"/>
                    <a:lumOff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ttore diritto 153">
                <a:extLst>
                  <a:ext uri="{FF2B5EF4-FFF2-40B4-BE49-F238E27FC236}">
                    <a16:creationId xmlns:a16="http://schemas.microsoft.com/office/drawing/2014/main" id="{00D2A020-78C7-BC6F-1972-73DF7C74D070}"/>
                  </a:ext>
                </a:extLst>
              </p:cNvPr>
              <p:cNvCxnSpPr/>
              <p:nvPr/>
            </p:nvCxnSpPr>
            <p:spPr>
              <a:xfrm>
                <a:off x="870942" y="3902803"/>
                <a:ext cx="6197184" cy="0"/>
              </a:xfrm>
              <a:prstGeom prst="line">
                <a:avLst/>
              </a:prstGeom>
              <a:ln w="285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ttore diritto 154">
                <a:extLst>
                  <a:ext uri="{FF2B5EF4-FFF2-40B4-BE49-F238E27FC236}">
                    <a16:creationId xmlns:a16="http://schemas.microsoft.com/office/drawing/2014/main" id="{E1BB0142-3EFC-88E9-D13D-1D9157F2D19C}"/>
                  </a:ext>
                </a:extLst>
              </p:cNvPr>
              <p:cNvCxnSpPr/>
              <p:nvPr/>
            </p:nvCxnSpPr>
            <p:spPr>
              <a:xfrm>
                <a:off x="873608" y="4048576"/>
                <a:ext cx="6197184" cy="0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ttore diritto 155">
                <a:extLst>
                  <a:ext uri="{FF2B5EF4-FFF2-40B4-BE49-F238E27FC236}">
                    <a16:creationId xmlns:a16="http://schemas.microsoft.com/office/drawing/2014/main" id="{77955DD4-8848-BB8F-7C11-E5B218EE216B}"/>
                  </a:ext>
                </a:extLst>
              </p:cNvPr>
              <p:cNvCxnSpPr/>
              <p:nvPr/>
            </p:nvCxnSpPr>
            <p:spPr>
              <a:xfrm>
                <a:off x="873608" y="4197722"/>
                <a:ext cx="619718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ttore diritto 156">
                <a:extLst>
                  <a:ext uri="{FF2B5EF4-FFF2-40B4-BE49-F238E27FC236}">
                    <a16:creationId xmlns:a16="http://schemas.microsoft.com/office/drawing/2014/main" id="{2BE002A4-BDDA-44D2-0236-641BC067B337}"/>
                  </a:ext>
                </a:extLst>
              </p:cNvPr>
              <p:cNvCxnSpPr/>
              <p:nvPr/>
            </p:nvCxnSpPr>
            <p:spPr>
              <a:xfrm>
                <a:off x="874103" y="4348047"/>
                <a:ext cx="6197184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ttore diritto 157">
                <a:extLst>
                  <a:ext uri="{FF2B5EF4-FFF2-40B4-BE49-F238E27FC236}">
                    <a16:creationId xmlns:a16="http://schemas.microsoft.com/office/drawing/2014/main" id="{D53A2C4B-7FDE-614A-4083-82623175067C}"/>
                  </a:ext>
                </a:extLst>
              </p:cNvPr>
              <p:cNvCxnSpPr/>
              <p:nvPr/>
            </p:nvCxnSpPr>
            <p:spPr>
              <a:xfrm>
                <a:off x="866637" y="2903516"/>
                <a:ext cx="6197184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ttore diritto 158">
                <a:extLst>
                  <a:ext uri="{FF2B5EF4-FFF2-40B4-BE49-F238E27FC236}">
                    <a16:creationId xmlns:a16="http://schemas.microsoft.com/office/drawing/2014/main" id="{31C15F60-3794-D763-1388-A305EE8F74F1}"/>
                  </a:ext>
                </a:extLst>
              </p:cNvPr>
              <p:cNvCxnSpPr/>
              <p:nvPr/>
            </p:nvCxnSpPr>
            <p:spPr>
              <a:xfrm>
                <a:off x="867132" y="3053840"/>
                <a:ext cx="619718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ttore diritto 159">
                <a:extLst>
                  <a:ext uri="{FF2B5EF4-FFF2-40B4-BE49-F238E27FC236}">
                    <a16:creationId xmlns:a16="http://schemas.microsoft.com/office/drawing/2014/main" id="{07959E9F-C5B4-DEC6-0044-5161F07CB2F2}"/>
                  </a:ext>
                </a:extLst>
              </p:cNvPr>
              <p:cNvCxnSpPr/>
              <p:nvPr/>
            </p:nvCxnSpPr>
            <p:spPr>
              <a:xfrm>
                <a:off x="863448" y="3199614"/>
                <a:ext cx="6197184" cy="0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ttore diritto 160">
                <a:extLst>
                  <a:ext uri="{FF2B5EF4-FFF2-40B4-BE49-F238E27FC236}">
                    <a16:creationId xmlns:a16="http://schemas.microsoft.com/office/drawing/2014/main" id="{44D325CD-C88F-9D36-BDF2-4560D259BE8A}"/>
                  </a:ext>
                </a:extLst>
              </p:cNvPr>
              <p:cNvCxnSpPr/>
              <p:nvPr/>
            </p:nvCxnSpPr>
            <p:spPr>
              <a:xfrm>
                <a:off x="870447" y="3324880"/>
                <a:ext cx="6197184" cy="0"/>
              </a:xfrm>
              <a:prstGeom prst="line">
                <a:avLst/>
              </a:prstGeom>
              <a:ln w="285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diritto 161">
                <a:extLst>
                  <a:ext uri="{FF2B5EF4-FFF2-40B4-BE49-F238E27FC236}">
                    <a16:creationId xmlns:a16="http://schemas.microsoft.com/office/drawing/2014/main" id="{2C6E1DF3-AF1F-01C7-4208-1E9D11896447}"/>
                  </a:ext>
                </a:extLst>
              </p:cNvPr>
              <p:cNvCxnSpPr/>
              <p:nvPr/>
            </p:nvCxnSpPr>
            <p:spPr>
              <a:xfrm>
                <a:off x="863944" y="3468901"/>
                <a:ext cx="6197185" cy="0"/>
              </a:xfrm>
              <a:prstGeom prst="line">
                <a:avLst/>
              </a:prstGeom>
              <a:ln w="28575">
                <a:solidFill>
                  <a:schemeClr val="bg1">
                    <a:lumMod val="25000"/>
                    <a:lumOff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5" name="Straight Arrow Connector 15">
              <a:extLst>
                <a:ext uri="{FF2B5EF4-FFF2-40B4-BE49-F238E27FC236}">
                  <a16:creationId xmlns:a16="http://schemas.microsoft.com/office/drawing/2014/main" id="{660DDAA1-7D0C-C459-671B-ECF036F04A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03496" y="3551651"/>
              <a:ext cx="3753" cy="99499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Ovale 125">
              <a:extLst>
                <a:ext uri="{FF2B5EF4-FFF2-40B4-BE49-F238E27FC236}">
                  <a16:creationId xmlns:a16="http://schemas.microsoft.com/office/drawing/2014/main" id="{89192528-090C-E98A-52E2-DCBE3655A3CA}"/>
                </a:ext>
              </a:extLst>
            </p:cNvPr>
            <p:cNvSpPr/>
            <p:nvPr/>
          </p:nvSpPr>
          <p:spPr>
            <a:xfrm>
              <a:off x="1086488" y="3427281"/>
              <a:ext cx="212732" cy="202596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4" name="CasellaDiTesto 163">
            <a:extLst>
              <a:ext uri="{FF2B5EF4-FFF2-40B4-BE49-F238E27FC236}">
                <a16:creationId xmlns:a16="http://schemas.microsoft.com/office/drawing/2014/main" id="{3BC60E35-DB48-EC74-06F0-8D9F4578AA71}"/>
              </a:ext>
            </a:extLst>
          </p:cNvPr>
          <p:cNvSpPr txBox="1"/>
          <p:nvPr/>
        </p:nvSpPr>
        <p:spPr>
          <a:xfrm>
            <a:off x="334963" y="1673796"/>
            <a:ext cx="6454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oboto Condensed Medium" panose="02000000000000000000" pitchFamily="2" charset="0"/>
                <a:ea typeface="Roboto Condensed Medium" panose="02000000000000000000" pitchFamily="2" charset="0"/>
                <a:cs typeface="Roboto Condensed Medium" panose="02000000000000000000" pitchFamily="2" charset="0"/>
              </a:rPr>
              <a:t>CU specifically developed for 10-20GeV e+ beam!</a:t>
            </a:r>
          </a:p>
        </p:txBody>
      </p:sp>
      <p:sp>
        <p:nvSpPr>
          <p:cNvPr id="165" name="CasellaDiTesto 164">
            <a:extLst>
              <a:ext uri="{FF2B5EF4-FFF2-40B4-BE49-F238E27FC236}">
                <a16:creationId xmlns:a16="http://schemas.microsoft.com/office/drawing/2014/main" id="{16889533-9BCA-72BE-8AE2-EE5BF70EE35D}"/>
              </a:ext>
            </a:extLst>
          </p:cNvPr>
          <p:cNvSpPr txBox="1"/>
          <p:nvPr/>
        </p:nvSpPr>
        <p:spPr>
          <a:xfrm>
            <a:off x="6934200" y="1558137"/>
            <a:ext cx="4922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Roboto Condensed Medium" panose="02000000000000000000" pitchFamily="2" charset="0"/>
                <a:ea typeface="Roboto Condensed Medium" panose="02000000000000000000" pitchFamily="2" charset="0"/>
                <a:cs typeface="Roboto Condensed Medium" panose="02000000000000000000" pitchFamily="2" charset="0"/>
              </a:rPr>
              <a:t>Deformation profiles (FEM) Ansys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66CE6AB-F781-C038-3DD7-968ED8DEF898}"/>
              </a:ext>
            </a:extLst>
          </p:cNvPr>
          <p:cNvSpPr txBox="1"/>
          <p:nvPr/>
        </p:nvSpPr>
        <p:spPr>
          <a:xfrm>
            <a:off x="7184969" y="5751443"/>
            <a:ext cx="4503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Our</a:t>
            </a:r>
            <a:r>
              <a:rPr lang="it-IT" dirty="0"/>
              <a:t> sample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studied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Diamond/ESRF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BC1C9A8-1744-3F76-3210-B641734CDC4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8132" y="1929190"/>
            <a:ext cx="4690285" cy="3798744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8845708-993B-E9DD-9453-FF590C5B0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10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61F6159-C5E4-CFA6-5CE0-13C5C37AF855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82717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E5667-41D9-8A55-995B-947B77921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C064ABE-641A-9B89-2FF6-AC6A1FB64B95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4437CAD4-8DD6-4E0D-9C77-39CBE44DB240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04F49922-A57B-A026-D0B6-A5552E9CC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Crystalline</a:t>
            </a:r>
            <a:r>
              <a:rPr lang="it-IT" dirty="0"/>
              <a:t> </a:t>
            </a:r>
            <a:r>
              <a:rPr lang="it-IT" dirty="0" err="1"/>
              <a:t>Undulator</a:t>
            </a:r>
            <a:r>
              <a:rPr lang="it-IT" dirty="0"/>
              <a:t> </a:t>
            </a:r>
            <a:r>
              <a:rPr lang="it-IT" dirty="0" err="1"/>
              <a:t>Spectrum</a:t>
            </a:r>
            <a:endParaRPr lang="it-IT" dirty="0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F030110A-EB0E-CCA5-6A4F-F9861625D2C5}"/>
              </a:ext>
            </a:extLst>
          </p:cNvPr>
          <p:cNvSpPr/>
          <p:nvPr/>
        </p:nvSpPr>
        <p:spPr>
          <a:xfrm>
            <a:off x="336204" y="2362201"/>
            <a:ext cx="5693121" cy="3829048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44AA9F45-A655-C30C-4648-99226F7E631F}"/>
              </a:ext>
            </a:extLst>
          </p:cNvPr>
          <p:cNvSpPr/>
          <p:nvPr/>
        </p:nvSpPr>
        <p:spPr>
          <a:xfrm>
            <a:off x="6178550" y="2362200"/>
            <a:ext cx="5354638" cy="3836987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76DE172-5AD1-2504-E40E-E8C4C501DF96}"/>
              </a:ext>
            </a:extLst>
          </p:cNvPr>
          <p:cNvSpPr txBox="1"/>
          <p:nvPr/>
        </p:nvSpPr>
        <p:spPr>
          <a:xfrm>
            <a:off x="8056322" y="3594224"/>
            <a:ext cx="2226289" cy="102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8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CUR peak</a:t>
            </a:r>
          </a:p>
          <a:p>
            <a:r>
              <a:rPr lang="it-IT" alt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High monocromaticity</a:t>
            </a:r>
            <a:endParaRPr lang="en-US" altLang="it-IT" sz="18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0B131A2-757C-63FC-5BBE-63F21552250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566"/>
          <a:stretch/>
        </p:blipFill>
        <p:spPr>
          <a:xfrm>
            <a:off x="1123950" y="3161491"/>
            <a:ext cx="4111891" cy="6406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65BD1A29-AFA2-31DD-AF72-6CCB09680D81}"/>
                  </a:ext>
                </a:extLst>
              </p:cNvPr>
              <p:cNvSpPr txBox="1"/>
              <p:nvPr/>
            </p:nvSpPr>
            <p:spPr>
              <a:xfrm>
                <a:off x="1076350" y="2495575"/>
                <a:ext cx="5289829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Beam                                           </a:t>
                </a:r>
                <a:r>
                  <a:rPr lang="it-IT" sz="2000" b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10 GeV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it-IT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it-IT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it-IT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it-IT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Beam </a:t>
                </a:r>
                <a:r>
                  <a:rPr lang="it-IT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divergence</a:t>
                </a:r>
                <a:r>
                  <a:rPr lang="it-IT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30µrad 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65BD1A29-AFA2-31DD-AF72-6CCB09680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350" y="2495575"/>
                <a:ext cx="5289829" cy="707886"/>
              </a:xfrm>
              <a:prstGeom prst="rect">
                <a:avLst/>
              </a:prstGeom>
              <a:blipFill>
                <a:blip r:embed="rId8"/>
                <a:stretch>
                  <a:fillRect l="-1269" t="-4274" b="-136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magine 15">
            <a:extLst>
              <a:ext uri="{FF2B5EF4-FFF2-40B4-BE49-F238E27FC236}">
                <a16:creationId xmlns:a16="http://schemas.microsoft.com/office/drawing/2014/main" id="{083A7C11-025F-0FEB-951D-F743E7A1C44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" t="54322" r="-72" b="75"/>
          <a:stretch/>
        </p:blipFill>
        <p:spPr>
          <a:xfrm>
            <a:off x="1123950" y="3739223"/>
            <a:ext cx="4124325" cy="1507975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8B3F1D4-58F2-DC37-BC32-8C5D24DDAA1A}"/>
              </a:ext>
            </a:extLst>
          </p:cNvPr>
          <p:cNvSpPr txBox="1"/>
          <p:nvPr/>
        </p:nvSpPr>
        <p:spPr>
          <a:xfrm>
            <a:off x="674687" y="5933126"/>
            <a:ext cx="52898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1200" b="1" i="0" strike="noStrike" kern="1200" cap="none" spc="0" normalizeH="0" baseline="0" noProof="0" dirty="0" err="1">
                <a:ln>
                  <a:noFill/>
                </a:ln>
                <a:solidFill>
                  <a:srgbClr val="C00303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Camattari</a:t>
            </a:r>
            <a:r>
              <a:rPr kumimoji="0" lang="it-IT" sz="1200" b="1" i="0" strike="noStrike" kern="1200" cap="none" spc="0" normalizeH="0" baseline="0" noProof="0" dirty="0">
                <a:ln>
                  <a:noFill/>
                </a:ln>
                <a:solidFill>
                  <a:srgbClr val="C00303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et al, PRAB (2019) 10.1103/PhysRevAccelBeams.22.044701 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F27A6D84-2159-A5FC-381E-C274C519BA98}"/>
              </a:ext>
            </a:extLst>
          </p:cNvPr>
          <p:cNvSpPr/>
          <p:nvPr/>
        </p:nvSpPr>
        <p:spPr>
          <a:xfrm>
            <a:off x="336205" y="1552575"/>
            <a:ext cx="11189044" cy="666750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D8151FE-884E-C8D5-9549-7E967616A986}"/>
              </a:ext>
            </a:extLst>
          </p:cNvPr>
          <p:cNvSpPr txBox="1"/>
          <p:nvPr/>
        </p:nvSpPr>
        <p:spPr>
          <a:xfrm>
            <a:off x="304908" y="1566364"/>
            <a:ext cx="5591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+mj-lt"/>
                <a:ea typeface="Cambria Math" panose="02040503050406030204" pitchFamily="18" charset="0"/>
              </a:rPr>
              <a:t>Channeling and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Undulator</a:t>
            </a:r>
            <a:r>
              <a:rPr lang="it-IT" dirty="0">
                <a:latin typeface="+mj-lt"/>
                <a:ea typeface="Cambria Math" panose="02040503050406030204" pitchFamily="18" charset="0"/>
              </a:rPr>
              <a:t>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oscillations</a:t>
            </a:r>
            <a:endParaRPr lang="it-IT" dirty="0">
              <a:latin typeface="+mj-lt"/>
              <a:ea typeface="Cambria Math" panose="02040503050406030204" pitchFamily="18" charset="0"/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8638DC-4A70-F08C-2ADA-CD48738C1AD6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0777" y="2728851"/>
            <a:ext cx="4403496" cy="3410471"/>
          </a:xfrm>
          <a:prstGeom prst="rect">
            <a:avLst/>
          </a:prstGeom>
        </p:spPr>
      </p:pic>
      <p:pic>
        <p:nvPicPr>
          <p:cNvPr id="29" name="Immagine 28" descr="\documentclass{article}&#10;\usepackage{amsmath}&#10;\pagestyle{empty}&#10;\begin{document}&#10;&#10;$\Omega_{ch}, \Omega_u$&#10;&#10;&#10;\end{document}" title="IguanaTex Bitmap Display">
            <a:extLst>
              <a:ext uri="{FF2B5EF4-FFF2-40B4-BE49-F238E27FC236}">
                <a16:creationId xmlns:a16="http://schemas.microsoft.com/office/drawing/2014/main" id="{F000F3EE-28C0-EE9A-7B48-C9E93F24685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825" y="1634631"/>
            <a:ext cx="804784" cy="232290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BAB8221D-CC1C-4422-1710-1401421261AE}"/>
              </a:ext>
            </a:extLst>
          </p:cNvPr>
          <p:cNvSpPr txBox="1"/>
          <p:nvPr/>
        </p:nvSpPr>
        <p:spPr>
          <a:xfrm>
            <a:off x="317223" y="1876551"/>
            <a:ext cx="5591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+mj-lt"/>
                <a:ea typeface="Cambria Math" panose="02040503050406030204" pitchFamily="18" charset="0"/>
              </a:rPr>
              <a:t>To separate the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peaks</a:t>
            </a:r>
            <a:r>
              <a:rPr lang="it-IT" dirty="0">
                <a:latin typeface="+mj-lt"/>
                <a:ea typeface="Cambria Math" panose="02040503050406030204" pitchFamily="18" charset="0"/>
              </a:rPr>
              <a:t> and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suppress</a:t>
            </a:r>
            <a:r>
              <a:rPr lang="it-IT" dirty="0">
                <a:latin typeface="+mj-lt"/>
                <a:ea typeface="Cambria Math" panose="02040503050406030204" pitchFamily="18" charset="0"/>
              </a:rPr>
              <a:t>          : </a:t>
            </a:r>
          </a:p>
        </p:txBody>
      </p:sp>
      <p:pic>
        <p:nvPicPr>
          <p:cNvPr id="32" name="Immagine 31" descr="\documentclass{article}&#10;\usepackage{amsmath}&#10;\pagestyle{empty}&#10;\begin{document}&#10;&#10;$\Omega_{ch}, \Omega_u$&#10;&#10;&#10;\end{document}" title="IguanaTex Bitmap Display">
            <a:extLst>
              <a:ext uri="{FF2B5EF4-FFF2-40B4-BE49-F238E27FC236}">
                <a16:creationId xmlns:a16="http://schemas.microsoft.com/office/drawing/2014/main" id="{D137C22C-3776-3173-270D-37474602AC6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0000" b="-5072"/>
          <a:stretch/>
        </p:blipFill>
        <p:spPr>
          <a:xfrm>
            <a:off x="3794629" y="1945326"/>
            <a:ext cx="402392" cy="244072"/>
          </a:xfrm>
          <a:prstGeom prst="rect">
            <a:avLst/>
          </a:prstGeom>
        </p:spPr>
      </p:pic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5C85D60C-5B39-3296-5E4A-F9A879CFBCB7}"/>
              </a:ext>
            </a:extLst>
          </p:cNvPr>
          <p:cNvSpPr/>
          <p:nvPr/>
        </p:nvSpPr>
        <p:spPr>
          <a:xfrm>
            <a:off x="8212160" y="1705009"/>
            <a:ext cx="3035340" cy="413731"/>
          </a:xfrm>
          <a:prstGeom prst="roundRect">
            <a:avLst>
              <a:gd name="adj" fmla="val 21261"/>
            </a:avLst>
          </a:prstGeom>
          <a:solidFill>
            <a:schemeClr val="tx1">
              <a:lumMod val="10000"/>
              <a:lumOff val="9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pic>
        <p:nvPicPr>
          <p:cNvPr id="38" name="Immagine 37" descr="\documentclass{article}&#10;\usepackage{amsmath}&#10;\pagestyle{empty}&#10;\begin{document}&#10;&#10;$\Omega_{ch}\gg\Omega_u \rightarrow a_u\gg d$&#10;&#10;&#10;\end{document}" title="IguanaTex Bitmap Display">
            <a:extLst>
              <a:ext uri="{FF2B5EF4-FFF2-40B4-BE49-F238E27FC236}">
                <a16:creationId xmlns:a16="http://schemas.microsoft.com/office/drawing/2014/main" id="{2E3CF2C7-9BEA-CFB4-D65B-ADF1BDBAD16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981" y="1766055"/>
            <a:ext cx="2777834" cy="2712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B1165FF2-6A76-C085-4B51-9A737BB5413C}"/>
                  </a:ext>
                </a:extLst>
              </p:cNvPr>
              <p:cNvSpPr txBox="1"/>
              <p:nvPr/>
            </p:nvSpPr>
            <p:spPr>
              <a:xfrm>
                <a:off x="1076351" y="5169467"/>
                <a:ext cx="457283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Amplitude</a:t>
                </a:r>
                <a:r>
                  <a:rPr lang="it-IT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it-IT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[nm]                   1.28</a:t>
                </a:r>
              </a:p>
              <a:p>
                <a:r>
                  <a:rPr lang="it-IT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Collimator</a:t>
                </a:r>
                <a:r>
                  <a:rPr lang="it-IT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angle (</a:t>
                </a:r>
                <a:r>
                  <a:rPr lang="it-IT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µ</a:t>
                </a:r>
                <a:r>
                  <a:rPr lang="it-IT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m)                 1/2</a:t>
                </a:r>
                <a:r>
                  <a:rPr lang="el-G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endParaRPr lang="it-IT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B1165FF2-6A76-C085-4B51-9A737BB54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351" y="5169467"/>
                <a:ext cx="4572830" cy="707886"/>
              </a:xfrm>
              <a:prstGeom prst="rect">
                <a:avLst/>
              </a:prstGeom>
              <a:blipFill>
                <a:blip r:embed="rId12"/>
                <a:stretch>
                  <a:fillRect l="-1467" t="-4310" b="-146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D1A31BC7-FE7E-A753-64F7-5995C302B4BB}"/>
              </a:ext>
            </a:extLst>
          </p:cNvPr>
          <p:cNvSpPr txBox="1"/>
          <p:nvPr/>
        </p:nvSpPr>
        <p:spPr>
          <a:xfrm>
            <a:off x="6285436" y="2356322"/>
            <a:ext cx="5191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+mj-lt"/>
                <a:ea typeface="Cambria Math" panose="02040503050406030204" pitchFamily="18" charset="0"/>
              </a:rPr>
              <a:t>Full Montecarlo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simulation</a:t>
            </a:r>
            <a:r>
              <a:rPr lang="it-IT" dirty="0">
                <a:latin typeface="+mj-lt"/>
                <a:ea typeface="Cambria Math" panose="02040503050406030204" pitchFamily="18" charset="0"/>
              </a:rPr>
              <a:t>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using</a:t>
            </a:r>
            <a:r>
              <a:rPr lang="it-IT" dirty="0">
                <a:latin typeface="+mj-lt"/>
                <a:ea typeface="Cambria Math" panose="02040503050406030204" pitchFamily="18" charset="0"/>
              </a:rPr>
              <a:t> Baier-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Katkhov</a:t>
            </a:r>
            <a:r>
              <a:rPr lang="it-IT" dirty="0">
                <a:latin typeface="+mj-lt"/>
                <a:ea typeface="Cambria Math" panose="02040503050406030204" pitchFamily="18" charset="0"/>
              </a:rPr>
              <a:t> formula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A8CAD60F-FE61-BF7E-F331-2CC7BE0F6FE5}"/>
              </a:ext>
            </a:extLst>
          </p:cNvPr>
          <p:cNvSpPr txBox="1"/>
          <p:nvPr/>
        </p:nvSpPr>
        <p:spPr>
          <a:xfrm>
            <a:off x="5632885" y="1568977"/>
            <a:ext cx="19299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+mj-lt"/>
                <a:ea typeface="Cambria Math" panose="02040503050406030204" pitchFamily="18" charset="0"/>
              </a:rPr>
              <a:t>Large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Amplitude</a:t>
            </a:r>
            <a:r>
              <a:rPr lang="it-IT" dirty="0">
                <a:latin typeface="+mj-lt"/>
                <a:ea typeface="Cambria Math" panose="02040503050406030204" pitchFamily="18" charset="0"/>
              </a:rPr>
              <a:t> Long </a:t>
            </a:r>
            <a:r>
              <a:rPr lang="it-IT" dirty="0" err="1">
                <a:latin typeface="+mj-lt"/>
                <a:ea typeface="Cambria Math" panose="02040503050406030204" pitchFamily="18" charset="0"/>
              </a:rPr>
              <a:t>Period</a:t>
            </a:r>
            <a:endParaRPr lang="it-IT" dirty="0">
              <a:latin typeface="+mj-lt"/>
              <a:ea typeface="Cambria Math" panose="02040503050406030204" pitchFamily="18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6D875434-BABC-DE6E-EC14-BD7C441556A9}"/>
              </a:ext>
            </a:extLst>
          </p:cNvPr>
          <p:cNvSpPr txBox="1"/>
          <p:nvPr/>
        </p:nvSpPr>
        <p:spPr>
          <a:xfrm>
            <a:off x="7310339" y="1716994"/>
            <a:ext cx="864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+mj-lt"/>
                <a:ea typeface="Cambria Math" panose="02040503050406030204" pitchFamily="18" charset="0"/>
              </a:rPr>
              <a:t>(LALP)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3C7A1C6-2653-2068-261E-64F1DD767235}"/>
              </a:ext>
            </a:extLst>
          </p:cNvPr>
          <p:cNvSpPr txBox="1"/>
          <p:nvPr/>
        </p:nvSpPr>
        <p:spPr>
          <a:xfrm>
            <a:off x="2880593" y="1276325"/>
            <a:ext cx="65967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rgbClr val="0233B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A. V. Korol and A. V. </a:t>
            </a:r>
            <a:r>
              <a:rPr lang="en-US" sz="1200" b="1" u="sng" dirty="0" err="1">
                <a:solidFill>
                  <a:srgbClr val="0233B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Solov’yov</a:t>
            </a:r>
            <a:r>
              <a:rPr lang="en-US" sz="1200" b="1" u="sng" dirty="0">
                <a:solidFill>
                  <a:srgbClr val="0233B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, Novel Lights Sources Beyond Free Electron Lasers, Springer Cham, 2022</a:t>
            </a:r>
            <a:endParaRPr lang="it-IT" sz="1200" b="1" u="sng" dirty="0">
              <a:solidFill>
                <a:srgbClr val="0233BE"/>
              </a:solidFill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FC20E4-F277-A865-967B-E360A7780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11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8FAE6AB-F4AF-E5D6-9582-7A64FD90CC42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75867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724EA-9FB2-7EB0-596F-33F02543F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7DC3157C-9E48-A105-6F02-E3CA8AC592A9}"/>
              </a:ext>
            </a:extLst>
          </p:cNvPr>
          <p:cNvSpPr/>
          <p:nvPr/>
        </p:nvSpPr>
        <p:spPr>
          <a:xfrm>
            <a:off x="6189663" y="3977956"/>
            <a:ext cx="5667375" cy="2213294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C9AB16B6-D971-149E-6009-F386B3879F6F}"/>
              </a:ext>
            </a:extLst>
          </p:cNvPr>
          <p:cNvSpPr/>
          <p:nvPr/>
        </p:nvSpPr>
        <p:spPr>
          <a:xfrm>
            <a:off x="334962" y="3967295"/>
            <a:ext cx="5694363" cy="2213294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520AE09B-F49B-7F46-102E-3ECD2850FBE1}"/>
              </a:ext>
            </a:extLst>
          </p:cNvPr>
          <p:cNvSpPr/>
          <p:nvPr/>
        </p:nvSpPr>
        <p:spPr>
          <a:xfrm>
            <a:off x="334963" y="1552574"/>
            <a:ext cx="11522075" cy="2247901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CB1DECD0-5318-2D8A-CA8F-E93E60B63E11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27F4470F-C15D-71E8-7865-2B19B7FBFDA7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10B2E0D1-BA63-15D9-3891-E68E92FD2DB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dirty="0" err="1"/>
                  <a:t>Photon</a:t>
                </a:r>
                <a:r>
                  <a:rPr lang="it-IT" dirty="0"/>
                  <a:t> energy for 20 GeV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it-IT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dirty="0">
                    <a:solidFill>
                      <a:schemeClr val="tx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10B2E0D1-BA63-15D9-3891-E68E92FD2D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6"/>
                <a:stretch>
                  <a:fillRect l="-1963" b="-93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6EA9DB2-AC64-C436-4F3D-B5718CC2702D}"/>
              </a:ext>
            </a:extLst>
          </p:cNvPr>
          <p:cNvSpPr txBox="1"/>
          <p:nvPr/>
        </p:nvSpPr>
        <p:spPr>
          <a:xfrm>
            <a:off x="674687" y="1602237"/>
            <a:ext cx="110957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/>
              <a:t>Crystalline</a:t>
            </a:r>
            <a:r>
              <a:rPr lang="it-IT" sz="2800" dirty="0"/>
              <a:t> </a:t>
            </a:r>
            <a:r>
              <a:rPr lang="it-IT" sz="2800" dirty="0" err="1"/>
              <a:t>Undulators</a:t>
            </a:r>
            <a:r>
              <a:rPr lang="it-IT" sz="2800" dirty="0"/>
              <a:t> </a:t>
            </a:r>
            <a:r>
              <a:rPr lang="it-IT" sz="2800" dirty="0" err="1"/>
              <a:t>also</a:t>
            </a:r>
            <a:r>
              <a:rPr lang="it-IT" sz="2800" dirty="0"/>
              <a:t> </a:t>
            </a:r>
            <a:r>
              <a:rPr lang="it-IT" sz="2800" dirty="0" err="1"/>
              <a:t>offers</a:t>
            </a:r>
            <a:r>
              <a:rPr lang="it-IT" sz="28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err="1"/>
              <a:t>Possibility</a:t>
            </a:r>
            <a:r>
              <a:rPr lang="it-IT" sz="2800" dirty="0"/>
              <a:t> to </a:t>
            </a:r>
            <a:r>
              <a:rPr lang="it-IT" sz="2800" b="1" dirty="0" err="1"/>
              <a:t>optimize</a:t>
            </a:r>
            <a:r>
              <a:rPr lang="it-IT" sz="2800" dirty="0"/>
              <a:t> </a:t>
            </a:r>
            <a:r>
              <a:rPr lang="it-IT" sz="2800" b="1" dirty="0" err="1"/>
              <a:t>amplitude</a:t>
            </a:r>
            <a:r>
              <a:rPr lang="it-IT" sz="2800" dirty="0"/>
              <a:t> and </a:t>
            </a:r>
            <a:r>
              <a:rPr lang="it-IT" sz="2800" b="1" dirty="0" err="1"/>
              <a:t>period</a:t>
            </a:r>
            <a:r>
              <a:rPr lang="it-IT" sz="2800" b="1" dirty="0"/>
              <a:t> </a:t>
            </a:r>
            <a:r>
              <a:rPr lang="it-IT" sz="2800" dirty="0"/>
              <a:t>for </a:t>
            </a:r>
            <a:r>
              <a:rPr lang="it-IT" sz="2800" dirty="0" err="1"/>
              <a:t>specific</a:t>
            </a:r>
            <a:r>
              <a:rPr lang="it-IT" sz="2800" dirty="0"/>
              <a:t> </a:t>
            </a:r>
            <a:r>
              <a:rPr lang="it-IT" sz="2800" dirty="0" err="1"/>
              <a:t>applications</a:t>
            </a: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b="1" dirty="0"/>
              <a:t>Control</a:t>
            </a:r>
            <a:r>
              <a:rPr lang="it-IT" sz="2800" dirty="0"/>
              <a:t> over the </a:t>
            </a:r>
            <a:r>
              <a:rPr lang="it-IT" sz="2800" dirty="0" err="1"/>
              <a:t>harmonic</a:t>
            </a:r>
            <a:r>
              <a:rPr lang="it-IT" sz="2800" dirty="0"/>
              <a:t> </a:t>
            </a:r>
            <a:r>
              <a:rPr lang="it-IT" sz="2800" dirty="0" err="1"/>
              <a:t>oscillations</a:t>
            </a:r>
            <a:endParaRPr lang="it-IT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/>
              <a:t>More </a:t>
            </a:r>
            <a:r>
              <a:rPr lang="it-IT" sz="2800" b="1" dirty="0" err="1"/>
              <a:t>monocromatic</a:t>
            </a:r>
            <a:r>
              <a:rPr lang="it-IT" sz="2800" dirty="0"/>
              <a:t> </a:t>
            </a:r>
            <a:r>
              <a:rPr lang="it-IT" sz="2800" dirty="0" err="1"/>
              <a:t>spectrum</a:t>
            </a:r>
            <a:r>
              <a:rPr lang="it-IT" sz="2800" dirty="0"/>
              <a:t> </a:t>
            </a:r>
            <a:r>
              <a:rPr lang="it-IT" sz="2800" dirty="0" err="1"/>
              <a:t>compared</a:t>
            </a:r>
            <a:r>
              <a:rPr lang="it-IT" sz="2800" dirty="0"/>
              <a:t> to </a:t>
            </a:r>
            <a:r>
              <a:rPr lang="it-IT" sz="2800" dirty="0" err="1"/>
              <a:t>channeling</a:t>
            </a:r>
            <a:r>
              <a:rPr lang="it-IT" sz="2800" dirty="0"/>
              <a:t> </a:t>
            </a:r>
            <a:r>
              <a:rPr lang="it-IT" sz="2800" dirty="0" err="1"/>
              <a:t>radiation</a:t>
            </a:r>
            <a:endParaRPr lang="it-IT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6D7077C-655E-C221-DCE9-34EFCCB902D0}"/>
              </a:ext>
            </a:extLst>
          </p:cNvPr>
          <p:cNvSpPr txBox="1"/>
          <p:nvPr/>
        </p:nvSpPr>
        <p:spPr>
          <a:xfrm>
            <a:off x="2458079" y="7608595"/>
            <a:ext cx="2226289" cy="102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8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CUR peak</a:t>
            </a:r>
          </a:p>
          <a:p>
            <a:r>
              <a:rPr lang="it-IT" alt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High monocromaticity</a:t>
            </a:r>
            <a:endParaRPr lang="en-US" altLang="it-IT" sz="18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17" name="Immagine 16" descr="\documentclass{article}&#10;\usepackage{amsmath} % For advanced math typesetting&#10;\usepackage{amssymb} % For additional math symbols&#10;\pagestyle{empty}&#10;\begin{document}&#10;&#10;\begin{align}&#10;E_{\gamma} &amp;= \frac{4 \gamma^2 \pi \hbar c}{1 + \gamma^2 \vartheta^2 + \frac{K^2}{2}} \cdot \frac{1}{\lambda_u}, \\&#10;K &amp;= 2 \pi \frac{A_u}{\lambda_u}.&#10;\end{align}&#10;&#10;\end{document}&#10;" title="IguanaTex Bitmap Display">
            <a:extLst>
              <a:ext uri="{FF2B5EF4-FFF2-40B4-BE49-F238E27FC236}">
                <a16:creationId xmlns:a16="http://schemas.microsoft.com/office/drawing/2014/main" id="{82688952-BBC3-0F2F-1E37-B0EAB32CE2C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05"/>
          <a:stretch/>
        </p:blipFill>
        <p:spPr>
          <a:xfrm>
            <a:off x="666750" y="4086224"/>
            <a:ext cx="4627468" cy="20277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35F084C2-08D7-08FA-CC04-7B8C3A952B80}"/>
                  </a:ext>
                </a:extLst>
              </p:cNvPr>
              <p:cNvSpPr txBox="1"/>
              <p:nvPr/>
            </p:nvSpPr>
            <p:spPr>
              <a:xfrm>
                <a:off x="6783022" y="4364260"/>
                <a:ext cx="4302856" cy="14193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l-GR" sz="28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sz="28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100−700</m:t>
                      </m:r>
                      <m:r>
                        <m:rPr>
                          <m:nor/>
                        </m:rPr>
                        <a:rPr lang="it-IT" sz="28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28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µ</m:t>
                      </m:r>
                      <m:r>
                        <m:rPr>
                          <m:nor/>
                        </m:rPr>
                        <a:rPr lang="it-IT" sz="28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it-IT" sz="28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28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28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8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l-GR" sz="2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it-IT" sz="28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1-2 nm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it-IT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5−50 </m:t>
                      </m:r>
                      <m:r>
                        <a:rPr lang="it-IT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it-IT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ⅇ</m:t>
                      </m:r>
                      <m:r>
                        <a:rPr lang="it-IT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it-IT" sz="28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35F084C2-08D7-08FA-CC04-7B8C3A952B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022" y="4364260"/>
                <a:ext cx="4302856" cy="141936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magine 17" descr="\documentclass{article}&#10;\usepackage{amsmath} % For advanced math typesetting&#10;\usepackage{amssymb} % For additional math symbols&#10;\pagestyle{empty}&#10;\begin{document}&#10;&#10;\begin{align}&#10;E_{\gamma} &amp;= \frac{4 \gamma^2 \pi \hbar c}{1 + \gamma^2 \vartheta^2 + \frac{K^2}{2}} \cdot \frac{1}{\lambda_u}, \\&#10;K &amp;= 2 \pi \frac{A_u}{\lambda_u}.&#10;\end{align}&#10;&#10;\end{document}&#10;" title="IguanaTex Bitmap Display">
            <a:extLst>
              <a:ext uri="{FF2B5EF4-FFF2-40B4-BE49-F238E27FC236}">
                <a16:creationId xmlns:a16="http://schemas.microsoft.com/office/drawing/2014/main" id="{A6FBED67-0C3B-6EC9-EAA2-988E276EC3E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38" r="-2589"/>
          <a:stretch/>
        </p:blipFill>
        <p:spPr>
          <a:xfrm>
            <a:off x="4856542" y="4086224"/>
            <a:ext cx="1075044" cy="202778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45FEDD-07B7-6359-2255-F3652EF70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12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88AFAE4-DAC6-CF31-F07A-16286A65C695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18141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61B86-FACE-9EEB-AB45-51F4F2AF8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0F6C4713-E254-A442-1DAE-9448166E335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75BC01C7-5A68-CD78-0C08-9158DF978455}"/>
              </a:ext>
            </a:extLst>
          </p:cNvPr>
          <p:cNvSpPr/>
          <p:nvPr/>
        </p:nvSpPr>
        <p:spPr>
          <a:xfrm>
            <a:off x="334963" y="1548679"/>
            <a:ext cx="11522075" cy="4638675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pic>
        <p:nvPicPr>
          <p:cNvPr id="4" name="Immagine 3" descr="Immagine che contiene interno, strumento, pavimento, design&#10;&#10;Descrizione generata automaticamente con attendibilità media">
            <a:extLst>
              <a:ext uri="{FF2B5EF4-FFF2-40B4-BE49-F238E27FC236}">
                <a16:creationId xmlns:a16="http://schemas.microsoft.com/office/drawing/2014/main" id="{37EB981E-A553-110C-60B5-B3937D6EF9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8" t="30737" r="1221" b="4167"/>
          <a:stretch/>
        </p:blipFill>
        <p:spPr>
          <a:xfrm>
            <a:off x="4770065" y="2123547"/>
            <a:ext cx="2518520" cy="2428527"/>
          </a:xfrm>
          <a:prstGeom prst="rect">
            <a:avLst/>
          </a:prstGeom>
        </p:spPr>
      </p:pic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BD674787-121A-38FC-F410-56765494A0C9}"/>
              </a:ext>
            </a:extLst>
          </p:cNvPr>
          <p:cNvSpPr/>
          <p:nvPr/>
        </p:nvSpPr>
        <p:spPr>
          <a:xfrm>
            <a:off x="666750" y="313898"/>
            <a:ext cx="10868026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05064A04-53DE-AE50-159E-F19EF59365A4}"/>
              </a:ext>
            </a:extLst>
          </p:cNvPr>
          <p:cNvSpPr txBox="1">
            <a:spLocks/>
          </p:cNvSpPr>
          <p:nvPr/>
        </p:nvSpPr>
        <p:spPr>
          <a:xfrm>
            <a:off x="666750" y="300964"/>
            <a:ext cx="10860088" cy="981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Undulator</a:t>
            </a:r>
            <a:r>
              <a:rPr lang="it-IT" dirty="0"/>
              <a:t> Test </a:t>
            </a:r>
            <a:r>
              <a:rPr lang="it-IT" dirty="0" err="1"/>
              <a:t>Beam</a:t>
            </a:r>
            <a:r>
              <a:rPr lang="it-IT" dirty="0"/>
              <a:t> @CERN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ECEB301-A967-48C8-9F9C-1320D78475DD}"/>
              </a:ext>
            </a:extLst>
          </p:cNvPr>
          <p:cNvSpPr txBox="1"/>
          <p:nvPr/>
        </p:nvSpPr>
        <p:spPr>
          <a:xfrm>
            <a:off x="193927" y="1630286"/>
            <a:ext cx="505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oboto Condensed Medium" panose="02000000000000000000" pitchFamily="2" charset="0"/>
                <a:ea typeface="Roboto Condensed Medium" panose="02000000000000000000" pitchFamily="2" charset="0"/>
                <a:cs typeface="Roboto Condensed Medium" panose="02000000000000000000" pitchFamily="2" charset="0"/>
              </a:rPr>
              <a:t>CERN SPS H2 Beamline,13-27 August</a:t>
            </a:r>
          </a:p>
        </p:txBody>
      </p:sp>
      <p:pic>
        <p:nvPicPr>
          <p:cNvPr id="19" name="Elemento grafico 18">
            <a:extLst>
              <a:ext uri="{FF2B5EF4-FFF2-40B4-BE49-F238E27FC236}">
                <a16:creationId xmlns:a16="http://schemas.microsoft.com/office/drawing/2014/main" id="{F5E81828-3B94-A97B-A4E2-1EFDE95279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46923" y="329112"/>
            <a:ext cx="952927" cy="952927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6BE846F5-C45D-782E-D815-1A3ABB0CF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871" y="2219325"/>
            <a:ext cx="2799485" cy="3733902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DB951672-320E-3CDF-2100-EAE6C72352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39741" y="2139576"/>
            <a:ext cx="2884308" cy="3831567"/>
          </a:xfrm>
          <a:prstGeom prst="rect">
            <a:avLst/>
          </a:prstGeom>
        </p:spPr>
      </p:pic>
      <p:sp>
        <p:nvSpPr>
          <p:cNvPr id="25" name="Ovale 24">
            <a:extLst>
              <a:ext uri="{FF2B5EF4-FFF2-40B4-BE49-F238E27FC236}">
                <a16:creationId xmlns:a16="http://schemas.microsoft.com/office/drawing/2014/main" id="{644D468B-C092-212A-7483-4EFF3B8E9F3C}"/>
              </a:ext>
            </a:extLst>
          </p:cNvPr>
          <p:cNvSpPr/>
          <p:nvPr/>
        </p:nvSpPr>
        <p:spPr>
          <a:xfrm rot="20957464">
            <a:off x="8967555" y="3530990"/>
            <a:ext cx="2007990" cy="858022"/>
          </a:xfrm>
          <a:prstGeom prst="ellipse">
            <a:avLst/>
          </a:prstGeom>
          <a:noFill/>
          <a:ln w="34925">
            <a:solidFill>
              <a:schemeClr val="accent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accent2">
                    <a:lumMod val="25000"/>
                    <a:lumOff val="75000"/>
                  </a:schemeClr>
                </a:solidFill>
              </a:rPr>
              <a:t>BGO </a:t>
            </a:r>
            <a:r>
              <a:rPr lang="it-IT" dirty="0" err="1">
                <a:solidFill>
                  <a:schemeClr val="accent2">
                    <a:lumMod val="25000"/>
                    <a:lumOff val="75000"/>
                  </a:schemeClr>
                </a:solidFill>
              </a:rPr>
              <a:t>Calorimeter</a:t>
            </a:r>
            <a:endParaRPr lang="it-IT" dirty="0">
              <a:solidFill>
                <a:schemeClr val="accent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1983A0D9-2380-2F67-102B-AC6BBFD7B96B}"/>
              </a:ext>
            </a:extLst>
          </p:cNvPr>
          <p:cNvSpPr/>
          <p:nvPr/>
        </p:nvSpPr>
        <p:spPr>
          <a:xfrm rot="20957464">
            <a:off x="10833210" y="3184913"/>
            <a:ext cx="900074" cy="858022"/>
          </a:xfrm>
          <a:prstGeom prst="ellipse">
            <a:avLst/>
          </a:prstGeom>
          <a:noFill/>
          <a:ln w="349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4D91B8A-53DA-BDDD-1B97-CFFCAE54D88C}"/>
              </a:ext>
            </a:extLst>
          </p:cNvPr>
          <p:cNvSpPr txBox="1"/>
          <p:nvPr/>
        </p:nvSpPr>
        <p:spPr>
          <a:xfrm>
            <a:off x="10615046" y="286279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92D050"/>
                </a:solidFill>
              </a:rPr>
              <a:t>Collimators</a:t>
            </a:r>
            <a:endParaRPr lang="it-IT" b="1" dirty="0">
              <a:solidFill>
                <a:srgbClr val="92D050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70BD3DF-6BE8-16DA-465C-93E17D1ED1F6}"/>
              </a:ext>
            </a:extLst>
          </p:cNvPr>
          <p:cNvSpPr txBox="1"/>
          <p:nvPr/>
        </p:nvSpPr>
        <p:spPr>
          <a:xfrm>
            <a:off x="3386773" y="4709156"/>
            <a:ext cx="55185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+mj-lt"/>
                <a:ea typeface="Roboto Condensed Medium" panose="02000000000000000000" pitchFamily="2" charset="0"/>
                <a:cs typeface="Roboto Condensed Medium" panose="02000000000000000000" pitchFamily="2" charset="0"/>
              </a:rPr>
              <a:t>We are now analyzing the data, the results are preliminary but promising.</a:t>
            </a:r>
          </a:p>
          <a:p>
            <a:r>
              <a:rPr lang="it-IT" sz="2200" dirty="0">
                <a:latin typeface="+mj-lt"/>
              </a:rPr>
              <a:t>Non </a:t>
            </a:r>
            <a:r>
              <a:rPr lang="it-IT" sz="2200" dirty="0" err="1">
                <a:latin typeface="+mj-lt"/>
              </a:rPr>
              <a:t>optimal</a:t>
            </a:r>
            <a:r>
              <a:rPr lang="it-IT" sz="2200" dirty="0">
                <a:latin typeface="+mj-lt"/>
              </a:rPr>
              <a:t> </a:t>
            </a:r>
            <a:r>
              <a:rPr lang="it-IT" sz="2200" dirty="0" err="1">
                <a:latin typeface="+mj-lt"/>
              </a:rPr>
              <a:t>condidtion</a:t>
            </a:r>
            <a:r>
              <a:rPr lang="it-IT" sz="2200" dirty="0">
                <a:latin typeface="+mj-lt"/>
              </a:rPr>
              <a:t>, </a:t>
            </a:r>
            <a:r>
              <a:rPr lang="it-IT" sz="2200" dirty="0" err="1">
                <a:latin typeface="+mj-lt"/>
              </a:rPr>
              <a:t>tertiary</a:t>
            </a:r>
            <a:r>
              <a:rPr lang="it-IT" sz="2200" dirty="0">
                <a:latin typeface="+mj-lt"/>
              </a:rPr>
              <a:t> </a:t>
            </a:r>
            <a:r>
              <a:rPr lang="it-IT" sz="2200" dirty="0" err="1">
                <a:latin typeface="+mj-lt"/>
              </a:rPr>
              <a:t>beam</a:t>
            </a:r>
            <a:r>
              <a:rPr lang="it-IT" sz="2200" dirty="0">
                <a:latin typeface="+mj-lt"/>
              </a:rPr>
              <a:t>, </a:t>
            </a:r>
            <a:r>
              <a:rPr lang="it-IT" sz="2200" dirty="0" err="1">
                <a:latin typeface="+mj-lt"/>
              </a:rPr>
              <a:t>purity</a:t>
            </a:r>
            <a:r>
              <a:rPr lang="it-IT" sz="2200" dirty="0">
                <a:latin typeface="+mj-lt"/>
              </a:rPr>
              <a:t>, </a:t>
            </a:r>
            <a:r>
              <a:rPr lang="it-IT" sz="2200" dirty="0" err="1">
                <a:latin typeface="+mj-lt"/>
              </a:rPr>
              <a:t>divergence</a:t>
            </a:r>
            <a:r>
              <a:rPr lang="it-IT" sz="2200" dirty="0">
                <a:latin typeface="+mj-lt"/>
              </a:rPr>
              <a:t> and high </a:t>
            </a:r>
            <a:r>
              <a:rPr lang="it-IT" sz="2200" dirty="0" err="1">
                <a:latin typeface="+mj-lt"/>
              </a:rPr>
              <a:t>radiation</a:t>
            </a:r>
            <a:r>
              <a:rPr lang="it-IT" sz="2200" dirty="0">
                <a:latin typeface="+mj-lt"/>
              </a:rPr>
              <a:t> background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58F208C-484F-CB09-3684-D2224884454C}"/>
              </a:ext>
            </a:extLst>
          </p:cNvPr>
          <p:cNvSpPr txBox="1"/>
          <p:nvPr/>
        </p:nvSpPr>
        <p:spPr>
          <a:xfrm>
            <a:off x="4676973" y="1617148"/>
            <a:ext cx="505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oboto Condensed Medium" panose="02000000000000000000" pitchFamily="2" charset="0"/>
                <a:ea typeface="Roboto Condensed Medium" panose="02000000000000000000" pitchFamily="2" charset="0"/>
                <a:cs typeface="Roboto Condensed Medium" panose="02000000000000000000" pitchFamily="2" charset="0"/>
              </a:rPr>
              <a:t>35 GeV e+ beam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ABED5F4-AC43-084F-62A6-202E86B9D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13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FDF8A2B-C5CF-3A00-72FD-2509D541BFDC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7294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B58B2-016A-87EE-B311-F958B8235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60E85762-5402-456F-3B03-BE876A64DFF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50E41AD6-BEA5-DDF9-35D5-50D105B42CAA}"/>
              </a:ext>
            </a:extLst>
          </p:cNvPr>
          <p:cNvSpPr/>
          <p:nvPr/>
        </p:nvSpPr>
        <p:spPr>
          <a:xfrm>
            <a:off x="4314825" y="1548680"/>
            <a:ext cx="7542213" cy="1938990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8ECE9C95-D31B-A3FE-5413-851CC67495D1}"/>
              </a:ext>
            </a:extLst>
          </p:cNvPr>
          <p:cNvSpPr/>
          <p:nvPr/>
        </p:nvSpPr>
        <p:spPr>
          <a:xfrm>
            <a:off x="4314824" y="313898"/>
            <a:ext cx="721995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082B6509-CC87-3D10-EB95-FB34DB78FFEA}"/>
              </a:ext>
            </a:extLst>
          </p:cNvPr>
          <p:cNvSpPr txBox="1">
            <a:spLocks/>
          </p:cNvSpPr>
          <p:nvPr/>
        </p:nvSpPr>
        <p:spPr>
          <a:xfrm>
            <a:off x="4314824" y="300964"/>
            <a:ext cx="7212013" cy="981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60385CD-12C0-E65D-D543-90B2A3840837}"/>
              </a:ext>
            </a:extLst>
          </p:cNvPr>
          <p:cNvSpPr txBox="1"/>
          <p:nvPr/>
        </p:nvSpPr>
        <p:spPr>
          <a:xfrm>
            <a:off x="4505325" y="1552575"/>
            <a:ext cx="71736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CU are tunable for specific applications.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Crystals </a:t>
            </a:r>
            <a:r>
              <a:rPr lang="it-IT" sz="2400" dirty="0" err="1"/>
              <a:t>function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passive </a:t>
            </a:r>
            <a:r>
              <a:rPr lang="it-IT" sz="2400" dirty="0" err="1"/>
              <a:t>elements</a:t>
            </a:r>
            <a:r>
              <a:rPr lang="it-IT" sz="2400" dirty="0"/>
              <a:t>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Some prototypes have been produced and under test.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Perfectly applicable as a gamma-ray source at the FCC-</a:t>
            </a:r>
            <a:r>
              <a:rPr lang="en-US" sz="2400" dirty="0" err="1"/>
              <a:t>ee</a:t>
            </a:r>
            <a:r>
              <a:rPr lang="en-US" sz="2400" dirty="0"/>
              <a:t> injector LINAC</a:t>
            </a:r>
          </a:p>
        </p:txBody>
      </p:sp>
      <p:pic>
        <p:nvPicPr>
          <p:cNvPr id="3" name="Immagine 2" descr="Immagine che contiene arte, Blu intenso, Policromia, blu&#10;&#10;Descrizione generata automaticamente">
            <a:extLst>
              <a:ext uri="{FF2B5EF4-FFF2-40B4-BE49-F238E27FC236}">
                <a16:creationId xmlns:a16="http://schemas.microsoft.com/office/drawing/2014/main" id="{5CD1E6F4-E0CF-8B98-1F62-C184860BBA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68"/>
          <a:stretch/>
        </p:blipFill>
        <p:spPr>
          <a:xfrm>
            <a:off x="446010" y="3691287"/>
            <a:ext cx="7412115" cy="249996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F1A2FBE-1370-4D73-5B62-1724AA14C8C0}"/>
              </a:ext>
            </a:extLst>
          </p:cNvPr>
          <p:cNvSpPr txBox="1"/>
          <p:nvPr/>
        </p:nvSpPr>
        <p:spPr>
          <a:xfrm>
            <a:off x="7470653" y="4120507"/>
            <a:ext cx="438638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dirty="0"/>
              <a:t>Thank </a:t>
            </a:r>
            <a:r>
              <a:rPr lang="it-IT" sz="6000" dirty="0" err="1"/>
              <a:t>you</a:t>
            </a:r>
            <a:r>
              <a:rPr lang="it-IT" sz="6000" dirty="0"/>
              <a:t>!</a:t>
            </a:r>
            <a:endParaRPr lang="it-IT" sz="1200" dirty="0"/>
          </a:p>
          <a:p>
            <a:endParaRPr lang="it-IT" dirty="0"/>
          </a:p>
          <a:p>
            <a:pPr algn="ctr"/>
            <a:r>
              <a:rPr lang="it-IT" dirty="0">
                <a:hlinkClick r:id="rId4"/>
              </a:rPr>
              <a:t>riccardo.negrello@unife.it</a:t>
            </a:r>
            <a:r>
              <a:rPr lang="it-IT" dirty="0"/>
              <a:t> </a:t>
            </a:r>
          </a:p>
          <a:p>
            <a:pPr algn="ctr"/>
            <a:r>
              <a:rPr lang="it-IT" dirty="0"/>
              <a:t> </a:t>
            </a:r>
            <a:r>
              <a:rPr lang="it-IT" dirty="0">
                <a:hlinkClick r:id="rId5"/>
              </a:rPr>
              <a:t>lbandiera@fe.infn.it</a:t>
            </a:r>
            <a:r>
              <a:rPr lang="it-IT" dirty="0"/>
              <a:t>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65052F1-F06C-2967-FA67-F82BBE33AB59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57CDA59C-6A6D-4669-A0FA-830DB7A2B002}"/>
              </a:ext>
            </a:extLst>
          </p:cNvPr>
          <p:cNvSpPr/>
          <p:nvPr/>
        </p:nvSpPr>
        <p:spPr>
          <a:xfrm>
            <a:off x="334963" y="300964"/>
            <a:ext cx="3831675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FAB90743-B42E-B6D8-8970-7ADBAC7D0BF0}"/>
              </a:ext>
            </a:extLst>
          </p:cNvPr>
          <p:cNvSpPr txBox="1">
            <a:spLocks/>
          </p:cNvSpPr>
          <p:nvPr/>
        </p:nvSpPr>
        <p:spPr>
          <a:xfrm>
            <a:off x="334964" y="288030"/>
            <a:ext cx="3827462" cy="981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Applications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FC72A85B-7C75-14BA-D656-837F7650A9B5}"/>
              </a:ext>
            </a:extLst>
          </p:cNvPr>
          <p:cNvSpPr/>
          <p:nvPr/>
        </p:nvSpPr>
        <p:spPr>
          <a:xfrm>
            <a:off x="334963" y="1548680"/>
            <a:ext cx="3831675" cy="1938990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A1014"/>
                </a:solidFill>
                <a:latin typeface="Roboto Condensed"/>
              </a:rPr>
              <a:t>Medical</a:t>
            </a:r>
            <a:r>
              <a:rPr lang="it-IT" sz="2400" dirty="0">
                <a:solidFill>
                  <a:srgbClr val="0A1014"/>
                </a:solidFill>
                <a:latin typeface="Roboto Condensed"/>
              </a:rPr>
              <a:t> </a:t>
            </a:r>
            <a:r>
              <a:rPr lang="it-IT" sz="2400" dirty="0" err="1">
                <a:solidFill>
                  <a:srgbClr val="0A1014"/>
                </a:solidFill>
                <a:latin typeface="Roboto Condensed"/>
              </a:rPr>
              <a:t>physics</a:t>
            </a:r>
            <a:endParaRPr lang="it-IT" sz="2400" dirty="0">
              <a:solidFill>
                <a:srgbClr val="0A1014"/>
              </a:solidFill>
              <a:latin typeface="Roboto Condense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Nuclear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 interactions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A1014"/>
                </a:solidFill>
                <a:latin typeface="Roboto Condensed"/>
              </a:rPr>
              <a:t>Industry and </a:t>
            </a:r>
            <a:r>
              <a:rPr lang="it-IT" sz="2400" dirty="0" err="1">
                <a:solidFill>
                  <a:srgbClr val="0A1014"/>
                </a:solidFill>
                <a:latin typeface="Roboto Condensed"/>
              </a:rPr>
              <a:t>technology</a:t>
            </a:r>
            <a:endParaRPr lang="it-IT" sz="2400" dirty="0">
              <a:solidFill>
                <a:srgbClr val="0A1014"/>
              </a:solidFill>
              <a:latin typeface="Roboto Condensed"/>
            </a:endParaRPr>
          </a:p>
          <a:p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54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D3557E91-29EC-1421-78E5-A02E92B9C4B6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C9E2B52F-2766-4DB5-988E-56FA29487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a-Latn-001" dirty="0"/>
              <a:t>Backup slides</a:t>
            </a:r>
            <a:endParaRPr lang="it-IT" dirty="0"/>
          </a:p>
        </p:txBody>
      </p:sp>
      <p:pic>
        <p:nvPicPr>
          <p:cNvPr id="3" name="Immagine 2" descr="Immagine che contiene arte, Blu intenso, Policromia, blu&#10;&#10;Descrizione generata automaticamente">
            <a:extLst>
              <a:ext uri="{FF2B5EF4-FFF2-40B4-BE49-F238E27FC236}">
                <a16:creationId xmlns:a16="http://schemas.microsoft.com/office/drawing/2014/main" id="{2C1622E6-4210-19B5-CDC5-6289E08B5D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68"/>
          <a:stretch/>
        </p:blipFill>
        <p:spPr>
          <a:xfrm>
            <a:off x="5700593" y="3190875"/>
            <a:ext cx="6156445" cy="207645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F3B895-D3C3-0256-2341-BCD2583B32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15</a:t>
            </a:fld>
            <a:r>
              <a:rPr lang="en-US"/>
              <a:t>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3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5">
        <p:fade/>
      </p:transition>
    </mc:Choice>
    <mc:Fallback xmlns="">
      <p:transition spd="med" advTm="875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67C5B-C6D4-67DB-E6EE-7D8D89230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2E3FD3ED-2A01-DF59-9029-AE13E601832A}"/>
              </a:ext>
            </a:extLst>
          </p:cNvPr>
          <p:cNvSpPr/>
          <p:nvPr/>
        </p:nvSpPr>
        <p:spPr>
          <a:xfrm>
            <a:off x="353721" y="2362200"/>
            <a:ext cx="2503487" cy="3829050"/>
          </a:xfrm>
          <a:prstGeom prst="roundRect">
            <a:avLst>
              <a:gd name="adj" fmla="val 7518"/>
            </a:avLst>
          </a:prstGeom>
          <a:solidFill>
            <a:srgbClr val="F3F5F7"/>
          </a:solidFill>
          <a:ln w="38100">
            <a:solidFill>
              <a:srgbClr val="ADB0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5FF51026-9851-70B9-959E-4CA9E2B73E28}"/>
              </a:ext>
            </a:extLst>
          </p:cNvPr>
          <p:cNvSpPr/>
          <p:nvPr/>
        </p:nvSpPr>
        <p:spPr>
          <a:xfrm>
            <a:off x="334963" y="1550340"/>
            <a:ext cx="11522074" cy="668986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F0F131AB-6F94-6A89-0811-E27CE0312409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7878568-6FDA-8D1E-530E-CCCE107F5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Manifacturing</a:t>
            </a:r>
            <a:r>
              <a:rPr lang="it-IT" dirty="0"/>
              <a:t> techniques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6DC227C-9D1B-8E45-0823-221601565A5C}"/>
              </a:ext>
            </a:extLst>
          </p:cNvPr>
          <p:cNvSpPr txBox="1"/>
          <p:nvPr/>
        </p:nvSpPr>
        <p:spPr>
          <a:xfrm>
            <a:off x="334963" y="1550339"/>
            <a:ext cx="11190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Principle</a:t>
            </a:r>
            <a:r>
              <a:rPr lang="it-IT" dirty="0"/>
              <a:t>: </a:t>
            </a:r>
          </a:p>
          <a:p>
            <a:pPr algn="just"/>
            <a:r>
              <a:rPr lang="it-IT" sz="2000" dirty="0" err="1"/>
              <a:t>Inducing</a:t>
            </a:r>
            <a:r>
              <a:rPr lang="it-IT" sz="2000" dirty="0"/>
              <a:t> a </a:t>
            </a:r>
            <a:r>
              <a:rPr lang="it-IT" sz="2000" b="1" dirty="0" err="1"/>
              <a:t>periodic</a:t>
            </a:r>
            <a:r>
              <a:rPr lang="it-IT" sz="2000" b="1" dirty="0"/>
              <a:t> </a:t>
            </a:r>
            <a:r>
              <a:rPr lang="it-IT" sz="2000" b="1" dirty="0" err="1"/>
              <a:t>deformation</a:t>
            </a:r>
            <a:r>
              <a:rPr lang="it-IT" sz="2000" dirty="0"/>
              <a:t> field in the </a:t>
            </a:r>
            <a:r>
              <a:rPr lang="it-IT" sz="2000" dirty="0" err="1"/>
              <a:t>surfaces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b="1" dirty="0"/>
              <a:t>transfers to the bulk </a:t>
            </a:r>
            <a:r>
              <a:rPr lang="it-IT" sz="2000" dirty="0"/>
              <a:t>of the </a:t>
            </a:r>
            <a:r>
              <a:rPr lang="it-IT" sz="2000" dirty="0" err="1"/>
              <a:t>crystal</a:t>
            </a:r>
            <a:r>
              <a:rPr lang="it-IT" sz="2000" dirty="0"/>
              <a:t>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508F47A-0BF1-6863-DD1B-B6A18BD1D8DE}"/>
              </a:ext>
            </a:extLst>
          </p:cNvPr>
          <p:cNvSpPr txBox="1"/>
          <p:nvPr/>
        </p:nvSpPr>
        <p:spPr>
          <a:xfrm>
            <a:off x="334963" y="2396203"/>
            <a:ext cx="250348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Grooving method</a:t>
            </a:r>
            <a:r>
              <a:rPr kumimoji="0" lang="it-IT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: </a:t>
            </a:r>
          </a:p>
          <a:p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The 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deformation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is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obtained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by a 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series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of </a:t>
            </a:r>
            <a:r>
              <a:rPr lang="it-IT" sz="20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alternated</a:t>
            </a:r>
            <a: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parallel</a:t>
            </a:r>
            <a: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grooves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on the major 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surfaces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of the 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crystal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.</a:t>
            </a:r>
          </a:p>
          <a:p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Cons: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damages in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crystal </a:t>
            </a:r>
          </a:p>
          <a:p>
            <a:endParaRPr lang="en-US" sz="20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64418B26-1A3E-856D-08FA-374FD3BCFE0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763" y="4968413"/>
            <a:ext cx="2382773" cy="881850"/>
          </a:xfrm>
          <a:prstGeom prst="rect">
            <a:avLst/>
          </a:prstGeom>
        </p:spPr>
      </p:pic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C75D3B2A-29BF-E8A2-5085-C0A6EBEF9BA1}"/>
              </a:ext>
            </a:extLst>
          </p:cNvPr>
          <p:cNvSpPr/>
          <p:nvPr/>
        </p:nvSpPr>
        <p:spPr>
          <a:xfrm>
            <a:off x="7204380" y="2362200"/>
            <a:ext cx="4640525" cy="3829050"/>
          </a:xfrm>
          <a:prstGeom prst="roundRect">
            <a:avLst>
              <a:gd name="adj" fmla="val 5411"/>
            </a:avLst>
          </a:prstGeom>
          <a:solidFill>
            <a:srgbClr val="F3F5F7"/>
          </a:solidFill>
          <a:ln w="38100">
            <a:solidFill>
              <a:srgbClr val="C003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24" name="CasellaDiTesto 9">
            <a:extLst>
              <a:ext uri="{FF2B5EF4-FFF2-40B4-BE49-F238E27FC236}">
                <a16:creationId xmlns:a16="http://schemas.microsoft.com/office/drawing/2014/main" id="{07315B27-DCD8-2A13-56BC-0D8D799B7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8349" y="2412374"/>
            <a:ext cx="457655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Low-pressure </a:t>
            </a:r>
            <a:r>
              <a:rPr kumimoji="0" lang="fr-FR" sz="2000" b="1" i="0" u="sng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chemical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fr-FR" sz="2000" b="1" i="0" u="sng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vapour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fr-FR" sz="2000" b="1" i="0" u="sng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deposition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:</a:t>
            </a:r>
            <a:endParaRPr lang="fr-FR" sz="2000" b="1" u="sng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en-GB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Deposition of an </a:t>
            </a:r>
            <a:r>
              <a:rPr lang="en-GB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alternate pattern of silicon nitride</a:t>
            </a:r>
            <a:r>
              <a:rPr lang="en-GB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thin layer on both sides of the </a:t>
            </a:r>
            <a:r>
              <a:rPr lang="en-GB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</a:t>
            </a:r>
            <a:r>
              <a:rPr lang="en-GB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wafer at high temperature (800°).</a:t>
            </a:r>
            <a:r>
              <a:rPr lang="en-US" sz="2000" dirty="0"/>
              <a:t> </a:t>
            </a:r>
            <a:r>
              <a:rPr lang="en-US" sz="2000" b="1" dirty="0"/>
              <a:t>Thermal stress </a:t>
            </a:r>
            <a:r>
              <a:rPr lang="en-US" sz="2000" dirty="0"/>
              <a:t>arises when the wafer is being cooled, due to the </a:t>
            </a:r>
            <a:r>
              <a:rPr lang="en-US" sz="2000" b="1" dirty="0"/>
              <a:t>difference in thermal expansion</a:t>
            </a:r>
            <a:r>
              <a:rPr lang="en-US" sz="2000" dirty="0"/>
              <a:t> coefficients of the film and the substrate</a:t>
            </a:r>
            <a:endParaRPr lang="en-GB" altLang="it-IT" sz="2000" dirty="0">
              <a:solidFill>
                <a:srgbClr val="C000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ABD4AB60-BFF2-D3B9-2DD6-88382FFD4CBC}"/>
              </a:ext>
            </a:extLst>
          </p:cNvPr>
          <p:cNvGrpSpPr/>
          <p:nvPr/>
        </p:nvGrpSpPr>
        <p:grpSpPr>
          <a:xfrm>
            <a:off x="7204380" y="4667585"/>
            <a:ext cx="4850277" cy="1408568"/>
            <a:chOff x="10285899" y="24153915"/>
            <a:chExt cx="11296182" cy="3280520"/>
          </a:xfrm>
        </p:grpSpPr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FAB98E75-4F38-F30E-1B9C-111B70B44A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82460" y="24503282"/>
              <a:ext cx="6197617" cy="2931153"/>
            </a:xfrm>
            <a:prstGeom prst="rect">
              <a:avLst/>
            </a:prstGeom>
          </p:spPr>
        </p:pic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3CD61439-74A5-F53D-E7E5-287CC707890C}"/>
                </a:ext>
              </a:extLst>
            </p:cNvPr>
            <p:cNvCxnSpPr>
              <a:cxnSpLocks/>
            </p:cNvCxnSpPr>
            <p:nvPr/>
          </p:nvCxnSpPr>
          <p:spPr>
            <a:xfrm>
              <a:off x="12782460" y="26288917"/>
              <a:ext cx="1470674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CEECA9BD-6DFA-9A3F-C279-CF74F2B59C1F}"/>
                </a:ext>
              </a:extLst>
            </p:cNvPr>
            <p:cNvSpPr txBox="1"/>
            <p:nvPr/>
          </p:nvSpPr>
          <p:spPr>
            <a:xfrm>
              <a:off x="10285899" y="25374217"/>
              <a:ext cx="2732914" cy="1505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/>
                <a:t>Substrate</a:t>
              </a:r>
              <a:r>
                <a:rPr lang="it-IT" b="1" dirty="0"/>
                <a:t> </a:t>
              </a:r>
              <a:br>
                <a:rPr lang="it-IT" b="1" dirty="0"/>
              </a:br>
              <a:r>
                <a:rPr lang="it-IT" b="1" dirty="0"/>
                <a:t>(~100um)</a:t>
              </a:r>
            </a:p>
          </p:txBody>
        </p:sp>
        <p:cxnSp>
          <p:nvCxnSpPr>
            <p:cNvPr id="29" name="Connettore 2 28">
              <a:extLst>
                <a:ext uri="{FF2B5EF4-FFF2-40B4-BE49-F238E27FC236}">
                  <a16:creationId xmlns:a16="http://schemas.microsoft.com/office/drawing/2014/main" id="{BD00AA5D-E978-03C8-361B-2BCDF72246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81085" y="24906559"/>
              <a:ext cx="1645319" cy="56441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34EE26B7-1287-35DB-D216-79AE6ABBA649}"/>
                </a:ext>
              </a:extLst>
            </p:cNvPr>
            <p:cNvSpPr txBox="1"/>
            <p:nvPr/>
          </p:nvSpPr>
          <p:spPr>
            <a:xfrm>
              <a:off x="18299312" y="24153915"/>
              <a:ext cx="3282769" cy="1505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/>
                <a:t>Thin</a:t>
              </a:r>
              <a:r>
                <a:rPr lang="it-IT" b="1" dirty="0"/>
                <a:t> film </a:t>
              </a:r>
              <a:br>
                <a:rPr lang="it-IT" b="1" dirty="0"/>
              </a:br>
              <a:r>
                <a:rPr lang="it-IT" b="1" dirty="0"/>
                <a:t>(~100nm)</a:t>
              </a:r>
            </a:p>
          </p:txBody>
        </p:sp>
      </p:grp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CCFD8675-A86F-1301-6E68-32FCC1754FF0}"/>
              </a:ext>
            </a:extLst>
          </p:cNvPr>
          <p:cNvSpPr/>
          <p:nvPr/>
        </p:nvSpPr>
        <p:spPr>
          <a:xfrm>
            <a:off x="3026274" y="2362200"/>
            <a:ext cx="4050801" cy="3829050"/>
          </a:xfrm>
          <a:prstGeom prst="roundRect">
            <a:avLst>
              <a:gd name="adj" fmla="val 5065"/>
            </a:avLst>
          </a:prstGeom>
          <a:solidFill>
            <a:srgbClr val="F3F5F7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6176F26-DAEE-4A8A-C912-0605141A00A7}"/>
              </a:ext>
            </a:extLst>
          </p:cNvPr>
          <p:cNvSpPr txBox="1"/>
          <p:nvPr/>
        </p:nvSpPr>
        <p:spPr>
          <a:xfrm>
            <a:off x="3087644" y="2417432"/>
            <a:ext cx="399891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Pulsed laser melting</a:t>
            </a:r>
            <a:r>
              <a:rPr kumimoji="0" lang="it-IT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: </a:t>
            </a:r>
          </a:p>
          <a:p>
            <a:r>
              <a:rPr lang="en-US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Alternate deposition of Sb</a:t>
            </a:r>
            <a:r>
              <a:rPr lang="en-US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on the surface of </a:t>
            </a:r>
            <a:r>
              <a:rPr lang="en-US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Ge</a:t>
            </a:r>
            <a:r>
              <a:rPr lang="en-US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though spattering technique.</a:t>
            </a:r>
          </a:p>
          <a:p>
            <a:r>
              <a:rPr lang="en-US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 </a:t>
            </a:r>
            <a:r>
              <a:rPr lang="en-US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pulsed laser</a:t>
            </a:r>
            <a:r>
              <a:rPr lang="en-US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as a heat source, allowing to </a:t>
            </a:r>
            <a:r>
              <a:rPr lang="en-US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melt the substrate </a:t>
            </a:r>
            <a:r>
              <a:rPr lang="en-US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with spatial and temporal control. </a:t>
            </a:r>
          </a:p>
          <a:p>
            <a:r>
              <a:rPr lang="en-US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PLM allows to produce a strained layer of Sb-Ge alloy on Ge (111). </a:t>
            </a:r>
          </a:p>
          <a:p>
            <a:r>
              <a:rPr lang="en-US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Cell parameter variation </a:t>
            </a:r>
            <a:r>
              <a:rPr lang="en-US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induces the bending of the planes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BE280D9-BB32-1D0A-D59C-F6CF9FE40B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16</a:t>
            </a:fld>
            <a:r>
              <a:rPr lang="en-US"/>
              <a:t>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594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6A29E-D080-90FC-B5F8-2A106F2A5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A416B894-1872-7D97-9BF4-8CE9E002CB67}"/>
              </a:ext>
            </a:extLst>
          </p:cNvPr>
          <p:cNvSpPr/>
          <p:nvPr/>
        </p:nvSpPr>
        <p:spPr>
          <a:xfrm>
            <a:off x="6184556" y="1552574"/>
            <a:ext cx="5672481" cy="4638675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D66639F2-2762-15FB-EF88-01AE700D3263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CC762B09-B8CB-1A3F-B688-30182E7CB7DF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63EB7385-6EEC-6B03-621F-162F2BDD09C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dirty="0" err="1"/>
                  <a:t>Photon</a:t>
                </a:r>
                <a:r>
                  <a:rPr lang="it-IT" dirty="0"/>
                  <a:t> energy for 20 GeV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it-IT" sz="4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dirty="0">
                    <a:solidFill>
                      <a:schemeClr val="tx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10B2E0D1-BA63-15D9-3891-E68E92FD2D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1963" b="-93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19103C3C-5A4E-A730-1177-C9B1DDA4E897}"/>
              </a:ext>
            </a:extLst>
          </p:cNvPr>
          <p:cNvSpPr/>
          <p:nvPr/>
        </p:nvSpPr>
        <p:spPr>
          <a:xfrm>
            <a:off x="334963" y="1552574"/>
            <a:ext cx="5694362" cy="4638675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DE6FD06-749A-9911-F6BF-FE5069078241}"/>
              </a:ext>
            </a:extLst>
          </p:cNvPr>
          <p:cNvSpPr txBox="1"/>
          <p:nvPr/>
        </p:nvSpPr>
        <p:spPr>
          <a:xfrm>
            <a:off x="6279336" y="1662983"/>
            <a:ext cx="54911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Crystalline</a:t>
            </a:r>
            <a:r>
              <a:rPr lang="it-IT" sz="2000" dirty="0"/>
              <a:t> </a:t>
            </a:r>
            <a:r>
              <a:rPr lang="it-IT" sz="2000" dirty="0" err="1"/>
              <a:t>Undulators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offers</a:t>
            </a:r>
            <a:r>
              <a:rPr lang="it-IT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Possibility</a:t>
            </a:r>
            <a:r>
              <a:rPr lang="it-IT" sz="2000" dirty="0"/>
              <a:t> to </a:t>
            </a:r>
            <a:r>
              <a:rPr lang="it-IT" sz="2000" b="1" dirty="0" err="1"/>
              <a:t>optimize</a:t>
            </a:r>
            <a:r>
              <a:rPr lang="it-IT" sz="2000" dirty="0"/>
              <a:t> </a:t>
            </a:r>
            <a:r>
              <a:rPr lang="it-IT" sz="2000" b="1" dirty="0" err="1"/>
              <a:t>amplitude</a:t>
            </a:r>
            <a:r>
              <a:rPr lang="it-IT" sz="2000" dirty="0"/>
              <a:t> and </a:t>
            </a:r>
            <a:r>
              <a:rPr lang="it-IT" sz="2000" b="1" dirty="0" err="1"/>
              <a:t>period</a:t>
            </a:r>
            <a:r>
              <a:rPr lang="it-IT" sz="2000" b="1" dirty="0"/>
              <a:t> </a:t>
            </a:r>
            <a:r>
              <a:rPr lang="it-IT" sz="2000" dirty="0"/>
              <a:t>for </a:t>
            </a:r>
            <a:r>
              <a:rPr lang="it-IT" sz="2000" dirty="0" err="1"/>
              <a:t>specific</a:t>
            </a:r>
            <a:r>
              <a:rPr lang="it-IT" sz="2000" dirty="0"/>
              <a:t> </a:t>
            </a:r>
            <a:r>
              <a:rPr lang="it-IT" sz="2000" dirty="0" err="1"/>
              <a:t>applications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/>
              <a:t>Control</a:t>
            </a:r>
            <a:r>
              <a:rPr lang="it-IT" sz="2000" dirty="0"/>
              <a:t> over the </a:t>
            </a:r>
            <a:r>
              <a:rPr lang="it-IT" sz="2000" dirty="0" err="1"/>
              <a:t>harmonic</a:t>
            </a:r>
            <a:r>
              <a:rPr lang="it-IT" sz="2000" dirty="0"/>
              <a:t> </a:t>
            </a:r>
            <a:r>
              <a:rPr lang="it-IT" sz="2000" dirty="0" err="1"/>
              <a:t>oscillations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More </a:t>
            </a:r>
            <a:r>
              <a:rPr lang="it-IT" sz="2000" b="1" dirty="0" err="1"/>
              <a:t>monocromatic</a:t>
            </a:r>
            <a:r>
              <a:rPr lang="it-IT" sz="2000" dirty="0"/>
              <a:t> </a:t>
            </a:r>
            <a:r>
              <a:rPr lang="it-IT" sz="2000" dirty="0" err="1"/>
              <a:t>spectrum</a:t>
            </a:r>
            <a:r>
              <a:rPr lang="it-IT" sz="2000" dirty="0"/>
              <a:t> </a:t>
            </a:r>
            <a:r>
              <a:rPr lang="it-IT" sz="2000" dirty="0" err="1"/>
              <a:t>compared</a:t>
            </a:r>
            <a:r>
              <a:rPr lang="it-IT" sz="2000" dirty="0"/>
              <a:t> to </a:t>
            </a:r>
            <a:r>
              <a:rPr lang="it-IT" sz="2000" dirty="0" err="1"/>
              <a:t>channeling</a:t>
            </a:r>
            <a:r>
              <a:rPr lang="it-IT" sz="2000" dirty="0"/>
              <a:t> </a:t>
            </a:r>
            <a:r>
              <a:rPr lang="it-IT" sz="2000" dirty="0" err="1"/>
              <a:t>radiation</a:t>
            </a:r>
            <a:endParaRPr lang="it-IT" sz="20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3C597B2-6D39-C6CB-059F-BA759BC464F8}"/>
              </a:ext>
            </a:extLst>
          </p:cNvPr>
          <p:cNvSpPr txBox="1"/>
          <p:nvPr/>
        </p:nvSpPr>
        <p:spPr>
          <a:xfrm>
            <a:off x="2458079" y="7608595"/>
            <a:ext cx="2226289" cy="102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8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CUR peak</a:t>
            </a:r>
          </a:p>
          <a:p>
            <a:r>
              <a:rPr lang="it-IT" alt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High monocromaticity</a:t>
            </a:r>
            <a:endParaRPr lang="en-US" altLang="it-IT" sz="18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16" name="Immagine 15" descr="\documentclass{article}&#10;\usepackage{amsmath}&#10;\pagestyle{empty}&#10;\begin{document}&#10;{\bfseries % Starts a group with bold text&#10;\begin{align*}&#10;    E_{\gamma} = \frac{4 \gamma^2 \pi \hbar c}{1 + \gamma^2 \vartheta^2 + \left(K^2/2 + K_{ch}^2/2\right)} \cdot \frac{1}{\lambda_u} \\&#10;    K = 2 \pi \frac{A}{\lambda_u};&#10;    K_{ch} = 2 \pi \frac{\langle a_{ch} \rangle}{\lambda_{ch}},  \langle a_{ch} \rangle \sim \frac{d_{ch}}{2} &#10;\end{align*}&#10;} % Ends the group&#10;&#10;&#10;\end{document}" title="IguanaTex Bitmap Display">
            <a:extLst>
              <a:ext uri="{FF2B5EF4-FFF2-40B4-BE49-F238E27FC236}">
                <a16:creationId xmlns:a16="http://schemas.microsoft.com/office/drawing/2014/main" id="{8692221D-FE6F-EA44-0112-F83CDD12018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478" y="3601976"/>
            <a:ext cx="4721196" cy="14405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A336DA57-4EBF-D036-58CA-F378383E869D}"/>
                  </a:ext>
                </a:extLst>
              </p:cNvPr>
              <p:cNvSpPr txBox="1"/>
              <p:nvPr/>
            </p:nvSpPr>
            <p:spPr>
              <a:xfrm>
                <a:off x="6212318" y="5313038"/>
                <a:ext cx="5672482" cy="860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20 </m:t>
                        </m:r>
                        <m:r>
                          <a:rPr lang="it-IT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  <m:r>
                          <a:rPr lang="it-IT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it-IT" sz="2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it-IT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l-GR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it-IT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334</m:t>
                    </m:r>
                    <m:r>
                      <m:rPr>
                        <m:nor/>
                      </m:rPr>
                      <a:rPr lang="it-IT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it-I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µ</m:t>
                    </m:r>
                    <m:r>
                      <m:rPr>
                        <m:nor/>
                      </m:rPr>
                      <a:rPr lang="it-IT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it-IT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it-IT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l-GR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it-IT" sz="2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1.2nm, </a:t>
                </a:r>
                <a:r>
                  <a:rPr lang="el-GR" sz="2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ϑ</a:t>
                </a:r>
                <a:r>
                  <a:rPr lang="it-IT" sz="2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=0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it-IT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6 </m:t>
                      </m:r>
                      <m:r>
                        <a:rPr lang="it-IT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it-IT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ⅇ</m:t>
                      </m:r>
                      <m:r>
                        <a:rPr lang="it-IT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35F084C2-08D7-08FA-CC04-7B8C3A952B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318" y="5313038"/>
                <a:ext cx="5672482" cy="860492"/>
              </a:xfrm>
              <a:prstGeom prst="rect">
                <a:avLst/>
              </a:prstGeom>
              <a:blipFill>
                <a:blip r:embed="rId7"/>
                <a:stretch>
                  <a:fillRect t="-5674" r="-752" b="-28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>
            <a:extLst>
              <a:ext uri="{FF2B5EF4-FFF2-40B4-BE49-F238E27FC236}">
                <a16:creationId xmlns:a16="http://schemas.microsoft.com/office/drawing/2014/main" id="{3A2156BF-7761-8CE7-910B-E516BFD538B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43" y="1689464"/>
            <a:ext cx="5491121" cy="43648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4247801C-306A-4CAC-5328-A6F0FAFEF9A2}"/>
                  </a:ext>
                </a:extLst>
              </p:cNvPr>
              <p:cNvSpPr txBox="1"/>
              <p:nvPr/>
            </p:nvSpPr>
            <p:spPr>
              <a:xfrm>
                <a:off x="1190626" y="1907248"/>
                <a:ext cx="375285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it-IT" sz="2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𝑮𝒆𝑽</m:t>
                      </m:r>
                      <m:r>
                        <a:rPr lang="it-IT" sz="2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sz="2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it-IT" sz="2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it-IT" sz="2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4247801C-306A-4CAC-5328-A6F0FAFEF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626" y="1907248"/>
                <a:ext cx="3752850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493247D-19DB-3A63-47C9-56354822F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17</a:t>
            </a:fld>
            <a:r>
              <a:rPr lang="en-US"/>
              <a:t>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8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  <p:extLst>
    <p:ext uri="{6950BFC3-D8DA-4A85-94F7-54DA5524770B}">
      <p188:commentRel xmlns:p188="http://schemas.microsoft.com/office/powerpoint/2018/8/main" r:id="rId4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583FE95C-8BB6-8276-BAB5-B521E21B85C3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93783405-310B-EE81-3A69-5DEB4490D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1075"/>
          </a:xfrm>
        </p:spPr>
        <p:txBody>
          <a:bodyPr/>
          <a:lstStyle/>
          <a:p>
            <a:r>
              <a:rPr lang="it-IT" dirty="0"/>
              <a:t>Study on the </a:t>
            </a:r>
            <a:r>
              <a:rPr lang="it-IT" dirty="0" err="1"/>
              <a:t>brilliance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9BDAAD6-B872-A652-CF09-4EB0BFD0E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913" y="1552575"/>
            <a:ext cx="10180824" cy="336693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4F8D227-3042-9A88-B916-B9721A9E1F07}"/>
              </a:ext>
            </a:extLst>
          </p:cNvPr>
          <p:cNvSpPr txBox="1"/>
          <p:nvPr/>
        </p:nvSpPr>
        <p:spPr>
          <a:xfrm>
            <a:off x="6791325" y="734080"/>
            <a:ext cx="39846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400" b="0" i="0" u="none" strike="noStrike" baseline="0" dirty="0" err="1">
                <a:solidFill>
                  <a:srgbClr val="C00303"/>
                </a:solidFill>
                <a:latin typeface="+mj-lt"/>
              </a:rPr>
              <a:t>Sushko</a:t>
            </a:r>
            <a:r>
              <a:rPr lang="fr-FR" sz="1400" b="0" i="0" u="none" strike="noStrike" baseline="0" dirty="0">
                <a:solidFill>
                  <a:srgbClr val="C00303"/>
                </a:solidFill>
                <a:latin typeface="+mj-lt"/>
              </a:rPr>
              <a:t> et al, </a:t>
            </a:r>
            <a:r>
              <a:rPr lang="fr-FR" sz="1400" b="0" i="0" u="none" strike="noStrike" baseline="0" dirty="0" err="1">
                <a:solidFill>
                  <a:srgbClr val="C00303"/>
                </a:solidFill>
                <a:latin typeface="+mj-lt"/>
              </a:rPr>
              <a:t>Eur</a:t>
            </a:r>
            <a:r>
              <a:rPr lang="fr-FR" sz="1400" b="0" i="0" u="none" strike="noStrike" baseline="0" dirty="0">
                <a:solidFill>
                  <a:srgbClr val="C00303"/>
                </a:solidFill>
                <a:latin typeface="+mj-lt"/>
              </a:rPr>
              <a:t>. Phys. J. D (2022) 76:166</a:t>
            </a:r>
          </a:p>
          <a:p>
            <a:pPr algn="l"/>
            <a:r>
              <a:rPr lang="it-IT" sz="1400" b="0" i="0" u="none" strike="noStrike" baseline="0" dirty="0">
                <a:solidFill>
                  <a:srgbClr val="C00303"/>
                </a:solidFill>
                <a:latin typeface="+mj-lt"/>
              </a:rPr>
              <a:t>https://doi.org/10.1140/epjd/s10053-022-00502-7</a:t>
            </a:r>
            <a:endParaRPr lang="it-IT" sz="1400" dirty="0">
              <a:solidFill>
                <a:srgbClr val="C00303"/>
              </a:solidFill>
              <a:latin typeface="+mj-lt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762A8FA-6DEA-C63C-C92F-99B695741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" y="5015840"/>
            <a:ext cx="5921253" cy="289585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2F5FCAE-4FCA-2EAD-FB85-521F77712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18</a:t>
            </a:fld>
            <a:r>
              <a:rPr lang="en-US"/>
              <a:t>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406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07A5D-0320-DE19-6511-05537BA01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ttangolo con angoli arrotondati 65">
            <a:extLst>
              <a:ext uri="{FF2B5EF4-FFF2-40B4-BE49-F238E27FC236}">
                <a16:creationId xmlns:a16="http://schemas.microsoft.com/office/drawing/2014/main" id="{DB659551-2D31-1396-1071-7DB0A1E7780B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1DE2D9D4-2277-4B04-F8C0-1BAA24477256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CAE5CCB-20F7-D911-1C39-92191662E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Channeling Radiation</a:t>
            </a:r>
            <a:endParaRPr lang="it-IT" sz="3600" dirty="0"/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72E29BE5-0FED-C80B-6F8D-42833B5F738F}"/>
              </a:ext>
            </a:extLst>
          </p:cNvPr>
          <p:cNvSpPr/>
          <p:nvPr/>
        </p:nvSpPr>
        <p:spPr>
          <a:xfrm>
            <a:off x="334963" y="1552575"/>
            <a:ext cx="6599237" cy="4638675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 w="50800">
            <a:solidFill>
              <a:srgbClr val="299F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F38DB5A-127B-6F82-2F8C-7F7699FF9493}"/>
              </a:ext>
            </a:extLst>
          </p:cNvPr>
          <p:cNvSpPr txBox="1"/>
          <p:nvPr/>
        </p:nvSpPr>
        <p:spPr>
          <a:xfrm>
            <a:off x="513109" y="1567467"/>
            <a:ext cx="62769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sz="24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Oriented</a:t>
            </a:r>
            <a:r>
              <a:rPr lang="it-IT" sz="2400" b="1" dirty="0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 </a:t>
            </a:r>
            <a:r>
              <a:rPr lang="it-IT" sz="24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material</a:t>
            </a:r>
            <a:endParaRPr lang="it-IT" sz="2400" b="1" dirty="0">
              <a:solidFill>
                <a:srgbClr val="299F29"/>
              </a:solidFill>
              <a:latin typeface="+mj-lt"/>
              <a:ea typeface="Roboto Condensed"/>
              <a:cs typeface="Roboto Condensed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87DBA6B-3B6C-0B72-1408-3FB73A372E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985" y="2067558"/>
            <a:ext cx="4465252" cy="154148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2CE1991-9F28-EC5A-D0DF-35461C6C938A}"/>
              </a:ext>
            </a:extLst>
          </p:cNvPr>
          <p:cNvSpPr txBox="1"/>
          <p:nvPr/>
        </p:nvSpPr>
        <p:spPr>
          <a:xfrm>
            <a:off x="696644" y="4219633"/>
            <a:ext cx="59316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Low Energy (&lt;GeV) → </a:t>
            </a:r>
            <a:r>
              <a:rPr lang="it-IT" sz="2000" b="1" dirty="0" err="1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dipole</a:t>
            </a:r>
            <a:r>
              <a:rPr lang="it-IT" sz="2000" b="1" dirty="0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b="1" dirty="0" err="1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radiation</a:t>
            </a:r>
            <a:r>
              <a:rPr lang="it-IT" sz="2000" b="1" dirty="0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undulator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)</a:t>
            </a:r>
          </a:p>
          <a:p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High Energy (≫GeV) → </a:t>
            </a:r>
            <a:r>
              <a:rPr lang="it-IT" sz="2000" b="1" dirty="0" err="1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synchrotron</a:t>
            </a:r>
            <a:r>
              <a:rPr lang="it-IT" sz="2000" b="1" dirty="0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b="1" dirty="0" err="1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radiation</a:t>
            </a:r>
            <a:r>
              <a:rPr lang="it-IT" sz="2000" b="1" dirty="0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</a:t>
            </a:r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wiggler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)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7188F614-2D3F-EB13-9F5D-02C8E2AC2654}"/>
              </a:ext>
            </a:extLst>
          </p:cNvPr>
          <p:cNvSpPr txBox="1"/>
          <p:nvPr/>
        </p:nvSpPr>
        <p:spPr>
          <a:xfrm>
            <a:off x="523971" y="4859149"/>
            <a:ext cx="609600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it-IT" sz="1200" b="0" i="0" u="none" strike="noStrike" baseline="0" dirty="0">
              <a:solidFill>
                <a:srgbClr val="000000"/>
              </a:solidFill>
              <a:latin typeface="CMU Serif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+mj-lt"/>
              </a:rPr>
              <a:t>Huge potential for a compact hard X-or γ-ray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+mj-lt"/>
              </a:rPr>
              <a:t>Crystals are passive element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2000" b="1" i="0" u="none" strike="noStrike" baseline="0" dirty="0">
                <a:solidFill>
                  <a:srgbClr val="000000"/>
                </a:solidFill>
                <a:latin typeface="+mj-lt"/>
              </a:rPr>
              <a:t>no energy consumption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D0CF45BE-E7EF-5203-9B18-CD1480CE6742}"/>
              </a:ext>
            </a:extLst>
          </p:cNvPr>
          <p:cNvSpPr txBox="1"/>
          <p:nvPr/>
        </p:nvSpPr>
        <p:spPr>
          <a:xfrm>
            <a:off x="523971" y="3615809"/>
            <a:ext cx="62769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Channeling </a:t>
            </a:r>
            <a:r>
              <a:rPr lang="it-IT" sz="2400" b="1" dirty="0" err="1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radiation</a:t>
            </a:r>
            <a:r>
              <a:rPr lang="it-IT" sz="2400" b="1" dirty="0">
                <a:solidFill>
                  <a:srgbClr val="299F29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(CR)</a:t>
            </a:r>
            <a:endParaRPr lang="it-IT" sz="2400" dirty="0"/>
          </a:p>
        </p:txBody>
      </p:sp>
      <p:pic>
        <p:nvPicPr>
          <p:cNvPr id="3" name="Picture 39" descr="e-54MeV_C100_ChR">
            <a:extLst>
              <a:ext uri="{FF2B5EF4-FFF2-40B4-BE49-F238E27FC236}">
                <a16:creationId xmlns:a16="http://schemas.microsoft.com/office/drawing/2014/main" id="{759B524E-5210-41F9-2A16-483F66B428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"/>
          <a:stretch/>
        </p:blipFill>
        <p:spPr bwMode="auto">
          <a:xfrm>
            <a:off x="7721099" y="1536551"/>
            <a:ext cx="3812089" cy="245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34CEA85-FEA0-AE60-8B0F-5835871E5CED}"/>
              </a:ext>
            </a:extLst>
          </p:cNvPr>
          <p:cNvSpPr txBox="1"/>
          <p:nvPr/>
        </p:nvSpPr>
        <p:spPr>
          <a:xfrm>
            <a:off x="8224174" y="1826330"/>
            <a:ext cx="168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Kumakhov</a:t>
            </a:r>
            <a:r>
              <a:rPr lang="it-IT" dirty="0"/>
              <a:t>, 1976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1156984-043F-539C-7E26-FD441F282D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19</a:t>
            </a:fld>
            <a:r>
              <a:rPr lang="en-US"/>
              <a:t>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4452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86586">
        <p159:morph option="byObject"/>
      </p:transition>
    </mc:Choice>
    <mc:Fallback xmlns="">
      <p:transition spd="slow" advTm="86586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FBCE4B09-27A4-2904-CDC3-9CF048976540}"/>
              </a:ext>
            </a:extLst>
          </p:cNvPr>
          <p:cNvSpPr/>
          <p:nvPr/>
        </p:nvSpPr>
        <p:spPr>
          <a:xfrm>
            <a:off x="7077075" y="1566992"/>
            <a:ext cx="4779961" cy="4624258"/>
          </a:xfrm>
          <a:prstGeom prst="roundRect">
            <a:avLst>
              <a:gd name="adj" fmla="val 260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D9D603B9-7583-25E3-F875-78D2BA8FD32C}"/>
              </a:ext>
            </a:extLst>
          </p:cNvPr>
          <p:cNvSpPr/>
          <p:nvPr/>
        </p:nvSpPr>
        <p:spPr>
          <a:xfrm>
            <a:off x="334964" y="1566992"/>
            <a:ext cx="6599236" cy="4624258"/>
          </a:xfrm>
          <a:prstGeom prst="roundRect">
            <a:avLst>
              <a:gd name="adj" fmla="val 260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271961BA-2242-F4ED-23B9-15A6804B08F8}"/>
              </a:ext>
            </a:extLst>
          </p:cNvPr>
          <p:cNvSpPr/>
          <p:nvPr/>
        </p:nvSpPr>
        <p:spPr>
          <a:xfrm>
            <a:off x="3781450" y="1795670"/>
            <a:ext cx="2559716" cy="3876578"/>
          </a:xfrm>
          <a:prstGeom prst="roundRect">
            <a:avLst>
              <a:gd name="adj" fmla="val 0"/>
            </a:avLst>
          </a:prstGeom>
          <a:solidFill>
            <a:srgbClr val="FE820B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CFB9F9FB-334C-F690-6EE3-FE1D273E0909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pic>
        <p:nvPicPr>
          <p:cNvPr id="29" name="Picture 11" descr="A graph showing the number of electrons&#10;&#10;Description automatically generated">
            <a:extLst>
              <a:ext uri="{FF2B5EF4-FFF2-40B4-BE49-F238E27FC236}">
                <a16:creationId xmlns:a16="http://schemas.microsoft.com/office/drawing/2014/main" id="{263326A9-870D-9BBA-A06C-4ED1E367BA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12" y="1571151"/>
            <a:ext cx="6044544" cy="4670786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E576FF8-F0A2-CD86-2ED6-A45339BA5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4251"/>
          </a:xfrm>
        </p:spPr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Radiation Sources: State of the Art</a:t>
            </a:r>
            <a:endParaRPr lang="it-IT" sz="3600" dirty="0"/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82E1E2E5-308B-EBB2-AA3F-086C87EEE2D0}"/>
              </a:ext>
            </a:extLst>
          </p:cNvPr>
          <p:cNvCxnSpPr>
            <a:cxnSpLocks/>
          </p:cNvCxnSpPr>
          <p:nvPr/>
        </p:nvCxnSpPr>
        <p:spPr>
          <a:xfrm flipV="1">
            <a:off x="3781449" y="1845529"/>
            <a:ext cx="0" cy="3809990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5">
            <a:extLst>
              <a:ext uri="{FF2B5EF4-FFF2-40B4-BE49-F238E27FC236}">
                <a16:creationId xmlns:a16="http://schemas.microsoft.com/office/drawing/2014/main" id="{C92B2C3D-84B3-FE71-0999-434576890FCE}"/>
              </a:ext>
            </a:extLst>
          </p:cNvPr>
          <p:cNvSpPr txBox="1"/>
          <p:nvPr/>
        </p:nvSpPr>
        <p:spPr>
          <a:xfrm>
            <a:off x="7168004" y="5837655"/>
            <a:ext cx="4150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19140" algn="ctr"/>
            <a:r>
              <a:rPr lang="en-US" sz="1400" i="1" u="sng" strike="noStrike" baseline="0" dirty="0" err="1">
                <a:solidFill>
                  <a:srgbClr val="0233BE"/>
                </a:solidFill>
                <a:latin typeface="+mj-lt"/>
              </a:rPr>
              <a:t>Korol</a:t>
            </a:r>
            <a:r>
              <a:rPr lang="en-US" sz="1400" i="1" u="sng" strike="noStrike" baseline="0" dirty="0">
                <a:solidFill>
                  <a:srgbClr val="0233BE"/>
                </a:solidFill>
                <a:latin typeface="+mj-lt"/>
              </a:rPr>
              <a:t>, A.V., </a:t>
            </a:r>
            <a:r>
              <a:rPr lang="en-US" sz="1400" i="1" u="sng" strike="noStrike" baseline="0" dirty="0" err="1">
                <a:solidFill>
                  <a:srgbClr val="0233BE"/>
                </a:solidFill>
                <a:latin typeface="+mj-lt"/>
              </a:rPr>
              <a:t>Solov’yov</a:t>
            </a:r>
            <a:r>
              <a:rPr lang="en-US" sz="1400" i="1" u="sng" strike="noStrike" baseline="0" dirty="0">
                <a:solidFill>
                  <a:srgbClr val="0233BE"/>
                </a:solidFill>
                <a:latin typeface="+mj-lt"/>
              </a:rPr>
              <a:t>, A.V. Eur. Phys. J. D 74, 201 (2020).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C061B05-AFA9-E269-8D12-DB89C2ABF693}"/>
              </a:ext>
            </a:extLst>
          </p:cNvPr>
          <p:cNvSpPr txBox="1"/>
          <p:nvPr/>
        </p:nvSpPr>
        <p:spPr>
          <a:xfrm>
            <a:off x="7391400" y="1795670"/>
            <a:ext cx="43699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Which</a:t>
            </a:r>
            <a:r>
              <a:rPr lang="it-IT" sz="2400" dirty="0"/>
              <a:t> are the </a:t>
            </a:r>
            <a:r>
              <a:rPr lang="it-IT" sz="2400" dirty="0" err="1"/>
              <a:t>alternatives</a:t>
            </a:r>
            <a:r>
              <a:rPr lang="it-IT" sz="2400" dirty="0"/>
              <a:t>?</a:t>
            </a:r>
          </a:p>
          <a:p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/>
              <a:t>Inverse Compton Scattering </a:t>
            </a:r>
            <a:r>
              <a:rPr lang="it-IT" sz="2400" dirty="0"/>
              <a:t>&amp;</a:t>
            </a:r>
            <a:r>
              <a:rPr lang="it-IT" sz="2400" b="1" dirty="0"/>
              <a:t> </a:t>
            </a:r>
            <a:br>
              <a:rPr lang="it-IT" sz="2400" b="1" dirty="0"/>
            </a:br>
            <a:r>
              <a:rPr lang="it-IT" sz="2400" b="1" dirty="0"/>
              <a:t>Gamma </a:t>
            </a:r>
            <a:r>
              <a:rPr lang="it-IT" sz="2400" b="1" dirty="0" err="1"/>
              <a:t>factory</a:t>
            </a:r>
            <a:br>
              <a:rPr lang="it-IT" sz="2400" b="1" dirty="0"/>
            </a:br>
            <a:r>
              <a:rPr lang="it-IT" sz="2400" dirty="0" err="1"/>
              <a:t>Requires</a:t>
            </a:r>
            <a:r>
              <a:rPr lang="it-IT" sz="2400" dirty="0"/>
              <a:t> an high </a:t>
            </a:r>
            <a:r>
              <a:rPr lang="it-IT" sz="2400" dirty="0" err="1"/>
              <a:t>intensity</a:t>
            </a:r>
            <a:r>
              <a:rPr lang="it-IT" sz="2400" dirty="0"/>
              <a:t> laser</a:t>
            </a:r>
          </a:p>
          <a:p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 err="1">
                <a:solidFill>
                  <a:srgbClr val="C00303"/>
                </a:solidFill>
              </a:rPr>
              <a:t>Crystalline</a:t>
            </a:r>
            <a:r>
              <a:rPr lang="it-IT" sz="2400" b="1" dirty="0">
                <a:solidFill>
                  <a:srgbClr val="C00303"/>
                </a:solidFill>
              </a:rPr>
              <a:t> </a:t>
            </a:r>
            <a:r>
              <a:rPr lang="it-IT" sz="2400" b="1" dirty="0" err="1">
                <a:solidFill>
                  <a:srgbClr val="C00303"/>
                </a:solidFill>
              </a:rPr>
              <a:t>Undulator</a:t>
            </a:r>
            <a:r>
              <a:rPr lang="it-IT" sz="2400" b="1" dirty="0"/>
              <a:t>:</a:t>
            </a:r>
            <a:br>
              <a:rPr lang="it-IT" sz="2400" dirty="0"/>
            </a:br>
            <a:r>
              <a:rPr lang="it-IT" sz="2400" dirty="0"/>
              <a:t>- Crystals are </a:t>
            </a:r>
            <a:r>
              <a:rPr lang="it-IT" sz="2400" b="1" dirty="0"/>
              <a:t>passive </a:t>
            </a:r>
            <a:r>
              <a:rPr lang="it-IT" sz="2400" b="1" dirty="0" err="1"/>
              <a:t>elements</a:t>
            </a:r>
            <a:br>
              <a:rPr lang="it-IT" sz="2400" b="1" dirty="0"/>
            </a:br>
            <a:r>
              <a:rPr lang="it-IT" sz="2400" dirty="0"/>
              <a:t>- Better </a:t>
            </a:r>
            <a:r>
              <a:rPr lang="it-IT" sz="2400" dirty="0" err="1"/>
              <a:t>results</a:t>
            </a:r>
            <a:r>
              <a:rPr lang="it-IT" sz="2400" dirty="0"/>
              <a:t> with </a:t>
            </a:r>
            <a:r>
              <a:rPr lang="it-IT" sz="2400" b="1" dirty="0" err="1"/>
              <a:t>positrons</a:t>
            </a:r>
            <a:endParaRPr lang="it-IT" sz="2400" b="1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66003C2-79AA-7FA5-BDDF-51E0601B1F63}"/>
              </a:ext>
            </a:extLst>
          </p:cNvPr>
          <p:cNvSpPr txBox="1"/>
          <p:nvPr/>
        </p:nvSpPr>
        <p:spPr>
          <a:xfrm>
            <a:off x="4162425" y="3599694"/>
            <a:ext cx="1767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Cover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region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ED4E608-26BC-4575-D92E-96DAC02CE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E99FC90-2BF2-36F7-30C4-13C9B9F08080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9927335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630C1D49-6C85-7BDD-40BB-C2EA6BF04DFB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8A388D21-BED4-735D-1FD9-7FCEC90E4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1075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about</a:t>
            </a:r>
            <a:r>
              <a:rPr lang="it-IT" dirty="0"/>
              <a:t> the </a:t>
            </a:r>
            <a:r>
              <a:rPr lang="it-IT" dirty="0" err="1"/>
              <a:t>Brilliance</a:t>
            </a:r>
            <a:r>
              <a:rPr lang="it-IT" dirty="0"/>
              <a:t>?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35DE563F-FB78-64A8-4153-813BD54EF2FA}"/>
              </a:ext>
            </a:extLst>
          </p:cNvPr>
          <p:cNvSpPr/>
          <p:nvPr/>
        </p:nvSpPr>
        <p:spPr>
          <a:xfrm>
            <a:off x="334963" y="1552576"/>
            <a:ext cx="11522075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With Channeling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Radiation</a:t>
            </a:r>
            <a:r>
              <a:rPr lang="it-IT" sz="2400" dirty="0">
                <a:solidFill>
                  <a:srgbClr val="0A1014"/>
                </a:solidFill>
                <a:latin typeface="Roboto Condensed"/>
              </a:rPr>
              <a:t>: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photon fluxes on the order of 10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12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/s in the primary peak, with reasonable values for the beam current (@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μA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) and crystal lifetime.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BE8C4616-198B-C4D3-58B0-C514A675C5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09" t="37026"/>
          <a:stretch/>
        </p:blipFill>
        <p:spPr>
          <a:xfrm>
            <a:off x="795019" y="2905125"/>
            <a:ext cx="6069304" cy="311832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49FD64B-0162-0D66-99C5-D57A0ABD4C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1" t="2628" r="1249" b="94733"/>
          <a:stretch/>
        </p:blipFill>
        <p:spPr>
          <a:xfrm>
            <a:off x="789939" y="2809240"/>
            <a:ext cx="5996300" cy="130693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3FA3B70E-19E6-FA0C-D60B-BC1AA67333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339" t="7309" r="94277" b="14318"/>
          <a:stretch/>
        </p:blipFill>
        <p:spPr>
          <a:xfrm>
            <a:off x="552450" y="2709763"/>
            <a:ext cx="311565" cy="311832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48412683-A854-10B2-27BB-80142BAD0B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987" t="36163"/>
          <a:stretch/>
        </p:blipFill>
        <p:spPr>
          <a:xfrm>
            <a:off x="6817666" y="2939933"/>
            <a:ext cx="2764483" cy="311832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BF980397-7DC9-8629-9F04-71F2FCE3C2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987" t="1653" b="95672"/>
          <a:stretch/>
        </p:blipFill>
        <p:spPr>
          <a:xfrm>
            <a:off x="6817666" y="2825773"/>
            <a:ext cx="2764484" cy="13069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3108B6A3-C4EF-9219-BF42-3664D69D7F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738" t="5911" r="74957" b="87978"/>
          <a:stretch/>
        </p:blipFill>
        <p:spPr>
          <a:xfrm>
            <a:off x="1466850" y="2978033"/>
            <a:ext cx="659131" cy="302561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871CD182-264B-BF3F-A43A-F05EC57073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864" t="6119" r="31831" b="87770"/>
          <a:stretch/>
        </p:blipFill>
        <p:spPr>
          <a:xfrm>
            <a:off x="4200525" y="2978033"/>
            <a:ext cx="659131" cy="302561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378EB1DE-E34C-1DB6-7758-73B28372A5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157" t="4457" r="51008" b="90049"/>
          <a:stretch/>
        </p:blipFill>
        <p:spPr>
          <a:xfrm>
            <a:off x="7062597" y="2952934"/>
            <a:ext cx="773759" cy="268405"/>
          </a:xfrm>
          <a:prstGeom prst="rect">
            <a:avLst/>
          </a:prstGeom>
        </p:spPr>
      </p:pic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3ECAD94C-C569-E350-F01E-4FFFD0E3ABD6}"/>
              </a:ext>
            </a:extLst>
          </p:cNvPr>
          <p:cNvSpPr/>
          <p:nvPr/>
        </p:nvSpPr>
        <p:spPr>
          <a:xfrm>
            <a:off x="9780423" y="3026410"/>
            <a:ext cx="2084551" cy="1593215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dirty="0">
                <a:solidFill>
                  <a:srgbClr val="0A1014"/>
                </a:solidFill>
                <a:latin typeface="Roboto Condensed"/>
              </a:rPr>
              <a:t>Curve 1, </a:t>
            </a:r>
            <a:r>
              <a:rPr lang="it-IT" sz="2400" dirty="0" err="1">
                <a:solidFill>
                  <a:srgbClr val="0A1014"/>
                </a:solidFill>
                <a:latin typeface="Roboto Condensed"/>
              </a:rPr>
              <a:t>estimates</a:t>
            </a:r>
            <a:r>
              <a:rPr lang="it-IT" sz="2400" dirty="0">
                <a:solidFill>
                  <a:srgbClr val="0A1014"/>
                </a:solidFill>
                <a:latin typeface="Roboto Condensed"/>
              </a:rPr>
              <a:t> for DA</a:t>
            </a:r>
            <a:r>
              <a:rPr lang="az-Cyrl-AZ" sz="2400" dirty="0">
                <a:solidFill>
                  <a:srgbClr val="0A1014"/>
                </a:solidFill>
                <a:latin typeface="Roboto Condensed"/>
              </a:rPr>
              <a:t>Ф</a:t>
            </a:r>
            <a:r>
              <a:rPr lang="it-IT" sz="2400" dirty="0">
                <a:solidFill>
                  <a:srgbClr val="0A1014"/>
                </a:solidFill>
                <a:latin typeface="Roboto Condensed"/>
              </a:rPr>
              <a:t>NE </a:t>
            </a:r>
            <a:r>
              <a:rPr lang="it-IT" sz="2400" dirty="0" err="1">
                <a:solidFill>
                  <a:srgbClr val="0A1014"/>
                </a:solidFill>
                <a:latin typeface="Roboto Condensed"/>
              </a:rPr>
              <a:t>beam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54056D2-6551-70A3-5165-5044807C7741}"/>
              </a:ext>
            </a:extLst>
          </p:cNvPr>
          <p:cNvSpPr txBox="1"/>
          <p:nvPr/>
        </p:nvSpPr>
        <p:spPr>
          <a:xfrm>
            <a:off x="1419225" y="2539463"/>
            <a:ext cx="79906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>
                <a:solidFill>
                  <a:srgbClr val="C00000"/>
                </a:solidFill>
              </a:rPr>
              <a:t>Andrey V. </a:t>
            </a:r>
            <a:r>
              <a:rPr lang="it-IT" sz="1400" b="1" dirty="0" err="1">
                <a:solidFill>
                  <a:srgbClr val="C00000"/>
                </a:solidFill>
              </a:rPr>
              <a:t>Korol</a:t>
            </a:r>
            <a:r>
              <a:rPr lang="it-IT" sz="1400" b="1" dirty="0">
                <a:solidFill>
                  <a:srgbClr val="C00000"/>
                </a:solidFill>
              </a:rPr>
              <a:t>, Andrey V. </a:t>
            </a:r>
            <a:r>
              <a:rPr lang="it-IT" sz="1400" b="1" dirty="0" err="1">
                <a:solidFill>
                  <a:srgbClr val="C00000"/>
                </a:solidFill>
              </a:rPr>
              <a:t>Solov'yov</a:t>
            </a:r>
            <a:r>
              <a:rPr lang="it-IT" sz="1400" b="1" dirty="0">
                <a:solidFill>
                  <a:srgbClr val="C00000"/>
                </a:solidFill>
              </a:rPr>
              <a:t>, Walter </a:t>
            </a:r>
            <a:r>
              <a:rPr lang="it-IT" sz="1400" b="1" dirty="0" err="1">
                <a:solidFill>
                  <a:srgbClr val="C00000"/>
                </a:solidFill>
              </a:rPr>
              <a:t>Greiner</a:t>
            </a:r>
            <a:r>
              <a:rPr lang="it-IT" sz="1400" b="1" dirty="0">
                <a:solidFill>
                  <a:srgbClr val="C00000"/>
                </a:solidFill>
              </a:rPr>
              <a:t>, Channeling and </a:t>
            </a:r>
            <a:r>
              <a:rPr lang="it-IT" sz="1400" b="1" dirty="0" err="1">
                <a:solidFill>
                  <a:srgbClr val="C00000"/>
                </a:solidFill>
              </a:rPr>
              <a:t>Radiation</a:t>
            </a:r>
            <a:r>
              <a:rPr lang="it-IT" sz="1400" b="1" dirty="0">
                <a:solidFill>
                  <a:srgbClr val="C00000"/>
                </a:solidFill>
              </a:rPr>
              <a:t> in </a:t>
            </a:r>
            <a:r>
              <a:rPr lang="it-IT" sz="1400" b="1" dirty="0" err="1">
                <a:solidFill>
                  <a:srgbClr val="C00000"/>
                </a:solidFill>
              </a:rPr>
              <a:t>Periodically</a:t>
            </a:r>
            <a:r>
              <a:rPr lang="it-IT" sz="1400" b="1" dirty="0">
                <a:solidFill>
                  <a:srgbClr val="C00000"/>
                </a:solidFill>
              </a:rPr>
              <a:t> Bent Crystals</a:t>
            </a:r>
          </a:p>
        </p:txBody>
      </p:sp>
      <p:sp>
        <p:nvSpPr>
          <p:cNvPr id="28" name="Segnaposto numero diapositiva 27">
            <a:extLst>
              <a:ext uri="{FF2B5EF4-FFF2-40B4-BE49-F238E27FC236}">
                <a16:creationId xmlns:a16="http://schemas.microsoft.com/office/drawing/2014/main" id="{BD45B463-51D0-6100-64C3-C903C3632D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20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C3A3F03-6C62-8B4D-38FE-F0C1097AC59A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841009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BBAB7A9-C442-936B-D9EE-E2BEC414D85E}"/>
              </a:ext>
            </a:extLst>
          </p:cNvPr>
          <p:cNvSpPr/>
          <p:nvPr/>
        </p:nvSpPr>
        <p:spPr>
          <a:xfrm>
            <a:off x="334964" y="1552516"/>
            <a:ext cx="5694361" cy="3067109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9" name="Rettangolo con angoli arrotondati 48">
            <a:extLst>
              <a:ext uri="{FF2B5EF4-FFF2-40B4-BE49-F238E27FC236}">
                <a16:creationId xmlns:a16="http://schemas.microsoft.com/office/drawing/2014/main" id="{740948AE-E103-28F2-070B-69C29EEF7BB8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CB53A467-3301-DA92-0BF2-8C7C79A66FE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BA7D9BD9-9EDA-4CF2-9475-63E8E5522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Channeling in Bent Crystals</a:t>
            </a:r>
            <a:endParaRPr lang="it-IT" sz="3600" dirty="0"/>
          </a:p>
        </p:txBody>
      </p:sp>
      <p:pic>
        <p:nvPicPr>
          <p:cNvPr id="19" name="Segnaposto contenuto 18" descr="Immagine che contiene luce, schermata, linea, Policromia&#10;&#10;Descrizione generata automaticamente">
            <a:extLst>
              <a:ext uri="{FF2B5EF4-FFF2-40B4-BE49-F238E27FC236}">
                <a16:creationId xmlns:a16="http://schemas.microsoft.com/office/drawing/2014/main" id="{691AC8BB-F172-8137-62A9-61E72F770A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5" t="19964" r="6551" b="6140"/>
          <a:stretch/>
        </p:blipFill>
        <p:spPr>
          <a:xfrm>
            <a:off x="678084" y="1645920"/>
            <a:ext cx="3944540" cy="2187128"/>
          </a:xfrm>
        </p:spPr>
      </p:pic>
      <p:sp>
        <p:nvSpPr>
          <p:cNvPr id="20" name="Freeform 106">
            <a:extLst>
              <a:ext uri="{FF2B5EF4-FFF2-40B4-BE49-F238E27FC236}">
                <a16:creationId xmlns:a16="http://schemas.microsoft.com/office/drawing/2014/main" id="{6F4D6581-998C-54DB-85F5-7F827347DDC5}"/>
              </a:ext>
            </a:extLst>
          </p:cNvPr>
          <p:cNvSpPr>
            <a:spLocks/>
          </p:cNvSpPr>
          <p:nvPr/>
        </p:nvSpPr>
        <p:spPr bwMode="auto">
          <a:xfrm rot="1463341">
            <a:off x="2299536" y="2613427"/>
            <a:ext cx="2243863" cy="179402"/>
          </a:xfrm>
          <a:custGeom>
            <a:avLst/>
            <a:gdLst>
              <a:gd name="T0" fmla="*/ 0 w 3216"/>
              <a:gd name="T1" fmla="*/ 31 h 169"/>
              <a:gd name="T2" fmla="*/ 564 w 3216"/>
              <a:gd name="T3" fmla="*/ 127 h 169"/>
              <a:gd name="T4" fmla="*/ 1194 w 3216"/>
              <a:gd name="T5" fmla="*/ 13 h 169"/>
              <a:gd name="T6" fmla="*/ 1854 w 3216"/>
              <a:gd name="T7" fmla="*/ 139 h 169"/>
              <a:gd name="T8" fmla="*/ 2394 w 3216"/>
              <a:gd name="T9" fmla="*/ 7 h 169"/>
              <a:gd name="T10" fmla="*/ 2760 w 3216"/>
              <a:gd name="T11" fmla="*/ 97 h 169"/>
              <a:gd name="T12" fmla="*/ 3216 w 3216"/>
              <a:gd name="T13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6" h="169">
                <a:moveTo>
                  <a:pt x="0" y="31"/>
                </a:moveTo>
                <a:cubicBezTo>
                  <a:pt x="93" y="47"/>
                  <a:pt x="365" y="130"/>
                  <a:pt x="564" y="127"/>
                </a:cubicBezTo>
                <a:cubicBezTo>
                  <a:pt x="763" y="124"/>
                  <a:pt x="979" y="11"/>
                  <a:pt x="1194" y="13"/>
                </a:cubicBezTo>
                <a:cubicBezTo>
                  <a:pt x="1409" y="15"/>
                  <a:pt x="1654" y="140"/>
                  <a:pt x="1854" y="139"/>
                </a:cubicBezTo>
                <a:cubicBezTo>
                  <a:pt x="2054" y="138"/>
                  <a:pt x="2243" y="14"/>
                  <a:pt x="2394" y="7"/>
                </a:cubicBezTo>
                <a:cubicBezTo>
                  <a:pt x="2545" y="0"/>
                  <a:pt x="2623" y="70"/>
                  <a:pt x="2760" y="97"/>
                </a:cubicBezTo>
                <a:cubicBezTo>
                  <a:pt x="2897" y="124"/>
                  <a:pt x="3121" y="154"/>
                  <a:pt x="3216" y="169"/>
                </a:cubicBezTo>
              </a:path>
            </a:pathLst>
          </a:custGeom>
          <a:noFill/>
          <a:ln w="31750" cap="rnd" cmpd="sng">
            <a:solidFill>
              <a:srgbClr val="00B050"/>
            </a:solidFill>
            <a:prstDash val="solid"/>
            <a:round/>
            <a:headEnd w="lg" len="lg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2800" dirty="0">
              <a:latin typeface="Rockwell" panose="02060603020205020403" pitchFamily="18" charset="0"/>
              <a:cs typeface="Arial" charset="0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9F994795-8B08-2CB3-3BBC-82D67C052762}"/>
              </a:ext>
            </a:extLst>
          </p:cNvPr>
          <p:cNvCxnSpPr>
            <a:cxnSpLocks/>
          </p:cNvCxnSpPr>
          <p:nvPr/>
        </p:nvCxnSpPr>
        <p:spPr>
          <a:xfrm flipV="1">
            <a:off x="628650" y="2368473"/>
            <a:ext cx="564905" cy="1925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50610E24-68EF-A454-6598-04DB72D7F3AE}"/>
              </a:ext>
            </a:extLst>
          </p:cNvPr>
          <p:cNvCxnSpPr>
            <a:cxnSpLocks/>
          </p:cNvCxnSpPr>
          <p:nvPr/>
        </p:nvCxnSpPr>
        <p:spPr>
          <a:xfrm>
            <a:off x="698394" y="2358657"/>
            <a:ext cx="757149" cy="9816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77">
            <a:extLst>
              <a:ext uri="{FF2B5EF4-FFF2-40B4-BE49-F238E27FC236}">
                <a16:creationId xmlns:a16="http://schemas.microsoft.com/office/drawing/2014/main" id="{6CC6BB16-BB59-0261-22AD-69D82B853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603" y="3168036"/>
            <a:ext cx="24616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it-IT" sz="2000" b="1" dirty="0">
                <a:latin typeface="+mn-lt"/>
                <a:ea typeface="CMU Serif" panose="02000603000000000000" pitchFamily="2" charset="0"/>
                <a:cs typeface="CMU Serif" panose="02000603000000000000" pitchFamily="2" charset="0"/>
              </a:rPr>
              <a:t>E. </a:t>
            </a:r>
            <a:r>
              <a:rPr lang="en-US" altLang="it-IT" sz="2000" b="1" dirty="0" err="1">
                <a:latin typeface="+mn-lt"/>
                <a:ea typeface="CMU Serif" panose="02000603000000000000" pitchFamily="2" charset="0"/>
                <a:cs typeface="CMU Serif" panose="02000603000000000000" pitchFamily="2" charset="0"/>
              </a:rPr>
              <a:t>Tsyganov</a:t>
            </a:r>
            <a:r>
              <a:rPr lang="en-US" altLang="it-IT" sz="2000" b="1" dirty="0">
                <a:latin typeface="+mn-lt"/>
                <a:ea typeface="CMU Serif" panose="02000603000000000000" pitchFamily="2" charset="0"/>
                <a:cs typeface="CMU Serif" panose="02000603000000000000" pitchFamily="2" charset="0"/>
              </a:rPr>
              <a:t>, 1976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B73897F3-68A7-2AFC-73DC-8D21A81352B7}"/>
              </a:ext>
            </a:extLst>
          </p:cNvPr>
          <p:cNvSpPr txBox="1"/>
          <p:nvPr/>
        </p:nvSpPr>
        <p:spPr>
          <a:xfrm>
            <a:off x="3900970" y="3697049"/>
            <a:ext cx="17008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>
                <a:solidFill>
                  <a:srgbClr val="FE820B"/>
                </a:solidFill>
              </a:rPr>
              <a:t>Rechanneling</a:t>
            </a:r>
            <a:endParaRPr lang="it-IT" sz="2200" b="1" dirty="0">
              <a:solidFill>
                <a:srgbClr val="FE820B"/>
              </a:solidFill>
            </a:endParaRP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A53E9FCC-6F67-DF4E-C4DD-27DBAA520FBD}"/>
              </a:ext>
            </a:extLst>
          </p:cNvPr>
          <p:cNvCxnSpPr>
            <a:cxnSpLocks/>
          </p:cNvCxnSpPr>
          <p:nvPr/>
        </p:nvCxnSpPr>
        <p:spPr>
          <a:xfrm>
            <a:off x="2046146" y="2531538"/>
            <a:ext cx="1630622" cy="1565372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106">
            <a:extLst>
              <a:ext uri="{FF2B5EF4-FFF2-40B4-BE49-F238E27FC236}">
                <a16:creationId xmlns:a16="http://schemas.microsoft.com/office/drawing/2014/main" id="{9F2D6B76-CF5B-087A-AF91-3F739E66D0A1}"/>
              </a:ext>
            </a:extLst>
          </p:cNvPr>
          <p:cNvSpPr>
            <a:spLocks/>
          </p:cNvSpPr>
          <p:nvPr/>
        </p:nvSpPr>
        <p:spPr bwMode="auto">
          <a:xfrm rot="1540448">
            <a:off x="2310470" y="3203269"/>
            <a:ext cx="1839096" cy="212872"/>
          </a:xfrm>
          <a:custGeom>
            <a:avLst/>
            <a:gdLst>
              <a:gd name="T0" fmla="*/ 0 w 3216"/>
              <a:gd name="T1" fmla="*/ 31 h 169"/>
              <a:gd name="T2" fmla="*/ 564 w 3216"/>
              <a:gd name="T3" fmla="*/ 127 h 169"/>
              <a:gd name="T4" fmla="*/ 1194 w 3216"/>
              <a:gd name="T5" fmla="*/ 13 h 169"/>
              <a:gd name="T6" fmla="*/ 1854 w 3216"/>
              <a:gd name="T7" fmla="*/ 139 h 169"/>
              <a:gd name="T8" fmla="*/ 2394 w 3216"/>
              <a:gd name="T9" fmla="*/ 7 h 169"/>
              <a:gd name="T10" fmla="*/ 2760 w 3216"/>
              <a:gd name="T11" fmla="*/ 97 h 169"/>
              <a:gd name="T12" fmla="*/ 3216 w 3216"/>
              <a:gd name="T13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6" h="169">
                <a:moveTo>
                  <a:pt x="0" y="31"/>
                </a:moveTo>
                <a:cubicBezTo>
                  <a:pt x="93" y="47"/>
                  <a:pt x="365" y="130"/>
                  <a:pt x="564" y="127"/>
                </a:cubicBezTo>
                <a:cubicBezTo>
                  <a:pt x="763" y="124"/>
                  <a:pt x="979" y="11"/>
                  <a:pt x="1194" y="13"/>
                </a:cubicBezTo>
                <a:cubicBezTo>
                  <a:pt x="1409" y="15"/>
                  <a:pt x="1654" y="140"/>
                  <a:pt x="1854" y="139"/>
                </a:cubicBezTo>
                <a:cubicBezTo>
                  <a:pt x="2054" y="138"/>
                  <a:pt x="2243" y="14"/>
                  <a:pt x="2394" y="7"/>
                </a:cubicBezTo>
                <a:cubicBezTo>
                  <a:pt x="2545" y="0"/>
                  <a:pt x="2623" y="70"/>
                  <a:pt x="2760" y="97"/>
                </a:cubicBezTo>
                <a:cubicBezTo>
                  <a:pt x="2897" y="124"/>
                  <a:pt x="3121" y="154"/>
                  <a:pt x="3216" y="169"/>
                </a:cubicBezTo>
              </a:path>
            </a:pathLst>
          </a:custGeom>
          <a:noFill/>
          <a:ln w="38100" cap="rnd" cmpd="sng">
            <a:solidFill>
              <a:srgbClr val="FE820B"/>
            </a:solidFill>
            <a:prstDash val="solid"/>
            <a:round/>
            <a:headEnd w="lg" len="lg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2800" dirty="0">
              <a:latin typeface="Rockwell" panose="02060603020205020403" pitchFamily="18" charset="0"/>
              <a:cs typeface="Arial" charset="0"/>
            </a:endParaRP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50A59DEA-3AD2-6A74-8926-467F6019EA49}"/>
              </a:ext>
            </a:extLst>
          </p:cNvPr>
          <p:cNvSpPr txBox="1"/>
          <p:nvPr/>
        </p:nvSpPr>
        <p:spPr>
          <a:xfrm>
            <a:off x="4091531" y="3373142"/>
            <a:ext cx="1700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Channeling</a:t>
            </a:r>
            <a:endParaRPr lang="it-IT" sz="2200" dirty="0"/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BDA7AF21-179D-32BF-A5D5-F8D8A0AC5C8C}"/>
              </a:ext>
            </a:extLst>
          </p:cNvPr>
          <p:cNvSpPr txBox="1"/>
          <p:nvPr/>
        </p:nvSpPr>
        <p:spPr>
          <a:xfrm>
            <a:off x="4377663" y="2714922"/>
            <a:ext cx="109755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Volume </a:t>
            </a:r>
            <a:r>
              <a:rPr kumimoji="0" 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Capture</a:t>
            </a: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61AABF64-5350-F299-0A96-55917F5223EC}"/>
              </a:ext>
            </a:extLst>
          </p:cNvPr>
          <p:cNvSpPr txBox="1"/>
          <p:nvPr/>
        </p:nvSpPr>
        <p:spPr>
          <a:xfrm>
            <a:off x="4549944" y="1904789"/>
            <a:ext cx="13825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22FD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Volume </a:t>
            </a:r>
            <a:r>
              <a:rPr kumimoji="0" 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22FD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Reflection</a:t>
            </a: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srgbClr val="022FD0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DDE8AE47-A3E5-4E19-612A-A23F25231A41}"/>
              </a:ext>
            </a:extLst>
          </p:cNvPr>
          <p:cNvSpPr txBox="1"/>
          <p:nvPr/>
        </p:nvSpPr>
        <p:spPr>
          <a:xfrm>
            <a:off x="3006434" y="3989532"/>
            <a:ext cx="171049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Dechanneling</a:t>
            </a: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06765843-91B9-C8C8-74CE-21517CA537E6}"/>
              </a:ext>
            </a:extLst>
          </p:cNvPr>
          <p:cNvSpPr/>
          <p:nvPr/>
        </p:nvSpPr>
        <p:spPr>
          <a:xfrm>
            <a:off x="6183740" y="1552575"/>
            <a:ext cx="5694361" cy="4638674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5E1366D-5E63-0A37-65AB-B22EC71CDE30}"/>
              </a:ext>
            </a:extLst>
          </p:cNvPr>
          <p:cNvSpPr txBox="1"/>
          <p:nvPr/>
        </p:nvSpPr>
        <p:spPr>
          <a:xfrm>
            <a:off x="6162676" y="1548357"/>
            <a:ext cx="569436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/>
              <a:t>Deflection</a:t>
            </a:r>
            <a:r>
              <a:rPr lang="it-IT" sz="2400" b="1" dirty="0"/>
              <a:t> capability</a:t>
            </a:r>
          </a:p>
          <a:p>
            <a:pPr algn="ctr"/>
            <a:r>
              <a:rPr lang="it-IT" dirty="0"/>
              <a:t>855 MeV e- on 30 µm Si </a:t>
            </a:r>
            <a:r>
              <a:rPr lang="it-IT" dirty="0" err="1"/>
              <a:t>crystal</a:t>
            </a:r>
            <a:r>
              <a:rPr lang="it-IT" dirty="0"/>
              <a:t> @MAMI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C1B0D73-44A3-1962-0B5B-5D396E6A84A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0746" y="2512971"/>
            <a:ext cx="5127138" cy="272789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7D4C3B3-C6CE-BBBA-CA89-92830544159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0252" y="5203809"/>
            <a:ext cx="4067011" cy="441452"/>
          </a:xfrm>
          <a:prstGeom prst="rect">
            <a:avLst/>
          </a:prstGeom>
        </p:spPr>
      </p:pic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FCCDC14B-1DED-7BC4-6A5F-0CA438E2455B}"/>
              </a:ext>
            </a:extLst>
          </p:cNvPr>
          <p:cNvSpPr/>
          <p:nvPr/>
        </p:nvSpPr>
        <p:spPr>
          <a:xfrm>
            <a:off x="334964" y="4754138"/>
            <a:ext cx="5694361" cy="1439733"/>
          </a:xfrm>
          <a:prstGeom prst="roundRect">
            <a:avLst>
              <a:gd name="adj" fmla="val 776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8B0D5CF-8069-2879-E637-56AC8B6A4DB0}"/>
              </a:ext>
            </a:extLst>
          </p:cNvPr>
          <p:cNvSpPr txBox="1"/>
          <p:nvPr/>
        </p:nvSpPr>
        <p:spPr>
          <a:xfrm>
            <a:off x="345589" y="4863624"/>
            <a:ext cx="56943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000" dirty="0"/>
              <a:t>Over the last </a:t>
            </a:r>
            <a:r>
              <a:rPr lang="it-IT" sz="2000" dirty="0" err="1"/>
              <a:t>decades</a:t>
            </a:r>
            <a:r>
              <a:rPr lang="it-IT" sz="2000" dirty="0"/>
              <a:t> </a:t>
            </a:r>
            <a:r>
              <a:rPr lang="it-IT" sz="2000" dirty="0" err="1"/>
              <a:t>bent</a:t>
            </a:r>
            <a:r>
              <a:rPr lang="it-IT" sz="2000" dirty="0"/>
              <a:t> </a:t>
            </a:r>
            <a:r>
              <a:rPr lang="it-IT" sz="2000" dirty="0" err="1"/>
              <a:t>crystals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been</a:t>
            </a:r>
            <a:r>
              <a:rPr lang="it-IT" sz="2000" dirty="0"/>
              <a:t> </a:t>
            </a:r>
            <a:r>
              <a:rPr lang="it-IT" sz="2000" dirty="0" err="1"/>
              <a:t>studied</a:t>
            </a:r>
            <a:r>
              <a:rPr lang="it-IT" sz="2000" dirty="0"/>
              <a:t> for </a:t>
            </a:r>
            <a:r>
              <a:rPr lang="it-IT" sz="2000" dirty="0" err="1"/>
              <a:t>hadron</a:t>
            </a:r>
            <a:r>
              <a:rPr lang="it-IT" sz="2000" dirty="0"/>
              <a:t> </a:t>
            </a:r>
            <a:r>
              <a:rPr lang="it-IT" sz="2000" dirty="0" err="1"/>
              <a:t>beam</a:t>
            </a:r>
            <a:r>
              <a:rPr lang="it-IT" sz="2000" dirty="0"/>
              <a:t> </a:t>
            </a:r>
            <a:r>
              <a:rPr lang="it-IT" sz="2000" dirty="0" err="1"/>
              <a:t>manipulation</a:t>
            </a:r>
            <a:r>
              <a:rPr lang="it-IT" sz="2000" dirty="0"/>
              <a:t> </a:t>
            </a:r>
            <a:r>
              <a:rPr lang="it-IT" sz="2000" dirty="0" err="1"/>
              <a:t>expecially</a:t>
            </a:r>
            <a:r>
              <a:rPr lang="it-IT" sz="2000" dirty="0"/>
              <a:t> by UA9 </a:t>
            </a:r>
            <a:r>
              <a:rPr lang="it-IT" sz="2000" dirty="0" err="1"/>
              <a:t>collaboration</a:t>
            </a:r>
            <a:r>
              <a:rPr lang="it-IT" sz="2000" dirty="0"/>
              <a:t>.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5D834ED-D2EF-240F-4326-6B4E96954672}"/>
              </a:ext>
            </a:extLst>
          </p:cNvPr>
          <p:cNvSpPr txBox="1"/>
          <p:nvPr/>
        </p:nvSpPr>
        <p:spPr>
          <a:xfrm>
            <a:off x="6350149" y="5888539"/>
            <a:ext cx="54962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C00303"/>
                </a:solidFill>
                <a:effectLst/>
              </a:rPr>
              <a:t>Bandiera et al, PRL 115, 025504 (2015) 10.1103/PhysRevLett.115.025504</a:t>
            </a:r>
            <a:endParaRPr lang="it-IT" sz="1400" dirty="0">
              <a:solidFill>
                <a:srgbClr val="C00303"/>
              </a:solidFill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CAD215-7F0A-B669-EDDE-935423E857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21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7EF92FB-34B0-265B-CDB6-1019F2186F97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59323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6586">
        <p:fade/>
      </p:transition>
    </mc:Choice>
    <mc:Fallback xmlns="">
      <p:transition spd="med" advTm="86586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78AD155-A323-444F-637D-2FE11F81C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ttangolo con angoli arrotondati 48">
            <a:extLst>
              <a:ext uri="{FF2B5EF4-FFF2-40B4-BE49-F238E27FC236}">
                <a16:creationId xmlns:a16="http://schemas.microsoft.com/office/drawing/2014/main" id="{DB221D3B-5808-1B70-3CB2-249CCBB21255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DF555708-EB50-3885-4F48-F396D658C4A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E37D1DBC-B54A-AC37-D671-2AC947B62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Channeling in Bent Crystals</a:t>
            </a:r>
            <a:endParaRPr lang="it-IT" sz="3600" dirty="0"/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5AF7B1A3-4D2A-A98C-C045-C9135EAC4C77}"/>
              </a:ext>
            </a:extLst>
          </p:cNvPr>
          <p:cNvSpPr/>
          <p:nvPr/>
        </p:nvSpPr>
        <p:spPr>
          <a:xfrm>
            <a:off x="6183740" y="1552575"/>
            <a:ext cx="5694361" cy="4638674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AF93B5D-C16D-A2EA-6E1A-D1808D1A7B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613"/>
          <a:stretch/>
        </p:blipFill>
        <p:spPr>
          <a:xfrm>
            <a:off x="6875816" y="2253547"/>
            <a:ext cx="4310207" cy="2867454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C87BED3-EA11-D481-0D86-F26DE19F1D84}"/>
              </a:ext>
            </a:extLst>
          </p:cNvPr>
          <p:cNvSpPr txBox="1"/>
          <p:nvPr/>
        </p:nvSpPr>
        <p:spPr>
          <a:xfrm>
            <a:off x="6360774" y="5914251"/>
            <a:ext cx="54962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i="0" dirty="0">
                <a:solidFill>
                  <a:srgbClr val="C00303"/>
                </a:solidFill>
                <a:effectLst/>
              </a:rPr>
              <a:t>Bandiera et al, PRL 115, 025504 (2015) 10.1103/PhysRevLett.115.025504</a:t>
            </a:r>
            <a:endParaRPr lang="it-IT" sz="1200" b="1" dirty="0">
              <a:solidFill>
                <a:srgbClr val="C00303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F904F4F-DADC-1D32-BC3E-F0C450909E82}"/>
              </a:ext>
            </a:extLst>
          </p:cNvPr>
          <p:cNvSpPr txBox="1"/>
          <p:nvPr/>
        </p:nvSpPr>
        <p:spPr>
          <a:xfrm>
            <a:off x="6029325" y="5150838"/>
            <a:ext cx="56732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Channeling Radiation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Volume Reflection </a:t>
            </a:r>
            <a:r>
              <a:rPr lang="en-US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Broader angular acceptance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8A5E30E-30CB-3E69-718A-0BFE1309C7CB}"/>
              </a:ext>
            </a:extLst>
          </p:cNvPr>
          <p:cNvSpPr txBox="1"/>
          <p:nvPr/>
        </p:nvSpPr>
        <p:spPr>
          <a:xfrm>
            <a:off x="6162676" y="1548357"/>
            <a:ext cx="569436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/>
              <a:t>Radiation</a:t>
            </a:r>
            <a:r>
              <a:rPr lang="it-IT" sz="2400" b="1" dirty="0"/>
              <a:t> </a:t>
            </a:r>
            <a:r>
              <a:rPr lang="it-IT" sz="2400" b="1" dirty="0" err="1"/>
              <a:t>emission</a:t>
            </a:r>
            <a:endParaRPr lang="it-IT" sz="2400" b="1" dirty="0"/>
          </a:p>
          <a:p>
            <a:pPr algn="ctr"/>
            <a:r>
              <a:rPr lang="it-IT" dirty="0"/>
              <a:t>885 MeV e- on 30 µm Si </a:t>
            </a:r>
            <a:r>
              <a:rPr lang="it-IT" dirty="0" err="1"/>
              <a:t>crystal</a:t>
            </a:r>
            <a:r>
              <a:rPr lang="it-IT" dirty="0"/>
              <a:t> @MAMI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B43A167A-3580-9BC8-080C-428E500A345B}"/>
              </a:ext>
            </a:extLst>
          </p:cNvPr>
          <p:cNvSpPr/>
          <p:nvPr/>
        </p:nvSpPr>
        <p:spPr>
          <a:xfrm>
            <a:off x="334964" y="1552516"/>
            <a:ext cx="5694361" cy="3067109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7" name="Segnaposto contenuto 18" descr="Immagine che contiene luce, schermata, linea, Policromia&#10;&#10;Descrizione generata automaticamente">
            <a:extLst>
              <a:ext uri="{FF2B5EF4-FFF2-40B4-BE49-F238E27FC236}">
                <a16:creationId xmlns:a16="http://schemas.microsoft.com/office/drawing/2014/main" id="{80A2E889-E869-383E-6297-D85F701447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5" t="19964" r="6551" b="6140"/>
          <a:stretch/>
        </p:blipFill>
        <p:spPr>
          <a:xfrm>
            <a:off x="678084" y="1645920"/>
            <a:ext cx="3944540" cy="2187128"/>
          </a:xfrm>
        </p:spPr>
      </p:pic>
      <p:sp>
        <p:nvSpPr>
          <p:cNvPr id="38" name="Freeform 106">
            <a:extLst>
              <a:ext uri="{FF2B5EF4-FFF2-40B4-BE49-F238E27FC236}">
                <a16:creationId xmlns:a16="http://schemas.microsoft.com/office/drawing/2014/main" id="{F4A5DB65-5A7F-A9EA-9E11-48FC2811B299}"/>
              </a:ext>
            </a:extLst>
          </p:cNvPr>
          <p:cNvSpPr>
            <a:spLocks/>
          </p:cNvSpPr>
          <p:nvPr/>
        </p:nvSpPr>
        <p:spPr bwMode="auto">
          <a:xfrm rot="1463341">
            <a:off x="2299536" y="2613427"/>
            <a:ext cx="2243863" cy="179402"/>
          </a:xfrm>
          <a:custGeom>
            <a:avLst/>
            <a:gdLst>
              <a:gd name="T0" fmla="*/ 0 w 3216"/>
              <a:gd name="T1" fmla="*/ 31 h 169"/>
              <a:gd name="T2" fmla="*/ 564 w 3216"/>
              <a:gd name="T3" fmla="*/ 127 h 169"/>
              <a:gd name="T4" fmla="*/ 1194 w 3216"/>
              <a:gd name="T5" fmla="*/ 13 h 169"/>
              <a:gd name="T6" fmla="*/ 1854 w 3216"/>
              <a:gd name="T7" fmla="*/ 139 h 169"/>
              <a:gd name="T8" fmla="*/ 2394 w 3216"/>
              <a:gd name="T9" fmla="*/ 7 h 169"/>
              <a:gd name="T10" fmla="*/ 2760 w 3216"/>
              <a:gd name="T11" fmla="*/ 97 h 169"/>
              <a:gd name="T12" fmla="*/ 3216 w 3216"/>
              <a:gd name="T13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6" h="169">
                <a:moveTo>
                  <a:pt x="0" y="31"/>
                </a:moveTo>
                <a:cubicBezTo>
                  <a:pt x="93" y="47"/>
                  <a:pt x="365" y="130"/>
                  <a:pt x="564" y="127"/>
                </a:cubicBezTo>
                <a:cubicBezTo>
                  <a:pt x="763" y="124"/>
                  <a:pt x="979" y="11"/>
                  <a:pt x="1194" y="13"/>
                </a:cubicBezTo>
                <a:cubicBezTo>
                  <a:pt x="1409" y="15"/>
                  <a:pt x="1654" y="140"/>
                  <a:pt x="1854" y="139"/>
                </a:cubicBezTo>
                <a:cubicBezTo>
                  <a:pt x="2054" y="138"/>
                  <a:pt x="2243" y="14"/>
                  <a:pt x="2394" y="7"/>
                </a:cubicBezTo>
                <a:cubicBezTo>
                  <a:pt x="2545" y="0"/>
                  <a:pt x="2623" y="70"/>
                  <a:pt x="2760" y="97"/>
                </a:cubicBezTo>
                <a:cubicBezTo>
                  <a:pt x="2897" y="124"/>
                  <a:pt x="3121" y="154"/>
                  <a:pt x="3216" y="169"/>
                </a:cubicBezTo>
              </a:path>
            </a:pathLst>
          </a:custGeom>
          <a:noFill/>
          <a:ln w="31750" cap="rnd" cmpd="sng">
            <a:solidFill>
              <a:srgbClr val="00B050"/>
            </a:solidFill>
            <a:prstDash val="solid"/>
            <a:round/>
            <a:headEnd w="lg" len="lg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2800" dirty="0">
              <a:latin typeface="Rockwell" panose="02060603020205020403" pitchFamily="18" charset="0"/>
              <a:cs typeface="Arial" charset="0"/>
            </a:endParaRPr>
          </a:p>
        </p:txBody>
      </p: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7A990DEF-8A5A-24CF-6885-B290584EB48E}"/>
              </a:ext>
            </a:extLst>
          </p:cNvPr>
          <p:cNvCxnSpPr>
            <a:cxnSpLocks/>
          </p:cNvCxnSpPr>
          <p:nvPr/>
        </p:nvCxnSpPr>
        <p:spPr>
          <a:xfrm flipV="1">
            <a:off x="628650" y="2368473"/>
            <a:ext cx="564905" cy="1925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14CBE39B-5620-C51B-6585-BBDDC49A5810}"/>
              </a:ext>
            </a:extLst>
          </p:cNvPr>
          <p:cNvCxnSpPr>
            <a:cxnSpLocks/>
          </p:cNvCxnSpPr>
          <p:nvPr/>
        </p:nvCxnSpPr>
        <p:spPr>
          <a:xfrm>
            <a:off x="698394" y="2358657"/>
            <a:ext cx="757149" cy="9816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7">
            <a:extLst>
              <a:ext uri="{FF2B5EF4-FFF2-40B4-BE49-F238E27FC236}">
                <a16:creationId xmlns:a16="http://schemas.microsoft.com/office/drawing/2014/main" id="{E5C9BE09-E436-0DF6-E7C7-E235173F4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603" y="3168036"/>
            <a:ext cx="24616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it-IT" sz="2000" b="1" dirty="0">
                <a:latin typeface="+mn-lt"/>
                <a:ea typeface="CMU Serif" panose="02000603000000000000" pitchFamily="2" charset="0"/>
                <a:cs typeface="CMU Serif" panose="02000603000000000000" pitchFamily="2" charset="0"/>
              </a:rPr>
              <a:t>E. </a:t>
            </a:r>
            <a:r>
              <a:rPr lang="en-US" altLang="it-IT" sz="2000" b="1" dirty="0" err="1">
                <a:latin typeface="+mn-lt"/>
                <a:ea typeface="CMU Serif" panose="02000603000000000000" pitchFamily="2" charset="0"/>
                <a:cs typeface="CMU Serif" panose="02000603000000000000" pitchFamily="2" charset="0"/>
              </a:rPr>
              <a:t>Tsyganov</a:t>
            </a:r>
            <a:r>
              <a:rPr lang="en-US" altLang="it-IT" sz="2000" b="1" dirty="0">
                <a:latin typeface="+mn-lt"/>
                <a:ea typeface="CMU Serif" panose="02000603000000000000" pitchFamily="2" charset="0"/>
                <a:cs typeface="CMU Serif" panose="02000603000000000000" pitchFamily="2" charset="0"/>
              </a:rPr>
              <a:t>, 1976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D39BD657-C711-D30C-3CCD-14409ACB82CD}"/>
              </a:ext>
            </a:extLst>
          </p:cNvPr>
          <p:cNvSpPr txBox="1"/>
          <p:nvPr/>
        </p:nvSpPr>
        <p:spPr>
          <a:xfrm>
            <a:off x="3900970" y="3697049"/>
            <a:ext cx="17008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>
                <a:solidFill>
                  <a:srgbClr val="FE820B"/>
                </a:solidFill>
              </a:rPr>
              <a:t>Rechanneling</a:t>
            </a:r>
            <a:endParaRPr lang="it-IT" sz="2200" b="1" dirty="0">
              <a:solidFill>
                <a:srgbClr val="FE820B"/>
              </a:solidFill>
            </a:endParaRPr>
          </a:p>
        </p:txBody>
      </p: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504BCFE0-26BC-4136-5532-ACF9E958000E}"/>
              </a:ext>
            </a:extLst>
          </p:cNvPr>
          <p:cNvCxnSpPr>
            <a:cxnSpLocks/>
          </p:cNvCxnSpPr>
          <p:nvPr/>
        </p:nvCxnSpPr>
        <p:spPr>
          <a:xfrm>
            <a:off x="2046146" y="2531538"/>
            <a:ext cx="1630622" cy="1565372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106">
            <a:extLst>
              <a:ext uri="{FF2B5EF4-FFF2-40B4-BE49-F238E27FC236}">
                <a16:creationId xmlns:a16="http://schemas.microsoft.com/office/drawing/2014/main" id="{EC072DB5-7A55-EF66-DA96-FBF3E4E33C78}"/>
              </a:ext>
            </a:extLst>
          </p:cNvPr>
          <p:cNvSpPr>
            <a:spLocks/>
          </p:cNvSpPr>
          <p:nvPr/>
        </p:nvSpPr>
        <p:spPr bwMode="auto">
          <a:xfrm rot="1540448">
            <a:off x="2310470" y="3203269"/>
            <a:ext cx="1839096" cy="212872"/>
          </a:xfrm>
          <a:custGeom>
            <a:avLst/>
            <a:gdLst>
              <a:gd name="T0" fmla="*/ 0 w 3216"/>
              <a:gd name="T1" fmla="*/ 31 h 169"/>
              <a:gd name="T2" fmla="*/ 564 w 3216"/>
              <a:gd name="T3" fmla="*/ 127 h 169"/>
              <a:gd name="T4" fmla="*/ 1194 w 3216"/>
              <a:gd name="T5" fmla="*/ 13 h 169"/>
              <a:gd name="T6" fmla="*/ 1854 w 3216"/>
              <a:gd name="T7" fmla="*/ 139 h 169"/>
              <a:gd name="T8" fmla="*/ 2394 w 3216"/>
              <a:gd name="T9" fmla="*/ 7 h 169"/>
              <a:gd name="T10" fmla="*/ 2760 w 3216"/>
              <a:gd name="T11" fmla="*/ 97 h 169"/>
              <a:gd name="T12" fmla="*/ 3216 w 3216"/>
              <a:gd name="T13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6" h="169">
                <a:moveTo>
                  <a:pt x="0" y="31"/>
                </a:moveTo>
                <a:cubicBezTo>
                  <a:pt x="93" y="47"/>
                  <a:pt x="365" y="130"/>
                  <a:pt x="564" y="127"/>
                </a:cubicBezTo>
                <a:cubicBezTo>
                  <a:pt x="763" y="124"/>
                  <a:pt x="979" y="11"/>
                  <a:pt x="1194" y="13"/>
                </a:cubicBezTo>
                <a:cubicBezTo>
                  <a:pt x="1409" y="15"/>
                  <a:pt x="1654" y="140"/>
                  <a:pt x="1854" y="139"/>
                </a:cubicBezTo>
                <a:cubicBezTo>
                  <a:pt x="2054" y="138"/>
                  <a:pt x="2243" y="14"/>
                  <a:pt x="2394" y="7"/>
                </a:cubicBezTo>
                <a:cubicBezTo>
                  <a:pt x="2545" y="0"/>
                  <a:pt x="2623" y="70"/>
                  <a:pt x="2760" y="97"/>
                </a:cubicBezTo>
                <a:cubicBezTo>
                  <a:pt x="2897" y="124"/>
                  <a:pt x="3121" y="154"/>
                  <a:pt x="3216" y="169"/>
                </a:cubicBezTo>
              </a:path>
            </a:pathLst>
          </a:custGeom>
          <a:noFill/>
          <a:ln w="38100" cap="rnd" cmpd="sng">
            <a:solidFill>
              <a:srgbClr val="FE820B"/>
            </a:solidFill>
            <a:prstDash val="solid"/>
            <a:round/>
            <a:headEnd w="lg" len="lg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2800" dirty="0">
              <a:latin typeface="Rockwell" panose="02060603020205020403" pitchFamily="18" charset="0"/>
              <a:cs typeface="Arial" charset="0"/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96C46618-B3EC-9FD0-BBDF-88B6A345CF56}"/>
              </a:ext>
            </a:extLst>
          </p:cNvPr>
          <p:cNvSpPr txBox="1"/>
          <p:nvPr/>
        </p:nvSpPr>
        <p:spPr>
          <a:xfrm>
            <a:off x="4091531" y="3373142"/>
            <a:ext cx="1700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Channeling</a:t>
            </a:r>
            <a:endParaRPr lang="it-IT" sz="2200" dirty="0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67A1EA54-B67F-9083-80CD-6EE897C00DC4}"/>
              </a:ext>
            </a:extLst>
          </p:cNvPr>
          <p:cNvSpPr txBox="1"/>
          <p:nvPr/>
        </p:nvSpPr>
        <p:spPr>
          <a:xfrm>
            <a:off x="4377663" y="2714922"/>
            <a:ext cx="109755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Volume </a:t>
            </a:r>
            <a:r>
              <a:rPr kumimoji="0" 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Capture</a:t>
            </a: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23CB93E6-B16F-5AF4-F0E2-D5EE6912FC51}"/>
              </a:ext>
            </a:extLst>
          </p:cNvPr>
          <p:cNvSpPr txBox="1"/>
          <p:nvPr/>
        </p:nvSpPr>
        <p:spPr>
          <a:xfrm>
            <a:off x="4549944" y="1904789"/>
            <a:ext cx="13825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22FD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Volume </a:t>
            </a:r>
            <a:r>
              <a:rPr kumimoji="0" 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22FD0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Reflection</a:t>
            </a: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srgbClr val="022FD0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2F9BAE38-9188-ED83-BCAF-BAE31922690E}"/>
              </a:ext>
            </a:extLst>
          </p:cNvPr>
          <p:cNvSpPr txBox="1"/>
          <p:nvPr/>
        </p:nvSpPr>
        <p:spPr>
          <a:xfrm>
            <a:off x="3006434" y="3989532"/>
            <a:ext cx="171049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A1014"/>
                </a:solidFill>
                <a:effectLst/>
                <a:uLnTx/>
                <a:uFillTx/>
                <a:latin typeface="Roboto Condensed"/>
                <a:ea typeface="+mn-ea"/>
                <a:cs typeface="+mn-cs"/>
              </a:rPr>
              <a:t>Dechanneling</a:t>
            </a: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1" name="Rettangolo con angoli arrotondati 50">
            <a:extLst>
              <a:ext uri="{FF2B5EF4-FFF2-40B4-BE49-F238E27FC236}">
                <a16:creationId xmlns:a16="http://schemas.microsoft.com/office/drawing/2014/main" id="{CE655D25-368D-AEE2-F67E-4033CC3EE6BA}"/>
              </a:ext>
            </a:extLst>
          </p:cNvPr>
          <p:cNvSpPr/>
          <p:nvPr/>
        </p:nvSpPr>
        <p:spPr>
          <a:xfrm>
            <a:off x="334964" y="4754138"/>
            <a:ext cx="5694361" cy="1439733"/>
          </a:xfrm>
          <a:prstGeom prst="roundRect">
            <a:avLst>
              <a:gd name="adj" fmla="val 776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DCFC6005-9448-FEA6-A499-EA0794E1C571}"/>
              </a:ext>
            </a:extLst>
          </p:cNvPr>
          <p:cNvSpPr txBox="1"/>
          <p:nvPr/>
        </p:nvSpPr>
        <p:spPr>
          <a:xfrm>
            <a:off x="345589" y="4863624"/>
            <a:ext cx="56943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000" dirty="0"/>
              <a:t>Over the last </a:t>
            </a:r>
            <a:r>
              <a:rPr lang="it-IT" sz="2000" dirty="0" err="1"/>
              <a:t>decades</a:t>
            </a:r>
            <a:r>
              <a:rPr lang="it-IT" sz="2000" dirty="0"/>
              <a:t> </a:t>
            </a:r>
            <a:r>
              <a:rPr lang="it-IT" sz="2000" dirty="0" err="1"/>
              <a:t>bent</a:t>
            </a:r>
            <a:r>
              <a:rPr lang="it-IT" sz="2000" dirty="0"/>
              <a:t> </a:t>
            </a:r>
            <a:r>
              <a:rPr lang="it-IT" sz="2000" dirty="0" err="1"/>
              <a:t>crystals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been</a:t>
            </a:r>
            <a:r>
              <a:rPr lang="it-IT" sz="2000" dirty="0"/>
              <a:t> </a:t>
            </a:r>
            <a:r>
              <a:rPr lang="it-IT" sz="2000" dirty="0" err="1"/>
              <a:t>studied</a:t>
            </a:r>
            <a:r>
              <a:rPr lang="it-IT" sz="2000" dirty="0"/>
              <a:t> for </a:t>
            </a:r>
            <a:r>
              <a:rPr lang="it-IT" sz="2000" dirty="0" err="1"/>
              <a:t>hadron</a:t>
            </a:r>
            <a:r>
              <a:rPr lang="it-IT" sz="2000" dirty="0"/>
              <a:t> </a:t>
            </a:r>
            <a:r>
              <a:rPr lang="it-IT" sz="2000" dirty="0" err="1"/>
              <a:t>beam</a:t>
            </a:r>
            <a:r>
              <a:rPr lang="it-IT" sz="2000" dirty="0"/>
              <a:t> </a:t>
            </a:r>
            <a:r>
              <a:rPr lang="it-IT" sz="2000" dirty="0" err="1"/>
              <a:t>manipulation</a:t>
            </a:r>
            <a:r>
              <a:rPr lang="it-IT" sz="2000" dirty="0"/>
              <a:t> </a:t>
            </a:r>
            <a:r>
              <a:rPr lang="it-IT" sz="2000" dirty="0" err="1"/>
              <a:t>expecially</a:t>
            </a:r>
            <a:r>
              <a:rPr lang="it-IT" sz="2000" dirty="0"/>
              <a:t> by UA9 </a:t>
            </a:r>
            <a:r>
              <a:rPr lang="it-IT" sz="2000" dirty="0" err="1"/>
              <a:t>collaboration</a:t>
            </a:r>
            <a:r>
              <a:rPr lang="it-IT" sz="2000" dirty="0"/>
              <a:t>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D9D1339-6BA8-8106-EF7A-BAACA92D0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22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83188EE-EE48-FBE1-8866-06F508BE7407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24822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6586">
        <p:fade/>
      </p:transition>
    </mc:Choice>
    <mc:Fallback xmlns="">
      <p:transition spd="med" advTm="86586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ttangolo con angoli arrotondati 65">
            <a:extLst>
              <a:ext uri="{FF2B5EF4-FFF2-40B4-BE49-F238E27FC236}">
                <a16:creationId xmlns:a16="http://schemas.microsoft.com/office/drawing/2014/main" id="{152040AF-C049-3273-F10E-4419BA876DFB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CB53A467-3301-DA92-0BF2-8C7C79A66FE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BA7D9BD9-9EDA-4CF2-9475-63E8E5522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Channeling</a:t>
            </a:r>
            <a:endParaRPr lang="it-IT" sz="3600" dirty="0"/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1840F27A-43ED-76A3-5533-02CD009CCE9B}"/>
              </a:ext>
            </a:extLst>
          </p:cNvPr>
          <p:cNvSpPr/>
          <p:nvPr/>
        </p:nvSpPr>
        <p:spPr>
          <a:xfrm>
            <a:off x="334963" y="1561517"/>
            <a:ext cx="5694362" cy="3058108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 w="50800">
            <a:solidFill>
              <a:srgbClr val="FF7F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288A8106-4089-9FA9-B357-B5B5B2E038ED}"/>
              </a:ext>
            </a:extLst>
          </p:cNvPr>
          <p:cNvGrpSpPr/>
          <p:nvPr/>
        </p:nvGrpSpPr>
        <p:grpSpPr>
          <a:xfrm>
            <a:off x="733505" y="2407798"/>
            <a:ext cx="4676620" cy="1291642"/>
            <a:chOff x="195510" y="1271821"/>
            <a:chExt cx="4732988" cy="1307210"/>
          </a:xfrm>
        </p:grpSpPr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5B33A74F-3A50-FA49-B339-3587B0866409}"/>
                </a:ext>
              </a:extLst>
            </p:cNvPr>
            <p:cNvSpPr txBox="1"/>
            <p:nvPr/>
          </p:nvSpPr>
          <p:spPr>
            <a:xfrm>
              <a:off x="195510" y="1526202"/>
              <a:ext cx="1252954" cy="861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ea typeface="CMU Serif" panose="02000603000000000000" pitchFamily="2" charset="0"/>
                  <a:cs typeface="CMU Serif" panose="02000603000000000000" pitchFamily="2" charset="0"/>
                </a:rPr>
                <a:t>Charged</a:t>
              </a:r>
            </a:p>
            <a:p>
              <a:r>
                <a:rPr lang="en-US" sz="2000" dirty="0">
                  <a:ea typeface="CMU Serif" panose="02000603000000000000" pitchFamily="2" charset="0"/>
                  <a:cs typeface="CMU Serif" panose="02000603000000000000" pitchFamily="2" charset="0"/>
                </a:rPr>
                <a:t>particle</a:t>
              </a:r>
            </a:p>
          </p:txBody>
        </p:sp>
        <p:sp>
          <p:nvSpPr>
            <p:cNvPr id="20" name="Oval 113">
              <a:extLst>
                <a:ext uri="{FF2B5EF4-FFF2-40B4-BE49-F238E27FC236}">
                  <a16:creationId xmlns:a16="http://schemas.microsoft.com/office/drawing/2014/main" id="{1CBEF85B-84EC-31B1-43F7-83BEE9F70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780" y="137484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1" name="Oval 114">
              <a:extLst>
                <a:ext uri="{FF2B5EF4-FFF2-40B4-BE49-F238E27FC236}">
                  <a16:creationId xmlns:a16="http://schemas.microsoft.com/office/drawing/2014/main" id="{AC323CE2-1A52-5F6E-A411-AB6CBA99F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780" y="1864171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2" name="Oval 115">
              <a:extLst>
                <a:ext uri="{FF2B5EF4-FFF2-40B4-BE49-F238E27FC236}">
                  <a16:creationId xmlns:a16="http://schemas.microsoft.com/office/drawing/2014/main" id="{10D61C3F-F4D2-DCFA-1427-FC795291F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9470" y="203427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3" name="Oval 116">
              <a:extLst>
                <a:ext uri="{FF2B5EF4-FFF2-40B4-BE49-F238E27FC236}">
                  <a16:creationId xmlns:a16="http://schemas.microsoft.com/office/drawing/2014/main" id="{CDB318F6-6E18-4246-3E74-829DDD90F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580" y="145104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4" name="Oval 117">
              <a:extLst>
                <a:ext uri="{FF2B5EF4-FFF2-40B4-BE49-F238E27FC236}">
                  <a16:creationId xmlns:a16="http://schemas.microsoft.com/office/drawing/2014/main" id="{77250C47-878F-2118-B13A-B71CCF670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6033" y="1724272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5" name="Oval 118">
              <a:extLst>
                <a:ext uri="{FF2B5EF4-FFF2-40B4-BE49-F238E27FC236}">
                  <a16:creationId xmlns:a16="http://schemas.microsoft.com/office/drawing/2014/main" id="{36C64D38-81DF-65A9-F318-822EA8726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607" y="2426631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6" name="Oval 119">
              <a:extLst>
                <a:ext uri="{FF2B5EF4-FFF2-40B4-BE49-F238E27FC236}">
                  <a16:creationId xmlns:a16="http://schemas.microsoft.com/office/drawing/2014/main" id="{7DC1CF01-6122-D41C-CFCF-4E0848BFD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7580" y="137484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7" name="Oval 120">
              <a:extLst>
                <a:ext uri="{FF2B5EF4-FFF2-40B4-BE49-F238E27FC236}">
                  <a16:creationId xmlns:a16="http://schemas.microsoft.com/office/drawing/2014/main" id="{F4601108-7E19-F5AD-F43A-3E9ACACA3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6098" y="2023402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8" name="Oval 121">
              <a:extLst>
                <a:ext uri="{FF2B5EF4-FFF2-40B4-BE49-F238E27FC236}">
                  <a16:creationId xmlns:a16="http://schemas.microsoft.com/office/drawing/2014/main" id="{B146790F-2E53-1E3F-FCC0-7C461859F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233" y="171814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29" name="Oval 122">
              <a:extLst>
                <a:ext uri="{FF2B5EF4-FFF2-40B4-BE49-F238E27FC236}">
                  <a16:creationId xmlns:a16="http://schemas.microsoft.com/office/drawing/2014/main" id="{D5EDA6B8-830D-5684-B7A8-D540A0659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5780" y="137484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30" name="Oval 123">
              <a:extLst>
                <a:ext uri="{FF2B5EF4-FFF2-40B4-BE49-F238E27FC236}">
                  <a16:creationId xmlns:a16="http://schemas.microsoft.com/office/drawing/2014/main" id="{1BEDCAEA-48C0-2BEF-B23A-A4BB34CE2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5904" y="1919418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31" name="Oval 124">
              <a:extLst>
                <a:ext uri="{FF2B5EF4-FFF2-40B4-BE49-F238E27FC236}">
                  <a16:creationId xmlns:a16="http://schemas.microsoft.com/office/drawing/2014/main" id="{99EF1839-D874-7C84-22BB-51EEBE487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233" y="2377816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32" name="Freeform 126">
              <a:extLst>
                <a:ext uri="{FF2B5EF4-FFF2-40B4-BE49-F238E27FC236}">
                  <a16:creationId xmlns:a16="http://schemas.microsoft.com/office/drawing/2014/main" id="{5E2E31A9-1C47-F730-DBFE-5ED61ECAD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454" y="1271821"/>
              <a:ext cx="1600200" cy="711200"/>
            </a:xfrm>
            <a:custGeom>
              <a:avLst/>
              <a:gdLst>
                <a:gd name="T0" fmla="*/ 0 w 1008"/>
                <a:gd name="T1" fmla="*/ 264 h 448"/>
                <a:gd name="T2" fmla="*/ 288 w 1008"/>
                <a:gd name="T3" fmla="*/ 264 h 448"/>
                <a:gd name="T4" fmla="*/ 576 w 1008"/>
                <a:gd name="T5" fmla="*/ 408 h 448"/>
                <a:gd name="T6" fmla="*/ 864 w 1008"/>
                <a:gd name="T7" fmla="*/ 408 h 448"/>
                <a:gd name="T8" fmla="*/ 816 w 1008"/>
                <a:gd name="T9" fmla="*/ 168 h 448"/>
                <a:gd name="T10" fmla="*/ 960 w 1008"/>
                <a:gd name="T11" fmla="*/ 24 h 448"/>
                <a:gd name="T12" fmla="*/ 1008 w 1008"/>
                <a:gd name="T1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8" h="448">
                  <a:moveTo>
                    <a:pt x="0" y="264"/>
                  </a:moveTo>
                  <a:cubicBezTo>
                    <a:pt x="96" y="252"/>
                    <a:pt x="192" y="240"/>
                    <a:pt x="288" y="264"/>
                  </a:cubicBezTo>
                  <a:cubicBezTo>
                    <a:pt x="384" y="288"/>
                    <a:pt x="480" y="384"/>
                    <a:pt x="576" y="408"/>
                  </a:cubicBezTo>
                  <a:cubicBezTo>
                    <a:pt x="672" y="432"/>
                    <a:pt x="824" y="448"/>
                    <a:pt x="864" y="408"/>
                  </a:cubicBezTo>
                  <a:cubicBezTo>
                    <a:pt x="904" y="368"/>
                    <a:pt x="800" y="232"/>
                    <a:pt x="816" y="168"/>
                  </a:cubicBezTo>
                  <a:cubicBezTo>
                    <a:pt x="832" y="104"/>
                    <a:pt x="928" y="48"/>
                    <a:pt x="960" y="24"/>
                  </a:cubicBezTo>
                  <a:cubicBezTo>
                    <a:pt x="992" y="0"/>
                    <a:pt x="1000" y="12"/>
                    <a:pt x="1008" y="2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sp>
          <p:nvSpPr>
            <p:cNvPr id="33" name="Freeform 127">
              <a:extLst>
                <a:ext uri="{FF2B5EF4-FFF2-40B4-BE49-F238E27FC236}">
                  <a16:creationId xmlns:a16="http://schemas.microsoft.com/office/drawing/2014/main" id="{2E63925F-3228-9C45-E279-59FCDDCF4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7179" y="1528941"/>
              <a:ext cx="2959101" cy="901700"/>
            </a:xfrm>
            <a:custGeom>
              <a:avLst/>
              <a:gdLst>
                <a:gd name="T0" fmla="*/ 0 w 1864"/>
                <a:gd name="T1" fmla="*/ 376 h 568"/>
                <a:gd name="T2" fmla="*/ 912 w 1864"/>
                <a:gd name="T3" fmla="*/ 472 h 568"/>
                <a:gd name="T4" fmla="*/ 1440 w 1864"/>
                <a:gd name="T5" fmla="*/ 136 h 568"/>
                <a:gd name="T6" fmla="*/ 1824 w 1864"/>
                <a:gd name="T7" fmla="*/ 40 h 568"/>
                <a:gd name="T8" fmla="*/ 1680 w 1864"/>
                <a:gd name="T9" fmla="*/ 376 h 568"/>
                <a:gd name="T10" fmla="*/ 1728 w 1864"/>
                <a:gd name="T11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4" h="568">
                  <a:moveTo>
                    <a:pt x="0" y="376"/>
                  </a:moveTo>
                  <a:cubicBezTo>
                    <a:pt x="336" y="444"/>
                    <a:pt x="672" y="512"/>
                    <a:pt x="912" y="472"/>
                  </a:cubicBezTo>
                  <a:cubicBezTo>
                    <a:pt x="1152" y="432"/>
                    <a:pt x="1288" y="208"/>
                    <a:pt x="1440" y="136"/>
                  </a:cubicBezTo>
                  <a:cubicBezTo>
                    <a:pt x="1592" y="64"/>
                    <a:pt x="1784" y="0"/>
                    <a:pt x="1824" y="40"/>
                  </a:cubicBezTo>
                  <a:cubicBezTo>
                    <a:pt x="1864" y="80"/>
                    <a:pt x="1696" y="288"/>
                    <a:pt x="1680" y="376"/>
                  </a:cubicBezTo>
                  <a:cubicBezTo>
                    <a:pt x="1664" y="464"/>
                    <a:pt x="1696" y="516"/>
                    <a:pt x="1728" y="56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+mj-lt"/>
                <a:cs typeface="Arial" charset="0"/>
              </a:endParaRPr>
            </a:p>
          </p:txBody>
        </p:sp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7FD689A4-FD73-CAE1-0079-9ACDE06D9FAF}"/>
                </a:ext>
              </a:extLst>
            </p:cNvPr>
            <p:cNvCxnSpPr/>
            <p:nvPr/>
          </p:nvCxnSpPr>
          <p:spPr>
            <a:xfrm flipV="1">
              <a:off x="1386759" y="1700791"/>
              <a:ext cx="410090" cy="170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2 34">
              <a:extLst>
                <a:ext uri="{FF2B5EF4-FFF2-40B4-BE49-F238E27FC236}">
                  <a16:creationId xmlns:a16="http://schemas.microsoft.com/office/drawing/2014/main" id="{D8639357-93A9-A9BF-ED95-DB71550AC49D}"/>
                </a:ext>
              </a:extLst>
            </p:cNvPr>
            <p:cNvCxnSpPr/>
            <p:nvPr/>
          </p:nvCxnSpPr>
          <p:spPr>
            <a:xfrm>
              <a:off x="1377006" y="2004044"/>
              <a:ext cx="410090" cy="909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AF1B49AB-CAF8-504E-73DE-09DA859FE55F}"/>
              </a:ext>
            </a:extLst>
          </p:cNvPr>
          <p:cNvSpPr txBox="1"/>
          <p:nvPr/>
        </p:nvSpPr>
        <p:spPr>
          <a:xfrm>
            <a:off x="334963" y="3869387"/>
            <a:ext cx="56786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sz="2000" b="1" dirty="0" err="1">
                <a:solidFill>
                  <a:srgbClr val="FF7F0E"/>
                </a:solidFill>
                <a:latin typeface="+mj-lt"/>
                <a:ea typeface="Roboto Condensed"/>
                <a:cs typeface="Roboto Condensed"/>
              </a:rPr>
              <a:t>Incoherent</a:t>
            </a:r>
            <a:r>
              <a:rPr lang="it-IT" sz="2000" b="1" dirty="0">
                <a:solidFill>
                  <a:srgbClr val="FF7F0E"/>
                </a:solidFill>
                <a:latin typeface="+mj-lt"/>
                <a:ea typeface="Roboto Condensed"/>
                <a:cs typeface="Roboto Condensed"/>
              </a:rPr>
              <a:t> scattering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C84743-6182-A11C-BF8A-3F64697309F7}"/>
              </a:ext>
            </a:extLst>
          </p:cNvPr>
          <p:cNvSpPr txBox="1"/>
          <p:nvPr/>
        </p:nvSpPr>
        <p:spPr>
          <a:xfrm>
            <a:off x="350676" y="1676259"/>
            <a:ext cx="56786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sz="2400" b="1" dirty="0" err="1">
                <a:solidFill>
                  <a:srgbClr val="FF7F0E"/>
                </a:solidFill>
                <a:latin typeface="+mj-lt"/>
                <a:ea typeface="Roboto Condensed"/>
                <a:cs typeface="Roboto Condensed"/>
              </a:rPr>
              <a:t>Amorphous</a:t>
            </a:r>
            <a:r>
              <a:rPr lang="it-IT" sz="2400" b="1" dirty="0">
                <a:solidFill>
                  <a:srgbClr val="FF7F0E"/>
                </a:solidFill>
                <a:latin typeface="+mj-lt"/>
                <a:ea typeface="Roboto Condensed"/>
                <a:cs typeface="Roboto Condensed"/>
              </a:rPr>
              <a:t> </a:t>
            </a:r>
            <a:r>
              <a:rPr lang="it-IT" sz="2400" b="1" dirty="0" err="1">
                <a:solidFill>
                  <a:srgbClr val="FF7F0E"/>
                </a:solidFill>
                <a:latin typeface="+mj-lt"/>
                <a:ea typeface="Roboto Condensed"/>
                <a:cs typeface="Roboto Condensed"/>
              </a:rPr>
              <a:t>material</a:t>
            </a:r>
            <a:endParaRPr lang="it-IT" sz="2400" b="1" dirty="0">
              <a:solidFill>
                <a:srgbClr val="FF7F0E"/>
              </a:solidFill>
              <a:latin typeface="+mj-lt"/>
              <a:ea typeface="Roboto Condensed"/>
              <a:cs typeface="Roboto Condensed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A2EC3993-A193-CB8B-4974-67894F1730F9}"/>
              </a:ext>
            </a:extLst>
          </p:cNvPr>
          <p:cNvSpPr/>
          <p:nvPr/>
        </p:nvSpPr>
        <p:spPr>
          <a:xfrm>
            <a:off x="6172200" y="1552575"/>
            <a:ext cx="5682060" cy="4638675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 w="50800">
            <a:solidFill>
              <a:srgbClr val="299F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7DA3FF73-263A-2171-46F1-315DDC636C74}"/>
              </a:ext>
            </a:extLst>
          </p:cNvPr>
          <p:cNvGrpSpPr/>
          <p:nvPr/>
        </p:nvGrpSpPr>
        <p:grpSpPr>
          <a:xfrm>
            <a:off x="6172201" y="2369278"/>
            <a:ext cx="5354011" cy="983461"/>
            <a:chOff x="6145246" y="1439478"/>
            <a:chExt cx="5051847" cy="893803"/>
          </a:xfrm>
        </p:grpSpPr>
        <p:sp>
          <p:nvSpPr>
            <p:cNvPr id="6" name="Text Box 17">
              <a:extLst>
                <a:ext uri="{FF2B5EF4-FFF2-40B4-BE49-F238E27FC236}">
                  <a16:creationId xmlns:a16="http://schemas.microsoft.com/office/drawing/2014/main" id="{5F33BA15-F221-A03E-87A5-CD80788541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1583" y="1902706"/>
              <a:ext cx="448460" cy="4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0000FF"/>
                  </a:solidFill>
                  <a:latin typeface="+mj-lt"/>
                  <a:ea typeface="CMU Serif" panose="02000603000000000000" pitchFamily="2" charset="0"/>
                  <a:cs typeface="CMU Serif" panose="02000603000000000000" pitchFamily="2" charset="0"/>
                </a:rPr>
                <a:t>e-</a:t>
              </a:r>
            </a:p>
          </p:txBody>
        </p:sp>
        <p:sp>
          <p:nvSpPr>
            <p:cNvPr id="11" name="Line 7">
              <a:extLst>
                <a:ext uri="{FF2B5EF4-FFF2-40B4-BE49-F238E27FC236}">
                  <a16:creationId xmlns:a16="http://schemas.microsoft.com/office/drawing/2014/main" id="{BF68A891-3292-F0F2-83A4-89DC0D59D0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1293" y="1580891"/>
              <a:ext cx="441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12" name="Line 8">
              <a:extLst>
                <a:ext uri="{FF2B5EF4-FFF2-40B4-BE49-F238E27FC236}">
                  <a16:creationId xmlns:a16="http://schemas.microsoft.com/office/drawing/2014/main" id="{596BC243-DF76-D68D-FE91-861ABDB4B9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1768" y="2194194"/>
              <a:ext cx="441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7FCC0DA4-C439-2335-1975-FE56715FB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493" y="1639630"/>
              <a:ext cx="4419600" cy="613303"/>
            </a:xfrm>
            <a:custGeom>
              <a:avLst/>
              <a:gdLst>
                <a:gd name="T0" fmla="*/ 0 w 3168"/>
                <a:gd name="T1" fmla="*/ 32 h 416"/>
                <a:gd name="T2" fmla="*/ 528 w 3168"/>
                <a:gd name="T3" fmla="*/ 320 h 416"/>
                <a:gd name="T4" fmla="*/ 1152 w 3168"/>
                <a:gd name="T5" fmla="*/ 32 h 416"/>
                <a:gd name="T6" fmla="*/ 1776 w 3168"/>
                <a:gd name="T7" fmla="*/ 320 h 416"/>
                <a:gd name="T8" fmla="*/ 2352 w 3168"/>
                <a:gd name="T9" fmla="*/ 32 h 416"/>
                <a:gd name="T10" fmla="*/ 2688 w 3168"/>
                <a:gd name="T11" fmla="*/ 128 h 416"/>
                <a:gd name="T12" fmla="*/ 3168 w 3168"/>
                <a:gd name="T13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8" h="416">
                  <a:moveTo>
                    <a:pt x="0" y="32"/>
                  </a:moveTo>
                  <a:cubicBezTo>
                    <a:pt x="168" y="176"/>
                    <a:pt x="336" y="320"/>
                    <a:pt x="528" y="320"/>
                  </a:cubicBezTo>
                  <a:cubicBezTo>
                    <a:pt x="720" y="320"/>
                    <a:pt x="944" y="32"/>
                    <a:pt x="1152" y="32"/>
                  </a:cubicBezTo>
                  <a:cubicBezTo>
                    <a:pt x="1360" y="32"/>
                    <a:pt x="1576" y="320"/>
                    <a:pt x="1776" y="320"/>
                  </a:cubicBezTo>
                  <a:cubicBezTo>
                    <a:pt x="1976" y="320"/>
                    <a:pt x="2200" y="64"/>
                    <a:pt x="2352" y="32"/>
                  </a:cubicBezTo>
                  <a:cubicBezTo>
                    <a:pt x="2504" y="0"/>
                    <a:pt x="2552" y="64"/>
                    <a:pt x="2688" y="128"/>
                  </a:cubicBezTo>
                  <a:cubicBezTo>
                    <a:pt x="2824" y="192"/>
                    <a:pt x="3088" y="368"/>
                    <a:pt x="3168" y="416"/>
                  </a:cubicBezTo>
                </a:path>
              </a:pathLst>
            </a:custGeom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US" sz="2800" dirty="0">
                <a:solidFill>
                  <a:srgbClr val="FF0000"/>
                </a:solidFill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37" name="Text Box 17">
              <a:extLst>
                <a:ext uri="{FF2B5EF4-FFF2-40B4-BE49-F238E27FC236}">
                  <a16:creationId xmlns:a16="http://schemas.microsoft.com/office/drawing/2014/main" id="{7C46BAD8-6398-2080-323D-0FD7C244D8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5246" y="1439478"/>
              <a:ext cx="492876" cy="4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FF0000"/>
                  </a:solidFill>
                  <a:ea typeface="CMU Serif" panose="02000603000000000000" pitchFamily="2" charset="0"/>
                  <a:cs typeface="CMU Serif" panose="02000603000000000000" pitchFamily="2" charset="0"/>
                </a:rPr>
                <a:t>e+</a:t>
              </a:r>
              <a:endParaRPr lang="en-US" sz="2400" dirty="0">
                <a:solidFill>
                  <a:srgbClr val="FF0000"/>
                </a:solidFill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43" name="Oval 21">
              <a:extLst>
                <a:ext uri="{FF2B5EF4-FFF2-40B4-BE49-F238E27FC236}">
                  <a16:creationId xmlns:a16="http://schemas.microsoft.com/office/drawing/2014/main" id="{C6EC1E1F-950D-C312-B871-42993DE67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42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9" name="Oval 22">
              <a:extLst>
                <a:ext uri="{FF2B5EF4-FFF2-40B4-BE49-F238E27FC236}">
                  <a16:creationId xmlns:a16="http://schemas.microsoft.com/office/drawing/2014/main" id="{C13CBB83-07FD-A997-FA14-691E08133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00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62" name="Oval 23">
              <a:extLst>
                <a:ext uri="{FF2B5EF4-FFF2-40B4-BE49-F238E27FC236}">
                  <a16:creationId xmlns:a16="http://schemas.microsoft.com/office/drawing/2014/main" id="{51DE0D9A-FC5A-39CD-A425-55D01F17F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58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67" name="Oval 24">
              <a:extLst>
                <a:ext uri="{FF2B5EF4-FFF2-40B4-BE49-F238E27FC236}">
                  <a16:creationId xmlns:a16="http://schemas.microsoft.com/office/drawing/2014/main" id="{40DB9484-80E6-0A75-DBF3-13C05F19E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16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68" name="Oval 25">
              <a:extLst>
                <a:ext uri="{FF2B5EF4-FFF2-40B4-BE49-F238E27FC236}">
                  <a16:creationId xmlns:a16="http://schemas.microsoft.com/office/drawing/2014/main" id="{D9B23227-C52C-5AC1-92B4-638769025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74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69" name="Oval 26">
              <a:extLst>
                <a:ext uri="{FF2B5EF4-FFF2-40B4-BE49-F238E27FC236}">
                  <a16:creationId xmlns:a16="http://schemas.microsoft.com/office/drawing/2014/main" id="{2D5E708A-3F5E-8001-4B06-63F3C62F6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32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0" name="Oval 27">
              <a:extLst>
                <a:ext uri="{FF2B5EF4-FFF2-40B4-BE49-F238E27FC236}">
                  <a16:creationId xmlns:a16="http://schemas.microsoft.com/office/drawing/2014/main" id="{F1FC3C4A-E56E-7486-FDB4-2671B8E27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46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1" name="Oval 28">
              <a:extLst>
                <a:ext uri="{FF2B5EF4-FFF2-40B4-BE49-F238E27FC236}">
                  <a16:creationId xmlns:a16="http://schemas.microsoft.com/office/drawing/2014/main" id="{04338848-08C7-2413-9CF0-D22190504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75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2" name="Oval 29">
              <a:extLst>
                <a:ext uri="{FF2B5EF4-FFF2-40B4-BE49-F238E27FC236}">
                  <a16:creationId xmlns:a16="http://schemas.microsoft.com/office/drawing/2014/main" id="{E6C3F4BF-BB85-194C-A709-4570AA359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33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3" name="Oval 30">
              <a:extLst>
                <a:ext uri="{FF2B5EF4-FFF2-40B4-BE49-F238E27FC236}">
                  <a16:creationId xmlns:a16="http://schemas.microsoft.com/office/drawing/2014/main" id="{C737854A-8AAC-8C58-4D0A-839AE6EC9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91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4" name="Oval 31">
              <a:extLst>
                <a:ext uri="{FF2B5EF4-FFF2-40B4-BE49-F238E27FC236}">
                  <a16:creationId xmlns:a16="http://schemas.microsoft.com/office/drawing/2014/main" id="{C7B525F0-F402-51EC-6BFC-4D2886D00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49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5" name="Oval 32">
              <a:extLst>
                <a:ext uri="{FF2B5EF4-FFF2-40B4-BE49-F238E27FC236}">
                  <a16:creationId xmlns:a16="http://schemas.microsoft.com/office/drawing/2014/main" id="{CDA78EB8-1487-EBFA-7E03-2EC877FEF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207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6" name="Oval 33">
              <a:extLst>
                <a:ext uri="{FF2B5EF4-FFF2-40B4-BE49-F238E27FC236}">
                  <a16:creationId xmlns:a16="http://schemas.microsoft.com/office/drawing/2014/main" id="{15851676-232E-E18E-22CE-563622AD7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65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7" name="Oval 34">
              <a:extLst>
                <a:ext uri="{FF2B5EF4-FFF2-40B4-BE49-F238E27FC236}">
                  <a16:creationId xmlns:a16="http://schemas.microsoft.com/office/drawing/2014/main" id="{2ECDAE18-057E-9ED7-591E-583F562E9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9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78" name="Freeform 106">
              <a:extLst>
                <a:ext uri="{FF2B5EF4-FFF2-40B4-BE49-F238E27FC236}">
                  <a16:creationId xmlns:a16="http://schemas.microsoft.com/office/drawing/2014/main" id="{F55D7246-662E-B839-9C07-E2E9C3787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1293" y="2059256"/>
              <a:ext cx="4410075" cy="268288"/>
            </a:xfrm>
            <a:custGeom>
              <a:avLst/>
              <a:gdLst>
                <a:gd name="T0" fmla="*/ 0 w 3216"/>
                <a:gd name="T1" fmla="*/ 31 h 169"/>
                <a:gd name="T2" fmla="*/ 564 w 3216"/>
                <a:gd name="T3" fmla="*/ 127 h 169"/>
                <a:gd name="T4" fmla="*/ 1194 w 3216"/>
                <a:gd name="T5" fmla="*/ 13 h 169"/>
                <a:gd name="T6" fmla="*/ 1854 w 3216"/>
                <a:gd name="T7" fmla="*/ 139 h 169"/>
                <a:gd name="T8" fmla="*/ 2394 w 3216"/>
                <a:gd name="T9" fmla="*/ 7 h 169"/>
                <a:gd name="T10" fmla="*/ 2760 w 3216"/>
                <a:gd name="T11" fmla="*/ 97 h 169"/>
                <a:gd name="T12" fmla="*/ 3216 w 3216"/>
                <a:gd name="T13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6" h="169">
                  <a:moveTo>
                    <a:pt x="0" y="31"/>
                  </a:moveTo>
                  <a:cubicBezTo>
                    <a:pt x="93" y="47"/>
                    <a:pt x="365" y="130"/>
                    <a:pt x="564" y="127"/>
                  </a:cubicBezTo>
                  <a:cubicBezTo>
                    <a:pt x="763" y="124"/>
                    <a:pt x="979" y="11"/>
                    <a:pt x="1194" y="13"/>
                  </a:cubicBezTo>
                  <a:cubicBezTo>
                    <a:pt x="1409" y="15"/>
                    <a:pt x="1654" y="140"/>
                    <a:pt x="1854" y="139"/>
                  </a:cubicBezTo>
                  <a:cubicBezTo>
                    <a:pt x="2054" y="138"/>
                    <a:pt x="2243" y="14"/>
                    <a:pt x="2394" y="7"/>
                  </a:cubicBezTo>
                  <a:cubicBezTo>
                    <a:pt x="2545" y="0"/>
                    <a:pt x="2623" y="70"/>
                    <a:pt x="2760" y="97"/>
                  </a:cubicBezTo>
                  <a:cubicBezTo>
                    <a:pt x="2897" y="124"/>
                    <a:pt x="3121" y="154"/>
                    <a:pt x="3216" y="169"/>
                  </a:cubicBezTo>
                </a:path>
              </a:pathLst>
            </a:custGeom>
            <a:ln w="38100" cap="flat" cmpd="sng" algn="ctr">
              <a:solidFill>
                <a:srgbClr val="3839FD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</p:grp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64F8F4A4-CEFC-2706-6A79-0837ED852C12}"/>
              </a:ext>
            </a:extLst>
          </p:cNvPr>
          <p:cNvSpPr txBox="1"/>
          <p:nvPr/>
        </p:nvSpPr>
        <p:spPr>
          <a:xfrm>
            <a:off x="6235906" y="3802500"/>
            <a:ext cx="3668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it-IT" dirty="0" err="1">
                <a:latin typeface="+mj-lt"/>
                <a:ea typeface="Roboto Condensed"/>
                <a:cs typeface="Roboto Condensed"/>
              </a:rPr>
              <a:t>If</a:t>
            </a:r>
            <a:r>
              <a:rPr lang="it-IT" dirty="0">
                <a:latin typeface="+mj-lt"/>
                <a:ea typeface="Roboto Condensed"/>
                <a:cs typeface="Roboto Condensed"/>
              </a:rPr>
              <a:t> the </a:t>
            </a:r>
            <a:r>
              <a:rPr lang="it-IT" dirty="0" err="1">
                <a:latin typeface="+mj-lt"/>
                <a:ea typeface="Roboto Condensed"/>
                <a:cs typeface="Roboto Condensed"/>
              </a:rPr>
              <a:t>incidence</a:t>
            </a:r>
            <a:r>
              <a:rPr lang="it-IT" dirty="0">
                <a:latin typeface="+mj-lt"/>
                <a:ea typeface="Roboto Condensed"/>
                <a:cs typeface="Roboto Condensed"/>
              </a:rPr>
              <a:t> angle &lt; </a:t>
            </a:r>
            <a:r>
              <a:rPr lang="it-IT" b="1" dirty="0" err="1">
                <a:latin typeface="+mj-lt"/>
                <a:ea typeface="Roboto Condensed"/>
                <a:cs typeface="Roboto Condensed"/>
              </a:rPr>
              <a:t>critical</a:t>
            </a:r>
            <a:r>
              <a:rPr lang="it-IT" b="1" dirty="0">
                <a:latin typeface="+mj-lt"/>
                <a:ea typeface="Roboto Condensed"/>
                <a:cs typeface="Roboto Condensed"/>
              </a:rPr>
              <a:t> angle</a:t>
            </a:r>
            <a:endParaRPr lang="it-IT" sz="1800" b="1" dirty="0">
              <a:latin typeface="+mj-lt"/>
              <a:ea typeface="Roboto Condensed"/>
              <a:cs typeface="Roboto Condensed"/>
            </a:endParaRPr>
          </a:p>
        </p:txBody>
      </p:sp>
      <p:pic>
        <p:nvPicPr>
          <p:cNvPr id="80" name="Immagine 79" descr="\documentclass{article}&#10;\usepackage{amsmath}&#10;\pagestyle{empty}&#10;\begin{document}&#10;&#10;$\theta_c = \sqrt{\dfrac{2 U_0}{pv}}$&#10;&#10;&#10;\end{document}" title="IguanaTex Bitmap Display">
            <a:extLst>
              <a:ext uri="{FF2B5EF4-FFF2-40B4-BE49-F238E27FC236}">
                <a16:creationId xmlns:a16="http://schemas.microsoft.com/office/drawing/2014/main" id="{EA70CD29-012E-0870-873B-216875D6297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624" y="3654363"/>
            <a:ext cx="1281253" cy="612734"/>
          </a:xfrm>
          <a:prstGeom prst="rect">
            <a:avLst/>
          </a:prstGeom>
        </p:spPr>
      </p:pic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A193855E-3479-EA67-7A04-C4AEAAFF74C1}"/>
              </a:ext>
            </a:extLst>
          </p:cNvPr>
          <p:cNvSpPr txBox="1"/>
          <p:nvPr/>
        </p:nvSpPr>
        <p:spPr>
          <a:xfrm>
            <a:off x="6223758" y="4800510"/>
            <a:ext cx="54135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it-IT" sz="1800" dirty="0" err="1">
                <a:latin typeface="+mj-lt"/>
                <a:ea typeface="Roboto Condensed"/>
                <a:cs typeface="Roboto Condensed"/>
              </a:rPr>
              <a:t>Particles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feels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the interaction with the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atoms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of the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plane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as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a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whole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and start to oscillate in </a:t>
            </a:r>
            <a:r>
              <a:rPr lang="it-IT" sz="18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channeling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.</a:t>
            </a:r>
            <a:endParaRPr lang="it-IT" sz="1800" b="1" dirty="0">
              <a:solidFill>
                <a:srgbClr val="299F29"/>
              </a:solidFill>
              <a:latin typeface="+mj-lt"/>
              <a:ea typeface="Roboto Condensed"/>
              <a:cs typeface="Roboto Condensed"/>
            </a:endParaRPr>
          </a:p>
          <a:p>
            <a:pPr marL="0" indent="0" algn="just">
              <a:buNone/>
            </a:pPr>
            <a:endParaRPr lang="it-IT" b="1" dirty="0">
              <a:solidFill>
                <a:srgbClr val="299F29"/>
              </a:solidFill>
              <a:latin typeface="+mj-lt"/>
              <a:ea typeface="Roboto Condensed"/>
              <a:cs typeface="Roboto Condensed"/>
            </a:endParaRPr>
          </a:p>
          <a:p>
            <a:pPr marL="0" indent="0" algn="just">
              <a:buNone/>
            </a:pPr>
            <a:r>
              <a:rPr lang="it-IT" sz="1800" dirty="0" err="1">
                <a:latin typeface="+mj-lt"/>
                <a:ea typeface="Roboto Condensed"/>
                <a:cs typeface="Roboto Condensed"/>
              </a:rPr>
              <a:t>Dechannelig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affects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electrons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more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than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positrons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asellaDiTesto 81">
                <a:extLst>
                  <a:ext uri="{FF2B5EF4-FFF2-40B4-BE49-F238E27FC236}">
                    <a16:creationId xmlns:a16="http://schemas.microsoft.com/office/drawing/2014/main" id="{20D113AB-A4CC-7B35-F9FB-012E00C3E4FA}"/>
                  </a:ext>
                </a:extLst>
              </p:cNvPr>
              <p:cNvSpPr txBox="1"/>
              <p:nvPr/>
            </p:nvSpPr>
            <p:spPr>
              <a:xfrm>
                <a:off x="6172201" y="4280366"/>
                <a:ext cx="56848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it-IT" sz="18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800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sz="1800" b="0" i="0" dirty="0" smtClean="0"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it-IT" sz="1800" b="0" i="0" dirty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it-IT" sz="1800" dirty="0">
                    <a:latin typeface="+mj-lt"/>
                    <a:ea typeface="Roboto Condensed"/>
                    <a:cs typeface="Roboto Condensed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dirty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it-IT" dirty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b="0" i="0" dirty="0" smtClean="0"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it-IT" b="0" i="0" dirty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it-IT" b="0" i="0" dirty="0" smtClean="0"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it-IT" sz="18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1800" i="0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sz="1800" b="0" i="0" dirty="0" smtClean="0">
                        <a:latin typeface="Cambria Math" panose="02040503050406030204" pitchFamily="18" charset="0"/>
                      </a:rPr>
                      <m:t>50 </m:t>
                    </m:r>
                    <m:r>
                      <a:rPr lang="it-IT" sz="180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800" b="0" i="1" dirty="0" smtClean="0">
                        <a:latin typeface="Cambria Math" panose="02040503050406030204" pitchFamily="18" charset="0"/>
                      </a:rPr>
                      <m:t>𝑟𝑎𝑑</m:t>
                    </m:r>
                  </m:oMath>
                </a14:m>
                <a:r>
                  <a:rPr lang="it-IT" sz="1800" dirty="0">
                    <a:latin typeface="+mj-lt"/>
                    <a:ea typeface="Roboto Condensed"/>
                    <a:cs typeface="Roboto Condensed"/>
                  </a:rPr>
                  <a:t> </a:t>
                </a:r>
              </a:p>
            </p:txBody>
          </p:sp>
        </mc:Choice>
        <mc:Fallback xmlns="">
          <p:sp>
            <p:nvSpPr>
              <p:cNvPr id="82" name="CasellaDiTesto 81">
                <a:extLst>
                  <a:ext uri="{FF2B5EF4-FFF2-40B4-BE49-F238E27FC236}">
                    <a16:creationId xmlns:a16="http://schemas.microsoft.com/office/drawing/2014/main" id="{20D113AB-A4CC-7B35-F9FB-012E00C3E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1" y="4280366"/>
                <a:ext cx="5684838" cy="369332"/>
              </a:xfrm>
              <a:prstGeom prst="rect">
                <a:avLst/>
              </a:prstGeom>
              <a:blipFill>
                <a:blip r:embed="rId5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0409BC99-EB7C-96D9-74BF-1A5C6933A658}"/>
              </a:ext>
            </a:extLst>
          </p:cNvPr>
          <p:cNvSpPr txBox="1"/>
          <p:nvPr/>
        </p:nvSpPr>
        <p:spPr>
          <a:xfrm>
            <a:off x="6166499" y="1694734"/>
            <a:ext cx="56848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sz="24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Oriented</a:t>
            </a:r>
            <a:r>
              <a:rPr lang="it-IT" sz="2400" b="1" dirty="0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 </a:t>
            </a:r>
            <a:r>
              <a:rPr lang="it-IT" sz="24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material</a:t>
            </a:r>
            <a:endParaRPr lang="it-IT" sz="2400" b="1" dirty="0">
              <a:solidFill>
                <a:srgbClr val="299F29"/>
              </a:solidFill>
              <a:latin typeface="+mj-lt"/>
              <a:ea typeface="Roboto Condensed"/>
              <a:cs typeface="Roboto Condensed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023A5EB-BB9E-0E93-10D9-6369568FCD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BA478D3-F885-0ABA-8F36-CCE9E3FCF0E5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533852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86586">
        <p159:morph option="byObject"/>
      </p:transition>
    </mc:Choice>
    <mc:Fallback xmlns="">
      <p:transition spd="slow" advTm="86586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6F4BE-F744-2FBD-02D3-6183D4307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F1C356B-784D-47A2-04DC-5493D73D9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04" y="1452523"/>
            <a:ext cx="5928441" cy="4403680"/>
          </a:xfrm>
          <a:prstGeom prst="rect">
            <a:avLst/>
          </a:prstGeom>
        </p:spPr>
      </p:pic>
      <p:sp>
        <p:nvSpPr>
          <p:cNvPr id="66" name="Rettangolo con angoli arrotondati 65">
            <a:extLst>
              <a:ext uri="{FF2B5EF4-FFF2-40B4-BE49-F238E27FC236}">
                <a16:creationId xmlns:a16="http://schemas.microsoft.com/office/drawing/2014/main" id="{9F18AE7D-B7A8-A5CA-1A8A-70D9C28E481D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D9788BC-F6FB-BA09-B71B-65038FDA885F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D2CFEB0D-FFFF-2E45-1938-43A52A18E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Comparison between e+ and e-</a:t>
            </a:r>
            <a:endParaRPr lang="it-IT" sz="3600" dirty="0"/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C678DE46-7500-059E-E7D3-E03788DF7951}"/>
              </a:ext>
            </a:extLst>
          </p:cNvPr>
          <p:cNvSpPr/>
          <p:nvPr/>
        </p:nvSpPr>
        <p:spPr>
          <a:xfrm>
            <a:off x="6172200" y="1552575"/>
            <a:ext cx="5682060" cy="4638675"/>
          </a:xfrm>
          <a:prstGeom prst="roundRect">
            <a:avLst>
              <a:gd name="adj" fmla="val 4063"/>
            </a:avLst>
          </a:prstGeom>
          <a:solidFill>
            <a:schemeClr val="bg2"/>
          </a:solidFill>
          <a:ln w="50800">
            <a:solidFill>
              <a:srgbClr val="299F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0E9D5D30-1E2B-6C8D-8B46-505D1CCC0AB4}"/>
              </a:ext>
            </a:extLst>
          </p:cNvPr>
          <p:cNvGrpSpPr/>
          <p:nvPr/>
        </p:nvGrpSpPr>
        <p:grpSpPr>
          <a:xfrm>
            <a:off x="6172201" y="2369278"/>
            <a:ext cx="5354011" cy="983461"/>
            <a:chOff x="6145246" y="1439478"/>
            <a:chExt cx="5051847" cy="893803"/>
          </a:xfrm>
        </p:grpSpPr>
        <p:sp>
          <p:nvSpPr>
            <p:cNvPr id="38" name="Text Box 17">
              <a:extLst>
                <a:ext uri="{FF2B5EF4-FFF2-40B4-BE49-F238E27FC236}">
                  <a16:creationId xmlns:a16="http://schemas.microsoft.com/office/drawing/2014/main" id="{DF2CD3B9-53F2-4BF4-A499-C7F9B7092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1583" y="1902706"/>
              <a:ext cx="448460" cy="4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0000FF"/>
                  </a:solidFill>
                  <a:latin typeface="+mj-lt"/>
                  <a:ea typeface="CMU Serif" panose="02000603000000000000" pitchFamily="2" charset="0"/>
                  <a:cs typeface="CMU Serif" panose="02000603000000000000" pitchFamily="2" charset="0"/>
                </a:rPr>
                <a:t>e-</a:t>
              </a:r>
            </a:p>
          </p:txBody>
        </p:sp>
        <p:sp>
          <p:nvSpPr>
            <p:cNvPr id="39" name="Line 7">
              <a:extLst>
                <a:ext uri="{FF2B5EF4-FFF2-40B4-BE49-F238E27FC236}">
                  <a16:creationId xmlns:a16="http://schemas.microsoft.com/office/drawing/2014/main" id="{5805ACD3-9D0C-E0BE-6D73-49B6DEF49E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1293" y="1580891"/>
              <a:ext cx="441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0" name="Line 8">
              <a:extLst>
                <a:ext uri="{FF2B5EF4-FFF2-40B4-BE49-F238E27FC236}">
                  <a16:creationId xmlns:a16="http://schemas.microsoft.com/office/drawing/2014/main" id="{392591FA-7057-BE1E-7F2A-23C1FBA90D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1768" y="2194194"/>
              <a:ext cx="441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88532973-DC1D-47A0-59F6-3FFB741A6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493" y="1639630"/>
              <a:ext cx="4419600" cy="613303"/>
            </a:xfrm>
            <a:custGeom>
              <a:avLst/>
              <a:gdLst>
                <a:gd name="T0" fmla="*/ 0 w 3168"/>
                <a:gd name="T1" fmla="*/ 32 h 416"/>
                <a:gd name="T2" fmla="*/ 528 w 3168"/>
                <a:gd name="T3" fmla="*/ 320 h 416"/>
                <a:gd name="T4" fmla="*/ 1152 w 3168"/>
                <a:gd name="T5" fmla="*/ 32 h 416"/>
                <a:gd name="T6" fmla="*/ 1776 w 3168"/>
                <a:gd name="T7" fmla="*/ 320 h 416"/>
                <a:gd name="T8" fmla="*/ 2352 w 3168"/>
                <a:gd name="T9" fmla="*/ 32 h 416"/>
                <a:gd name="T10" fmla="*/ 2688 w 3168"/>
                <a:gd name="T11" fmla="*/ 128 h 416"/>
                <a:gd name="T12" fmla="*/ 3168 w 3168"/>
                <a:gd name="T13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8" h="416">
                  <a:moveTo>
                    <a:pt x="0" y="32"/>
                  </a:moveTo>
                  <a:cubicBezTo>
                    <a:pt x="168" y="176"/>
                    <a:pt x="336" y="320"/>
                    <a:pt x="528" y="320"/>
                  </a:cubicBezTo>
                  <a:cubicBezTo>
                    <a:pt x="720" y="320"/>
                    <a:pt x="944" y="32"/>
                    <a:pt x="1152" y="32"/>
                  </a:cubicBezTo>
                  <a:cubicBezTo>
                    <a:pt x="1360" y="32"/>
                    <a:pt x="1576" y="320"/>
                    <a:pt x="1776" y="320"/>
                  </a:cubicBezTo>
                  <a:cubicBezTo>
                    <a:pt x="1976" y="320"/>
                    <a:pt x="2200" y="64"/>
                    <a:pt x="2352" y="32"/>
                  </a:cubicBezTo>
                  <a:cubicBezTo>
                    <a:pt x="2504" y="0"/>
                    <a:pt x="2552" y="64"/>
                    <a:pt x="2688" y="128"/>
                  </a:cubicBezTo>
                  <a:cubicBezTo>
                    <a:pt x="2824" y="192"/>
                    <a:pt x="3088" y="368"/>
                    <a:pt x="3168" y="416"/>
                  </a:cubicBezTo>
                </a:path>
              </a:pathLst>
            </a:custGeom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US" sz="2800" dirty="0">
                <a:solidFill>
                  <a:srgbClr val="FF0000"/>
                </a:solidFill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2" name="Text Box 17">
              <a:extLst>
                <a:ext uri="{FF2B5EF4-FFF2-40B4-BE49-F238E27FC236}">
                  <a16:creationId xmlns:a16="http://schemas.microsoft.com/office/drawing/2014/main" id="{448C7D5F-3E51-2693-AADB-5D652A369C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5246" y="1439478"/>
              <a:ext cx="492876" cy="4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FF0000"/>
                  </a:solidFill>
                  <a:ea typeface="CMU Serif" panose="02000603000000000000" pitchFamily="2" charset="0"/>
                  <a:cs typeface="CMU Serif" panose="02000603000000000000" pitchFamily="2" charset="0"/>
                </a:rPr>
                <a:t>e+</a:t>
              </a:r>
              <a:endParaRPr lang="en-US" sz="2400" dirty="0">
                <a:solidFill>
                  <a:srgbClr val="FF0000"/>
                </a:solidFill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44" name="Oval 21">
              <a:extLst>
                <a:ext uri="{FF2B5EF4-FFF2-40B4-BE49-F238E27FC236}">
                  <a16:creationId xmlns:a16="http://schemas.microsoft.com/office/drawing/2014/main" id="{860E963E-11FA-D06C-3FE0-B18472101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42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5" name="Oval 22">
              <a:extLst>
                <a:ext uri="{FF2B5EF4-FFF2-40B4-BE49-F238E27FC236}">
                  <a16:creationId xmlns:a16="http://schemas.microsoft.com/office/drawing/2014/main" id="{F75FC1D2-3680-C538-6E80-2EC371816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00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6" name="Oval 23">
              <a:extLst>
                <a:ext uri="{FF2B5EF4-FFF2-40B4-BE49-F238E27FC236}">
                  <a16:creationId xmlns:a16="http://schemas.microsoft.com/office/drawing/2014/main" id="{B64C0532-FE8C-7947-4EA0-ABDD4379F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58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7" name="Oval 24">
              <a:extLst>
                <a:ext uri="{FF2B5EF4-FFF2-40B4-BE49-F238E27FC236}">
                  <a16:creationId xmlns:a16="http://schemas.microsoft.com/office/drawing/2014/main" id="{931C25C2-D9F7-6B78-2423-FB50986B0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16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8" name="Oval 25">
              <a:extLst>
                <a:ext uri="{FF2B5EF4-FFF2-40B4-BE49-F238E27FC236}">
                  <a16:creationId xmlns:a16="http://schemas.microsoft.com/office/drawing/2014/main" id="{EF58B5C0-8C86-5B3A-7E0D-A0E9DA4F3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74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49" name="Oval 26">
              <a:extLst>
                <a:ext uri="{FF2B5EF4-FFF2-40B4-BE49-F238E27FC236}">
                  <a16:creationId xmlns:a16="http://schemas.microsoft.com/office/drawing/2014/main" id="{A9DFC329-38CA-BA09-7C85-B64052FFE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32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0" name="Oval 27">
              <a:extLst>
                <a:ext uri="{FF2B5EF4-FFF2-40B4-BE49-F238E27FC236}">
                  <a16:creationId xmlns:a16="http://schemas.microsoft.com/office/drawing/2014/main" id="{638DB3DD-3343-733E-F59D-9BE7122A5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4619" y="150343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1" name="Oval 28">
              <a:extLst>
                <a:ext uri="{FF2B5EF4-FFF2-40B4-BE49-F238E27FC236}">
                  <a16:creationId xmlns:a16="http://schemas.microsoft.com/office/drawing/2014/main" id="{DED81D0C-3CDF-2403-6349-4EBAFD248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75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2" name="Oval 29">
              <a:extLst>
                <a:ext uri="{FF2B5EF4-FFF2-40B4-BE49-F238E27FC236}">
                  <a16:creationId xmlns:a16="http://schemas.microsoft.com/office/drawing/2014/main" id="{6A9BA27F-8654-7830-F9C4-65F01BB8A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33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3" name="Oval 30">
              <a:extLst>
                <a:ext uri="{FF2B5EF4-FFF2-40B4-BE49-F238E27FC236}">
                  <a16:creationId xmlns:a16="http://schemas.microsoft.com/office/drawing/2014/main" id="{E7226FA7-79D0-1FF6-929E-6325DA167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91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4" name="Oval 31">
              <a:extLst>
                <a:ext uri="{FF2B5EF4-FFF2-40B4-BE49-F238E27FC236}">
                  <a16:creationId xmlns:a16="http://schemas.microsoft.com/office/drawing/2014/main" id="{3A831409-6E93-EBE1-E7C6-0119042B8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49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5" name="Oval 32">
              <a:extLst>
                <a:ext uri="{FF2B5EF4-FFF2-40B4-BE49-F238E27FC236}">
                  <a16:creationId xmlns:a16="http://schemas.microsoft.com/office/drawing/2014/main" id="{1E6F5F41-4623-E55B-0C2B-AEEEE551E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207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6" name="Oval 33">
              <a:extLst>
                <a:ext uri="{FF2B5EF4-FFF2-40B4-BE49-F238E27FC236}">
                  <a16:creationId xmlns:a16="http://schemas.microsoft.com/office/drawing/2014/main" id="{A311A63F-3B65-AE68-1236-9F88EAAF4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65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7" name="Oval 34">
              <a:extLst>
                <a:ext uri="{FF2B5EF4-FFF2-40B4-BE49-F238E27FC236}">
                  <a16:creationId xmlns:a16="http://schemas.microsoft.com/office/drawing/2014/main" id="{4BBBEA7C-AF69-95A3-9A15-828D94D43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968" y="2117994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  <p:sp>
          <p:nvSpPr>
            <p:cNvPr id="58" name="Freeform 106">
              <a:extLst>
                <a:ext uri="{FF2B5EF4-FFF2-40B4-BE49-F238E27FC236}">
                  <a16:creationId xmlns:a16="http://schemas.microsoft.com/office/drawing/2014/main" id="{BB66477B-A609-D5BA-2EF8-5050C6784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1293" y="2059256"/>
              <a:ext cx="4410075" cy="268288"/>
            </a:xfrm>
            <a:custGeom>
              <a:avLst/>
              <a:gdLst>
                <a:gd name="T0" fmla="*/ 0 w 3216"/>
                <a:gd name="T1" fmla="*/ 31 h 169"/>
                <a:gd name="T2" fmla="*/ 564 w 3216"/>
                <a:gd name="T3" fmla="*/ 127 h 169"/>
                <a:gd name="T4" fmla="*/ 1194 w 3216"/>
                <a:gd name="T5" fmla="*/ 13 h 169"/>
                <a:gd name="T6" fmla="*/ 1854 w 3216"/>
                <a:gd name="T7" fmla="*/ 139 h 169"/>
                <a:gd name="T8" fmla="*/ 2394 w 3216"/>
                <a:gd name="T9" fmla="*/ 7 h 169"/>
                <a:gd name="T10" fmla="*/ 2760 w 3216"/>
                <a:gd name="T11" fmla="*/ 97 h 169"/>
                <a:gd name="T12" fmla="*/ 3216 w 3216"/>
                <a:gd name="T13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6" h="169">
                  <a:moveTo>
                    <a:pt x="0" y="31"/>
                  </a:moveTo>
                  <a:cubicBezTo>
                    <a:pt x="93" y="47"/>
                    <a:pt x="365" y="130"/>
                    <a:pt x="564" y="127"/>
                  </a:cubicBezTo>
                  <a:cubicBezTo>
                    <a:pt x="763" y="124"/>
                    <a:pt x="979" y="11"/>
                    <a:pt x="1194" y="13"/>
                  </a:cubicBezTo>
                  <a:cubicBezTo>
                    <a:pt x="1409" y="15"/>
                    <a:pt x="1654" y="140"/>
                    <a:pt x="1854" y="139"/>
                  </a:cubicBezTo>
                  <a:cubicBezTo>
                    <a:pt x="2054" y="138"/>
                    <a:pt x="2243" y="14"/>
                    <a:pt x="2394" y="7"/>
                  </a:cubicBezTo>
                  <a:cubicBezTo>
                    <a:pt x="2545" y="0"/>
                    <a:pt x="2623" y="70"/>
                    <a:pt x="2760" y="97"/>
                  </a:cubicBezTo>
                  <a:cubicBezTo>
                    <a:pt x="2897" y="124"/>
                    <a:pt x="3121" y="154"/>
                    <a:pt x="3216" y="169"/>
                  </a:cubicBezTo>
                </a:path>
              </a:pathLst>
            </a:custGeom>
            <a:ln w="38100" cap="flat" cmpd="sng" algn="ctr">
              <a:solidFill>
                <a:srgbClr val="3839FD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US" sz="2800" dirty="0">
                <a:latin typeface="Rockwell" panose="02060603020205020403" pitchFamily="18" charset="0"/>
                <a:cs typeface="Arial" charset="0"/>
              </a:endParaRPr>
            </a:p>
          </p:txBody>
        </p:sp>
      </p:grp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999F6586-0FE5-5FE4-2798-2E280447E49C}"/>
              </a:ext>
            </a:extLst>
          </p:cNvPr>
          <p:cNvSpPr txBox="1"/>
          <p:nvPr/>
        </p:nvSpPr>
        <p:spPr>
          <a:xfrm>
            <a:off x="6235906" y="3802500"/>
            <a:ext cx="3668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it-IT" dirty="0" err="1">
                <a:latin typeface="+mj-lt"/>
                <a:ea typeface="Roboto Condensed"/>
                <a:cs typeface="Roboto Condensed"/>
              </a:rPr>
              <a:t>If</a:t>
            </a:r>
            <a:r>
              <a:rPr lang="it-IT" dirty="0">
                <a:latin typeface="+mj-lt"/>
                <a:ea typeface="Roboto Condensed"/>
                <a:cs typeface="Roboto Condensed"/>
              </a:rPr>
              <a:t> the </a:t>
            </a:r>
            <a:r>
              <a:rPr lang="it-IT" dirty="0" err="1">
                <a:latin typeface="+mj-lt"/>
                <a:ea typeface="Roboto Condensed"/>
                <a:cs typeface="Roboto Condensed"/>
              </a:rPr>
              <a:t>incidence</a:t>
            </a:r>
            <a:r>
              <a:rPr lang="it-IT" dirty="0">
                <a:latin typeface="+mj-lt"/>
                <a:ea typeface="Roboto Condensed"/>
                <a:cs typeface="Roboto Condensed"/>
              </a:rPr>
              <a:t> angle &lt; </a:t>
            </a:r>
            <a:r>
              <a:rPr lang="it-IT" b="1" dirty="0" err="1">
                <a:latin typeface="+mj-lt"/>
                <a:ea typeface="Roboto Condensed"/>
                <a:cs typeface="Roboto Condensed"/>
              </a:rPr>
              <a:t>critical</a:t>
            </a:r>
            <a:r>
              <a:rPr lang="it-IT" b="1" dirty="0">
                <a:latin typeface="+mj-lt"/>
                <a:ea typeface="Roboto Condensed"/>
                <a:cs typeface="Roboto Condensed"/>
              </a:rPr>
              <a:t> angle</a:t>
            </a:r>
            <a:endParaRPr lang="it-IT" sz="1800" b="1" dirty="0">
              <a:latin typeface="+mj-lt"/>
              <a:ea typeface="Roboto Condensed"/>
              <a:cs typeface="Roboto Condensed"/>
            </a:endParaRPr>
          </a:p>
        </p:txBody>
      </p:sp>
      <p:pic>
        <p:nvPicPr>
          <p:cNvPr id="63" name="Immagine 62" descr="\documentclass{article}&#10;\usepackage{amsmath}&#10;\pagestyle{empty}&#10;\begin{document}&#10;&#10;$\theta_c = \sqrt{\dfrac{2 U_0}{pv}}$&#10;&#10;&#10;\end{document}" title="IguanaTex Bitmap Display">
            <a:extLst>
              <a:ext uri="{FF2B5EF4-FFF2-40B4-BE49-F238E27FC236}">
                <a16:creationId xmlns:a16="http://schemas.microsoft.com/office/drawing/2014/main" id="{48DEAE3A-13A6-B394-0F19-5CAA8381233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624" y="3654363"/>
            <a:ext cx="1281253" cy="612734"/>
          </a:xfrm>
          <a:prstGeom prst="rect">
            <a:avLst/>
          </a:prstGeom>
        </p:spPr>
      </p:pic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1AE300EB-2B8A-5ABA-BDB3-986AA08ED644}"/>
              </a:ext>
            </a:extLst>
          </p:cNvPr>
          <p:cNvSpPr txBox="1"/>
          <p:nvPr/>
        </p:nvSpPr>
        <p:spPr>
          <a:xfrm>
            <a:off x="6223758" y="4800510"/>
            <a:ext cx="54135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it-IT" sz="1800" dirty="0" err="1">
                <a:latin typeface="+mj-lt"/>
                <a:ea typeface="Roboto Condensed"/>
                <a:cs typeface="Roboto Condensed"/>
              </a:rPr>
              <a:t>Particles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feels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the interaction with the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atoms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of the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plane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as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a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whole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and start to oscillate in </a:t>
            </a:r>
            <a:r>
              <a:rPr lang="it-IT" sz="18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channeling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.</a:t>
            </a:r>
            <a:endParaRPr lang="it-IT" sz="1800" b="1" dirty="0">
              <a:solidFill>
                <a:srgbClr val="299F29"/>
              </a:solidFill>
              <a:latin typeface="+mj-lt"/>
              <a:ea typeface="Roboto Condensed"/>
              <a:cs typeface="Roboto Condensed"/>
            </a:endParaRPr>
          </a:p>
          <a:p>
            <a:pPr marL="0" indent="0" algn="just">
              <a:buNone/>
            </a:pPr>
            <a:endParaRPr lang="it-IT" b="1" dirty="0">
              <a:solidFill>
                <a:srgbClr val="299F29"/>
              </a:solidFill>
              <a:latin typeface="+mj-lt"/>
              <a:ea typeface="Roboto Condensed"/>
              <a:cs typeface="Roboto Condensed"/>
            </a:endParaRPr>
          </a:p>
          <a:p>
            <a:pPr marL="0" indent="0" algn="just">
              <a:buNone/>
            </a:pPr>
            <a:r>
              <a:rPr lang="it-IT" sz="1800" dirty="0" err="1">
                <a:latin typeface="+mj-lt"/>
                <a:ea typeface="Roboto Condensed"/>
                <a:cs typeface="Roboto Condensed"/>
              </a:rPr>
              <a:t>Dechannelig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affects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electrons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more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than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 </a:t>
            </a:r>
            <a:r>
              <a:rPr lang="it-IT" sz="1800" dirty="0" err="1">
                <a:latin typeface="+mj-lt"/>
                <a:ea typeface="Roboto Condensed"/>
                <a:cs typeface="Roboto Condensed"/>
              </a:rPr>
              <a:t>positrons</a:t>
            </a:r>
            <a:r>
              <a:rPr lang="it-IT" sz="1800" dirty="0">
                <a:latin typeface="+mj-lt"/>
                <a:ea typeface="Roboto Condensed"/>
                <a:cs typeface="Roboto Condensed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BA3D7B06-421F-13D9-65C1-699222E6AED8}"/>
                  </a:ext>
                </a:extLst>
              </p:cNvPr>
              <p:cNvSpPr txBox="1"/>
              <p:nvPr/>
            </p:nvSpPr>
            <p:spPr>
              <a:xfrm>
                <a:off x="6172201" y="4280366"/>
                <a:ext cx="56848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it-IT" sz="18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800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sz="1800" b="0" i="0" dirty="0" smtClean="0"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it-IT" sz="1800" b="0" i="0" dirty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it-IT" sz="1800" dirty="0">
                    <a:latin typeface="+mj-lt"/>
                    <a:ea typeface="Roboto Condensed"/>
                    <a:cs typeface="Roboto Condensed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dirty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it-IT" dirty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b="0" i="0" dirty="0" smtClean="0"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it-IT" b="0" i="0" dirty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it-IT" b="0" i="0" dirty="0" smtClean="0"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it-IT" sz="18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1800" i="0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sz="1800" b="0" i="0" dirty="0" smtClean="0">
                        <a:latin typeface="Cambria Math" panose="02040503050406030204" pitchFamily="18" charset="0"/>
                      </a:rPr>
                      <m:t>50 </m:t>
                    </m:r>
                    <m:r>
                      <a:rPr lang="it-IT" sz="180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1800" b="0" i="1" dirty="0" smtClean="0">
                        <a:latin typeface="Cambria Math" panose="02040503050406030204" pitchFamily="18" charset="0"/>
                      </a:rPr>
                      <m:t>𝑟𝑎𝑑</m:t>
                    </m:r>
                  </m:oMath>
                </a14:m>
                <a:r>
                  <a:rPr lang="it-IT" sz="1800" dirty="0">
                    <a:latin typeface="+mj-lt"/>
                    <a:ea typeface="Roboto Condensed"/>
                    <a:cs typeface="Roboto Condensed"/>
                  </a:rPr>
                  <a:t> </a:t>
                </a:r>
              </a:p>
            </p:txBody>
          </p:sp>
        </mc:Choice>
        <mc:Fallback xmlns="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BA3D7B06-421F-13D9-65C1-699222E6A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1" y="4280366"/>
                <a:ext cx="5684838" cy="369332"/>
              </a:xfrm>
              <a:prstGeom prst="rect">
                <a:avLst/>
              </a:prstGeom>
              <a:blipFill>
                <a:blip r:embed="rId6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3F99CD2-7E61-DD19-DEF1-11694E6E779C}"/>
              </a:ext>
            </a:extLst>
          </p:cNvPr>
          <p:cNvSpPr txBox="1"/>
          <p:nvPr/>
        </p:nvSpPr>
        <p:spPr>
          <a:xfrm>
            <a:off x="6166499" y="1694734"/>
            <a:ext cx="56848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sz="24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Oriented</a:t>
            </a:r>
            <a:r>
              <a:rPr lang="it-IT" sz="2400" b="1" dirty="0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 </a:t>
            </a:r>
            <a:r>
              <a:rPr lang="it-IT" sz="2400" b="1" dirty="0" err="1">
                <a:solidFill>
                  <a:srgbClr val="299F29"/>
                </a:solidFill>
                <a:latin typeface="+mj-lt"/>
                <a:ea typeface="Roboto Condensed"/>
                <a:cs typeface="Roboto Condensed"/>
              </a:rPr>
              <a:t>material</a:t>
            </a:r>
            <a:endParaRPr lang="it-IT" sz="2400" b="1" dirty="0">
              <a:solidFill>
                <a:srgbClr val="299F29"/>
              </a:solidFill>
              <a:latin typeface="+mj-lt"/>
              <a:ea typeface="Roboto Condensed"/>
              <a:cs typeface="Roboto Condensed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1B1FE43-6AAF-3750-B090-7A0EB99E24DF}"/>
              </a:ext>
            </a:extLst>
          </p:cNvPr>
          <p:cNvSpPr txBox="1"/>
          <p:nvPr/>
        </p:nvSpPr>
        <p:spPr>
          <a:xfrm>
            <a:off x="319088" y="5943706"/>
            <a:ext cx="59284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A. V. Korol &amp; A. V. </a:t>
            </a:r>
            <a:r>
              <a:rPr lang="en-US" sz="1200" b="1" u="sng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Solov’yov</a:t>
            </a:r>
            <a:r>
              <a:rPr lang="en-US" sz="1200" b="1" u="sng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, Novel Lights Sources Beyond Free Electron </a:t>
            </a:r>
            <a:r>
              <a:rPr lang="en-US" sz="1200" b="1" u="sng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Lasers,Springer</a:t>
            </a:r>
            <a:r>
              <a:rPr lang="en-US" sz="1200" b="1" u="sng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, 2022</a:t>
            </a:r>
            <a:endParaRPr lang="it-IT" sz="1200" b="1" u="sng" dirty="0">
              <a:solidFill>
                <a:srgbClr val="FF0000"/>
              </a:solidFill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5AE2DA-313D-78FC-4EED-A9448E56C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8E910FB-981F-7643-E2CD-9D132248F44B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0138303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86586">
        <p159:morph option="byObject"/>
      </p:transition>
    </mc:Choice>
    <mc:Fallback xmlns="">
      <p:transition spd="slow" advTm="86586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ttangolo con angoli arrotondati 76">
            <a:extLst>
              <a:ext uri="{FF2B5EF4-FFF2-40B4-BE49-F238E27FC236}">
                <a16:creationId xmlns:a16="http://schemas.microsoft.com/office/drawing/2014/main" id="{FC587032-2EE5-5774-38E1-D0FD93082731}"/>
              </a:ext>
            </a:extLst>
          </p:cNvPr>
          <p:cNvSpPr/>
          <p:nvPr/>
        </p:nvSpPr>
        <p:spPr>
          <a:xfrm>
            <a:off x="8319365" y="1552574"/>
            <a:ext cx="3537674" cy="4638675"/>
          </a:xfrm>
          <a:prstGeom prst="roundRect">
            <a:avLst>
              <a:gd name="adj" fmla="val 3962"/>
            </a:avLst>
          </a:prstGeom>
          <a:solidFill>
            <a:schemeClr val="bg2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6" name="Rettangolo con angoli arrotondati 75">
            <a:extLst>
              <a:ext uri="{FF2B5EF4-FFF2-40B4-BE49-F238E27FC236}">
                <a16:creationId xmlns:a16="http://schemas.microsoft.com/office/drawing/2014/main" id="{5394E765-68B5-7DD8-8DAD-7298A4AEE55F}"/>
              </a:ext>
            </a:extLst>
          </p:cNvPr>
          <p:cNvSpPr/>
          <p:nvPr/>
        </p:nvSpPr>
        <p:spPr>
          <a:xfrm>
            <a:off x="3435842" y="1556660"/>
            <a:ext cx="4721901" cy="4634590"/>
          </a:xfrm>
          <a:prstGeom prst="roundRect">
            <a:avLst>
              <a:gd name="adj" fmla="val 3962"/>
            </a:avLst>
          </a:prstGeom>
          <a:solidFill>
            <a:schemeClr val="bg2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5" name="Rettangolo con angoli arrotondati 74">
            <a:extLst>
              <a:ext uri="{FF2B5EF4-FFF2-40B4-BE49-F238E27FC236}">
                <a16:creationId xmlns:a16="http://schemas.microsoft.com/office/drawing/2014/main" id="{0F741F01-2099-DCEA-FDDB-627ED9AF6A5C}"/>
              </a:ext>
            </a:extLst>
          </p:cNvPr>
          <p:cNvSpPr/>
          <p:nvPr/>
        </p:nvSpPr>
        <p:spPr>
          <a:xfrm>
            <a:off x="334963" y="1565481"/>
            <a:ext cx="2919795" cy="3835194"/>
          </a:xfrm>
          <a:prstGeom prst="roundRect">
            <a:avLst>
              <a:gd name="adj" fmla="val 6253"/>
            </a:avLst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FA28876-55C0-8612-DB5B-F8F23A0D0EAE}"/>
              </a:ext>
            </a:extLst>
          </p:cNvPr>
          <p:cNvGrpSpPr/>
          <p:nvPr/>
        </p:nvGrpSpPr>
        <p:grpSpPr>
          <a:xfrm>
            <a:off x="721634" y="2170146"/>
            <a:ext cx="2451668" cy="902394"/>
            <a:chOff x="9305664" y="7356578"/>
            <a:chExt cx="3551492" cy="1307210"/>
          </a:xfrm>
        </p:grpSpPr>
        <p:sp>
          <p:nvSpPr>
            <p:cNvPr id="5" name="Oval 113">
              <a:extLst>
                <a:ext uri="{FF2B5EF4-FFF2-40B4-BE49-F238E27FC236}">
                  <a16:creationId xmlns:a16="http://schemas.microsoft.com/office/drawing/2014/main" id="{E4EB9A19-3EC4-3CBA-2C26-36969E11D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8438" y="74596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6" name="Oval 114">
              <a:extLst>
                <a:ext uri="{FF2B5EF4-FFF2-40B4-BE49-F238E27FC236}">
                  <a16:creationId xmlns:a16="http://schemas.microsoft.com/office/drawing/2014/main" id="{E55914F2-182A-F53D-2EC6-FD422B73D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8438" y="7948928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7" name="Oval 115">
              <a:extLst>
                <a:ext uri="{FF2B5EF4-FFF2-40B4-BE49-F238E27FC236}">
                  <a16:creationId xmlns:a16="http://schemas.microsoft.com/office/drawing/2014/main" id="{7D857730-3743-F063-4A97-C2DFE22D6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8128" y="8119031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8" name="Oval 116">
              <a:extLst>
                <a:ext uri="{FF2B5EF4-FFF2-40B4-BE49-F238E27FC236}">
                  <a16:creationId xmlns:a16="http://schemas.microsoft.com/office/drawing/2014/main" id="{94D9D055-5AF4-66CB-DFF6-1B45A218E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4238" y="75358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9" name="Oval 117">
              <a:extLst>
                <a:ext uri="{FF2B5EF4-FFF2-40B4-BE49-F238E27FC236}">
                  <a16:creationId xmlns:a16="http://schemas.microsoft.com/office/drawing/2014/main" id="{EAC5E911-F71A-1108-1380-7E3D6B111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4691" y="7809029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0" name="Oval 118">
              <a:extLst>
                <a:ext uri="{FF2B5EF4-FFF2-40B4-BE49-F238E27FC236}">
                  <a16:creationId xmlns:a16="http://schemas.microsoft.com/office/drawing/2014/main" id="{A2CE6E82-269F-EB09-3A73-B53027DE1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3265" y="8511388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1" name="Oval 119">
              <a:extLst>
                <a:ext uri="{FF2B5EF4-FFF2-40B4-BE49-F238E27FC236}">
                  <a16:creationId xmlns:a16="http://schemas.microsoft.com/office/drawing/2014/main" id="{EFFBC234-D282-3FFC-6BE9-AF593C732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6238" y="74596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2" name="Oval 120">
              <a:extLst>
                <a:ext uri="{FF2B5EF4-FFF2-40B4-BE49-F238E27FC236}">
                  <a16:creationId xmlns:a16="http://schemas.microsoft.com/office/drawing/2014/main" id="{6A7472D8-29E9-C89B-48F3-0F4A68DE2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4756" y="8108159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3" name="Oval 121">
              <a:extLst>
                <a:ext uri="{FF2B5EF4-FFF2-40B4-BE49-F238E27FC236}">
                  <a16:creationId xmlns:a16="http://schemas.microsoft.com/office/drawing/2014/main" id="{8A891A50-ECB8-A332-D15C-4D8A23452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2891" y="7802897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4" name="Oval 122">
              <a:extLst>
                <a:ext uri="{FF2B5EF4-FFF2-40B4-BE49-F238E27FC236}">
                  <a16:creationId xmlns:a16="http://schemas.microsoft.com/office/drawing/2014/main" id="{ADE64A2D-D508-3642-EF2C-C8D3D2BCB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4438" y="74596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5" name="Oval 123">
              <a:extLst>
                <a:ext uri="{FF2B5EF4-FFF2-40B4-BE49-F238E27FC236}">
                  <a16:creationId xmlns:a16="http://schemas.microsoft.com/office/drawing/2014/main" id="{AC0264AF-2709-9F5E-75DF-17DD9DB5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64562" y="8004175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6" name="Oval 124">
              <a:extLst>
                <a:ext uri="{FF2B5EF4-FFF2-40B4-BE49-F238E27FC236}">
                  <a16:creationId xmlns:a16="http://schemas.microsoft.com/office/drawing/2014/main" id="{E8006DF1-0E99-1C18-6AE1-2E07D8302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0891" y="846257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7" name="Freeform 126">
              <a:extLst>
                <a:ext uri="{FF2B5EF4-FFF2-40B4-BE49-F238E27FC236}">
                  <a16:creationId xmlns:a16="http://schemas.microsoft.com/office/drawing/2014/main" id="{24EA848F-8A87-0F69-AF48-E2FB356FC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1112" y="7356578"/>
              <a:ext cx="1600200" cy="711200"/>
            </a:xfrm>
            <a:custGeom>
              <a:avLst/>
              <a:gdLst>
                <a:gd name="T0" fmla="*/ 0 w 1008"/>
                <a:gd name="T1" fmla="*/ 264 h 448"/>
                <a:gd name="T2" fmla="*/ 288 w 1008"/>
                <a:gd name="T3" fmla="*/ 264 h 448"/>
                <a:gd name="T4" fmla="*/ 576 w 1008"/>
                <a:gd name="T5" fmla="*/ 408 h 448"/>
                <a:gd name="T6" fmla="*/ 864 w 1008"/>
                <a:gd name="T7" fmla="*/ 408 h 448"/>
                <a:gd name="T8" fmla="*/ 816 w 1008"/>
                <a:gd name="T9" fmla="*/ 168 h 448"/>
                <a:gd name="T10" fmla="*/ 960 w 1008"/>
                <a:gd name="T11" fmla="*/ 24 h 448"/>
                <a:gd name="T12" fmla="*/ 1008 w 1008"/>
                <a:gd name="T1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8" h="448">
                  <a:moveTo>
                    <a:pt x="0" y="264"/>
                  </a:moveTo>
                  <a:cubicBezTo>
                    <a:pt x="96" y="252"/>
                    <a:pt x="192" y="240"/>
                    <a:pt x="288" y="264"/>
                  </a:cubicBezTo>
                  <a:cubicBezTo>
                    <a:pt x="384" y="288"/>
                    <a:pt x="480" y="384"/>
                    <a:pt x="576" y="408"/>
                  </a:cubicBezTo>
                  <a:cubicBezTo>
                    <a:pt x="672" y="432"/>
                    <a:pt x="824" y="448"/>
                    <a:pt x="864" y="408"/>
                  </a:cubicBezTo>
                  <a:cubicBezTo>
                    <a:pt x="904" y="368"/>
                    <a:pt x="800" y="232"/>
                    <a:pt x="816" y="168"/>
                  </a:cubicBezTo>
                  <a:cubicBezTo>
                    <a:pt x="832" y="104"/>
                    <a:pt x="928" y="48"/>
                    <a:pt x="960" y="24"/>
                  </a:cubicBezTo>
                  <a:cubicBezTo>
                    <a:pt x="992" y="0"/>
                    <a:pt x="1000" y="12"/>
                    <a:pt x="1008" y="2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8" name="Freeform 127">
              <a:extLst>
                <a:ext uri="{FF2B5EF4-FFF2-40B4-BE49-F238E27FC236}">
                  <a16:creationId xmlns:a16="http://schemas.microsoft.com/office/drawing/2014/main" id="{0FD1DEB6-AB89-3C7C-A7EB-B9613ABDA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1112" y="7629807"/>
              <a:ext cx="2959100" cy="901700"/>
            </a:xfrm>
            <a:custGeom>
              <a:avLst/>
              <a:gdLst>
                <a:gd name="T0" fmla="*/ 0 w 1864"/>
                <a:gd name="T1" fmla="*/ 376 h 568"/>
                <a:gd name="T2" fmla="*/ 912 w 1864"/>
                <a:gd name="T3" fmla="*/ 472 h 568"/>
                <a:gd name="T4" fmla="*/ 1440 w 1864"/>
                <a:gd name="T5" fmla="*/ 136 h 568"/>
                <a:gd name="T6" fmla="*/ 1824 w 1864"/>
                <a:gd name="T7" fmla="*/ 40 h 568"/>
                <a:gd name="T8" fmla="*/ 1680 w 1864"/>
                <a:gd name="T9" fmla="*/ 376 h 568"/>
                <a:gd name="T10" fmla="*/ 1728 w 1864"/>
                <a:gd name="T11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4" h="568">
                  <a:moveTo>
                    <a:pt x="0" y="376"/>
                  </a:moveTo>
                  <a:cubicBezTo>
                    <a:pt x="336" y="444"/>
                    <a:pt x="672" y="512"/>
                    <a:pt x="912" y="472"/>
                  </a:cubicBezTo>
                  <a:cubicBezTo>
                    <a:pt x="1152" y="432"/>
                    <a:pt x="1288" y="208"/>
                    <a:pt x="1440" y="136"/>
                  </a:cubicBezTo>
                  <a:cubicBezTo>
                    <a:pt x="1592" y="64"/>
                    <a:pt x="1784" y="0"/>
                    <a:pt x="1824" y="40"/>
                  </a:cubicBezTo>
                  <a:cubicBezTo>
                    <a:pt x="1864" y="80"/>
                    <a:pt x="1696" y="288"/>
                    <a:pt x="1680" y="376"/>
                  </a:cubicBezTo>
                  <a:cubicBezTo>
                    <a:pt x="1664" y="464"/>
                    <a:pt x="1696" y="516"/>
                    <a:pt x="1728" y="56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68DBFD85-D00C-BE6C-EF5C-FD28CB8C9391}"/>
                </a:ext>
              </a:extLst>
            </p:cNvPr>
            <p:cNvCxnSpPr/>
            <p:nvPr/>
          </p:nvCxnSpPr>
          <p:spPr>
            <a:xfrm flipV="1">
              <a:off x="9315417" y="7785548"/>
              <a:ext cx="410090" cy="170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6E9F9C14-358E-06D4-88F8-7A89C6E17804}"/>
                </a:ext>
              </a:extLst>
            </p:cNvPr>
            <p:cNvCxnSpPr/>
            <p:nvPr/>
          </p:nvCxnSpPr>
          <p:spPr>
            <a:xfrm>
              <a:off x="9305664" y="8088801"/>
              <a:ext cx="410090" cy="909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2E53FF5-BA48-F060-1139-9AA5964DDF2B}"/>
              </a:ext>
            </a:extLst>
          </p:cNvPr>
          <p:cNvSpPr txBox="1"/>
          <p:nvPr/>
        </p:nvSpPr>
        <p:spPr>
          <a:xfrm>
            <a:off x="363808" y="2814376"/>
            <a:ext cx="1134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particle</a:t>
            </a:r>
            <a:endParaRPr lang="it-IT" sz="20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2" name="Freccia a destra 21">
            <a:extLst>
              <a:ext uri="{FF2B5EF4-FFF2-40B4-BE49-F238E27FC236}">
                <a16:creationId xmlns:a16="http://schemas.microsoft.com/office/drawing/2014/main" id="{31F7C870-4C4C-B36C-3698-C92DA9560FFC}"/>
              </a:ext>
            </a:extLst>
          </p:cNvPr>
          <p:cNvSpPr/>
          <p:nvPr/>
        </p:nvSpPr>
        <p:spPr>
          <a:xfrm rot="5400000">
            <a:off x="1505528" y="3548745"/>
            <a:ext cx="943305" cy="232723"/>
          </a:xfrm>
          <a:prstGeom prst="rightArrow">
            <a:avLst>
              <a:gd name="adj1" fmla="val 42660"/>
              <a:gd name="adj2" fmla="val 9770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BDD004F-8BA2-439E-160A-5EC53773E187}"/>
              </a:ext>
            </a:extLst>
          </p:cNvPr>
          <p:cNvSpPr txBox="1"/>
          <p:nvPr/>
        </p:nvSpPr>
        <p:spPr>
          <a:xfrm>
            <a:off x="363808" y="1556660"/>
            <a:ext cx="2884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Amorphous</a:t>
            </a:r>
            <a:r>
              <a:rPr lang="it-IT" sz="24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medium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0DD099B-5B46-5F84-F7E4-5AE4A698773D}"/>
              </a:ext>
            </a:extLst>
          </p:cNvPr>
          <p:cNvSpPr txBox="1"/>
          <p:nvPr/>
        </p:nvSpPr>
        <p:spPr>
          <a:xfrm>
            <a:off x="1132817" y="4204493"/>
            <a:ext cx="1849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Bremsstrahlung</a:t>
            </a:r>
          </a:p>
        </p:txBody>
      </p:sp>
      <p:sp>
        <p:nvSpPr>
          <p:cNvPr id="25" name="Arco 24">
            <a:extLst>
              <a:ext uri="{FF2B5EF4-FFF2-40B4-BE49-F238E27FC236}">
                <a16:creationId xmlns:a16="http://schemas.microsoft.com/office/drawing/2014/main" id="{387FDFDE-3A83-630A-CC6A-CE85CD8687AA}"/>
              </a:ext>
            </a:extLst>
          </p:cNvPr>
          <p:cNvSpPr/>
          <p:nvPr/>
        </p:nvSpPr>
        <p:spPr>
          <a:xfrm rot="2818216">
            <a:off x="6672287" y="2158691"/>
            <a:ext cx="833874" cy="780460"/>
          </a:xfrm>
          <a:prstGeom prst="arc">
            <a:avLst>
              <a:gd name="adj1" fmla="val 17998796"/>
              <a:gd name="adj2" fmla="val 20215282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26" name="Immagine 25" descr="\documentclass{article}&#10;\usepackage{amsmath}&#10;\pagestyle{empty}&#10;\begin{document}&#10;&#10;$\approx1/{\gamma}$&#10;&#10;&#10;\end{document}" title="IguanaTex Bitmap Display">
            <a:extLst>
              <a:ext uri="{FF2B5EF4-FFF2-40B4-BE49-F238E27FC236}">
                <a16:creationId xmlns:a16="http://schemas.microsoft.com/office/drawing/2014/main" id="{471E2ADB-75C5-44AB-CBB5-59F0DF7F1B3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66393">
            <a:off x="7550151" y="2495728"/>
            <a:ext cx="476964" cy="189891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9CCF298-9FAA-298C-3B13-B8661C2DE261}"/>
              </a:ext>
            </a:extLst>
          </p:cNvPr>
          <p:cNvSpPr txBox="1"/>
          <p:nvPr/>
        </p:nvSpPr>
        <p:spPr>
          <a:xfrm>
            <a:off x="8319365" y="1582008"/>
            <a:ext cx="3568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Coherent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Bremmstrahlung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E7CE13A-6097-FDA2-D2AF-B1BC865EA623}"/>
              </a:ext>
            </a:extLst>
          </p:cNvPr>
          <p:cNvSpPr txBox="1"/>
          <p:nvPr/>
        </p:nvSpPr>
        <p:spPr>
          <a:xfrm>
            <a:off x="5500138" y="3920037"/>
            <a:ext cx="25713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Channeling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Radiation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46908C2-A906-ECB8-2CFF-C8136975EC6B}"/>
              </a:ext>
            </a:extLst>
          </p:cNvPr>
          <p:cNvSpPr txBox="1"/>
          <p:nvPr/>
        </p:nvSpPr>
        <p:spPr>
          <a:xfrm>
            <a:off x="3675261" y="4686271"/>
            <a:ext cx="44074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Low Energy (&lt;GeV) → </a:t>
            </a:r>
            <a:r>
              <a:rPr lang="it-IT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dipole</a:t>
            </a:r>
            <a:r>
              <a:rPr lang="it-IT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radiation</a:t>
            </a:r>
            <a:r>
              <a:rPr lang="it-IT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  <a:p>
            <a:r>
              <a:rPr lang="it-IT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    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</a:t>
            </a:r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undulator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)</a:t>
            </a:r>
          </a:p>
          <a:p>
            <a:endParaRPr lang="it-IT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High Energy (≫GeV) → </a:t>
            </a:r>
            <a:r>
              <a:rPr lang="it-IT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synchrotron</a:t>
            </a:r>
            <a:r>
              <a:rPr lang="it-IT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radiation</a:t>
            </a:r>
            <a:r>
              <a:rPr lang="it-IT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  <a:p>
            <a:r>
              <a:rPr lang="it-IT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                        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</a:t>
            </a:r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wiggler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C91F4DD0-80BE-6CEF-33D4-95FB48ABA43E}"/>
                  </a:ext>
                </a:extLst>
              </p:cNvPr>
              <p:cNvSpPr txBox="1"/>
              <p:nvPr/>
            </p:nvSpPr>
            <p:spPr>
              <a:xfrm>
                <a:off x="3733405" y="3712401"/>
                <a:ext cx="1457963" cy="7515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it-IT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𝑝𝑣</m:t>
                                  </m:r>
                                </m:den>
                              </m:f>
                            </m:e>
                          </m:box>
                        </m:e>
                      </m:rad>
                    </m:oMath>
                  </m:oMathPara>
                </a14:m>
                <a:endParaRPr lang="it-IT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C91F4DD0-80BE-6CEF-33D4-95FB48ABA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405" y="3712401"/>
                <a:ext cx="1457963" cy="7515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uppo 30">
            <a:extLst>
              <a:ext uri="{FF2B5EF4-FFF2-40B4-BE49-F238E27FC236}">
                <a16:creationId xmlns:a16="http://schemas.microsoft.com/office/drawing/2014/main" id="{EAD5F885-7FBF-4542-1FEE-5EFE350EB99F}"/>
              </a:ext>
            </a:extLst>
          </p:cNvPr>
          <p:cNvGrpSpPr/>
          <p:nvPr/>
        </p:nvGrpSpPr>
        <p:grpSpPr>
          <a:xfrm>
            <a:off x="3435841" y="1562010"/>
            <a:ext cx="4721901" cy="1950689"/>
            <a:chOff x="12217088" y="7693994"/>
            <a:chExt cx="4721901" cy="1950689"/>
          </a:xfrm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E1553520-4A2F-0449-DD96-146ABEFAD383}"/>
                </a:ext>
              </a:extLst>
            </p:cNvPr>
            <p:cNvGrpSpPr/>
            <p:nvPr/>
          </p:nvGrpSpPr>
          <p:grpSpPr>
            <a:xfrm>
              <a:off x="12217088" y="7693994"/>
              <a:ext cx="4721901" cy="1688127"/>
              <a:chOff x="5695437" y="766683"/>
              <a:chExt cx="5404881" cy="1932294"/>
            </a:xfrm>
          </p:grpSpPr>
          <p:sp>
            <p:nvSpPr>
              <p:cNvPr id="47" name="Text Box 19">
                <a:extLst>
                  <a:ext uri="{FF2B5EF4-FFF2-40B4-BE49-F238E27FC236}">
                    <a16:creationId xmlns:a16="http://schemas.microsoft.com/office/drawing/2014/main" id="{729D7A0E-8B38-D8AE-96AD-DF2195E60E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95437" y="766683"/>
                <a:ext cx="5404881" cy="5284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b="1" dirty="0">
                    <a:solidFill>
                      <a:srgbClr val="FF0000"/>
                    </a:solidFill>
                    <a:latin typeface="Roboto Condensed" panose="02000000000000000000" pitchFamily="2" charset="0"/>
                    <a:ea typeface="Roboto Condensed" panose="02000000000000000000" pitchFamily="2" charset="0"/>
                    <a:cs typeface="Roboto Condensed" panose="02000000000000000000" pitchFamily="2" charset="0"/>
                  </a:rPr>
                  <a:t>Crystalline plane/axis</a:t>
                </a:r>
              </a:p>
            </p:txBody>
          </p:sp>
          <p:sp>
            <p:nvSpPr>
              <p:cNvPr id="48" name="Text Box 17">
                <a:extLst>
                  <a:ext uri="{FF2B5EF4-FFF2-40B4-BE49-F238E27FC236}">
                    <a16:creationId xmlns:a16="http://schemas.microsoft.com/office/drawing/2014/main" id="{AA42400F-73EC-B250-2044-113FBC8A01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7720" y="2240996"/>
                <a:ext cx="966447" cy="457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000" dirty="0">
                    <a:solidFill>
                      <a:srgbClr val="0000FF"/>
                    </a:solidFill>
                    <a:latin typeface="Roboto Condensed" panose="02000000000000000000" pitchFamily="2" charset="0"/>
                    <a:ea typeface="Roboto Condensed" panose="02000000000000000000" pitchFamily="2" charset="0"/>
                    <a:cs typeface="Roboto Condensed" panose="02000000000000000000" pitchFamily="2" charset="0"/>
                  </a:rPr>
                  <a:t>LE e+</a:t>
                </a:r>
              </a:p>
            </p:txBody>
          </p:sp>
          <p:sp>
            <p:nvSpPr>
              <p:cNvPr id="49" name="Line 7">
                <a:extLst>
                  <a:ext uri="{FF2B5EF4-FFF2-40B4-BE49-F238E27FC236}">
                    <a16:creationId xmlns:a16="http://schemas.microsoft.com/office/drawing/2014/main" id="{AF30DB39-83CD-FA81-3DBB-50FF63A015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01293" y="1580891"/>
                <a:ext cx="3708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0" name="Line 8">
                <a:extLst>
                  <a:ext uri="{FF2B5EF4-FFF2-40B4-BE49-F238E27FC236}">
                    <a16:creationId xmlns:a16="http://schemas.microsoft.com/office/drawing/2014/main" id="{6F177E96-2851-9CDB-7364-49475E05B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91768" y="2194194"/>
                <a:ext cx="3708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1" name="Text Box 17">
                <a:extLst>
                  <a:ext uri="{FF2B5EF4-FFF2-40B4-BE49-F238E27FC236}">
                    <a16:creationId xmlns:a16="http://schemas.microsoft.com/office/drawing/2014/main" id="{A4BC7A18-7178-8F27-F97E-F7C840AF8B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18580" y="1624389"/>
                <a:ext cx="949121" cy="457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000" dirty="0">
                    <a:solidFill>
                      <a:srgbClr val="FF0000"/>
                    </a:solidFill>
                    <a:latin typeface="Roboto Condensed" panose="02000000000000000000" pitchFamily="2" charset="0"/>
                    <a:ea typeface="Roboto Condensed" panose="02000000000000000000" pitchFamily="2" charset="0"/>
                    <a:cs typeface="Roboto Condensed" panose="02000000000000000000" pitchFamily="2" charset="0"/>
                  </a:rPr>
                  <a:t>HE e+</a:t>
                </a:r>
              </a:p>
            </p:txBody>
          </p:sp>
          <p:sp>
            <p:nvSpPr>
              <p:cNvPr id="52" name="Oval 21">
                <a:extLst>
                  <a:ext uri="{FF2B5EF4-FFF2-40B4-BE49-F238E27FC236}">
                    <a16:creationId xmlns:a16="http://schemas.microsoft.com/office/drawing/2014/main" id="{5D4BAE2A-C1A9-9BAE-A69E-22C8365AB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2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3" name="Oval 22">
                <a:extLst>
                  <a:ext uri="{FF2B5EF4-FFF2-40B4-BE49-F238E27FC236}">
                    <a16:creationId xmlns:a16="http://schemas.microsoft.com/office/drawing/2014/main" id="{C7703CAC-0A6C-75FD-CC40-BBD0381AC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00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4" name="Oval 23">
                <a:extLst>
                  <a:ext uri="{FF2B5EF4-FFF2-40B4-BE49-F238E27FC236}">
                    <a16:creationId xmlns:a16="http://schemas.microsoft.com/office/drawing/2014/main" id="{6BC122C3-E01E-7D6A-118D-98012DD7C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58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5" name="Oval 24">
                <a:extLst>
                  <a:ext uri="{FF2B5EF4-FFF2-40B4-BE49-F238E27FC236}">
                    <a16:creationId xmlns:a16="http://schemas.microsoft.com/office/drawing/2014/main" id="{6B52EA14-42E7-3FE4-45AE-49924363D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11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6" name="Oval 25">
                <a:extLst>
                  <a:ext uri="{FF2B5EF4-FFF2-40B4-BE49-F238E27FC236}">
                    <a16:creationId xmlns:a16="http://schemas.microsoft.com/office/drawing/2014/main" id="{A02E1DCF-4AB9-B323-CA8C-BEAC7794D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74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7" name="Oval 27">
                <a:extLst>
                  <a:ext uri="{FF2B5EF4-FFF2-40B4-BE49-F238E27FC236}">
                    <a16:creationId xmlns:a16="http://schemas.microsoft.com/office/drawing/2014/main" id="{CBFA91F7-A76B-B4AA-897F-70FF1B2BB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4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8" name="Oval 28">
                <a:extLst>
                  <a:ext uri="{FF2B5EF4-FFF2-40B4-BE49-F238E27FC236}">
                    <a16:creationId xmlns:a16="http://schemas.microsoft.com/office/drawing/2014/main" id="{E8F373F9-D5A9-ADD6-BC5F-AE658AF0E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75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9" name="Oval 29">
                <a:extLst>
                  <a:ext uri="{FF2B5EF4-FFF2-40B4-BE49-F238E27FC236}">
                    <a16:creationId xmlns:a16="http://schemas.microsoft.com/office/drawing/2014/main" id="{A815FA9D-DDA1-49A3-2354-A85BF0AE7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33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0" name="Oval 30">
                <a:extLst>
                  <a:ext uri="{FF2B5EF4-FFF2-40B4-BE49-F238E27FC236}">
                    <a16:creationId xmlns:a16="http://schemas.microsoft.com/office/drawing/2014/main" id="{41D2AB5E-2F6F-980A-DDF1-0846C2559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91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1" name="Oval 31">
                <a:extLst>
                  <a:ext uri="{FF2B5EF4-FFF2-40B4-BE49-F238E27FC236}">
                    <a16:creationId xmlns:a16="http://schemas.microsoft.com/office/drawing/2014/main" id="{A926E1FD-FC29-BB88-019D-24ED745B8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49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2" name="Oval 32">
                <a:extLst>
                  <a:ext uri="{FF2B5EF4-FFF2-40B4-BE49-F238E27FC236}">
                    <a16:creationId xmlns:a16="http://schemas.microsoft.com/office/drawing/2014/main" id="{DAA27393-EE57-D4F5-9925-CEB88CE60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07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3" name="Oval 34">
                <a:extLst>
                  <a:ext uri="{FF2B5EF4-FFF2-40B4-BE49-F238E27FC236}">
                    <a16:creationId xmlns:a16="http://schemas.microsoft.com/office/drawing/2014/main" id="{1125491D-05C2-26D2-B35D-AAEA6DF79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79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</p:grpSp>
        <p:sp>
          <p:nvSpPr>
            <p:cNvPr id="33" name="Figura a mano libera 170">
              <a:extLst>
                <a:ext uri="{FF2B5EF4-FFF2-40B4-BE49-F238E27FC236}">
                  <a16:creationId xmlns:a16="http://schemas.microsoft.com/office/drawing/2014/main" id="{3B725E0E-4A65-E72F-7D17-1D80D9B4A2DD}"/>
                </a:ext>
              </a:extLst>
            </p:cNvPr>
            <p:cNvSpPr/>
            <p:nvPr/>
          </p:nvSpPr>
          <p:spPr>
            <a:xfrm>
              <a:off x="13148046" y="9038482"/>
              <a:ext cx="3068313" cy="339672"/>
            </a:xfrm>
            <a:custGeom>
              <a:avLst/>
              <a:gdLst>
                <a:gd name="connsiteX0" fmla="*/ 204 w 4535599"/>
                <a:gd name="connsiteY0" fmla="*/ 331419 h 780772"/>
                <a:gd name="connsiteX1" fmla="*/ 3934894 w 4535599"/>
                <a:gd name="connsiteY1" fmla="*/ 12764 h 780772"/>
                <a:gd name="connsiteX2" fmla="*/ 4115004 w 4535599"/>
                <a:gd name="connsiteY2" fmla="*/ 774764 h 780772"/>
                <a:gd name="connsiteX3" fmla="*/ 204 w 4535599"/>
                <a:gd name="connsiteY3" fmla="*/ 331419 h 7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5599" h="780772">
                  <a:moveTo>
                    <a:pt x="204" y="331419"/>
                  </a:moveTo>
                  <a:cubicBezTo>
                    <a:pt x="-29814" y="204419"/>
                    <a:pt x="3249094" y="-61127"/>
                    <a:pt x="3934894" y="12764"/>
                  </a:cubicBezTo>
                  <a:cubicBezTo>
                    <a:pt x="4620694" y="86655"/>
                    <a:pt x="4770786" y="717037"/>
                    <a:pt x="4115004" y="774764"/>
                  </a:cubicBezTo>
                  <a:cubicBezTo>
                    <a:pt x="3459222" y="832491"/>
                    <a:pt x="30222" y="458419"/>
                    <a:pt x="204" y="3314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  <a:alpha val="0"/>
                    <a:lumMod val="84000"/>
                    <a:lumOff val="16000"/>
                  </a:schemeClr>
                </a:gs>
                <a:gs pos="9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34" name="Freeform 106">
              <a:extLst>
                <a:ext uri="{FF2B5EF4-FFF2-40B4-BE49-F238E27FC236}">
                  <a16:creationId xmlns:a16="http://schemas.microsoft.com/office/drawing/2014/main" id="{772F2E20-4FF7-6DC4-6AAA-C4F759804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3452" y="9006900"/>
              <a:ext cx="3042509" cy="327104"/>
            </a:xfrm>
            <a:custGeom>
              <a:avLst/>
              <a:gdLst>
                <a:gd name="T0" fmla="*/ 0 w 3216"/>
                <a:gd name="T1" fmla="*/ 31 h 169"/>
                <a:gd name="T2" fmla="*/ 564 w 3216"/>
                <a:gd name="T3" fmla="*/ 127 h 169"/>
                <a:gd name="T4" fmla="*/ 1194 w 3216"/>
                <a:gd name="T5" fmla="*/ 13 h 169"/>
                <a:gd name="T6" fmla="*/ 1854 w 3216"/>
                <a:gd name="T7" fmla="*/ 139 h 169"/>
                <a:gd name="T8" fmla="*/ 2394 w 3216"/>
                <a:gd name="T9" fmla="*/ 7 h 169"/>
                <a:gd name="T10" fmla="*/ 2760 w 3216"/>
                <a:gd name="T11" fmla="*/ 97 h 169"/>
                <a:gd name="T12" fmla="*/ 3216 w 3216"/>
                <a:gd name="T13" fmla="*/ 169 h 169"/>
                <a:gd name="connsiteX0" fmla="*/ 0 w 9756"/>
                <a:gd name="connsiteY0" fmla="*/ 1449 h 9473"/>
                <a:gd name="connsiteX1" fmla="*/ 1754 w 9756"/>
                <a:gd name="connsiteY1" fmla="*/ 7130 h 9473"/>
                <a:gd name="connsiteX2" fmla="*/ 3713 w 9756"/>
                <a:gd name="connsiteY2" fmla="*/ 384 h 9473"/>
                <a:gd name="connsiteX3" fmla="*/ 5765 w 9756"/>
                <a:gd name="connsiteY3" fmla="*/ 7840 h 9473"/>
                <a:gd name="connsiteX4" fmla="*/ 7444 w 9756"/>
                <a:gd name="connsiteY4" fmla="*/ 29 h 9473"/>
                <a:gd name="connsiteX5" fmla="*/ 8582 w 9756"/>
                <a:gd name="connsiteY5" fmla="*/ 5355 h 9473"/>
                <a:gd name="connsiteX6" fmla="*/ 9756 w 9756"/>
                <a:gd name="connsiteY6" fmla="*/ 9473 h 9473"/>
                <a:gd name="connsiteX0" fmla="*/ 0 w 9691"/>
                <a:gd name="connsiteY0" fmla="*/ 1530 h 9550"/>
                <a:gd name="connsiteX1" fmla="*/ 1798 w 9691"/>
                <a:gd name="connsiteY1" fmla="*/ 7527 h 9550"/>
                <a:gd name="connsiteX2" fmla="*/ 3806 w 9691"/>
                <a:gd name="connsiteY2" fmla="*/ 405 h 9550"/>
                <a:gd name="connsiteX3" fmla="*/ 5909 w 9691"/>
                <a:gd name="connsiteY3" fmla="*/ 8276 h 9550"/>
                <a:gd name="connsiteX4" fmla="*/ 7630 w 9691"/>
                <a:gd name="connsiteY4" fmla="*/ 31 h 9550"/>
                <a:gd name="connsiteX5" fmla="*/ 8797 w 9691"/>
                <a:gd name="connsiteY5" fmla="*/ 5653 h 9550"/>
                <a:gd name="connsiteX6" fmla="*/ 9691 w 9691"/>
                <a:gd name="connsiteY6" fmla="*/ 9550 h 9550"/>
                <a:gd name="connsiteX0" fmla="*/ 0 w 10000"/>
                <a:gd name="connsiteY0" fmla="*/ 1602 h 10020"/>
                <a:gd name="connsiteX1" fmla="*/ 1855 w 10000"/>
                <a:gd name="connsiteY1" fmla="*/ 7882 h 10020"/>
                <a:gd name="connsiteX2" fmla="*/ 3927 w 10000"/>
                <a:gd name="connsiteY2" fmla="*/ 424 h 10020"/>
                <a:gd name="connsiteX3" fmla="*/ 6097 w 10000"/>
                <a:gd name="connsiteY3" fmla="*/ 8666 h 10020"/>
                <a:gd name="connsiteX4" fmla="*/ 7873 w 10000"/>
                <a:gd name="connsiteY4" fmla="*/ 32 h 10020"/>
                <a:gd name="connsiteX5" fmla="*/ 9077 w 10000"/>
                <a:gd name="connsiteY5" fmla="*/ 5919 h 10020"/>
                <a:gd name="connsiteX6" fmla="*/ 10000 w 10000"/>
                <a:gd name="connsiteY6" fmla="*/ 10000 h 10020"/>
                <a:gd name="connsiteX0" fmla="*/ 0 w 10121"/>
                <a:gd name="connsiteY0" fmla="*/ 1602 h 8666"/>
                <a:gd name="connsiteX1" fmla="*/ 1855 w 10121"/>
                <a:gd name="connsiteY1" fmla="*/ 7882 h 8666"/>
                <a:gd name="connsiteX2" fmla="*/ 3927 w 10121"/>
                <a:gd name="connsiteY2" fmla="*/ 424 h 8666"/>
                <a:gd name="connsiteX3" fmla="*/ 6097 w 10121"/>
                <a:gd name="connsiteY3" fmla="*/ 8666 h 8666"/>
                <a:gd name="connsiteX4" fmla="*/ 7873 w 10121"/>
                <a:gd name="connsiteY4" fmla="*/ 32 h 8666"/>
                <a:gd name="connsiteX5" fmla="*/ 9077 w 10121"/>
                <a:gd name="connsiteY5" fmla="*/ 5919 h 8666"/>
                <a:gd name="connsiteX6" fmla="*/ 10121 w 10121"/>
                <a:gd name="connsiteY6" fmla="*/ 8430 h 8666"/>
                <a:gd name="connsiteX0" fmla="*/ 0 w 10067"/>
                <a:gd name="connsiteY0" fmla="*/ 1849 h 10000"/>
                <a:gd name="connsiteX1" fmla="*/ 1833 w 10067"/>
                <a:gd name="connsiteY1" fmla="*/ 9095 h 10000"/>
                <a:gd name="connsiteX2" fmla="*/ 3880 w 10067"/>
                <a:gd name="connsiteY2" fmla="*/ 489 h 10000"/>
                <a:gd name="connsiteX3" fmla="*/ 6024 w 10067"/>
                <a:gd name="connsiteY3" fmla="*/ 10000 h 10000"/>
                <a:gd name="connsiteX4" fmla="*/ 7779 w 10067"/>
                <a:gd name="connsiteY4" fmla="*/ 37 h 10000"/>
                <a:gd name="connsiteX5" fmla="*/ 8968 w 10067"/>
                <a:gd name="connsiteY5" fmla="*/ 6830 h 10000"/>
                <a:gd name="connsiteX6" fmla="*/ 10000 w 10067"/>
                <a:gd name="connsiteY6" fmla="*/ 9728 h 10000"/>
                <a:gd name="connsiteX7" fmla="*/ 9967 w 10067"/>
                <a:gd name="connsiteY7" fmla="*/ 966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67" h="10000">
                  <a:moveTo>
                    <a:pt x="0" y="1849"/>
                  </a:moveTo>
                  <a:cubicBezTo>
                    <a:pt x="301" y="3056"/>
                    <a:pt x="1186" y="9320"/>
                    <a:pt x="1833" y="9095"/>
                  </a:cubicBezTo>
                  <a:cubicBezTo>
                    <a:pt x="2480" y="8868"/>
                    <a:pt x="3181" y="339"/>
                    <a:pt x="3880" y="489"/>
                  </a:cubicBezTo>
                  <a:cubicBezTo>
                    <a:pt x="4579" y="642"/>
                    <a:pt x="5375" y="10075"/>
                    <a:pt x="6024" y="10000"/>
                  </a:cubicBezTo>
                  <a:cubicBezTo>
                    <a:pt x="6675" y="9925"/>
                    <a:pt x="7289" y="565"/>
                    <a:pt x="7779" y="37"/>
                  </a:cubicBezTo>
                  <a:cubicBezTo>
                    <a:pt x="8271" y="-490"/>
                    <a:pt x="8524" y="4792"/>
                    <a:pt x="8968" y="6830"/>
                  </a:cubicBezTo>
                  <a:cubicBezTo>
                    <a:pt x="9413" y="8868"/>
                    <a:pt x="9646" y="10045"/>
                    <a:pt x="10000" y="9728"/>
                  </a:cubicBezTo>
                  <a:cubicBezTo>
                    <a:pt x="10167" y="10201"/>
                    <a:pt x="9974" y="9678"/>
                    <a:pt x="9967" y="9665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dash"/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35" name="Freeform 106">
              <a:extLst>
                <a:ext uri="{FF2B5EF4-FFF2-40B4-BE49-F238E27FC236}">
                  <a16:creationId xmlns:a16="http://schemas.microsoft.com/office/drawing/2014/main" id="{3605B40E-0377-B8FA-83C2-BE8668E79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7448" y="8526312"/>
              <a:ext cx="3042356" cy="292447"/>
            </a:xfrm>
            <a:custGeom>
              <a:avLst/>
              <a:gdLst>
                <a:gd name="T0" fmla="*/ 0 w 3216"/>
                <a:gd name="T1" fmla="*/ 31 h 169"/>
                <a:gd name="T2" fmla="*/ 564 w 3216"/>
                <a:gd name="T3" fmla="*/ 127 h 169"/>
                <a:gd name="T4" fmla="*/ 1194 w 3216"/>
                <a:gd name="T5" fmla="*/ 13 h 169"/>
                <a:gd name="T6" fmla="*/ 1854 w 3216"/>
                <a:gd name="T7" fmla="*/ 139 h 169"/>
                <a:gd name="T8" fmla="*/ 2394 w 3216"/>
                <a:gd name="T9" fmla="*/ 7 h 169"/>
                <a:gd name="T10" fmla="*/ 2760 w 3216"/>
                <a:gd name="T11" fmla="*/ 97 h 169"/>
                <a:gd name="T12" fmla="*/ 3216 w 3216"/>
                <a:gd name="T13" fmla="*/ 169 h 169"/>
                <a:gd name="connsiteX0" fmla="*/ 0 w 9756"/>
                <a:gd name="connsiteY0" fmla="*/ 1449 h 9473"/>
                <a:gd name="connsiteX1" fmla="*/ 1754 w 9756"/>
                <a:gd name="connsiteY1" fmla="*/ 7130 h 9473"/>
                <a:gd name="connsiteX2" fmla="*/ 3713 w 9756"/>
                <a:gd name="connsiteY2" fmla="*/ 384 h 9473"/>
                <a:gd name="connsiteX3" fmla="*/ 5765 w 9756"/>
                <a:gd name="connsiteY3" fmla="*/ 7840 h 9473"/>
                <a:gd name="connsiteX4" fmla="*/ 7444 w 9756"/>
                <a:gd name="connsiteY4" fmla="*/ 29 h 9473"/>
                <a:gd name="connsiteX5" fmla="*/ 8582 w 9756"/>
                <a:gd name="connsiteY5" fmla="*/ 5355 h 9473"/>
                <a:gd name="connsiteX6" fmla="*/ 9756 w 9756"/>
                <a:gd name="connsiteY6" fmla="*/ 9473 h 9473"/>
                <a:gd name="connsiteX0" fmla="*/ 0 w 9691"/>
                <a:gd name="connsiteY0" fmla="*/ 1530 h 9550"/>
                <a:gd name="connsiteX1" fmla="*/ 1798 w 9691"/>
                <a:gd name="connsiteY1" fmla="*/ 7527 h 9550"/>
                <a:gd name="connsiteX2" fmla="*/ 3806 w 9691"/>
                <a:gd name="connsiteY2" fmla="*/ 405 h 9550"/>
                <a:gd name="connsiteX3" fmla="*/ 5909 w 9691"/>
                <a:gd name="connsiteY3" fmla="*/ 8276 h 9550"/>
                <a:gd name="connsiteX4" fmla="*/ 7630 w 9691"/>
                <a:gd name="connsiteY4" fmla="*/ 31 h 9550"/>
                <a:gd name="connsiteX5" fmla="*/ 8797 w 9691"/>
                <a:gd name="connsiteY5" fmla="*/ 5653 h 9550"/>
                <a:gd name="connsiteX6" fmla="*/ 9691 w 9691"/>
                <a:gd name="connsiteY6" fmla="*/ 9550 h 9550"/>
                <a:gd name="connsiteX0" fmla="*/ 0 w 10000"/>
                <a:gd name="connsiteY0" fmla="*/ 1602 h 10020"/>
                <a:gd name="connsiteX1" fmla="*/ 1855 w 10000"/>
                <a:gd name="connsiteY1" fmla="*/ 7882 h 10020"/>
                <a:gd name="connsiteX2" fmla="*/ 3927 w 10000"/>
                <a:gd name="connsiteY2" fmla="*/ 424 h 10020"/>
                <a:gd name="connsiteX3" fmla="*/ 6097 w 10000"/>
                <a:gd name="connsiteY3" fmla="*/ 8666 h 10020"/>
                <a:gd name="connsiteX4" fmla="*/ 7873 w 10000"/>
                <a:gd name="connsiteY4" fmla="*/ 32 h 10020"/>
                <a:gd name="connsiteX5" fmla="*/ 9077 w 10000"/>
                <a:gd name="connsiteY5" fmla="*/ 5919 h 10020"/>
                <a:gd name="connsiteX6" fmla="*/ 10000 w 10000"/>
                <a:gd name="connsiteY6" fmla="*/ 10000 h 10020"/>
                <a:gd name="connsiteX0" fmla="*/ 0 w 10121"/>
                <a:gd name="connsiteY0" fmla="*/ 1602 h 8666"/>
                <a:gd name="connsiteX1" fmla="*/ 1855 w 10121"/>
                <a:gd name="connsiteY1" fmla="*/ 7882 h 8666"/>
                <a:gd name="connsiteX2" fmla="*/ 3927 w 10121"/>
                <a:gd name="connsiteY2" fmla="*/ 424 h 8666"/>
                <a:gd name="connsiteX3" fmla="*/ 6097 w 10121"/>
                <a:gd name="connsiteY3" fmla="*/ 8666 h 8666"/>
                <a:gd name="connsiteX4" fmla="*/ 7873 w 10121"/>
                <a:gd name="connsiteY4" fmla="*/ 32 h 8666"/>
                <a:gd name="connsiteX5" fmla="*/ 9077 w 10121"/>
                <a:gd name="connsiteY5" fmla="*/ 5919 h 8666"/>
                <a:gd name="connsiteX6" fmla="*/ 10121 w 10121"/>
                <a:gd name="connsiteY6" fmla="*/ 8430 h 8666"/>
                <a:gd name="connsiteX0" fmla="*/ 0 w 10067"/>
                <a:gd name="connsiteY0" fmla="*/ 1849 h 10000"/>
                <a:gd name="connsiteX1" fmla="*/ 1833 w 10067"/>
                <a:gd name="connsiteY1" fmla="*/ 9095 h 10000"/>
                <a:gd name="connsiteX2" fmla="*/ 3880 w 10067"/>
                <a:gd name="connsiteY2" fmla="*/ 489 h 10000"/>
                <a:gd name="connsiteX3" fmla="*/ 6024 w 10067"/>
                <a:gd name="connsiteY3" fmla="*/ 10000 h 10000"/>
                <a:gd name="connsiteX4" fmla="*/ 7779 w 10067"/>
                <a:gd name="connsiteY4" fmla="*/ 37 h 10000"/>
                <a:gd name="connsiteX5" fmla="*/ 8968 w 10067"/>
                <a:gd name="connsiteY5" fmla="*/ 6830 h 10000"/>
                <a:gd name="connsiteX6" fmla="*/ 10000 w 10067"/>
                <a:gd name="connsiteY6" fmla="*/ 9728 h 10000"/>
                <a:gd name="connsiteX7" fmla="*/ 9967 w 10067"/>
                <a:gd name="connsiteY7" fmla="*/ 9665 h 10000"/>
                <a:gd name="connsiteX0" fmla="*/ 0 w 10000"/>
                <a:gd name="connsiteY0" fmla="*/ 1849 h 10000"/>
                <a:gd name="connsiteX1" fmla="*/ 1833 w 10000"/>
                <a:gd name="connsiteY1" fmla="*/ 9095 h 10000"/>
                <a:gd name="connsiteX2" fmla="*/ 3880 w 10000"/>
                <a:gd name="connsiteY2" fmla="*/ 489 h 10000"/>
                <a:gd name="connsiteX3" fmla="*/ 6024 w 10000"/>
                <a:gd name="connsiteY3" fmla="*/ 10000 h 10000"/>
                <a:gd name="connsiteX4" fmla="*/ 7779 w 10000"/>
                <a:gd name="connsiteY4" fmla="*/ 37 h 10000"/>
                <a:gd name="connsiteX5" fmla="*/ 8968 w 10000"/>
                <a:gd name="connsiteY5" fmla="*/ 6830 h 10000"/>
                <a:gd name="connsiteX6" fmla="*/ 10000 w 10000"/>
                <a:gd name="connsiteY6" fmla="*/ 9728 h 10000"/>
                <a:gd name="connsiteX0" fmla="*/ 0 w 8968"/>
                <a:gd name="connsiteY0" fmla="*/ 1849 h 10000"/>
                <a:gd name="connsiteX1" fmla="*/ 1833 w 8968"/>
                <a:gd name="connsiteY1" fmla="*/ 9095 h 10000"/>
                <a:gd name="connsiteX2" fmla="*/ 3880 w 8968"/>
                <a:gd name="connsiteY2" fmla="*/ 489 h 10000"/>
                <a:gd name="connsiteX3" fmla="*/ 6024 w 8968"/>
                <a:gd name="connsiteY3" fmla="*/ 10000 h 10000"/>
                <a:gd name="connsiteX4" fmla="*/ 7779 w 8968"/>
                <a:gd name="connsiteY4" fmla="*/ 37 h 10000"/>
                <a:gd name="connsiteX5" fmla="*/ 8968 w 8968"/>
                <a:gd name="connsiteY5" fmla="*/ 6830 h 10000"/>
                <a:gd name="connsiteX0" fmla="*/ 0 w 8674"/>
                <a:gd name="connsiteY0" fmla="*/ 1812 h 9963"/>
                <a:gd name="connsiteX1" fmla="*/ 2044 w 8674"/>
                <a:gd name="connsiteY1" fmla="*/ 9058 h 9963"/>
                <a:gd name="connsiteX2" fmla="*/ 4326 w 8674"/>
                <a:gd name="connsiteY2" fmla="*/ 452 h 9963"/>
                <a:gd name="connsiteX3" fmla="*/ 6717 w 8674"/>
                <a:gd name="connsiteY3" fmla="*/ 9963 h 9963"/>
                <a:gd name="connsiteX4" fmla="*/ 8674 w 8674"/>
                <a:gd name="connsiteY4" fmla="*/ 0 h 9963"/>
                <a:gd name="connsiteX0" fmla="*/ 0 w 7744"/>
                <a:gd name="connsiteY0" fmla="*/ 1367 h 9548"/>
                <a:gd name="connsiteX1" fmla="*/ 2356 w 7744"/>
                <a:gd name="connsiteY1" fmla="*/ 8640 h 9548"/>
                <a:gd name="connsiteX2" fmla="*/ 4987 w 7744"/>
                <a:gd name="connsiteY2" fmla="*/ 2 h 9548"/>
                <a:gd name="connsiteX3" fmla="*/ 7744 w 7744"/>
                <a:gd name="connsiteY3" fmla="*/ 9548 h 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44" h="9548">
                  <a:moveTo>
                    <a:pt x="0" y="1367"/>
                  </a:moveTo>
                  <a:cubicBezTo>
                    <a:pt x="387" y="2578"/>
                    <a:pt x="1524" y="8865"/>
                    <a:pt x="2356" y="8640"/>
                  </a:cubicBezTo>
                  <a:cubicBezTo>
                    <a:pt x="3188" y="8412"/>
                    <a:pt x="4089" y="-149"/>
                    <a:pt x="4987" y="2"/>
                  </a:cubicBezTo>
                  <a:cubicBezTo>
                    <a:pt x="5887" y="155"/>
                    <a:pt x="6910" y="9623"/>
                    <a:pt x="7744" y="9548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dash"/>
              <a:round/>
              <a:headEnd/>
              <a:tailEnd type="triangle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3042356"/>
                        <a:gd name="connsiteY0" fmla="*/ 28646 h 200084"/>
                        <a:gd name="connsiteX1" fmla="*/ 925592 w 3042356"/>
                        <a:gd name="connsiteY1" fmla="*/ 181056 h 200084"/>
                        <a:gd name="connsiteX2" fmla="*/ 1959223 w 3042356"/>
                        <a:gd name="connsiteY2" fmla="*/ 41 h 200084"/>
                        <a:gd name="connsiteX3" fmla="*/ 3042356 w 3042356"/>
                        <a:gd name="connsiteY3" fmla="*/ 200084 h 2000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042356" h="200084" extrusionOk="0">
                          <a:moveTo>
                            <a:pt x="0" y="28646"/>
                          </a:moveTo>
                          <a:cubicBezTo>
                            <a:pt x="96874" y="19996"/>
                            <a:pt x="584767" y="191011"/>
                            <a:pt x="925592" y="181056"/>
                          </a:cubicBezTo>
                          <a:cubicBezTo>
                            <a:pt x="1310015" y="188395"/>
                            <a:pt x="1571398" y="-2009"/>
                            <a:pt x="1959223" y="41"/>
                          </a:cubicBezTo>
                          <a:cubicBezTo>
                            <a:pt x="2270275" y="44778"/>
                            <a:pt x="2703460" y="263812"/>
                            <a:pt x="3042356" y="200084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36" name="Figura a mano libera 170">
              <a:extLst>
                <a:ext uri="{FF2B5EF4-FFF2-40B4-BE49-F238E27FC236}">
                  <a16:creationId xmlns:a16="http://schemas.microsoft.com/office/drawing/2014/main" id="{02914F51-0E30-07C3-B659-F6AD00EB5677}"/>
                </a:ext>
              </a:extLst>
            </p:cNvPr>
            <p:cNvSpPr/>
            <p:nvPr/>
          </p:nvSpPr>
          <p:spPr>
            <a:xfrm>
              <a:off x="13135746" y="8532223"/>
              <a:ext cx="3068313" cy="339672"/>
            </a:xfrm>
            <a:custGeom>
              <a:avLst/>
              <a:gdLst>
                <a:gd name="connsiteX0" fmla="*/ 204 w 4535599"/>
                <a:gd name="connsiteY0" fmla="*/ 331419 h 780772"/>
                <a:gd name="connsiteX1" fmla="*/ 3934894 w 4535599"/>
                <a:gd name="connsiteY1" fmla="*/ 12764 h 780772"/>
                <a:gd name="connsiteX2" fmla="*/ 4115004 w 4535599"/>
                <a:gd name="connsiteY2" fmla="*/ 774764 h 780772"/>
                <a:gd name="connsiteX3" fmla="*/ 204 w 4535599"/>
                <a:gd name="connsiteY3" fmla="*/ 331419 h 7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5599" h="780772">
                  <a:moveTo>
                    <a:pt x="204" y="331419"/>
                  </a:moveTo>
                  <a:cubicBezTo>
                    <a:pt x="-29814" y="204419"/>
                    <a:pt x="3249094" y="-61127"/>
                    <a:pt x="3934894" y="12764"/>
                  </a:cubicBezTo>
                  <a:cubicBezTo>
                    <a:pt x="4620694" y="86655"/>
                    <a:pt x="4770786" y="717037"/>
                    <a:pt x="4115004" y="774764"/>
                  </a:cubicBezTo>
                  <a:cubicBezTo>
                    <a:pt x="3459222" y="832491"/>
                    <a:pt x="30222" y="458419"/>
                    <a:pt x="204" y="3314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  <a:alpha val="0"/>
                    <a:lumMod val="84000"/>
                    <a:lumOff val="16000"/>
                  </a:schemeClr>
                </a:gs>
                <a:gs pos="9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grpSp>
          <p:nvGrpSpPr>
            <p:cNvPr id="37" name="Gruppo 36">
              <a:extLst>
                <a:ext uri="{FF2B5EF4-FFF2-40B4-BE49-F238E27FC236}">
                  <a16:creationId xmlns:a16="http://schemas.microsoft.com/office/drawing/2014/main" id="{A5B49796-3692-84A9-7EE9-E08C561E6FED}"/>
                </a:ext>
              </a:extLst>
            </p:cNvPr>
            <p:cNvGrpSpPr/>
            <p:nvPr/>
          </p:nvGrpSpPr>
          <p:grpSpPr>
            <a:xfrm>
              <a:off x="12395385" y="9244572"/>
              <a:ext cx="3949891" cy="400111"/>
              <a:chOff x="5853665" y="1344448"/>
              <a:chExt cx="4521207" cy="457982"/>
            </a:xfrm>
          </p:grpSpPr>
          <p:sp>
            <p:nvSpPr>
              <p:cNvPr id="39" name="Line 7">
                <a:extLst>
                  <a:ext uri="{FF2B5EF4-FFF2-40B4-BE49-F238E27FC236}">
                    <a16:creationId xmlns:a16="http://schemas.microsoft.com/office/drawing/2014/main" id="{D842AEF3-454C-D49B-5865-33D90944E1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6236" y="1573439"/>
                <a:ext cx="3708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0" name="Text Box 17">
                <a:extLst>
                  <a:ext uri="{FF2B5EF4-FFF2-40B4-BE49-F238E27FC236}">
                    <a16:creationId xmlns:a16="http://schemas.microsoft.com/office/drawing/2014/main" id="{24B74A32-EE4A-2E04-E9CA-D6731B2B72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53665" y="1344448"/>
                <a:ext cx="818322" cy="457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endParaRPr lang="en-US" sz="2000" dirty="0">
                  <a:solidFill>
                    <a:srgbClr val="FF0000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1" name="Oval 21">
                <a:extLst>
                  <a:ext uri="{FF2B5EF4-FFF2-40B4-BE49-F238E27FC236}">
                    <a16:creationId xmlns:a16="http://schemas.microsoft.com/office/drawing/2014/main" id="{E9BAC921-78C1-3066-7C21-C2D3E1B14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2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2" name="Oval 22">
                <a:extLst>
                  <a:ext uri="{FF2B5EF4-FFF2-40B4-BE49-F238E27FC236}">
                    <a16:creationId xmlns:a16="http://schemas.microsoft.com/office/drawing/2014/main" id="{E939B55C-73BF-C3DE-2E7D-5E0D0CB05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00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3" name="Oval 23">
                <a:extLst>
                  <a:ext uri="{FF2B5EF4-FFF2-40B4-BE49-F238E27FC236}">
                    <a16:creationId xmlns:a16="http://schemas.microsoft.com/office/drawing/2014/main" id="{241BE287-8580-6629-E409-63BC79C46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58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4" name="Oval 24">
                <a:extLst>
                  <a:ext uri="{FF2B5EF4-FFF2-40B4-BE49-F238E27FC236}">
                    <a16:creationId xmlns:a16="http://schemas.microsoft.com/office/drawing/2014/main" id="{D3EFD062-4772-F575-B2B5-339E9D025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11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5" name="Oval 25">
                <a:extLst>
                  <a:ext uri="{FF2B5EF4-FFF2-40B4-BE49-F238E27FC236}">
                    <a16:creationId xmlns:a16="http://schemas.microsoft.com/office/drawing/2014/main" id="{0ECC4CB6-6DFD-F170-B821-46B697E76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74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6" name="Oval 27">
                <a:extLst>
                  <a:ext uri="{FF2B5EF4-FFF2-40B4-BE49-F238E27FC236}">
                    <a16:creationId xmlns:a16="http://schemas.microsoft.com/office/drawing/2014/main" id="{2F7628AE-4AC2-3D9B-7228-A4C296EF8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4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142C2ED5-8C16-4B79-45F0-308EFAEFC2F9}"/>
                  </a:ext>
                </a:extLst>
              </p:cNvPr>
              <p:cNvSpPr txBox="1"/>
              <p:nvPr/>
            </p:nvSpPr>
            <p:spPr>
              <a:xfrm>
                <a:off x="8533240" y="4197662"/>
                <a:ext cx="890361" cy="5325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it-IT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num>
                            <m:den>
                              <m: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den>
                          </m:f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box>
                            <m:boxPr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it-IT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it-IT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it-IT" sz="28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box>
                        </m:e>
                      </m:box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142C2ED5-8C16-4B79-45F0-308EFAEFC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3240" y="4197662"/>
                <a:ext cx="890361" cy="5325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4B24D7DB-EE0B-EE5C-460B-D5DFD99DEDB9}"/>
              </a:ext>
            </a:extLst>
          </p:cNvPr>
          <p:cNvSpPr txBox="1"/>
          <p:nvPr/>
        </p:nvSpPr>
        <p:spPr>
          <a:xfrm>
            <a:off x="8375360" y="3489234"/>
            <a:ext cx="354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Constructive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interference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condition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58826A04-9E9C-1EA2-05AB-9C8B48E8D945}"/>
                  </a:ext>
                </a:extLst>
              </p:cNvPr>
              <p:cNvSpPr txBox="1"/>
              <p:nvPr/>
            </p:nvSpPr>
            <p:spPr>
              <a:xfrm>
                <a:off x="8533240" y="5042516"/>
                <a:ext cx="329030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it-IT" sz="1800" b="0" i="0" u="none" strike="noStrike" baseline="0" dirty="0">
                    <a:latin typeface="+mj-lt"/>
                  </a:rPr>
                  <a:t>: </a:t>
                </a:r>
                <a:r>
                  <a:rPr lang="it-IT" sz="1800" b="0" i="0" u="none" strike="noStrike" baseline="0" dirty="0" err="1">
                    <a:latin typeface="+mj-lt"/>
                  </a:rPr>
                  <a:t>parallel</a:t>
                </a:r>
                <a:r>
                  <a:rPr lang="it-IT" sz="1800" b="0" i="0" u="none" strike="noStrike" baseline="0" dirty="0">
                    <a:latin typeface="+mj-lt"/>
                  </a:rPr>
                  <a:t> </a:t>
                </a:r>
                <a:r>
                  <a:rPr lang="it-IT" sz="1800" b="0" i="0" u="none" strike="noStrike" baseline="0" dirty="0" err="1">
                    <a:latin typeface="+mj-lt"/>
                  </a:rPr>
                  <a:t>momentum</a:t>
                </a:r>
                <a:r>
                  <a:rPr lang="it-IT" sz="1800" b="0" i="0" u="none" strike="noStrike" baseline="0" dirty="0">
                    <a:latin typeface="+mj-lt"/>
                  </a:rPr>
                  <a:t> </a:t>
                </a:r>
                <a:r>
                  <a:rPr lang="it-IT" sz="1800" b="0" i="0" u="none" strike="noStrike" baseline="0" dirty="0" err="1">
                    <a:latin typeface="+mj-lt"/>
                  </a:rPr>
                  <a:t>transferred</a:t>
                </a:r>
                <a:r>
                  <a:rPr lang="it-IT" sz="1800" b="0" i="0" u="none" strike="noStrike" baseline="0" dirty="0">
                    <a:latin typeface="+mj-lt"/>
                  </a:rPr>
                  <a:t> from </a:t>
                </a:r>
                <a:r>
                  <a:rPr lang="it-IT" sz="1800" b="0" i="0" u="none" strike="noStrike" baseline="0" dirty="0" err="1">
                    <a:latin typeface="+mj-lt"/>
                  </a:rPr>
                  <a:t>particle</a:t>
                </a:r>
                <a:r>
                  <a:rPr lang="it-IT" sz="1800" b="0" i="0" u="none" strike="noStrike" baseline="0" dirty="0">
                    <a:latin typeface="+mj-lt"/>
                  </a:rPr>
                  <a:t> to </a:t>
                </a:r>
                <a:r>
                  <a:rPr lang="it-IT" sz="1800" b="0" i="0" u="none" strike="noStrike" baseline="0" dirty="0" err="1">
                    <a:latin typeface="+mj-lt"/>
                  </a:rPr>
                  <a:t>atom</a:t>
                </a:r>
                <a:endParaRPr lang="it-IT" sz="2000" dirty="0">
                  <a:latin typeface="+mj-lt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58826A04-9E9C-1EA2-05AB-9C8B48E8D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3240" y="5042516"/>
                <a:ext cx="3290305" cy="646331"/>
              </a:xfrm>
              <a:prstGeom prst="rect">
                <a:avLst/>
              </a:prstGeom>
              <a:blipFill>
                <a:blip r:embed="rId7"/>
                <a:stretch>
                  <a:fillRect l="-1667" t="-3774" b="-150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Ovale 67">
            <a:extLst>
              <a:ext uri="{FF2B5EF4-FFF2-40B4-BE49-F238E27FC236}">
                <a16:creationId xmlns:a16="http://schemas.microsoft.com/office/drawing/2014/main" id="{50CE8C9A-1E24-3B66-456B-E323AB556793}"/>
              </a:ext>
            </a:extLst>
          </p:cNvPr>
          <p:cNvSpPr/>
          <p:nvPr/>
        </p:nvSpPr>
        <p:spPr>
          <a:xfrm>
            <a:off x="9011887" y="4183931"/>
            <a:ext cx="445997" cy="59581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9" name="Connettore curvo 68">
            <a:extLst>
              <a:ext uri="{FF2B5EF4-FFF2-40B4-BE49-F238E27FC236}">
                <a16:creationId xmlns:a16="http://schemas.microsoft.com/office/drawing/2014/main" id="{2629436E-FE64-2BBF-FF68-2FE6D58E36A6}"/>
              </a:ext>
            </a:extLst>
          </p:cNvPr>
          <p:cNvCxnSpPr>
            <a:cxnSpLocks/>
            <a:stCxn id="68" idx="6"/>
          </p:cNvCxnSpPr>
          <p:nvPr/>
        </p:nvCxnSpPr>
        <p:spPr>
          <a:xfrm flipV="1">
            <a:off x="9457884" y="4197662"/>
            <a:ext cx="536274" cy="284179"/>
          </a:xfrm>
          <a:prstGeom prst="curvedConnector3">
            <a:avLst>
              <a:gd name="adj1" fmla="val 50000"/>
            </a:avLst>
          </a:prstGeom>
          <a:ln>
            <a:solidFill>
              <a:srgbClr val="163C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EDEC56CB-1C34-45EF-FBE1-E12FF958340C}"/>
              </a:ext>
            </a:extLst>
          </p:cNvPr>
          <p:cNvSpPr txBox="1"/>
          <p:nvPr/>
        </p:nvSpPr>
        <p:spPr>
          <a:xfrm>
            <a:off x="9983643" y="3988847"/>
            <a:ext cx="1584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Dimension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of </a:t>
            </a:r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reciprocal</a:t>
            </a:r>
            <a:r>
              <a:rPr lang="it-IT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lattice </a:t>
            </a:r>
            <a:r>
              <a:rPr lang="it-IT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vector</a:t>
            </a:r>
            <a:endParaRPr lang="it-IT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73" name="Rettangolo con angoli arrotondati 72">
            <a:extLst>
              <a:ext uri="{FF2B5EF4-FFF2-40B4-BE49-F238E27FC236}">
                <a16:creationId xmlns:a16="http://schemas.microsoft.com/office/drawing/2014/main" id="{FB9DF4F2-1878-7A7D-5830-C48CB7909005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4" name="Titolo 1">
            <a:extLst>
              <a:ext uri="{FF2B5EF4-FFF2-40B4-BE49-F238E27FC236}">
                <a16:creationId xmlns:a16="http://schemas.microsoft.com/office/drawing/2014/main" id="{47162E45-5498-2473-BE93-D08DD00EC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4251"/>
          </a:xfrm>
        </p:spPr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Radiation effects in crystals</a:t>
            </a:r>
            <a:endParaRPr lang="it-IT" sz="3600" dirty="0"/>
          </a:p>
        </p:txBody>
      </p:sp>
      <p:pic>
        <p:nvPicPr>
          <p:cNvPr id="78" name="Immagine 77">
            <a:extLst>
              <a:ext uri="{FF2B5EF4-FFF2-40B4-BE49-F238E27FC236}">
                <a16:creationId xmlns:a16="http://schemas.microsoft.com/office/drawing/2014/main" id="{3BFB2239-A9FA-335D-BA59-2084EC5C1683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7255" y="1964755"/>
            <a:ext cx="3093958" cy="1658856"/>
          </a:xfrm>
          <a:prstGeom prst="rect">
            <a:avLst/>
          </a:prstGeom>
        </p:spPr>
      </p:pic>
      <p:sp>
        <p:nvSpPr>
          <p:cNvPr id="79" name="Segnaposto numero diapositiva 78">
            <a:extLst>
              <a:ext uri="{FF2B5EF4-FFF2-40B4-BE49-F238E27FC236}">
                <a16:creationId xmlns:a16="http://schemas.microsoft.com/office/drawing/2014/main" id="{D331E93A-7698-853E-33F6-F76D7F7E1F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5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B7B7FE15-74E5-048D-0081-2B1B0C4D4245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463755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17562-3B10-08E4-4930-19364F8D9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ttangolo con angoli arrotondati 76">
            <a:extLst>
              <a:ext uri="{FF2B5EF4-FFF2-40B4-BE49-F238E27FC236}">
                <a16:creationId xmlns:a16="http://schemas.microsoft.com/office/drawing/2014/main" id="{B479AAA9-DDBD-4AF4-D875-50353BFF22E3}"/>
              </a:ext>
            </a:extLst>
          </p:cNvPr>
          <p:cNvSpPr/>
          <p:nvPr/>
        </p:nvSpPr>
        <p:spPr>
          <a:xfrm>
            <a:off x="8319365" y="1552574"/>
            <a:ext cx="3537674" cy="4638675"/>
          </a:xfrm>
          <a:prstGeom prst="roundRect">
            <a:avLst>
              <a:gd name="adj" fmla="val 3962"/>
            </a:avLst>
          </a:prstGeom>
          <a:solidFill>
            <a:schemeClr val="bg2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6" name="Rettangolo con angoli arrotondati 75">
            <a:extLst>
              <a:ext uri="{FF2B5EF4-FFF2-40B4-BE49-F238E27FC236}">
                <a16:creationId xmlns:a16="http://schemas.microsoft.com/office/drawing/2014/main" id="{BB474D11-5408-919F-4C57-CF8D4BD652B5}"/>
              </a:ext>
            </a:extLst>
          </p:cNvPr>
          <p:cNvSpPr/>
          <p:nvPr/>
        </p:nvSpPr>
        <p:spPr>
          <a:xfrm>
            <a:off x="3435842" y="1556660"/>
            <a:ext cx="4721901" cy="4634590"/>
          </a:xfrm>
          <a:prstGeom prst="roundRect">
            <a:avLst>
              <a:gd name="adj" fmla="val 3962"/>
            </a:avLst>
          </a:prstGeom>
          <a:solidFill>
            <a:schemeClr val="bg2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5" name="Rettangolo con angoli arrotondati 74">
            <a:extLst>
              <a:ext uri="{FF2B5EF4-FFF2-40B4-BE49-F238E27FC236}">
                <a16:creationId xmlns:a16="http://schemas.microsoft.com/office/drawing/2014/main" id="{34392C74-6813-EF4C-73F7-3365C5142185}"/>
              </a:ext>
            </a:extLst>
          </p:cNvPr>
          <p:cNvSpPr/>
          <p:nvPr/>
        </p:nvSpPr>
        <p:spPr>
          <a:xfrm>
            <a:off x="334963" y="1565481"/>
            <a:ext cx="2919795" cy="3835194"/>
          </a:xfrm>
          <a:prstGeom prst="roundRect">
            <a:avLst>
              <a:gd name="adj" fmla="val 6253"/>
            </a:avLst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306844B5-1794-5DCC-0E23-E60A1A936312}"/>
              </a:ext>
            </a:extLst>
          </p:cNvPr>
          <p:cNvGrpSpPr/>
          <p:nvPr/>
        </p:nvGrpSpPr>
        <p:grpSpPr>
          <a:xfrm>
            <a:off x="721634" y="2170146"/>
            <a:ext cx="2451668" cy="902394"/>
            <a:chOff x="9305664" y="7356578"/>
            <a:chExt cx="3551492" cy="1307210"/>
          </a:xfrm>
        </p:grpSpPr>
        <p:sp>
          <p:nvSpPr>
            <p:cNvPr id="5" name="Oval 113">
              <a:extLst>
                <a:ext uri="{FF2B5EF4-FFF2-40B4-BE49-F238E27FC236}">
                  <a16:creationId xmlns:a16="http://schemas.microsoft.com/office/drawing/2014/main" id="{6B9A2AB3-B823-F452-3F31-319D129F7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8438" y="74596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6" name="Oval 114">
              <a:extLst>
                <a:ext uri="{FF2B5EF4-FFF2-40B4-BE49-F238E27FC236}">
                  <a16:creationId xmlns:a16="http://schemas.microsoft.com/office/drawing/2014/main" id="{01E0F68B-B8BF-AD1C-6267-F1ABFF00A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8438" y="7948928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7" name="Oval 115">
              <a:extLst>
                <a:ext uri="{FF2B5EF4-FFF2-40B4-BE49-F238E27FC236}">
                  <a16:creationId xmlns:a16="http://schemas.microsoft.com/office/drawing/2014/main" id="{0BD87957-3471-59E9-4050-829FF986F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8128" y="8119031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8" name="Oval 116">
              <a:extLst>
                <a:ext uri="{FF2B5EF4-FFF2-40B4-BE49-F238E27FC236}">
                  <a16:creationId xmlns:a16="http://schemas.microsoft.com/office/drawing/2014/main" id="{A12F8D21-3B07-F7AC-7D8B-FA5E031CB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4238" y="75358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9" name="Oval 117">
              <a:extLst>
                <a:ext uri="{FF2B5EF4-FFF2-40B4-BE49-F238E27FC236}">
                  <a16:creationId xmlns:a16="http://schemas.microsoft.com/office/drawing/2014/main" id="{A8A133DF-3AC1-60EB-8278-F334B5D17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4691" y="7809029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0" name="Oval 118">
              <a:extLst>
                <a:ext uri="{FF2B5EF4-FFF2-40B4-BE49-F238E27FC236}">
                  <a16:creationId xmlns:a16="http://schemas.microsoft.com/office/drawing/2014/main" id="{C5200FF9-8803-1E84-952B-E399F5F16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3265" y="8511388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1" name="Oval 119">
              <a:extLst>
                <a:ext uri="{FF2B5EF4-FFF2-40B4-BE49-F238E27FC236}">
                  <a16:creationId xmlns:a16="http://schemas.microsoft.com/office/drawing/2014/main" id="{C6D0B63E-DD62-B643-86FA-0C4232EAC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6238" y="74596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2" name="Oval 120">
              <a:extLst>
                <a:ext uri="{FF2B5EF4-FFF2-40B4-BE49-F238E27FC236}">
                  <a16:creationId xmlns:a16="http://schemas.microsoft.com/office/drawing/2014/main" id="{1B37F972-DD2F-3ECD-1944-E5E435597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4756" y="8108159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3" name="Oval 121">
              <a:extLst>
                <a:ext uri="{FF2B5EF4-FFF2-40B4-BE49-F238E27FC236}">
                  <a16:creationId xmlns:a16="http://schemas.microsoft.com/office/drawing/2014/main" id="{9BAA6EB3-909F-38BC-FAE1-CBDE15F48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2891" y="7802897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4" name="Oval 122">
              <a:extLst>
                <a:ext uri="{FF2B5EF4-FFF2-40B4-BE49-F238E27FC236}">
                  <a16:creationId xmlns:a16="http://schemas.microsoft.com/office/drawing/2014/main" id="{7DD427D4-9528-CCC8-20B4-1D27B3D04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4438" y="74596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5" name="Oval 123">
              <a:extLst>
                <a:ext uri="{FF2B5EF4-FFF2-40B4-BE49-F238E27FC236}">
                  <a16:creationId xmlns:a16="http://schemas.microsoft.com/office/drawing/2014/main" id="{08C30A38-C939-9168-31F1-FCD6908CF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64562" y="8004175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6" name="Oval 124">
              <a:extLst>
                <a:ext uri="{FF2B5EF4-FFF2-40B4-BE49-F238E27FC236}">
                  <a16:creationId xmlns:a16="http://schemas.microsoft.com/office/drawing/2014/main" id="{8263DD01-7EDC-CFC8-D711-A8B9A5B8A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0891" y="8462573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7" name="Freeform 126">
              <a:extLst>
                <a:ext uri="{FF2B5EF4-FFF2-40B4-BE49-F238E27FC236}">
                  <a16:creationId xmlns:a16="http://schemas.microsoft.com/office/drawing/2014/main" id="{67EF6A08-B936-670F-6392-A01072F11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1112" y="7356578"/>
              <a:ext cx="1600200" cy="711200"/>
            </a:xfrm>
            <a:custGeom>
              <a:avLst/>
              <a:gdLst>
                <a:gd name="T0" fmla="*/ 0 w 1008"/>
                <a:gd name="T1" fmla="*/ 264 h 448"/>
                <a:gd name="T2" fmla="*/ 288 w 1008"/>
                <a:gd name="T3" fmla="*/ 264 h 448"/>
                <a:gd name="T4" fmla="*/ 576 w 1008"/>
                <a:gd name="T5" fmla="*/ 408 h 448"/>
                <a:gd name="T6" fmla="*/ 864 w 1008"/>
                <a:gd name="T7" fmla="*/ 408 h 448"/>
                <a:gd name="T8" fmla="*/ 816 w 1008"/>
                <a:gd name="T9" fmla="*/ 168 h 448"/>
                <a:gd name="T10" fmla="*/ 960 w 1008"/>
                <a:gd name="T11" fmla="*/ 24 h 448"/>
                <a:gd name="T12" fmla="*/ 1008 w 1008"/>
                <a:gd name="T1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8" h="448">
                  <a:moveTo>
                    <a:pt x="0" y="264"/>
                  </a:moveTo>
                  <a:cubicBezTo>
                    <a:pt x="96" y="252"/>
                    <a:pt x="192" y="240"/>
                    <a:pt x="288" y="264"/>
                  </a:cubicBezTo>
                  <a:cubicBezTo>
                    <a:pt x="384" y="288"/>
                    <a:pt x="480" y="384"/>
                    <a:pt x="576" y="408"/>
                  </a:cubicBezTo>
                  <a:cubicBezTo>
                    <a:pt x="672" y="432"/>
                    <a:pt x="824" y="448"/>
                    <a:pt x="864" y="408"/>
                  </a:cubicBezTo>
                  <a:cubicBezTo>
                    <a:pt x="904" y="368"/>
                    <a:pt x="800" y="232"/>
                    <a:pt x="816" y="168"/>
                  </a:cubicBezTo>
                  <a:cubicBezTo>
                    <a:pt x="832" y="104"/>
                    <a:pt x="928" y="48"/>
                    <a:pt x="960" y="24"/>
                  </a:cubicBezTo>
                  <a:cubicBezTo>
                    <a:pt x="992" y="0"/>
                    <a:pt x="1000" y="12"/>
                    <a:pt x="1008" y="2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18" name="Freeform 127">
              <a:extLst>
                <a:ext uri="{FF2B5EF4-FFF2-40B4-BE49-F238E27FC236}">
                  <a16:creationId xmlns:a16="http://schemas.microsoft.com/office/drawing/2014/main" id="{28E4A375-FE9C-39FF-17AB-518039B82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1112" y="7629807"/>
              <a:ext cx="2959100" cy="901700"/>
            </a:xfrm>
            <a:custGeom>
              <a:avLst/>
              <a:gdLst>
                <a:gd name="T0" fmla="*/ 0 w 1864"/>
                <a:gd name="T1" fmla="*/ 376 h 568"/>
                <a:gd name="T2" fmla="*/ 912 w 1864"/>
                <a:gd name="T3" fmla="*/ 472 h 568"/>
                <a:gd name="T4" fmla="*/ 1440 w 1864"/>
                <a:gd name="T5" fmla="*/ 136 h 568"/>
                <a:gd name="T6" fmla="*/ 1824 w 1864"/>
                <a:gd name="T7" fmla="*/ 40 h 568"/>
                <a:gd name="T8" fmla="*/ 1680 w 1864"/>
                <a:gd name="T9" fmla="*/ 376 h 568"/>
                <a:gd name="T10" fmla="*/ 1728 w 1864"/>
                <a:gd name="T11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4" h="568">
                  <a:moveTo>
                    <a:pt x="0" y="376"/>
                  </a:moveTo>
                  <a:cubicBezTo>
                    <a:pt x="336" y="444"/>
                    <a:pt x="672" y="512"/>
                    <a:pt x="912" y="472"/>
                  </a:cubicBezTo>
                  <a:cubicBezTo>
                    <a:pt x="1152" y="432"/>
                    <a:pt x="1288" y="208"/>
                    <a:pt x="1440" y="136"/>
                  </a:cubicBezTo>
                  <a:cubicBezTo>
                    <a:pt x="1592" y="64"/>
                    <a:pt x="1784" y="0"/>
                    <a:pt x="1824" y="40"/>
                  </a:cubicBezTo>
                  <a:cubicBezTo>
                    <a:pt x="1864" y="80"/>
                    <a:pt x="1696" y="288"/>
                    <a:pt x="1680" y="376"/>
                  </a:cubicBezTo>
                  <a:cubicBezTo>
                    <a:pt x="1664" y="464"/>
                    <a:pt x="1696" y="516"/>
                    <a:pt x="1728" y="56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C3640D14-3DA4-0F31-032E-F45D0204E322}"/>
                </a:ext>
              </a:extLst>
            </p:cNvPr>
            <p:cNvCxnSpPr/>
            <p:nvPr/>
          </p:nvCxnSpPr>
          <p:spPr>
            <a:xfrm flipV="1">
              <a:off x="9315417" y="7785548"/>
              <a:ext cx="410090" cy="170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32DA6512-05BF-116E-3F9E-DC4F7C4A3F17}"/>
                </a:ext>
              </a:extLst>
            </p:cNvPr>
            <p:cNvCxnSpPr/>
            <p:nvPr/>
          </p:nvCxnSpPr>
          <p:spPr>
            <a:xfrm>
              <a:off x="9305664" y="8088801"/>
              <a:ext cx="410090" cy="909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EF02437-B36F-28FB-1EF9-413D9697C0CC}"/>
              </a:ext>
            </a:extLst>
          </p:cNvPr>
          <p:cNvSpPr txBox="1"/>
          <p:nvPr/>
        </p:nvSpPr>
        <p:spPr>
          <a:xfrm>
            <a:off x="363808" y="2814376"/>
            <a:ext cx="1134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particle</a:t>
            </a:r>
            <a:endParaRPr lang="it-IT" sz="20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2" name="Freccia a destra 21">
            <a:extLst>
              <a:ext uri="{FF2B5EF4-FFF2-40B4-BE49-F238E27FC236}">
                <a16:creationId xmlns:a16="http://schemas.microsoft.com/office/drawing/2014/main" id="{5D89F300-B672-DC88-6A50-3F22E2F56501}"/>
              </a:ext>
            </a:extLst>
          </p:cNvPr>
          <p:cNvSpPr/>
          <p:nvPr/>
        </p:nvSpPr>
        <p:spPr>
          <a:xfrm rot="5400000">
            <a:off x="1505528" y="3548745"/>
            <a:ext cx="943305" cy="232723"/>
          </a:xfrm>
          <a:prstGeom prst="rightArrow">
            <a:avLst>
              <a:gd name="adj1" fmla="val 42660"/>
              <a:gd name="adj2" fmla="val 9770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C8358E8-4C6A-ADB2-4FE3-555803B9CF69}"/>
              </a:ext>
            </a:extLst>
          </p:cNvPr>
          <p:cNvSpPr txBox="1"/>
          <p:nvPr/>
        </p:nvSpPr>
        <p:spPr>
          <a:xfrm>
            <a:off x="363808" y="1556660"/>
            <a:ext cx="2884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Amorphous</a:t>
            </a:r>
            <a:r>
              <a:rPr lang="it-IT" sz="24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medium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66AC5EE-0F46-59D8-A341-E879A9AF9389}"/>
              </a:ext>
            </a:extLst>
          </p:cNvPr>
          <p:cNvSpPr txBox="1"/>
          <p:nvPr/>
        </p:nvSpPr>
        <p:spPr>
          <a:xfrm>
            <a:off x="1132817" y="4204493"/>
            <a:ext cx="1849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Bremsstrahlung</a:t>
            </a:r>
          </a:p>
        </p:txBody>
      </p:sp>
      <p:sp>
        <p:nvSpPr>
          <p:cNvPr id="25" name="Arco 24">
            <a:extLst>
              <a:ext uri="{FF2B5EF4-FFF2-40B4-BE49-F238E27FC236}">
                <a16:creationId xmlns:a16="http://schemas.microsoft.com/office/drawing/2014/main" id="{9F286241-2C4A-BD0E-F596-D28A9603B7B9}"/>
              </a:ext>
            </a:extLst>
          </p:cNvPr>
          <p:cNvSpPr/>
          <p:nvPr/>
        </p:nvSpPr>
        <p:spPr>
          <a:xfrm rot="2818216">
            <a:off x="6672287" y="2158691"/>
            <a:ext cx="833874" cy="780460"/>
          </a:xfrm>
          <a:prstGeom prst="arc">
            <a:avLst>
              <a:gd name="adj1" fmla="val 17998796"/>
              <a:gd name="adj2" fmla="val 20215282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26" name="Immagine 25" descr="\documentclass{article}&#10;\usepackage{amsmath}&#10;\pagestyle{empty}&#10;\begin{document}&#10;&#10;$\approx1/{\gamma}$&#10;&#10;&#10;\end{document}" title="IguanaTex Bitmap Display">
            <a:extLst>
              <a:ext uri="{FF2B5EF4-FFF2-40B4-BE49-F238E27FC236}">
                <a16:creationId xmlns:a16="http://schemas.microsoft.com/office/drawing/2014/main" id="{CE78EB6C-6E25-EE32-B268-9E649A536FF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66393">
            <a:off x="7550151" y="2495728"/>
            <a:ext cx="476964" cy="189891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A461E79-76D0-E7AB-41AF-ED8387432463}"/>
              </a:ext>
            </a:extLst>
          </p:cNvPr>
          <p:cNvSpPr txBox="1"/>
          <p:nvPr/>
        </p:nvSpPr>
        <p:spPr>
          <a:xfrm>
            <a:off x="8319365" y="1582008"/>
            <a:ext cx="3568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Coherent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Bremmstrahlung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1317F724-9025-5BE7-20C7-F97F0C389CE3}"/>
              </a:ext>
            </a:extLst>
          </p:cNvPr>
          <p:cNvGrpSpPr/>
          <p:nvPr/>
        </p:nvGrpSpPr>
        <p:grpSpPr>
          <a:xfrm>
            <a:off x="3435841" y="1562010"/>
            <a:ext cx="4721901" cy="1950689"/>
            <a:chOff x="12217088" y="7693994"/>
            <a:chExt cx="4721901" cy="1950689"/>
          </a:xfrm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32CEA62B-7EEE-3DB1-CC01-E46CEEEDA3B6}"/>
                </a:ext>
              </a:extLst>
            </p:cNvPr>
            <p:cNvGrpSpPr/>
            <p:nvPr/>
          </p:nvGrpSpPr>
          <p:grpSpPr>
            <a:xfrm>
              <a:off x="12217088" y="7693994"/>
              <a:ext cx="4721901" cy="1688127"/>
              <a:chOff x="5695437" y="766683"/>
              <a:chExt cx="5404881" cy="1932294"/>
            </a:xfrm>
          </p:grpSpPr>
          <p:sp>
            <p:nvSpPr>
              <p:cNvPr id="47" name="Text Box 19">
                <a:extLst>
                  <a:ext uri="{FF2B5EF4-FFF2-40B4-BE49-F238E27FC236}">
                    <a16:creationId xmlns:a16="http://schemas.microsoft.com/office/drawing/2014/main" id="{7AC0CC81-5152-71EF-14B9-214431EB0C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95437" y="766683"/>
                <a:ext cx="5404881" cy="5284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b="1" dirty="0">
                    <a:solidFill>
                      <a:srgbClr val="FF0000"/>
                    </a:solidFill>
                    <a:latin typeface="Roboto Condensed" panose="02000000000000000000" pitchFamily="2" charset="0"/>
                    <a:ea typeface="Roboto Condensed" panose="02000000000000000000" pitchFamily="2" charset="0"/>
                    <a:cs typeface="Roboto Condensed" panose="02000000000000000000" pitchFamily="2" charset="0"/>
                  </a:rPr>
                  <a:t>Crystalline plane/axis</a:t>
                </a:r>
              </a:p>
            </p:txBody>
          </p:sp>
          <p:sp>
            <p:nvSpPr>
              <p:cNvPr id="48" name="Text Box 17">
                <a:extLst>
                  <a:ext uri="{FF2B5EF4-FFF2-40B4-BE49-F238E27FC236}">
                    <a16:creationId xmlns:a16="http://schemas.microsoft.com/office/drawing/2014/main" id="{FBB87C3E-7814-806F-6C8E-8FC0F01E90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7720" y="2240996"/>
                <a:ext cx="966447" cy="457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000" dirty="0">
                    <a:solidFill>
                      <a:srgbClr val="0000FF"/>
                    </a:solidFill>
                    <a:latin typeface="Roboto Condensed" panose="02000000000000000000" pitchFamily="2" charset="0"/>
                    <a:ea typeface="Roboto Condensed" panose="02000000000000000000" pitchFamily="2" charset="0"/>
                    <a:cs typeface="Roboto Condensed" panose="02000000000000000000" pitchFamily="2" charset="0"/>
                  </a:rPr>
                  <a:t>LE e+</a:t>
                </a:r>
              </a:p>
            </p:txBody>
          </p:sp>
          <p:sp>
            <p:nvSpPr>
              <p:cNvPr id="49" name="Line 7">
                <a:extLst>
                  <a:ext uri="{FF2B5EF4-FFF2-40B4-BE49-F238E27FC236}">
                    <a16:creationId xmlns:a16="http://schemas.microsoft.com/office/drawing/2014/main" id="{E52645CF-D2EA-BE75-A394-F45D27332E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01293" y="1580891"/>
                <a:ext cx="3708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0" name="Line 8">
                <a:extLst>
                  <a:ext uri="{FF2B5EF4-FFF2-40B4-BE49-F238E27FC236}">
                    <a16:creationId xmlns:a16="http://schemas.microsoft.com/office/drawing/2014/main" id="{29029D49-2555-E18E-83AD-3BF5A853BE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91768" y="2194194"/>
                <a:ext cx="3708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1" name="Text Box 17">
                <a:extLst>
                  <a:ext uri="{FF2B5EF4-FFF2-40B4-BE49-F238E27FC236}">
                    <a16:creationId xmlns:a16="http://schemas.microsoft.com/office/drawing/2014/main" id="{4580C75F-8F03-3EA2-21DA-942986DAFB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18580" y="1624389"/>
                <a:ext cx="949121" cy="457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000" dirty="0">
                    <a:solidFill>
                      <a:srgbClr val="FF0000"/>
                    </a:solidFill>
                    <a:latin typeface="Roboto Condensed" panose="02000000000000000000" pitchFamily="2" charset="0"/>
                    <a:ea typeface="Roboto Condensed" panose="02000000000000000000" pitchFamily="2" charset="0"/>
                    <a:cs typeface="Roboto Condensed" panose="02000000000000000000" pitchFamily="2" charset="0"/>
                  </a:rPr>
                  <a:t>HE e+</a:t>
                </a:r>
              </a:p>
            </p:txBody>
          </p:sp>
          <p:sp>
            <p:nvSpPr>
              <p:cNvPr id="52" name="Oval 21">
                <a:extLst>
                  <a:ext uri="{FF2B5EF4-FFF2-40B4-BE49-F238E27FC236}">
                    <a16:creationId xmlns:a16="http://schemas.microsoft.com/office/drawing/2014/main" id="{C0538973-BD9A-1C8D-264E-CDBC27636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2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3" name="Oval 22">
                <a:extLst>
                  <a:ext uri="{FF2B5EF4-FFF2-40B4-BE49-F238E27FC236}">
                    <a16:creationId xmlns:a16="http://schemas.microsoft.com/office/drawing/2014/main" id="{950F7EDF-8F85-EBED-9FBE-357D4E1B1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00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4" name="Oval 23">
                <a:extLst>
                  <a:ext uri="{FF2B5EF4-FFF2-40B4-BE49-F238E27FC236}">
                    <a16:creationId xmlns:a16="http://schemas.microsoft.com/office/drawing/2014/main" id="{FC9D6DC8-91A0-E86E-CB52-EE293CB22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58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5" name="Oval 24">
                <a:extLst>
                  <a:ext uri="{FF2B5EF4-FFF2-40B4-BE49-F238E27FC236}">
                    <a16:creationId xmlns:a16="http://schemas.microsoft.com/office/drawing/2014/main" id="{60FBA44B-BCB6-D830-4C92-986450D6A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11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6" name="Oval 25">
                <a:extLst>
                  <a:ext uri="{FF2B5EF4-FFF2-40B4-BE49-F238E27FC236}">
                    <a16:creationId xmlns:a16="http://schemas.microsoft.com/office/drawing/2014/main" id="{2654839A-2A2C-69D4-0628-B487E146D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74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7" name="Oval 27">
                <a:extLst>
                  <a:ext uri="{FF2B5EF4-FFF2-40B4-BE49-F238E27FC236}">
                    <a16:creationId xmlns:a16="http://schemas.microsoft.com/office/drawing/2014/main" id="{B7811259-1D93-72FE-43D0-BA1F85EEA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4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8" name="Oval 28">
                <a:extLst>
                  <a:ext uri="{FF2B5EF4-FFF2-40B4-BE49-F238E27FC236}">
                    <a16:creationId xmlns:a16="http://schemas.microsoft.com/office/drawing/2014/main" id="{3E63F503-8D5D-50A2-BF5E-5CB1B1CA9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75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59" name="Oval 29">
                <a:extLst>
                  <a:ext uri="{FF2B5EF4-FFF2-40B4-BE49-F238E27FC236}">
                    <a16:creationId xmlns:a16="http://schemas.microsoft.com/office/drawing/2014/main" id="{BCE23089-39A9-3B46-FC01-3A55F1877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33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0" name="Oval 30">
                <a:extLst>
                  <a:ext uri="{FF2B5EF4-FFF2-40B4-BE49-F238E27FC236}">
                    <a16:creationId xmlns:a16="http://schemas.microsoft.com/office/drawing/2014/main" id="{6893E15F-AA73-12D5-C084-A332CEA3E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91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1" name="Oval 31">
                <a:extLst>
                  <a:ext uri="{FF2B5EF4-FFF2-40B4-BE49-F238E27FC236}">
                    <a16:creationId xmlns:a16="http://schemas.microsoft.com/office/drawing/2014/main" id="{45A91EFB-71D3-C744-066D-E9629F983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49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2" name="Oval 32">
                <a:extLst>
                  <a:ext uri="{FF2B5EF4-FFF2-40B4-BE49-F238E27FC236}">
                    <a16:creationId xmlns:a16="http://schemas.microsoft.com/office/drawing/2014/main" id="{88A19410-F5C5-02A7-3E51-024BE7DAC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07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63" name="Oval 34">
                <a:extLst>
                  <a:ext uri="{FF2B5EF4-FFF2-40B4-BE49-F238E27FC236}">
                    <a16:creationId xmlns:a16="http://schemas.microsoft.com/office/drawing/2014/main" id="{A783691E-BE1D-443A-DEFC-00FD5A431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7968" y="2117994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</p:grpSp>
        <p:sp>
          <p:nvSpPr>
            <p:cNvPr id="33" name="Figura a mano libera 170">
              <a:extLst>
                <a:ext uri="{FF2B5EF4-FFF2-40B4-BE49-F238E27FC236}">
                  <a16:creationId xmlns:a16="http://schemas.microsoft.com/office/drawing/2014/main" id="{ED844AAA-E4BB-2281-700A-2F1450743560}"/>
                </a:ext>
              </a:extLst>
            </p:cNvPr>
            <p:cNvSpPr/>
            <p:nvPr/>
          </p:nvSpPr>
          <p:spPr>
            <a:xfrm>
              <a:off x="13148046" y="9038482"/>
              <a:ext cx="3068313" cy="339672"/>
            </a:xfrm>
            <a:custGeom>
              <a:avLst/>
              <a:gdLst>
                <a:gd name="connsiteX0" fmla="*/ 204 w 4535599"/>
                <a:gd name="connsiteY0" fmla="*/ 331419 h 780772"/>
                <a:gd name="connsiteX1" fmla="*/ 3934894 w 4535599"/>
                <a:gd name="connsiteY1" fmla="*/ 12764 h 780772"/>
                <a:gd name="connsiteX2" fmla="*/ 4115004 w 4535599"/>
                <a:gd name="connsiteY2" fmla="*/ 774764 h 780772"/>
                <a:gd name="connsiteX3" fmla="*/ 204 w 4535599"/>
                <a:gd name="connsiteY3" fmla="*/ 331419 h 7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5599" h="780772">
                  <a:moveTo>
                    <a:pt x="204" y="331419"/>
                  </a:moveTo>
                  <a:cubicBezTo>
                    <a:pt x="-29814" y="204419"/>
                    <a:pt x="3249094" y="-61127"/>
                    <a:pt x="3934894" y="12764"/>
                  </a:cubicBezTo>
                  <a:cubicBezTo>
                    <a:pt x="4620694" y="86655"/>
                    <a:pt x="4770786" y="717037"/>
                    <a:pt x="4115004" y="774764"/>
                  </a:cubicBezTo>
                  <a:cubicBezTo>
                    <a:pt x="3459222" y="832491"/>
                    <a:pt x="30222" y="458419"/>
                    <a:pt x="204" y="3314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  <a:alpha val="0"/>
                    <a:lumMod val="84000"/>
                    <a:lumOff val="16000"/>
                  </a:schemeClr>
                </a:gs>
                <a:gs pos="9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34" name="Freeform 106">
              <a:extLst>
                <a:ext uri="{FF2B5EF4-FFF2-40B4-BE49-F238E27FC236}">
                  <a16:creationId xmlns:a16="http://schemas.microsoft.com/office/drawing/2014/main" id="{35CE40D0-DB83-1815-C049-A35A75A5F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3452" y="9006900"/>
              <a:ext cx="3042509" cy="327104"/>
            </a:xfrm>
            <a:custGeom>
              <a:avLst/>
              <a:gdLst>
                <a:gd name="T0" fmla="*/ 0 w 3216"/>
                <a:gd name="T1" fmla="*/ 31 h 169"/>
                <a:gd name="T2" fmla="*/ 564 w 3216"/>
                <a:gd name="T3" fmla="*/ 127 h 169"/>
                <a:gd name="T4" fmla="*/ 1194 w 3216"/>
                <a:gd name="T5" fmla="*/ 13 h 169"/>
                <a:gd name="T6" fmla="*/ 1854 w 3216"/>
                <a:gd name="T7" fmla="*/ 139 h 169"/>
                <a:gd name="T8" fmla="*/ 2394 w 3216"/>
                <a:gd name="T9" fmla="*/ 7 h 169"/>
                <a:gd name="T10" fmla="*/ 2760 w 3216"/>
                <a:gd name="T11" fmla="*/ 97 h 169"/>
                <a:gd name="T12" fmla="*/ 3216 w 3216"/>
                <a:gd name="T13" fmla="*/ 169 h 169"/>
                <a:gd name="connsiteX0" fmla="*/ 0 w 9756"/>
                <a:gd name="connsiteY0" fmla="*/ 1449 h 9473"/>
                <a:gd name="connsiteX1" fmla="*/ 1754 w 9756"/>
                <a:gd name="connsiteY1" fmla="*/ 7130 h 9473"/>
                <a:gd name="connsiteX2" fmla="*/ 3713 w 9756"/>
                <a:gd name="connsiteY2" fmla="*/ 384 h 9473"/>
                <a:gd name="connsiteX3" fmla="*/ 5765 w 9756"/>
                <a:gd name="connsiteY3" fmla="*/ 7840 h 9473"/>
                <a:gd name="connsiteX4" fmla="*/ 7444 w 9756"/>
                <a:gd name="connsiteY4" fmla="*/ 29 h 9473"/>
                <a:gd name="connsiteX5" fmla="*/ 8582 w 9756"/>
                <a:gd name="connsiteY5" fmla="*/ 5355 h 9473"/>
                <a:gd name="connsiteX6" fmla="*/ 9756 w 9756"/>
                <a:gd name="connsiteY6" fmla="*/ 9473 h 9473"/>
                <a:gd name="connsiteX0" fmla="*/ 0 w 9691"/>
                <a:gd name="connsiteY0" fmla="*/ 1530 h 9550"/>
                <a:gd name="connsiteX1" fmla="*/ 1798 w 9691"/>
                <a:gd name="connsiteY1" fmla="*/ 7527 h 9550"/>
                <a:gd name="connsiteX2" fmla="*/ 3806 w 9691"/>
                <a:gd name="connsiteY2" fmla="*/ 405 h 9550"/>
                <a:gd name="connsiteX3" fmla="*/ 5909 w 9691"/>
                <a:gd name="connsiteY3" fmla="*/ 8276 h 9550"/>
                <a:gd name="connsiteX4" fmla="*/ 7630 w 9691"/>
                <a:gd name="connsiteY4" fmla="*/ 31 h 9550"/>
                <a:gd name="connsiteX5" fmla="*/ 8797 w 9691"/>
                <a:gd name="connsiteY5" fmla="*/ 5653 h 9550"/>
                <a:gd name="connsiteX6" fmla="*/ 9691 w 9691"/>
                <a:gd name="connsiteY6" fmla="*/ 9550 h 9550"/>
                <a:gd name="connsiteX0" fmla="*/ 0 w 10000"/>
                <a:gd name="connsiteY0" fmla="*/ 1602 h 10020"/>
                <a:gd name="connsiteX1" fmla="*/ 1855 w 10000"/>
                <a:gd name="connsiteY1" fmla="*/ 7882 h 10020"/>
                <a:gd name="connsiteX2" fmla="*/ 3927 w 10000"/>
                <a:gd name="connsiteY2" fmla="*/ 424 h 10020"/>
                <a:gd name="connsiteX3" fmla="*/ 6097 w 10000"/>
                <a:gd name="connsiteY3" fmla="*/ 8666 h 10020"/>
                <a:gd name="connsiteX4" fmla="*/ 7873 w 10000"/>
                <a:gd name="connsiteY4" fmla="*/ 32 h 10020"/>
                <a:gd name="connsiteX5" fmla="*/ 9077 w 10000"/>
                <a:gd name="connsiteY5" fmla="*/ 5919 h 10020"/>
                <a:gd name="connsiteX6" fmla="*/ 10000 w 10000"/>
                <a:gd name="connsiteY6" fmla="*/ 10000 h 10020"/>
                <a:gd name="connsiteX0" fmla="*/ 0 w 10121"/>
                <a:gd name="connsiteY0" fmla="*/ 1602 h 8666"/>
                <a:gd name="connsiteX1" fmla="*/ 1855 w 10121"/>
                <a:gd name="connsiteY1" fmla="*/ 7882 h 8666"/>
                <a:gd name="connsiteX2" fmla="*/ 3927 w 10121"/>
                <a:gd name="connsiteY2" fmla="*/ 424 h 8666"/>
                <a:gd name="connsiteX3" fmla="*/ 6097 w 10121"/>
                <a:gd name="connsiteY3" fmla="*/ 8666 h 8666"/>
                <a:gd name="connsiteX4" fmla="*/ 7873 w 10121"/>
                <a:gd name="connsiteY4" fmla="*/ 32 h 8666"/>
                <a:gd name="connsiteX5" fmla="*/ 9077 w 10121"/>
                <a:gd name="connsiteY5" fmla="*/ 5919 h 8666"/>
                <a:gd name="connsiteX6" fmla="*/ 10121 w 10121"/>
                <a:gd name="connsiteY6" fmla="*/ 8430 h 8666"/>
                <a:gd name="connsiteX0" fmla="*/ 0 w 10067"/>
                <a:gd name="connsiteY0" fmla="*/ 1849 h 10000"/>
                <a:gd name="connsiteX1" fmla="*/ 1833 w 10067"/>
                <a:gd name="connsiteY1" fmla="*/ 9095 h 10000"/>
                <a:gd name="connsiteX2" fmla="*/ 3880 w 10067"/>
                <a:gd name="connsiteY2" fmla="*/ 489 h 10000"/>
                <a:gd name="connsiteX3" fmla="*/ 6024 w 10067"/>
                <a:gd name="connsiteY3" fmla="*/ 10000 h 10000"/>
                <a:gd name="connsiteX4" fmla="*/ 7779 w 10067"/>
                <a:gd name="connsiteY4" fmla="*/ 37 h 10000"/>
                <a:gd name="connsiteX5" fmla="*/ 8968 w 10067"/>
                <a:gd name="connsiteY5" fmla="*/ 6830 h 10000"/>
                <a:gd name="connsiteX6" fmla="*/ 10000 w 10067"/>
                <a:gd name="connsiteY6" fmla="*/ 9728 h 10000"/>
                <a:gd name="connsiteX7" fmla="*/ 9967 w 10067"/>
                <a:gd name="connsiteY7" fmla="*/ 966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67" h="10000">
                  <a:moveTo>
                    <a:pt x="0" y="1849"/>
                  </a:moveTo>
                  <a:cubicBezTo>
                    <a:pt x="301" y="3056"/>
                    <a:pt x="1186" y="9320"/>
                    <a:pt x="1833" y="9095"/>
                  </a:cubicBezTo>
                  <a:cubicBezTo>
                    <a:pt x="2480" y="8868"/>
                    <a:pt x="3181" y="339"/>
                    <a:pt x="3880" y="489"/>
                  </a:cubicBezTo>
                  <a:cubicBezTo>
                    <a:pt x="4579" y="642"/>
                    <a:pt x="5375" y="10075"/>
                    <a:pt x="6024" y="10000"/>
                  </a:cubicBezTo>
                  <a:cubicBezTo>
                    <a:pt x="6675" y="9925"/>
                    <a:pt x="7289" y="565"/>
                    <a:pt x="7779" y="37"/>
                  </a:cubicBezTo>
                  <a:cubicBezTo>
                    <a:pt x="8271" y="-490"/>
                    <a:pt x="8524" y="4792"/>
                    <a:pt x="8968" y="6830"/>
                  </a:cubicBezTo>
                  <a:cubicBezTo>
                    <a:pt x="9413" y="8868"/>
                    <a:pt x="9646" y="10045"/>
                    <a:pt x="10000" y="9728"/>
                  </a:cubicBezTo>
                  <a:cubicBezTo>
                    <a:pt x="10167" y="10201"/>
                    <a:pt x="9974" y="9678"/>
                    <a:pt x="9967" y="9665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dash"/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35" name="Freeform 106">
              <a:extLst>
                <a:ext uri="{FF2B5EF4-FFF2-40B4-BE49-F238E27FC236}">
                  <a16:creationId xmlns:a16="http://schemas.microsoft.com/office/drawing/2014/main" id="{5D27D97C-4D9E-FD16-E3AA-4465248A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7448" y="8526312"/>
              <a:ext cx="3042356" cy="292447"/>
            </a:xfrm>
            <a:custGeom>
              <a:avLst/>
              <a:gdLst>
                <a:gd name="T0" fmla="*/ 0 w 3216"/>
                <a:gd name="T1" fmla="*/ 31 h 169"/>
                <a:gd name="T2" fmla="*/ 564 w 3216"/>
                <a:gd name="T3" fmla="*/ 127 h 169"/>
                <a:gd name="T4" fmla="*/ 1194 w 3216"/>
                <a:gd name="T5" fmla="*/ 13 h 169"/>
                <a:gd name="T6" fmla="*/ 1854 w 3216"/>
                <a:gd name="T7" fmla="*/ 139 h 169"/>
                <a:gd name="T8" fmla="*/ 2394 w 3216"/>
                <a:gd name="T9" fmla="*/ 7 h 169"/>
                <a:gd name="T10" fmla="*/ 2760 w 3216"/>
                <a:gd name="T11" fmla="*/ 97 h 169"/>
                <a:gd name="T12" fmla="*/ 3216 w 3216"/>
                <a:gd name="T13" fmla="*/ 169 h 169"/>
                <a:gd name="connsiteX0" fmla="*/ 0 w 9756"/>
                <a:gd name="connsiteY0" fmla="*/ 1449 h 9473"/>
                <a:gd name="connsiteX1" fmla="*/ 1754 w 9756"/>
                <a:gd name="connsiteY1" fmla="*/ 7130 h 9473"/>
                <a:gd name="connsiteX2" fmla="*/ 3713 w 9756"/>
                <a:gd name="connsiteY2" fmla="*/ 384 h 9473"/>
                <a:gd name="connsiteX3" fmla="*/ 5765 w 9756"/>
                <a:gd name="connsiteY3" fmla="*/ 7840 h 9473"/>
                <a:gd name="connsiteX4" fmla="*/ 7444 w 9756"/>
                <a:gd name="connsiteY4" fmla="*/ 29 h 9473"/>
                <a:gd name="connsiteX5" fmla="*/ 8582 w 9756"/>
                <a:gd name="connsiteY5" fmla="*/ 5355 h 9473"/>
                <a:gd name="connsiteX6" fmla="*/ 9756 w 9756"/>
                <a:gd name="connsiteY6" fmla="*/ 9473 h 9473"/>
                <a:gd name="connsiteX0" fmla="*/ 0 w 9691"/>
                <a:gd name="connsiteY0" fmla="*/ 1530 h 9550"/>
                <a:gd name="connsiteX1" fmla="*/ 1798 w 9691"/>
                <a:gd name="connsiteY1" fmla="*/ 7527 h 9550"/>
                <a:gd name="connsiteX2" fmla="*/ 3806 w 9691"/>
                <a:gd name="connsiteY2" fmla="*/ 405 h 9550"/>
                <a:gd name="connsiteX3" fmla="*/ 5909 w 9691"/>
                <a:gd name="connsiteY3" fmla="*/ 8276 h 9550"/>
                <a:gd name="connsiteX4" fmla="*/ 7630 w 9691"/>
                <a:gd name="connsiteY4" fmla="*/ 31 h 9550"/>
                <a:gd name="connsiteX5" fmla="*/ 8797 w 9691"/>
                <a:gd name="connsiteY5" fmla="*/ 5653 h 9550"/>
                <a:gd name="connsiteX6" fmla="*/ 9691 w 9691"/>
                <a:gd name="connsiteY6" fmla="*/ 9550 h 9550"/>
                <a:gd name="connsiteX0" fmla="*/ 0 w 10000"/>
                <a:gd name="connsiteY0" fmla="*/ 1602 h 10020"/>
                <a:gd name="connsiteX1" fmla="*/ 1855 w 10000"/>
                <a:gd name="connsiteY1" fmla="*/ 7882 h 10020"/>
                <a:gd name="connsiteX2" fmla="*/ 3927 w 10000"/>
                <a:gd name="connsiteY2" fmla="*/ 424 h 10020"/>
                <a:gd name="connsiteX3" fmla="*/ 6097 w 10000"/>
                <a:gd name="connsiteY3" fmla="*/ 8666 h 10020"/>
                <a:gd name="connsiteX4" fmla="*/ 7873 w 10000"/>
                <a:gd name="connsiteY4" fmla="*/ 32 h 10020"/>
                <a:gd name="connsiteX5" fmla="*/ 9077 w 10000"/>
                <a:gd name="connsiteY5" fmla="*/ 5919 h 10020"/>
                <a:gd name="connsiteX6" fmla="*/ 10000 w 10000"/>
                <a:gd name="connsiteY6" fmla="*/ 10000 h 10020"/>
                <a:gd name="connsiteX0" fmla="*/ 0 w 10121"/>
                <a:gd name="connsiteY0" fmla="*/ 1602 h 8666"/>
                <a:gd name="connsiteX1" fmla="*/ 1855 w 10121"/>
                <a:gd name="connsiteY1" fmla="*/ 7882 h 8666"/>
                <a:gd name="connsiteX2" fmla="*/ 3927 w 10121"/>
                <a:gd name="connsiteY2" fmla="*/ 424 h 8666"/>
                <a:gd name="connsiteX3" fmla="*/ 6097 w 10121"/>
                <a:gd name="connsiteY3" fmla="*/ 8666 h 8666"/>
                <a:gd name="connsiteX4" fmla="*/ 7873 w 10121"/>
                <a:gd name="connsiteY4" fmla="*/ 32 h 8666"/>
                <a:gd name="connsiteX5" fmla="*/ 9077 w 10121"/>
                <a:gd name="connsiteY5" fmla="*/ 5919 h 8666"/>
                <a:gd name="connsiteX6" fmla="*/ 10121 w 10121"/>
                <a:gd name="connsiteY6" fmla="*/ 8430 h 8666"/>
                <a:gd name="connsiteX0" fmla="*/ 0 w 10067"/>
                <a:gd name="connsiteY0" fmla="*/ 1849 h 10000"/>
                <a:gd name="connsiteX1" fmla="*/ 1833 w 10067"/>
                <a:gd name="connsiteY1" fmla="*/ 9095 h 10000"/>
                <a:gd name="connsiteX2" fmla="*/ 3880 w 10067"/>
                <a:gd name="connsiteY2" fmla="*/ 489 h 10000"/>
                <a:gd name="connsiteX3" fmla="*/ 6024 w 10067"/>
                <a:gd name="connsiteY3" fmla="*/ 10000 h 10000"/>
                <a:gd name="connsiteX4" fmla="*/ 7779 w 10067"/>
                <a:gd name="connsiteY4" fmla="*/ 37 h 10000"/>
                <a:gd name="connsiteX5" fmla="*/ 8968 w 10067"/>
                <a:gd name="connsiteY5" fmla="*/ 6830 h 10000"/>
                <a:gd name="connsiteX6" fmla="*/ 10000 w 10067"/>
                <a:gd name="connsiteY6" fmla="*/ 9728 h 10000"/>
                <a:gd name="connsiteX7" fmla="*/ 9967 w 10067"/>
                <a:gd name="connsiteY7" fmla="*/ 9665 h 10000"/>
                <a:gd name="connsiteX0" fmla="*/ 0 w 10000"/>
                <a:gd name="connsiteY0" fmla="*/ 1849 h 10000"/>
                <a:gd name="connsiteX1" fmla="*/ 1833 w 10000"/>
                <a:gd name="connsiteY1" fmla="*/ 9095 h 10000"/>
                <a:gd name="connsiteX2" fmla="*/ 3880 w 10000"/>
                <a:gd name="connsiteY2" fmla="*/ 489 h 10000"/>
                <a:gd name="connsiteX3" fmla="*/ 6024 w 10000"/>
                <a:gd name="connsiteY3" fmla="*/ 10000 h 10000"/>
                <a:gd name="connsiteX4" fmla="*/ 7779 w 10000"/>
                <a:gd name="connsiteY4" fmla="*/ 37 h 10000"/>
                <a:gd name="connsiteX5" fmla="*/ 8968 w 10000"/>
                <a:gd name="connsiteY5" fmla="*/ 6830 h 10000"/>
                <a:gd name="connsiteX6" fmla="*/ 10000 w 10000"/>
                <a:gd name="connsiteY6" fmla="*/ 9728 h 10000"/>
                <a:gd name="connsiteX0" fmla="*/ 0 w 8968"/>
                <a:gd name="connsiteY0" fmla="*/ 1849 h 10000"/>
                <a:gd name="connsiteX1" fmla="*/ 1833 w 8968"/>
                <a:gd name="connsiteY1" fmla="*/ 9095 h 10000"/>
                <a:gd name="connsiteX2" fmla="*/ 3880 w 8968"/>
                <a:gd name="connsiteY2" fmla="*/ 489 h 10000"/>
                <a:gd name="connsiteX3" fmla="*/ 6024 w 8968"/>
                <a:gd name="connsiteY3" fmla="*/ 10000 h 10000"/>
                <a:gd name="connsiteX4" fmla="*/ 7779 w 8968"/>
                <a:gd name="connsiteY4" fmla="*/ 37 h 10000"/>
                <a:gd name="connsiteX5" fmla="*/ 8968 w 8968"/>
                <a:gd name="connsiteY5" fmla="*/ 6830 h 10000"/>
                <a:gd name="connsiteX0" fmla="*/ 0 w 8674"/>
                <a:gd name="connsiteY0" fmla="*/ 1812 h 9963"/>
                <a:gd name="connsiteX1" fmla="*/ 2044 w 8674"/>
                <a:gd name="connsiteY1" fmla="*/ 9058 h 9963"/>
                <a:gd name="connsiteX2" fmla="*/ 4326 w 8674"/>
                <a:gd name="connsiteY2" fmla="*/ 452 h 9963"/>
                <a:gd name="connsiteX3" fmla="*/ 6717 w 8674"/>
                <a:gd name="connsiteY3" fmla="*/ 9963 h 9963"/>
                <a:gd name="connsiteX4" fmla="*/ 8674 w 8674"/>
                <a:gd name="connsiteY4" fmla="*/ 0 h 9963"/>
                <a:gd name="connsiteX0" fmla="*/ 0 w 7744"/>
                <a:gd name="connsiteY0" fmla="*/ 1367 h 9548"/>
                <a:gd name="connsiteX1" fmla="*/ 2356 w 7744"/>
                <a:gd name="connsiteY1" fmla="*/ 8640 h 9548"/>
                <a:gd name="connsiteX2" fmla="*/ 4987 w 7744"/>
                <a:gd name="connsiteY2" fmla="*/ 2 h 9548"/>
                <a:gd name="connsiteX3" fmla="*/ 7744 w 7744"/>
                <a:gd name="connsiteY3" fmla="*/ 9548 h 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44" h="9548">
                  <a:moveTo>
                    <a:pt x="0" y="1367"/>
                  </a:moveTo>
                  <a:cubicBezTo>
                    <a:pt x="387" y="2578"/>
                    <a:pt x="1524" y="8865"/>
                    <a:pt x="2356" y="8640"/>
                  </a:cubicBezTo>
                  <a:cubicBezTo>
                    <a:pt x="3188" y="8412"/>
                    <a:pt x="4089" y="-149"/>
                    <a:pt x="4987" y="2"/>
                  </a:cubicBezTo>
                  <a:cubicBezTo>
                    <a:pt x="5887" y="155"/>
                    <a:pt x="6910" y="9623"/>
                    <a:pt x="7744" y="9548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dash"/>
              <a:round/>
              <a:headEnd/>
              <a:tailEnd type="triangle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3042356"/>
                        <a:gd name="connsiteY0" fmla="*/ 28646 h 200084"/>
                        <a:gd name="connsiteX1" fmla="*/ 925592 w 3042356"/>
                        <a:gd name="connsiteY1" fmla="*/ 181056 h 200084"/>
                        <a:gd name="connsiteX2" fmla="*/ 1959223 w 3042356"/>
                        <a:gd name="connsiteY2" fmla="*/ 41 h 200084"/>
                        <a:gd name="connsiteX3" fmla="*/ 3042356 w 3042356"/>
                        <a:gd name="connsiteY3" fmla="*/ 200084 h 2000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042356" h="200084" extrusionOk="0">
                          <a:moveTo>
                            <a:pt x="0" y="28646"/>
                          </a:moveTo>
                          <a:cubicBezTo>
                            <a:pt x="96874" y="19996"/>
                            <a:pt x="584767" y="191011"/>
                            <a:pt x="925592" y="181056"/>
                          </a:cubicBezTo>
                          <a:cubicBezTo>
                            <a:pt x="1310015" y="188395"/>
                            <a:pt x="1571398" y="-2009"/>
                            <a:pt x="1959223" y="41"/>
                          </a:cubicBezTo>
                          <a:cubicBezTo>
                            <a:pt x="2270275" y="44778"/>
                            <a:pt x="2703460" y="263812"/>
                            <a:pt x="3042356" y="200084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sp>
          <p:nvSpPr>
            <p:cNvPr id="36" name="Figura a mano libera 170">
              <a:extLst>
                <a:ext uri="{FF2B5EF4-FFF2-40B4-BE49-F238E27FC236}">
                  <a16:creationId xmlns:a16="http://schemas.microsoft.com/office/drawing/2014/main" id="{E05D0665-9965-DF60-F029-A01945F6C205}"/>
                </a:ext>
              </a:extLst>
            </p:cNvPr>
            <p:cNvSpPr/>
            <p:nvPr/>
          </p:nvSpPr>
          <p:spPr>
            <a:xfrm>
              <a:off x="13135746" y="8532223"/>
              <a:ext cx="3068313" cy="339672"/>
            </a:xfrm>
            <a:custGeom>
              <a:avLst/>
              <a:gdLst>
                <a:gd name="connsiteX0" fmla="*/ 204 w 4535599"/>
                <a:gd name="connsiteY0" fmla="*/ 331419 h 780772"/>
                <a:gd name="connsiteX1" fmla="*/ 3934894 w 4535599"/>
                <a:gd name="connsiteY1" fmla="*/ 12764 h 780772"/>
                <a:gd name="connsiteX2" fmla="*/ 4115004 w 4535599"/>
                <a:gd name="connsiteY2" fmla="*/ 774764 h 780772"/>
                <a:gd name="connsiteX3" fmla="*/ 204 w 4535599"/>
                <a:gd name="connsiteY3" fmla="*/ 331419 h 7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5599" h="780772">
                  <a:moveTo>
                    <a:pt x="204" y="331419"/>
                  </a:moveTo>
                  <a:cubicBezTo>
                    <a:pt x="-29814" y="204419"/>
                    <a:pt x="3249094" y="-61127"/>
                    <a:pt x="3934894" y="12764"/>
                  </a:cubicBezTo>
                  <a:cubicBezTo>
                    <a:pt x="4620694" y="86655"/>
                    <a:pt x="4770786" y="717037"/>
                    <a:pt x="4115004" y="774764"/>
                  </a:cubicBezTo>
                  <a:cubicBezTo>
                    <a:pt x="3459222" y="832491"/>
                    <a:pt x="30222" y="458419"/>
                    <a:pt x="204" y="3314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  <a:alpha val="0"/>
                    <a:lumMod val="84000"/>
                    <a:lumOff val="16000"/>
                  </a:schemeClr>
                </a:gs>
                <a:gs pos="91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endParaRPr>
            </a:p>
          </p:txBody>
        </p:sp>
        <p:grpSp>
          <p:nvGrpSpPr>
            <p:cNvPr id="37" name="Gruppo 36">
              <a:extLst>
                <a:ext uri="{FF2B5EF4-FFF2-40B4-BE49-F238E27FC236}">
                  <a16:creationId xmlns:a16="http://schemas.microsoft.com/office/drawing/2014/main" id="{48BDE072-ED8E-6B96-4D50-854665EE684B}"/>
                </a:ext>
              </a:extLst>
            </p:cNvPr>
            <p:cNvGrpSpPr/>
            <p:nvPr/>
          </p:nvGrpSpPr>
          <p:grpSpPr>
            <a:xfrm>
              <a:off x="12395385" y="9244572"/>
              <a:ext cx="3949891" cy="400111"/>
              <a:chOff x="5853665" y="1344448"/>
              <a:chExt cx="4521207" cy="457982"/>
            </a:xfrm>
          </p:grpSpPr>
          <p:sp>
            <p:nvSpPr>
              <p:cNvPr id="39" name="Line 7">
                <a:extLst>
                  <a:ext uri="{FF2B5EF4-FFF2-40B4-BE49-F238E27FC236}">
                    <a16:creationId xmlns:a16="http://schemas.microsoft.com/office/drawing/2014/main" id="{09432BAA-469D-7CF1-E447-CF2BBC43CD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6236" y="1573439"/>
                <a:ext cx="3708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0" name="Text Box 17">
                <a:extLst>
                  <a:ext uri="{FF2B5EF4-FFF2-40B4-BE49-F238E27FC236}">
                    <a16:creationId xmlns:a16="http://schemas.microsoft.com/office/drawing/2014/main" id="{E4F92503-2BA9-5DDE-44D4-6B71D994A4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53665" y="1344448"/>
                <a:ext cx="818322" cy="457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endParaRPr lang="en-US" sz="2000" dirty="0">
                  <a:solidFill>
                    <a:srgbClr val="FF0000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1" name="Oval 21">
                <a:extLst>
                  <a:ext uri="{FF2B5EF4-FFF2-40B4-BE49-F238E27FC236}">
                    <a16:creationId xmlns:a16="http://schemas.microsoft.com/office/drawing/2014/main" id="{CB0A391D-66A6-1F51-8D23-1CAB8ACA5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2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2" name="Oval 22">
                <a:extLst>
                  <a:ext uri="{FF2B5EF4-FFF2-40B4-BE49-F238E27FC236}">
                    <a16:creationId xmlns:a16="http://schemas.microsoft.com/office/drawing/2014/main" id="{397B6846-6B76-B186-D5B9-E5B64C41F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00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3" name="Oval 23">
                <a:extLst>
                  <a:ext uri="{FF2B5EF4-FFF2-40B4-BE49-F238E27FC236}">
                    <a16:creationId xmlns:a16="http://schemas.microsoft.com/office/drawing/2014/main" id="{79AC24C4-5B3A-E4FA-9E0F-B638E93D1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58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4" name="Oval 24">
                <a:extLst>
                  <a:ext uri="{FF2B5EF4-FFF2-40B4-BE49-F238E27FC236}">
                    <a16:creationId xmlns:a16="http://schemas.microsoft.com/office/drawing/2014/main" id="{27EB1765-9F49-0974-81FC-AC4EE9584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11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5" name="Oval 25">
                <a:extLst>
                  <a:ext uri="{FF2B5EF4-FFF2-40B4-BE49-F238E27FC236}">
                    <a16:creationId xmlns:a16="http://schemas.microsoft.com/office/drawing/2014/main" id="{2C355F65-71B2-A566-E7DE-AB66CEAEA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74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  <p:sp>
            <p:nvSpPr>
              <p:cNvPr id="46" name="Oval 27">
                <a:extLst>
                  <a:ext uri="{FF2B5EF4-FFF2-40B4-BE49-F238E27FC236}">
                    <a16:creationId xmlns:a16="http://schemas.microsoft.com/office/drawing/2014/main" id="{AC0D0A0A-A00E-141D-D410-52C43A294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4619" y="1503433"/>
                <a:ext cx="152400" cy="1524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800" dirty="0">
                  <a:latin typeface="Roboto Condensed" panose="02000000000000000000" pitchFamily="2" charset="0"/>
                  <a:ea typeface="Roboto Condensed" panose="02000000000000000000" pitchFamily="2" charset="0"/>
                  <a:cs typeface="Roboto Condensed" panose="02000000000000000000" pitchFamily="2" charset="0"/>
                </a:endParaRPr>
              </a:p>
            </p:txBody>
          </p:sp>
        </p:grpSp>
      </p:grpSp>
      <p:sp>
        <p:nvSpPr>
          <p:cNvPr id="73" name="Rettangolo con angoli arrotondati 72">
            <a:extLst>
              <a:ext uri="{FF2B5EF4-FFF2-40B4-BE49-F238E27FC236}">
                <a16:creationId xmlns:a16="http://schemas.microsoft.com/office/drawing/2014/main" id="{8AA81B02-D2F9-F0E0-733F-E9DE68EFF37A}"/>
              </a:ext>
            </a:extLst>
          </p:cNvPr>
          <p:cNvSpPr/>
          <p:nvPr/>
        </p:nvSpPr>
        <p:spPr>
          <a:xfrm>
            <a:off x="674687" y="289631"/>
            <a:ext cx="10858501" cy="976211"/>
          </a:xfrm>
          <a:prstGeom prst="roundRect">
            <a:avLst>
              <a:gd name="adj" fmla="val 1042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4" name="Titolo 1">
            <a:extLst>
              <a:ext uri="{FF2B5EF4-FFF2-40B4-BE49-F238E27FC236}">
                <a16:creationId xmlns:a16="http://schemas.microsoft.com/office/drawing/2014/main" id="{D75092AF-E2EF-624D-CB2C-04F00AA69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285750"/>
            <a:ext cx="10866438" cy="984251"/>
          </a:xfrm>
        </p:spPr>
        <p:txBody>
          <a:bodyPr/>
          <a:lstStyle/>
          <a:p>
            <a:r>
              <a:rPr lang="en-US" dirty="0">
                <a:ea typeface="CMU Serif" panose="02000603000000000000" pitchFamily="2" charset="0"/>
                <a:cs typeface="CMU Serif" panose="02000603000000000000" pitchFamily="2" charset="0"/>
              </a:rPr>
              <a:t>Radiation phenomena in crystals</a:t>
            </a:r>
            <a:endParaRPr lang="it-IT" sz="3600" dirty="0"/>
          </a:p>
        </p:txBody>
      </p:sp>
      <p:pic>
        <p:nvPicPr>
          <p:cNvPr id="78" name="Immagine 77">
            <a:extLst>
              <a:ext uri="{FF2B5EF4-FFF2-40B4-BE49-F238E27FC236}">
                <a16:creationId xmlns:a16="http://schemas.microsoft.com/office/drawing/2014/main" id="{8328ECF7-414D-4A86-61C6-AEB639C1C14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7255" y="1964755"/>
            <a:ext cx="3093958" cy="1658856"/>
          </a:xfrm>
          <a:prstGeom prst="rect">
            <a:avLst/>
          </a:prstGeom>
        </p:spPr>
      </p:pic>
      <p:sp>
        <p:nvSpPr>
          <p:cNvPr id="79" name="Segnaposto numero diapositiva 78">
            <a:extLst>
              <a:ext uri="{FF2B5EF4-FFF2-40B4-BE49-F238E27FC236}">
                <a16:creationId xmlns:a16="http://schemas.microsoft.com/office/drawing/2014/main" id="{1B4C7A88-C0E7-4B97-A53F-412C6CAB5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6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DC8FF392-E74C-BA1D-CB3F-FAA940F03258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  <p:pic>
        <p:nvPicPr>
          <p:cNvPr id="2" name="Picture 39" descr="e-54MeV_C100_ChR">
            <a:extLst>
              <a:ext uri="{FF2B5EF4-FFF2-40B4-BE49-F238E27FC236}">
                <a16:creationId xmlns:a16="http://schemas.microsoft.com/office/drawing/2014/main" id="{19CBF672-1A6B-92B3-280B-9C7C492406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"/>
          <a:stretch/>
        </p:blipFill>
        <p:spPr bwMode="auto">
          <a:xfrm>
            <a:off x="3898537" y="3526837"/>
            <a:ext cx="3812089" cy="245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046E8C-1155-A82F-CC96-EA3BF72C9886}"/>
              </a:ext>
            </a:extLst>
          </p:cNvPr>
          <p:cNvSpPr txBox="1"/>
          <p:nvPr/>
        </p:nvSpPr>
        <p:spPr>
          <a:xfrm>
            <a:off x="4536316" y="3827662"/>
            <a:ext cx="168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Kumakhov</a:t>
            </a:r>
            <a:r>
              <a:rPr lang="it-IT" dirty="0"/>
              <a:t>, 1976</a:t>
            </a:r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52524E35-0B95-CE08-B395-24C30CEA8E0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7554" y="3719776"/>
            <a:ext cx="3291694" cy="231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1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3C29C-5780-3ADD-E358-8195CB4AC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171C54F9-AAE1-0C6C-D1A6-E0AAF336B29E}"/>
              </a:ext>
            </a:extLst>
          </p:cNvPr>
          <p:cNvSpPr/>
          <p:nvPr/>
        </p:nvSpPr>
        <p:spPr>
          <a:xfrm>
            <a:off x="658812" y="29061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725C90CD-DBFD-021C-DE63-F1A20728DE50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CE785660-FF7B-19C4-573E-34A283FB4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emission</a:t>
            </a:r>
            <a:r>
              <a:rPr lang="it-IT" dirty="0"/>
              <a:t> </a:t>
            </a:r>
            <a:r>
              <a:rPr lang="it-IT" dirty="0" err="1"/>
              <a:t>comparison</a:t>
            </a:r>
            <a:endParaRPr lang="it-IT" dirty="0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BBF2212E-4DDC-110C-C683-FFEAC6BD0937}"/>
              </a:ext>
            </a:extLst>
          </p:cNvPr>
          <p:cNvSpPr/>
          <p:nvPr/>
        </p:nvSpPr>
        <p:spPr>
          <a:xfrm>
            <a:off x="8001000" y="2362200"/>
            <a:ext cx="3856038" cy="3038475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BFBCF87-6016-1887-0638-6427AD25D2B8}"/>
              </a:ext>
            </a:extLst>
          </p:cNvPr>
          <p:cNvSpPr txBox="1"/>
          <p:nvPr/>
        </p:nvSpPr>
        <p:spPr>
          <a:xfrm>
            <a:off x="8072834" y="2461647"/>
            <a:ext cx="371237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/>
              <a:t>Intensities even higher than </a:t>
            </a:r>
            <a:r>
              <a:rPr lang="it-IT" sz="2800" b="1">
                <a:solidFill>
                  <a:srgbClr val="FF0000"/>
                </a:solidFill>
              </a:rPr>
              <a:t>Channeling Radiation </a:t>
            </a:r>
            <a:r>
              <a:rPr lang="it-IT" sz="2800"/>
              <a:t>can be achieved with </a:t>
            </a:r>
            <a:r>
              <a:rPr lang="it-IT" sz="2800" b="1">
                <a:solidFill>
                  <a:srgbClr val="0233BE"/>
                </a:solidFill>
              </a:rPr>
              <a:t>Crystalline Undulators</a:t>
            </a:r>
            <a:r>
              <a:rPr lang="it-IT" sz="2800"/>
              <a:t> if some conditions are matched </a:t>
            </a:r>
            <a:endParaRPr lang="it-IT" sz="2800" dirty="0"/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3207B311-046B-532E-D376-FDDF133AE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7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E94299F-56A6-3642-A484-93A9E52C1758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  <p:pic>
        <p:nvPicPr>
          <p:cNvPr id="5" name="Picture 2" descr="https://lh4.googleusercontent.com/lql-nFUyNJsf7GbS9U_Es_P968ygKsqv1St5GbkM8aFjU4aHUTw39fpAv9FqLBbeIlONJlrA3fh41n44-1fjbSPfntHlq59Oa4i1e7Afbg5LIPMyw8ioPxRBniiAUAyyrYuet_n1">
            <a:extLst>
              <a:ext uri="{FF2B5EF4-FFF2-40B4-BE49-F238E27FC236}">
                <a16:creationId xmlns:a16="http://schemas.microsoft.com/office/drawing/2014/main" id="{74FBF6B1-F45D-FFB7-E556-847630056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27"/>
          <a:stretch/>
        </p:blipFill>
        <p:spPr bwMode="auto">
          <a:xfrm>
            <a:off x="334963" y="1999138"/>
            <a:ext cx="5820594" cy="3926523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" descr="https://lh4.googleusercontent.com/lql-nFUyNJsf7GbS9U_Es_P968ygKsqv1St5GbkM8aFjU4aHUTw39fpAv9FqLBbeIlONJlrA3fh41n44-1fjbSPfntHlq59Oa4i1e7Afbg5LIPMyw8ioPxRBniiAUAyyrYuet_n1">
            <a:extLst>
              <a:ext uri="{FF2B5EF4-FFF2-40B4-BE49-F238E27FC236}">
                <a16:creationId xmlns:a16="http://schemas.microsoft.com/office/drawing/2014/main" id="{7CD93CD1-130F-38C5-4C0A-129ECEC4B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65" r="105"/>
          <a:stretch/>
        </p:blipFill>
        <p:spPr bwMode="auto">
          <a:xfrm>
            <a:off x="6100041" y="2461647"/>
            <a:ext cx="1720619" cy="2725739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A2DEE7E3-0870-5D8F-2F6A-03DBFA11B836}"/>
              </a:ext>
            </a:extLst>
          </p:cNvPr>
          <p:cNvCxnSpPr/>
          <p:nvPr/>
        </p:nvCxnSpPr>
        <p:spPr>
          <a:xfrm flipH="1">
            <a:off x="1249680" y="2362200"/>
            <a:ext cx="7874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DFFE15B-3D81-DBCB-E51B-66B2CFB90E1B}"/>
              </a:ext>
            </a:extLst>
          </p:cNvPr>
          <p:cNvSpPr txBox="1"/>
          <p:nvPr/>
        </p:nvSpPr>
        <p:spPr>
          <a:xfrm>
            <a:off x="2037080" y="2177534"/>
            <a:ext cx="132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Channeling 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BACC8495-32EC-83E7-7AF7-F82C461767C5}"/>
              </a:ext>
            </a:extLst>
          </p:cNvPr>
          <p:cNvCxnSpPr>
            <a:cxnSpLocks/>
          </p:cNvCxnSpPr>
          <p:nvPr/>
        </p:nvCxnSpPr>
        <p:spPr>
          <a:xfrm flipH="1">
            <a:off x="1833880" y="3009900"/>
            <a:ext cx="817880" cy="3479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822BFF2B-4007-7E5E-F1EF-0EE59E08FA4C}"/>
              </a:ext>
            </a:extLst>
          </p:cNvPr>
          <p:cNvCxnSpPr>
            <a:cxnSpLocks/>
          </p:cNvCxnSpPr>
          <p:nvPr/>
        </p:nvCxnSpPr>
        <p:spPr>
          <a:xfrm flipH="1">
            <a:off x="2113280" y="3009900"/>
            <a:ext cx="538480" cy="4902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F6D2353F-7F73-C9BF-BA79-439C698C88EC}"/>
              </a:ext>
            </a:extLst>
          </p:cNvPr>
          <p:cNvCxnSpPr>
            <a:cxnSpLocks/>
          </p:cNvCxnSpPr>
          <p:nvPr/>
        </p:nvCxnSpPr>
        <p:spPr>
          <a:xfrm flipH="1">
            <a:off x="2606040" y="3009900"/>
            <a:ext cx="45720" cy="814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E412B83-9D2A-AA90-C3FF-5E36237A3D5B}"/>
              </a:ext>
            </a:extLst>
          </p:cNvPr>
          <p:cNvSpPr txBox="1"/>
          <p:nvPr/>
        </p:nvSpPr>
        <p:spPr>
          <a:xfrm>
            <a:off x="2554562" y="2688770"/>
            <a:ext cx="53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CB 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0D9C101C-5AEF-27A8-0BB9-1295DEFFB3DC}"/>
              </a:ext>
            </a:extLst>
          </p:cNvPr>
          <p:cNvCxnSpPr>
            <a:cxnSpLocks/>
          </p:cNvCxnSpPr>
          <p:nvPr/>
        </p:nvCxnSpPr>
        <p:spPr>
          <a:xfrm flipH="1" flipV="1">
            <a:off x="1343303" y="3720196"/>
            <a:ext cx="119737" cy="82580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B53BC7E-1C89-0893-966F-C6943DF45598}"/>
              </a:ext>
            </a:extLst>
          </p:cNvPr>
          <p:cNvSpPr txBox="1"/>
          <p:nvPr/>
        </p:nvSpPr>
        <p:spPr>
          <a:xfrm>
            <a:off x="1223082" y="4507375"/>
            <a:ext cx="166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Bremsstrahlung  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5634E10-079D-E807-DF4C-9D36C5B6283A}"/>
              </a:ext>
            </a:extLst>
          </p:cNvPr>
          <p:cNvSpPr txBox="1"/>
          <p:nvPr/>
        </p:nvSpPr>
        <p:spPr>
          <a:xfrm>
            <a:off x="658812" y="5929645"/>
            <a:ext cx="7685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>
                <a:solidFill>
                  <a:srgbClr val="FF0000"/>
                </a:solidFill>
              </a:rPr>
              <a:t>R. Negrello et al, </a:t>
            </a:r>
            <a:r>
              <a:rPr lang="en-US" sz="1400" b="1" i="1" dirty="0">
                <a:solidFill>
                  <a:srgbClr val="FF0000"/>
                </a:solidFill>
              </a:rPr>
              <a:t>NOVEL HIGH-INTENSITY AND GAMMA-RAYS SOURCES USING CRYSTALS</a:t>
            </a:r>
            <a:r>
              <a:rPr lang="en-US" sz="1400" b="1" dirty="0">
                <a:solidFill>
                  <a:srgbClr val="FF0000"/>
                </a:solidFill>
              </a:rPr>
              <a:t>,  </a:t>
            </a:r>
            <a:r>
              <a:rPr lang="en-US" sz="1400" b="1" dirty="0" err="1">
                <a:solidFill>
                  <a:srgbClr val="FF0000"/>
                </a:solidFill>
              </a:rPr>
              <a:t>JACoW</a:t>
            </a:r>
            <a:r>
              <a:rPr lang="en-US" sz="1400" b="1" dirty="0">
                <a:solidFill>
                  <a:srgbClr val="FF0000"/>
                </a:solidFill>
              </a:rPr>
              <a:t> (2024)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5C320F5E-3916-12E6-A5E8-7E4E758DD230}"/>
              </a:ext>
            </a:extLst>
          </p:cNvPr>
          <p:cNvSpPr txBox="1"/>
          <p:nvPr/>
        </p:nvSpPr>
        <p:spPr>
          <a:xfrm>
            <a:off x="658812" y="1576070"/>
            <a:ext cx="8113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600 MeV e- interacting with a diamond crystal of 0.31 mm </a:t>
            </a:r>
            <a:r>
              <a:rPr lang="en-US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thickess</a:t>
            </a:r>
            <a:r>
              <a:rPr lang="en-US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along (110) planes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309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D09C0-1802-F30F-27BE-01BDC880D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124F5FCA-1CF6-ADD6-ED89-530F8A3CFDD3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08319B8D-6549-0212-7A52-2ECD3B390E4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A8A8FDF0-8D2F-4A1C-2E7C-BC777C06A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Crystalline</a:t>
            </a:r>
            <a:r>
              <a:rPr lang="it-IT" dirty="0"/>
              <a:t> </a:t>
            </a:r>
            <a:r>
              <a:rPr lang="it-IT" dirty="0" err="1"/>
              <a:t>Undulator</a:t>
            </a:r>
            <a:endParaRPr lang="it-IT" dirty="0"/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D0C4968C-16B5-8C80-B995-07BA1457CFA3}"/>
              </a:ext>
            </a:extLst>
          </p:cNvPr>
          <p:cNvSpPr/>
          <p:nvPr/>
        </p:nvSpPr>
        <p:spPr>
          <a:xfrm>
            <a:off x="334964" y="1552575"/>
            <a:ext cx="5694362" cy="4638675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7304241F-3B65-BD87-2569-2EF4F24FB55E}"/>
              </a:ext>
            </a:extLst>
          </p:cNvPr>
          <p:cNvSpPr/>
          <p:nvPr/>
        </p:nvSpPr>
        <p:spPr>
          <a:xfrm>
            <a:off x="6178550" y="1548679"/>
            <a:ext cx="5678486" cy="4638675"/>
          </a:xfrm>
          <a:prstGeom prst="roundRect">
            <a:avLst>
              <a:gd name="adj" fmla="val 3793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CD918BB-B13F-929C-C6A3-46D8B4EE2782}"/>
              </a:ext>
            </a:extLst>
          </p:cNvPr>
          <p:cNvSpPr txBox="1"/>
          <p:nvPr/>
        </p:nvSpPr>
        <p:spPr>
          <a:xfrm>
            <a:off x="2146519" y="1602524"/>
            <a:ext cx="2658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Roboto Condensed Medium" panose="02000000000000000000" pitchFamily="2" charset="0"/>
                <a:ea typeface="Roboto Condensed Medium" panose="02000000000000000000" pitchFamily="2" charset="0"/>
                <a:cs typeface="Roboto Condensed Medium" panose="02000000000000000000" pitchFamily="2" charset="0"/>
              </a:rPr>
              <a:t>Magnetic undulator</a:t>
            </a:r>
          </a:p>
        </p:txBody>
      </p:sp>
      <p:sp>
        <p:nvSpPr>
          <p:cNvPr id="19" name="TextBox 2 1">
            <a:extLst>
              <a:ext uri="{FF2B5EF4-FFF2-40B4-BE49-F238E27FC236}">
                <a16:creationId xmlns:a16="http://schemas.microsoft.com/office/drawing/2014/main" id="{F17A573F-84D1-651F-9221-08651E4F71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9878" y="1960070"/>
            <a:ext cx="37064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period ⁓ cm</a:t>
            </a:r>
          </a:p>
          <a:p>
            <a:pPr algn="ctr"/>
            <a:r>
              <a:rPr lang="en-US" alt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X-ray production of ⁓10 keV</a:t>
            </a:r>
            <a:endParaRPr lang="it-IT" altLang="it-IT" sz="2000" b="1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20" name="Immagine 19" descr="Immagine che contiene diagramma&#10;&#10;Descrizione generata automaticamente">
            <a:extLst>
              <a:ext uri="{FF2B5EF4-FFF2-40B4-BE49-F238E27FC236}">
                <a16:creationId xmlns:a16="http://schemas.microsoft.com/office/drawing/2014/main" id="{46BEC792-DA7F-B737-13A1-93CDE7B7CD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98" y="2741148"/>
            <a:ext cx="4269853" cy="2690007"/>
          </a:xfrm>
          <a:prstGeom prst="rect">
            <a:avLst/>
          </a:prstGeom>
        </p:spPr>
      </p:pic>
      <p:sp>
        <p:nvSpPr>
          <p:cNvPr id="22" name="TextBox 2 2">
            <a:extLst>
              <a:ext uri="{FF2B5EF4-FFF2-40B4-BE49-F238E27FC236}">
                <a16:creationId xmlns:a16="http://schemas.microsoft.com/office/drawing/2014/main" id="{8A52B60B-CC3C-B6C3-3318-0BCC5FA9D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8726" y="1933052"/>
            <a:ext cx="49885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period &lt; mm</a:t>
            </a:r>
          </a:p>
          <a:p>
            <a:pPr algn="ctr"/>
            <a:r>
              <a:rPr lang="en-US" alt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Production of γ-rays of ⁓ MeV</a:t>
            </a:r>
            <a:endParaRPr lang="it-IT" altLang="it-IT" sz="2000" b="1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240914C-5C48-8F70-4F2D-F6AD5EE43233}"/>
              </a:ext>
            </a:extLst>
          </p:cNvPr>
          <p:cNvSpPr txBox="1"/>
          <p:nvPr/>
        </p:nvSpPr>
        <p:spPr>
          <a:xfrm>
            <a:off x="6261666" y="1578297"/>
            <a:ext cx="5184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Roboto Condensed Medium" panose="02000000000000000000" pitchFamily="2" charset="0"/>
                <a:ea typeface="Roboto Condensed Medium" panose="02000000000000000000" pitchFamily="2" charset="0"/>
                <a:cs typeface="Roboto Condensed Medium" panose="02000000000000000000" pitchFamily="2" charset="0"/>
              </a:rPr>
              <a:t>Crystalline undulator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5E96FE25-12C5-1B4E-43B0-1A125D5C4CB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8726" y="2667956"/>
            <a:ext cx="4850740" cy="2988185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8060360-A418-EA74-BDC4-32D1DADE5B17}"/>
              </a:ext>
            </a:extLst>
          </p:cNvPr>
          <p:cNvSpPr txBox="1"/>
          <p:nvPr/>
        </p:nvSpPr>
        <p:spPr>
          <a:xfrm>
            <a:off x="8588374" y="5725689"/>
            <a:ext cx="35321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A. V. Korol &amp; A. V. </a:t>
            </a:r>
            <a:r>
              <a:rPr lang="en-US" sz="1200" b="1" u="sng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Solov’yov</a:t>
            </a:r>
            <a:r>
              <a:rPr lang="en-US" sz="1200" b="1" u="sng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, Novel Lights Sources Beyond Free Electron </a:t>
            </a:r>
            <a:r>
              <a:rPr lang="en-US" sz="1200" b="1" u="sng" dirty="0" err="1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Lasers,Springer</a:t>
            </a:r>
            <a:r>
              <a:rPr lang="en-US" sz="1200" b="1" u="sng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, 2022</a:t>
            </a:r>
            <a:endParaRPr lang="it-IT" sz="1200" b="1" u="sng" dirty="0">
              <a:solidFill>
                <a:srgbClr val="FF0000"/>
              </a:solidFill>
            </a:endParaRPr>
          </a:p>
        </p:txBody>
      </p:sp>
      <p:pic>
        <p:nvPicPr>
          <p:cNvPr id="31" name="Immagine 30" descr="\documentclass{article}&#10;\usepackage{amsmath}&#10;\pagestyle{empty}&#10;\begin{document}&#10;&#10;$\lambda\approx\dfrac{\lambda_{u}}{2\gamma^2}$&#10;&#10;&#10;\end{document}" title="IguanaTex Bitmap Display">
            <a:extLst>
              <a:ext uri="{FF2B5EF4-FFF2-40B4-BE49-F238E27FC236}">
                <a16:creationId xmlns:a16="http://schemas.microsoft.com/office/drawing/2014/main" id="{AD90B83F-99C6-7E35-1A5F-CA398769B69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43" y="5083923"/>
            <a:ext cx="1291214" cy="838760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946E09F-C70A-35CF-1087-74FA937AE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8</a:t>
            </a:fld>
            <a:r>
              <a:rPr lang="en-US"/>
              <a:t>/16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119A270-2A75-0834-B2C2-C7ACA212F7D7}"/>
              </a:ext>
            </a:extLst>
          </p:cNvPr>
          <p:cNvSpPr txBox="1"/>
          <p:nvPr/>
        </p:nvSpPr>
        <p:spPr>
          <a:xfrm>
            <a:off x="315912" y="6521547"/>
            <a:ext cx="7685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Negrello Riccardo 			</a:t>
            </a:r>
            <a:r>
              <a:rPr lang="it-IT" sz="1400" dirty="0" err="1"/>
              <a:t>Other</a:t>
            </a:r>
            <a:r>
              <a:rPr lang="it-IT" sz="1400" dirty="0"/>
              <a:t> Science </a:t>
            </a:r>
            <a:r>
              <a:rPr lang="it-IT" sz="1400" dirty="0" err="1"/>
              <a:t>Opportunities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FCC-</a:t>
            </a:r>
            <a:r>
              <a:rPr lang="it-IT" sz="1400" dirty="0" err="1"/>
              <a:t>ee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25942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512">
        <p:fade/>
      </p:transition>
    </mc:Choice>
    <mc:Fallback xmlns="">
      <p:transition spd="med" advTm="40512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0545A102-CDC8-23EC-37CA-E46AC73C1EA1}"/>
              </a:ext>
            </a:extLst>
          </p:cNvPr>
          <p:cNvSpPr/>
          <p:nvPr/>
        </p:nvSpPr>
        <p:spPr>
          <a:xfrm>
            <a:off x="353721" y="2362200"/>
            <a:ext cx="3808704" cy="3829050"/>
          </a:xfrm>
          <a:prstGeom prst="roundRect">
            <a:avLst>
              <a:gd name="adj" fmla="val 4903"/>
            </a:avLst>
          </a:prstGeom>
          <a:solidFill>
            <a:srgbClr val="F3F5F7"/>
          </a:solidFill>
          <a:ln w="38100">
            <a:solidFill>
              <a:srgbClr val="ADB0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78C2237-A993-BBCC-43C3-D6732E460C00}"/>
              </a:ext>
            </a:extLst>
          </p:cNvPr>
          <p:cNvSpPr/>
          <p:nvPr/>
        </p:nvSpPr>
        <p:spPr>
          <a:xfrm>
            <a:off x="334963" y="1550340"/>
            <a:ext cx="11522074" cy="668986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D86D85CD-E7A6-C89F-0F9A-AD01DE402175}"/>
              </a:ext>
            </a:extLst>
          </p:cNvPr>
          <p:cNvSpPr/>
          <p:nvPr/>
        </p:nvSpPr>
        <p:spPr>
          <a:xfrm>
            <a:off x="674687" y="298684"/>
            <a:ext cx="10858501" cy="976211"/>
          </a:xfrm>
          <a:prstGeom prst="roundRect">
            <a:avLst>
              <a:gd name="adj" fmla="val 10429"/>
            </a:avLst>
          </a:prstGeom>
          <a:solidFill>
            <a:srgbClr val="F3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461DB6B-784A-F96A-7F80-C29AEF5B1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Manifacturing</a:t>
            </a:r>
            <a:r>
              <a:rPr lang="it-IT" dirty="0"/>
              <a:t> techniques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D070BB2-5323-90BF-F647-C767561A5F2F}"/>
              </a:ext>
            </a:extLst>
          </p:cNvPr>
          <p:cNvSpPr txBox="1"/>
          <p:nvPr/>
        </p:nvSpPr>
        <p:spPr>
          <a:xfrm>
            <a:off x="334963" y="1550339"/>
            <a:ext cx="11190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Principle</a:t>
            </a:r>
            <a:r>
              <a:rPr lang="it-IT" dirty="0"/>
              <a:t>: </a:t>
            </a:r>
          </a:p>
          <a:p>
            <a:pPr algn="just"/>
            <a:r>
              <a:rPr lang="it-IT" sz="2000" dirty="0" err="1"/>
              <a:t>Inducing</a:t>
            </a:r>
            <a:r>
              <a:rPr lang="it-IT" sz="2000" dirty="0"/>
              <a:t> a </a:t>
            </a:r>
            <a:r>
              <a:rPr lang="it-IT" sz="2000" b="1" dirty="0" err="1"/>
              <a:t>periodic</a:t>
            </a:r>
            <a:r>
              <a:rPr lang="it-IT" sz="2000" b="1" dirty="0"/>
              <a:t> </a:t>
            </a:r>
            <a:r>
              <a:rPr lang="it-IT" sz="2000" b="1" dirty="0" err="1"/>
              <a:t>deformation</a:t>
            </a:r>
            <a:r>
              <a:rPr lang="it-IT" sz="2000" dirty="0"/>
              <a:t> field in the </a:t>
            </a:r>
            <a:r>
              <a:rPr lang="it-IT" sz="2000" dirty="0" err="1"/>
              <a:t>surfaces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b="1" dirty="0"/>
              <a:t>transfers to the bulk </a:t>
            </a:r>
            <a:r>
              <a:rPr lang="it-IT" sz="2000" dirty="0"/>
              <a:t>of the </a:t>
            </a:r>
            <a:r>
              <a:rPr lang="it-IT" sz="2000" dirty="0" err="1"/>
              <a:t>crystal</a:t>
            </a:r>
            <a:r>
              <a:rPr lang="it-IT" sz="2000" dirty="0"/>
              <a:t>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490E8F1-BEC7-F02D-D8F7-8787DAFC3C6D}"/>
              </a:ext>
            </a:extLst>
          </p:cNvPr>
          <p:cNvSpPr txBox="1"/>
          <p:nvPr/>
        </p:nvSpPr>
        <p:spPr>
          <a:xfrm>
            <a:off x="359969" y="2345734"/>
            <a:ext cx="3827462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Grooving method</a:t>
            </a:r>
            <a:r>
              <a:rPr kumimoji="0" lang="it-IT" sz="20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br>
              <a:rPr kumimoji="0" lang="it-IT" sz="20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kumimoji="0" lang="it-IT" sz="1400" i="0" strike="noStrike" kern="1200" cap="none" spc="0" normalizeH="0" baseline="0" noProof="0" dirty="0" err="1">
                <a:ln>
                  <a:noFill/>
                </a:ln>
                <a:solidFill>
                  <a:srgbClr val="C00303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Camattari</a:t>
            </a:r>
            <a:r>
              <a:rPr kumimoji="0" lang="it-IT" sz="1400" i="0" strike="noStrike" kern="1200" cap="none" spc="0" normalizeH="0" baseline="0" noProof="0" dirty="0">
                <a:ln>
                  <a:noFill/>
                </a:ln>
                <a:solidFill>
                  <a:srgbClr val="C00303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et al, PRAB (2019) 10.1103/PhysRevAccelBeams.22.044701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Pulsed</a:t>
            </a:r>
            <a: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laser melting </a:t>
            </a:r>
            <a: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(PLM)</a:t>
            </a:r>
            <a:br>
              <a:rPr lang="it-IT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it-IT" sz="1400" dirty="0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Di Russo et al, App. Surf. Sci.(2023)</a:t>
            </a:r>
            <a:r>
              <a:rPr lang="it-IT" sz="1400" dirty="0">
                <a:solidFill>
                  <a:srgbClr val="C00303"/>
                </a:solidFill>
                <a:latin typeface="+mj-lt"/>
              </a:rPr>
              <a:t> 10.1016/j.apsusc.2022.155817</a:t>
            </a:r>
            <a:endParaRPr lang="it-IT" sz="2000" dirty="0">
              <a:solidFill>
                <a:srgbClr val="C00303"/>
              </a:solidFill>
              <a:latin typeface="+mj-lt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it-IT" sz="20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Ion </a:t>
            </a:r>
            <a:r>
              <a:rPr kumimoji="0" lang="it-IT" sz="2000" b="1" i="0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Implantation</a:t>
            </a:r>
            <a: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b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it-IT" sz="1400" dirty="0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Bellucci et al, </a:t>
            </a:r>
            <a:r>
              <a:rPr lang="it-IT" sz="1400" dirty="0" err="1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Appl</a:t>
            </a:r>
            <a:r>
              <a:rPr lang="it-IT" sz="1400" dirty="0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. </a:t>
            </a:r>
            <a:r>
              <a:rPr lang="it-IT" sz="1400" dirty="0" err="1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Phys</a:t>
            </a:r>
            <a:r>
              <a:rPr lang="it-IT" sz="1400" dirty="0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. </a:t>
            </a:r>
            <a:r>
              <a:rPr lang="it-IT" sz="1400" dirty="0" err="1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Lett</a:t>
            </a:r>
            <a:r>
              <a:rPr lang="it-IT" sz="1400" dirty="0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(2015) </a:t>
            </a:r>
            <a:r>
              <a:rPr lang="it-IT" sz="1400" i="0" u="none" strike="noStrike" dirty="0">
                <a:solidFill>
                  <a:srgbClr val="C00303"/>
                </a:solidFill>
                <a:effectLst/>
                <a:latin typeface="+mj-lt"/>
              </a:rPr>
              <a:t>10.1063/1.4928553</a:t>
            </a:r>
            <a:endParaRPr kumimoji="0" lang="it-IT" sz="1400" i="0" strike="noStrike" kern="1200" cap="none" spc="0" normalizeH="0" baseline="0" noProof="0" dirty="0">
              <a:ln>
                <a:noFill/>
              </a:ln>
              <a:solidFill>
                <a:srgbClr val="C00303"/>
              </a:solidFill>
              <a:effectLst/>
              <a:uLnTx/>
              <a:uFillTx/>
              <a:latin typeface="+mj-lt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Si-</a:t>
            </a:r>
            <a:r>
              <a:rPr lang="it-IT" sz="20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Ge</a:t>
            </a:r>
            <a: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alternate </a:t>
            </a:r>
            <a:r>
              <a:rPr lang="it-IT" sz="20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concentration</a:t>
            </a:r>
            <a:b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it-IT" sz="1400" dirty="0" err="1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Avakian</a:t>
            </a:r>
            <a:r>
              <a:rPr lang="it-IT" sz="1400" dirty="0">
                <a:solidFill>
                  <a:srgbClr val="C00303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 et al, NIM A, (2002)</a:t>
            </a:r>
            <a:r>
              <a:rPr lang="en-US" sz="1400" i="0" u="none" strike="noStrike" dirty="0">
                <a:solidFill>
                  <a:srgbClr val="C00303"/>
                </a:solidFill>
                <a:effectLst/>
                <a:latin typeface="+mj-lt"/>
                <a:hlinkClick r:id="rId3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/10.1016/S0168-9002(02)01316-5</a:t>
            </a:r>
            <a:endParaRPr lang="it-IT" sz="2000" b="1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it-IT" sz="2000" b="1" i="0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Acousticall</a:t>
            </a:r>
            <a: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y </a:t>
            </a:r>
            <a:r>
              <a:rPr lang="it-IT" sz="2000" b="1" dirty="0" err="1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driven</a:t>
            </a:r>
            <a:br>
              <a:rPr lang="it-IT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it-IT" sz="1400" dirty="0" err="1">
                <a:solidFill>
                  <a:srgbClr val="C00303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Kaleris</a:t>
            </a:r>
            <a:r>
              <a:rPr lang="it-IT" sz="1400" dirty="0">
                <a:solidFill>
                  <a:srgbClr val="C00303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et al, ArXiv (2024) 10.48550/arXiv.2410.11621</a:t>
            </a:r>
            <a:endParaRPr kumimoji="0" lang="it-IT" sz="1400" i="0" strike="noStrike" kern="1200" cap="none" spc="0" normalizeH="0" baseline="0" noProof="0" dirty="0">
              <a:ln>
                <a:noFill/>
              </a:ln>
              <a:solidFill>
                <a:srgbClr val="C00303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6B0C6AA2-F913-35F7-A1F0-AC2997EF21A8}"/>
              </a:ext>
            </a:extLst>
          </p:cNvPr>
          <p:cNvSpPr/>
          <p:nvPr/>
        </p:nvSpPr>
        <p:spPr>
          <a:xfrm>
            <a:off x="4314826" y="2362200"/>
            <a:ext cx="7530080" cy="3829050"/>
          </a:xfrm>
          <a:prstGeom prst="roundRect">
            <a:avLst>
              <a:gd name="adj" fmla="val 5411"/>
            </a:avLst>
          </a:prstGeom>
          <a:solidFill>
            <a:srgbClr val="F3F5F7"/>
          </a:solidFill>
          <a:ln w="38100">
            <a:solidFill>
              <a:srgbClr val="C003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A1014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sp>
        <p:nvSpPr>
          <p:cNvPr id="24" name="CasellaDiTesto 9">
            <a:extLst>
              <a:ext uri="{FF2B5EF4-FFF2-40B4-BE49-F238E27FC236}">
                <a16:creationId xmlns:a16="http://schemas.microsoft.com/office/drawing/2014/main" id="{8B6F9471-BFD1-9F8F-C740-7BBD28A37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2570" y="2420916"/>
            <a:ext cx="7530079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Low-pressure </a:t>
            </a:r>
            <a:r>
              <a:rPr kumimoji="0" lang="fr-FR" sz="2000" b="1" i="0" u="sng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chemical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fr-FR" sz="2000" b="1" i="0" u="sng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vapour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fr-FR" sz="2000" b="1" i="0" u="sng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deposition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kumimoji="0" lang="fr-FR" sz="20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(LPCVD):</a:t>
            </a:r>
            <a:endParaRPr lang="fr-FR" sz="20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en-GB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Alternate</a:t>
            </a:r>
            <a:r>
              <a:rPr lang="en-GB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  <a:r>
              <a:rPr lang="en-GB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pattern of silicon nitride</a:t>
            </a:r>
            <a:r>
              <a:rPr lang="en-GB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on a </a:t>
            </a:r>
            <a:r>
              <a:rPr lang="en-GB" sz="2000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</a:t>
            </a:r>
            <a:r>
              <a:rPr lang="en-GB" sz="20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wafer at high temperature (800°).</a:t>
            </a:r>
            <a:endParaRPr lang="en-US" sz="20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en-US" sz="2000" b="1" dirty="0"/>
              <a:t>Thermal stress </a:t>
            </a:r>
            <a:r>
              <a:rPr lang="en-US" sz="2000" dirty="0"/>
              <a:t>arises when the wafer is being cooled, due to the </a:t>
            </a:r>
            <a:r>
              <a:rPr lang="en-US" sz="2000" b="1" dirty="0"/>
              <a:t>difference in thermal expansion</a:t>
            </a:r>
            <a:r>
              <a:rPr lang="en-US" sz="2000" dirty="0"/>
              <a:t> coefficients between film and substrate</a:t>
            </a:r>
            <a:endParaRPr lang="en-GB" altLang="it-IT" sz="2000" dirty="0">
              <a:solidFill>
                <a:srgbClr val="C000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481FD7C7-01BE-A232-F6C2-71BD787EB009}"/>
              </a:ext>
            </a:extLst>
          </p:cNvPr>
          <p:cNvGrpSpPr/>
          <p:nvPr/>
        </p:nvGrpSpPr>
        <p:grpSpPr>
          <a:xfrm>
            <a:off x="4255183" y="4134982"/>
            <a:ext cx="6520767" cy="1941309"/>
            <a:chOff x="9669894" y="24153915"/>
            <a:chExt cx="14275461" cy="3284440"/>
          </a:xfrm>
        </p:grpSpPr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15A3C9DF-7ED1-32DA-5ACF-4D25941CC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677488" y="24507203"/>
              <a:ext cx="6197617" cy="2931152"/>
            </a:xfrm>
            <a:prstGeom prst="rect">
              <a:avLst/>
            </a:prstGeom>
          </p:spPr>
        </p:pic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1F518A2E-6176-44B6-F965-8F4CC2640A2E}"/>
                </a:ext>
              </a:extLst>
            </p:cNvPr>
            <p:cNvCxnSpPr>
              <a:cxnSpLocks/>
            </p:cNvCxnSpPr>
            <p:nvPr/>
          </p:nvCxnSpPr>
          <p:spPr>
            <a:xfrm>
              <a:off x="12782460" y="26288917"/>
              <a:ext cx="1470674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CAB510E0-89FD-1E9E-BD92-3C968764782A}"/>
                </a:ext>
              </a:extLst>
            </p:cNvPr>
            <p:cNvSpPr txBox="1"/>
            <p:nvPr/>
          </p:nvSpPr>
          <p:spPr>
            <a:xfrm>
              <a:off x="9669894" y="25195409"/>
              <a:ext cx="4233041" cy="1093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/>
                <a:t>Substrate</a:t>
              </a:r>
              <a:r>
                <a:rPr lang="it-IT" b="1" dirty="0"/>
                <a:t> </a:t>
              </a:r>
              <a:br>
                <a:rPr lang="it-IT" b="1" dirty="0"/>
              </a:br>
              <a:r>
                <a:rPr lang="it-IT" b="1" dirty="0"/>
                <a:t>(~</a:t>
              </a:r>
              <a:r>
                <a:rPr lang="it-IT" b="1" dirty="0" err="1"/>
                <a:t>hundreds</a:t>
              </a:r>
              <a:r>
                <a:rPr lang="it-IT" b="1" dirty="0"/>
                <a:t> of µm)</a:t>
              </a:r>
            </a:p>
          </p:txBody>
        </p:sp>
        <p:cxnSp>
          <p:nvCxnSpPr>
            <p:cNvPr id="29" name="Connettore 2 28">
              <a:extLst>
                <a:ext uri="{FF2B5EF4-FFF2-40B4-BE49-F238E27FC236}">
                  <a16:creationId xmlns:a16="http://schemas.microsoft.com/office/drawing/2014/main" id="{66B90274-5A2E-F38E-7F04-52FEC20077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337205" y="24544793"/>
              <a:ext cx="2178464" cy="675577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F89B2CC5-8A6B-3E6D-C1C2-94430A59934D}"/>
                </a:ext>
              </a:extLst>
            </p:cNvPr>
            <p:cNvSpPr txBox="1"/>
            <p:nvPr/>
          </p:nvSpPr>
          <p:spPr>
            <a:xfrm>
              <a:off x="18299312" y="24153915"/>
              <a:ext cx="5646043" cy="1093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/>
                <a:t>Thin</a:t>
              </a:r>
              <a:r>
                <a:rPr lang="it-IT" b="1" dirty="0"/>
                <a:t> film </a:t>
              </a:r>
              <a:br>
                <a:rPr lang="it-IT" b="1" dirty="0"/>
              </a:br>
              <a:r>
                <a:rPr lang="it-IT" b="1" dirty="0"/>
                <a:t>(~</a:t>
              </a:r>
              <a:r>
                <a:rPr lang="it-IT" b="1" dirty="0" err="1"/>
                <a:t>hundreds</a:t>
              </a:r>
              <a:r>
                <a:rPr lang="it-IT" b="1" dirty="0"/>
                <a:t> of nm)</a:t>
              </a:r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C258283-3B54-F8B9-BF7F-472D62FEA1DD}"/>
              </a:ext>
            </a:extLst>
          </p:cNvPr>
          <p:cNvSpPr txBox="1"/>
          <p:nvPr/>
        </p:nvSpPr>
        <p:spPr>
          <a:xfrm>
            <a:off x="9044130" y="5557232"/>
            <a:ext cx="278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C00303"/>
                </a:solidFill>
              </a:rPr>
              <a:t>Guidi et al, </a:t>
            </a:r>
            <a:r>
              <a:rPr lang="it-IT" sz="1400" b="1" dirty="0" err="1">
                <a:solidFill>
                  <a:srgbClr val="C00303"/>
                </a:solidFill>
              </a:rPr>
              <a:t>Appl</a:t>
            </a:r>
            <a:r>
              <a:rPr lang="it-IT" sz="1400" b="1" dirty="0">
                <a:solidFill>
                  <a:srgbClr val="C00303"/>
                </a:solidFill>
              </a:rPr>
              <a:t>. </a:t>
            </a:r>
            <a:r>
              <a:rPr lang="it-IT" sz="1400" b="1" dirty="0" err="1">
                <a:solidFill>
                  <a:srgbClr val="C00303"/>
                </a:solidFill>
              </a:rPr>
              <a:t>Phys</a:t>
            </a:r>
            <a:r>
              <a:rPr lang="it-IT" sz="1400" b="1" dirty="0">
                <a:solidFill>
                  <a:srgbClr val="C00303"/>
                </a:solidFill>
              </a:rPr>
              <a:t>. Lett. (2007) 10.1063/1.2712510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F8CCFDF-6615-E715-F0D3-F2C24309FB61}"/>
              </a:ext>
            </a:extLst>
          </p:cNvPr>
          <p:cNvSpPr txBox="1"/>
          <p:nvPr/>
        </p:nvSpPr>
        <p:spPr>
          <a:xfrm>
            <a:off x="321062" y="6223143"/>
            <a:ext cx="39937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rgbClr val="FF0000"/>
                </a:solidFill>
                <a:latin typeface="+mj-lt"/>
                <a:ea typeface="Roboto Condensed" panose="02000000000000000000" pitchFamily="2" charset="0"/>
                <a:cs typeface="Roboto Condensed" panose="02000000000000000000" pitchFamily="2" charset="0"/>
              </a:rPr>
              <a:t>Bagli et al, EPJC (2014) </a:t>
            </a:r>
            <a:r>
              <a:rPr lang="it-IT" sz="1200" b="1" i="0" u="none" strike="noStrike" baseline="0" dirty="0">
                <a:solidFill>
                  <a:srgbClr val="FF0000"/>
                </a:solidFill>
                <a:latin typeface="+mj-lt"/>
              </a:rPr>
              <a:t>10.1140/</a:t>
            </a:r>
            <a:r>
              <a:rPr lang="it-IT" sz="1200" b="1" i="0" u="none" strike="noStrike" baseline="0" dirty="0" err="1">
                <a:solidFill>
                  <a:srgbClr val="FF0000"/>
                </a:solidFill>
                <a:latin typeface="+mj-lt"/>
              </a:rPr>
              <a:t>epjc</a:t>
            </a:r>
            <a:r>
              <a:rPr lang="it-IT" sz="1200" b="1" i="0" u="none" strike="noStrike" baseline="0" dirty="0">
                <a:solidFill>
                  <a:srgbClr val="FF0000"/>
                </a:solidFill>
                <a:latin typeface="+mj-lt"/>
              </a:rPr>
              <a:t>/s10052-014-3114-x</a:t>
            </a:r>
            <a:endParaRPr lang="it-IT" sz="1200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6016C81-4A00-AF15-6FA4-51EC6241C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9</a:t>
            </a:fld>
            <a:r>
              <a:rPr lang="en-US"/>
              <a:t>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9222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502,5702"/>
  <p:tag name="ORIGINALWIDTH" val="1050,897"/>
  <p:tag name="OUTPUTTYPE" val="PNG"/>
  <p:tag name="IGUANATEXVERSION" val="160"/>
  <p:tag name="LATEXADDIN" val="\documentclass{article}&#10;\usepackage{amsmath}&#10;\pagestyle{empty}&#10;\begin{document}&#10;&#10;$\theta_c = \sqrt{\dfrac{2 U_0}{pv}}$&#10;&#10;&#10;\end{document}"/>
  <p:tag name="IGUANATEXSIZE" val="20"/>
  <p:tag name="IGUANATEXCURSOR" val="115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221,4567"/>
  <p:tag name="ORIGINALWIDTH" val="960,4457"/>
  <p:tag name="OUTPUTTYPE" val="PNG"/>
  <p:tag name="IGUANATEXVERSION" val="160"/>
  <p:tag name="LATEXADDIN" val="\documentclass{article}&#10;\usepackage{amsmath} % For advanced math typesetting&#10;\usepackage{amssymb} % For additional math symbols&#10;\pagestyle{empty}&#10;\begin{document}&#10;&#10;\begin{align}&#10;E_{\gamma} &amp;= \frac{4 \gamma^2 \pi \hbar c}{1 + \gamma^2 \vartheta^2 + \frac{K^2}{2}} \cdot \frac{1}{\lambda_u}, \\&#10;K &amp;= 2 \pi \frac{A_u}{\lambda_u}.&#10;\end{align}&#10;&#10;\end{document}&#10;"/>
  <p:tag name="IGUANATEXSIZE" val="20"/>
  <p:tag name="IGUANATEXCURSOR" val="314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075,65"/>
  <p:tag name="ORIGINALWIDTH" val="3569,748"/>
  <p:tag name="OUTPUTTYPE" val="PNG"/>
  <p:tag name="IGUANATEXVERSION" val="160"/>
  <p:tag name="LATEXADDIN" val="\documentclass{article}&#10;\usepackage{amsmath}&#10;\pagestyle{empty}&#10;\begin{document}&#10;{\bfseries % Starts a group with bold text&#10;\begin{align*}&#10;    E_{\gamma} = \frac{4 \gamma^2 \pi \hbar c}{1 + \gamma^2 \vartheta^2 + \left(K^2/2 + K_{ch}^2/2\right)} \cdot \frac{1}{\lambda_u} \\&#10;    K = 2 \pi \frac{A}{\lambda_u};&#10;    K_{ch} = 2 \pi \frac{\langle a_{ch} \rangle}{\lambda_{ch}},  \langle a_{ch} \rangle \sim \frac{d_{ch}}{2} &#10;\end{align*}&#10;} % Ends the group&#10;&#10;&#10;\end{document}"/>
  <p:tag name="IGUANATEXSIZE" val="20"/>
  <p:tag name="IGUANATEXCURSOR" val="258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502,5702"/>
  <p:tag name="ORIGINALWIDTH" val="1050,897"/>
  <p:tag name="OUTPUTTYPE" val="PNG"/>
  <p:tag name="IGUANATEXVERSION" val="160"/>
  <p:tag name="LATEXADDIN" val="\documentclass{article}&#10;\usepackage{amsmath}&#10;\pagestyle{empty}&#10;\begin{document}&#10;&#10;$\theta_c = \sqrt{\dfrac{2 U_0}{pv}}$&#10;&#10;&#10;\end{document}"/>
  <p:tag name="IGUANATEXSIZE" val="20"/>
  <p:tag name="IGUANATEXCURSOR" val="115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211,5295"/>
  <p:tag name="ORIGINALWIDTH" val="532,5743"/>
  <p:tag name="OUTPUTTYPE" val="PNG"/>
  <p:tag name="IGUANATEXVERSION" val="160"/>
  <p:tag name="LATEXADDIN" val="\documentclass{article}&#10;\usepackage{amsmath}&#10;\pagestyle{empty}&#10;\begin{document}&#10;&#10;$\approx1/{\gamma}$&#10;&#10;&#10;\end{document}"/>
  <p:tag name="IGUANATEXSIZE" val="20"/>
  <p:tag name="IGUANATEXCURSOR" val="89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211,5295"/>
  <p:tag name="ORIGINALWIDTH" val="532,5743"/>
  <p:tag name="OUTPUTTYPE" val="PNG"/>
  <p:tag name="IGUANATEXVERSION" val="160"/>
  <p:tag name="LATEXADDIN" val="\documentclass{article}&#10;\usepackage{amsmath}&#10;\pagestyle{empty}&#10;\begin{document}&#10;&#10;$\approx1/{\gamma}$&#10;&#10;&#10;\end{document}"/>
  <p:tag name="IGUANATEXSIZE" val="20"/>
  <p:tag name="IGUANATEXCURSOR" val="89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475,5664"/>
  <p:tag name="ORIGINALWIDTH" val="732,1022"/>
  <p:tag name="OUTPUTTYPE" val="PNG"/>
  <p:tag name="IGUANATEXVERSION" val="160"/>
  <p:tag name="LATEXADDIN" val="\documentclass{article}&#10;\usepackage{amsmath}&#10;\pagestyle{empty}&#10;\begin{document}&#10;&#10;$\lambda\approx\dfrac{\lambda_{u}}{2\gamma^2}$&#10;&#10;&#10;\end{document}"/>
  <p:tag name="IGUANATEXSIZE" val="24"/>
  <p:tag name="IGUANATEXCURSOR" val="125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90,5266"/>
  <p:tag name="ORIGINALWIDTH" val="660,0921"/>
  <p:tag name="OUTPUTTYPE" val="PNG"/>
  <p:tag name="IGUANATEXVERSION" val="160"/>
  <p:tag name="LATEXADDIN" val="\documentclass{article}&#10;\usepackage{amsmath}&#10;\pagestyle{empty}&#10;\begin{document}&#10;&#10;$\Omega_{ch}, \Omega_u$&#10;&#10;&#10;\end{document}"/>
  <p:tag name="IGUANATEXSIZE" val="20"/>
  <p:tag name="IGUANATEXCURSOR" val="103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90,5266"/>
  <p:tag name="ORIGINALWIDTH" val="660,0921"/>
  <p:tag name="OUTPUTTYPE" val="PNG"/>
  <p:tag name="IGUANATEXVERSION" val="160"/>
  <p:tag name="LATEXADDIN" val="\documentclass{article}&#10;\usepackage{amsmath}&#10;\pagestyle{empty}&#10;\begin{document}&#10;&#10;$\Omega_{ch}, \Omega_u$&#10;&#10;&#10;\end{document}"/>
  <p:tag name="IGUANATEXSIZE" val="20"/>
  <p:tag name="IGUANATEXCURSOR" val="103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183,0255"/>
  <p:tag name="ORIGINALWIDTH" val="1879,762"/>
  <p:tag name="OUTPUTTYPE" val="PNG"/>
  <p:tag name="IGUANATEXVERSION" val="160"/>
  <p:tag name="LATEXADDIN" val="\documentclass{article}&#10;\usepackage{amsmath}&#10;\pagestyle{empty}&#10;\begin{document}&#10;&#10;$\Omega_{ch}\gg\Omega_u \rightarrow a_u\gg d$&#10;&#10;&#10;\end{document}"/>
  <p:tag name="IGUANATEXSIZE" val="20"/>
  <p:tag name="IGUANATEXCURSOR" val="123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000"/>
  <p:tag name="ORIGINALHEIGHT" val="221,4567"/>
  <p:tag name="ORIGINALWIDTH" val="960,4457"/>
  <p:tag name="OUTPUTTYPE" val="PNG"/>
  <p:tag name="IGUANATEXVERSION" val="160"/>
  <p:tag name="LATEXADDIN" val="\documentclass{article}&#10;\usepackage{amsmath} % For advanced math typesetting&#10;\usepackage{amssymb} % For additional math symbols&#10;\pagestyle{empty}&#10;\begin{document}&#10;&#10;\begin{align}&#10;E_{\gamma} &amp;= \frac{4 \gamma^2 \pi \hbar c}{1 + \gamma^2 \vartheta^2 + \frac{K^2}{2}} \cdot \frac{1}{\lambda_u}, \\&#10;K &amp;= 2 \pi \frac{A_u}{\lambda_u}.&#10;\end{align}&#10;&#10;\end{document}&#10;"/>
  <p:tag name="IGUANATEXSIZE" val="20"/>
  <p:tag name="IGUANATEXCURSOR" val="314"/>
  <p:tag name="TRANSPARENCY" val="Vero"/>
  <p:tag name="LATEXENGINEID" val="1"/>
  <p:tag name="TEMPFOLDER" val=".\temp\"/>
  <p:tag name="LATEXFORMHEIGHT" val="320"/>
  <p:tag name="LATEXFORMWIDTH" val="385"/>
  <p:tag name="LATEXFORMWRAP" val="Vero"/>
  <p:tag name="BITMAPVECTOR" val="0"/>
</p:tagLst>
</file>

<file path=ppt/theme/theme1.xml><?xml version="1.0" encoding="utf-8"?>
<a:theme xmlns:a="http://schemas.openxmlformats.org/drawingml/2006/main" name="NC">
  <a:themeElements>
    <a:clrScheme name="NC-infn2">
      <a:dk1>
        <a:srgbClr val="FFFFFF"/>
      </a:dk1>
      <a:lt1>
        <a:srgbClr val="0A1014"/>
      </a:lt1>
      <a:dk2>
        <a:srgbClr val="F3F5F7"/>
      </a:dk2>
      <a:lt2>
        <a:srgbClr val="1B2831"/>
      </a:lt2>
      <a:accent1>
        <a:srgbClr val="4196B4"/>
      </a:accent1>
      <a:accent2>
        <a:srgbClr val="002A48"/>
      </a:accent2>
      <a:accent3>
        <a:srgbClr val="DC6150"/>
      </a:accent3>
      <a:accent4>
        <a:srgbClr val="66CE64"/>
      </a:accent4>
      <a:accent5>
        <a:srgbClr val="64A5C9"/>
      </a:accent5>
      <a:accent6>
        <a:srgbClr val="AF70CD"/>
      </a:accent6>
      <a:hlink>
        <a:srgbClr val="0563C1"/>
      </a:hlink>
      <a:folHlink>
        <a:srgbClr val="954F72"/>
      </a:folHlink>
    </a:clrScheme>
    <a:fontScheme name="NC-INFN">
      <a:majorFont>
        <a:latin typeface="Roboto Condensed"/>
        <a:ea typeface=""/>
        <a:cs typeface=""/>
      </a:majorFont>
      <a:minorFont>
        <a:latin typeface="Roboto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33051</TotalTime>
  <Words>1799</Words>
  <Application>Microsoft Office PowerPoint</Application>
  <PresentationFormat>Widescreen</PresentationFormat>
  <Paragraphs>278</Paragraphs>
  <Slides>22</Slides>
  <Notes>19</Notes>
  <HiddenSlides>2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32" baseType="lpstr">
      <vt:lpstr>Aptos</vt:lpstr>
      <vt:lpstr>Arial</vt:lpstr>
      <vt:lpstr>Calibri</vt:lpstr>
      <vt:lpstr>Cambria Math</vt:lpstr>
      <vt:lpstr>CMU Serif</vt:lpstr>
      <vt:lpstr>Helvetica</vt:lpstr>
      <vt:lpstr>Roboto Condensed</vt:lpstr>
      <vt:lpstr>Roboto Condensed Medium</vt:lpstr>
      <vt:lpstr>Rockwell</vt:lpstr>
      <vt:lpstr>NC</vt:lpstr>
      <vt:lpstr>Presentazione standard di PowerPoint</vt:lpstr>
      <vt:lpstr>Radiation Sources: State of the Art</vt:lpstr>
      <vt:lpstr>Channeling</vt:lpstr>
      <vt:lpstr>Comparison between e+ and e-</vt:lpstr>
      <vt:lpstr>Radiation effects in crystals</vt:lpstr>
      <vt:lpstr>Radiation phenomena in crystals</vt:lpstr>
      <vt:lpstr>Radiation emission comparison</vt:lpstr>
      <vt:lpstr>Crystalline Undulator</vt:lpstr>
      <vt:lpstr>Manifacturing techniques</vt:lpstr>
      <vt:lpstr>CU Modelling </vt:lpstr>
      <vt:lpstr>Crystalline Undulator Spectrum</vt:lpstr>
      <vt:lpstr>Photon energy for 20 GeV e^+ </vt:lpstr>
      <vt:lpstr>Presentazione standard di PowerPoint</vt:lpstr>
      <vt:lpstr>Presentazione standard di PowerPoint</vt:lpstr>
      <vt:lpstr>Backup slides</vt:lpstr>
      <vt:lpstr>Manifacturing techniques</vt:lpstr>
      <vt:lpstr>Photon energy for 20 GeV e^+ </vt:lpstr>
      <vt:lpstr>Study on the brilliance</vt:lpstr>
      <vt:lpstr>Channeling Radiation</vt:lpstr>
      <vt:lpstr>What about the Brilliance?</vt:lpstr>
      <vt:lpstr>Channeling in Bent Crystals</vt:lpstr>
      <vt:lpstr>Channeling in Bent Crystals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of the radiation emitted by ultra-relativistic electrons in oriented crystals for CrystalLight-Sources</dc:title>
  <dc:creator>Negrello Riccardo</dc:creator>
  <cp:lastModifiedBy>NEGRELLO RICCARDO</cp:lastModifiedBy>
  <cp:revision>207</cp:revision>
  <cp:lastPrinted>2024-04-02T08:14:21Z</cp:lastPrinted>
  <dcterms:created xsi:type="dcterms:W3CDTF">2024-03-26T16:47:28Z</dcterms:created>
  <dcterms:modified xsi:type="dcterms:W3CDTF">2024-11-28T10:28:08Z</dcterms:modified>
</cp:coreProperties>
</file>