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29" r:id="rId3"/>
    <p:sldId id="328" r:id="rId4"/>
    <p:sldId id="330" r:id="rId5"/>
    <p:sldId id="331" r:id="rId6"/>
    <p:sldId id="337" r:id="rId7"/>
    <p:sldId id="334" r:id="rId8"/>
    <p:sldId id="341" r:id="rId9"/>
    <p:sldId id="336" r:id="rId10"/>
    <p:sldId id="332" r:id="rId11"/>
    <p:sldId id="345" r:id="rId12"/>
    <p:sldId id="269" r:id="rId13"/>
    <p:sldId id="344" r:id="rId14"/>
    <p:sldId id="339" r:id="rId15"/>
    <p:sldId id="342" r:id="rId16"/>
    <p:sldId id="346" r:id="rId17"/>
    <p:sldId id="343" r:id="rId18"/>
    <p:sldId id="335" r:id="rId19"/>
    <p:sldId id="338" r:id="rId20"/>
    <p:sldId id="333" r:id="rId21"/>
    <p:sldId id="258" r:id="rId22"/>
    <p:sldId id="327" r:id="rId23"/>
    <p:sldId id="315" r:id="rId24"/>
  </p:sldIdLst>
  <p:sldSz cx="12192000" cy="6858000"/>
  <p:notesSz cx="6858000" cy="9144000"/>
  <p:defaultTextStyle>
    <a:defPPr>
      <a:defRPr lang="ru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92"/>
    <p:restoredTop sz="84403"/>
  </p:normalViewPr>
  <p:slideViewPr>
    <p:cSldViewPr snapToGrid="0">
      <p:cViewPr>
        <p:scale>
          <a:sx n="116" d="100"/>
          <a:sy n="116" d="100"/>
        </p:scale>
        <p:origin x="984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625B4-3DE2-D149-A44C-6B5E74E420C7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B5A3C-EB16-184B-9C3A-A907C9308D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635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3A953-4E96-3444-A350-CDE27A14B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C9E1A8D-DF47-9C49-0BE9-2DBEEB240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AAAB1A4-6AA0-D9B6-C5F2-57C2F03F5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E228AD-8DB5-390C-144F-C4BAD5DA86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94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021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Exist 3 main paradigm of making Compton sources based on linear accelerators with advantage as low emittance and beam spot size at IP but relatively small rep rate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Why this is important due to flux of scattered photons is linear function of rep rate and </a:t>
            </a:r>
            <a:r>
              <a:rPr lang="it-IT" b="0" i="0" dirty="0">
                <a:solidFill>
                  <a:srgbClr val="1B1E25"/>
                </a:solidFill>
                <a:effectLst/>
                <a:latin typeface="-apple-system"/>
              </a:rPr>
              <a:t>inverse dipendente</a:t>
            </a:r>
            <a:r>
              <a:rPr lang="ru-RU" b="0" i="0" dirty="0">
                <a:solidFill>
                  <a:srgbClr val="1B1E25"/>
                </a:solidFill>
                <a:effectLst/>
                <a:latin typeface="-apple-system"/>
              </a:rPr>
              <a:t> </a:t>
            </a:r>
            <a:r>
              <a:rPr lang="en-US" b="0" i="0" dirty="0">
                <a:solidFill>
                  <a:srgbClr val="1B1E25"/>
                </a:solidFill>
                <a:effectLst/>
                <a:latin typeface="-apple-system"/>
              </a:rPr>
              <a:t>spot sizes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1B1E25"/>
                </a:solidFill>
                <a:effectLst/>
                <a:latin typeface="-apple-system"/>
              </a:rPr>
              <a:t>And bigger emittance and spot size can compensated buy high repetition rate in the sources based on storage rings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1B1E25"/>
              </a:solidFill>
              <a:effectLst/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1B1E25"/>
                </a:solidFill>
                <a:effectLst/>
                <a:latin typeface="-apple-system"/>
              </a:rPr>
              <a:t>Combine advantages we can using machine based on ERL or super conductive cavities what has low emittance and huge rep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="0" i="0" dirty="0">
              <a:solidFill>
                <a:srgbClr val="1B1E25"/>
              </a:solidFill>
              <a:effectLst/>
              <a:latin typeface="-apple-system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03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A5DD6-6FC4-7127-2369-EA5664EAA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76E93DB-C7F5-C888-5AEB-FD9AB1EE88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41C185F-47CB-53DD-0E39-49D5AE47A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4F73E0-1FCE-AF96-5238-0E9E5C6690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41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30102-36FD-EB91-F20A-B63FF6D7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7251AF9D-5C07-7CC4-24E3-F26364D30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139C6E2-1FB3-B229-D31C-7358A8968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BA585F7-ECBB-3A64-A31B-5BC093F4FB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28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405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Loss </a:t>
            </a: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: the "new"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looks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better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if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compared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to the one in the IPAC paper.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There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significantly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much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less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leakage from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halo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collimation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system (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located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PF) and the off-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momentum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collimators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look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much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more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effective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intercepting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. Some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reach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regions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upstream of the interaction point,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but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most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of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them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are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intercepted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by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synchrotron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radiation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collimators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. The good news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here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that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unlike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the IPAC paper, no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are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observed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(i.e.,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on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superconducting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components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Surviving</a:t>
            </a: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particles</a:t>
            </a: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vs. turns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: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clear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that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slope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of the curve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higher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(i.e.,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particle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removal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rate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higher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)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if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compared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to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corresponding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one in the IPAC paper.</a:t>
            </a:r>
          </a:p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34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538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We propose instal Fabry - Perot optical cavity with Ytterbium laser with wave length 1030 nm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 </a:t>
            </a:r>
          </a:p>
          <a:p>
            <a:r>
              <a:rPr lang="en-GB" dirty="0"/>
              <a:t>Optical cavity accumulate laser pulses in one (similar to storage ring for electrons) and have huge rep rate 96 MHz </a:t>
            </a:r>
          </a:p>
          <a:p>
            <a:r>
              <a:rPr lang="en-GB" dirty="0"/>
              <a:t>For us important here </a:t>
            </a:r>
            <a:r>
              <a:rPr lang="en-US" dirty="0"/>
              <a:t>96 is multiples of 2.4 so each electron pulse will collide a laser</a:t>
            </a:r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092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B048B-5C42-427C-5D91-460035A0B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3579530C-6C98-BC15-C409-928D99B551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4BCDF56-BCC9-974B-B9BC-E08F3F3B9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Loss </a:t>
            </a: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: the "new"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looks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better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if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compared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to the one in the IPAC paper.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There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significantly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much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less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leakage from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halo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collimation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system (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located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PF) and the off-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momentum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collimators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look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much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more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effective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intercepting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. Some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reach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regions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upstream of the interaction point,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but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most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of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them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are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intercepted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by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synchrotron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radiation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collimators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. The good news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here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that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unlike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map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in the IPAC paper, no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cold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are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observed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(i.e.,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losses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on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superconducting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components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Surviving</a:t>
            </a: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1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particles</a:t>
            </a:r>
            <a:r>
              <a:rPr lang="it-IT" b="1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vs. turns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: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clear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that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slope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of the curve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higher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(i.e.,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particle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removal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rate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is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higher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)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if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compared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to the </a:t>
            </a:r>
            <a:r>
              <a:rPr lang="it-IT" b="0" i="0" u="none" strike="noStrike" dirty="0" err="1">
                <a:solidFill>
                  <a:srgbClr val="FFFFFF"/>
                </a:solidFill>
                <a:effectLst/>
                <a:latin typeface="Helvetica" pitchFamily="2" charset="0"/>
              </a:rPr>
              <a:t>corresponding</a:t>
            </a:r>
            <a:r>
              <a:rPr lang="it-IT" b="0" i="0" u="none" strike="noStrike" dirty="0">
                <a:solidFill>
                  <a:srgbClr val="FFFFFF"/>
                </a:solidFill>
                <a:effectLst/>
                <a:latin typeface="Helvetica" pitchFamily="2" charset="0"/>
              </a:rPr>
              <a:t> one in the IPAC paper.</a:t>
            </a:r>
          </a:p>
          <a:p>
            <a:endParaRPr lang="en-GB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7B4602-47EB-C188-3850-B5E491B6E8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00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DCBD0-384D-8A12-FC86-A4B1EA801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6EAAECE-2075-FC80-0E70-A085DA4DEF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BFFAF14-13CB-4B6D-AFBA-FE270E9E4C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We propose instal Fabry - Perot optical cavity with Ytterbium laser with wave length 1030 nm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 </a:t>
            </a:r>
          </a:p>
          <a:p>
            <a:r>
              <a:rPr lang="en-GB" dirty="0"/>
              <a:t>Optical cavity accumulate laser pulses in one (similar to storage ring for electrons) and have huge rep rate 96 MHz </a:t>
            </a:r>
          </a:p>
          <a:p>
            <a:r>
              <a:rPr lang="en-GB" dirty="0"/>
              <a:t>For us important here </a:t>
            </a:r>
            <a:r>
              <a:rPr lang="en-US" dirty="0"/>
              <a:t>96 is multiples of 2.4 so each electron pulse will collide a laser</a:t>
            </a:r>
          </a:p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D680AAE-6AF9-07F9-F674-40466012C1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B5A3C-EB16-184B-9C3A-A907C9308D4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5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D873F-7061-C126-922F-9ABCE7EBA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DDEFE9-FEDD-59DC-3D7F-ECE15E157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5A7278-A5E3-E713-88C2-FDC1E2685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80813-9B44-1A49-A848-D6057D9519B8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946C3-2B6F-243A-CABF-17C20BBA1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DCDEB2-3B61-F47B-B916-879D00A38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38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6E7AE-F031-23F3-E9EB-93B9FA0DE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D72AF1-07DA-950D-C7C5-7E30EA8C3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81177D-C214-F861-A844-9DF05A84D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88C2C-B182-D64B-B112-30A28514A488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E3EAAB-E378-E31F-C2E7-395660087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F7C93F-292C-DFCD-7042-0FB85E15E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0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F3CE6E-E72F-6003-0953-BF8E406846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DAD556-FD1F-690E-829E-0360F9963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D95B16-BEE2-E625-927F-3FDCB054E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7042-D710-4347-8635-90200CD6F08F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05B8DA-F0FF-C5BB-1FA5-45D6A324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40A6E4-B20C-DCB3-3BCD-EC639FC1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0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5422EA-A2D9-4F49-5243-769F05FE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307A00-688C-6D4F-3C4D-2F590C7A2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F2C49-10EC-B024-90A7-1C99AED79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14CF65-8E8A-DCD6-63F2-52DC20B81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1D275E-D41C-C0D6-DF28-774307C0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571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C2485-22B0-413D-2541-34A972252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B0AF90-D62F-5982-5E3F-0A2078CAF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4AFAF2-3D99-4B6E-85B5-67524C360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64C93-FDA2-1A41-8ED2-6638B35DAD8B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9E4304-EA9A-1665-45D1-0753497F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31CB0B-9A03-3375-8041-0FCA8EEF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04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D9801-95BB-44FF-8A1C-C3995B272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8773BD-CDD0-D23F-15C6-CD56D2A171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400327-DEB6-B775-66EB-7BCD840F3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C2B638-B87D-A306-E1E2-95739D84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9E595-B553-1F43-8BE8-4F875A3A85EC}" type="datetime1">
              <a:rPr lang="ru-RU" smtClean="0"/>
              <a:t>26.11.2024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D89D1B-F9F0-2E69-4C5F-571C26C2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4B7B5B-84DC-4B47-7666-5922E436E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98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FB9C2D-8A59-13BA-81F6-0494CDF59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2A0B33-0B2F-ADB0-8EAE-D55E46F98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C0FD36-D6DA-28CE-9519-C6358E307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837A22-ED53-BACE-4CE7-6718BF1D51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583FA0B-AC08-CE8A-2FD3-5E885E2A7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AA2AF9E-8E1A-AB8A-C125-A940A04A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DF37-149C-B442-B3B6-3A486AFE029D}" type="datetime1">
              <a:rPr lang="ru-RU" smtClean="0"/>
              <a:t>26.11.2024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62F43C4-6B80-F29D-FE46-ECFAE681F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F6B2D06-EBB3-D999-3F9D-AC453DAF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706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5A1BC0-4336-F6F0-82AE-2AD4A7FB9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0FFD77-9D93-AC0E-D45E-D5BDD792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4472-E16B-EF48-8FF2-8933063EE965}" type="datetime1">
              <a:rPr lang="ru-RU" smtClean="0"/>
              <a:t>26.11.2024</a:t>
            </a:fld>
            <a:endParaRPr lang="en-GB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A4E782B-FBCD-D04D-7857-CFFCBB4A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A19996-0A0D-5ADB-789B-8CB44EC8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7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0AB728-903D-7875-F4D2-B29B83FFD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6998-951F-D946-86A4-9396FA78B88F}" type="datetime1">
              <a:rPr lang="ru-RU" smtClean="0"/>
              <a:t>26.11.2024</a:t>
            </a:fld>
            <a:endParaRPr lang="en-GB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3B4AEA-03AD-CD47-60DB-C0841A8E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E8328C-FB26-0664-3519-266215344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37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8BE5C-0C31-4E8A-B787-4ADFAC7ED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BAB091-29A2-931B-7847-31C54C249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F221E0-0D7A-7D4E-20EC-6F2BFCD98E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EE19E1-2199-475C-14F4-D2654141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D4607-DD74-0545-B91A-590AC6A69426}" type="datetime1">
              <a:rPr lang="ru-RU" smtClean="0"/>
              <a:t>26.11.2024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D524BD-7BE1-93DE-C05D-90BFAE4DF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6E100A-ADD7-9DB4-A8B6-1F5D074D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76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46695-E906-B635-7FB9-2A93AF5B1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C00D73-5EDC-6983-C2E6-799936BCF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51EB91-5EED-092E-260A-94C322277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C9B2E2-2AF7-3A91-BB94-BFC6D89B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3977-7022-EE41-BC72-A9DE5E5B69C8}" type="datetime1">
              <a:rPr lang="ru-RU" smtClean="0"/>
              <a:t>26.11.2024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A61B39-88A5-6CE5-B45D-D681BD720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304CFC-5D1E-1FCB-0C3D-8D09E66C4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24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1F24A-A44E-EB1C-0529-7E95F729E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457EC5-0D4F-6C14-A5EE-5A14713C0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9B84CA-8E73-2583-88AD-6E86634A0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D4099-9AC1-E446-B23D-2CD62F8D22D4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9F650A-4725-FF7B-6106-04295E368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94C6C8-62CD-FA1B-FB39-5A3815793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730BC-C42C-7A41-BB9F-B15889C3589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9BF3D8-F49F-EAC6-8CD8-E38974862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</a:blip>
          <a:srcRect l="174" t="2735" r="174" b="5710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DDE5D5-D6AC-BFF7-9BA0-70B94B254F7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1" y="-1"/>
            <a:ext cx="1274703" cy="6810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0A052A5-A2E8-89BC-BA92-7691848E46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586102" y="-1"/>
            <a:ext cx="605898" cy="60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9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7.png"/><Relationship Id="rId5" Type="http://schemas.openxmlformats.org/officeDocument/2006/relationships/image" Target="../media/image5.wmf"/><Relationship Id="rId15" Type="http://schemas.openxmlformats.org/officeDocument/2006/relationships/image" Target="../media/image50.wmf"/><Relationship Id="rId10" Type="http://schemas.openxmlformats.org/officeDocument/2006/relationships/image" Target="../media/image4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21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png"/><Relationship Id="rId5" Type="http://schemas.openxmlformats.org/officeDocument/2006/relationships/image" Target="../media/image5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png"/><Relationship Id="rId5" Type="http://schemas.openxmlformats.org/officeDocument/2006/relationships/image" Target="../media/image5.wmf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0572D-D350-5EA0-C42D-7D1D0A0C60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Laser Compton scattering in the collider</a:t>
            </a:r>
            <a:endParaRPr lang="en-GB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723A67-A83C-15F2-1293-813083086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3631" y="3824777"/>
            <a:ext cx="9144000" cy="16557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Illya </a:t>
            </a:r>
            <a:r>
              <a:rPr lang="en-GB" dirty="0" err="1">
                <a:solidFill>
                  <a:schemeClr val="bg1"/>
                </a:solidFill>
              </a:rPr>
              <a:t>Drebot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8DB5EEEA-4E6B-FDE5-F5DF-F67409A3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006181-6BB4-B5FE-EE59-610FE9484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AD7E2E-85EC-34FA-348B-B0D8580AF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51BDB4-09F7-AB15-CC05-586260B75698}"/>
              </a:ext>
            </a:extLst>
          </p:cNvPr>
          <p:cNvSpPr txBox="1"/>
          <p:nvPr/>
        </p:nvSpPr>
        <p:spPr>
          <a:xfrm>
            <a:off x="3581400" y="0"/>
            <a:ext cx="5370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Booster as light source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424874-922E-67E8-FC99-A1F0BC47D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316" y="729178"/>
            <a:ext cx="9599368" cy="539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C8A8A-BD37-4038-0565-8545AEF42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878DA1AB-0168-BF74-940A-082965263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27.11.2024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311215-B3CF-B9C9-0828-F4329E48B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B33EC6-3867-7666-CD97-E34A39485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11</a:t>
            </a:fld>
            <a:endParaRPr lang="en-GB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215F4CD-5514-3964-6BF2-DA5F49701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316" y="729178"/>
            <a:ext cx="9599368" cy="5399644"/>
          </a:xfrm>
          <a:prstGeom prst="rect">
            <a:avLst/>
          </a:prstGeom>
        </p:spPr>
      </p:pic>
      <p:pic>
        <p:nvPicPr>
          <p:cNvPr id="2" name="Google Shape;435;g3180f31c7e1_0_158">
            <a:extLst>
              <a:ext uri="{FF2B5EF4-FFF2-40B4-BE49-F238E27FC236}">
                <a16:creationId xmlns:a16="http://schemas.microsoft.com/office/drawing/2014/main" id="{E0988536-284B-017C-276F-1C511405E1E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3491" y="4244883"/>
            <a:ext cx="3709080" cy="20397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A4BD01-3B30-E0B8-A98F-6FA0654690C9}"/>
              </a:ext>
            </a:extLst>
          </p:cNvPr>
          <p:cNvSpPr txBox="1"/>
          <p:nvPr/>
        </p:nvSpPr>
        <p:spPr>
          <a:xfrm>
            <a:off x="3581400" y="0"/>
            <a:ext cx="5370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Booster as light source</a:t>
            </a:r>
          </a:p>
        </p:txBody>
      </p:sp>
    </p:spTree>
    <p:extLst>
      <p:ext uri="{BB962C8B-B14F-4D97-AF65-F5344CB8AC3E}">
        <p14:creationId xmlns:p14="http://schemas.microsoft.com/office/powerpoint/2010/main" val="1384514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34E82-16A8-FC0D-A654-ECB416909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100" y="-218938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Laser &amp; Fabry-Perot cavity</a:t>
            </a:r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7DE81EFC-FBE9-04D4-37E8-003B010B0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042" y="1571340"/>
            <a:ext cx="992006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grpSp>
        <p:nvGrpSpPr>
          <p:cNvPr id="14" name="Group 14">
            <a:extLst>
              <a:ext uri="{FF2B5EF4-FFF2-40B4-BE49-F238E27FC236}">
                <a16:creationId xmlns:a16="http://schemas.microsoft.com/office/drawing/2014/main" id="{7D2246BE-2F3A-2BC3-D6F7-29F880295549}"/>
              </a:ext>
            </a:extLst>
          </p:cNvPr>
          <p:cNvGrpSpPr>
            <a:grpSpLocks/>
          </p:cNvGrpSpPr>
          <p:nvPr/>
        </p:nvGrpSpPr>
        <p:grpSpPr bwMode="auto">
          <a:xfrm rot="11424811">
            <a:off x="4046510" y="2534408"/>
            <a:ext cx="308806" cy="528087"/>
            <a:chOff x="930" y="2704"/>
            <a:chExt cx="226" cy="363"/>
          </a:xfrm>
        </p:grpSpPr>
        <p:sp>
          <p:nvSpPr>
            <p:cNvPr id="30" name="Rectangle 15">
              <a:extLst>
                <a:ext uri="{FF2B5EF4-FFF2-40B4-BE49-F238E27FC236}">
                  <a16:creationId xmlns:a16="http://schemas.microsoft.com/office/drawing/2014/main" id="{DF397FC0-CF03-34B8-4389-1002C086E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2704"/>
              <a:ext cx="136" cy="363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CFFAECAD-CB19-6661-4B00-6A6BE2BDD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704"/>
              <a:ext cx="90" cy="36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9419062B-EB08-11C6-C8DE-B3E082071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704"/>
              <a:ext cx="90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29B51D3B-B500-9577-EAFA-60006E2F5649}"/>
              </a:ext>
            </a:extLst>
          </p:cNvPr>
          <p:cNvGrpSpPr>
            <a:grpSpLocks/>
          </p:cNvGrpSpPr>
          <p:nvPr/>
        </p:nvGrpSpPr>
        <p:grpSpPr bwMode="auto">
          <a:xfrm rot="20702899">
            <a:off x="1655311" y="2521315"/>
            <a:ext cx="308806" cy="528087"/>
            <a:chOff x="930" y="2704"/>
            <a:chExt cx="226" cy="363"/>
          </a:xfrm>
        </p:grpSpPr>
        <p:sp>
          <p:nvSpPr>
            <p:cNvPr id="27" name="Rectangle 19">
              <a:extLst>
                <a:ext uri="{FF2B5EF4-FFF2-40B4-BE49-F238E27FC236}">
                  <a16:creationId xmlns:a16="http://schemas.microsoft.com/office/drawing/2014/main" id="{4F6260AC-00FE-15A4-2D7E-9EFFB51C8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2704"/>
              <a:ext cx="136" cy="363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28" name="Oval 20">
              <a:extLst>
                <a:ext uri="{FF2B5EF4-FFF2-40B4-BE49-F238E27FC236}">
                  <a16:creationId xmlns:a16="http://schemas.microsoft.com/office/drawing/2014/main" id="{61073079-7023-E6C7-691E-6C3F77A0C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704"/>
              <a:ext cx="90" cy="36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85B971CB-904E-508A-C0AA-3A641D12B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704"/>
              <a:ext cx="90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</p:grpSp>
      <p:sp>
        <p:nvSpPr>
          <p:cNvPr id="16" name="Rectangle 22">
            <a:extLst>
              <a:ext uri="{FF2B5EF4-FFF2-40B4-BE49-F238E27FC236}">
                <a16:creationId xmlns:a16="http://schemas.microsoft.com/office/drawing/2014/main" id="{54EBE37F-5354-1BA9-BBE5-1417D68B2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394" y="1571340"/>
            <a:ext cx="2540137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7" name="Rectangle 23">
            <a:extLst>
              <a:ext uri="{FF2B5EF4-FFF2-40B4-BE49-F238E27FC236}">
                <a16:creationId xmlns:a16="http://schemas.microsoft.com/office/drawing/2014/main" id="{24601393-FA48-DF5B-7378-371579733D9B}"/>
              </a:ext>
            </a:extLst>
          </p:cNvPr>
          <p:cNvSpPr>
            <a:spLocks noChangeArrowheads="1"/>
          </p:cNvSpPr>
          <p:nvPr/>
        </p:nvSpPr>
        <p:spPr bwMode="auto">
          <a:xfrm rot="1492428">
            <a:off x="1593822" y="2144525"/>
            <a:ext cx="2727333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8" name="AutoShape 24">
            <a:extLst>
              <a:ext uri="{FF2B5EF4-FFF2-40B4-BE49-F238E27FC236}">
                <a16:creationId xmlns:a16="http://schemas.microsoft.com/office/drawing/2014/main" id="{19BF7C4C-1C46-0234-CC38-E7A51F45FC3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564248" y="2237902"/>
            <a:ext cx="132385" cy="117783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9" name="Rectangle 25">
            <a:extLst>
              <a:ext uri="{FF2B5EF4-FFF2-40B4-BE49-F238E27FC236}">
                <a16:creationId xmlns:a16="http://schemas.microsoft.com/office/drawing/2014/main" id="{DF69CB5D-D196-1FBB-0A1F-2F2559DF2FEB}"/>
              </a:ext>
            </a:extLst>
          </p:cNvPr>
          <p:cNvSpPr>
            <a:spLocks noChangeArrowheads="1"/>
          </p:cNvSpPr>
          <p:nvPr/>
        </p:nvSpPr>
        <p:spPr bwMode="auto">
          <a:xfrm rot="20098352">
            <a:off x="1678539" y="2166347"/>
            <a:ext cx="2727333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0" name="Rectangle 26">
            <a:extLst>
              <a:ext uri="{FF2B5EF4-FFF2-40B4-BE49-F238E27FC236}">
                <a16:creationId xmlns:a16="http://schemas.microsoft.com/office/drawing/2014/main" id="{4976D771-CB0B-2A7A-4FDA-FEB91451299D}"/>
              </a:ext>
            </a:extLst>
          </p:cNvPr>
          <p:cNvSpPr>
            <a:spLocks noChangeArrowheads="1"/>
          </p:cNvSpPr>
          <p:nvPr/>
        </p:nvSpPr>
        <p:spPr bwMode="auto">
          <a:xfrm rot="840168">
            <a:off x="1679905" y="1308023"/>
            <a:ext cx="122976" cy="59355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27F8CEC6-1C9F-BB29-FA47-EEF2300E5FE3}"/>
              </a:ext>
            </a:extLst>
          </p:cNvPr>
          <p:cNvSpPr>
            <a:spLocks noChangeArrowheads="1"/>
          </p:cNvSpPr>
          <p:nvPr/>
        </p:nvSpPr>
        <p:spPr bwMode="auto">
          <a:xfrm rot="20252224">
            <a:off x="4221408" y="1308023"/>
            <a:ext cx="122976" cy="59355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2" name="AutoShape 28">
            <a:extLst>
              <a:ext uri="{FF2B5EF4-FFF2-40B4-BE49-F238E27FC236}">
                <a16:creationId xmlns:a16="http://schemas.microsoft.com/office/drawing/2014/main" id="{42061944-B3F4-1423-7BCA-79C6CCCE45DB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2324924" y="2237857"/>
            <a:ext cx="132385" cy="117647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DAFAFDB7-8702-0385-A320-169CD7C1431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7749" y="2007775"/>
            <a:ext cx="3365441" cy="1610448"/>
          </a:xfrm>
          <a:prstGeom prst="line">
            <a:avLst/>
          </a:prstGeom>
          <a:noFill/>
          <a:ln w="50800">
            <a:solidFill>
              <a:schemeClr val="bg1">
                <a:lumMod val="95000"/>
              </a:schemeClr>
            </a:solidFill>
            <a:prstDash val="dash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4" name="Text Box 30">
            <a:extLst>
              <a:ext uri="{FF2B5EF4-FFF2-40B4-BE49-F238E27FC236}">
                <a16:creationId xmlns:a16="http://schemas.microsoft.com/office/drawing/2014/main" id="{DB097BA9-515C-0677-9B63-933094BF4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3113" y="3669141"/>
            <a:ext cx="683200" cy="253132"/>
          </a:xfrm>
          <a:prstGeom prst="rect">
            <a:avLst/>
          </a:prstGeom>
          <a:solidFill>
            <a:schemeClr val="bg1">
              <a:alpha val="54983"/>
            </a:schemeClr>
          </a:solidFill>
          <a:ln>
            <a:noFill/>
          </a:ln>
          <a:effectLst>
            <a:softEdge rad="30373"/>
          </a:effec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pPr algn="ctr" eaLnBrk="1" hangingPunct="1"/>
            <a:r>
              <a:rPr lang="fr-FR" altLang="ru-RU" sz="1200" i="1" dirty="0"/>
              <a:t>e</a:t>
            </a:r>
            <a:r>
              <a:rPr lang="fr-FR" altLang="ru-RU" sz="1200" i="1" baseline="30000" dirty="0"/>
              <a:t>-</a:t>
            </a:r>
            <a:r>
              <a:rPr lang="fr-FR" altLang="ru-RU" sz="1200" i="1" dirty="0"/>
              <a:t> </a:t>
            </a:r>
            <a:r>
              <a:rPr lang="fr-FR" altLang="ru-RU" sz="1200" i="1" dirty="0" err="1"/>
              <a:t>beam</a:t>
            </a:r>
            <a:endParaRPr lang="fr-FR" altLang="ru-RU" sz="1200" i="1" dirty="0"/>
          </a:p>
        </p:txBody>
      </p:sp>
      <p:sp>
        <p:nvSpPr>
          <p:cNvPr id="25" name="AutoShape 31">
            <a:extLst>
              <a:ext uri="{FF2B5EF4-FFF2-40B4-BE49-F238E27FC236}">
                <a16:creationId xmlns:a16="http://schemas.microsoft.com/office/drawing/2014/main" id="{57B83754-E033-700D-C74D-14E0AA246526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4273530" y="1500824"/>
            <a:ext cx="263317" cy="24868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6" name="Text Box 32">
            <a:extLst>
              <a:ext uri="{FF2B5EF4-FFF2-40B4-BE49-F238E27FC236}">
                <a16:creationId xmlns:a16="http://schemas.microsoft.com/office/drawing/2014/main" id="{59B29816-CA09-E457-24BF-8E4E0458E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766" y="1836110"/>
            <a:ext cx="900458" cy="25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pPr algn="ctr" eaLnBrk="1" hangingPunct="1"/>
            <a:r>
              <a:rPr lang="fr-FR" altLang="ru-RU" sz="1200" i="1"/>
              <a:t>Laser input</a:t>
            </a:r>
          </a:p>
        </p:txBody>
      </p:sp>
      <p:graphicFrame>
        <p:nvGraphicFramePr>
          <p:cNvPr id="33" name="Tableau 43">
            <a:extLst>
              <a:ext uri="{FF2B5EF4-FFF2-40B4-BE49-F238E27FC236}">
                <a16:creationId xmlns:a16="http://schemas.microsoft.com/office/drawing/2014/main" id="{963D87F2-9701-5FF5-B041-5D9A041C9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823120"/>
              </p:ext>
            </p:extLst>
          </p:nvPr>
        </p:nvGraphicFramePr>
        <p:xfrm>
          <a:off x="472550" y="3961698"/>
          <a:ext cx="5013855" cy="2291494"/>
        </p:xfrm>
        <a:graphic>
          <a:graphicData uri="http://schemas.openxmlformats.org/drawingml/2006/table">
            <a:tbl>
              <a:tblPr/>
              <a:tblGrid>
                <a:gridCol w="2538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5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079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and FP cavity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wavelength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1030 nm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and FP cavity Frep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33  MHz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Pulse energy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15 </a:t>
                      </a:r>
                      <a:r>
                        <a:rPr kumimoji="0" lang="en-US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mJ</a:t>
                      </a:r>
                      <a:endParaRPr kumimoji="0" lang="en-US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FP waist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70 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MS PGothic" charset="-128"/>
                        </a:rPr>
                        <a:t>m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m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pulse length 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1 </a:t>
                      </a:r>
                      <a:r>
                        <a:rPr kumimoji="0" lang="en-US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ps</a:t>
                      </a:r>
                      <a:endParaRPr kumimoji="0" lang="en-US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" name="ZoneTexte 1">
            <a:extLst>
              <a:ext uri="{FF2B5EF4-FFF2-40B4-BE49-F238E27FC236}">
                <a16:creationId xmlns:a16="http://schemas.microsoft.com/office/drawing/2014/main" id="{590F8F84-7FF8-C046-8B84-036D178FC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860" y="2930477"/>
            <a:ext cx="443254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r>
              <a:rPr lang="en-US" altLang="ru-RU" sz="1800" dirty="0">
                <a:solidFill>
                  <a:schemeClr val="bg1"/>
                </a:solidFill>
              </a:rPr>
              <a:t>Laser and Fabry-Perot cavity accumulate photons. </a:t>
            </a:r>
          </a:p>
          <a:p>
            <a:r>
              <a:rPr lang="en-US" altLang="ru-RU" sz="1800" dirty="0">
                <a:solidFill>
                  <a:schemeClr val="bg1"/>
                </a:solidFill>
              </a:rPr>
              <a:t>It give us possibility to collide photons with pulse energy of 15 </a:t>
            </a:r>
            <a:r>
              <a:rPr lang="en-US" altLang="ru-RU" sz="1800" dirty="0" err="1">
                <a:solidFill>
                  <a:schemeClr val="bg1"/>
                </a:solidFill>
              </a:rPr>
              <a:t>mJ</a:t>
            </a:r>
            <a:endParaRPr lang="en-US" altLang="ru-RU" sz="1800" dirty="0">
              <a:solidFill>
                <a:schemeClr val="bg1"/>
              </a:solidFill>
            </a:endParaRPr>
          </a:p>
          <a:p>
            <a:endParaRPr lang="en-US" altLang="ru-RU" sz="1800" dirty="0">
              <a:solidFill>
                <a:schemeClr val="bg1"/>
              </a:solidFill>
            </a:endParaRPr>
          </a:p>
        </p:txBody>
      </p:sp>
      <p:pic>
        <p:nvPicPr>
          <p:cNvPr id="40" name="Рисунок 39" descr="Изображение выглядит как штангенинструмент, дизайн&#10;&#10;Автоматически созданное описание с низким доверительным уровнем">
            <a:extLst>
              <a:ext uri="{FF2B5EF4-FFF2-40B4-BE49-F238E27FC236}">
                <a16:creationId xmlns:a16="http://schemas.microsoft.com/office/drawing/2014/main" id="{47D10B16-36C2-371F-B10B-BC659C179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908" y="958953"/>
            <a:ext cx="4298826" cy="1754314"/>
          </a:xfrm>
          <a:prstGeom prst="rect">
            <a:avLst/>
          </a:prstGeom>
          <a:effectLst>
            <a:softEdge rad="69301"/>
          </a:effectLst>
        </p:spPr>
      </p:pic>
      <p:sp>
        <p:nvSpPr>
          <p:cNvPr id="6" name="Дата 5">
            <a:extLst>
              <a:ext uri="{FF2B5EF4-FFF2-40B4-BE49-F238E27FC236}">
                <a16:creationId xmlns:a16="http://schemas.microsoft.com/office/drawing/2014/main" id="{B8C54890-C4A6-D68F-3E5D-E5104487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717CD-BC81-D347-BD85-369A59806DFF}" type="datetime1">
              <a:rPr lang="ru-RU" smtClean="0"/>
              <a:t>26.11.2024</a:t>
            </a:fld>
            <a:endParaRPr lang="en-GB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30191B89-4778-1FA3-3F39-30FD4EA9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illya.drebot@mi.infn.it</a:t>
            </a:r>
            <a:endParaRPr lang="en-GB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EDCFEA1A-4292-5F88-BADF-2FF6E2B5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5B421-0B85-04D1-620A-748E79C602DE}"/>
              </a:ext>
            </a:extLst>
          </p:cNvPr>
          <p:cNvSpPr txBox="1"/>
          <p:nvPr/>
        </p:nvSpPr>
        <p:spPr>
          <a:xfrm>
            <a:off x="4032884" y="4374132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E</a:t>
            </a:r>
            <a:r>
              <a:rPr lang="en-GB" baseline="-25000" dirty="0" err="1"/>
              <a:t>las</a:t>
            </a:r>
            <a:r>
              <a:rPr lang="en-GB" dirty="0"/>
              <a:t>=1.2 eV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0928C9B-260E-7496-5FD8-B1614FC55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413" y="3847895"/>
            <a:ext cx="1475182" cy="5953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284E07F-5C86-73BB-EBCE-A83B436C06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604" y="4145577"/>
            <a:ext cx="3237252" cy="219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00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40926-73EF-DC42-8ADE-DB469A32C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3CA2F90D-3CF1-AA55-B5D3-7AABCB052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27.11.2024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196CAA-C3D6-2C23-1F06-6B3F4608B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BDCBA2-9012-8B93-2264-F21D7AF8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91A8BA-CCD8-9181-F817-B0A24AE0A0F3}"/>
              </a:ext>
            </a:extLst>
          </p:cNvPr>
          <p:cNvSpPr txBox="1"/>
          <p:nvPr/>
        </p:nvSpPr>
        <p:spPr>
          <a:xfrm>
            <a:off x="7053923" y="1483111"/>
            <a:ext cx="4229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3e8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*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1120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90.7e3</a:t>
            </a:r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)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1e6=3.7 MHz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994F3A-72F9-7331-7F00-4240BB2DC5EF}"/>
              </a:ext>
            </a:extLst>
          </p:cNvPr>
          <p:cNvSpPr txBox="1"/>
          <p:nvPr/>
        </p:nvSpPr>
        <p:spPr>
          <a:xfrm>
            <a:off x="7683190" y="2308302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33MHz</a:t>
            </a:r>
            <a:r>
              <a:rPr lang="ru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ru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3.7</a:t>
            </a:r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MHz=8.9</a:t>
            </a:r>
            <a:endParaRPr lang="ru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D8508F-1DC4-FFAC-A811-D3439C7B4A87}"/>
              </a:ext>
            </a:extLst>
          </p:cNvPr>
          <p:cNvSpPr txBox="1"/>
          <p:nvPr/>
        </p:nvSpPr>
        <p:spPr>
          <a:xfrm>
            <a:off x="6156385" y="2860804"/>
            <a:ext cx="576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Total # of </a:t>
            </a:r>
            <a:r>
              <a:rPr lang="it-IT" b="0" dirty="0" err="1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photons</a:t>
            </a:r>
            <a:r>
              <a:rPr lang="it-IT" dirty="0">
                <a:solidFill>
                  <a:srgbClr val="CCCCCC"/>
                </a:solidFill>
                <a:latin typeface="Menlo" panose="020B0609030804020204" pitchFamily="49" charset="0"/>
              </a:rPr>
              <a:t> 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1.59e4*3.7 MHz=</a:t>
            </a:r>
            <a:r>
              <a:rPr lang="it-IT" dirty="0">
                <a:solidFill>
                  <a:srgbClr val="B5CEA8"/>
                </a:solidFill>
                <a:latin typeface="Menlo" panose="020B0609030804020204" pitchFamily="49" charset="0"/>
              </a:rPr>
              <a:t>5.8e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10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312602-B0A9-FFD7-D2DF-90898869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2" y="1289050"/>
            <a:ext cx="5334000" cy="42799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FCB040A-C8E1-0F0A-F1C5-80F88FD70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85" y="3859709"/>
            <a:ext cx="2471925" cy="193481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70703CA-AB76-D817-AB30-C169F5DC8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8193" y="3852391"/>
            <a:ext cx="2679460" cy="19384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E02E79-D522-AD21-7F47-0581D49DE181}"/>
              </a:ext>
            </a:extLst>
          </p:cNvPr>
          <p:cNvSpPr txBox="1"/>
          <p:nvPr/>
        </p:nvSpPr>
        <p:spPr>
          <a:xfrm>
            <a:off x="3581400" y="0"/>
            <a:ext cx="5370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Booster as light source</a:t>
            </a:r>
          </a:p>
        </p:txBody>
      </p:sp>
    </p:spTree>
    <p:extLst>
      <p:ext uri="{BB962C8B-B14F-4D97-AF65-F5344CB8AC3E}">
        <p14:creationId xmlns:p14="http://schemas.microsoft.com/office/powerpoint/2010/main" val="2980442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DB058-FC5B-AD2D-0088-1C9B16412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9A654E70-B97B-FC21-BE59-0D7BC37F4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27.11.2024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02E91B-A55A-24F0-104E-94760BAD3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D47461-EB07-F856-82B5-33C16983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F8437B-3792-0E67-99B6-21089A09E9B2}"/>
              </a:ext>
            </a:extLst>
          </p:cNvPr>
          <p:cNvSpPr txBox="1"/>
          <p:nvPr/>
        </p:nvSpPr>
        <p:spPr>
          <a:xfrm>
            <a:off x="7053923" y="1483111"/>
            <a:ext cx="4229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3e8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*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1120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90.7e3</a:t>
            </a:r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)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1e6=3.7 MHz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E82E46-199E-7310-7868-84133825B32E}"/>
              </a:ext>
            </a:extLst>
          </p:cNvPr>
          <p:cNvSpPr txBox="1"/>
          <p:nvPr/>
        </p:nvSpPr>
        <p:spPr>
          <a:xfrm>
            <a:off x="7683190" y="2308302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33MHz</a:t>
            </a:r>
            <a:r>
              <a:rPr lang="ru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ru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3.7</a:t>
            </a:r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MHz=8.9</a:t>
            </a:r>
            <a:endParaRPr lang="ru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9AD8B5-80FB-A0AE-7606-D0716E9642D4}"/>
              </a:ext>
            </a:extLst>
          </p:cNvPr>
          <p:cNvSpPr txBox="1"/>
          <p:nvPr/>
        </p:nvSpPr>
        <p:spPr>
          <a:xfrm>
            <a:off x="6156385" y="2860804"/>
            <a:ext cx="576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Total # of </a:t>
            </a:r>
            <a:r>
              <a:rPr lang="it-IT" b="0" dirty="0" err="1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photons</a:t>
            </a:r>
            <a:r>
              <a:rPr lang="it-IT" dirty="0">
                <a:solidFill>
                  <a:srgbClr val="CCCCCC"/>
                </a:solidFill>
                <a:latin typeface="Menlo" panose="020B0609030804020204" pitchFamily="49" charset="0"/>
              </a:rPr>
              <a:t> 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1.59e4*3.7 MHz=</a:t>
            </a:r>
            <a:r>
              <a:rPr lang="it-IT" dirty="0">
                <a:solidFill>
                  <a:srgbClr val="B5CEA8"/>
                </a:solidFill>
                <a:latin typeface="Menlo" panose="020B0609030804020204" pitchFamily="49" charset="0"/>
              </a:rPr>
              <a:t>5.8e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10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761DAD-B4E9-6FF1-0286-D1938573F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2" y="1289050"/>
            <a:ext cx="5334000" cy="4279900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, линия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33311E70-B05F-7E33-4B26-9BBFA5DF9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332" y="3248541"/>
            <a:ext cx="4114799" cy="3086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3A0AFD-457B-25F3-A875-F5037EE24543}"/>
              </a:ext>
            </a:extLst>
          </p:cNvPr>
          <p:cNvSpPr txBox="1"/>
          <p:nvPr/>
        </p:nvSpPr>
        <p:spPr>
          <a:xfrm>
            <a:off x="3581400" y="0"/>
            <a:ext cx="5370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Booster as light source</a:t>
            </a:r>
          </a:p>
        </p:txBody>
      </p:sp>
    </p:spTree>
    <p:extLst>
      <p:ext uri="{BB962C8B-B14F-4D97-AF65-F5344CB8AC3E}">
        <p14:creationId xmlns:p14="http://schemas.microsoft.com/office/powerpoint/2010/main" val="3425126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CBD23D88-BA0C-3B73-31E9-F15307A3F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9EA706-6647-2651-A96D-31499E405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B08EF7-7916-5AEE-800B-D23BBCA0B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AB53BC-17B0-BAB1-E7B9-16754F71D1AE}"/>
              </a:ext>
            </a:extLst>
          </p:cNvPr>
          <p:cNvSpPr txBox="1"/>
          <p:nvPr/>
        </p:nvSpPr>
        <p:spPr>
          <a:xfrm>
            <a:off x="2022192" y="19417"/>
            <a:ext cx="4073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Experiment proposal at</a:t>
            </a:r>
          </a:p>
        </p:txBody>
      </p:sp>
      <p:pic>
        <p:nvPicPr>
          <p:cNvPr id="8" name="Google Shape;311;g2f0c93d3d1d_0_106" descr="Image">
            <a:extLst>
              <a:ext uri="{FF2B5EF4-FFF2-40B4-BE49-F238E27FC236}">
                <a16:creationId xmlns:a16="http://schemas.microsoft.com/office/drawing/2014/main" id="{CAF8765B-DA15-A1AE-141A-EB9EE184C48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7812" y="66030"/>
            <a:ext cx="2099475" cy="491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312;g2f0c93d3d1d_0_106">
            <a:extLst>
              <a:ext uri="{FF2B5EF4-FFF2-40B4-BE49-F238E27FC236}">
                <a16:creationId xmlns:a16="http://schemas.microsoft.com/office/drawing/2014/main" id="{DA1BB72A-1D73-AD94-0EFC-7FA4DECB4BD5}"/>
              </a:ext>
            </a:extLst>
          </p:cNvPr>
          <p:cNvSpPr txBox="1"/>
          <p:nvPr/>
        </p:nvSpPr>
        <p:spPr>
          <a:xfrm>
            <a:off x="7613452" y="120595"/>
            <a:ext cx="28947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Lato"/>
              <a:buNone/>
            </a:pPr>
            <a:r>
              <a:rPr lang="en-US" sz="1100" b="0" i="0" u="none" strike="noStrike" cap="non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Facility for Advanced Accelerator Experimental Tests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C4B949-09EC-0374-20A2-3B1D95BF3320}"/>
              </a:ext>
            </a:extLst>
          </p:cNvPr>
          <p:cNvSpPr txBox="1"/>
          <p:nvPr/>
        </p:nvSpPr>
        <p:spPr>
          <a:xfrm>
            <a:off x="7957457" y="6318495"/>
            <a:ext cx="2633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Courtesy </a:t>
            </a:r>
            <a:r>
              <a:rPr lang="en-US" b="0" i="0" u="none" strike="noStrike" cap="none" dirty="0">
                <a:solidFill>
                  <a:srgbClr val="FFFFFF"/>
                </a:solidFill>
                <a:ea typeface="Lato"/>
                <a:cs typeface="Lato"/>
                <a:sym typeface="Lato"/>
              </a:rPr>
              <a:t>Spencer Gessner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Google Shape;459;g3180f31c7e1_0_182">
            <a:extLst>
              <a:ext uri="{FF2B5EF4-FFF2-40B4-BE49-F238E27FC236}">
                <a16:creationId xmlns:a16="http://schemas.microsoft.com/office/drawing/2014/main" id="{64686379-0C3D-3B3A-008E-F10A0A9C47C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1" y="1030750"/>
            <a:ext cx="6004144" cy="2131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</p:pic>
      <p:sp>
        <p:nvSpPr>
          <p:cNvPr id="12" name="Google Shape;458;g3180f31c7e1_0_182">
            <a:extLst>
              <a:ext uri="{FF2B5EF4-FFF2-40B4-BE49-F238E27FC236}">
                <a16:creationId xmlns:a16="http://schemas.microsoft.com/office/drawing/2014/main" id="{98C78AE8-0392-4B97-234E-018B23E51FAD}"/>
              </a:ext>
            </a:extLst>
          </p:cNvPr>
          <p:cNvSpPr txBox="1"/>
          <p:nvPr/>
        </p:nvSpPr>
        <p:spPr>
          <a:xfrm>
            <a:off x="366964" y="1030750"/>
            <a:ext cx="5133900" cy="5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Leverage</a:t>
            </a:r>
            <a:r>
              <a:rPr lang="en-US" sz="2200" b="0" i="0" u="none" strike="noStrike" cap="none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 the E320 infrastructure at FACET-II to provide an R&amp;D platform </a:t>
            </a:r>
            <a:r>
              <a:rPr lang="en-US" sz="2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for</a:t>
            </a:r>
            <a:r>
              <a:rPr lang="en-US" sz="2200" b="0" i="0" u="none" strike="noStrike" cap="none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200" b="0" i="0" u="none" strike="noStrike" cap="none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 b="0" i="0" u="none" strike="noStrike" cap="none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Bunch-to-bunch laser intensity control.</a:t>
            </a: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Halo collimation.</a:t>
            </a:r>
            <a:endParaRPr lang="en-US" sz="2200" b="0" i="0" u="none" strike="noStrike" cap="none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ato"/>
              <a:buChar char="●"/>
            </a:pPr>
            <a:r>
              <a:rPr lang="en-US" sz="2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Diagnostics to demonstrate collimation and control of high energy beams.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FACET-II is the only User Facility in the world that combines 10 GeV beams with high-power lasers to accommodate this type of R&amp;D.</a:t>
            </a:r>
          </a:p>
        </p:txBody>
      </p:sp>
      <p:pic>
        <p:nvPicPr>
          <p:cNvPr id="13" name="Google Shape;489;g3180f31c7e1_0_232">
            <a:extLst>
              <a:ext uri="{FF2B5EF4-FFF2-40B4-BE49-F238E27FC236}">
                <a16:creationId xmlns:a16="http://schemas.microsoft.com/office/drawing/2014/main" id="{C5675A47-B1D5-ECA6-0A4B-457C1AC3CA2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53400" y="3494049"/>
            <a:ext cx="3333025" cy="22576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901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C0F18543-F1FA-13DF-0BC8-B904CC73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660590-7BCB-7FC2-1276-3B7D4D2A1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15D16E-0CFF-CE1F-0CE1-95DAB7579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471BAA-BCDD-5FCB-748A-1820AA4D4BCD}"/>
              </a:ext>
            </a:extLst>
          </p:cNvPr>
          <p:cNvSpPr txBox="1"/>
          <p:nvPr/>
        </p:nvSpPr>
        <p:spPr>
          <a:xfrm>
            <a:off x="1039477" y="3733362"/>
            <a:ext cx="5998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https://</a:t>
            </a:r>
            <a:r>
              <a:rPr lang="en-GB" sz="2400" dirty="0" err="1">
                <a:solidFill>
                  <a:schemeClr val="bg1"/>
                </a:solidFill>
              </a:rPr>
              <a:t>cernbox.cern.ch</a:t>
            </a:r>
            <a:r>
              <a:rPr lang="en-GB" sz="2400" dirty="0">
                <a:solidFill>
                  <a:schemeClr val="bg1"/>
                </a:solidFill>
              </a:rPr>
              <a:t>/s/4k86vWKIqMD23np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E63175-8486-F252-8D24-7587140CD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96" r="13829"/>
          <a:stretch/>
        </p:blipFill>
        <p:spPr>
          <a:xfrm>
            <a:off x="8255529" y="2348531"/>
            <a:ext cx="2886307" cy="27696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1F6D19-6FE1-3CE2-7BF1-39060068591F}"/>
              </a:ext>
            </a:extLst>
          </p:cNvPr>
          <p:cNvSpPr txBox="1"/>
          <p:nvPr/>
        </p:nvSpPr>
        <p:spPr>
          <a:xfrm rot="21059493">
            <a:off x="8773432" y="3975750"/>
            <a:ext cx="206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highlight>
                  <a:srgbClr val="C0C0C0"/>
                </a:highlight>
                <a:latin typeface="Comic Sans MS" panose="030F0902030302020204" pitchFamily="66" charset="0"/>
              </a:rPr>
              <a:t>Free </a:t>
            </a:r>
          </a:p>
          <a:p>
            <a:pPr algn="ctr"/>
            <a:r>
              <a:rPr lang="en-US" sz="2000" strike="sngStrike" dirty="0">
                <a:highlight>
                  <a:srgbClr val="C0C0C0"/>
                </a:highlight>
                <a:latin typeface="Comic Sans MS" panose="030F0902030302020204" pitchFamily="66" charset="0"/>
              </a:rPr>
              <a:t>Puppies</a:t>
            </a:r>
          </a:p>
          <a:p>
            <a:pPr algn="ctr"/>
            <a:r>
              <a:rPr lang="en-US" sz="2000" dirty="0">
                <a:highlight>
                  <a:srgbClr val="C0C0C0"/>
                </a:highlight>
                <a:latin typeface="Comic Sans MS" panose="030F0902030302020204" pitchFamily="66" charset="0"/>
              </a:rPr>
              <a:t>Photons</a:t>
            </a:r>
            <a:endParaRPr lang="ru-IT" sz="2000" dirty="0">
              <a:highlight>
                <a:srgbClr val="C0C0C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2CF994-0B0C-3F11-7823-334448708160}"/>
              </a:ext>
            </a:extLst>
          </p:cNvPr>
          <p:cNvSpPr txBox="1"/>
          <p:nvPr/>
        </p:nvSpPr>
        <p:spPr>
          <a:xfrm rot="21059493">
            <a:off x="8532404" y="3586393"/>
            <a:ext cx="1328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23 GeV</a:t>
            </a:r>
            <a:endParaRPr lang="ru-IT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44C968-47CF-3A01-B568-A21253C165E8}"/>
              </a:ext>
            </a:extLst>
          </p:cNvPr>
          <p:cNvSpPr txBox="1"/>
          <p:nvPr/>
        </p:nvSpPr>
        <p:spPr>
          <a:xfrm rot="21059493">
            <a:off x="9667241" y="3530898"/>
            <a:ext cx="1333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148 GeV</a:t>
            </a:r>
            <a:endParaRPr lang="ru-IT" sz="2000" dirty="0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3DE3B9D4-84A3-C9CD-38F9-2C773A1C7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477" y="1568243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81B575-3A18-08A3-D986-535863B2B3D9}"/>
              </a:ext>
            </a:extLst>
          </p:cNvPr>
          <p:cNvSpPr txBox="1"/>
          <p:nvPr/>
        </p:nvSpPr>
        <p:spPr>
          <a:xfrm>
            <a:off x="1050164" y="3003820"/>
            <a:ext cx="678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Please find here spectrums and photons distribution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5BE000B-6A30-00EA-5DAB-441DCF6D7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659" y="4607178"/>
            <a:ext cx="1359482" cy="13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286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9EE21-81DB-F15D-3013-6D5CCDC0D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AEE2EB9C-8E67-8522-AE64-9D47505F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BD19A-A379-13BC-5FEE-4B2D003A3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AA7427-4D18-4388-0DB5-D1D04FD5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17</a:t>
            </a:fld>
            <a:endParaRPr lang="en-GB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87EE090A-72B4-7F52-4B1B-996057BD1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877" y="-3238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intensity control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A21A6E-856D-1C3C-A2E7-EC6FBD6DE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857" y="895789"/>
            <a:ext cx="2211842" cy="1931998"/>
          </a:xfrm>
          <a:prstGeom prst="rect">
            <a:avLst/>
          </a:prstGeom>
        </p:spPr>
      </p:pic>
      <p:pic>
        <p:nvPicPr>
          <p:cNvPr id="2" name="Рисунок 1" descr="Изображение выглядит как линия, диаграмма, График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3CA77B62-CC6E-B4ED-826E-09C360C1C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014" y="1438555"/>
            <a:ext cx="2295171" cy="117856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диаграмма, линия, круг&#10;&#10;Автоматически созданное описание">
            <a:extLst>
              <a:ext uri="{FF2B5EF4-FFF2-40B4-BE49-F238E27FC236}">
                <a16:creationId xmlns:a16="http://schemas.microsoft.com/office/drawing/2014/main" id="{8F0FE272-CB79-A13F-E922-03A092B81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44" y="3186021"/>
            <a:ext cx="3791439" cy="3090132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текст, диаграмма, линия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C7800C72-AFF7-E79B-65AF-7DF80825AA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53" y="705701"/>
            <a:ext cx="3647429" cy="2046487"/>
          </a:xfrm>
          <a:prstGeom prst="rect">
            <a:avLst/>
          </a:prstGeom>
        </p:spPr>
      </p:pic>
      <p:pic>
        <p:nvPicPr>
          <p:cNvPr id="15" name="Рисунок 14" descr="Изображение выглядит как линия, чек, График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83AE80C-B00F-3920-77F1-83EBB8B872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2503" y="3227084"/>
            <a:ext cx="4282150" cy="133817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446C4E0-49F0-F78B-149C-86EB629190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144" y="912617"/>
            <a:ext cx="2211842" cy="18861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4D7B61C-39B3-F9C8-9186-7EDB68158B84}"/>
              </a:ext>
            </a:extLst>
          </p:cNvPr>
          <p:cNvSpPr txBox="1"/>
          <p:nvPr/>
        </p:nvSpPr>
        <p:spPr>
          <a:xfrm>
            <a:off x="6096000" y="333507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Loss map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D09C25-9056-C88F-E12F-B097BCEDD78F}"/>
              </a:ext>
            </a:extLst>
          </p:cNvPr>
          <p:cNvSpPr txBox="1"/>
          <p:nvPr/>
        </p:nvSpPr>
        <p:spPr>
          <a:xfrm>
            <a:off x="7957457" y="6318495"/>
            <a:ext cx="254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Courtesy </a:t>
            </a:r>
            <a:r>
              <a:rPr lang="en-US" b="0" i="0" u="none" strike="noStrike" cap="none" dirty="0">
                <a:solidFill>
                  <a:srgbClr val="FFFFFF"/>
                </a:solidFill>
                <a:ea typeface="Lato"/>
                <a:cs typeface="Lato"/>
                <a:sym typeface="Lato"/>
              </a:rPr>
              <a:t>Giacomo </a:t>
            </a:r>
            <a:r>
              <a:rPr lang="en-US" b="0" i="0" u="none" strike="noStrike" cap="none" dirty="0" err="1">
                <a:solidFill>
                  <a:srgbClr val="FFFFFF"/>
                </a:solidFill>
                <a:ea typeface="Lato"/>
                <a:cs typeface="Lato"/>
                <a:sym typeface="Lato"/>
              </a:rPr>
              <a:t>Broggi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C6441-32A5-8206-FC6F-7C56622D872D}"/>
              </a:ext>
            </a:extLst>
          </p:cNvPr>
          <p:cNvSpPr txBox="1"/>
          <p:nvPr/>
        </p:nvSpPr>
        <p:spPr>
          <a:xfrm>
            <a:off x="8634090" y="2696353"/>
            <a:ext cx="263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Possible location of CBS IP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01251D-D65A-D8D9-B686-807888D2046A}"/>
              </a:ext>
            </a:extLst>
          </p:cNvPr>
          <p:cNvSpPr txBox="1"/>
          <p:nvPr/>
        </p:nvSpPr>
        <p:spPr>
          <a:xfrm>
            <a:off x="1179793" y="6193815"/>
            <a:ext cx="263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Possible location of CBS 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EA1F20-8FC6-C92F-B80D-1CED04D2892A}"/>
              </a:ext>
            </a:extLst>
          </p:cNvPr>
          <p:cNvSpPr txBox="1"/>
          <p:nvPr/>
        </p:nvSpPr>
        <p:spPr>
          <a:xfrm>
            <a:off x="5492140" y="2771892"/>
            <a:ext cx="189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</a:t>
            </a:r>
            <a:r>
              <a:rPr lang="en-GB" dirty="0" err="1">
                <a:solidFill>
                  <a:schemeClr val="bg1"/>
                </a:solidFill>
              </a:rPr>
              <a:t>ps</a:t>
            </a:r>
            <a:r>
              <a:rPr lang="en-GB" dirty="0">
                <a:solidFill>
                  <a:schemeClr val="bg1"/>
                </a:solidFill>
              </a:rPr>
              <a:t> after CBS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5C0CC1-74E7-8CBF-E28D-EE2CE646A03C}"/>
              </a:ext>
            </a:extLst>
          </p:cNvPr>
          <p:cNvSpPr txBox="1"/>
          <p:nvPr/>
        </p:nvSpPr>
        <p:spPr>
          <a:xfrm>
            <a:off x="578712" y="2771892"/>
            <a:ext cx="205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</a:t>
            </a:r>
            <a:r>
              <a:rPr lang="en-GB" dirty="0" err="1">
                <a:solidFill>
                  <a:schemeClr val="bg1"/>
                </a:solidFill>
              </a:rPr>
              <a:t>ps</a:t>
            </a:r>
            <a:r>
              <a:rPr lang="en-GB" dirty="0">
                <a:solidFill>
                  <a:schemeClr val="bg1"/>
                </a:solidFill>
              </a:rPr>
              <a:t> before CBS</a:t>
            </a:r>
          </a:p>
        </p:txBody>
      </p:sp>
      <p:pic>
        <p:nvPicPr>
          <p:cNvPr id="8" name="Рисунок 7" descr="Изображение выглядит как линия, График, снимок экрана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85C33088-8AA8-CB79-CFB0-70566F76D7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9853" y="4655764"/>
            <a:ext cx="41147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89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B6828-2CA8-FDD2-5C2D-7AA8DDF7A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957DF3CD-0CDB-0BCD-0762-5D4930D02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F0D8E8-C998-D6FB-A723-532536522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C9B317-CC6F-CC70-2A66-1A9B60A1F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18</a:t>
            </a:fld>
            <a:endParaRPr lang="en-GB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C3442CC-5649-C1D1-C984-1A87EA35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877" y="-3238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intensity control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9AF9D32-988C-C336-722B-8A8B7E53C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5" y="2912485"/>
            <a:ext cx="3776578" cy="32204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90E5D5-74D0-877D-44CF-F3383BE6B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2912486"/>
            <a:ext cx="3686872" cy="32204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231B9B-E6DC-AF28-575F-3BE477877C23}"/>
              </a:ext>
            </a:extLst>
          </p:cNvPr>
          <p:cNvSpPr txBox="1"/>
          <p:nvPr/>
        </p:nvSpPr>
        <p:spPr>
          <a:xfrm>
            <a:off x="155875" y="1104455"/>
            <a:ext cx="11419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bg2"/>
                </a:solidFill>
              </a:rPr>
              <a:t>Why we need?</a:t>
            </a:r>
          </a:p>
          <a:p>
            <a:r>
              <a:rPr lang="en-GB" noProof="0" dirty="0">
                <a:solidFill>
                  <a:schemeClr val="bg2"/>
                </a:solidFill>
              </a:rPr>
              <a:t>Asymmetry in the bunch current leads to Flip-flop instability. To avoid this bunches at IP must be </a:t>
            </a:r>
            <a:r>
              <a:rPr lang="en-GB" noProof="0" dirty="0">
                <a:solidFill>
                  <a:schemeClr val="bg2"/>
                </a:solidFill>
                <a:effectLst/>
                <a:latin typeface="Helvetica" pitchFamily="2" charset="0"/>
              </a:rPr>
              <a:t>bunches should be tightly controlled, with a maximum charge imbalance between collision partner bunches of less than 3−5%.</a:t>
            </a:r>
          </a:p>
          <a:p>
            <a:r>
              <a:rPr lang="en-GB" noProof="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2" name="Рисунок 1" descr="Изображение выглядит как линия, диаграмма, График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1BCDF757-675E-C33F-9FEF-106996C02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988" y="3507539"/>
            <a:ext cx="3953876" cy="203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03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8017A-D1CF-AD17-E0CC-B3970101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B56C8-9D37-0F2A-2460-EA999B550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100" y="-218938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Laser &amp; Fabry-Perot cavity</a:t>
            </a:r>
          </a:p>
        </p:txBody>
      </p:sp>
      <p:pic>
        <p:nvPicPr>
          <p:cNvPr id="4" name="Immagine 11">
            <a:extLst>
              <a:ext uri="{FF2B5EF4-FFF2-40B4-BE49-F238E27FC236}">
                <a16:creationId xmlns:a16="http://schemas.microsoft.com/office/drawing/2014/main" id="{A5128817-7DBB-E756-7B81-ED7D1931F2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75" y="4010395"/>
            <a:ext cx="4486510" cy="1359959"/>
          </a:xfrm>
          <a:prstGeom prst="rect">
            <a:avLst/>
          </a:prstGeom>
        </p:spPr>
      </p:pic>
      <p:sp>
        <p:nvSpPr>
          <p:cNvPr id="13" name="Rectangle 13">
            <a:extLst>
              <a:ext uri="{FF2B5EF4-FFF2-40B4-BE49-F238E27FC236}">
                <a16:creationId xmlns:a16="http://schemas.microsoft.com/office/drawing/2014/main" id="{1A017DFC-4AF7-B2D5-1638-FB43A0D82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0042" y="1571340"/>
            <a:ext cx="992006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grpSp>
        <p:nvGrpSpPr>
          <p:cNvPr id="14" name="Group 14">
            <a:extLst>
              <a:ext uri="{FF2B5EF4-FFF2-40B4-BE49-F238E27FC236}">
                <a16:creationId xmlns:a16="http://schemas.microsoft.com/office/drawing/2014/main" id="{396A8C57-B1E0-4223-146E-06ACD667F634}"/>
              </a:ext>
            </a:extLst>
          </p:cNvPr>
          <p:cNvGrpSpPr>
            <a:grpSpLocks/>
          </p:cNvGrpSpPr>
          <p:nvPr/>
        </p:nvGrpSpPr>
        <p:grpSpPr bwMode="auto">
          <a:xfrm rot="11424811">
            <a:off x="4046510" y="2534408"/>
            <a:ext cx="308806" cy="528087"/>
            <a:chOff x="930" y="2704"/>
            <a:chExt cx="226" cy="363"/>
          </a:xfrm>
        </p:grpSpPr>
        <p:sp>
          <p:nvSpPr>
            <p:cNvPr id="30" name="Rectangle 15">
              <a:extLst>
                <a:ext uri="{FF2B5EF4-FFF2-40B4-BE49-F238E27FC236}">
                  <a16:creationId xmlns:a16="http://schemas.microsoft.com/office/drawing/2014/main" id="{35D00184-9EE9-5816-9988-89DF50630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2704"/>
              <a:ext cx="136" cy="363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A94B07D-C504-7689-02D4-8716FFE2E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704"/>
              <a:ext cx="90" cy="36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0B06B595-4103-6586-ECDE-CCA2D6334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704"/>
              <a:ext cx="90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81F7B291-F6F2-9229-E349-9119E2006754}"/>
              </a:ext>
            </a:extLst>
          </p:cNvPr>
          <p:cNvGrpSpPr>
            <a:grpSpLocks/>
          </p:cNvGrpSpPr>
          <p:nvPr/>
        </p:nvGrpSpPr>
        <p:grpSpPr bwMode="auto">
          <a:xfrm rot="20702899">
            <a:off x="1655311" y="2521315"/>
            <a:ext cx="308806" cy="528087"/>
            <a:chOff x="930" y="2704"/>
            <a:chExt cx="226" cy="363"/>
          </a:xfrm>
        </p:grpSpPr>
        <p:sp>
          <p:nvSpPr>
            <p:cNvPr id="27" name="Rectangle 19">
              <a:extLst>
                <a:ext uri="{FF2B5EF4-FFF2-40B4-BE49-F238E27FC236}">
                  <a16:creationId xmlns:a16="http://schemas.microsoft.com/office/drawing/2014/main" id="{2F04CBB6-2AC1-0191-F327-D4FD73348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2704"/>
              <a:ext cx="136" cy="363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28" name="Oval 20">
              <a:extLst>
                <a:ext uri="{FF2B5EF4-FFF2-40B4-BE49-F238E27FC236}">
                  <a16:creationId xmlns:a16="http://schemas.microsoft.com/office/drawing/2014/main" id="{CA7913C6-47B0-7805-CEE3-7F2A48919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704"/>
              <a:ext cx="90" cy="36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E41FE448-3D43-9311-FB42-A70D603CD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704"/>
              <a:ext cx="90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Comic Sans MS" charset="0"/>
                  <a:ea typeface="MS PGothic" charset="-128"/>
                </a:defRPr>
              </a:lvl9pPr>
            </a:lstStyle>
            <a:p>
              <a:endParaRPr lang="en-US" altLang="ru-RU" sz="1200"/>
            </a:p>
          </p:txBody>
        </p:sp>
      </p:grpSp>
      <p:sp>
        <p:nvSpPr>
          <p:cNvPr id="16" name="Rectangle 22">
            <a:extLst>
              <a:ext uri="{FF2B5EF4-FFF2-40B4-BE49-F238E27FC236}">
                <a16:creationId xmlns:a16="http://schemas.microsoft.com/office/drawing/2014/main" id="{27C60F31-D2CA-3CA4-20F1-864942C0D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394" y="1571340"/>
            <a:ext cx="2540137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7" name="Rectangle 23">
            <a:extLst>
              <a:ext uri="{FF2B5EF4-FFF2-40B4-BE49-F238E27FC236}">
                <a16:creationId xmlns:a16="http://schemas.microsoft.com/office/drawing/2014/main" id="{52E722B9-BC7D-43B4-7E8B-78E9855ED112}"/>
              </a:ext>
            </a:extLst>
          </p:cNvPr>
          <p:cNvSpPr>
            <a:spLocks noChangeArrowheads="1"/>
          </p:cNvSpPr>
          <p:nvPr/>
        </p:nvSpPr>
        <p:spPr bwMode="auto">
          <a:xfrm rot="1492428">
            <a:off x="1593822" y="2144525"/>
            <a:ext cx="2727333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8" name="AutoShape 24">
            <a:extLst>
              <a:ext uri="{FF2B5EF4-FFF2-40B4-BE49-F238E27FC236}">
                <a16:creationId xmlns:a16="http://schemas.microsoft.com/office/drawing/2014/main" id="{39F3A127-2BE2-4B6B-C53D-5815E994F07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564248" y="2237902"/>
            <a:ext cx="132385" cy="117783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19" name="Rectangle 25">
            <a:extLst>
              <a:ext uri="{FF2B5EF4-FFF2-40B4-BE49-F238E27FC236}">
                <a16:creationId xmlns:a16="http://schemas.microsoft.com/office/drawing/2014/main" id="{E930F139-F0D3-9912-F62D-258973A3DA96}"/>
              </a:ext>
            </a:extLst>
          </p:cNvPr>
          <p:cNvSpPr>
            <a:spLocks noChangeArrowheads="1"/>
          </p:cNvSpPr>
          <p:nvPr/>
        </p:nvSpPr>
        <p:spPr bwMode="auto">
          <a:xfrm rot="20098352">
            <a:off x="1678539" y="2166347"/>
            <a:ext cx="2727333" cy="13238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0" name="Rectangle 26">
            <a:extLst>
              <a:ext uri="{FF2B5EF4-FFF2-40B4-BE49-F238E27FC236}">
                <a16:creationId xmlns:a16="http://schemas.microsoft.com/office/drawing/2014/main" id="{80B38A0C-EDCE-2F30-A9F5-DBEFA26F3EB8}"/>
              </a:ext>
            </a:extLst>
          </p:cNvPr>
          <p:cNvSpPr>
            <a:spLocks noChangeArrowheads="1"/>
          </p:cNvSpPr>
          <p:nvPr/>
        </p:nvSpPr>
        <p:spPr bwMode="auto">
          <a:xfrm rot="840168">
            <a:off x="1679905" y="1308023"/>
            <a:ext cx="122976" cy="59355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B4AF7806-378F-1319-5111-67891DC218F8}"/>
              </a:ext>
            </a:extLst>
          </p:cNvPr>
          <p:cNvSpPr>
            <a:spLocks noChangeArrowheads="1"/>
          </p:cNvSpPr>
          <p:nvPr/>
        </p:nvSpPr>
        <p:spPr bwMode="auto">
          <a:xfrm rot="20252224">
            <a:off x="4221408" y="1308023"/>
            <a:ext cx="122976" cy="593553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2" name="AutoShape 28">
            <a:extLst>
              <a:ext uri="{FF2B5EF4-FFF2-40B4-BE49-F238E27FC236}">
                <a16:creationId xmlns:a16="http://schemas.microsoft.com/office/drawing/2014/main" id="{CD4DE2AA-B4DE-E660-49C5-1BE2FBD9F45D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2324924" y="2237857"/>
            <a:ext cx="132385" cy="117647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ADBB4067-D292-13FD-2D45-08A32AC2B6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7749" y="2007775"/>
            <a:ext cx="3365441" cy="1610448"/>
          </a:xfrm>
          <a:prstGeom prst="line">
            <a:avLst/>
          </a:prstGeom>
          <a:noFill/>
          <a:ln w="50800">
            <a:solidFill>
              <a:schemeClr val="bg1">
                <a:lumMod val="95000"/>
              </a:schemeClr>
            </a:solidFill>
            <a:prstDash val="dash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4" name="Text Box 30">
            <a:extLst>
              <a:ext uri="{FF2B5EF4-FFF2-40B4-BE49-F238E27FC236}">
                <a16:creationId xmlns:a16="http://schemas.microsoft.com/office/drawing/2014/main" id="{D35AFBC1-3AF9-C3CC-EFC4-4BCBF8996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3113" y="3669141"/>
            <a:ext cx="683200" cy="253132"/>
          </a:xfrm>
          <a:prstGeom prst="rect">
            <a:avLst/>
          </a:prstGeom>
          <a:solidFill>
            <a:schemeClr val="bg1">
              <a:alpha val="54983"/>
            </a:schemeClr>
          </a:solidFill>
          <a:ln>
            <a:noFill/>
          </a:ln>
          <a:effectLst>
            <a:softEdge rad="30373"/>
          </a:effec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pPr algn="ctr" eaLnBrk="1" hangingPunct="1"/>
            <a:r>
              <a:rPr lang="fr-FR" altLang="ru-RU" sz="1200" i="1" dirty="0"/>
              <a:t>e</a:t>
            </a:r>
            <a:r>
              <a:rPr lang="fr-FR" altLang="ru-RU" sz="1200" i="1" baseline="30000" dirty="0"/>
              <a:t>-</a:t>
            </a:r>
            <a:r>
              <a:rPr lang="fr-FR" altLang="ru-RU" sz="1200" i="1" dirty="0"/>
              <a:t> </a:t>
            </a:r>
            <a:r>
              <a:rPr lang="fr-FR" altLang="ru-RU" sz="1200" i="1" dirty="0" err="1"/>
              <a:t>beam</a:t>
            </a:r>
            <a:endParaRPr lang="fr-FR" altLang="ru-RU" sz="1200" i="1" dirty="0"/>
          </a:p>
        </p:txBody>
      </p:sp>
      <p:sp>
        <p:nvSpPr>
          <p:cNvPr id="25" name="AutoShape 31">
            <a:extLst>
              <a:ext uri="{FF2B5EF4-FFF2-40B4-BE49-F238E27FC236}">
                <a16:creationId xmlns:a16="http://schemas.microsoft.com/office/drawing/2014/main" id="{5F19EACE-F9F4-FACB-1F32-0F211E2C3329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4273530" y="1500824"/>
            <a:ext cx="263317" cy="24868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endParaRPr lang="en-US" altLang="ru-RU" sz="1200"/>
          </a:p>
        </p:txBody>
      </p:sp>
      <p:sp>
        <p:nvSpPr>
          <p:cNvPr id="26" name="Text Box 32">
            <a:extLst>
              <a:ext uri="{FF2B5EF4-FFF2-40B4-BE49-F238E27FC236}">
                <a16:creationId xmlns:a16="http://schemas.microsoft.com/office/drawing/2014/main" id="{11145324-42B0-D343-F6D0-8F0B52DCB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766" y="1836110"/>
            <a:ext cx="900458" cy="25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pPr algn="ctr" eaLnBrk="1" hangingPunct="1"/>
            <a:r>
              <a:rPr lang="fr-FR" altLang="ru-RU" sz="1200" i="1"/>
              <a:t>Laser input</a:t>
            </a:r>
          </a:p>
        </p:txBody>
      </p:sp>
      <p:graphicFrame>
        <p:nvGraphicFramePr>
          <p:cNvPr id="33" name="Tableau 43">
            <a:extLst>
              <a:ext uri="{FF2B5EF4-FFF2-40B4-BE49-F238E27FC236}">
                <a16:creationId xmlns:a16="http://schemas.microsoft.com/office/drawing/2014/main" id="{1E68F3A7-A8F8-D929-C49A-0D5C3E119B4A}"/>
              </a:ext>
            </a:extLst>
          </p:cNvPr>
          <p:cNvGraphicFramePr>
            <a:graphicFrameLocks noGrp="1"/>
          </p:cNvGraphicFramePr>
          <p:nvPr/>
        </p:nvGraphicFramePr>
        <p:xfrm>
          <a:off x="472550" y="3961698"/>
          <a:ext cx="5013855" cy="2291494"/>
        </p:xfrm>
        <a:graphic>
          <a:graphicData uri="http://schemas.openxmlformats.org/drawingml/2006/table">
            <a:tbl>
              <a:tblPr/>
              <a:tblGrid>
                <a:gridCol w="2538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5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079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and FP cavity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wavelength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1030 nm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and FP cavity Frep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96  MHz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Pulse energy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2.7 </a:t>
                      </a:r>
                      <a:r>
                        <a:rPr kumimoji="0" lang="en-US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mJ</a:t>
                      </a:r>
                      <a:endParaRPr kumimoji="0" lang="en-US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FP waist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40 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MS PGothic" charset="-128"/>
                        </a:rPr>
                        <a:t>m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m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683"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Laser pulse length </a:t>
                      </a: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1pPr>
                      <a:lvl2pPr marL="742950" indent="-28575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2pPr>
                      <a:lvl3pPr marL="11430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3pPr>
                      <a:lvl4pPr marL="16002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4pPr>
                      <a:lvl5pPr marL="2057400" indent="-228600"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omic Sans MS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1 </a:t>
                      </a:r>
                      <a:r>
                        <a:rPr kumimoji="0" lang="en-US" alt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charset="0"/>
                          <a:ea typeface="MS PGothic" charset="-128"/>
                        </a:rPr>
                        <a:t>ps</a:t>
                      </a:r>
                      <a:endParaRPr kumimoji="0" lang="en-US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MS PGothic" charset="-128"/>
                      </a:endParaRPr>
                    </a:p>
                  </a:txBody>
                  <a:tcPr marL="91460" marR="91460" marT="45736" marB="4573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" name="ZoneTexte 1">
            <a:extLst>
              <a:ext uri="{FF2B5EF4-FFF2-40B4-BE49-F238E27FC236}">
                <a16:creationId xmlns:a16="http://schemas.microsoft.com/office/drawing/2014/main" id="{9918FE19-5E87-FA61-BD82-7A35B5E1E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6908" y="2710339"/>
            <a:ext cx="39243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mic Sans MS" charset="0"/>
                <a:ea typeface="MS PGothic" charset="-128"/>
              </a:defRPr>
            </a:lvl9pPr>
          </a:lstStyle>
          <a:p>
            <a:r>
              <a:rPr lang="en-US" altLang="ru-RU" sz="1800" dirty="0">
                <a:solidFill>
                  <a:schemeClr val="bg1"/>
                </a:solidFill>
              </a:rPr>
              <a:t>Laser and Fabry-Perot cavity accumulate photons. </a:t>
            </a:r>
          </a:p>
          <a:p>
            <a:r>
              <a:rPr lang="en-US" altLang="ru-RU" sz="1800" dirty="0">
                <a:solidFill>
                  <a:schemeClr val="bg1"/>
                </a:solidFill>
              </a:rPr>
              <a:t>It give us possibility to collide photons with pulse energy of 3 </a:t>
            </a:r>
            <a:r>
              <a:rPr lang="en-US" altLang="ru-RU" sz="1800" dirty="0" err="1">
                <a:solidFill>
                  <a:schemeClr val="bg1"/>
                </a:solidFill>
              </a:rPr>
              <a:t>mJ</a:t>
            </a:r>
            <a:endParaRPr lang="en-US" altLang="ru-RU" sz="1800" dirty="0">
              <a:solidFill>
                <a:schemeClr val="bg1"/>
              </a:solidFill>
            </a:endParaRPr>
          </a:p>
          <a:p>
            <a:endParaRPr lang="en-US" altLang="ru-RU" sz="1800" dirty="0">
              <a:solidFill>
                <a:schemeClr val="bg1"/>
              </a:solidFill>
            </a:endParaRPr>
          </a:p>
        </p:txBody>
      </p:sp>
      <p:pic>
        <p:nvPicPr>
          <p:cNvPr id="40" name="Рисунок 39" descr="Изображение выглядит как штангенинструмент, дизайн&#10;&#10;Автоматически созданное описание с низким доверительным уровнем">
            <a:extLst>
              <a:ext uri="{FF2B5EF4-FFF2-40B4-BE49-F238E27FC236}">
                <a16:creationId xmlns:a16="http://schemas.microsoft.com/office/drawing/2014/main" id="{EAD3ECBF-8B06-7590-BEBF-7BC12DFBEF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908" y="852744"/>
            <a:ext cx="4298826" cy="1754314"/>
          </a:xfrm>
          <a:prstGeom prst="rect">
            <a:avLst/>
          </a:prstGeom>
          <a:effectLst>
            <a:softEdge rad="69301"/>
          </a:effectLst>
        </p:spPr>
      </p:pic>
      <p:sp>
        <p:nvSpPr>
          <p:cNvPr id="6" name="Дата 5">
            <a:extLst>
              <a:ext uri="{FF2B5EF4-FFF2-40B4-BE49-F238E27FC236}">
                <a16:creationId xmlns:a16="http://schemas.microsoft.com/office/drawing/2014/main" id="{F4FEFC2C-23D9-838B-B878-9B946A00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717CD-BC81-D347-BD85-369A59806DFF}" type="datetime1">
              <a:rPr lang="ru-RU" smtClean="0"/>
              <a:t>26.11.2024</a:t>
            </a:fld>
            <a:endParaRPr lang="en-GB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3C22B2C-D018-F7DC-64A9-1E8DB9FFE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illya.drebot@mi.infn.it</a:t>
            </a:r>
            <a:endParaRPr lang="en-GB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C9F420FF-B20E-A20F-AA6C-A9C3CF1A2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19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41418C-74C4-D7EF-99E6-FE5AF2B77FC7}"/>
              </a:ext>
            </a:extLst>
          </p:cNvPr>
          <p:cNvSpPr txBox="1"/>
          <p:nvPr/>
        </p:nvSpPr>
        <p:spPr>
          <a:xfrm>
            <a:off x="4032884" y="4374132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E</a:t>
            </a:r>
            <a:r>
              <a:rPr lang="en-GB" baseline="-25000" dirty="0" err="1"/>
              <a:t>las</a:t>
            </a:r>
            <a:r>
              <a:rPr lang="en-GB" dirty="0"/>
              <a:t>=1.2 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84DF45-9577-A886-2258-F4EA51BA262F}"/>
              </a:ext>
            </a:extLst>
          </p:cNvPr>
          <p:cNvSpPr txBox="1"/>
          <p:nvPr/>
        </p:nvSpPr>
        <p:spPr>
          <a:xfrm>
            <a:off x="6077406" y="5370354"/>
            <a:ext cx="4954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bg1"/>
                </a:solidFill>
                <a:latin typeface="Bauhaus 93" pitchFamily="82" charset="0"/>
                <a:cs typeface="Apple Chancery" panose="03020702040506060504" pitchFamily="66" charset="-79"/>
              </a:rPr>
              <a:t>BriXSinO</a:t>
            </a:r>
            <a:r>
              <a:rPr lang="en-US" sz="3600" dirty="0">
                <a:solidFill>
                  <a:schemeClr val="bg1"/>
                </a:solidFill>
                <a:latin typeface="Bauhaus 93" pitchFamily="82" charset="0"/>
                <a:cs typeface="Apple Chancery" panose="03020702040506060504" pitchFamily="66" charset="-79"/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>Fabry-Perot 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B5B78-322E-C3E0-2A5A-342665A1290D}"/>
              </a:ext>
            </a:extLst>
          </p:cNvPr>
          <p:cNvSpPr txBox="1"/>
          <p:nvPr/>
        </p:nvSpPr>
        <p:spPr>
          <a:xfrm>
            <a:off x="5486405" y="5894685"/>
            <a:ext cx="8172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bg1"/>
                </a:solidFill>
              </a:rPr>
              <a:t>BriXSinO</a:t>
            </a:r>
            <a:r>
              <a:rPr lang="en-GB" sz="2400" dirty="0">
                <a:solidFill>
                  <a:schemeClr val="bg1"/>
                </a:solidFill>
              </a:rPr>
              <a:t> TDR:  </a:t>
            </a:r>
            <a:r>
              <a:rPr lang="en-GB" sz="2400" dirty="0">
                <a:solidFill>
                  <a:schemeClr val="accent2"/>
                </a:solidFill>
              </a:rPr>
              <a:t>https://</a:t>
            </a:r>
            <a:r>
              <a:rPr lang="en-GB" sz="2400" dirty="0" err="1">
                <a:solidFill>
                  <a:schemeClr val="accent2"/>
                </a:solidFill>
              </a:rPr>
              <a:t>marix.mi.infn.it</a:t>
            </a:r>
            <a:r>
              <a:rPr lang="en-GB" sz="2400" dirty="0">
                <a:solidFill>
                  <a:schemeClr val="accent2"/>
                </a:solidFill>
              </a:rPr>
              <a:t>/</a:t>
            </a:r>
            <a:r>
              <a:rPr lang="en-GB" sz="2400" dirty="0" err="1">
                <a:solidFill>
                  <a:schemeClr val="accent2"/>
                </a:solidFill>
              </a:rPr>
              <a:t>brixsino</a:t>
            </a:r>
            <a:r>
              <a:rPr lang="en-GB" sz="2400" dirty="0">
                <a:solidFill>
                  <a:schemeClr val="accent2"/>
                </a:solidFill>
              </a:rPr>
              <a:t>-docs/</a:t>
            </a:r>
          </a:p>
        </p:txBody>
      </p:sp>
    </p:spTree>
    <p:extLst>
      <p:ext uri="{BB962C8B-B14F-4D97-AF65-F5344CB8AC3E}">
        <p14:creationId xmlns:p14="http://schemas.microsoft.com/office/powerpoint/2010/main" val="411463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B245E-3ACE-316A-D668-9B1A41C2F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DD4674-9060-42E9-00CE-D20C5DBEF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821" y="-74679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Compton Back Scattering?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32A027-7E64-0E92-4D03-955424E2C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1" y="2685147"/>
            <a:ext cx="4451824" cy="2863486"/>
          </a:xfrm>
          <a:prstGeom prst="rect">
            <a:avLst/>
          </a:prstGeom>
          <a:effectLst>
            <a:softEdge rad="24754"/>
          </a:effectLst>
        </p:spPr>
      </p:pic>
      <p:graphicFrame>
        <p:nvGraphicFramePr>
          <p:cNvPr id="3" name="Object 33">
            <a:extLst>
              <a:ext uri="{FF2B5EF4-FFF2-40B4-BE49-F238E27FC236}">
                <a16:creationId xmlns:a16="http://schemas.microsoft.com/office/drawing/2014/main" id="{62AECD3D-1B75-9BC0-99C1-CF09CC374F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66206" y="1253738"/>
          <a:ext cx="2513410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31840" imgH="647640" progId="Equation.3">
                  <p:embed/>
                </p:oleObj>
              </mc:Choice>
              <mc:Fallback>
                <p:oleObj name="Equation" r:id="rId4" imgW="2031840" imgH="647640" progId="Equation.3">
                  <p:embed/>
                  <p:pic>
                    <p:nvPicPr>
                      <p:cNvPr id="3" name="Object 33">
                        <a:extLst>
                          <a:ext uri="{FF2B5EF4-FFF2-40B4-BE49-F238E27FC236}">
                            <a16:creationId xmlns:a16="http://schemas.microsoft.com/office/drawing/2014/main" id="{2B9CC383-27DE-55B6-709E-B7448598DA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206" y="1253738"/>
                        <a:ext cx="2513410" cy="8048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4">
            <a:extLst>
              <a:ext uri="{FF2B5EF4-FFF2-40B4-BE49-F238E27FC236}">
                <a16:creationId xmlns:a16="http://schemas.microsoft.com/office/drawing/2014/main" id="{8F87BF60-0FDB-BF7E-A4CD-C8A53C8FF9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79616" y="1408959"/>
          <a:ext cx="984758" cy="4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560" imgH="228600" progId="Equation.3">
                  <p:embed/>
                </p:oleObj>
              </mc:Choice>
              <mc:Fallback>
                <p:oleObj name="Equation" r:id="rId6" imgW="520560" imgH="228600" progId="Equation.3">
                  <p:embed/>
                  <p:pic>
                    <p:nvPicPr>
                      <p:cNvPr id="5" name="Object 34">
                        <a:extLst>
                          <a:ext uri="{FF2B5EF4-FFF2-40B4-BE49-F238E27FC236}">
                            <a16:creationId xmlns:a16="http://schemas.microsoft.com/office/drawing/2014/main" id="{F1C87CAB-F5D1-530E-F854-8361E2839D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9616" y="1408959"/>
                        <a:ext cx="984758" cy="43309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1">
            <a:extLst>
              <a:ext uri="{FF2B5EF4-FFF2-40B4-BE49-F238E27FC236}">
                <a16:creationId xmlns:a16="http://schemas.microsoft.com/office/drawing/2014/main" id="{ECA122F4-25E4-924B-2510-86D5A83E33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87824" y="1423454"/>
          <a:ext cx="395954" cy="43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6" name="Object 31">
                        <a:extLst>
                          <a:ext uri="{FF2B5EF4-FFF2-40B4-BE49-F238E27FC236}">
                            <a16:creationId xmlns:a16="http://schemas.microsoft.com/office/drawing/2014/main" id="{C7C892B8-6B9F-8DAF-FC52-1FF27E1EC1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24" y="1423454"/>
                        <a:ext cx="395954" cy="4300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>
            <a:extLst>
              <a:ext uri="{FF2B5EF4-FFF2-40B4-BE49-F238E27FC236}">
                <a16:creationId xmlns:a16="http://schemas.microsoft.com/office/drawing/2014/main" id="{A0548417-E90C-DF02-0116-69512569D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F743-B3E1-2044-BAE9-DE350DD503F1}" type="datetime1">
              <a:rPr lang="ru-RU" smtClean="0"/>
              <a:t>26.11.2024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FF988F-B4D8-CF93-3955-EC26040CD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5F02B2FF-FFA8-E269-1B30-5B0D2E506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99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80132-4D1E-5A48-BA12-608C48D1C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DBBF04D2-7E8E-671D-FE7E-01AE528B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F4AFC6-9152-2935-CDD4-A03050DB3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15FDA5-D8EB-4FB9-C073-7E29844D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20</a:t>
            </a:fld>
            <a:endParaRPr lang="en-GB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9602B8-173E-663C-240D-19BE247F4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168400"/>
            <a:ext cx="5257800" cy="4521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94EDB7-9AA4-6CB0-7499-13427F80F3F4}"/>
              </a:ext>
            </a:extLst>
          </p:cNvPr>
          <p:cNvSpPr txBox="1"/>
          <p:nvPr/>
        </p:nvSpPr>
        <p:spPr>
          <a:xfrm>
            <a:off x="4356004" y="50195"/>
            <a:ext cx="3479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Booster as light source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6BF722-6090-1015-08C2-D2CBD01E0E0A}"/>
              </a:ext>
            </a:extLst>
          </p:cNvPr>
          <p:cNvSpPr txBox="1"/>
          <p:nvPr/>
        </p:nvSpPr>
        <p:spPr>
          <a:xfrm>
            <a:off x="7053923" y="1483111"/>
            <a:ext cx="4229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3e8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*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1120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90.7e3</a:t>
            </a:r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)</a:t>
            </a:r>
            <a:r>
              <a:rPr lang="it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1e6=3.7 MHz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950CE4-F52C-B1DF-6CB6-0D98D68B501D}"/>
              </a:ext>
            </a:extLst>
          </p:cNvPr>
          <p:cNvSpPr txBox="1"/>
          <p:nvPr/>
        </p:nvSpPr>
        <p:spPr>
          <a:xfrm>
            <a:off x="7683190" y="2308302"/>
            <a:ext cx="2555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96</a:t>
            </a:r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MHz</a:t>
            </a:r>
            <a:r>
              <a:rPr lang="ru-IT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ru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3.7</a:t>
            </a:r>
            <a:r>
              <a:rPr lang="en-US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MHz=25.9</a:t>
            </a:r>
            <a:endParaRPr lang="ru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A2AE28-C249-A400-0AE7-97C15D9BFA2E}"/>
              </a:ext>
            </a:extLst>
          </p:cNvPr>
          <p:cNvSpPr txBox="1"/>
          <p:nvPr/>
        </p:nvSpPr>
        <p:spPr>
          <a:xfrm>
            <a:off x="6356616" y="4261174"/>
            <a:ext cx="5623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Total # of </a:t>
            </a:r>
            <a:r>
              <a:rPr lang="it-IT" b="0" dirty="0" err="1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photons</a:t>
            </a:r>
            <a:r>
              <a:rPr lang="it-IT" dirty="0">
                <a:solidFill>
                  <a:srgbClr val="CCCCCC"/>
                </a:solidFill>
                <a:latin typeface="Menlo" panose="020B0609030804020204" pitchFamily="49" charset="0"/>
              </a:rPr>
              <a:t> </a:t>
            </a:r>
            <a:r>
              <a:rPr lang="it-IT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2.22e3*3.7 MHz=8.2e9</a:t>
            </a:r>
            <a:endParaRPr lang="it-IT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007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20E28-3707-F66B-6220-95E66F24B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030" y="-291367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Compton Back Scattering?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4BCECF-322A-7FB1-D058-2FCD74993B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68" y="911342"/>
            <a:ext cx="3914170" cy="2517658"/>
          </a:xfrm>
          <a:prstGeom prst="rect">
            <a:avLst/>
          </a:prstGeom>
          <a:effectLst>
            <a:softEdge rad="24754"/>
          </a:effectLst>
        </p:spPr>
      </p:pic>
      <p:graphicFrame>
        <p:nvGraphicFramePr>
          <p:cNvPr id="3" name="Object 33">
            <a:extLst>
              <a:ext uri="{FF2B5EF4-FFF2-40B4-BE49-F238E27FC236}">
                <a16:creationId xmlns:a16="http://schemas.microsoft.com/office/drawing/2014/main" id="{328163DF-9199-FC01-DF2F-525363F8E6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51289"/>
              </p:ext>
            </p:extLst>
          </p:nvPr>
        </p:nvGraphicFramePr>
        <p:xfrm>
          <a:off x="4966206" y="1253738"/>
          <a:ext cx="2513410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31840" imgH="647640" progId="Equation.3">
                  <p:embed/>
                </p:oleObj>
              </mc:Choice>
              <mc:Fallback>
                <p:oleObj name="Equation" r:id="rId4" imgW="2031840" imgH="647640" progId="Equation.3">
                  <p:embed/>
                  <p:pic>
                    <p:nvPicPr>
                      <p:cNvPr id="36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206" y="1253738"/>
                        <a:ext cx="2513410" cy="8048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4">
            <a:extLst>
              <a:ext uri="{FF2B5EF4-FFF2-40B4-BE49-F238E27FC236}">
                <a16:creationId xmlns:a16="http://schemas.microsoft.com/office/drawing/2014/main" id="{0BFCAA7B-4956-5F38-3685-1EBF56AF93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903622"/>
              </p:ext>
            </p:extLst>
          </p:nvPr>
        </p:nvGraphicFramePr>
        <p:xfrm>
          <a:off x="7479616" y="1408959"/>
          <a:ext cx="984758" cy="4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560" imgH="228600" progId="Equation.3">
                  <p:embed/>
                </p:oleObj>
              </mc:Choice>
              <mc:Fallback>
                <p:oleObj name="Equation" r:id="rId6" imgW="520560" imgH="228600" progId="Equation.3">
                  <p:embed/>
                  <p:pic>
                    <p:nvPicPr>
                      <p:cNvPr id="37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9616" y="1408959"/>
                        <a:ext cx="984758" cy="43309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1">
            <a:extLst>
              <a:ext uri="{FF2B5EF4-FFF2-40B4-BE49-F238E27FC236}">
                <a16:creationId xmlns:a16="http://schemas.microsoft.com/office/drawing/2014/main" id="{01DEFF14-0374-AA2B-CB9E-072CEA45D8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830130"/>
              </p:ext>
            </p:extLst>
          </p:nvPr>
        </p:nvGraphicFramePr>
        <p:xfrm>
          <a:off x="4587824" y="1423454"/>
          <a:ext cx="395954" cy="43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38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24" y="1423454"/>
                        <a:ext cx="395954" cy="4300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73655A-63AB-4B17-D233-DDCC9ABCF3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12" y="3570742"/>
            <a:ext cx="3240769" cy="6442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100714-3D2D-3B04-627C-C75C3086E7C7}"/>
              </a:ext>
            </a:extLst>
          </p:cNvPr>
          <p:cNvSpPr txBox="1"/>
          <p:nvPr/>
        </p:nvSpPr>
        <p:spPr>
          <a:xfrm>
            <a:off x="5351886" y="2206079"/>
            <a:ext cx="744114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it-IT" sz="1350" dirty="0">
                <a:latin typeface="Symbol" panose="05050102010706020507" pitchFamily="18" charset="2"/>
              </a:rPr>
              <a:t>b</a:t>
            </a:r>
            <a:r>
              <a:rPr lang="it-IT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it-IT" sz="1350" dirty="0">
                <a:latin typeface="Symbol" panose="05050102010706020507" pitchFamily="18" charset="2"/>
              </a:rPr>
              <a:t>q</a:t>
            </a:r>
            <a:endParaRPr lang="en-US" sz="1350" dirty="0">
              <a:latin typeface="Symbol" panose="05050102010706020507" pitchFamily="18" charset="2"/>
            </a:endParaRPr>
          </a:p>
        </p:txBody>
      </p:sp>
      <p:cxnSp>
        <p:nvCxnSpPr>
          <p:cNvPr id="10" name="Straight Arrow Connector 30">
            <a:extLst>
              <a:ext uri="{FF2B5EF4-FFF2-40B4-BE49-F238E27FC236}">
                <a16:creationId xmlns:a16="http://schemas.microsoft.com/office/drawing/2014/main" id="{FA2A18F4-6945-00C6-60AF-FE50B08FEBAD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5629154" y="1971554"/>
            <a:ext cx="94789" cy="23452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C88322-B6A5-C883-605C-C5A6A100F374}"/>
              </a:ext>
            </a:extLst>
          </p:cNvPr>
          <p:cNvSpPr txBox="1"/>
          <p:nvPr/>
        </p:nvSpPr>
        <p:spPr>
          <a:xfrm>
            <a:off x="5081723" y="2474622"/>
            <a:ext cx="23535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Frequency-angle correlation</a:t>
            </a:r>
            <a:endParaRPr lang="en-US" sz="1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254627-4B8E-6811-1444-CB0C65ACED81}"/>
              </a:ext>
            </a:extLst>
          </p:cNvPr>
          <p:cNvSpPr txBox="1"/>
          <p:nvPr/>
        </p:nvSpPr>
        <p:spPr>
          <a:xfrm>
            <a:off x="5180566" y="2827190"/>
            <a:ext cx="2353529" cy="738664"/>
          </a:xfrm>
          <a:prstGeom prst="rect">
            <a:avLst/>
          </a:prstGeom>
          <a:solidFill>
            <a:schemeClr val="bg1"/>
          </a:solidFill>
          <a:effectLst>
            <a:softEdge rad="59227"/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acceptance</a:t>
            </a:r>
          </a:p>
          <a:p>
            <a:pPr algn="ctr"/>
            <a:r>
              <a:rPr lang="it-IT" sz="2400" dirty="0">
                <a:latin typeface="Symbol" panose="05050102010706020507" pitchFamily="18" charset="2"/>
              </a:rPr>
              <a:t>Y</a:t>
            </a:r>
            <a:r>
              <a:rPr lang="it-IT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it-IT" sz="2400" dirty="0">
                <a:latin typeface="Symbol" panose="05050102010706020507" pitchFamily="18" charset="2"/>
              </a:rPr>
              <a:t>=gq</a:t>
            </a:r>
            <a:r>
              <a:rPr lang="it-IT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it-IT" sz="2400" dirty="0"/>
              <a:t>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400" dirty="0">
              <a:latin typeface="Symbol" panose="05050102010706020507" pitchFamily="18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212809-1897-F360-CC72-DD40258321C9}"/>
              </a:ext>
            </a:extLst>
          </p:cNvPr>
          <p:cNvSpPr txBox="1"/>
          <p:nvPr/>
        </p:nvSpPr>
        <p:spPr>
          <a:xfrm>
            <a:off x="5569394" y="3588763"/>
            <a:ext cx="1378185" cy="461665"/>
          </a:xfrm>
          <a:prstGeom prst="rect">
            <a:avLst/>
          </a:prstGeom>
          <a:solidFill>
            <a:schemeClr val="bg1"/>
          </a:solidFill>
          <a:effectLst>
            <a:softEdge rad="36093"/>
          </a:effectLst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Symbol" panose="05050102010706020507" pitchFamily="18" charset="2"/>
              </a:rPr>
              <a:t>q</a:t>
            </a:r>
            <a:r>
              <a:rPr lang="it-IT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it-IT" sz="2400" dirty="0"/>
              <a:t>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it-IT" sz="2400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endParaRPr lang="en-US" sz="2400" dirty="0">
              <a:latin typeface="Symbol" panose="05050102010706020507" pitchFamily="18" charset="2"/>
            </a:endParaRPr>
          </a:p>
        </p:txBody>
      </p:sp>
      <p:pic>
        <p:nvPicPr>
          <p:cNvPr id="23" name="Рисунок 22" descr="Изображение выглядит как текст, линия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4FBFABC4-2561-E865-B762-93B2C12AF6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99789" y="986591"/>
            <a:ext cx="3334171" cy="2500628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линия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BCC9911A-9F38-9156-18AE-3AC389BD4BE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1112" y="4267097"/>
            <a:ext cx="3240769" cy="243057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4A415AC-18EA-8DF3-6EAB-9CA4CFC11FB1}"/>
              </a:ext>
            </a:extLst>
          </p:cNvPr>
          <p:cNvSpPr txBox="1"/>
          <p:nvPr/>
        </p:nvSpPr>
        <p:spPr>
          <a:xfrm>
            <a:off x="5167607" y="4062366"/>
            <a:ext cx="242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E=14 GeV-&gt; </a:t>
            </a:r>
            <a:r>
              <a:rPr lang="en-GB" dirty="0">
                <a:solidFill>
                  <a:schemeClr val="bg1"/>
                </a:solidFill>
              </a:rPr>
              <a:t>𝛄 = 2.7e+04</a:t>
            </a:r>
          </a:p>
          <a:p>
            <a:pPr algn="ctr"/>
            <a:r>
              <a:rPr lang="el-GR" dirty="0">
                <a:solidFill>
                  <a:schemeClr val="bg1"/>
                </a:solidFill>
              </a:rPr>
              <a:t>Θ</a:t>
            </a:r>
            <a:r>
              <a:rPr lang="en-GB" dirty="0">
                <a:solidFill>
                  <a:schemeClr val="bg1"/>
                </a:solidFill>
              </a:rPr>
              <a:t>max=37 µrad 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186F817-3377-9844-BFE8-4838E04BB7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9788" y="3865503"/>
            <a:ext cx="3334171" cy="2844357"/>
          </a:xfrm>
          <a:prstGeom prst="rect">
            <a:avLst/>
          </a:prstGeom>
        </p:spPr>
      </p:pic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2639BD7C-7700-5CA8-9A44-2287A72B07D8}"/>
              </a:ext>
            </a:extLst>
          </p:cNvPr>
          <p:cNvGrpSpPr/>
          <p:nvPr/>
        </p:nvGrpSpPr>
        <p:grpSpPr>
          <a:xfrm>
            <a:off x="5344105" y="4709247"/>
            <a:ext cx="2148691" cy="1992347"/>
            <a:chOff x="5531014" y="1285277"/>
            <a:chExt cx="2148691" cy="1992347"/>
          </a:xfrm>
        </p:grpSpPr>
        <p:sp>
          <p:nvSpPr>
            <p:cNvPr id="29" name="Parallelogram 35">
              <a:extLst>
                <a:ext uri="{FF2B5EF4-FFF2-40B4-BE49-F238E27FC236}">
                  <a16:creationId xmlns:a16="http://schemas.microsoft.com/office/drawing/2014/main" id="{124960F1-307B-E41E-D9AB-6896F874DC3D}"/>
                </a:ext>
              </a:extLst>
            </p:cNvPr>
            <p:cNvSpPr/>
            <p:nvPr/>
          </p:nvSpPr>
          <p:spPr>
            <a:xfrm rot="680437" flipH="1">
              <a:off x="6191936" y="1440781"/>
              <a:ext cx="1487769" cy="1584331"/>
            </a:xfrm>
            <a:prstGeom prst="parallelogram">
              <a:avLst/>
            </a:prstGeom>
            <a:pattFill prst="pct30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isometricOffAxis2Left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aphicFrame>
          <p:nvGraphicFramePr>
            <p:cNvPr id="30" name="Oggetto 5">
              <a:extLst>
                <a:ext uri="{FF2B5EF4-FFF2-40B4-BE49-F238E27FC236}">
                  <a16:creationId xmlns:a16="http://schemas.microsoft.com/office/drawing/2014/main" id="{89E14C0E-0788-C020-8302-2104A4B96C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2862367"/>
                </p:ext>
              </p:extLst>
            </p:nvPr>
          </p:nvGraphicFramePr>
          <p:xfrm>
            <a:off x="5763412" y="2635566"/>
            <a:ext cx="245269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64880" imgH="228600" progId="Equation.3">
                    <p:embed/>
                  </p:oleObj>
                </mc:Choice>
                <mc:Fallback>
                  <p:oleObj name="Equation" r:id="rId14" imgW="164880" imgH="228600" progId="Equation.3">
                    <p:embed/>
                    <p:pic>
                      <p:nvPicPr>
                        <p:cNvPr id="13" name="Oggetto 5">
                          <a:extLst>
                            <a:ext uri="{FF2B5EF4-FFF2-40B4-BE49-F238E27FC236}">
                              <a16:creationId xmlns:a16="http://schemas.microsoft.com/office/drawing/2014/main" id="{F02AFF29-AEA8-E989-1923-6C8EB7A933C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3412" y="2635566"/>
                          <a:ext cx="245269" cy="338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D1DC42-F6E3-1047-2531-E414F51526D6}"/>
                </a:ext>
              </a:extLst>
            </p:cNvPr>
            <p:cNvSpPr txBox="1"/>
            <p:nvPr/>
          </p:nvSpPr>
          <p:spPr>
            <a:xfrm>
              <a:off x="6024944" y="1830728"/>
              <a:ext cx="27122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sz="1350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A6B8B68-1CF7-2161-ECA9-51188733DAD0}"/>
                </a:ext>
              </a:extLst>
            </p:cNvPr>
            <p:cNvSpPr txBox="1"/>
            <p:nvPr/>
          </p:nvSpPr>
          <p:spPr>
            <a:xfrm>
              <a:off x="5904349" y="2633549"/>
              <a:ext cx="40427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it-IT" sz="135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it-IT" sz="1350" baseline="-25000" dirty="0"/>
                <a:t>z</a:t>
              </a:r>
              <a:endParaRPr lang="en-US" sz="1350" baseline="-250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6B1CF80-B20E-64CE-7F29-7762DD9ACBE9}"/>
                </a:ext>
              </a:extLst>
            </p:cNvPr>
            <p:cNvSpPr txBox="1"/>
            <p:nvPr/>
          </p:nvSpPr>
          <p:spPr>
            <a:xfrm>
              <a:off x="5976609" y="2205183"/>
              <a:ext cx="27443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>
                  <a:latin typeface="Symbol" panose="05050102010706020507" pitchFamily="18" charset="2"/>
                </a:rPr>
                <a:t>q</a:t>
              </a:r>
              <a:endParaRPr lang="en-US" sz="1350" dirty="0">
                <a:latin typeface="Symbol" panose="05050102010706020507" pitchFamily="18" charset="2"/>
              </a:endParaRPr>
            </a:p>
          </p:txBody>
        </p:sp>
        <p:sp>
          <p:nvSpPr>
            <p:cNvPr id="34" name="Arc 27">
              <a:extLst>
                <a:ext uri="{FF2B5EF4-FFF2-40B4-BE49-F238E27FC236}">
                  <a16:creationId xmlns:a16="http://schemas.microsoft.com/office/drawing/2014/main" id="{1484F4C9-8E26-9CE7-9733-ACFE5694C511}"/>
                </a:ext>
              </a:extLst>
            </p:cNvPr>
            <p:cNvSpPr/>
            <p:nvPr/>
          </p:nvSpPr>
          <p:spPr>
            <a:xfrm rot="1385242">
              <a:off x="5948849" y="2153544"/>
              <a:ext cx="285391" cy="513057"/>
            </a:xfrm>
            <a:prstGeom prst="arc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35" name="Content Placeholder 3">
              <a:extLst>
                <a:ext uri="{FF2B5EF4-FFF2-40B4-BE49-F238E27FC236}">
                  <a16:creationId xmlns:a16="http://schemas.microsoft.com/office/drawing/2014/main" id="{98BBE66E-238D-37F1-5DD1-F2CFE07C42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09" t="10627" r="26618" b="18729"/>
            <a:stretch/>
          </p:blipFill>
          <p:spPr>
            <a:xfrm rot="21428065">
              <a:off x="6496899" y="1285277"/>
              <a:ext cx="1028936" cy="1992347"/>
            </a:xfrm>
            <a:prstGeom prst="rect">
              <a:avLst/>
            </a:prstGeom>
            <a:effectLst>
              <a:softEdge rad="317500"/>
            </a:effectLst>
            <a:scene3d>
              <a:camera prst="isometricLeftDown"/>
              <a:lightRig rig="threePt" dir="t"/>
            </a:scene3d>
          </p:spPr>
        </p:pic>
        <p:cxnSp>
          <p:nvCxnSpPr>
            <p:cNvPr id="36" name="Straight Arrow Connector 23">
              <a:extLst>
                <a:ext uri="{FF2B5EF4-FFF2-40B4-BE49-F238E27FC236}">
                  <a16:creationId xmlns:a16="http://schemas.microsoft.com/office/drawing/2014/main" id="{F69985FE-A7F0-492D-49D9-736A9F0A5A5B}"/>
                </a:ext>
              </a:extLst>
            </p:cNvPr>
            <p:cNvCxnSpPr/>
            <p:nvPr/>
          </p:nvCxnSpPr>
          <p:spPr>
            <a:xfrm flipV="1">
              <a:off x="5559570" y="1703112"/>
              <a:ext cx="1372846" cy="879642"/>
            </a:xfrm>
            <a:prstGeom prst="straightConnector1">
              <a:avLst/>
            </a:prstGeom>
            <a:ln w="25400">
              <a:solidFill>
                <a:srgbClr val="EAACC4"/>
              </a:solidFill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7" name="Group 7">
              <a:extLst>
                <a:ext uri="{FF2B5EF4-FFF2-40B4-BE49-F238E27FC236}">
                  <a16:creationId xmlns:a16="http://schemas.microsoft.com/office/drawing/2014/main" id="{01312964-E9C3-929E-08C3-5A1DAA41BB9E}"/>
                </a:ext>
              </a:extLst>
            </p:cNvPr>
            <p:cNvGrpSpPr/>
            <p:nvPr/>
          </p:nvGrpSpPr>
          <p:grpSpPr>
            <a:xfrm rot="15464585">
              <a:off x="5901311" y="1607583"/>
              <a:ext cx="864386" cy="1604979"/>
              <a:chOff x="6807748" y="5841484"/>
              <a:chExt cx="743448" cy="1580260"/>
            </a:xfrm>
          </p:grpSpPr>
          <p:sp>
            <p:nvSpPr>
              <p:cNvPr id="40" name="Isosceles Triangle 4">
                <a:extLst>
                  <a:ext uri="{FF2B5EF4-FFF2-40B4-BE49-F238E27FC236}">
                    <a16:creationId xmlns:a16="http://schemas.microsoft.com/office/drawing/2014/main" id="{F457F1E9-26EB-8132-3DC1-C00D5854B0D0}"/>
                  </a:ext>
                </a:extLst>
              </p:cNvPr>
              <p:cNvSpPr/>
              <p:nvPr/>
            </p:nvSpPr>
            <p:spPr>
              <a:xfrm>
                <a:off x="6807748" y="5841484"/>
                <a:ext cx="742278" cy="1401039"/>
              </a:xfrm>
              <a:prstGeom prst="triangle">
                <a:avLst/>
              </a:prstGeom>
              <a:ln>
                <a:solidFill>
                  <a:srgbClr val="41719C">
                    <a:alpha val="23137"/>
                  </a:srgb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1" name="Oval 6">
                <a:extLst>
                  <a:ext uri="{FF2B5EF4-FFF2-40B4-BE49-F238E27FC236}">
                    <a16:creationId xmlns:a16="http://schemas.microsoft.com/office/drawing/2014/main" id="{D5995F45-E0E9-81BA-2E23-F067F7A373CF}"/>
                  </a:ext>
                </a:extLst>
              </p:cNvPr>
              <p:cNvSpPr/>
              <p:nvPr/>
            </p:nvSpPr>
            <p:spPr>
              <a:xfrm>
                <a:off x="6808918" y="7098248"/>
                <a:ext cx="742278" cy="323496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pic>
          <p:nvPicPr>
            <p:cNvPr id="38" name="Content Placeholder 3">
              <a:extLst>
                <a:ext uri="{FF2B5EF4-FFF2-40B4-BE49-F238E27FC236}">
                  <a16:creationId xmlns:a16="http://schemas.microsoft.com/office/drawing/2014/main" id="{F45B6F15-D5FF-C660-167C-ECBAB7EE60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96" t="25852" r="40221" b="34291"/>
            <a:stretch/>
          </p:blipFill>
          <p:spPr>
            <a:xfrm rot="21428065">
              <a:off x="6671122" y="1698776"/>
              <a:ext cx="621750" cy="1124081"/>
            </a:xfrm>
            <a:prstGeom prst="rect">
              <a:avLst/>
            </a:prstGeom>
            <a:effectLst>
              <a:softEdge rad="317500"/>
            </a:effectLst>
            <a:scene3d>
              <a:camera prst="isometricLeftDown"/>
              <a:lightRig rig="threePt" dir="t"/>
            </a:scene3d>
          </p:spPr>
        </p:pic>
        <p:cxnSp>
          <p:nvCxnSpPr>
            <p:cNvPr id="39" name="Straight Arrow Connector 24">
              <a:extLst>
                <a:ext uri="{FF2B5EF4-FFF2-40B4-BE49-F238E27FC236}">
                  <a16:creationId xmlns:a16="http://schemas.microsoft.com/office/drawing/2014/main" id="{15A3341C-13B3-70F6-88EC-C8EFD50DC018}"/>
                </a:ext>
              </a:extLst>
            </p:cNvPr>
            <p:cNvCxnSpPr/>
            <p:nvPr/>
          </p:nvCxnSpPr>
          <p:spPr>
            <a:xfrm flipV="1">
              <a:off x="5554953" y="2275144"/>
              <a:ext cx="1414472" cy="301303"/>
            </a:xfrm>
            <a:prstGeom prst="straightConnector1">
              <a:avLst/>
            </a:prstGeom>
            <a:ln w="2540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Дата 6">
            <a:extLst>
              <a:ext uri="{FF2B5EF4-FFF2-40B4-BE49-F238E27FC236}">
                <a16:creationId xmlns:a16="http://schemas.microsoft.com/office/drawing/2014/main" id="{4D777FDE-EB6D-454C-E44D-A137C38B8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F743-B3E1-2044-BAE9-DE350DD503F1}" type="datetime1">
              <a:rPr lang="ru-RU" smtClean="0"/>
              <a:t>26.11.2024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5DCB3EC-EB59-FE22-6EC0-0B4B46DCF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596F5C9F-0E32-1C1A-3827-E6EFAEC3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499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5C85E3-CDBD-8881-C9AC-65F5E908C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032" y="1153539"/>
            <a:ext cx="4244619" cy="239821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E9F3F4C-87E1-36D3-C2AC-F25CADB5C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087" y="1"/>
            <a:ext cx="9342784" cy="67368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3 possible </a:t>
            </a:r>
          </a:p>
        </p:txBody>
      </p:sp>
      <p:pic>
        <p:nvPicPr>
          <p:cNvPr id="9" name="Immagine 36">
            <a:extLst>
              <a:ext uri="{FF2B5EF4-FFF2-40B4-BE49-F238E27FC236}">
                <a16:creationId xmlns:a16="http://schemas.microsoft.com/office/drawing/2014/main" id="{01CF530A-DC1A-5D68-D897-0FFEEE60B64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2795">
            <a:off x="165662" y="553314"/>
            <a:ext cx="3710283" cy="237953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593BA1-DF0E-D67A-1B46-DFD6AF718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7050" y="1007155"/>
            <a:ext cx="3624949" cy="21373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F26591-CEB6-E837-2D0F-6E5F55A5582B}"/>
              </a:ext>
            </a:extLst>
          </p:cNvPr>
          <p:cNvSpPr txBox="1"/>
          <p:nvPr/>
        </p:nvSpPr>
        <p:spPr>
          <a:xfrm>
            <a:off x="483565" y="950682"/>
            <a:ext cx="2872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Based on linear accelerators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13A6E3-0B8F-221A-ADA3-E39481ED5757}"/>
              </a:ext>
            </a:extLst>
          </p:cNvPr>
          <p:cNvSpPr txBox="1"/>
          <p:nvPr/>
        </p:nvSpPr>
        <p:spPr>
          <a:xfrm>
            <a:off x="9300768" y="885523"/>
            <a:ext cx="229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Based on storage rings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1FD93E-1D51-DEE8-BD03-3304DCD4628E}"/>
              </a:ext>
            </a:extLst>
          </p:cNvPr>
          <p:cNvSpPr txBox="1"/>
          <p:nvPr/>
        </p:nvSpPr>
        <p:spPr>
          <a:xfrm>
            <a:off x="159156" y="4474127"/>
            <a:ext cx="38641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Advantage: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Small emittance 2-3 </a:t>
            </a:r>
            <a:r>
              <a:rPr lang="en-US" dirty="0" err="1">
                <a:solidFill>
                  <a:schemeClr val="bg1"/>
                </a:solidFill>
              </a:rPr>
              <a:t>mmrad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Possibility to focus beam at 5-10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Hight flexibility in tuning</a:t>
            </a:r>
          </a:p>
          <a:p>
            <a:r>
              <a:rPr lang="en-US" dirty="0">
                <a:solidFill>
                  <a:schemeClr val="bg1"/>
                </a:solidFill>
              </a:rPr>
              <a:t>Disadvantage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Low repetition rate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56EC4C-E782-DC91-F39F-8ED15155CC1D}"/>
              </a:ext>
            </a:extLst>
          </p:cNvPr>
          <p:cNvSpPr txBox="1"/>
          <p:nvPr/>
        </p:nvSpPr>
        <p:spPr>
          <a:xfrm>
            <a:off x="159156" y="2479472"/>
            <a:ext cx="1528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Projects:</a:t>
            </a:r>
          </a:p>
          <a:p>
            <a:r>
              <a:rPr lang="en-GB" dirty="0">
                <a:solidFill>
                  <a:schemeClr val="bg1"/>
                </a:solidFill>
              </a:rPr>
              <a:t>STAR2 </a:t>
            </a:r>
          </a:p>
          <a:p>
            <a:r>
              <a:rPr lang="en-GB" dirty="0">
                <a:solidFill>
                  <a:schemeClr val="bg1"/>
                </a:solidFill>
              </a:rPr>
              <a:t>SMART*LIGHT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AD061F-453D-D2A1-7A25-E117DD72350A}"/>
              </a:ext>
            </a:extLst>
          </p:cNvPr>
          <p:cNvSpPr txBox="1"/>
          <p:nvPr/>
        </p:nvSpPr>
        <p:spPr>
          <a:xfrm>
            <a:off x="10723003" y="2839821"/>
            <a:ext cx="9984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Projects:</a:t>
            </a:r>
          </a:p>
          <a:p>
            <a:r>
              <a:rPr lang="en-GB" dirty="0" err="1">
                <a:solidFill>
                  <a:schemeClr val="bg1"/>
                </a:solidFill>
              </a:rPr>
              <a:t>MuCLS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HIGS</a:t>
            </a:r>
          </a:p>
          <a:p>
            <a:r>
              <a:rPr lang="en-GB" dirty="0" err="1">
                <a:solidFill>
                  <a:schemeClr val="bg1"/>
                </a:solidFill>
              </a:rPr>
              <a:t>ThomX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NESTOR</a:t>
            </a:r>
            <a:endParaRPr lang="en-GB" baseline="30000" dirty="0">
              <a:solidFill>
                <a:schemeClr val="bg1"/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EAEB2B1-69EB-C78D-CE36-7D58A497D0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8199" y="1201101"/>
            <a:ext cx="1427646" cy="67368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448FEA5-9A3E-6773-1A3E-7867D138AFB0}"/>
              </a:ext>
            </a:extLst>
          </p:cNvPr>
          <p:cNvSpPr txBox="1"/>
          <p:nvPr/>
        </p:nvSpPr>
        <p:spPr>
          <a:xfrm>
            <a:off x="8588834" y="4474127"/>
            <a:ext cx="36031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Advantage: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Hight repetition rate 17.8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Disadvantage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Bigger emittance 60 </a:t>
            </a:r>
            <a:r>
              <a:rPr lang="en-US" dirty="0" err="1">
                <a:solidFill>
                  <a:schemeClr val="bg1"/>
                </a:solidFill>
              </a:rPr>
              <a:t>mmrad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Bigger transvers size at IP ~70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Рамка 17">
            <a:extLst>
              <a:ext uri="{FF2B5EF4-FFF2-40B4-BE49-F238E27FC236}">
                <a16:creationId xmlns:a16="http://schemas.microsoft.com/office/drawing/2014/main" id="{17CE7F10-9B6D-14C9-458F-3DB0FFE3304E}"/>
              </a:ext>
            </a:extLst>
          </p:cNvPr>
          <p:cNvSpPr/>
          <p:nvPr/>
        </p:nvSpPr>
        <p:spPr>
          <a:xfrm>
            <a:off x="10723003" y="3948790"/>
            <a:ext cx="922453" cy="365124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CD06EF-9697-C014-C083-A0D0E4325755}"/>
              </a:ext>
            </a:extLst>
          </p:cNvPr>
          <p:cNvSpPr txBox="1"/>
          <p:nvPr/>
        </p:nvSpPr>
        <p:spPr>
          <a:xfrm>
            <a:off x="4974484" y="3202747"/>
            <a:ext cx="2171941" cy="400110"/>
          </a:xfrm>
          <a:prstGeom prst="rect">
            <a:avLst/>
          </a:prstGeom>
          <a:solidFill>
            <a:schemeClr val="bg1">
              <a:alpha val="14202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Rep rate ~</a:t>
            </a:r>
            <a:r>
              <a:rPr lang="en-GB" sz="2000" dirty="0">
                <a:solidFill>
                  <a:schemeClr val="accent2"/>
                </a:solidFill>
              </a:rPr>
              <a:t>100 MHz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5A20816-2FFD-AB33-BE94-149D738850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0364" y="4216255"/>
            <a:ext cx="2585567" cy="1897916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A0367E7-E8DC-E798-CDE6-127E93910B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59191" y="3884273"/>
            <a:ext cx="429641" cy="4296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2AD0281-1747-5F1D-4C75-736DB1982B01}"/>
              </a:ext>
            </a:extLst>
          </p:cNvPr>
          <p:cNvSpPr txBox="1"/>
          <p:nvPr/>
        </p:nvSpPr>
        <p:spPr>
          <a:xfrm>
            <a:off x="7091950" y="2538241"/>
            <a:ext cx="1049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Projects:</a:t>
            </a:r>
          </a:p>
          <a:p>
            <a:r>
              <a:rPr lang="en-GB" dirty="0" err="1">
                <a:solidFill>
                  <a:schemeClr val="bg1"/>
                </a:solidFill>
              </a:rPr>
              <a:t>BriXSinO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err="1">
                <a:solidFill>
                  <a:schemeClr val="bg1"/>
                </a:solidFill>
              </a:rPr>
              <a:t>Cbeta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err="1">
                <a:solidFill>
                  <a:schemeClr val="bg1"/>
                </a:solidFill>
              </a:rPr>
              <a:t>BerlinPro</a:t>
            </a:r>
            <a:endParaRPr lang="en-GB" baseline="300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6DD4B3-7B1C-36C2-A00F-DFDCB3169B09}"/>
              </a:ext>
            </a:extLst>
          </p:cNvPr>
          <p:cNvSpPr txBox="1"/>
          <p:nvPr/>
        </p:nvSpPr>
        <p:spPr>
          <a:xfrm>
            <a:off x="5256155" y="808437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Based on ERL 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EB7819C0-B7B8-8E24-4305-0B601C24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7B6E-BB06-D349-A659-4F0ACC6456DD}" type="datetime1">
              <a:rPr lang="ru-RU" smtClean="0"/>
              <a:t>26.11.2024</a:t>
            </a:fld>
            <a:endParaRPr lang="en-GB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5F63FC7-96AC-1CF3-9011-FDA4A0B8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459728-279A-4625-081A-E5A7CDB98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55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794E1D9A-7B80-6B41-A82E-C44836DC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D86BB0-BCFB-A735-6BB6-1CF87B44F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22F2D7-F041-D473-C385-554E94F9A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23</a:t>
            </a:fld>
            <a:endParaRPr lang="en-GB"/>
          </a:p>
        </p:txBody>
      </p:sp>
      <p:pic>
        <p:nvPicPr>
          <p:cNvPr id="10" name="Рисунок 9" descr="Изображение выглядит как текст, График, линия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2FC5C207-4631-4038-B004-DA2ADB4CE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87" y="1703196"/>
            <a:ext cx="5749890" cy="4312418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, График, линия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7CC241AA-8971-A0C6-364A-C486CD7BE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124" y="1703196"/>
            <a:ext cx="5749891" cy="4312418"/>
          </a:xfrm>
          <a:prstGeom prst="rect">
            <a:avLst/>
          </a:prstGeom>
        </p:spPr>
      </p:pic>
      <p:pic>
        <p:nvPicPr>
          <p:cNvPr id="1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F2DD398D-FE29-8599-1AB1-1CFACA364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095" y="240366"/>
            <a:ext cx="2557010" cy="13982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7D143D-1CCB-5FCE-EF6E-052CEF0AF2B5}"/>
                  </a:ext>
                </a:extLst>
              </p:cNvPr>
              <p:cNvSpPr txBox="1"/>
              <p:nvPr/>
            </p:nvSpPr>
            <p:spPr>
              <a:xfrm>
                <a:off x="5357136" y="730900"/>
                <a:ext cx="2719270" cy="7990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7D143D-1CCB-5FCE-EF6E-052CEF0AF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7136" y="730900"/>
                <a:ext cx="2719270" cy="7990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C041E74-8250-A025-3062-797C32B1E16D}"/>
                  </a:ext>
                </a:extLst>
              </p:cNvPr>
              <p:cNvSpPr txBox="1"/>
              <p:nvPr/>
            </p:nvSpPr>
            <p:spPr>
              <a:xfrm>
                <a:off x="2713366" y="361568"/>
                <a:ext cx="15194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C041E74-8250-A025-3062-797C32B1E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366" y="361568"/>
                <a:ext cx="1519455" cy="369332"/>
              </a:xfrm>
              <a:prstGeom prst="rect">
                <a:avLst/>
              </a:prstGeom>
              <a:blipFill>
                <a:blip r:embed="rId6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C389B4-C411-A71C-C2C0-6C3568AF53B6}"/>
                  </a:ext>
                </a:extLst>
              </p:cNvPr>
              <p:cNvSpPr txBox="1"/>
              <p:nvPr/>
            </p:nvSpPr>
            <p:spPr>
              <a:xfrm>
                <a:off x="8395138" y="870681"/>
                <a:ext cx="1379484" cy="519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C389B4-C411-A71C-C2C0-6C3568AF5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138" y="870681"/>
                <a:ext cx="1379484" cy="519438"/>
              </a:xfrm>
              <a:prstGeom prst="rect">
                <a:avLst/>
              </a:prstGeom>
              <a:blipFill>
                <a:blip r:embed="rId7"/>
                <a:stretch>
                  <a:fillRect t="-2381" b="-9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567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CFE66-F6F9-F778-19F5-B9E3BD5CC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6920E-4B0D-491B-EC9D-F2C507C8C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821" y="-74679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Compton Back Scattering?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A0AA90-6A3F-952A-C1D1-E06D96F2F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1" y="2685147"/>
            <a:ext cx="4451824" cy="2863486"/>
          </a:xfrm>
          <a:prstGeom prst="rect">
            <a:avLst/>
          </a:prstGeom>
          <a:effectLst>
            <a:softEdge rad="24754"/>
          </a:effectLst>
        </p:spPr>
      </p:pic>
      <p:graphicFrame>
        <p:nvGraphicFramePr>
          <p:cNvPr id="3" name="Object 33">
            <a:extLst>
              <a:ext uri="{FF2B5EF4-FFF2-40B4-BE49-F238E27FC236}">
                <a16:creationId xmlns:a16="http://schemas.microsoft.com/office/drawing/2014/main" id="{2B9CC383-27DE-55B6-709E-B7448598DA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66206" y="1253738"/>
          <a:ext cx="2513410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31840" imgH="647640" progId="Equation.3">
                  <p:embed/>
                </p:oleObj>
              </mc:Choice>
              <mc:Fallback>
                <p:oleObj name="Equation" r:id="rId4" imgW="2031840" imgH="647640" progId="Equation.3">
                  <p:embed/>
                  <p:pic>
                    <p:nvPicPr>
                      <p:cNvPr id="3" name="Object 33">
                        <a:extLst>
                          <a:ext uri="{FF2B5EF4-FFF2-40B4-BE49-F238E27FC236}">
                            <a16:creationId xmlns:a16="http://schemas.microsoft.com/office/drawing/2014/main" id="{328163DF-9199-FC01-DF2F-525363F8E6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206" y="1253738"/>
                        <a:ext cx="2513410" cy="8048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4">
            <a:extLst>
              <a:ext uri="{FF2B5EF4-FFF2-40B4-BE49-F238E27FC236}">
                <a16:creationId xmlns:a16="http://schemas.microsoft.com/office/drawing/2014/main" id="{F1C87CAB-F5D1-530E-F854-8361E2839D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79616" y="1408959"/>
          <a:ext cx="984758" cy="4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560" imgH="228600" progId="Equation.3">
                  <p:embed/>
                </p:oleObj>
              </mc:Choice>
              <mc:Fallback>
                <p:oleObj name="Equation" r:id="rId6" imgW="520560" imgH="228600" progId="Equation.3">
                  <p:embed/>
                  <p:pic>
                    <p:nvPicPr>
                      <p:cNvPr id="5" name="Object 34">
                        <a:extLst>
                          <a:ext uri="{FF2B5EF4-FFF2-40B4-BE49-F238E27FC236}">
                            <a16:creationId xmlns:a16="http://schemas.microsoft.com/office/drawing/2014/main" id="{0BFCAA7B-4956-5F38-3685-1EBF56AF93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9616" y="1408959"/>
                        <a:ext cx="984758" cy="43309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1">
            <a:extLst>
              <a:ext uri="{FF2B5EF4-FFF2-40B4-BE49-F238E27FC236}">
                <a16:creationId xmlns:a16="http://schemas.microsoft.com/office/drawing/2014/main" id="{C7C892B8-6B9F-8DAF-FC52-1FF27E1EC1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87824" y="1423454"/>
          <a:ext cx="395954" cy="43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6" name="Object 31">
                        <a:extLst>
                          <a:ext uri="{FF2B5EF4-FFF2-40B4-BE49-F238E27FC236}">
                            <a16:creationId xmlns:a16="http://schemas.microsoft.com/office/drawing/2014/main" id="{01DEFF14-0374-AA2B-CB9E-072CEA45D8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24" y="1423454"/>
                        <a:ext cx="395954" cy="4300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>
            <a:extLst>
              <a:ext uri="{FF2B5EF4-FFF2-40B4-BE49-F238E27FC236}">
                <a16:creationId xmlns:a16="http://schemas.microsoft.com/office/drawing/2014/main" id="{2BA87CE2-5A0A-5D31-0C55-3BD2DDF6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F743-B3E1-2044-BAE9-DE350DD503F1}" type="datetime1">
              <a:rPr lang="ru-RU" smtClean="0"/>
              <a:t>26.11.2024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3F0E82-E288-21F4-5250-AE52B2F0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4127DD6A-E680-2C0B-488C-8460EBF0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3</a:t>
            </a:fld>
            <a:endParaRPr lang="en-GB"/>
          </a:p>
        </p:txBody>
      </p:sp>
      <p:pic>
        <p:nvPicPr>
          <p:cNvPr id="1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568E00C-6CA8-98A5-9C1E-8F44FB4B21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8200" y="1120311"/>
            <a:ext cx="2557010" cy="13982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4459B9-5F19-A809-0ADC-874FEB0BFB6D}"/>
                  </a:ext>
                </a:extLst>
              </p:cNvPr>
              <p:cNvSpPr txBox="1"/>
              <p:nvPr/>
            </p:nvSpPr>
            <p:spPr>
              <a:xfrm>
                <a:off x="5201241" y="2172595"/>
                <a:ext cx="2719270" cy="7990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4459B9-5F19-A809-0ADC-874FEB0BFB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241" y="2172595"/>
                <a:ext cx="2719270" cy="79900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1E1144-819D-B89A-6BA1-DE1769C8E79C}"/>
                  </a:ext>
                </a:extLst>
              </p:cNvPr>
              <p:cNvSpPr txBox="1"/>
              <p:nvPr/>
            </p:nvSpPr>
            <p:spPr>
              <a:xfrm>
                <a:off x="790331" y="1235276"/>
                <a:ext cx="15194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1E1144-819D-B89A-6BA1-DE1769C8E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1" y="1235276"/>
                <a:ext cx="1519455" cy="369332"/>
              </a:xfrm>
              <a:prstGeom prst="rect">
                <a:avLst/>
              </a:prstGeom>
              <a:blipFill>
                <a:blip r:embed="rId12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9CFEE41-82A7-9E42-4BA3-57AB73BCC7A2}"/>
                  </a:ext>
                </a:extLst>
              </p:cNvPr>
              <p:cNvSpPr txBox="1"/>
              <p:nvPr/>
            </p:nvSpPr>
            <p:spPr>
              <a:xfrm>
                <a:off x="8347058" y="2258823"/>
                <a:ext cx="1379484" cy="519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9CFEE41-82A7-9E42-4BA3-57AB73BCC7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7058" y="2258823"/>
                <a:ext cx="1379484" cy="519438"/>
              </a:xfrm>
              <a:prstGeom prst="rect">
                <a:avLst/>
              </a:prstGeom>
              <a:blipFill>
                <a:blip r:embed="rId13"/>
                <a:stretch>
                  <a:fillRect t="-2439"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4297F39D-3D75-9A47-0CEB-71987A5DBDCD}"/>
              </a:ext>
            </a:extLst>
          </p:cNvPr>
          <p:cNvCxnSpPr>
            <a:cxnSpLocks/>
          </p:cNvCxnSpPr>
          <p:nvPr/>
        </p:nvCxnSpPr>
        <p:spPr>
          <a:xfrm flipH="1" flipV="1">
            <a:off x="7497188" y="1423454"/>
            <a:ext cx="961344" cy="37749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A7B6E11-D74C-9F2A-AC5A-B759ED07C111}"/>
              </a:ext>
            </a:extLst>
          </p:cNvPr>
          <p:cNvCxnSpPr/>
          <p:nvPr/>
        </p:nvCxnSpPr>
        <p:spPr>
          <a:xfrm flipH="1">
            <a:off x="7503101" y="1389229"/>
            <a:ext cx="955431" cy="452825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Рисунок 47" descr="Изображение выглядит как текст, линия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94C51481-ABFF-90B1-2EB2-8B6FCE40C7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32619" y="3041658"/>
            <a:ext cx="4451825" cy="333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77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B1F9F-A809-ADFB-1949-88A762F4D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124D0-4FF0-A296-4B1C-7DC856E92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821" y="-74679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Compton Back Scattering?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1B97D6-BC17-5E6C-3148-AE42735FA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1" y="2685147"/>
            <a:ext cx="4451824" cy="2863486"/>
          </a:xfrm>
          <a:prstGeom prst="rect">
            <a:avLst/>
          </a:prstGeom>
          <a:effectLst>
            <a:softEdge rad="24754"/>
          </a:effectLst>
        </p:spPr>
      </p:pic>
      <p:graphicFrame>
        <p:nvGraphicFramePr>
          <p:cNvPr id="3" name="Object 33">
            <a:extLst>
              <a:ext uri="{FF2B5EF4-FFF2-40B4-BE49-F238E27FC236}">
                <a16:creationId xmlns:a16="http://schemas.microsoft.com/office/drawing/2014/main" id="{D23BDCC4-658E-9783-CDDD-5B8933D1C2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66206" y="1253738"/>
          <a:ext cx="2513410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31840" imgH="647640" progId="Equation.3">
                  <p:embed/>
                </p:oleObj>
              </mc:Choice>
              <mc:Fallback>
                <p:oleObj name="Equation" r:id="rId4" imgW="2031840" imgH="647640" progId="Equation.3">
                  <p:embed/>
                  <p:pic>
                    <p:nvPicPr>
                      <p:cNvPr id="3" name="Object 33">
                        <a:extLst>
                          <a:ext uri="{FF2B5EF4-FFF2-40B4-BE49-F238E27FC236}">
                            <a16:creationId xmlns:a16="http://schemas.microsoft.com/office/drawing/2014/main" id="{2B9CC383-27DE-55B6-709E-B7448598DA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206" y="1253738"/>
                        <a:ext cx="2513410" cy="8048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4">
            <a:extLst>
              <a:ext uri="{FF2B5EF4-FFF2-40B4-BE49-F238E27FC236}">
                <a16:creationId xmlns:a16="http://schemas.microsoft.com/office/drawing/2014/main" id="{A100A8D1-5C34-1728-FDC8-F760434005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79616" y="1408959"/>
          <a:ext cx="984758" cy="4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560" imgH="228600" progId="Equation.3">
                  <p:embed/>
                </p:oleObj>
              </mc:Choice>
              <mc:Fallback>
                <p:oleObj name="Equation" r:id="rId6" imgW="520560" imgH="228600" progId="Equation.3">
                  <p:embed/>
                  <p:pic>
                    <p:nvPicPr>
                      <p:cNvPr id="5" name="Object 34">
                        <a:extLst>
                          <a:ext uri="{FF2B5EF4-FFF2-40B4-BE49-F238E27FC236}">
                            <a16:creationId xmlns:a16="http://schemas.microsoft.com/office/drawing/2014/main" id="{F1C87CAB-F5D1-530E-F854-8361E2839D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9616" y="1408959"/>
                        <a:ext cx="984758" cy="433095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1">
            <a:extLst>
              <a:ext uri="{FF2B5EF4-FFF2-40B4-BE49-F238E27FC236}">
                <a16:creationId xmlns:a16="http://schemas.microsoft.com/office/drawing/2014/main" id="{1D4D7B06-FD7F-5CF6-6E40-9175F3ECA9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87824" y="1423454"/>
          <a:ext cx="395954" cy="43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6" name="Object 31">
                        <a:extLst>
                          <a:ext uri="{FF2B5EF4-FFF2-40B4-BE49-F238E27FC236}">
                            <a16:creationId xmlns:a16="http://schemas.microsoft.com/office/drawing/2014/main" id="{C7C892B8-6B9F-8DAF-FC52-1FF27E1EC1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24" y="1423454"/>
                        <a:ext cx="395954" cy="4300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>
            <a:extLst>
              <a:ext uri="{FF2B5EF4-FFF2-40B4-BE49-F238E27FC236}">
                <a16:creationId xmlns:a16="http://schemas.microsoft.com/office/drawing/2014/main" id="{2CFCB401-55EC-7B3E-8845-9ED8F1BBD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0F743-B3E1-2044-BAE9-DE350DD503F1}" type="datetime1">
              <a:rPr lang="ru-RU" smtClean="0"/>
              <a:t>26.11.2024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8701E-42D8-4AC1-C79E-051E97F58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F291897F-20F2-27F5-EA87-64AA0AA61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4</a:t>
            </a:fld>
            <a:endParaRPr lang="en-GB"/>
          </a:p>
        </p:txBody>
      </p:sp>
      <p:pic>
        <p:nvPicPr>
          <p:cNvPr id="1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D0D60E9-1C0D-758B-5759-657157987E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8200" y="1120311"/>
            <a:ext cx="2557010" cy="13982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6FDFAC-F286-59C4-AF1D-02B61E29DB7A}"/>
                  </a:ext>
                </a:extLst>
              </p:cNvPr>
              <p:cNvSpPr txBox="1"/>
              <p:nvPr/>
            </p:nvSpPr>
            <p:spPr>
              <a:xfrm>
                <a:off x="5201241" y="2172595"/>
                <a:ext cx="2719270" cy="7990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6FDFAC-F286-59C4-AF1D-02B61E29DB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241" y="2172595"/>
                <a:ext cx="2719270" cy="79900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96DB5D3-7037-6F2D-D126-38D8A0115B59}"/>
                  </a:ext>
                </a:extLst>
              </p:cNvPr>
              <p:cNvSpPr txBox="1"/>
              <p:nvPr/>
            </p:nvSpPr>
            <p:spPr>
              <a:xfrm>
                <a:off x="790331" y="1235276"/>
                <a:ext cx="15194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96DB5D3-7037-6F2D-D126-38D8A0115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31" y="1235276"/>
                <a:ext cx="1519455" cy="369332"/>
              </a:xfrm>
              <a:prstGeom prst="rect">
                <a:avLst/>
              </a:prstGeom>
              <a:blipFill>
                <a:blip r:embed="rId12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9DB1CF-5E9E-7D65-87FE-A625C9E3FAE0}"/>
                  </a:ext>
                </a:extLst>
              </p:cNvPr>
              <p:cNvSpPr txBox="1"/>
              <p:nvPr/>
            </p:nvSpPr>
            <p:spPr>
              <a:xfrm>
                <a:off x="8347058" y="2258823"/>
                <a:ext cx="1379484" cy="519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9DB1CF-5E9E-7D65-87FE-A625C9E3FA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7058" y="2258823"/>
                <a:ext cx="1379484" cy="519438"/>
              </a:xfrm>
              <a:prstGeom prst="rect">
                <a:avLst/>
              </a:prstGeom>
              <a:blipFill>
                <a:blip r:embed="rId13"/>
                <a:stretch>
                  <a:fillRect t="-2439"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6B5F3ECA-0758-5F41-9120-5B8F1791B3B5}"/>
              </a:ext>
            </a:extLst>
          </p:cNvPr>
          <p:cNvCxnSpPr>
            <a:cxnSpLocks/>
          </p:cNvCxnSpPr>
          <p:nvPr/>
        </p:nvCxnSpPr>
        <p:spPr>
          <a:xfrm flipH="1" flipV="1">
            <a:off x="7497188" y="1423454"/>
            <a:ext cx="961344" cy="37749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78FB20B-A7C2-6172-EFCE-A9FB72023AD5}"/>
              </a:ext>
            </a:extLst>
          </p:cNvPr>
          <p:cNvCxnSpPr/>
          <p:nvPr/>
        </p:nvCxnSpPr>
        <p:spPr>
          <a:xfrm flipH="1">
            <a:off x="7503101" y="1389229"/>
            <a:ext cx="955431" cy="452825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Изображение выглядит как самолет, инструмент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C44E8DF4-6EFC-DA91-E6CE-81841989DF5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6568" y="2685147"/>
            <a:ext cx="4430927" cy="2863486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линия, График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086F9C91-CDBE-3B71-FFAD-EBBDE064B98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32619" y="3041658"/>
            <a:ext cx="4451825" cy="333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69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5DC08F80-436E-5021-D011-7D3D25882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0D0F81-F9AB-A563-BA48-5A75159AF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B09B05-A1B8-DE51-1404-37EFE691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5</a:t>
            </a:fld>
            <a:endParaRPr lang="en-GB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A3F8E25-E9CF-22CB-A8F8-16D6EBEA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877" y="-3238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Why we CBS need it in the FCC?</a:t>
            </a:r>
          </a:p>
        </p:txBody>
      </p:sp>
      <p:pic>
        <p:nvPicPr>
          <p:cNvPr id="8" name="Рисунок 7" descr="Изображение выглядит как самолет, инструмент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478147F8-3CAA-435E-2EDE-57FE51841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80" y="1997256"/>
            <a:ext cx="5474525" cy="35379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CF073B-A077-2815-FB21-7D814C14D80E}"/>
              </a:ext>
            </a:extLst>
          </p:cNvPr>
          <p:cNvSpPr txBox="1"/>
          <p:nvPr/>
        </p:nvSpPr>
        <p:spPr>
          <a:xfrm>
            <a:off x="6096000" y="3920050"/>
            <a:ext cx="4578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Beam diagnostic (Polarimetry)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DC0CC3-0D18-955F-D2F9-C57BD6214E3A}"/>
              </a:ext>
            </a:extLst>
          </p:cNvPr>
          <p:cNvSpPr txBox="1"/>
          <p:nvPr/>
        </p:nvSpPr>
        <p:spPr>
          <a:xfrm>
            <a:off x="6096000" y="2827346"/>
            <a:ext cx="3470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Beam intensity control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C9CBCD-4A46-2453-0A6D-F5CEBF5F9E5C}"/>
              </a:ext>
            </a:extLst>
          </p:cNvPr>
          <p:cNvSpPr txBox="1"/>
          <p:nvPr/>
        </p:nvSpPr>
        <p:spPr>
          <a:xfrm>
            <a:off x="6096000" y="1862662"/>
            <a:ext cx="2378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Gamma source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5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D0CAE4CB-DC92-3C91-3B5C-B31B6C11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8761E0-4DE6-CADE-9E6F-1640DD2A6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702959-2A0E-A194-BE9D-5C831C3C1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35DC28-511F-1341-F95A-83F14B15AC54}"/>
              </a:ext>
            </a:extLst>
          </p:cNvPr>
          <p:cNvSpPr txBox="1"/>
          <p:nvPr/>
        </p:nvSpPr>
        <p:spPr>
          <a:xfrm>
            <a:off x="3322644" y="259902"/>
            <a:ext cx="5546711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>
                <a:solidFill>
                  <a:srgbClr val="FFFFFF"/>
                </a:solidFill>
                <a:effectLst/>
                <a:latin typeface="Helvetica" pitchFamily="2" charset="0"/>
              </a:rPr>
              <a:t>FCC POLARIMETER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484235-8180-2792-461B-5D7FF1D2BF03}"/>
              </a:ext>
            </a:extLst>
          </p:cNvPr>
          <p:cNvSpPr txBox="1"/>
          <p:nvPr/>
        </p:nvSpPr>
        <p:spPr>
          <a:xfrm>
            <a:off x="203820" y="1487562"/>
            <a:ext cx="2888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Number of scattering particle 10</a:t>
            </a:r>
            <a:r>
              <a:rPr lang="en-GB" baseline="30000" dirty="0">
                <a:solidFill>
                  <a:schemeClr val="bg1"/>
                </a:solidFill>
              </a:rPr>
              <a:t>3</a:t>
            </a:r>
            <a:r>
              <a:rPr lang="en-GB" dirty="0">
                <a:solidFill>
                  <a:schemeClr val="bg1"/>
                </a:solidFill>
              </a:rPr>
              <a:t>-10</a:t>
            </a:r>
            <a:r>
              <a:rPr lang="en-GB" baseline="30000" dirty="0">
                <a:solidFill>
                  <a:schemeClr val="bg1"/>
                </a:solidFill>
              </a:rPr>
              <a:t>4</a:t>
            </a:r>
            <a:r>
              <a:rPr lang="en-GB" dirty="0">
                <a:solidFill>
                  <a:schemeClr val="bg1"/>
                </a:solidFill>
              </a:rPr>
              <a:t> per one shot</a:t>
            </a:r>
          </a:p>
        </p:txBody>
      </p:sp>
      <p:pic>
        <p:nvPicPr>
          <p:cNvPr id="15" name="Рисунок 14" descr="Изображение выглядит как самолет, инструмент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BEF27A30-D83B-EB81-EE6A-568AF724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80" y="2474252"/>
            <a:ext cx="2866106" cy="1852221"/>
          </a:xfrm>
          <a:prstGeom prst="rect">
            <a:avLst/>
          </a:prstGeom>
        </p:spPr>
      </p:pic>
      <p:sp>
        <p:nvSpPr>
          <p:cNvPr id="16" name="Кольцо 15">
            <a:extLst>
              <a:ext uri="{FF2B5EF4-FFF2-40B4-BE49-F238E27FC236}">
                <a16:creationId xmlns:a16="http://schemas.microsoft.com/office/drawing/2014/main" id="{1AB7BEBA-3518-8833-BF2B-3FD81451BC75}"/>
              </a:ext>
            </a:extLst>
          </p:cNvPr>
          <p:cNvSpPr/>
          <p:nvPr/>
        </p:nvSpPr>
        <p:spPr>
          <a:xfrm>
            <a:off x="587403" y="2911213"/>
            <a:ext cx="3546088" cy="1643201"/>
          </a:xfrm>
          <a:prstGeom prst="donut">
            <a:avLst>
              <a:gd name="adj" fmla="val 30811"/>
            </a:avLst>
          </a:prstGeom>
          <a:solidFill>
            <a:schemeClr val="tx1">
              <a:lumMod val="50000"/>
              <a:lumOff val="50000"/>
              <a:alpha val="4723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7AEF676-D525-B7B7-2B35-C779DE604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650" y="964232"/>
            <a:ext cx="8775530" cy="49362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FCD324-80C0-39CE-2166-1BBD5A04A74F}"/>
              </a:ext>
            </a:extLst>
          </p:cNvPr>
          <p:cNvSpPr txBox="1"/>
          <p:nvPr/>
        </p:nvSpPr>
        <p:spPr>
          <a:xfrm>
            <a:off x="7957457" y="6318495"/>
            <a:ext cx="236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Courtesy </a:t>
            </a:r>
            <a:r>
              <a:rPr lang="en-US" b="0" i="0" u="none" strike="noStrike" cap="none" dirty="0">
                <a:solidFill>
                  <a:srgbClr val="FFFFFF"/>
                </a:solidFill>
                <a:ea typeface="Lato"/>
                <a:cs typeface="Lato"/>
                <a:sym typeface="Lato"/>
              </a:rPr>
              <a:t>Robert Kieffer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40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Изображение выглядит как текст, снимок экрана, Шрифт, число&#10;&#10;Автоматически созданное описание">
            <a:extLst>
              <a:ext uri="{FF2B5EF4-FFF2-40B4-BE49-F238E27FC236}">
                <a16:creationId xmlns:a16="http://schemas.microsoft.com/office/drawing/2014/main" id="{0B23BD6B-D8D4-82C1-871D-E89C37F8B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476" y="3143250"/>
            <a:ext cx="3879850" cy="3067050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D7CD8FE4-3659-DC64-4054-ABE7C7589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DDF24F-1403-D59E-CD5F-4001F83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960ADB-FD36-9DE0-DFE9-55E7CE4A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7</a:t>
            </a:fld>
            <a:endParaRPr lang="en-GB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8EC4780-26C4-2622-2D7B-3B6D2671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877" y="-3238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intensity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934B1C-3E38-19EE-CB02-747ACB089A21}"/>
              </a:ext>
            </a:extLst>
          </p:cNvPr>
          <p:cNvSpPr txBox="1"/>
          <p:nvPr/>
        </p:nvSpPr>
        <p:spPr>
          <a:xfrm>
            <a:off x="421180" y="1293178"/>
            <a:ext cx="11419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bg2"/>
                </a:solidFill>
              </a:rPr>
              <a:t>Why we need?</a:t>
            </a:r>
          </a:p>
          <a:p>
            <a:r>
              <a:rPr lang="en-GB" noProof="0" dirty="0">
                <a:solidFill>
                  <a:schemeClr val="bg2"/>
                </a:solidFill>
              </a:rPr>
              <a:t>Asymmetry in the bunch current leads to Flip-flop instability. To avoid this bunches at IP must be </a:t>
            </a:r>
            <a:r>
              <a:rPr lang="en-GB" noProof="0" dirty="0">
                <a:solidFill>
                  <a:schemeClr val="bg2"/>
                </a:solidFill>
                <a:effectLst/>
                <a:latin typeface="Helvetica" pitchFamily="2" charset="0"/>
              </a:rPr>
              <a:t>bunches should be tightly controlled, with a maximum charge imbalance between collision partner bunches of less than 3−5%.</a:t>
            </a:r>
          </a:p>
          <a:p>
            <a:r>
              <a:rPr lang="en-GB" noProof="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130AE-A89B-78A3-A55F-EDFDDE834CCE}"/>
              </a:ext>
            </a:extLst>
          </p:cNvPr>
          <p:cNvSpPr txBox="1"/>
          <p:nvPr/>
        </p:nvSpPr>
        <p:spPr>
          <a:xfrm>
            <a:off x="386454" y="2618741"/>
            <a:ext cx="3194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bg2"/>
                </a:solidFill>
              </a:rPr>
              <a:t>How to realise it?</a:t>
            </a:r>
          </a:p>
          <a:p>
            <a:r>
              <a:rPr lang="en-GB" noProof="0" dirty="0">
                <a:solidFill>
                  <a:schemeClr val="bg2"/>
                </a:solidFill>
              </a:rPr>
              <a:t> Compton Back Scattering (CBS) </a:t>
            </a:r>
          </a:p>
        </p:txBody>
      </p:sp>
      <p:pic>
        <p:nvPicPr>
          <p:cNvPr id="13" name="Рисунок 12" descr="Изображение выглядит как линия, диаграмма, График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C79B9365-69EA-DF9F-1B74-51A6BDE97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815" y="3819070"/>
            <a:ext cx="4415883" cy="226753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A3CB28FC-ADA2-5B31-6BA3-552936118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1626" y="3135132"/>
            <a:ext cx="2298700" cy="431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39041EF-2D3D-0F89-3128-4F605329A063}"/>
              </a:ext>
            </a:extLst>
          </p:cNvPr>
          <p:cNvSpPr txBox="1"/>
          <p:nvPr/>
        </p:nvSpPr>
        <p:spPr>
          <a:xfrm>
            <a:off x="8036474" y="2757240"/>
            <a:ext cx="319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chemeClr val="bg2"/>
                </a:solidFill>
              </a:rPr>
              <a:t>Laser parameters</a:t>
            </a:r>
          </a:p>
        </p:txBody>
      </p:sp>
      <p:pic>
        <p:nvPicPr>
          <p:cNvPr id="27" name="Рисунок 26" descr="Изображение выглядит как инструмент, самолет&#10;&#10;Автоматически созданное описание">
            <a:extLst>
              <a:ext uri="{FF2B5EF4-FFF2-40B4-BE49-F238E27FC236}">
                <a16:creationId xmlns:a16="http://schemas.microsoft.com/office/drawing/2014/main" id="{72F3F0EF-BA45-380E-DE4A-99E543F3D2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0690" y="2321012"/>
            <a:ext cx="2568397" cy="99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0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817A-2603-D6C2-FD93-EF5F16021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E10BE3FC-5C44-7728-8D2E-1D0992FD1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890F6E-8473-E3DD-79B1-4E422EA31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6BEA0B-587D-2BB6-B497-82B1586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8</a:t>
            </a:fld>
            <a:endParaRPr lang="en-GB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0E8DB2E-88E8-23B8-8DAD-587A61D06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461" y="-68139"/>
            <a:ext cx="5945195" cy="79152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intensity control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76A369-C4A5-A576-7A0D-8B43A6263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951" y="876477"/>
            <a:ext cx="2529572" cy="2209529"/>
          </a:xfrm>
          <a:prstGeom prst="rect">
            <a:avLst/>
          </a:prstGeom>
        </p:spPr>
      </p:pic>
      <p:pic>
        <p:nvPicPr>
          <p:cNvPr id="2" name="Рисунок 1" descr="Изображение выглядит как линия, диаграмма, График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98A47149-3882-30AB-9B65-910AA3C08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014" y="1293178"/>
            <a:ext cx="2295171" cy="117856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диаграмма, линия, круг&#10;&#10;Автоматически созданное описание">
            <a:extLst>
              <a:ext uri="{FF2B5EF4-FFF2-40B4-BE49-F238E27FC236}">
                <a16:creationId xmlns:a16="http://schemas.microsoft.com/office/drawing/2014/main" id="{4D2080B0-CA66-2D4D-DD68-0635ED8F7F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1293" y="3397482"/>
            <a:ext cx="3455383" cy="2816237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текст, диаграмма, линия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0FE4EE4B-A4F2-CEC7-0065-A29DF737C7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5289" y="804975"/>
            <a:ext cx="4108526" cy="230519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01E3C91-66F6-C3AF-953E-0A0F958410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451" y="876477"/>
            <a:ext cx="2591119" cy="22095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1D7A8A-80EE-E92F-9249-6FAB5456DA64}"/>
              </a:ext>
            </a:extLst>
          </p:cNvPr>
          <p:cNvSpPr txBox="1"/>
          <p:nvPr/>
        </p:nvSpPr>
        <p:spPr>
          <a:xfrm>
            <a:off x="3581400" y="595918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Loss map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1E5D44-FB2E-1040-FA1F-3D9B4ECE6A68}"/>
              </a:ext>
            </a:extLst>
          </p:cNvPr>
          <p:cNvSpPr txBox="1"/>
          <p:nvPr/>
        </p:nvSpPr>
        <p:spPr>
          <a:xfrm>
            <a:off x="7957457" y="6318495"/>
            <a:ext cx="254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Courtesy </a:t>
            </a:r>
            <a:r>
              <a:rPr lang="en-US" b="0" i="0" u="none" strike="noStrike" cap="none" dirty="0">
                <a:solidFill>
                  <a:srgbClr val="FFFFFF"/>
                </a:solidFill>
                <a:ea typeface="Lato"/>
                <a:cs typeface="Lato"/>
                <a:sym typeface="Lato"/>
              </a:rPr>
              <a:t>Giacomo </a:t>
            </a:r>
            <a:r>
              <a:rPr lang="en-US" b="0" i="0" u="none" strike="noStrike" cap="none" dirty="0" err="1">
                <a:solidFill>
                  <a:srgbClr val="FFFFFF"/>
                </a:solidFill>
                <a:ea typeface="Lato"/>
                <a:cs typeface="Lato"/>
                <a:sym typeface="Lato"/>
              </a:rPr>
              <a:t>Broggi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963AE9-45D2-578E-7BF9-18DEF3C1C187}"/>
              </a:ext>
            </a:extLst>
          </p:cNvPr>
          <p:cNvSpPr txBox="1"/>
          <p:nvPr/>
        </p:nvSpPr>
        <p:spPr>
          <a:xfrm>
            <a:off x="8610600" y="3086006"/>
            <a:ext cx="2630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Possible location of CBS 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C17D90-6433-A349-7F08-8EE19FF9F93E}"/>
              </a:ext>
            </a:extLst>
          </p:cNvPr>
          <p:cNvSpPr txBox="1"/>
          <p:nvPr/>
        </p:nvSpPr>
        <p:spPr>
          <a:xfrm>
            <a:off x="5669402" y="3035808"/>
            <a:ext cx="189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</a:t>
            </a:r>
            <a:r>
              <a:rPr lang="en-GB" dirty="0" err="1">
                <a:solidFill>
                  <a:schemeClr val="bg1"/>
                </a:solidFill>
              </a:rPr>
              <a:t>ps</a:t>
            </a:r>
            <a:r>
              <a:rPr lang="en-GB" dirty="0">
                <a:solidFill>
                  <a:schemeClr val="bg1"/>
                </a:solidFill>
              </a:rPr>
              <a:t> after CBS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70544B-0577-73D0-E83D-EC1137F794C9}"/>
              </a:ext>
            </a:extLst>
          </p:cNvPr>
          <p:cNvSpPr txBox="1"/>
          <p:nvPr/>
        </p:nvSpPr>
        <p:spPr>
          <a:xfrm>
            <a:off x="475657" y="3044837"/>
            <a:ext cx="205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</a:t>
            </a:r>
            <a:r>
              <a:rPr lang="en-GB" dirty="0" err="1">
                <a:solidFill>
                  <a:schemeClr val="bg1"/>
                </a:solidFill>
              </a:rPr>
              <a:t>ps</a:t>
            </a:r>
            <a:r>
              <a:rPr lang="en-GB" dirty="0">
                <a:solidFill>
                  <a:schemeClr val="bg1"/>
                </a:solidFill>
              </a:rPr>
              <a:t> before CBS</a:t>
            </a: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EF7C8D2F-5083-00F3-37EF-9D0B34A55B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Рисунок 9" descr="Изображение выглядит как текст, линия, снимок экран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D89DA28B-9633-674F-7EF6-D7DD2D5E4B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089" y="3556456"/>
            <a:ext cx="7315200" cy="2374900"/>
          </a:xfrm>
          <a:prstGeom prst="rect">
            <a:avLst/>
          </a:prstGeom>
        </p:spPr>
      </p:pic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A6D9D1A7-90B6-E617-BEBA-2BF2F199EB15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3197321" y="4363483"/>
            <a:ext cx="423022" cy="937468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BDF623B-15B0-BA44-B83D-3A2228E27D6C}"/>
              </a:ext>
            </a:extLst>
          </p:cNvPr>
          <p:cNvSpPr txBox="1"/>
          <p:nvPr/>
        </p:nvSpPr>
        <p:spPr>
          <a:xfrm>
            <a:off x="2813241" y="399415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IP CBS</a:t>
            </a:r>
          </a:p>
        </p:txBody>
      </p:sp>
    </p:spTree>
    <p:extLst>
      <p:ext uri="{BB962C8B-B14F-4D97-AF65-F5344CB8AC3E}">
        <p14:creationId xmlns:p14="http://schemas.microsoft.com/office/powerpoint/2010/main" val="223564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4778C575-96B7-33F4-9900-3FB24741C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C0B6-ED09-894F-8BFD-2662E2356A4D}" type="datetime1">
              <a:rPr lang="ru-RU" smtClean="0"/>
              <a:t>26.11.2024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99B350-5A79-8E3E-285F-0F7CBA733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illya.drebot@mi.infn.it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DE209B-665C-DAED-2F5B-506147E26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30BC-C42C-7A41-BB9F-B15889C35895}" type="slidenum">
              <a:rPr lang="en-GB" smtClean="0"/>
              <a:t>9</a:t>
            </a:fld>
            <a:endParaRPr lang="en-GB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271E005-B50C-B5C7-20DC-3D98AD423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356" y="68114"/>
            <a:ext cx="915229" cy="867059"/>
          </a:xfrm>
          <a:prstGeom prst="rect">
            <a:avLst/>
          </a:prstGeom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BCB4156E-61E1-B7BF-75E9-0CEF77DB4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646" y="-161137"/>
            <a:ext cx="3684676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Spectrums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BA5547-F0A6-4069-9127-2E3FC3E99B6C}"/>
              </a:ext>
            </a:extLst>
          </p:cNvPr>
          <p:cNvSpPr txBox="1"/>
          <p:nvPr/>
        </p:nvSpPr>
        <p:spPr>
          <a:xfrm>
            <a:off x="9757359" y="4277145"/>
            <a:ext cx="24346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>
                <a:solidFill>
                  <a:schemeClr val="bg1"/>
                </a:solidFill>
              </a:rPr>
              <a:t>tt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</a:p>
          <a:p>
            <a:r>
              <a:rPr lang="en-GB" sz="2800" dirty="0">
                <a:solidFill>
                  <a:schemeClr val="bg1"/>
                </a:solidFill>
              </a:rPr>
              <a:t>E= 180 GeV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E</a:t>
            </a:r>
            <a:r>
              <a:rPr lang="en-GB" sz="2800" baseline="-25000" dirty="0" err="1">
                <a:solidFill>
                  <a:schemeClr val="bg1"/>
                </a:solidFill>
              </a:rPr>
              <a:t>phmax</a:t>
            </a:r>
            <a:r>
              <a:rPr lang="en-GB" sz="2800" dirty="0">
                <a:solidFill>
                  <a:schemeClr val="bg1"/>
                </a:solidFill>
              </a:rPr>
              <a:t>=149 GeV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F90A38-509B-9EE9-5F0A-60B120249AAC}"/>
              </a:ext>
            </a:extLst>
          </p:cNvPr>
          <p:cNvSpPr txBox="1"/>
          <p:nvPr/>
        </p:nvSpPr>
        <p:spPr>
          <a:xfrm>
            <a:off x="243282" y="4268346"/>
            <a:ext cx="22518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ZH </a:t>
            </a:r>
          </a:p>
          <a:p>
            <a:r>
              <a:rPr lang="en-GB" sz="2800" dirty="0">
                <a:solidFill>
                  <a:schemeClr val="bg1"/>
                </a:solidFill>
              </a:rPr>
              <a:t>E= 120 GeV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E</a:t>
            </a:r>
            <a:r>
              <a:rPr lang="en-GB" sz="2800" baseline="-25000" dirty="0" err="1">
                <a:solidFill>
                  <a:schemeClr val="bg1"/>
                </a:solidFill>
              </a:rPr>
              <a:t>phmax</a:t>
            </a:r>
            <a:r>
              <a:rPr lang="en-GB" sz="2800" dirty="0">
                <a:solidFill>
                  <a:schemeClr val="bg1"/>
                </a:solidFill>
              </a:rPr>
              <a:t>=89 GeV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B450C3-C4E0-0E87-5262-4DAFAEC781C3}"/>
              </a:ext>
            </a:extLst>
          </p:cNvPr>
          <p:cNvSpPr txBox="1"/>
          <p:nvPr/>
        </p:nvSpPr>
        <p:spPr>
          <a:xfrm>
            <a:off x="100856" y="1164426"/>
            <a:ext cx="22518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Z</a:t>
            </a:r>
          </a:p>
          <a:p>
            <a:r>
              <a:rPr lang="en-GB" sz="2800" dirty="0">
                <a:solidFill>
                  <a:schemeClr val="bg1"/>
                </a:solidFill>
              </a:rPr>
              <a:t>E= 45 GeV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E</a:t>
            </a:r>
            <a:r>
              <a:rPr lang="en-GB" sz="2800" baseline="-25000" dirty="0" err="1">
                <a:solidFill>
                  <a:schemeClr val="bg1"/>
                </a:solidFill>
              </a:rPr>
              <a:t>phmax</a:t>
            </a:r>
            <a:r>
              <a:rPr lang="en-GB" sz="2800" dirty="0">
                <a:solidFill>
                  <a:schemeClr val="bg1"/>
                </a:solidFill>
              </a:rPr>
              <a:t>=24 GeV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2EE706-44B8-9B96-F17F-2A43E1BBC819}"/>
              </a:ext>
            </a:extLst>
          </p:cNvPr>
          <p:cNvSpPr txBox="1"/>
          <p:nvPr/>
        </p:nvSpPr>
        <p:spPr>
          <a:xfrm>
            <a:off x="9757359" y="1401030"/>
            <a:ext cx="22518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W </a:t>
            </a:r>
          </a:p>
          <a:p>
            <a:r>
              <a:rPr lang="en-GB" sz="2800" dirty="0">
                <a:solidFill>
                  <a:schemeClr val="bg1"/>
                </a:solidFill>
              </a:rPr>
              <a:t>E= 80 GeV</a:t>
            </a:r>
          </a:p>
          <a:p>
            <a:r>
              <a:rPr lang="en-GB" sz="2800" dirty="0" err="1">
                <a:solidFill>
                  <a:schemeClr val="bg1"/>
                </a:solidFill>
              </a:rPr>
              <a:t>E</a:t>
            </a:r>
            <a:r>
              <a:rPr lang="en-GB" sz="2800" baseline="-25000" dirty="0" err="1">
                <a:solidFill>
                  <a:schemeClr val="bg1"/>
                </a:solidFill>
              </a:rPr>
              <a:t>phmax</a:t>
            </a:r>
            <a:r>
              <a:rPr lang="en-GB" sz="2800" dirty="0">
                <a:solidFill>
                  <a:schemeClr val="bg1"/>
                </a:solidFill>
              </a:rPr>
              <a:t>=52 GeV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1C5C45-0D21-4474-2B07-811B1B1C6B57}"/>
              </a:ext>
            </a:extLst>
          </p:cNvPr>
          <p:cNvSpPr txBox="1"/>
          <p:nvPr/>
        </p:nvSpPr>
        <p:spPr>
          <a:xfrm>
            <a:off x="8445305" y="441497"/>
            <a:ext cx="3088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For 50 </a:t>
            </a:r>
            <a:r>
              <a:rPr lang="en-GB" dirty="0" err="1">
                <a:solidFill>
                  <a:schemeClr val="bg1"/>
                </a:solidFill>
              </a:rPr>
              <a:t>mJ</a:t>
            </a:r>
            <a:r>
              <a:rPr lang="en-GB" dirty="0">
                <a:solidFill>
                  <a:schemeClr val="bg1"/>
                </a:solidFill>
              </a:rPr>
              <a:t> with rep rate 3.7 kHz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E9CB084-3D67-2C50-5DBE-499B6C7458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613" y="3653663"/>
            <a:ext cx="3440594" cy="266626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E5DE931-DCD1-9915-3AA5-BC8E10D7B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9757" y="899115"/>
            <a:ext cx="3488491" cy="266626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9D5386A-4110-4641-DA39-8CEE552CB2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7613" y="899116"/>
            <a:ext cx="3440594" cy="266626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A2F7602-69BB-7313-1FCA-FBCD79B00E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9757" y="3653663"/>
            <a:ext cx="3460471" cy="2681664"/>
          </a:xfrm>
          <a:prstGeom prst="rect">
            <a:avLst/>
          </a:prstGeom>
        </p:spPr>
      </p:pic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E9CFB5C8-13E7-0916-DE5E-FD7AE913A47C}"/>
              </a:ext>
            </a:extLst>
          </p:cNvPr>
          <p:cNvCxnSpPr/>
          <p:nvPr/>
        </p:nvCxnSpPr>
        <p:spPr>
          <a:xfrm>
            <a:off x="9824538" y="4389026"/>
            <a:ext cx="26762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1892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37561</TotalTime>
  <Words>1470</Words>
  <Application>Microsoft Macintosh PowerPoint</Application>
  <PresentationFormat>Широкоэкранный</PresentationFormat>
  <Paragraphs>263</Paragraphs>
  <Slides>23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8" baseType="lpstr">
      <vt:lpstr>-apple-system</vt:lpstr>
      <vt:lpstr>Arial</vt:lpstr>
      <vt:lpstr>Bauhaus 93</vt:lpstr>
      <vt:lpstr>Calibri</vt:lpstr>
      <vt:lpstr>Calibri Light</vt:lpstr>
      <vt:lpstr>Cambria Math</vt:lpstr>
      <vt:lpstr>Comic Sans MS</vt:lpstr>
      <vt:lpstr>Helvetica</vt:lpstr>
      <vt:lpstr>Lato</vt:lpstr>
      <vt:lpstr>Menlo</vt:lpstr>
      <vt:lpstr>Roboto</vt:lpstr>
      <vt:lpstr>Symbol</vt:lpstr>
      <vt:lpstr>Times New Roman</vt:lpstr>
      <vt:lpstr>Тема Office</vt:lpstr>
      <vt:lpstr>Equation</vt:lpstr>
      <vt:lpstr>Laser Compton scattering in the collider</vt:lpstr>
      <vt:lpstr>What is Compton Back Scattering?</vt:lpstr>
      <vt:lpstr>What is Compton Back Scattering?</vt:lpstr>
      <vt:lpstr>What is Compton Back Scattering?</vt:lpstr>
      <vt:lpstr>Why we CBS need it in the FCC?</vt:lpstr>
      <vt:lpstr>Презентация PowerPoint</vt:lpstr>
      <vt:lpstr>Beam intensity control</vt:lpstr>
      <vt:lpstr>Beam intensity control</vt:lpstr>
      <vt:lpstr>Spectrums</vt:lpstr>
      <vt:lpstr>Презентация PowerPoint</vt:lpstr>
      <vt:lpstr>Презентация PowerPoint</vt:lpstr>
      <vt:lpstr>Laser &amp; Fabry-Perot cavity</vt:lpstr>
      <vt:lpstr>Презентация PowerPoint</vt:lpstr>
      <vt:lpstr>Презентация PowerPoint</vt:lpstr>
      <vt:lpstr>Презентация PowerPoint</vt:lpstr>
      <vt:lpstr>Thank you </vt:lpstr>
      <vt:lpstr>Beam intensity control</vt:lpstr>
      <vt:lpstr>Beam intensity control</vt:lpstr>
      <vt:lpstr>Laser &amp; Fabry-Perot cavity</vt:lpstr>
      <vt:lpstr>Презентация PowerPoint</vt:lpstr>
      <vt:lpstr>What is Compton Back Scattering?</vt:lpstr>
      <vt:lpstr>3 possible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Generation of GeV Photon Energy at European X-Ray Free Electron Laser</dc:title>
  <dc:creator>Illya Drebot</dc:creator>
  <cp:lastModifiedBy>zgen2@outlook.com</cp:lastModifiedBy>
  <cp:revision>28</cp:revision>
  <dcterms:created xsi:type="dcterms:W3CDTF">2023-07-25T08:11:40Z</dcterms:created>
  <dcterms:modified xsi:type="dcterms:W3CDTF">2024-11-28T07:45:15Z</dcterms:modified>
</cp:coreProperties>
</file>