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256" r:id="rId3"/>
    <p:sldId id="411" r:id="rId4"/>
    <p:sldId id="369" r:id="rId5"/>
    <p:sldId id="410" r:id="rId6"/>
    <p:sldId id="398" r:id="rId7"/>
    <p:sldId id="388" r:id="rId8"/>
    <p:sldId id="377" r:id="rId9"/>
    <p:sldId id="399" r:id="rId10"/>
    <p:sldId id="405" r:id="rId11"/>
    <p:sldId id="409" r:id="rId12"/>
    <p:sldId id="400" r:id="rId13"/>
    <p:sldId id="407" r:id="rId14"/>
    <p:sldId id="412" r:id="rId15"/>
    <p:sldId id="401" r:id="rId16"/>
    <p:sldId id="408" r:id="rId17"/>
    <p:sldId id="402" r:id="rId18"/>
    <p:sldId id="360" r:id="rId19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E0F"/>
    <a:srgbClr val="007B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7"/>
    <p:restoredTop sz="94679"/>
  </p:normalViewPr>
  <p:slideViewPr>
    <p:cSldViewPr snapToGrid="0">
      <p:cViewPr varScale="1">
        <p:scale>
          <a:sx n="104" d="100"/>
          <a:sy n="104" d="100"/>
        </p:scale>
        <p:origin x="11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2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286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287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288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2FEE199-F113-4918-A274-5401B26D2556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C6EC3-C1A2-AFDF-6A9F-37808AF2C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24FB5BF2-ED74-1AE5-3757-CFA1BADF7A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B844044B-0925-5CB4-022C-69816FCEDAD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F8CBC61C-7583-4687-705F-D6773B984C44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3665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3B77A-9F9E-CDD4-6F52-47F5DA390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1D37CCDB-F036-A037-717C-E7EAF2CB04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AEF404FE-019A-485F-EE27-6ED2CF61AA6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E6F899D6-24FE-C7F1-5FFD-D94215545656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008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2111D-04BC-6AC7-4CCC-6A30ECE4F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7CE583E2-698D-F78C-A77B-88813E2CBC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B72D43D3-8B1E-384D-E0EA-A2DFA922380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6D041BC4-A813-3628-0251-355F54C5239F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8428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7CB99-2A88-6BD8-2D0F-6426E4A88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4CE5A825-B430-793C-6021-6563B4A45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0F8D3ED9-D1FF-AE7B-785C-C5F18EB4E0A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3F02FC39-C8EC-65DF-FAB4-BFDA79935D3E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0472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D6E93-5908-F730-AFC1-A3CDE1E29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1A4E667F-2ED2-10C8-1264-B502D049C4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1B7CAF43-883F-44CC-8538-27EF914BBFA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FE040108-FE23-CC19-B961-011E0B5B3A6A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6795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3E209-057B-DC18-EC47-586804826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0579C226-72CA-9622-EC57-53102E37BC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E0B915A9-E51F-3175-D6C9-3AA0F5F0FBC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BE00D721-6661-E601-750E-20033D6C1280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2493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4" name="CustomShape 3"/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7AD388C-B48A-46C3-A71A-85E19D2E1D7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4" name="CustomShape 3"/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7AD388C-B48A-46C3-A71A-85E19D2E1D7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55CE3-CF24-7844-6810-9D3C94D25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>
            <a:extLst>
              <a:ext uri="{FF2B5EF4-FFF2-40B4-BE49-F238E27FC236}">
                <a16:creationId xmlns:a16="http://schemas.microsoft.com/office/drawing/2014/main" id="{23591CEC-CE8A-C0BC-7CBE-4137F6391D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3" name="PlaceHolder 2">
            <a:extLst>
              <a:ext uri="{FF2B5EF4-FFF2-40B4-BE49-F238E27FC236}">
                <a16:creationId xmlns:a16="http://schemas.microsoft.com/office/drawing/2014/main" id="{53CAF35A-F8B7-14FA-E6B3-2437AB05C61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4" name="CustomShape 3">
            <a:extLst>
              <a:ext uri="{FF2B5EF4-FFF2-40B4-BE49-F238E27FC236}">
                <a16:creationId xmlns:a16="http://schemas.microsoft.com/office/drawing/2014/main" id="{FA24DFDB-3E78-6F2B-CB3F-8EE4018CE727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7AD388C-B48A-46C3-A71A-85E19D2E1D7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2648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30001-04EB-71BF-1F3A-21A3D6A32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>
            <a:extLst>
              <a:ext uri="{FF2B5EF4-FFF2-40B4-BE49-F238E27FC236}">
                <a16:creationId xmlns:a16="http://schemas.microsoft.com/office/drawing/2014/main" id="{43075331-81D8-50C5-D92F-23C01B9B71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3" name="PlaceHolder 2">
            <a:extLst>
              <a:ext uri="{FF2B5EF4-FFF2-40B4-BE49-F238E27FC236}">
                <a16:creationId xmlns:a16="http://schemas.microsoft.com/office/drawing/2014/main" id="{3A8BF847-36A4-E76B-569A-D04A2563328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4" name="CustomShape 3">
            <a:extLst>
              <a:ext uri="{FF2B5EF4-FFF2-40B4-BE49-F238E27FC236}">
                <a16:creationId xmlns:a16="http://schemas.microsoft.com/office/drawing/2014/main" id="{42BEA2BA-CEA5-510A-45C9-AA2B0BC72F7A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7AD388C-B48A-46C3-A71A-85E19D2E1D7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2308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267BC-679E-E129-3FD8-04DA8A792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3307AC10-3816-7EB7-5E7F-3642EE8D00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99694CC3-6811-D4E1-CCDA-EC107D9A5FF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3FE50A2D-9C37-B91B-649F-AF8ECF3E1E16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188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/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615F5-A213-02A7-4969-F1571A1A7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8DCDCFFC-51F6-8929-EB3D-35A850F160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066E5D74-7BA5-BD0E-CA32-325262B2504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5504A748-0259-BECA-1E05-11DFCD3D8E8A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5925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BD4E9-0500-7136-1AAE-C83C0176E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0F859F2D-21DD-2AC7-36B5-8BACFAAABB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8D241DD5-4403-37AB-4305-7294BB2FC07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EA00970D-1F5D-D82F-23AF-E63F4E6A544B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0326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F6630-63AE-0C2D-C526-CD776E4AA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>
            <a:extLst>
              <a:ext uri="{FF2B5EF4-FFF2-40B4-BE49-F238E27FC236}">
                <a16:creationId xmlns:a16="http://schemas.microsoft.com/office/drawing/2014/main" id="{ED56521A-3B3C-AC78-DB0C-B69FD68CFD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0050" cy="3082925"/>
          </a:xfrm>
          <a:prstGeom prst="rect">
            <a:avLst/>
          </a:prstGeom>
        </p:spPr>
      </p:sp>
      <p:sp>
        <p:nvSpPr>
          <p:cNvPr id="450" name="PlaceHolder 2">
            <a:extLst>
              <a:ext uri="{FF2B5EF4-FFF2-40B4-BE49-F238E27FC236}">
                <a16:creationId xmlns:a16="http://schemas.microsoft.com/office/drawing/2014/main" id="{2E38153A-3A26-67C6-4D08-3D694DFF6C9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520" cy="4128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451" name="CustomShape 3">
            <a:extLst>
              <a:ext uri="{FF2B5EF4-FFF2-40B4-BE49-F238E27FC236}">
                <a16:creationId xmlns:a16="http://schemas.microsoft.com/office/drawing/2014/main" id="{771D3473-D387-6F55-2A61-B2CDCC6465A2}"/>
              </a:ext>
            </a:extLst>
          </p:cNvPr>
          <p:cNvSpPr/>
          <p:nvPr/>
        </p:nvSpPr>
        <p:spPr>
          <a:xfrm>
            <a:off x="3884760" y="8685360"/>
            <a:ext cx="296892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D8FA633-66C2-4918-ABC1-33BC5ED9834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59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 hidden="1"/>
          <p:cNvSpPr/>
          <p:nvPr/>
        </p:nvSpPr>
        <p:spPr>
          <a:xfrm>
            <a:off x="403200" y="6580800"/>
            <a:ext cx="43344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007BC8"/>
                </a:solidFill>
                <a:latin typeface="Arial"/>
                <a:ea typeface="DejaVu Sans" panose="020B0603030804020204"/>
              </a:rPr>
              <a:t>DESY</a:t>
            </a:r>
            <a:r>
              <a:rPr lang="en-US" sz="1000" b="1" strike="noStrike" spc="-1">
                <a:solidFill>
                  <a:srgbClr val="EB6E0F"/>
                </a:solidFill>
                <a:latin typeface="Arial"/>
                <a:ea typeface="DejaVu Sans" panose="020B0603030804020204"/>
              </a:rPr>
              <a:t>.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2" name="CustomShape 2" hidden="1"/>
          <p:cNvSpPr/>
          <p:nvPr/>
        </p:nvSpPr>
        <p:spPr>
          <a:xfrm>
            <a:off x="10848600" y="6580800"/>
            <a:ext cx="93276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000" b="1" strike="noStrike" spc="-1">
                <a:solidFill>
                  <a:srgbClr val="000000"/>
                </a:solidFill>
                <a:latin typeface="Arial"/>
                <a:ea typeface="DejaVu Sans" panose="020B0603030804020204"/>
              </a:rPr>
              <a:t>Page </a:t>
            </a:r>
            <a:fld id="{490FBD22-0C5A-4D42-ABAB-3BC5C4EE3AE7}" type="slidenum">
              <a:rPr lang="en-US" sz="1000" b="1" strike="noStrike" spc="-1">
                <a:solidFill>
                  <a:srgbClr val="000000"/>
                </a:solidFill>
                <a:latin typeface="Arial"/>
                <a:ea typeface="DejaVu Sans" panose="020B0603030804020204"/>
              </a:rPr>
              <a:t>‹#›</a:t>
            </a:fld>
            <a:endParaRPr lang="en-US" sz="1000" b="0" strike="noStrike" spc="-1">
              <a:latin typeface="Arial"/>
            </a:endParaRPr>
          </a:p>
        </p:txBody>
      </p:sp>
      <p:pic>
        <p:nvPicPr>
          <p:cNvPr id="3" name="Grafik 9"/>
          <p:cNvPicPr/>
          <p:nvPr/>
        </p:nvPicPr>
        <p:blipFill>
          <a:blip r:embed="rId14"/>
          <a:stretch>
            <a:fillRect/>
          </a:stretch>
        </p:blipFill>
        <p:spPr>
          <a:xfrm>
            <a:off x="10885320" y="5585400"/>
            <a:ext cx="896760" cy="897120"/>
          </a:xfrm>
          <a:prstGeom prst="rect">
            <a:avLst/>
          </a:prstGeom>
          <a:ln>
            <a:noFill/>
          </a:ln>
        </p:spPr>
      </p:pic>
      <p:pic>
        <p:nvPicPr>
          <p:cNvPr id="4" name="Grafik 10"/>
          <p:cNvPicPr/>
          <p:nvPr/>
        </p:nvPicPr>
        <p:blipFill>
          <a:blip r:embed="rId15"/>
          <a:stretch>
            <a:fillRect/>
          </a:stretch>
        </p:blipFill>
        <p:spPr>
          <a:xfrm>
            <a:off x="395280" y="6258600"/>
            <a:ext cx="1185480" cy="15876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03200" y="6580800"/>
            <a:ext cx="43344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007BC8"/>
                </a:solidFill>
                <a:latin typeface="Arial"/>
                <a:ea typeface="DejaVu Sans" panose="020B0603030804020204"/>
              </a:rPr>
              <a:t>DESY</a:t>
            </a:r>
            <a:r>
              <a:rPr lang="en-US" sz="1000" b="1" strike="noStrike" spc="-1">
                <a:solidFill>
                  <a:srgbClr val="EB6E0F"/>
                </a:solidFill>
                <a:latin typeface="Arial"/>
                <a:ea typeface="DejaVu Sans" panose="020B0603030804020204"/>
              </a:rPr>
              <a:t>.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10848600" y="6580800"/>
            <a:ext cx="93276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000" b="1" strike="noStrike" spc="-1">
                <a:solidFill>
                  <a:srgbClr val="000000"/>
                </a:solidFill>
                <a:latin typeface="Arial"/>
                <a:ea typeface="DejaVu Sans" panose="020B0603030804020204"/>
              </a:rPr>
              <a:t>Page </a:t>
            </a:r>
            <a:fld id="{463120E3-21B7-4CB4-81E7-22558B3915E0}" type="slidenum">
              <a:rPr lang="en-US" sz="1000" b="1" strike="noStrike" spc="-1">
                <a:solidFill>
                  <a:srgbClr val="000000"/>
                </a:solidFill>
                <a:latin typeface="Arial"/>
                <a:ea typeface="DejaVu Sans" panose="020B0603030804020204"/>
              </a:rPr>
              <a:t>‹#›</a:t>
            </a:fld>
            <a:endParaRPr lang="en-US" sz="1000" b="0" strike="noStrike" spc="-1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11" Type="http://schemas.openxmlformats.org/officeDocument/2006/relationships/image" Target="../media/image28.png"/><Relationship Id="rId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0.pn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408.07995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arxiv.org/abs/2409.0863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arxiv.org/abs/2409.0863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Bildplatzhalter 6"/>
          <p:cNvPicPr/>
          <p:nvPr/>
        </p:nvPicPr>
        <p:blipFill>
          <a:blip r:embed="rId2"/>
          <a:srcRect t="80" b="80"/>
          <a:stretch>
            <a:fillRect/>
          </a:stretch>
        </p:blipFill>
        <p:spPr>
          <a:xfrm>
            <a:off x="0" y="0"/>
            <a:ext cx="12189240" cy="342612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407880" y="349560"/>
            <a:ext cx="1137312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3600" b="1" strike="noStrike" spc="-1" dirty="0">
                <a:solidFill>
                  <a:srgbClr val="FFFFFF"/>
                </a:solidFill>
                <a:latin typeface="Arial"/>
                <a:ea typeface="DejaVu Sans" panose="020B0603030804020204"/>
              </a:rPr>
              <a:t>Ultimate limit on beam brightness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414360" y="4096800"/>
            <a:ext cx="11366640" cy="6973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Ilya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 panose="020B0603030804020204"/>
              </a:rPr>
              <a:t>Agapov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,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Sergey Antipov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, C. Cortés Garcia</a:t>
            </a:r>
          </a:p>
          <a:p>
            <a:pPr>
              <a:lnSpc>
                <a:spcPct val="110000"/>
              </a:lnSpc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en-US" sz="18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8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, CERN Geneva				November 28, 2024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F53FC-A0C6-367D-719D-6137DDA66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1A5A4A43-79BD-1905-105C-03DEB7A5ED13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B1EBB658-EEC7-0C8B-CA0A-00D469D40F50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Approximate SC limit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EAB4817E-DB63-6937-8D4F-03541E4A04F7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C</a:t>
            </a: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rossing of the integer resonance</a:t>
            </a:r>
            <a:endParaRPr lang="en-US" sz="18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07C0D0-43AB-078E-6E50-2F85B25B1468}"/>
                  </a:ext>
                </a:extLst>
              </p:cNvPr>
              <p:cNvSpPr txBox="1"/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07C0D0-43AB-078E-6E50-2F85B25B1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blipFill>
                <a:blip r:embed="rId3"/>
                <a:stretch>
                  <a:fillRect l="-1254" r="-627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026BAB-00DE-23F2-9940-DF2248F8AC12}"/>
                  </a:ext>
                </a:extLst>
              </p:cNvPr>
              <p:cNvSpPr txBox="1"/>
              <p:nvPr/>
            </p:nvSpPr>
            <p:spPr>
              <a:xfrm>
                <a:off x="508676" y="2642866"/>
                <a:ext cx="4131580" cy="6839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p>
                          </m:sSubSup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rad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026BAB-00DE-23F2-9940-DF2248F8AC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6" y="2642866"/>
                <a:ext cx="4131580" cy="683905"/>
              </a:xfrm>
              <a:prstGeom prst="rect">
                <a:avLst/>
              </a:prstGeom>
              <a:blipFill>
                <a:blip r:embed="rId4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C348A51-D4AA-FA0A-4818-43AD2837790D}"/>
                  </a:ext>
                </a:extLst>
              </p:cNvPr>
              <p:cNvSpPr txBox="1"/>
              <p:nvPr/>
            </p:nvSpPr>
            <p:spPr>
              <a:xfrm>
                <a:off x="494033" y="3727996"/>
                <a:ext cx="6315255" cy="893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rad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rad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rad>
                              </m:e>
                            </m:d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C348A51-D4AA-FA0A-4818-43AD28377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33" y="3727996"/>
                <a:ext cx="6315255" cy="8935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E7B05BC-6AE6-540B-AE9F-4E8EF07437C7}"/>
                  </a:ext>
                </a:extLst>
              </p:cNvPr>
              <p:cNvSpPr txBox="1"/>
              <p:nvPr/>
            </p:nvSpPr>
            <p:spPr>
              <a:xfrm>
                <a:off x="8092104" y="1517760"/>
                <a:ext cx="2930354" cy="700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E7B05BC-6AE6-540B-AE9F-4E8EF0743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104" y="1517760"/>
                <a:ext cx="2930354" cy="700128"/>
              </a:xfrm>
              <a:prstGeom prst="rect">
                <a:avLst/>
              </a:prstGeom>
              <a:blipFill>
                <a:blip r:embed="rId6"/>
                <a:stretch>
                  <a:fillRect t="-7143" r="-1724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C51DF9-40C4-5D83-D77D-D55A50CC6F20}"/>
                  </a:ext>
                </a:extLst>
              </p:cNvPr>
              <p:cNvSpPr txBox="1"/>
              <p:nvPr/>
            </p:nvSpPr>
            <p:spPr>
              <a:xfrm>
                <a:off x="8129281" y="2603737"/>
                <a:ext cx="1229696" cy="598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C51DF9-40C4-5D83-D77D-D55A50CC6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9281" y="2603737"/>
                <a:ext cx="1229696" cy="598177"/>
              </a:xfrm>
              <a:prstGeom prst="rect">
                <a:avLst/>
              </a:prstGeom>
              <a:blipFill>
                <a:blip r:embed="rId7"/>
                <a:stretch>
                  <a:fillRect l="-4124" t="-2041" r="-1031"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572398-75D6-EEEC-7437-0EF9A37C7D33}"/>
                  </a:ext>
                </a:extLst>
              </p:cNvPr>
              <p:cNvSpPr txBox="1"/>
              <p:nvPr/>
            </p:nvSpPr>
            <p:spPr>
              <a:xfrm>
                <a:off x="5121182" y="4896970"/>
                <a:ext cx="1949636" cy="7411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6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572398-75D6-EEEC-7437-0EF9A37C7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82" y="4896970"/>
                <a:ext cx="1949636" cy="741100"/>
              </a:xfrm>
              <a:prstGeom prst="rect">
                <a:avLst/>
              </a:prstGeom>
              <a:blipFill>
                <a:blip r:embed="rId8"/>
                <a:stretch>
                  <a:fillRect l="-2564" b="-11475"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C0B38D45-A6F3-893B-9092-C02D5CA6FE09}"/>
              </a:ext>
            </a:extLst>
          </p:cNvPr>
          <p:cNvSpPr/>
          <p:nvPr/>
        </p:nvSpPr>
        <p:spPr>
          <a:xfrm>
            <a:off x="5102171" y="1486985"/>
            <a:ext cx="6683690" cy="30560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A1C63169-8753-E629-4767-EA814E50E79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2954386"/>
                  </p:ext>
                </p:extLst>
              </p:nvPr>
            </p:nvGraphicFramePr>
            <p:xfrm>
              <a:off x="5102171" y="1924087"/>
              <a:ext cx="6648171" cy="2614232"/>
            </p:xfrm>
            <a:graphic>
              <a:graphicData uri="http://schemas.openxmlformats.org/drawingml/2006/table">
                <a:tbl>
                  <a:tblPr bandRow="1">
                    <a:tableStyleId>{08FB837D-C827-4EFA-A057-4D05807E0F7C}</a:tableStyleId>
                  </a:tblPr>
                  <a:tblGrid>
                    <a:gridCol w="2216057">
                      <a:extLst>
                        <a:ext uri="{9D8B030D-6E8A-4147-A177-3AD203B41FA5}">
                          <a16:colId xmlns:a16="http://schemas.microsoft.com/office/drawing/2014/main" val="466276699"/>
                        </a:ext>
                      </a:extLst>
                    </a:gridCol>
                    <a:gridCol w="2216057">
                      <a:extLst>
                        <a:ext uri="{9D8B030D-6E8A-4147-A177-3AD203B41FA5}">
                          <a16:colId xmlns:a16="http://schemas.microsoft.com/office/drawing/2014/main" val="2831992827"/>
                        </a:ext>
                      </a:extLst>
                    </a:gridCol>
                    <a:gridCol w="2216057">
                      <a:extLst>
                        <a:ext uri="{9D8B030D-6E8A-4147-A177-3AD203B41FA5}">
                          <a16:colId xmlns:a16="http://schemas.microsoft.com/office/drawing/2014/main" val="19540342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0" dirty="0"/>
                            <a:t>Lorentz factor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.7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×1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45980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Circumference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 km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8656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𝑁𝑒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 </a:t>
                          </a:r>
                          <a:r>
                            <a:rPr lang="en-US" dirty="0" err="1"/>
                            <a:t>nC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0060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Hor. emittance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 pm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6559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53663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Design brightness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𝑇𝑖𝑚𝑖𝑛𝑔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2.4×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p>
                                </m:sSup>
                                <m:r>
                                  <m:rPr>
                                    <m:sty m:val="p"/>
                                  </m:rP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74213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SC limit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𝑺𝑪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b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𝟐𝟒</m:t>
                                    </m:r>
                                  </m:sup>
                                </m:sSup>
                                <m:r>
                                  <a:rPr lang="en-US" b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en-US" b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1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22283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A1C63169-8753-E629-4767-EA814E50E79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2954386"/>
                  </p:ext>
                </p:extLst>
              </p:nvPr>
            </p:nvGraphicFramePr>
            <p:xfrm>
              <a:off x="5102171" y="1924087"/>
              <a:ext cx="6648171" cy="2614232"/>
            </p:xfrm>
            <a:graphic>
              <a:graphicData uri="http://schemas.openxmlformats.org/drawingml/2006/table">
                <a:tbl>
                  <a:tblPr bandRow="1">
                    <a:tableStyleId>{08FB837D-C827-4EFA-A057-4D05807E0F7C}</a:tableStyleId>
                  </a:tblPr>
                  <a:tblGrid>
                    <a:gridCol w="2216057">
                      <a:extLst>
                        <a:ext uri="{9D8B030D-6E8A-4147-A177-3AD203B41FA5}">
                          <a16:colId xmlns:a16="http://schemas.microsoft.com/office/drawing/2014/main" val="466276699"/>
                        </a:ext>
                      </a:extLst>
                    </a:gridCol>
                    <a:gridCol w="2216057">
                      <a:extLst>
                        <a:ext uri="{9D8B030D-6E8A-4147-A177-3AD203B41FA5}">
                          <a16:colId xmlns:a16="http://schemas.microsoft.com/office/drawing/2014/main" val="2831992827"/>
                        </a:ext>
                      </a:extLst>
                    </a:gridCol>
                    <a:gridCol w="2216057">
                      <a:extLst>
                        <a:ext uri="{9D8B030D-6E8A-4147-A177-3AD203B41FA5}">
                          <a16:colId xmlns:a16="http://schemas.microsoft.com/office/drawing/2014/main" val="19540342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0" dirty="0"/>
                            <a:t>Lorentz factor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6897" r="-102286" b="-6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202286" t="-6897" r="-2286" b="-6379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345980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Circumference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103333" r="-102286" b="-5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 km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8656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210345" r="-102286" b="-4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 </a:t>
                          </a:r>
                          <a:r>
                            <a:rPr lang="en-US" dirty="0" err="1"/>
                            <a:t>nC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0060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Hor. emittance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310345" r="-102286" b="-3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 pm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6559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Bunch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396667" r="-102286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5366386"/>
                      </a:ext>
                    </a:extLst>
                  </a:tr>
                  <a:tr h="38811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Design brightness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480645" r="-102286" b="-1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202286" t="-480645" r="-2286" b="-1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7421329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SC limit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02286" t="-620690" r="-102286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202286" t="-620690" r="-2286" b="-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22283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A5B34EA-7D22-3D4B-D94F-77E2DBD62E06}"/>
              </a:ext>
            </a:extLst>
          </p:cNvPr>
          <p:cNvSpPr txBox="1"/>
          <p:nvPr/>
        </p:nvSpPr>
        <p:spPr>
          <a:xfrm>
            <a:off x="5780574" y="1486985"/>
            <a:ext cx="524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Example: PETRA IV, high charge Timing mode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8C90708-0864-7579-10EF-7FEFE614CCD1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2D1679-D9A9-1BAB-326C-812F57DB524D}"/>
                  </a:ext>
                </a:extLst>
              </p:cNvPr>
              <p:cNvSpPr txBox="1"/>
              <p:nvPr/>
            </p:nvSpPr>
            <p:spPr>
              <a:xfrm>
                <a:off x="508676" y="4727636"/>
                <a:ext cx="942566" cy="265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22D1679-D9A9-1BAB-326C-812F57DB5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6" y="4727636"/>
                <a:ext cx="942566" cy="265650"/>
              </a:xfrm>
              <a:prstGeom prst="rect">
                <a:avLst/>
              </a:prstGeom>
              <a:blipFill>
                <a:blip r:embed="rId6"/>
                <a:stretch>
                  <a:fillRect l="-1316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273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12408-8384-EB9D-A73C-8D265E21D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5EF7C2E4-09C0-3132-E27D-FFBD95D4CC53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50375053-21D1-F11E-83B5-B9635F5CC965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Approximation holds in a wide parameter range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21162636-C4E9-AEFE-CE98-7E9F1CD260E2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Within a factor 2 for any conceivable coupling ratio, any machine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1548A9-A66A-F94B-739B-7D1C0EAB2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224" y="1590480"/>
            <a:ext cx="7051516" cy="4701010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360CA73-FF43-049C-C559-567631B37695}"/>
              </a:ext>
            </a:extLst>
          </p:cNvPr>
          <p:cNvSpPr txBox="1"/>
          <p:nvPr/>
        </p:nvSpPr>
        <p:spPr>
          <a:xfrm>
            <a:off x="8808816" y="4188236"/>
            <a:ext cx="2108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1/8 DBA + 7/8 FODO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8F495D-D448-69A1-AE35-9AEC65440C61}"/>
              </a:ext>
            </a:extLst>
          </p:cNvPr>
          <p:cNvSpPr txBox="1"/>
          <p:nvPr/>
        </p:nvSpPr>
        <p:spPr>
          <a:xfrm>
            <a:off x="8808816" y="3845577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H6BA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EBB9C4-5A61-CB90-0FC2-F28F5A2FAC7B}"/>
              </a:ext>
            </a:extLst>
          </p:cNvPr>
          <p:cNvSpPr txBox="1"/>
          <p:nvPr/>
        </p:nvSpPr>
        <p:spPr>
          <a:xfrm>
            <a:off x="8808816" y="3374696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H7BA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362AB8-4F45-45E2-71D8-9AF95FF54638}"/>
              </a:ext>
            </a:extLst>
          </p:cNvPr>
          <p:cNvSpPr txBox="1"/>
          <p:nvPr/>
        </p:nvSpPr>
        <p:spPr>
          <a:xfrm>
            <a:off x="8808816" y="3623219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DBA</a:t>
            </a:r>
          </a:p>
        </p:txBody>
      </p:sp>
      <p:sp>
        <p:nvSpPr>
          <p:cNvPr id="17" name="CustomShape 2">
            <a:extLst>
              <a:ext uri="{FF2B5EF4-FFF2-40B4-BE49-F238E27FC236}">
                <a16:creationId xmlns:a16="http://schemas.microsoft.com/office/drawing/2014/main" id="{8661497C-0E1F-1FB2-8791-C587AE1EC450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9601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C2BD0-AC3A-CD87-2824-162D11CED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ADA66D75-B0B8-AA9E-29CD-A1B6F5E1E3D2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E6DFA6F2-3A9B-F136-E5D2-7E6F835DFD59}"/>
              </a:ext>
            </a:extLst>
          </p:cNvPr>
          <p:cNvSpPr/>
          <p:nvPr/>
        </p:nvSpPr>
        <p:spPr>
          <a:xfrm>
            <a:off x="407880" y="277560"/>
            <a:ext cx="10127598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2800" b="1" spc="-1" dirty="0">
                <a:solidFill>
                  <a:srgbClr val="007BC8"/>
                </a:solidFill>
                <a:latin typeface="Arial"/>
              </a:rPr>
              <a:t>Horizontal emittance at high energy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6DE73EA5-6A58-8827-526E-2490D8A5F7B4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 dirty="0">
                <a:solidFill>
                  <a:srgbClr val="EB6E0F"/>
                </a:solidFill>
                <a:latin typeface="Arial"/>
              </a:rPr>
              <a:t>Governed by a balance of synchrotron radiation and quantum excitation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42F17A-6BCE-59A0-ED9F-AABF593DCA9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464834" y="1273488"/>
            <a:ext cx="3262332" cy="1913600"/>
          </a:xfrm>
        </p:spPr>
        <p:txBody>
          <a:bodyPr>
            <a:normAutofit/>
          </a:bodyPr>
          <a:lstStyle/>
          <a:p>
            <a:r>
              <a:rPr lang="en-US" b="1" dirty="0"/>
              <a:t>IBS is a small correction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3A4E09-D8B4-B794-1F95-1B17F7AFDA2C}"/>
                  </a:ext>
                </a:extLst>
              </p:cNvPr>
              <p:cNvSpPr txBox="1"/>
              <p:nvPr/>
            </p:nvSpPr>
            <p:spPr>
              <a:xfrm>
                <a:off x="453792" y="1393616"/>
                <a:ext cx="3557192" cy="597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𝐼𝐵𝑆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3A4E09-D8B4-B794-1F95-1B17F7AF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92" y="1393616"/>
                <a:ext cx="3557192" cy="597984"/>
              </a:xfrm>
              <a:prstGeom prst="rect">
                <a:avLst/>
              </a:prstGeom>
              <a:blipFill>
                <a:blip r:embed="rId3"/>
                <a:stretch>
                  <a:fillRect t="-2083" r="-1068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11D48E-C6A7-4742-B799-4C5F5D9A9ED3}"/>
                  </a:ext>
                </a:extLst>
              </p:cNvPr>
              <p:cNvSpPr txBox="1"/>
              <p:nvPr/>
            </p:nvSpPr>
            <p:spPr>
              <a:xfrm>
                <a:off x="1607377" y="2230288"/>
                <a:ext cx="2403607" cy="597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11D48E-C6A7-4742-B799-4C5F5D9A9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377" y="2230288"/>
                <a:ext cx="2403607" cy="597984"/>
              </a:xfrm>
              <a:prstGeom prst="rect">
                <a:avLst/>
              </a:prstGeom>
              <a:blipFill>
                <a:blip r:embed="rId4"/>
                <a:stretch>
                  <a:fillRect t="-2083" r="-1579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5DDB64-94E5-3D6B-C912-53FDC54688DA}"/>
                  </a:ext>
                </a:extLst>
              </p:cNvPr>
              <p:cNvSpPr txBox="1"/>
              <p:nvPr/>
            </p:nvSpPr>
            <p:spPr>
              <a:xfrm>
                <a:off x="1027044" y="3051074"/>
                <a:ext cx="2145396" cy="6370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5DDB64-94E5-3D6B-C912-53FDC5468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44" y="3051074"/>
                <a:ext cx="2145396" cy="637097"/>
              </a:xfrm>
              <a:prstGeom prst="rect">
                <a:avLst/>
              </a:prstGeom>
              <a:blipFill>
                <a:blip r:embed="rId5"/>
                <a:stretch>
                  <a:fillRect l="-588" r="-588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stomShape 2">
            <a:extLst>
              <a:ext uri="{FF2B5EF4-FFF2-40B4-BE49-F238E27FC236}">
                <a16:creationId xmlns:a16="http://schemas.microsoft.com/office/drawing/2014/main" id="{7B0C8786-8732-CCC1-05C6-C446F1EAC922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606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C12774-18F2-27FC-105C-150A2DE8D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D39D6182-7285-303E-6CA1-1521F98141C1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BAD163FF-5165-F404-FA89-2B5BF4B92026}"/>
              </a:ext>
            </a:extLst>
          </p:cNvPr>
          <p:cNvSpPr/>
          <p:nvPr/>
        </p:nvSpPr>
        <p:spPr>
          <a:xfrm>
            <a:off x="407880" y="277560"/>
            <a:ext cx="10127598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2800" b="1" spc="-1" dirty="0">
                <a:solidFill>
                  <a:srgbClr val="007BC8"/>
                </a:solidFill>
                <a:latin typeface="Arial"/>
              </a:rPr>
              <a:t>Horizontal emittance at high energy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42682DE7-1409-ACC9-2768-F1B889B408C0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 dirty="0">
                <a:solidFill>
                  <a:srgbClr val="EB6E0F"/>
                </a:solidFill>
                <a:latin typeface="Arial"/>
              </a:rPr>
              <a:t>Governed by a balance of synchrotron radiation and quantum excitation</a:t>
            </a:r>
            <a:endParaRPr lang="en-US" sz="18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36591EE-E472-F8CA-6B55-FFCB5D31EFB2}"/>
                  </a:ext>
                </a:extLst>
              </p:cNvPr>
              <p:cNvSpPr>
                <a:spLocks noGrp="1"/>
              </p:cNvSpPr>
              <p:nvPr>
                <p:ph type="body"/>
              </p:nvPr>
            </p:nvSpPr>
            <p:spPr>
              <a:xfrm>
                <a:off x="8025600" y="3413794"/>
                <a:ext cx="4519901" cy="1913600"/>
              </a:xfrm>
            </p:spPr>
            <p:txBody>
              <a:bodyPr>
                <a:normAutofit/>
              </a:bodyPr>
              <a:lstStyle/>
              <a:p>
                <a:endParaRPr lang="en-US" b="1" dirty="0"/>
              </a:p>
              <a:p>
                <a:pPr>
                  <a:lnSpc>
                    <a:spcPct val="150000"/>
                  </a:lnSpc>
                </a:pPr>
                <a:r>
                  <a:rPr lang="en-US" b="1" i="1" dirty="0"/>
                  <a:t>F</a:t>
                </a:r>
                <a:r>
                  <a:rPr lang="en-US" b="1" dirty="0"/>
                  <a:t> – scale-independent parameter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defined by the ring’s optics lattice,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not its physical scale or energy.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HMBA lattices: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=3−7×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113BB15-5AF2-02B3-ED9B-BDB09527B5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/>
              </p:nvPr>
            </p:nvSpPr>
            <p:spPr>
              <a:xfrm>
                <a:off x="8025600" y="3413794"/>
                <a:ext cx="4519901" cy="1913600"/>
              </a:xfrm>
              <a:blipFill>
                <a:blip r:embed="rId3"/>
                <a:stretch>
                  <a:fillRect l="-3371" b="-5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9EBF47-6842-AFBD-F5DC-74C734CEA1C1}"/>
                  </a:ext>
                </a:extLst>
              </p:cNvPr>
              <p:cNvSpPr txBox="1"/>
              <p:nvPr/>
            </p:nvSpPr>
            <p:spPr>
              <a:xfrm>
                <a:off x="453792" y="1393616"/>
                <a:ext cx="3557192" cy="597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𝐼𝐵𝑆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0E25F0-9EF9-A74E-0491-217E5CBA2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92" y="1393616"/>
                <a:ext cx="3557192" cy="597984"/>
              </a:xfrm>
              <a:prstGeom prst="rect">
                <a:avLst/>
              </a:prstGeom>
              <a:blipFill>
                <a:blip r:embed="rId4"/>
                <a:stretch>
                  <a:fillRect t="-2083" r="-1068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F08F80-53CD-1FAB-9017-9EB22F05FA24}"/>
                  </a:ext>
                </a:extLst>
              </p:cNvPr>
              <p:cNvSpPr txBox="1"/>
              <p:nvPr/>
            </p:nvSpPr>
            <p:spPr>
              <a:xfrm>
                <a:off x="1607377" y="2230288"/>
                <a:ext cx="2403607" cy="597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CC45DD-822B-4585-4C9A-511205314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377" y="2230288"/>
                <a:ext cx="2403607" cy="597984"/>
              </a:xfrm>
              <a:prstGeom prst="rect">
                <a:avLst/>
              </a:prstGeom>
              <a:blipFill>
                <a:blip r:embed="rId5"/>
                <a:stretch>
                  <a:fillRect t="-2083" r="-1579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5301710-40DA-F529-E656-DD2F6C1DAD31}"/>
                  </a:ext>
                </a:extLst>
              </p:cNvPr>
              <p:cNvSpPr txBox="1"/>
              <p:nvPr/>
            </p:nvSpPr>
            <p:spPr>
              <a:xfrm>
                <a:off x="1027044" y="3051074"/>
                <a:ext cx="2145396" cy="6370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C9306D0-DC7C-A584-D5F4-C762B8C0E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44" y="3051074"/>
                <a:ext cx="2145396" cy="637097"/>
              </a:xfrm>
              <a:prstGeom prst="rect">
                <a:avLst/>
              </a:prstGeom>
              <a:blipFill>
                <a:blip r:embed="rId6"/>
                <a:stretch>
                  <a:fillRect l="-588" r="-588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6DA828-E102-33F3-97EC-EE9236E8ECA0}"/>
                  </a:ext>
                </a:extLst>
              </p:cNvPr>
              <p:cNvSpPr txBox="1"/>
              <p:nvPr/>
            </p:nvSpPr>
            <p:spPr>
              <a:xfrm>
                <a:off x="8922296" y="1565373"/>
                <a:ext cx="10408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∈[1;2]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AC4058-555F-399A-C5ED-8F28F031A2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2296" y="1565373"/>
                <a:ext cx="1040862" cy="276999"/>
              </a:xfrm>
              <a:prstGeom prst="rect">
                <a:avLst/>
              </a:prstGeom>
              <a:blipFill>
                <a:blip r:embed="rId7"/>
                <a:stretch>
                  <a:fillRect l="-6024" r="-7229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2B519B-299D-DCA3-C89D-55FFE3E589A8}"/>
                  </a:ext>
                </a:extLst>
              </p:cNvPr>
              <p:cNvSpPr txBox="1"/>
              <p:nvPr/>
            </p:nvSpPr>
            <p:spPr>
              <a:xfrm>
                <a:off x="8181792" y="2065658"/>
                <a:ext cx="3631096" cy="7601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∮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nary>
                            <m:naryPr>
                              <m:chr m:val="∮"/>
                              <m:limLoc m:val="undOvr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∝1/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2A4931-885B-665E-4F05-A185BF718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792" y="2065658"/>
                <a:ext cx="3631096" cy="760144"/>
              </a:xfrm>
              <a:prstGeom prst="rect">
                <a:avLst/>
              </a:prstGeom>
              <a:blipFill>
                <a:blip r:embed="rId8"/>
                <a:stretch>
                  <a:fillRect t="-22951" b="-98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82FBC71-C4D2-86A6-28C3-E0B2EC1B93BF}"/>
                  </a:ext>
                </a:extLst>
              </p:cNvPr>
              <p:cNvSpPr txBox="1"/>
              <p:nvPr/>
            </p:nvSpPr>
            <p:spPr>
              <a:xfrm>
                <a:off x="8916677" y="3062596"/>
                <a:ext cx="101758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1F94E60-0ED6-22D6-FE32-EDCF22A70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6677" y="3062596"/>
                <a:ext cx="1017586" cy="555793"/>
              </a:xfrm>
              <a:prstGeom prst="rect">
                <a:avLst/>
              </a:prstGeom>
              <a:blipFill>
                <a:blip r:embed="rId9"/>
                <a:stretch>
                  <a:fillRect l="-2469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D3F9F46-2EA1-0549-20C1-AD0D9375B54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464834" y="1273488"/>
            <a:ext cx="3262332" cy="1913600"/>
          </a:xfrm>
        </p:spPr>
        <p:txBody>
          <a:bodyPr>
            <a:normAutofit/>
          </a:bodyPr>
          <a:lstStyle/>
          <a:p>
            <a:r>
              <a:rPr lang="en-US" b="1" dirty="0"/>
              <a:t>IBS is a small correction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18" name="CustomShape 2">
            <a:extLst>
              <a:ext uri="{FF2B5EF4-FFF2-40B4-BE49-F238E27FC236}">
                <a16:creationId xmlns:a16="http://schemas.microsoft.com/office/drawing/2014/main" id="{ADF4EABB-54B9-926B-0190-6B1BF7B30EEF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1317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128CF-601C-3504-E11F-05DB293C8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68FFDCD5-2C33-920D-8B37-FCE4FD2AA9E3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F167AD84-CD99-94EA-C52E-270575F6A126}"/>
              </a:ext>
            </a:extLst>
          </p:cNvPr>
          <p:cNvSpPr/>
          <p:nvPr/>
        </p:nvSpPr>
        <p:spPr>
          <a:xfrm>
            <a:off x="407880" y="277560"/>
            <a:ext cx="10127598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2800" b="1" spc="-1" dirty="0">
                <a:solidFill>
                  <a:srgbClr val="007BC8"/>
                </a:solidFill>
                <a:latin typeface="Arial"/>
              </a:rPr>
              <a:t>Horizontal emittance at high energy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6EEA8DFC-2BA1-DB44-4DF1-53C048082858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 dirty="0">
                <a:solidFill>
                  <a:srgbClr val="EB6E0F"/>
                </a:solidFill>
                <a:latin typeface="Arial"/>
              </a:rPr>
              <a:t>Governed by a balance of synchrotron radiation and quantum excitation</a:t>
            </a:r>
            <a:endParaRPr lang="en-US" sz="18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113BB15-5AF2-02B3-ED9B-BDB09527B5CD}"/>
                  </a:ext>
                </a:extLst>
              </p:cNvPr>
              <p:cNvSpPr>
                <a:spLocks noGrp="1"/>
              </p:cNvSpPr>
              <p:nvPr>
                <p:ph type="body"/>
              </p:nvPr>
            </p:nvSpPr>
            <p:spPr>
              <a:xfrm>
                <a:off x="8025600" y="3413794"/>
                <a:ext cx="4519901" cy="1913600"/>
              </a:xfrm>
            </p:spPr>
            <p:txBody>
              <a:bodyPr>
                <a:normAutofit/>
              </a:bodyPr>
              <a:lstStyle/>
              <a:p>
                <a:endParaRPr lang="en-US" b="1" dirty="0"/>
              </a:p>
              <a:p>
                <a:pPr>
                  <a:lnSpc>
                    <a:spcPct val="150000"/>
                  </a:lnSpc>
                </a:pPr>
                <a:r>
                  <a:rPr lang="en-US" b="1" i="1" dirty="0"/>
                  <a:t>F</a:t>
                </a:r>
                <a:r>
                  <a:rPr lang="en-US" b="1" dirty="0"/>
                  <a:t> – scale-independent parameter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defined by the ring’s optics lattice,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not its physical scale or energy.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HMBA lattices: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=3−7×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113BB15-5AF2-02B3-ED9B-BDB09527B5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/>
              </p:nvPr>
            </p:nvSpPr>
            <p:spPr>
              <a:xfrm>
                <a:off x="8025600" y="3413794"/>
                <a:ext cx="4519901" cy="1913600"/>
              </a:xfrm>
              <a:blipFill>
                <a:blip r:embed="rId3"/>
                <a:stretch>
                  <a:fillRect l="-3371" b="-5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0E25F0-9EF9-A74E-0491-217E5CBA2041}"/>
                  </a:ext>
                </a:extLst>
              </p:cNvPr>
              <p:cNvSpPr txBox="1"/>
              <p:nvPr/>
            </p:nvSpPr>
            <p:spPr>
              <a:xfrm>
                <a:off x="453792" y="1393616"/>
                <a:ext cx="3557192" cy="597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𝐼𝐵𝑆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0E25F0-9EF9-A74E-0491-217E5CBA2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92" y="1393616"/>
                <a:ext cx="3557192" cy="597984"/>
              </a:xfrm>
              <a:prstGeom prst="rect">
                <a:avLst/>
              </a:prstGeom>
              <a:blipFill>
                <a:blip r:embed="rId4"/>
                <a:stretch>
                  <a:fillRect t="-2083" r="-1068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CC45DD-822B-4585-4C9A-511205314CCF}"/>
                  </a:ext>
                </a:extLst>
              </p:cNvPr>
              <p:cNvSpPr txBox="1"/>
              <p:nvPr/>
            </p:nvSpPr>
            <p:spPr>
              <a:xfrm>
                <a:off x="1607377" y="2230288"/>
                <a:ext cx="2403607" cy="597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CC45DD-822B-4585-4C9A-511205314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377" y="2230288"/>
                <a:ext cx="2403607" cy="597984"/>
              </a:xfrm>
              <a:prstGeom prst="rect">
                <a:avLst/>
              </a:prstGeom>
              <a:blipFill>
                <a:blip r:embed="rId5"/>
                <a:stretch>
                  <a:fillRect t="-2083" r="-1579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C9306D0-DC7C-A584-D5F4-C762B8C0E4E5}"/>
                  </a:ext>
                </a:extLst>
              </p:cNvPr>
              <p:cNvSpPr txBox="1"/>
              <p:nvPr/>
            </p:nvSpPr>
            <p:spPr>
              <a:xfrm>
                <a:off x="1027044" y="3051074"/>
                <a:ext cx="2145396" cy="6370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C9306D0-DC7C-A584-D5F4-C762B8C0E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44" y="3051074"/>
                <a:ext cx="2145396" cy="637097"/>
              </a:xfrm>
              <a:prstGeom prst="rect">
                <a:avLst/>
              </a:prstGeom>
              <a:blipFill>
                <a:blip r:embed="rId6"/>
                <a:stretch>
                  <a:fillRect l="-588" r="-588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AC4058-555F-399A-C5ED-8F28F031A224}"/>
                  </a:ext>
                </a:extLst>
              </p:cNvPr>
              <p:cNvSpPr txBox="1"/>
              <p:nvPr/>
            </p:nvSpPr>
            <p:spPr>
              <a:xfrm>
                <a:off x="8922296" y="1565373"/>
                <a:ext cx="10408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∈[1;2]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AC4058-555F-399A-C5ED-8F28F031A2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2296" y="1565373"/>
                <a:ext cx="1040862" cy="276999"/>
              </a:xfrm>
              <a:prstGeom prst="rect">
                <a:avLst/>
              </a:prstGeom>
              <a:blipFill>
                <a:blip r:embed="rId7"/>
                <a:stretch>
                  <a:fillRect l="-6024" r="-7229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2A4931-885B-665E-4F05-A185BF718828}"/>
                  </a:ext>
                </a:extLst>
              </p:cNvPr>
              <p:cNvSpPr txBox="1"/>
              <p:nvPr/>
            </p:nvSpPr>
            <p:spPr>
              <a:xfrm>
                <a:off x="8181792" y="2065658"/>
                <a:ext cx="3631096" cy="7601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∮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nary>
                            <m:naryPr>
                              <m:chr m:val="∮"/>
                              <m:limLoc m:val="undOvr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∝1/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2A4931-885B-665E-4F05-A185BF718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792" y="2065658"/>
                <a:ext cx="3631096" cy="760144"/>
              </a:xfrm>
              <a:prstGeom prst="rect">
                <a:avLst/>
              </a:prstGeom>
              <a:blipFill>
                <a:blip r:embed="rId8"/>
                <a:stretch>
                  <a:fillRect t="-22951" b="-98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1F94E60-0ED6-22D6-FE32-EDCF22A7038B}"/>
                  </a:ext>
                </a:extLst>
              </p:cNvPr>
              <p:cNvSpPr txBox="1"/>
              <p:nvPr/>
            </p:nvSpPr>
            <p:spPr>
              <a:xfrm>
                <a:off x="8916677" y="3062596"/>
                <a:ext cx="101758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1F94E60-0ED6-22D6-FE32-EDCF22A70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6677" y="3062596"/>
                <a:ext cx="1017586" cy="555793"/>
              </a:xfrm>
              <a:prstGeom prst="rect">
                <a:avLst/>
              </a:prstGeom>
              <a:blipFill>
                <a:blip r:embed="rId9"/>
                <a:stretch>
                  <a:fillRect l="-2469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08389E-6696-3099-4022-8010ADBF727A}"/>
                  </a:ext>
                </a:extLst>
              </p:cNvPr>
              <p:cNvSpPr txBox="1"/>
              <p:nvPr/>
            </p:nvSpPr>
            <p:spPr>
              <a:xfrm>
                <a:off x="5125833" y="5237590"/>
                <a:ext cx="1728537" cy="6938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6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08389E-6696-3099-4022-8010ADBF72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5833" y="5237590"/>
                <a:ext cx="1728537" cy="693844"/>
              </a:xfrm>
              <a:prstGeom prst="rect">
                <a:avLst/>
              </a:prstGeom>
              <a:blipFill>
                <a:blip r:embed="rId10"/>
                <a:stretch>
                  <a:fillRect b="-10345"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0E99481-85DF-249A-BB07-10CA6B689DD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464834" y="1273488"/>
            <a:ext cx="3262332" cy="1913600"/>
          </a:xfrm>
        </p:spPr>
        <p:txBody>
          <a:bodyPr>
            <a:normAutofit/>
          </a:bodyPr>
          <a:lstStyle/>
          <a:p>
            <a:r>
              <a:rPr lang="en-US" b="1" dirty="0"/>
              <a:t>IBS is a small correction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18" name="CustomShape 2">
            <a:extLst>
              <a:ext uri="{FF2B5EF4-FFF2-40B4-BE49-F238E27FC236}">
                <a16:creationId xmlns:a16="http://schemas.microsoft.com/office/drawing/2014/main" id="{F6AC3DC8-131A-D224-E477-4E95AF645EB5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265549-9C5B-5208-5440-A0AB3EE660BC}"/>
                  </a:ext>
                </a:extLst>
              </p:cNvPr>
              <p:cNvSpPr txBox="1"/>
              <p:nvPr/>
            </p:nvSpPr>
            <p:spPr>
              <a:xfrm>
                <a:off x="3129121" y="4029729"/>
                <a:ext cx="1949636" cy="7411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6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265549-9C5B-5208-5440-A0AB3EE660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121" y="4029729"/>
                <a:ext cx="1949636" cy="741100"/>
              </a:xfrm>
              <a:prstGeom prst="rect">
                <a:avLst/>
              </a:prstGeom>
              <a:blipFill>
                <a:blip r:embed="rId11"/>
                <a:stretch>
                  <a:fillRect l="-1923" b="-11475"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61C6C66-6294-D399-83C6-1DC58590356B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4103939" y="4770829"/>
            <a:ext cx="1367740" cy="454388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CFCBC36-9B12-C531-5627-582CE96CDD1F}"/>
              </a:ext>
            </a:extLst>
          </p:cNvPr>
          <p:cNvSpPr txBox="1"/>
          <p:nvPr/>
        </p:nvSpPr>
        <p:spPr>
          <a:xfrm>
            <a:off x="317868" y="6085897"/>
            <a:ext cx="11316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 20 GeV-range machine should have a higher brightness limit compared to most 4th generation light sources</a:t>
            </a:r>
          </a:p>
        </p:txBody>
      </p:sp>
    </p:spTree>
    <p:extLst>
      <p:ext uri="{BB962C8B-B14F-4D97-AF65-F5344CB8AC3E}">
        <p14:creationId xmlns:p14="http://schemas.microsoft.com/office/powerpoint/2010/main" val="3792149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0C250-7E9D-B485-78EB-478E44BE0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CustomShape 1">
            <a:extLst>
              <a:ext uri="{FF2B5EF4-FFF2-40B4-BE49-F238E27FC236}">
                <a16:creationId xmlns:a16="http://schemas.microsoft.com/office/drawing/2014/main" id="{14C3C215-0BB5-27E3-6372-2E7ED5C99526}"/>
              </a:ext>
            </a:extLst>
          </p:cNvPr>
          <p:cNvSpPr/>
          <p:nvPr/>
        </p:nvSpPr>
        <p:spPr>
          <a:xfrm>
            <a:off x="407880" y="267705"/>
            <a:ext cx="11373120" cy="4482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2800" b="1" strike="noStrike" spc="-1" dirty="0">
                <a:solidFill>
                  <a:srgbClr val="007BC8"/>
                </a:solidFill>
                <a:latin typeface="Arial"/>
                <a:ea typeface="DejaVu Sans" panose="020B0603030804020204"/>
              </a:rPr>
              <a:t>Space charge imposes a limit on achievable beam brightness 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24" name="CustomShape 2">
            <a:extLst>
              <a:ext uri="{FF2B5EF4-FFF2-40B4-BE49-F238E27FC236}">
                <a16:creationId xmlns:a16="http://schemas.microsoft.com/office/drawing/2014/main" id="{BAA8B885-E760-9904-8F84-62C8A2B6F4DD}"/>
              </a:ext>
            </a:extLst>
          </p:cNvPr>
          <p:cNvSpPr/>
          <p:nvPr/>
        </p:nvSpPr>
        <p:spPr>
          <a:xfrm>
            <a:off x="407880" y="804157"/>
            <a:ext cx="11373120" cy="3762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The way to push further is to aim at higher energies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25" name="CustomShape 3">
            <a:extLst>
              <a:ext uri="{FF2B5EF4-FFF2-40B4-BE49-F238E27FC236}">
                <a16:creationId xmlns:a16="http://schemas.microsoft.com/office/drawing/2014/main" id="{D4AD1421-A1CA-B004-2B19-884B70B70869}"/>
              </a:ext>
            </a:extLst>
          </p:cNvPr>
          <p:cNvSpPr/>
          <p:nvPr/>
        </p:nvSpPr>
        <p:spPr>
          <a:xfrm>
            <a:off x="407880" y="3571428"/>
            <a:ext cx="7521840" cy="2670346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Ther</a:t>
            </a:r>
            <a:r>
              <a:rPr lang="en-US" b="1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e is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a limit on achievable beam brightness</a:t>
            </a:r>
            <a:endParaRPr lang="en-US" sz="1800" b="0" strike="noStrike" spc="-1" dirty="0">
              <a:latin typeface="Arial"/>
            </a:endParaRPr>
          </a:p>
          <a:p>
            <a:pPr marL="361950" indent="-358775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Due to crossing of the integer resonance</a:t>
            </a:r>
          </a:p>
          <a:p>
            <a:pPr marL="361950" indent="-358775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Consequently, the photon brilliance is limited</a:t>
            </a:r>
            <a:b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</a:br>
            <a:endParaRPr lang="en-US" sz="1800" b="0" strike="noStrike" spc="-1" dirty="0">
              <a:latin typeface="Arial"/>
            </a:endParaRPr>
          </a:p>
          <a:p>
            <a:pPr marL="3175" indent="0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/>
              <a:buNone/>
            </a:pPr>
            <a:r>
              <a:rPr lang="en-US" b="1" spc="-1" dirty="0">
                <a:solidFill>
                  <a:srgbClr val="000000"/>
                </a:solidFill>
                <a:latin typeface="Arial"/>
                <a:ea typeface="DejaVu Sans" panose="020B0603030804020204"/>
                <a:sym typeface="+mn-ea"/>
              </a:rPr>
              <a:t>The SC limit increases with energy as the interaction weakens</a:t>
            </a:r>
          </a:p>
          <a:p>
            <a:pPr marL="288925" indent="-285750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DejaVu Sans" panose="020B0603030804020204"/>
                <a:sym typeface="+mn-ea"/>
              </a:rPr>
              <a:t>Potentially, higher photon brilliance at higher beam energies</a:t>
            </a:r>
            <a:r>
              <a:rPr lang="en-US" b="1" spc="-1" dirty="0">
                <a:solidFill>
                  <a:srgbClr val="000000"/>
                </a:solidFill>
                <a:latin typeface="Arial"/>
                <a:ea typeface="DejaVu Sans" panose="020B0603030804020204"/>
                <a:sym typeface="+mn-ea"/>
              </a:rPr>
              <a:t>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27" name="CustomShape 5">
            <a:extLst>
              <a:ext uri="{FF2B5EF4-FFF2-40B4-BE49-F238E27FC236}">
                <a16:creationId xmlns:a16="http://schemas.microsoft.com/office/drawing/2014/main" id="{D44A41B8-067A-D89D-D536-2646C5B096AD}"/>
              </a:ext>
            </a:extLst>
          </p:cNvPr>
          <p:cNvSpPr/>
          <p:nvPr/>
        </p:nvSpPr>
        <p:spPr>
          <a:xfrm>
            <a:off x="407670" y="1946275"/>
            <a:ext cx="7912735" cy="1960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Space charge can no longer be ignored in state-of-the art light sources </a:t>
            </a:r>
            <a:endParaRPr lang="en-US" sz="1800" b="0" strike="noStrike" spc="-1" dirty="0">
              <a:latin typeface="Arial"/>
            </a:endParaRPr>
          </a:p>
          <a:p>
            <a:pPr marL="361950" indent="-358775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Emittance reaches the point where it becomes strong enough</a:t>
            </a:r>
          </a:p>
          <a:p>
            <a:pPr marL="361950" indent="-358775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Generates incoherent tune shift and spread affecting beam dynamics</a:t>
            </a:r>
            <a:endParaRPr lang="en-US" sz="1800" b="0" strike="noStrike" spc="-1" dirty="0">
              <a:latin typeface="Arial"/>
            </a:endParaRPr>
          </a:p>
          <a:p>
            <a:pPr marL="361950" indent="-358775">
              <a:lnSpc>
                <a:spcPct val="11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45EC3799-EA09-05A4-3AAD-C380FFE08FF0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451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12363-402F-4F63-789F-E5A67B568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31E99E5F-7BD5-C346-A4F1-F7CE6F21A8F3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715F309C-116F-A7EB-F36B-254F37954BBB}"/>
              </a:ext>
            </a:extLst>
          </p:cNvPr>
          <p:cNvSpPr/>
          <p:nvPr/>
        </p:nvSpPr>
        <p:spPr>
          <a:xfrm>
            <a:off x="407879" y="277560"/>
            <a:ext cx="10776955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Extras: emittance scaling factor for different machines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9AA2B2A3-D7CD-3CFF-C431-D86FEFF210B0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Many state-of-the art HMBA machines have similar performance despite different scales</a:t>
            </a:r>
            <a:endParaRPr lang="en-US" sz="1800" b="0" strike="noStrike" spc="-1" dirty="0"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BB2E94F-523D-08BD-00E9-68A8B980F9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7439197"/>
                  </p:ext>
                </p:extLst>
              </p:nvPr>
            </p:nvGraphicFramePr>
            <p:xfrm>
              <a:off x="407880" y="1888999"/>
              <a:ext cx="11161270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2254">
                      <a:extLst>
                        <a:ext uri="{9D8B030D-6E8A-4147-A177-3AD203B41FA5}">
                          <a16:colId xmlns:a16="http://schemas.microsoft.com/office/drawing/2014/main" val="3632871826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1842644358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3263256613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1115627972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26527933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Machine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Circumference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Hor. emittance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569221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P4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2.3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20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3.3×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35007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HEPS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1.36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35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3.5×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79154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P4 no DW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2.3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40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6.6×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743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ESRF-EBS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844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110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6.8×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57860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APS-U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1.1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65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5.2×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tx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81554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SLS-II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2.7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288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131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14×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4214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Diamond-II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3.5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562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162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14×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07792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SOLEIL-II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2.75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354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83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10×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15890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MAX-IV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3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528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200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accent3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30×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3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3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chemeClr val="accent3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chemeClr val="accent3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accent3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US" b="0" i="0" smtClean="0">
                                        <a:solidFill>
                                          <a:schemeClr val="accent3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521796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BB2E94F-523D-08BD-00E9-68A8B980F9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7439197"/>
                  </p:ext>
                </p:extLst>
              </p:nvPr>
            </p:nvGraphicFramePr>
            <p:xfrm>
              <a:off x="407880" y="1888999"/>
              <a:ext cx="11161270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2254">
                      <a:extLst>
                        <a:ext uri="{9D8B030D-6E8A-4147-A177-3AD203B41FA5}">
                          <a16:colId xmlns:a16="http://schemas.microsoft.com/office/drawing/2014/main" val="3632871826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1842644358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3263256613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1115627972"/>
                        </a:ext>
                      </a:extLst>
                    </a:gridCol>
                    <a:gridCol w="2232254">
                      <a:extLst>
                        <a:ext uri="{9D8B030D-6E8A-4147-A177-3AD203B41FA5}">
                          <a16:colId xmlns:a16="http://schemas.microsoft.com/office/drawing/2014/main" val="26527933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Machine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Circumference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Hor. emittance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569221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P4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2.3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20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103333" r="-1136" b="-80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35007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HEPS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1.36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</a:rPr>
                            <a:t>35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210345" r="-1136" b="-7344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79154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P4 no DW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2.3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40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310345" r="-1136" b="-6344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2743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ESRF-EBS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844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110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396667" r="-1136" b="-5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57860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APS-U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1.1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</a:rPr>
                            <a:t>65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513793" r="-1136" b="-4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81554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SLS-II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2.7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288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131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613793" r="-1136" b="-3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4214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Diamond-II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3.5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562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162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713793" r="-1136" b="-2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07792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SOLEIL-II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2.75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354 km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83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786667" r="-1136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15890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MAX-IV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3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528 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a:t>200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000" t="-917241" r="-1136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452179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CustomShape 2">
            <a:extLst>
              <a:ext uri="{FF2B5EF4-FFF2-40B4-BE49-F238E27FC236}">
                <a16:creationId xmlns:a16="http://schemas.microsoft.com/office/drawing/2014/main" id="{07984BDD-2B54-ECCE-EC4A-CBF3B6A93310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2DF4E1D-AABF-E905-DA65-A6222C5646FF}"/>
                  </a:ext>
                </a:extLst>
              </p:cNvPr>
              <p:cNvSpPr txBox="1"/>
              <p:nvPr/>
            </p:nvSpPr>
            <p:spPr>
              <a:xfrm>
                <a:off x="407879" y="5779108"/>
                <a:ext cx="11106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chemeClr val="accent6">
                        <a:lumMod val="75000"/>
                      </a:schemeClr>
                    </a:solidFill>
                  </a:rPr>
                  <a:t>FCC-</a:t>
                </a:r>
                <a:r>
                  <a:rPr lang="en-US" i="1" dirty="0" err="1">
                    <a:solidFill>
                      <a:schemeClr val="accent6">
                        <a:lumMod val="75000"/>
                      </a:schemeClr>
                    </a:solidFill>
                  </a:rPr>
                  <a:t>ee</a:t>
                </a:r>
                <a:r>
                  <a:rPr lang="en-US" i="1" dirty="0">
                    <a:solidFill>
                      <a:schemeClr val="accent6">
                        <a:lumMod val="75000"/>
                      </a:schemeClr>
                    </a:solidFill>
                  </a:rPr>
                  <a:t> Booster*         20 GeV (inj.)              90.7 km                      15 pm	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∼10×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  <m:sSup>
                      <m:sSupPr>
                        <m:ctrlPr>
                          <a:rPr lang="en-US" b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2DF4E1D-AABF-E905-DA65-A6222C564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79" y="5779108"/>
                <a:ext cx="11106630" cy="369332"/>
              </a:xfrm>
              <a:prstGeom prst="rect">
                <a:avLst/>
              </a:prstGeom>
              <a:blipFill>
                <a:blip r:embed="rId4"/>
                <a:stretch>
                  <a:fillRect l="-571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618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3"/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trike="noStrike" spc="-1" dirty="0">
                <a:solidFill>
                  <a:srgbClr val="007BC8"/>
                </a:solidFill>
                <a:latin typeface="Arial"/>
                <a:ea typeface="DejaVu Sans" panose="020B0603030804020204"/>
              </a:rPr>
              <a:t>Extras: Intra-beam scattering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302" name="CustomShape 4"/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A small correction at high energy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FF7FDF-61BB-E491-DEE9-9560CB1E56BB}"/>
              </a:ext>
            </a:extLst>
          </p:cNvPr>
          <p:cNvSpPr txBox="1">
            <a:spLocks/>
          </p:cNvSpPr>
          <p:nvPr/>
        </p:nvSpPr>
        <p:spPr>
          <a:xfrm>
            <a:off x="407880" y="1517760"/>
            <a:ext cx="4753352" cy="44274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kern="0" dirty="0" err="1">
                <a:solidFill>
                  <a:sysClr val="windowText" lastClr="000000"/>
                </a:solidFill>
              </a:rPr>
              <a:t>Bjorken-Mtingwa</a:t>
            </a:r>
            <a:r>
              <a:rPr lang="en-US" b="1" kern="0" dirty="0">
                <a:solidFill>
                  <a:sysClr val="windowText" lastClr="000000"/>
                </a:solidFill>
              </a:rPr>
              <a:t> model:</a:t>
            </a:r>
          </a:p>
          <a:p>
            <a:pPr>
              <a:lnSpc>
                <a:spcPct val="150000"/>
              </a:lnSpc>
            </a:pPr>
            <a:endParaRPr lang="en-US" b="1" kern="0" dirty="0">
              <a:solidFill>
                <a:sysClr val="windowText" lastClr="0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>
              <a:lnSpc>
                <a:spcPct val="150000"/>
              </a:lnSpc>
            </a:pPr>
            <a:endParaRPr lang="en-US" b="1" kern="0" dirty="0">
              <a:solidFill>
                <a:sysClr val="windowText" lastClr="000000"/>
              </a:solidFill>
            </a:endParaRPr>
          </a:p>
          <a:p>
            <a:pPr>
              <a:lnSpc>
                <a:spcPct val="150000"/>
              </a:lnSpc>
            </a:pPr>
            <a:endParaRPr lang="en-US" b="1" kern="0" dirty="0">
              <a:solidFill>
                <a:sysClr val="windowText" lastClr="000000"/>
              </a:solidFill>
            </a:endParaRPr>
          </a:p>
          <a:p>
            <a:pPr>
              <a:lnSpc>
                <a:spcPct val="150000"/>
              </a:lnSpc>
            </a:pPr>
            <a:endParaRPr lang="en-US" b="1" kern="0" dirty="0"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8C91AFF-9DB1-FA68-DD91-189A01308F73}"/>
                  </a:ext>
                </a:extLst>
              </p:cNvPr>
              <p:cNvSpPr txBox="1"/>
              <p:nvPr/>
            </p:nvSpPr>
            <p:spPr>
              <a:xfrm>
                <a:off x="407880" y="2206487"/>
                <a:ext cx="2727542" cy="703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8C91AFF-9DB1-FA68-DD91-189A01308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0" y="2206487"/>
                <a:ext cx="2727542" cy="703269"/>
              </a:xfrm>
              <a:prstGeom prst="rect">
                <a:avLst/>
              </a:prstGeom>
              <a:blipFill>
                <a:blip r:embed="rId3"/>
                <a:stretch>
                  <a:fillRect l="-465" r="-465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70427A-2A30-1336-3AA4-C708A4C6DC7B}"/>
                  </a:ext>
                </a:extLst>
              </p:cNvPr>
              <p:cNvSpPr txBox="1"/>
              <p:nvPr/>
            </p:nvSpPr>
            <p:spPr>
              <a:xfrm>
                <a:off x="407880" y="2970856"/>
                <a:ext cx="3067891" cy="1119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0.021−0.044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70427A-2A30-1336-3AA4-C708A4C6D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0" y="2970856"/>
                <a:ext cx="3067891" cy="1119409"/>
              </a:xfrm>
              <a:prstGeom prst="rect">
                <a:avLst/>
              </a:prstGeom>
              <a:blipFill>
                <a:blip r:embed="rId4"/>
                <a:stretch>
                  <a:fillRect l="-2893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14D7C18-D712-AA2A-FBA9-7B0ACCBC6E91}"/>
                  </a:ext>
                </a:extLst>
              </p:cNvPr>
              <p:cNvSpPr txBox="1"/>
              <p:nvPr/>
            </p:nvSpPr>
            <p:spPr>
              <a:xfrm>
                <a:off x="407880" y="4641533"/>
                <a:ext cx="4681794" cy="8476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𝐼𝐵𝑆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𝑐𝑁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den>
                              </m:f>
                            </m:e>
                          </m:d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−1/4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−1/4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14D7C18-D712-AA2A-FBA9-7B0ACCBC6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0" y="4641533"/>
                <a:ext cx="4681794" cy="847668"/>
              </a:xfrm>
              <a:prstGeom prst="rect">
                <a:avLst/>
              </a:prstGeom>
              <a:blipFill>
                <a:blip r:embed="rId5"/>
                <a:stretch>
                  <a:fillRect l="-271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Placeholder 3">
                <a:extLst>
                  <a:ext uri="{FF2B5EF4-FFF2-40B4-BE49-F238E27FC236}">
                    <a16:creationId xmlns:a16="http://schemas.microsoft.com/office/drawing/2014/main" id="{482A5058-31DE-854A-DF53-CE4449DC8A6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63515" y="1517760"/>
                <a:ext cx="4753352" cy="442747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kern="0" dirty="0">
                    <a:solidFill>
                      <a:sysClr val="windowText" lastClr="000000"/>
                    </a:solidFill>
                  </a:rPr>
                  <a:t>SR damping rate: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𝑆𝑅</m:t>
                          </m:r>
                        </m:sup>
                      </m:sSubSup>
                      <m:r>
                        <a:rPr lang="en-US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f>
                        <m:fPr>
                          <m:ctrlPr>
                            <a:rPr lang="en-US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kern="0" dirty="0">
                  <a:solidFill>
                    <a:sysClr val="windowText" lastClr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1" kern="0" dirty="0">
                    <a:solidFill>
                      <a:sysClr val="windowText" lastClr="000000"/>
                    </a:solidFill>
                  </a:rPr>
                  <a:t>Equilibrium emittance:</a:t>
                </a:r>
                <a:endParaRPr lang="en-US" kern="0" dirty="0">
                  <a:solidFill>
                    <a:sysClr val="windowText" lastClr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,0</m:t>
                              </m:r>
                            </m:sub>
                          </m:sSub>
                        </m:num>
                        <m:den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𝐼𝐵𝑆</m:t>
                              </m:r>
                            </m:sup>
                          </m:sSubSup>
                          <m:r>
                            <a:rPr lang="en-US" b="0" i="1" kern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kern="0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𝑆𝑅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kern="0" dirty="0">
                  <a:solidFill>
                    <a:sysClr val="windowText" lastClr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b="1" kern="0" dirty="0">
                  <a:solidFill>
                    <a:sysClr val="windowText" lastClr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b="1" kern="0" dirty="0">
                  <a:solidFill>
                    <a:sysClr val="windowText" lastClr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b="1" kern="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7" name="Text Placeholder 3">
                <a:extLst>
                  <a:ext uri="{FF2B5EF4-FFF2-40B4-BE49-F238E27FC236}">
                    <a16:creationId xmlns:a16="http://schemas.microsoft.com/office/drawing/2014/main" id="{482A5058-31DE-854A-DF53-CE4449DC8A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515" y="1517760"/>
                <a:ext cx="4753352" cy="4427475"/>
              </a:xfrm>
              <a:prstGeom prst="rect">
                <a:avLst/>
              </a:prstGeom>
              <a:blipFill>
                <a:blip r:embed="rId6"/>
                <a:stretch>
                  <a:fillRect l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0585CD-4868-3F0E-4FAF-C602D759D79D}"/>
                  </a:ext>
                </a:extLst>
              </p:cNvPr>
              <p:cNvSpPr txBox="1"/>
              <p:nvPr/>
            </p:nvSpPr>
            <p:spPr>
              <a:xfrm>
                <a:off x="2100470" y="5688257"/>
                <a:ext cx="1681358" cy="3522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0585CD-4868-3F0E-4FAF-C602D759D7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0470" y="5688257"/>
                <a:ext cx="1681358" cy="352212"/>
              </a:xfrm>
              <a:prstGeom prst="rect">
                <a:avLst/>
              </a:prstGeom>
              <a:blipFill>
                <a:blip r:embed="rId7"/>
                <a:stretch>
                  <a:fillRect l="-752" r="-2256"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stomShape 2">
            <a:extLst>
              <a:ext uri="{FF2B5EF4-FFF2-40B4-BE49-F238E27FC236}">
                <a16:creationId xmlns:a16="http://schemas.microsoft.com/office/drawing/2014/main" id="{1EA75478-1C77-903E-334D-C5BAC662EFEB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89ADD2-A459-6323-C0FE-E1199E574F2F}"/>
              </a:ext>
            </a:extLst>
          </p:cNvPr>
          <p:cNvSpPr txBox="1"/>
          <p:nvPr/>
        </p:nvSpPr>
        <p:spPr>
          <a:xfrm>
            <a:off x="8940191" y="5725859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K. Bane, </a:t>
            </a:r>
            <a:r>
              <a:rPr lang="en-US" sz="16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SLAC-AP-141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R. Bartolini, IPAC’22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F4009-19A5-F833-5D27-3493D235F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DF6E6404-6B00-000B-C65C-34D55B3BBD25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757204C7-4C94-3C0B-5BE2-16447C6BED5F}"/>
              </a:ext>
            </a:extLst>
          </p:cNvPr>
          <p:cNvSpPr/>
          <p:nvPr/>
        </p:nvSpPr>
        <p:spPr>
          <a:xfrm>
            <a:off x="407879" y="277560"/>
            <a:ext cx="10776955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trike="noStrike" spc="-1" dirty="0">
                <a:solidFill>
                  <a:srgbClr val="007BC8"/>
                </a:solidFill>
                <a:latin typeface="Arial"/>
              </a:rPr>
              <a:t>Why would one want a light source at high energy? 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7AD4926D-2795-66FA-B7FF-DBA68A0DB2BD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Many contemporary light sources (will) operate at 3-6 GeV</a:t>
            </a: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B9DD01B-402B-2C19-D445-31E96ED940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245825"/>
              </p:ext>
            </p:extLst>
          </p:nvPr>
        </p:nvGraphicFramePr>
        <p:xfrm>
          <a:off x="407880" y="1888999"/>
          <a:ext cx="892901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54">
                  <a:extLst>
                    <a:ext uri="{9D8B030D-6E8A-4147-A177-3AD203B41FA5}">
                      <a16:colId xmlns:a16="http://schemas.microsoft.com/office/drawing/2014/main" val="3632871826"/>
                    </a:ext>
                  </a:extLst>
                </a:gridCol>
                <a:gridCol w="2232254">
                  <a:extLst>
                    <a:ext uri="{9D8B030D-6E8A-4147-A177-3AD203B41FA5}">
                      <a16:colId xmlns:a16="http://schemas.microsoft.com/office/drawing/2014/main" val="1842644358"/>
                    </a:ext>
                  </a:extLst>
                </a:gridCol>
                <a:gridCol w="2232254">
                  <a:extLst>
                    <a:ext uri="{9D8B030D-6E8A-4147-A177-3AD203B41FA5}">
                      <a16:colId xmlns:a16="http://schemas.microsoft.com/office/drawing/2014/main" val="3263256613"/>
                    </a:ext>
                  </a:extLst>
                </a:gridCol>
                <a:gridCol w="2232254">
                  <a:extLst>
                    <a:ext uri="{9D8B030D-6E8A-4147-A177-3AD203B41FA5}">
                      <a16:colId xmlns:a16="http://schemas.microsoft.com/office/drawing/2014/main" val="1115627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Hor. emittance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92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2.3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20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500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ESRF-EBS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844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110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786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APS-U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1.1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65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155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HEPS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1.36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35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73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SLS-II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2.7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288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131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214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Diamond-II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3.5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562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162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779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SOLEIL-II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2.75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354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83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58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MAX-IV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528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200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217968"/>
                  </a:ext>
                </a:extLst>
              </a:tr>
            </a:tbl>
          </a:graphicData>
        </a:graphic>
      </p:graphicFrame>
      <p:sp>
        <p:nvSpPr>
          <p:cNvPr id="11" name="CustomShape 2">
            <a:extLst>
              <a:ext uri="{FF2B5EF4-FFF2-40B4-BE49-F238E27FC236}">
                <a16:creationId xmlns:a16="http://schemas.microsoft.com/office/drawing/2014/main" id="{6993C5D0-65F7-6114-2C6B-ABBE2A42539E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83AABC-81E5-18D0-015E-6D29C6187A79}"/>
              </a:ext>
            </a:extLst>
          </p:cNvPr>
          <p:cNvSpPr txBox="1"/>
          <p:nvPr/>
        </p:nvSpPr>
        <p:spPr>
          <a:xfrm>
            <a:off x="1270280" y="1517760"/>
            <a:ext cx="720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Parameters of operating and planed 4</a:t>
            </a:r>
            <a:r>
              <a:rPr lang="en-US" b="1" baseline="30000" dirty="0"/>
              <a:t>th</a:t>
            </a:r>
            <a:r>
              <a:rPr lang="en-US" b="1" dirty="0"/>
              <a:t> generation light 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C71257-013E-FE1A-734A-9E377C6D1838}"/>
              </a:ext>
            </a:extLst>
          </p:cNvPr>
          <p:cNvSpPr txBox="1"/>
          <p:nvPr/>
        </p:nvSpPr>
        <p:spPr>
          <a:xfrm>
            <a:off x="407879" y="5346748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FCC-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 Booster*         20 GeV (inj.)              90.7 km                      15 pm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C5B44-6455-3D8B-A9C3-6D515DE18970}"/>
              </a:ext>
            </a:extLst>
          </p:cNvPr>
          <p:cNvSpPr txBox="1"/>
          <p:nvPr/>
        </p:nvSpPr>
        <p:spPr>
          <a:xfrm>
            <a:off x="6970830" y="5875909"/>
            <a:ext cx="40019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* S. </a:t>
            </a:r>
            <a:r>
              <a:rPr lang="en-US" sz="1400" i="1" dirty="0" err="1"/>
              <a:t>Casalbuoni</a:t>
            </a:r>
            <a:r>
              <a:rPr lang="en-US" sz="1400" i="1" dirty="0"/>
              <a:t>, F. Zimmermann, FCC Week’21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5646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3"/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trike="noStrike" spc="-1">
                <a:solidFill>
                  <a:srgbClr val="007BC8"/>
                </a:solidFill>
                <a:latin typeface="Arial"/>
                <a:ea typeface="DejaVu Sans" panose="020B0603030804020204"/>
              </a:rPr>
              <a:t>PETRA IV: Germany’s future flagship light source</a:t>
            </a:r>
            <a:endParaRPr lang="en-US" sz="3000" b="0" strike="noStrike" spc="-1">
              <a:latin typeface="Arial"/>
            </a:endParaRPr>
          </a:p>
        </p:txBody>
      </p:sp>
      <p:sp>
        <p:nvSpPr>
          <p:cNvPr id="302" name="CustomShape 4"/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>
                <a:solidFill>
                  <a:srgbClr val="EB6E0F"/>
                </a:solidFill>
                <a:latin typeface="Arial"/>
                <a:ea typeface="DejaVu Sans" panose="020B0603030804020204"/>
                <a:sym typeface="+mn-ea"/>
              </a:rPr>
              <a:t>6 GeV, 2.3 km, 20 pm</a:t>
            </a:r>
            <a:endParaRPr lang="en-US" b="0" strike="noStrike" spc="-1"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2" name="Picture 1" descr="petraiv_layou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500" y="1085760"/>
            <a:ext cx="6359525" cy="57404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00968" y="1189100"/>
            <a:ext cx="4285615" cy="3293110"/>
            <a:chOff x="528" y="1885"/>
            <a:chExt cx="6749" cy="5186"/>
          </a:xfrm>
        </p:grpSpPr>
        <p:pic>
          <p:nvPicPr>
            <p:cNvPr id="5" name="Picture 4" descr="fig2_cell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8" y="1885"/>
              <a:ext cx="5589" cy="444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2"/>
              </a:solidFill>
            </a:ln>
          </p:spPr>
        </p:pic>
        <p:cxnSp>
          <p:nvCxnSpPr>
            <p:cNvPr id="6" name="Straight Connector 5"/>
            <p:cNvCxnSpPr>
              <a:cxnSpLocks/>
            </p:cNvCxnSpPr>
            <p:nvPr/>
          </p:nvCxnSpPr>
          <p:spPr>
            <a:xfrm>
              <a:off x="4553" y="6332"/>
              <a:ext cx="2724" cy="739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Box 9"/>
          <p:cNvSpPr txBox="1"/>
          <p:nvPr/>
        </p:nvSpPr>
        <p:spPr>
          <a:xfrm>
            <a:off x="828482" y="4020545"/>
            <a:ext cx="30700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Highly optimized achromatic</a:t>
            </a:r>
            <a:br>
              <a:rPr lang="en-US" dirty="0"/>
            </a:br>
            <a:r>
              <a:rPr lang="en-US" dirty="0"/>
              <a:t>cell to approach diffraction</a:t>
            </a:r>
            <a:br>
              <a:rPr lang="en-US" dirty="0"/>
            </a:br>
            <a:r>
              <a:rPr lang="en-US" dirty="0"/>
              <a:t>limit at 10 keV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44C3F3-9719-E421-0D33-8A1487A7D6A3}"/>
              </a:ext>
            </a:extLst>
          </p:cNvPr>
          <p:cNvSpPr txBox="1"/>
          <p:nvPr/>
        </p:nvSpPr>
        <p:spPr>
          <a:xfrm>
            <a:off x="8933557" y="6288052"/>
            <a:ext cx="18813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u="none" strike="noStrike" dirty="0">
                <a:solidFill>
                  <a:srgbClr val="086DB1"/>
                </a:solidFill>
                <a:effectLst/>
                <a:latin typeface="Open Sans" panose="020B0606030504020204" pitchFamily="34" charset="0"/>
                <a:hlinkClick r:id="rId5"/>
              </a:rPr>
              <a:t>arXiv:2408.07995</a:t>
            </a:r>
            <a:r>
              <a:rPr lang="en-US" sz="1600" b="1" i="0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 </a:t>
            </a:r>
            <a:endParaRPr lang="en-US" sz="1600" dirty="0"/>
          </a:p>
        </p:txBody>
      </p:sp>
      <p:sp>
        <p:nvSpPr>
          <p:cNvPr id="8" name="CustomShape 2">
            <a:extLst>
              <a:ext uri="{FF2B5EF4-FFF2-40B4-BE49-F238E27FC236}">
                <a16:creationId xmlns:a16="http://schemas.microsoft.com/office/drawing/2014/main" id="{5C9183BC-4862-D16B-AB20-A9EB14EDEEA9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1600B-5F56-3E24-5582-ED0368218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traiv_layout">
            <a:extLst>
              <a:ext uri="{FF2B5EF4-FFF2-40B4-BE49-F238E27FC236}">
                <a16:creationId xmlns:a16="http://schemas.microsoft.com/office/drawing/2014/main" id="{1A0231C4-32B5-066E-E9EC-9FF0F3325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878" y="932380"/>
            <a:ext cx="6359525" cy="5740400"/>
          </a:xfrm>
          <a:prstGeom prst="rect">
            <a:avLst/>
          </a:prstGeom>
        </p:spPr>
      </p:pic>
      <p:sp>
        <p:nvSpPr>
          <p:cNvPr id="301" name="CustomShape 3">
            <a:extLst>
              <a:ext uri="{FF2B5EF4-FFF2-40B4-BE49-F238E27FC236}">
                <a16:creationId xmlns:a16="http://schemas.microsoft.com/office/drawing/2014/main" id="{4E78850F-8857-DF3D-065A-7749B9C66AB5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trike="noStrike" spc="-1" dirty="0">
                <a:solidFill>
                  <a:srgbClr val="007BC8"/>
                </a:solidFill>
                <a:latin typeface="Arial"/>
                <a:ea typeface="DejaVu Sans" panose="020B0603030804020204"/>
              </a:rPr>
              <a:t>Space charge tune shift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302" name="CustomShape 4">
            <a:extLst>
              <a:ext uri="{FF2B5EF4-FFF2-40B4-BE49-F238E27FC236}">
                <a16:creationId xmlns:a16="http://schemas.microsoft.com/office/drawing/2014/main" id="{5FBFC502-E181-85F1-82A0-DE1F8A6E28F8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>
                <a:solidFill>
                  <a:srgbClr val="EB6E0F"/>
                </a:solidFill>
                <a:latin typeface="Arial"/>
                <a:ea typeface="DejaVu Sans" panose="020B0603030804020204"/>
                <a:sym typeface="+mn-ea"/>
              </a:rPr>
              <a:t>6 GeV, 2.3 km, 20 pm</a:t>
            </a:r>
            <a:endParaRPr lang="en-US" b="0" strike="noStrike" spc="-1"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800" b="0" strike="noStrike" spc="-1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C89279-2252-AC73-A383-0EC080709D08}"/>
                  </a:ext>
                </a:extLst>
              </p:cNvPr>
              <p:cNvSpPr txBox="1"/>
              <p:nvPr/>
            </p:nvSpPr>
            <p:spPr>
              <a:xfrm>
                <a:off x="508677" y="1517760"/>
                <a:ext cx="3602268" cy="769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C89279-2252-AC73-A383-0EC080709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7" y="1517760"/>
                <a:ext cx="3602268" cy="769378"/>
              </a:xfrm>
              <a:prstGeom prst="rect">
                <a:avLst/>
              </a:prstGeom>
              <a:blipFill>
                <a:blip r:embed="rId4"/>
                <a:stretch>
                  <a:fillRect l="-1404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C68DD18-AC11-849E-208C-798F6529FC43}"/>
              </a:ext>
            </a:extLst>
          </p:cNvPr>
          <p:cNvCxnSpPr/>
          <p:nvPr/>
        </p:nvCxnSpPr>
        <p:spPr>
          <a:xfrm>
            <a:off x="2199861" y="2398643"/>
            <a:ext cx="225287" cy="2120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6F7F98E-3D5E-D533-6959-6A281FE7FB4E}"/>
                  </a:ext>
                </a:extLst>
              </p:cNvPr>
              <p:cNvSpPr txBox="1"/>
              <p:nvPr/>
            </p:nvSpPr>
            <p:spPr>
              <a:xfrm>
                <a:off x="2425148" y="2539480"/>
                <a:ext cx="7628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6F7F98E-3D5E-D533-6959-6A281FE7F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148" y="2539480"/>
                <a:ext cx="762837" cy="276999"/>
              </a:xfrm>
              <a:prstGeom prst="rect">
                <a:avLst/>
              </a:prstGeom>
              <a:blipFill>
                <a:blip r:embed="rId5"/>
                <a:stretch>
                  <a:fillRect l="-6557" t="-4545" r="-1639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stomShape 2">
            <a:extLst>
              <a:ext uri="{FF2B5EF4-FFF2-40B4-BE49-F238E27FC236}">
                <a16:creationId xmlns:a16="http://schemas.microsoft.com/office/drawing/2014/main" id="{E83B35FB-5C9B-1149-9606-5C918DE0A623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344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ED21C-3BBA-E8D2-BB98-F6E34C0C5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3">
            <a:extLst>
              <a:ext uri="{FF2B5EF4-FFF2-40B4-BE49-F238E27FC236}">
                <a16:creationId xmlns:a16="http://schemas.microsoft.com/office/drawing/2014/main" id="{269B4120-8EC6-89AA-95F8-FE51F036A569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trike="noStrike" spc="-1" dirty="0">
                <a:solidFill>
                  <a:srgbClr val="007BC8"/>
                </a:solidFill>
                <a:latin typeface="Arial"/>
                <a:ea typeface="DejaVu Sans" panose="020B0603030804020204"/>
              </a:rPr>
              <a:t>Space charge tune shift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302" name="CustomShape 4">
            <a:extLst>
              <a:ext uri="{FF2B5EF4-FFF2-40B4-BE49-F238E27FC236}">
                <a16:creationId xmlns:a16="http://schemas.microsoft.com/office/drawing/2014/main" id="{8BA9D345-B238-3DFB-A4E3-3E3FE98C3109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>
                <a:solidFill>
                  <a:srgbClr val="EB6E0F"/>
                </a:solidFill>
                <a:latin typeface="Arial"/>
                <a:ea typeface="DejaVu Sans" panose="020B0603030804020204"/>
                <a:sym typeface="+mn-ea"/>
              </a:rPr>
              <a:t>6 GeV, 2.3 km, 20 pm</a:t>
            </a:r>
            <a:endParaRPr lang="en-US" b="0" strike="noStrike" spc="-1"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800" b="0" strike="noStrike" spc="-1">
              <a:latin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7B284A4-D739-1397-D837-1C418E3A6EC9}"/>
              </a:ext>
            </a:extLst>
          </p:cNvPr>
          <p:cNvGrpSpPr/>
          <p:nvPr/>
        </p:nvGrpSpPr>
        <p:grpSpPr>
          <a:xfrm>
            <a:off x="4110895" y="1298712"/>
            <a:ext cx="5423799" cy="4628802"/>
            <a:chOff x="3501294" y="1298712"/>
            <a:chExt cx="5423799" cy="462880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845FD4-D0C1-F2A6-FCA6-6AF2BC8A0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294" y="1298712"/>
              <a:ext cx="5423799" cy="40678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2617897-74B1-ACC7-536B-CB08969AA551}"/>
                </a:ext>
              </a:extLst>
            </p:cNvPr>
            <p:cNvSpPr txBox="1"/>
            <p:nvPr/>
          </p:nvSpPr>
          <p:spPr>
            <a:xfrm>
              <a:off x="4092845" y="5188850"/>
              <a:ext cx="424069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Tune footprint with SC. Simulation in </a:t>
              </a:r>
              <a:r>
                <a:rPr lang="en-US" sz="1400" dirty="0" err="1"/>
                <a:t>XSuite</a:t>
              </a:r>
              <a:r>
                <a:rPr lang="en-US" sz="1400" dirty="0"/>
                <a:t>.</a:t>
              </a:r>
              <a:br>
                <a:rPr lang="en-US" sz="1400" dirty="0"/>
              </a:br>
              <a:r>
                <a:rPr lang="en-US" sz="1400" dirty="0"/>
                <a:t>10 </a:t>
              </a:r>
              <a:r>
                <a:rPr lang="en-US" sz="1400" dirty="0" err="1"/>
                <a:t>nC</a:t>
              </a:r>
              <a:r>
                <a:rPr lang="en-US" sz="1400" dirty="0"/>
                <a:t> bunch, 128 turns, long. wakes included,</a:t>
              </a:r>
              <a:br>
                <a:rPr lang="en-US" sz="1400" dirty="0"/>
              </a:br>
              <a:r>
                <a:rPr lang="en-US" sz="1400" dirty="0"/>
                <a:t>single-harmonic RF system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737BDB-B5B0-81F7-354E-3DFE51D5A7BF}"/>
              </a:ext>
            </a:extLst>
          </p:cNvPr>
          <p:cNvSpPr txBox="1"/>
          <p:nvPr/>
        </p:nvSpPr>
        <p:spPr>
          <a:xfrm>
            <a:off x="8564350" y="6148440"/>
            <a:ext cx="1888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u="none" strike="noStrike" dirty="0">
                <a:solidFill>
                  <a:srgbClr val="086DB1"/>
                </a:solidFill>
                <a:effectLst/>
                <a:latin typeface="Open Sans" panose="020F0502020204030204" pitchFamily="34" charset="0"/>
                <a:hlinkClick r:id="rId4"/>
              </a:rPr>
              <a:t>arXiv:2409.08637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4C38A5-01A1-6153-B830-502D9CEEF0D6}"/>
                  </a:ext>
                </a:extLst>
              </p:cNvPr>
              <p:cNvSpPr txBox="1"/>
              <p:nvPr/>
            </p:nvSpPr>
            <p:spPr>
              <a:xfrm>
                <a:off x="508677" y="1517760"/>
                <a:ext cx="3602268" cy="769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4C38A5-01A1-6153-B830-502D9CEEF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7" y="1517760"/>
                <a:ext cx="3602268" cy="769378"/>
              </a:xfrm>
              <a:prstGeom prst="rect">
                <a:avLst/>
              </a:prstGeom>
              <a:blipFill>
                <a:blip r:embed="rId5"/>
                <a:stretch>
                  <a:fillRect l="-1404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816B53-3C52-1276-FD50-59DB69F70404}"/>
              </a:ext>
            </a:extLst>
          </p:cNvPr>
          <p:cNvCxnSpPr/>
          <p:nvPr/>
        </p:nvCxnSpPr>
        <p:spPr>
          <a:xfrm>
            <a:off x="2199861" y="2398643"/>
            <a:ext cx="225287" cy="21203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845857B-A481-58C0-C625-EDFB65006FDD}"/>
                  </a:ext>
                </a:extLst>
              </p:cNvPr>
              <p:cNvSpPr txBox="1"/>
              <p:nvPr/>
            </p:nvSpPr>
            <p:spPr>
              <a:xfrm>
                <a:off x="2425148" y="2539480"/>
                <a:ext cx="7628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845857B-A481-58C0-C625-EDFB65006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148" y="2539480"/>
                <a:ext cx="762837" cy="276999"/>
              </a:xfrm>
              <a:prstGeom prst="rect">
                <a:avLst/>
              </a:prstGeom>
              <a:blipFill>
                <a:blip r:embed="rId6"/>
                <a:stretch>
                  <a:fillRect l="-6557" t="-4545" r="-1639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stomShape 2">
            <a:extLst>
              <a:ext uri="{FF2B5EF4-FFF2-40B4-BE49-F238E27FC236}">
                <a16:creationId xmlns:a16="http://schemas.microsoft.com/office/drawing/2014/main" id="{6755E364-157C-4D8B-C8C4-8B52CF68FF0F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26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F1C7E-970C-DC1E-A593-280321CC9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A9435BED-0DE8-1B3D-2DA0-8F9EE7FD33BE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514ED321-183F-9537-0689-090EDFAA69AC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Space charge effects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70D70D43-5A7B-511D-C96A-64968D845F14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Both coherent and incoherent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81F3B-933F-563E-465C-AD788F828DD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479" y="1379232"/>
            <a:ext cx="4403071" cy="4427475"/>
          </a:xfrm>
        </p:spPr>
        <p:txBody>
          <a:bodyPr>
            <a:normAutofit/>
          </a:bodyPr>
          <a:lstStyle/>
          <a:p>
            <a:r>
              <a:rPr lang="en-US" b="1" dirty="0"/>
              <a:t>Dynamics of off-axis top-up injection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Emittance ratios at high coupling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651C3-E74D-92FD-9E0E-7C5754D1CB34}"/>
              </a:ext>
            </a:extLst>
          </p:cNvPr>
          <p:cNvCxnSpPr>
            <a:cxnSpLocks/>
          </p:cNvCxnSpPr>
          <p:nvPr/>
        </p:nvCxnSpPr>
        <p:spPr>
          <a:xfrm flipH="1">
            <a:off x="10024134" y="2786197"/>
            <a:ext cx="822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A7438D8-1FFD-2EAE-890F-99B000E05CF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15484" y="1346321"/>
            <a:ext cx="4403071" cy="4427475"/>
          </a:xfrm>
        </p:spPr>
        <p:txBody>
          <a:bodyPr>
            <a:normAutofit/>
          </a:bodyPr>
          <a:lstStyle/>
          <a:p>
            <a:r>
              <a:rPr lang="en-US" b="1" dirty="0"/>
              <a:t>Single-bunch intensity limit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46FDF2-6DF0-98C7-9AC6-1E0B24EF91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20" y="4294484"/>
            <a:ext cx="2850554" cy="17815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BEA0709-806C-DD66-B76F-B48D74012A73}"/>
              </a:ext>
            </a:extLst>
          </p:cNvPr>
          <p:cNvSpPr txBox="1"/>
          <p:nvPr/>
        </p:nvSpPr>
        <p:spPr>
          <a:xfrm>
            <a:off x="8733183" y="6122504"/>
            <a:ext cx="1888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u="none" strike="noStrike" dirty="0">
                <a:solidFill>
                  <a:srgbClr val="086DB1"/>
                </a:solidFill>
                <a:effectLst/>
                <a:latin typeface="Open Sans" panose="020F0502020204030204" pitchFamily="34" charset="0"/>
                <a:hlinkClick r:id="rId4"/>
              </a:rPr>
              <a:t>arXiv:2409.08637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E96421-FD5F-AB96-535F-6B9410123A8A}"/>
              </a:ext>
            </a:extLst>
          </p:cNvPr>
          <p:cNvGrpSpPr/>
          <p:nvPr/>
        </p:nvGrpSpPr>
        <p:grpSpPr>
          <a:xfrm>
            <a:off x="6096000" y="1859853"/>
            <a:ext cx="5022556" cy="2437536"/>
            <a:chOff x="5989983" y="1766278"/>
            <a:chExt cx="5486400" cy="249135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31718C8-C222-F827-2407-817021579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829" b="37345"/>
            <a:stretch/>
          </p:blipFill>
          <p:spPr>
            <a:xfrm>
              <a:off x="5989983" y="1766278"/>
              <a:ext cx="5486400" cy="203709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A0DAA90-90CE-A766-4608-BCC57C457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381"/>
            <a:stretch/>
          </p:blipFill>
          <p:spPr>
            <a:xfrm>
              <a:off x="5989983" y="3577890"/>
              <a:ext cx="5486400" cy="679743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EFB8CCE0-8774-E9A8-8940-0EDAF0C5BE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43" y="1726755"/>
            <a:ext cx="2869816" cy="1793635"/>
          </a:xfrm>
          <a:prstGeom prst="rect">
            <a:avLst/>
          </a:prstGeom>
        </p:spPr>
      </p:pic>
      <p:sp>
        <p:nvSpPr>
          <p:cNvPr id="25" name="CustomShape 2">
            <a:extLst>
              <a:ext uri="{FF2B5EF4-FFF2-40B4-BE49-F238E27FC236}">
                <a16:creationId xmlns:a16="http://schemas.microsoft.com/office/drawing/2014/main" id="{74D38BBF-3D82-82F4-4A05-2248B29BB09E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4670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/>
          <p:cNvSpPr/>
          <p:nvPr/>
        </p:nvSpPr>
        <p:spPr>
          <a:xfrm>
            <a:off x="407880" y="277560"/>
            <a:ext cx="11145688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SC will ultimately lead to crossing of the integer resonance the problem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/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Thi</a:t>
            </a:r>
            <a:r>
              <a:rPr lang="en-US" b="1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s shall limit the bunch intensity even if there is no beam coupling impedance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2B59A8-A1E5-695A-4980-9241A500DDD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132004" y="1499109"/>
            <a:ext cx="4753352" cy="44274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Key Assumptions: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Linear SC model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Integer resonance cannot be crossed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largest tune shift is in the vertical plane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Dispersion contribution to beam size is small, on average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Coupling is sufficiently small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13056B9-B7BD-17CE-DAF2-1B070AB05477}"/>
                  </a:ext>
                </a:extLst>
              </p:cNvPr>
              <p:cNvSpPr txBox="1"/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13056B9-B7BD-17CE-DAF2-1B070AB05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blipFill>
                <a:blip r:embed="rId3"/>
                <a:stretch>
                  <a:fillRect l="-1254" r="-627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stomShape 2">
            <a:extLst>
              <a:ext uri="{FF2B5EF4-FFF2-40B4-BE49-F238E27FC236}">
                <a16:creationId xmlns:a16="http://schemas.microsoft.com/office/drawing/2014/main" id="{52F9EB79-ABF8-3269-1A26-CF3B0276448C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DB843-55B7-D7A4-C333-B6032678C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90250A1E-13E1-6426-E87A-CEE6DC1727AA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EB68F302-A8C3-84EE-678F-B2DE59C25288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Approximate SC limit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BA021991-FF56-A064-479F-9FBF8093A7D3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Crossing of the integer resonance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98F574C-6D3A-D420-B9C0-D930AF423F4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132004" y="1194308"/>
            <a:ext cx="4753352" cy="44274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Key Assumptions: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Linear SC model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Integer resonance cannot be crossed</a:t>
            </a:r>
            <a:endParaRPr lang="en-US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Dispersion contribution to beam size is small, on average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Coupling is sufficiently small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65AABCB-DF3E-665E-05FC-07D15CB8A45F}"/>
                  </a:ext>
                </a:extLst>
              </p:cNvPr>
              <p:cNvSpPr txBox="1"/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65AABCB-DF3E-665E-05FC-07D15CB8A4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blipFill>
                <a:blip r:embed="rId3"/>
                <a:stretch>
                  <a:fillRect l="-1254" r="-627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5B34F1-5DBC-5EEA-2B9D-0561F5B69F9F}"/>
                  </a:ext>
                </a:extLst>
              </p:cNvPr>
              <p:cNvSpPr txBox="1"/>
              <p:nvPr/>
            </p:nvSpPr>
            <p:spPr>
              <a:xfrm>
                <a:off x="508676" y="2642866"/>
                <a:ext cx="4131580" cy="6839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p>
                          </m:sSubSup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rad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5B34F1-5DBC-5EEA-2B9D-0561F5B69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6" y="2642866"/>
                <a:ext cx="4131580" cy="683905"/>
              </a:xfrm>
              <a:prstGeom prst="rect">
                <a:avLst/>
              </a:prstGeom>
              <a:blipFill>
                <a:blip r:embed="rId4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B1CFCE-717D-DA7E-B392-22EF59FE437D}"/>
                  </a:ext>
                </a:extLst>
              </p:cNvPr>
              <p:cNvSpPr txBox="1"/>
              <p:nvPr/>
            </p:nvSpPr>
            <p:spPr>
              <a:xfrm>
                <a:off x="494033" y="3727996"/>
                <a:ext cx="6315255" cy="893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rad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rad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rad>
                              </m:e>
                            </m:d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B1CFCE-717D-DA7E-B392-22EF59FE4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33" y="3727996"/>
                <a:ext cx="6315255" cy="8935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85D209D8-9A15-AE08-2824-FD81ED2CF9CE}"/>
              </a:ext>
            </a:extLst>
          </p:cNvPr>
          <p:cNvSpPr txBox="1"/>
          <p:nvPr/>
        </p:nvSpPr>
        <p:spPr>
          <a:xfrm>
            <a:off x="7132004" y="4727636"/>
            <a:ext cx="1919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6"/>
                </a:solidFill>
              </a:rPr>
              <a:t>to be checked later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5B8284-9E7F-0C16-49D5-C9A82FE9B8C8}"/>
              </a:ext>
            </a:extLst>
          </p:cNvPr>
          <p:cNvSpPr txBox="1"/>
          <p:nvPr/>
        </p:nvSpPr>
        <p:spPr>
          <a:xfrm>
            <a:off x="6674686" y="389613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*</a:t>
            </a:r>
          </a:p>
        </p:txBody>
      </p:sp>
      <p:sp>
        <p:nvSpPr>
          <p:cNvPr id="24" name="CustomShape 2">
            <a:extLst>
              <a:ext uri="{FF2B5EF4-FFF2-40B4-BE49-F238E27FC236}">
                <a16:creationId xmlns:a16="http://schemas.microsoft.com/office/drawing/2014/main" id="{892AEC81-F8D8-600E-5549-54671881171D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3A563AE-C921-9A50-DC3E-B21EBFA2A2C9}"/>
                  </a:ext>
                </a:extLst>
              </p:cNvPr>
              <p:cNvSpPr txBox="1"/>
              <p:nvPr/>
            </p:nvSpPr>
            <p:spPr>
              <a:xfrm>
                <a:off x="508676" y="4727636"/>
                <a:ext cx="942566" cy="265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3A563AE-C921-9A50-DC3E-B21EBFA2A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6" y="4727636"/>
                <a:ext cx="942566" cy="265650"/>
              </a:xfrm>
              <a:prstGeom prst="rect">
                <a:avLst/>
              </a:prstGeom>
              <a:blipFill>
                <a:blip r:embed="rId6"/>
                <a:stretch>
                  <a:fillRect l="-1316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977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42175-FDCD-BA9C-D198-E1BAAE00D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>
            <a:extLst>
              <a:ext uri="{FF2B5EF4-FFF2-40B4-BE49-F238E27FC236}">
                <a16:creationId xmlns:a16="http://schemas.microsoft.com/office/drawing/2014/main" id="{A7F19DE8-8DCC-BD72-E804-0F926365C94B}"/>
              </a:ext>
            </a:extLst>
          </p:cNvPr>
          <p:cNvSpPr/>
          <p:nvPr/>
        </p:nvSpPr>
        <p:spPr>
          <a:xfrm>
            <a:off x="5692680" y="1590480"/>
            <a:ext cx="6448680" cy="5007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5" name="CustomShape 3">
            <a:extLst>
              <a:ext uri="{FF2B5EF4-FFF2-40B4-BE49-F238E27FC236}">
                <a16:creationId xmlns:a16="http://schemas.microsoft.com/office/drawing/2014/main" id="{A68A4DE2-8698-5857-26A7-8D9289A38C62}"/>
              </a:ext>
            </a:extLst>
          </p:cNvPr>
          <p:cNvSpPr/>
          <p:nvPr/>
        </p:nvSpPr>
        <p:spPr>
          <a:xfrm>
            <a:off x="407880" y="277560"/>
            <a:ext cx="9100800" cy="44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3000" b="1" spc="-1" dirty="0">
                <a:solidFill>
                  <a:srgbClr val="007BC8"/>
                </a:solidFill>
                <a:latin typeface="Arial"/>
              </a:rPr>
              <a:t>Approximate SC limit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296" name="CustomShape 4">
            <a:extLst>
              <a:ext uri="{FF2B5EF4-FFF2-40B4-BE49-F238E27FC236}">
                <a16:creationId xmlns:a16="http://schemas.microsoft.com/office/drawing/2014/main" id="{D4F76585-4277-5BCF-D4C3-F22BAB8CA32B}"/>
              </a:ext>
            </a:extLst>
          </p:cNvPr>
          <p:cNvSpPr/>
          <p:nvPr/>
        </p:nvSpPr>
        <p:spPr>
          <a:xfrm>
            <a:off x="407880" y="709560"/>
            <a:ext cx="9558000" cy="37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b="1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C</a:t>
            </a:r>
            <a:r>
              <a:rPr lang="en-US" sz="1800" b="1" strike="noStrike" spc="-1" dirty="0">
                <a:solidFill>
                  <a:srgbClr val="EB6E0F"/>
                </a:solidFill>
                <a:latin typeface="Arial"/>
                <a:ea typeface="DejaVu Sans" panose="020B0603030804020204"/>
              </a:rPr>
              <a:t>rossing of the integer resonance</a:t>
            </a:r>
            <a:endParaRPr lang="en-US" sz="18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139AC5-76A9-1562-E1BC-32242B5DDEEA}"/>
                  </a:ext>
                </a:extLst>
              </p:cNvPr>
              <p:cNvSpPr txBox="1"/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𝑆𝐶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139AC5-76A9-1562-E1BC-32242B5DD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7" y="1517760"/>
                <a:ext cx="4031873" cy="770788"/>
              </a:xfrm>
              <a:prstGeom prst="rect">
                <a:avLst/>
              </a:prstGeom>
              <a:blipFill>
                <a:blip r:embed="rId3"/>
                <a:stretch>
                  <a:fillRect l="-1254" r="-627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EAA8CF-4E15-AD1D-AA30-26AEAAA758B1}"/>
                  </a:ext>
                </a:extLst>
              </p:cNvPr>
              <p:cNvSpPr txBox="1"/>
              <p:nvPr/>
            </p:nvSpPr>
            <p:spPr>
              <a:xfrm>
                <a:off x="508676" y="2642866"/>
                <a:ext cx="4131580" cy="6839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p>
                          </m:sSubSup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rad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EAA8CF-4E15-AD1D-AA30-26AEAAA75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6" y="2642866"/>
                <a:ext cx="4131580" cy="683905"/>
              </a:xfrm>
              <a:prstGeom prst="rect">
                <a:avLst/>
              </a:prstGeom>
              <a:blipFill>
                <a:blip r:embed="rId4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3DF0B4-F904-77FC-0B81-4936EA9CD51E}"/>
                  </a:ext>
                </a:extLst>
              </p:cNvPr>
              <p:cNvSpPr txBox="1"/>
              <p:nvPr/>
            </p:nvSpPr>
            <p:spPr>
              <a:xfrm>
                <a:off x="494033" y="3727996"/>
                <a:ext cx="6315255" cy="893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rad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rad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rad>
                              </m:e>
                            </m:d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den>
                        </m:f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</m:rad>
                            <m:rad>
                              <m:radPr>
                                <m:degHide m:val="o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3DF0B4-F904-77FC-0B81-4936EA9CD5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33" y="3727996"/>
                <a:ext cx="6315255" cy="8935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C836668-1071-D124-1536-1D6DBBF3E6E5}"/>
                  </a:ext>
                </a:extLst>
              </p:cNvPr>
              <p:cNvSpPr txBox="1"/>
              <p:nvPr/>
            </p:nvSpPr>
            <p:spPr>
              <a:xfrm>
                <a:off x="8092104" y="1517760"/>
                <a:ext cx="2930354" cy="700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C836668-1071-D124-1536-1D6DBBF3E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104" y="1517760"/>
                <a:ext cx="2930354" cy="700128"/>
              </a:xfrm>
              <a:prstGeom prst="rect">
                <a:avLst/>
              </a:prstGeom>
              <a:blipFill>
                <a:blip r:embed="rId6"/>
                <a:stretch>
                  <a:fillRect t="-7143" r="-1724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5E1B71-DF2B-63D2-8E9C-C6524097EF6D}"/>
                  </a:ext>
                </a:extLst>
              </p:cNvPr>
              <p:cNvSpPr txBox="1"/>
              <p:nvPr/>
            </p:nvSpPr>
            <p:spPr>
              <a:xfrm>
                <a:off x="8129281" y="2603737"/>
                <a:ext cx="1229696" cy="598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5E1B71-DF2B-63D2-8E9C-C6524097E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9281" y="2603737"/>
                <a:ext cx="1229696" cy="598177"/>
              </a:xfrm>
              <a:prstGeom prst="rect">
                <a:avLst/>
              </a:prstGeom>
              <a:blipFill>
                <a:blip r:embed="rId7"/>
                <a:stretch>
                  <a:fillRect l="-4124" t="-2041" r="-1031"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35E869-343F-29AF-66AD-DC46ACF693E6}"/>
                  </a:ext>
                </a:extLst>
              </p:cNvPr>
              <p:cNvSpPr txBox="1"/>
              <p:nvPr/>
            </p:nvSpPr>
            <p:spPr>
              <a:xfrm>
                <a:off x="5121182" y="4896970"/>
                <a:ext cx="1949636" cy="7411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6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35E869-343F-29AF-66AD-DC46ACF69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182" y="4896970"/>
                <a:ext cx="1949636" cy="741100"/>
              </a:xfrm>
              <a:prstGeom prst="rect">
                <a:avLst/>
              </a:prstGeom>
              <a:blipFill>
                <a:blip r:embed="rId8"/>
                <a:stretch>
                  <a:fillRect l="-2564" b="-11475"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stomShape 2">
            <a:extLst>
              <a:ext uri="{FF2B5EF4-FFF2-40B4-BE49-F238E27FC236}">
                <a16:creationId xmlns:a16="http://schemas.microsoft.com/office/drawing/2014/main" id="{E5A043D9-70F1-34C8-9FD1-67D0F6380AFF}"/>
              </a:ext>
            </a:extLst>
          </p:cNvPr>
          <p:cNvSpPr/>
          <p:nvPr/>
        </p:nvSpPr>
        <p:spPr>
          <a:xfrm>
            <a:off x="839520" y="6580800"/>
            <a:ext cx="9898200" cy="183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| 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Other Science Opportunities at the FCC-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ee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 panose="020B0603030804020204"/>
              </a:rPr>
              <a:t> | Sergey Antipov, 28.11.2024</a:t>
            </a:r>
            <a:endParaRPr lang="en-US" sz="10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2ECB19-6269-2C4D-EBB1-4D5A9E6E04B7}"/>
                  </a:ext>
                </a:extLst>
              </p:cNvPr>
              <p:cNvSpPr txBox="1"/>
              <p:nvPr/>
            </p:nvSpPr>
            <p:spPr>
              <a:xfrm>
                <a:off x="508676" y="4727636"/>
                <a:ext cx="942566" cy="265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2ECB19-6269-2C4D-EBB1-4D5A9E6E0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76" y="4727636"/>
                <a:ext cx="942566" cy="265650"/>
              </a:xfrm>
              <a:prstGeom prst="rect">
                <a:avLst/>
              </a:prstGeom>
              <a:blipFill>
                <a:blip r:embed="rId6"/>
                <a:stretch>
                  <a:fillRect l="-1316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2895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11956</TotalTime>
  <Words>1320</Words>
  <Application>Microsoft Macintosh PowerPoint</Application>
  <PresentationFormat>Widescreen</PresentationFormat>
  <Paragraphs>324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Cambria Math</vt:lpstr>
      <vt:lpstr>Open Sans</vt:lpstr>
      <vt:lpstr>Roboto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/>
  <cp:lastModifiedBy>Sergey Antipov</cp:lastModifiedBy>
  <cp:revision>285</cp:revision>
  <cp:lastPrinted>2024-11-14T13:29:40Z</cp:lastPrinted>
  <dcterms:created xsi:type="dcterms:W3CDTF">2023-12-05T10:40:34Z</dcterms:created>
  <dcterms:modified xsi:type="dcterms:W3CDTF">2024-11-28T07:49:32Z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Breitbild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16</vt:i4>
  </property>
  <property fmtid="{D5CDD505-2E9C-101B-9397-08002B2CF9AE}" pid="12" name="ICV">
    <vt:lpwstr/>
  </property>
  <property fmtid="{D5CDD505-2E9C-101B-9397-08002B2CF9AE}" pid="13" name="KSOProductBuildVer">
    <vt:lpwstr>1033-11.1.0.11711</vt:lpwstr>
  </property>
</Properties>
</file>