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  <p:sldMasterId id="2147483672" r:id="rId3"/>
  </p:sldMasterIdLst>
  <p:notesMasterIdLst>
    <p:notesMasterId r:id="rId17"/>
  </p:notesMasterIdLst>
  <p:handoutMasterIdLst>
    <p:handoutMasterId r:id="rId18"/>
  </p:handoutMasterIdLst>
  <p:sldIdLst>
    <p:sldId id="278" r:id="rId4"/>
    <p:sldId id="282" r:id="rId5"/>
    <p:sldId id="316" r:id="rId6"/>
    <p:sldId id="310" r:id="rId7"/>
    <p:sldId id="315" r:id="rId8"/>
    <p:sldId id="319" r:id="rId9"/>
    <p:sldId id="318" r:id="rId10"/>
    <p:sldId id="302" r:id="rId11"/>
    <p:sldId id="317" r:id="rId12"/>
    <p:sldId id="304" r:id="rId13"/>
    <p:sldId id="305" r:id="rId14"/>
    <p:sldId id="306" r:id="rId15"/>
    <p:sldId id="30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6600"/>
    <a:srgbClr val="FF5050"/>
    <a:srgbClr val="FF00FF"/>
    <a:srgbClr val="171A51"/>
    <a:srgbClr val="DEDEDE"/>
    <a:srgbClr val="000000"/>
    <a:srgbClr val="FFFFFF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349" autoAdjust="0"/>
  </p:normalViewPr>
  <p:slideViewPr>
    <p:cSldViewPr snapToGrid="0">
      <p:cViewPr varScale="1">
        <p:scale>
          <a:sx n="74" d="100"/>
          <a:sy n="74" d="100"/>
        </p:scale>
        <p:origin x="636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11/28/2024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11/28/2024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07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51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04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1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8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20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12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81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18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69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32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6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6798-DF19-4FA5-8E95-692BF67E032D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5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A7E89-14B6-4AA1-A77C-2B8B35F3F63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35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E7EB-EA58-4ED6-8298-8D8CA0F033BC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1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806DC-82B3-4E89-89ED-61EFF5E1A4A5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76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D934-DA1B-4559-B397-6F92057B9F56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3B61-61F0-4287-BC2B-C416F22A54D7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39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59BA-1CCF-4F91-821F-D30F1E124BA6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4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2F9B-90AF-4578-9F51-0997B536595B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001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6D51C-6F40-4254-88F9-46844E4F4474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971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00013-6B28-4A11-B17A-BF1703A62AD9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198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C1631-5416-44A9-81B6-33A0EAE02124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2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857" y="916174"/>
            <a:ext cx="1216806" cy="95649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9C0EB-A397-4203-B120-14869ACADD6E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  <p:sp>
        <p:nvSpPr>
          <p:cNvPr id="9" name="Rechteck 5"/>
          <p:cNvSpPr/>
          <p:nvPr userDrawn="1"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842" y="269588"/>
            <a:ext cx="2598821" cy="73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ADF3-DB53-4AE0-8979-7C9154ABE62F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5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8C15-1892-4B07-BD47-8FCA2C1098EF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6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2174-94FC-4E80-B391-B74793054397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92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1203-518B-494A-A97D-6F772B50809A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94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621E3-A666-4694-84E8-552D00BE6C49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4CB3-FE3F-42BD-A866-10F80B5DC85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8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4DA-F8AA-4EC3-AF29-F1260AF5F866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51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6AD5-2469-491F-B09E-DEC37D45F39E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6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7DE0-8D0C-4512-B713-1817B99D8F24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4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D90E-9598-47C8-8B65-3FF22FE0CEAC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20336-F066-408F-A5AC-483545D8C603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D479-8942-46E8-A226-A4E01F7A10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70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6BE57-2DC2-4467-832F-BAE4F4C82A07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39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6.pn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8.gif"/><Relationship Id="rId4" Type="http://schemas.openxmlformats.org/officeDocument/2006/relationships/image" Target="../media/image29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5" Type="http://schemas.openxmlformats.org/officeDocument/2006/relationships/image" Target="../media/image15.png"/><Relationship Id="rId4" Type="http://schemas.openxmlformats.org/officeDocument/2006/relationships/image" Target="../media/image4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4.png"/><Relationship Id="rId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548" y="73819"/>
            <a:ext cx="1216806" cy="956494"/>
          </a:xfrm>
          <a:prstGeom prst="rect">
            <a:avLst/>
          </a:prstGeom>
        </p:spPr>
      </p:pic>
      <p:sp>
        <p:nvSpPr>
          <p:cNvPr id="15" name="Rechteck 5"/>
          <p:cNvSpPr/>
          <p:nvPr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344" y="208609"/>
            <a:ext cx="2598821" cy="734817"/>
          </a:xfrm>
          <a:prstGeom prst="rect">
            <a:avLst/>
          </a:prstGeom>
        </p:spPr>
      </p:pic>
      <p:sp>
        <p:nvSpPr>
          <p:cNvPr id="18" name="Rechteck 5"/>
          <p:cNvSpPr/>
          <p:nvPr/>
        </p:nvSpPr>
        <p:spPr>
          <a:xfrm flipV="1">
            <a:off x="611558" y="6280852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114715"/>
            <a:ext cx="933601" cy="92266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569" y="206675"/>
            <a:ext cx="904506" cy="68750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323721" y="5318794"/>
            <a:ext cx="7101364" cy="338554"/>
          </a:xfrm>
          <a:prstGeom prst="rect">
            <a:avLst/>
          </a:prstGeom>
          <a:solidFill>
            <a:srgbClr val="FFFFFF">
              <a:alpha val="70980"/>
            </a:srgbClr>
          </a:solidFill>
          <a:ln>
            <a:solidFill>
              <a:srgbClr val="FFFFFF">
                <a:alpha val="69804"/>
              </a:srgb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Benjamin Rienäcker</a:t>
            </a:r>
            <a:r>
              <a:rPr lang="de-DE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| </a:t>
            </a:r>
            <a:r>
              <a:rPr lang="de-DE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Research Associate | University of Liverpool / QUASAR Group</a:t>
            </a:r>
            <a:endParaRPr lang="en-US" sz="1600" i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8081" y="1908063"/>
            <a:ext cx="5295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latin typeface="+mj-lt"/>
              </a:rPr>
              <a:t>Low-energy dense positron beams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305" y="-6972"/>
            <a:ext cx="2431471" cy="12157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126" y="180376"/>
            <a:ext cx="3067509" cy="783111"/>
          </a:xfrm>
          <a:prstGeom prst="rect">
            <a:avLst/>
          </a:prstGeom>
        </p:spPr>
      </p:pic>
      <p:pic>
        <p:nvPicPr>
          <p:cNvPr id="8" name="Picture 7" descr="A poster with text and images&#10;&#10;Description automatically generated">
            <a:extLst>
              <a:ext uri="{FF2B5EF4-FFF2-40B4-BE49-F238E27FC236}">
                <a16:creationId xmlns:a16="http://schemas.microsoft.com/office/drawing/2014/main" id="{C55BC715-F362-3413-ED0C-62892540F5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822" y="1693603"/>
            <a:ext cx="2144771" cy="3028058"/>
          </a:xfrm>
          <a:prstGeom prst="rect">
            <a:avLst/>
          </a:prstGeom>
        </p:spPr>
      </p:pic>
      <p:pic>
        <p:nvPicPr>
          <p:cNvPr id="10" name="Picture 9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88C95668-DDC7-3BF8-6823-573DD72F295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884" y="3197693"/>
            <a:ext cx="1219202" cy="4114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9394D9-0DC0-3DDB-29EF-3200639349C6}"/>
              </a:ext>
            </a:extLst>
          </p:cNvPr>
          <p:cNvSpPr txBox="1"/>
          <p:nvPr/>
        </p:nvSpPr>
        <p:spPr>
          <a:xfrm>
            <a:off x="5434797" y="3695378"/>
            <a:ext cx="430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Other Science Opportunities at the FCC-</a:t>
            </a:r>
            <a:r>
              <a:rPr lang="en-US" b="1" dirty="0" err="1"/>
              <a:t>ee</a:t>
            </a:r>
            <a:endParaRPr lang="en-US" b="1" dirty="0"/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14572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1/3 Towards Bose-Einstein condensates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125B-F3C0-4909-A64C-6B05CC07DEC5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10</a:t>
            </a:fld>
            <a:endParaRPr lang="de-DE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927600" y="1358124"/>
            <a:ext cx="9948867" cy="44519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b="1" dirty="0"/>
              <a:t>Efforts towards the first Bose-Einstein condensation of Ps</a:t>
            </a:r>
            <a:endParaRPr lang="en-US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261432" y="1673166"/>
            <a:ext cx="11044589" cy="3889712"/>
            <a:chOff x="480100" y="1862483"/>
            <a:chExt cx="11044589" cy="3889712"/>
          </a:xfrm>
        </p:grpSpPr>
        <p:grpSp>
          <p:nvGrpSpPr>
            <p:cNvPr id="16" name="Group 15"/>
            <p:cNvGrpSpPr/>
            <p:nvPr/>
          </p:nvGrpSpPr>
          <p:grpSpPr>
            <a:xfrm>
              <a:off x="480100" y="1862483"/>
              <a:ext cx="5834568" cy="3889712"/>
              <a:chOff x="648543" y="2026784"/>
              <a:chExt cx="5834568" cy="388971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48543" y="2026784"/>
                <a:ext cx="5834568" cy="3889712"/>
                <a:chOff x="753318" y="1569584"/>
                <a:chExt cx="5834568" cy="3889712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3318" y="1569584"/>
                  <a:ext cx="5834568" cy="3889712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29326" y="4245848"/>
                  <a:ext cx="1631557" cy="531204"/>
                </a:xfrm>
                <a:prstGeom prst="rect">
                  <a:avLst/>
                </a:prstGeom>
              </p:spPr>
            </p:pic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638448" y="2516077"/>
                  <a:ext cx="0" cy="60960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419486" y="4642951"/>
                  <a:ext cx="133350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2210256" y="2696383"/>
                <a:ext cx="15424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PRL </a:t>
                </a:r>
                <a:r>
                  <a:rPr lang="it-IT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104</a:t>
                </a:r>
                <a:r>
                  <a:rPr lang="it-IT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(2010) 243401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133845" y="2982392"/>
              <a:ext cx="5278545" cy="584775"/>
            </a:xfrm>
            <a:prstGeom prst="rect">
              <a:avLst/>
            </a:prstGeom>
            <a:noFill/>
            <a:ln w="285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solidFill>
                    <a:srgbClr val="CC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Laser cooling 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precooled positronium atoms could reduce the temperature by </a:t>
              </a:r>
              <a:r>
                <a:rPr lang="de-DE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200K, i.e. down </a:t>
              </a:r>
              <a:r>
                <a:rPr lang="de-DE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to</a:t>
              </a:r>
              <a:r>
                <a:rPr lang="de-DE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&lt;10K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33846" y="2261602"/>
              <a:ext cx="5390843" cy="584775"/>
            </a:xfrm>
            <a:prstGeom prst="rect">
              <a:avLst/>
            </a:prstGeom>
            <a:noFill/>
            <a:ln w="28575"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Nanoporous silicon targets are able to produce Ps at temperatures of </a:t>
              </a:r>
              <a:r>
                <a:rPr lang="it-IT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150K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 and below.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133845" y="4226939"/>
                  <a:ext cx="5390843" cy="833818"/>
                </a:xfrm>
                <a:prstGeom prst="rect">
                  <a:avLst/>
                </a:prstGeom>
                <a:noFill/>
                <a:ln w="28575">
                  <a:noFill/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it-IT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 positronium density of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it-IT" sz="1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de-DE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15</m:t>
                          </m:r>
                        </m:sup>
                      </m:sSup>
                      <m:sSup>
                        <m:sSupPr>
                          <m:ctrlPr>
                            <a:rPr lang="it-IT" sz="1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de-DE" sz="16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mm</m:t>
                          </m:r>
                        </m:e>
                        <m:sup>
                          <m:r>
                            <a:rPr lang="de-DE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−3</m:t>
                          </m:r>
                        </m:sup>
                      </m:sSup>
                      <m:r>
                        <a:rPr lang="de-DE" sz="1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a14:m>
                  <a:r>
                    <a:rPr lang="it-IT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is necessary for forming a BEC. The currently available positron sources cannot reach that.</a:t>
                  </a: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3845" y="4226939"/>
                  <a:ext cx="5390843" cy="833818"/>
                </a:xfrm>
                <a:prstGeom prst="rect">
                  <a:avLst/>
                </a:prstGeom>
                <a:blipFill>
                  <a:blip r:embed="rId5"/>
                  <a:stretch>
                    <a:fillRect l="-565" t="-1460" r="-565" b="-8759"/>
                  </a:stretch>
                </a:blipFill>
                <a:ln w="28575">
                  <a:noFill/>
                  <a:prstDash val="dash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2618406" y="5688727"/>
            <a:ext cx="8267036" cy="618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When a Ps-BEC annihilates, a coherent burst of gamma rays is emitted. </a:t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 proposed way to build a 511 keV gamma ray laser!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8326580" y="3535929"/>
            <a:ext cx="284018" cy="32939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19652F-77FC-EA1A-77F1-7BD71F81EADB}"/>
              </a:ext>
            </a:extLst>
          </p:cNvPr>
          <p:cNvSpPr txBox="1"/>
          <p:nvPr/>
        </p:nvSpPr>
        <p:spPr>
          <a:xfrm>
            <a:off x="3628800" y="3030574"/>
            <a:ext cx="15359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latin typeface="+mj-lt"/>
                <a:cs typeface="Arial" panose="020B0604020202020204" pitchFamily="34" charset="0"/>
              </a:rPr>
              <a:t>PRL </a:t>
            </a:r>
            <a:r>
              <a:rPr lang="en-GB" sz="1100" b="1" dirty="0">
                <a:latin typeface="+mj-lt"/>
              </a:rPr>
              <a:t>132</a:t>
            </a:r>
            <a:r>
              <a:rPr lang="it-IT" sz="1100" dirty="0">
                <a:latin typeface="+mj-lt"/>
                <a:cs typeface="Arial" panose="020B0604020202020204" pitchFamily="34" charset="0"/>
              </a:rPr>
              <a:t> (2024) </a:t>
            </a:r>
            <a:r>
              <a:rPr lang="en-GB" sz="1100" dirty="0">
                <a:latin typeface="+mj-lt"/>
              </a:rPr>
              <a:t>083402 </a:t>
            </a:r>
            <a:endParaRPr lang="en-US" sz="11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35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2/3 Fundamental symmetries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125B-F3C0-4909-A64C-6B05CC07DEC5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11</a:t>
            </a:fld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491" t="24719" r="12531" b="15282"/>
          <a:stretch/>
        </p:blipFill>
        <p:spPr>
          <a:xfrm>
            <a:off x="962025" y="1952625"/>
            <a:ext cx="10267950" cy="4335048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2209800" y="1369795"/>
            <a:ext cx="7458075" cy="44519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Tests of fundamental symmetries and BSM searches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451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3/3 </a:t>
            </a:r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Precision QED tests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125B-F3C0-4909-A64C-6B05CC07DEC5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12</a:t>
            </a:fld>
            <a:endParaRPr lang="de-DE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75395" y="1347799"/>
            <a:ext cx="8791906" cy="3972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600" b="1" dirty="0">
                <a:latin typeface="+mn-lt"/>
              </a:rPr>
              <a:t>New precision QED measurements with colder Ps sources</a:t>
            </a:r>
            <a:endParaRPr lang="en-US" sz="2600" b="1" dirty="0">
              <a:latin typeface="+mn-lt"/>
            </a:endParaRPr>
          </a:p>
          <a:p>
            <a:pPr marL="0" indent="0"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3644" y="5583607"/>
            <a:ext cx="2217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Phys. Part. Nucl. </a:t>
            </a:r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(2006) 321-346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11559" y="3452639"/>
            <a:ext cx="3490775" cy="2627284"/>
            <a:chOff x="407457" y="3586846"/>
            <a:chExt cx="3490775" cy="2627284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959067" y="3586846"/>
              <a:ext cx="2939165" cy="26272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2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t-IT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Decay times</a:t>
              </a:r>
            </a:p>
            <a:p>
              <a:pPr marL="0" indent="0">
                <a:buNone/>
              </a:pPr>
              <a:endParaRPr lang="it-IT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>
                <a:buNone/>
              </a:pPr>
              <a:endParaRPr lang="it-IT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407457" y="4018408"/>
              <a:ext cx="2684132" cy="1694496"/>
              <a:chOff x="886378" y="4007402"/>
              <a:chExt cx="2684132" cy="1694496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3796" y="4007402"/>
                <a:ext cx="2206500" cy="808442"/>
              </a:xfrm>
              <a:prstGeom prst="rect">
                <a:avLst/>
              </a:prstGeom>
            </p:spPr>
          </p:pic>
          <p:grpSp>
            <p:nvGrpSpPr>
              <p:cNvPr id="29" name="Group 28"/>
              <p:cNvGrpSpPr/>
              <p:nvPr/>
            </p:nvGrpSpPr>
            <p:grpSpPr>
              <a:xfrm>
                <a:off x="886378" y="4944033"/>
                <a:ext cx="2684132" cy="757865"/>
                <a:chOff x="868961" y="5141645"/>
                <a:chExt cx="2684132" cy="757865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25519" b="5310"/>
                <a:stretch/>
              </p:blipFill>
              <p:spPr>
                <a:xfrm>
                  <a:off x="903796" y="5141645"/>
                  <a:ext cx="2649297" cy="333363"/>
                </a:xfrm>
                <a:prstGeom prst="rect">
                  <a:avLst/>
                </a:prstGeom>
              </p:spPr>
            </p:pic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68961" y="5522575"/>
                  <a:ext cx="2144202" cy="376935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4" name="Group 3"/>
          <p:cNvGrpSpPr/>
          <p:nvPr/>
        </p:nvGrpSpPr>
        <p:grpSpPr>
          <a:xfrm>
            <a:off x="7735165" y="3194332"/>
            <a:ext cx="3486404" cy="3329852"/>
            <a:chOff x="8072764" y="3092484"/>
            <a:chExt cx="3486404" cy="332985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72764" y="3632303"/>
              <a:ext cx="3277632" cy="208746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8275394" y="3378715"/>
              <a:ext cx="19143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>
                  <a:latin typeface="Arial" panose="020B0604020202020204" pitchFamily="34" charset="0"/>
                  <a:cs typeface="Arial" panose="020B0604020202020204" pitchFamily="34" charset="0"/>
                </a:rPr>
                <a:t>Phys. Rep. </a:t>
              </a:r>
              <a:r>
                <a:rPr lang="it-IT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422</a:t>
              </a:r>
              <a:r>
                <a:rPr lang="it-IT" sz="1100" dirty="0">
                  <a:latin typeface="Arial" panose="020B0604020202020204" pitchFamily="34" charset="0"/>
                  <a:cs typeface="Arial" panose="020B0604020202020204" pitchFamily="34" charset="0"/>
                </a:rPr>
                <a:t> (2020) 1-63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8238892" y="3092484"/>
              <a:ext cx="3111504" cy="42202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200" kern="1200">
                  <a:solidFill>
                    <a:schemeClr val="tx1"/>
                  </a:solidFill>
                  <a:latin typeface="Myriad Pro" panose="020B05030304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t-IT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it-IT" sz="16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S-2</a:t>
              </a:r>
              <a:r>
                <a:rPr lang="it-IT" sz="16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 transition frequency</a:t>
              </a:r>
            </a:p>
            <a:p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099289" y="5837561"/>
              <a:ext cx="34598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Limited by second order Doppler effect, requires colder Ps sources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392999" y="2275071"/>
            <a:ext cx="4128092" cy="584775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Ps is an ideal system to test bound state 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QED due to the absence of nuclear effects 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46393" y="1976482"/>
            <a:ext cx="6477744" cy="959420"/>
            <a:chOff x="558782" y="1100577"/>
            <a:chExt cx="6233904" cy="877552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8782" y="1157898"/>
              <a:ext cx="5951300" cy="820231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10376" y="1100577"/>
              <a:ext cx="4082310" cy="203776"/>
            </a:xfrm>
            <a:prstGeom prst="rect">
              <a:avLst/>
            </a:prstGeom>
          </p:spPr>
        </p:pic>
      </p:grpSp>
      <p:sp>
        <p:nvSpPr>
          <p:cNvPr id="38" name="Rectangle 37"/>
          <p:cNvSpPr/>
          <p:nvPr/>
        </p:nvSpPr>
        <p:spPr>
          <a:xfrm>
            <a:off x="646394" y="3875492"/>
            <a:ext cx="2767557" cy="817151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46393" y="4754245"/>
            <a:ext cx="2767557" cy="81715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4205960" y="3326351"/>
            <a:ext cx="3454415" cy="1333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Searches for BSM physics in:</a:t>
            </a: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energy intervals</a:t>
            </a: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decay rates</a:t>
            </a: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decay modes</a:t>
            </a:r>
          </a:p>
          <a:p>
            <a:pPr marL="0" indent="0">
              <a:buNone/>
            </a:pP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8254" y="5108412"/>
            <a:ext cx="27558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Fifth fundamental force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Axion-like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Symmetry violations</a:t>
            </a:r>
          </a:p>
        </p:txBody>
      </p:sp>
      <p:sp>
        <p:nvSpPr>
          <p:cNvPr id="6" name="Down Arrow 5"/>
          <p:cNvSpPr/>
          <p:nvPr/>
        </p:nvSpPr>
        <p:spPr>
          <a:xfrm>
            <a:off x="5465661" y="4590370"/>
            <a:ext cx="561067" cy="5268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8036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Take home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125B-F3C0-4909-A64C-6B05CC07DEC5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13</a:t>
            </a:fld>
            <a:endParaRPr lang="de-DE"/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81083" y="2823900"/>
            <a:ext cx="1600200" cy="44519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19471500">
            <a:off x="1260274" y="3642575"/>
            <a:ext cx="926753" cy="37491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6437" y="4251610"/>
            <a:ext cx="1912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new intense low-energy e+ beam at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3326" y="2744086"/>
            <a:ext cx="4859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Better measurement efficiency (results/time)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5892753" y="2762216"/>
            <a:ext cx="926753" cy="37491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13326" y="3473656"/>
            <a:ext cx="4281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data quality (less systematics)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3326" y="4255488"/>
            <a:ext cx="406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Unlocking exciting new possibilities (e.g. Ps-BEC, precision QED, BSM 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19471500">
            <a:off x="2841424" y="2041974"/>
            <a:ext cx="926753" cy="37491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29155" y="1834073"/>
            <a:ext cx="7253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Material Science: non-destructive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nanoprobes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=&gt; possibly beam time for global partners in industry and academia?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19471500">
            <a:off x="2772740" y="3280618"/>
            <a:ext cx="926753" cy="37491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90950" y="2744086"/>
            <a:ext cx="1994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Next generation Ps sources with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 intensity,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low energy and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higher density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5892752" y="3468075"/>
            <a:ext cx="926753" cy="37491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5892752" y="4206353"/>
            <a:ext cx="926753" cy="374913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876" y="4977253"/>
            <a:ext cx="1023942" cy="10119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0508" y="5400170"/>
            <a:ext cx="2485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406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 century worth of positrons ...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2</a:t>
            </a:fld>
            <a:endParaRPr lang="de-DE"/>
          </a:p>
        </p:txBody>
      </p:sp>
      <p:grpSp>
        <p:nvGrpSpPr>
          <p:cNvPr id="5" name="Group 4"/>
          <p:cNvGrpSpPr/>
          <p:nvPr/>
        </p:nvGrpSpPr>
        <p:grpSpPr>
          <a:xfrm>
            <a:off x="1862128" y="2523702"/>
            <a:ext cx="7340220" cy="2914141"/>
            <a:chOff x="3397761" y="1563056"/>
            <a:chExt cx="7340220" cy="2914141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7761" y="1563056"/>
              <a:ext cx="7340220" cy="291414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9982200" y="4050220"/>
              <a:ext cx="6997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/>
                <a:t>2024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77" y="1486440"/>
            <a:ext cx="2104235" cy="2074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22662" t="-1757" r="54278" b="17206"/>
          <a:stretch/>
        </p:blipFill>
        <p:spPr>
          <a:xfrm>
            <a:off x="9513519" y="2843426"/>
            <a:ext cx="1667093" cy="1658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30944" r="11245" b="39438"/>
          <a:stretch/>
        </p:blipFill>
        <p:spPr>
          <a:xfrm>
            <a:off x="544218" y="5437843"/>
            <a:ext cx="2387516" cy="516347"/>
          </a:xfrm>
          <a:prstGeom prst="rect">
            <a:avLst/>
          </a:prstGeom>
          <a:noFill/>
          <a:ln w="25400">
            <a:solidFill>
              <a:srgbClr val="000000"/>
            </a:solidFill>
            <a:prstDash val="sysDash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596" y="1338334"/>
            <a:ext cx="1494879" cy="14948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0937CBE-4FAF-8827-B844-893B7B5B5C1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3" t="23539" r="7275" b="26749"/>
          <a:stretch/>
        </p:blipFill>
        <p:spPr>
          <a:xfrm>
            <a:off x="10020455" y="4402291"/>
            <a:ext cx="1485095" cy="1551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81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1/3 – Radionuclide 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3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9681633" y="2615552"/>
            <a:ext cx="2136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Positron Emission </a:t>
            </a:r>
          </a:p>
          <a:p>
            <a:r>
              <a:rPr lang="en-US" sz="2000" dirty="0"/>
              <a:t>Tomography (PET)</a:t>
            </a:r>
            <a:endParaRPr lang="de-DE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39" y="1390509"/>
            <a:ext cx="8833245" cy="3287454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>
            <a:off x="9337964" y="2290622"/>
            <a:ext cx="106840" cy="135774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ight Brace 11"/>
          <p:cNvSpPr/>
          <p:nvPr/>
        </p:nvSpPr>
        <p:spPr>
          <a:xfrm>
            <a:off x="9341546" y="3793453"/>
            <a:ext cx="103258" cy="66771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9681633" y="3927255"/>
            <a:ext cx="182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Tool in research</a:t>
            </a:r>
            <a:endParaRPr lang="de-DE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1380155" y="4677963"/>
            <a:ext cx="5576591" cy="1477328"/>
            <a:chOff x="1783818" y="5061584"/>
            <a:chExt cx="5576591" cy="1477328"/>
          </a:xfrm>
        </p:grpSpPr>
        <p:sp>
          <p:nvSpPr>
            <p:cNvPr id="7" name="TextBox 6"/>
            <p:cNvSpPr txBox="1"/>
            <p:nvPr/>
          </p:nvSpPr>
          <p:spPr>
            <a:xfrm>
              <a:off x="1783818" y="5061584"/>
              <a:ext cx="5576591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u="sng" baseline="30000" dirty="0"/>
                <a:t>22</a:t>
              </a:r>
              <a:r>
                <a:rPr lang="de-DE" u="sng" dirty="0"/>
                <a:t>Na (halflife 2.6 years): </a:t>
              </a:r>
            </a:p>
            <a:p>
              <a:pPr marL="285750" indent="-285750">
                <a:buFontTx/>
                <a:buChar char="-"/>
              </a:pPr>
              <a:r>
                <a:rPr lang="de-DE" dirty="0"/>
                <a:t>Most common laboratory positron source. </a:t>
              </a:r>
            </a:p>
            <a:p>
              <a:pPr marL="285750" indent="-285750">
                <a:buFontTx/>
                <a:buChar char="-"/>
              </a:pPr>
              <a:r>
                <a:rPr lang="de-DE" dirty="0"/>
                <a:t>Single supplier world-wide for intense sources (50mCi)</a:t>
              </a:r>
            </a:p>
            <a:p>
              <a:pPr marL="285750" indent="-285750">
                <a:buFontTx/>
                <a:buChar char="-"/>
              </a:pPr>
              <a:r>
                <a:rPr lang="de-DE" dirty="0"/>
                <a:t>4-pi source with</a:t>
              </a:r>
            </a:p>
            <a:p>
              <a:pPr marL="285750" indent="-285750">
                <a:buFontTx/>
                <a:buChar char="-"/>
              </a:pPr>
              <a:r>
                <a:rPr lang="de-DE" dirty="0"/>
                <a:t>Moderated beam: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3664096" y="5877476"/>
                  <a:ext cx="27366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a14:m>
                  <a:r>
                    <a:rPr lang="de-DE" dirty="0">
                      <a:solidFill>
                        <a:srgbClr val="FF0000"/>
                      </a:solidFill>
                    </a:rPr>
                    <a:t> e</a:t>
                  </a:r>
                  <a:r>
                    <a:rPr lang="de-DE" baseline="30000" dirty="0">
                      <a:solidFill>
                        <a:srgbClr val="FF0000"/>
                      </a:solidFill>
                    </a:rPr>
                    <a:t>+</a:t>
                  </a:r>
                  <a:r>
                    <a:rPr lang="de-DE" dirty="0">
                      <a:solidFill>
                        <a:srgbClr val="FF0000"/>
                      </a:solidFill>
                    </a:rPr>
                    <a:t>/s at @ 0-546keV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4096" y="5877476"/>
                  <a:ext cx="2736695" cy="369332"/>
                </a:xfrm>
                <a:prstGeom prst="rect">
                  <a:avLst/>
                </a:prstGeom>
                <a:blipFill>
                  <a:blip r:embed="rId4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402" y="4811285"/>
            <a:ext cx="2057492" cy="16074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477025" y="5776723"/>
                <a:ext cx="27366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 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/s at @ 6eV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025" y="5776723"/>
                <a:ext cx="2736695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482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2/3 – Reactor 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4</a:t>
            </a:fld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514" y="1694613"/>
            <a:ext cx="4496172" cy="32160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9395" y="1276946"/>
            <a:ext cx="7905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Example: Neutron induced positron source Munich (</a:t>
            </a:r>
            <a:r>
              <a:rPr lang="de-DE" sz="2000" b="1" dirty="0"/>
              <a:t>NEPOMUC</a:t>
            </a:r>
            <a:r>
              <a:rPr lang="de-DE" sz="2000" dirty="0"/>
              <a:t>), Germany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9395" y="2050892"/>
            <a:ext cx="1763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Research reactor</a:t>
            </a:r>
          </a:p>
          <a:p>
            <a:r>
              <a:rPr lang="de-DE" dirty="0"/>
              <a:t>FRM-II, Garching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44226" y="5047118"/>
                <a:ext cx="3241849" cy="306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113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Cd</m:t>
                          </m:r>
                        </m:e>
                      </m:sPr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sPre>
                        <m:sPre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Cd</m:t>
                          </m:r>
                        </m:e>
                      </m:sPr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MeV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226" y="5047118"/>
                <a:ext cx="3241849" cy="306622"/>
              </a:xfrm>
              <a:prstGeom prst="rect">
                <a:avLst/>
              </a:prstGeom>
              <a:blipFill>
                <a:blip r:embed="rId4"/>
                <a:stretch>
                  <a:fillRect r="-1880" b="-3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09" y="4910699"/>
            <a:ext cx="1477082" cy="1309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3777" y="1954516"/>
            <a:ext cx="4647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Other reactor-based positron sources:</a:t>
            </a:r>
            <a:br>
              <a:rPr lang="de-DE" sz="2000" u="sng" dirty="0"/>
            </a:br>
            <a:endParaRPr lang="de-DE" sz="2000" u="sng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ILL </a:t>
            </a:r>
            <a:r>
              <a:rPr lang="en-US" sz="2000" dirty="0"/>
              <a:t>(</a:t>
            </a:r>
            <a:r>
              <a:rPr lang="en-US" sz="2000" dirty="0" err="1"/>
              <a:t>Institut</a:t>
            </a:r>
            <a:r>
              <a:rPr lang="en-US" sz="2000" dirty="0"/>
              <a:t> Laue-</a:t>
            </a:r>
            <a:r>
              <a:rPr lang="en-US" sz="2000" dirty="0" err="1"/>
              <a:t>Langevin</a:t>
            </a:r>
            <a:r>
              <a:rPr lang="en-US" sz="2000" dirty="0"/>
              <a:t>) in France</a:t>
            </a:r>
            <a:br>
              <a:rPr lang="en-US" sz="2000" dirty="0"/>
            </a:b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KUR </a:t>
            </a:r>
            <a:r>
              <a:rPr lang="en-US" sz="2000" dirty="0"/>
              <a:t>(Kyoto University Research Reactor) in Japan</a:t>
            </a:r>
            <a:br>
              <a:rPr lang="en-US" sz="2000" dirty="0"/>
            </a:b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POSH </a:t>
            </a:r>
            <a:r>
              <a:rPr lang="en-US" sz="2000" dirty="0"/>
              <a:t>(Delft University of Technology) in the Netherlands</a:t>
            </a:r>
            <a:br>
              <a:rPr lang="en-US" sz="2000" dirty="0"/>
            </a:b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PULSTAR </a:t>
            </a:r>
            <a:r>
              <a:rPr lang="en-US" sz="2000" dirty="0"/>
              <a:t>(NC State University) in the USA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50864" y="5395476"/>
                <a:ext cx="26520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 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/s at @ E</a:t>
                </a:r>
                <a:r>
                  <a:rPr lang="de-DE" baseline="-25000" dirty="0">
                    <a:solidFill>
                      <a:srgbClr val="FF0000"/>
                    </a:solidFill>
                  </a:rPr>
                  <a:t>L </a:t>
                </a:r>
                <a:r>
                  <a:rPr lang="de-DE" dirty="0">
                    <a:solidFill>
                      <a:srgbClr val="FF0000"/>
                    </a:solidFill>
                  </a:rPr>
                  <a:t>= 1keV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864" y="5395476"/>
                <a:ext cx="2652073" cy="369332"/>
              </a:xfrm>
              <a:prstGeom prst="rect">
                <a:avLst/>
              </a:prstGeom>
              <a:blipFill>
                <a:blip r:embed="rId6"/>
                <a:stretch>
                  <a:fillRect t="-8197" r="-1609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726359" y="5913309"/>
            <a:ext cx="3815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50863" y="5691247"/>
                <a:ext cx="27476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 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/s at @ E</a:t>
                </a:r>
                <a:r>
                  <a:rPr lang="de-DE" baseline="-25000" dirty="0">
                    <a:solidFill>
                      <a:srgbClr val="FF0000"/>
                    </a:solidFill>
                  </a:rPr>
                  <a:t>L </a:t>
                </a:r>
                <a:r>
                  <a:rPr lang="de-DE" dirty="0">
                    <a:solidFill>
                      <a:srgbClr val="FF0000"/>
                    </a:solidFill>
                  </a:rPr>
                  <a:t>= 20eV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863" y="5691247"/>
                <a:ext cx="2747675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7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3/3 – Accelerator 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5</a:t>
            </a:fld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8110" t="38953" r="21951" b="35368"/>
          <a:stretch/>
        </p:blipFill>
        <p:spPr>
          <a:xfrm>
            <a:off x="203200" y="1713529"/>
            <a:ext cx="7304005" cy="2641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55499" y="4971993"/>
                <a:ext cx="2555700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Tungsten wired: 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&lt;10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de-DE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499" y="4971993"/>
                <a:ext cx="2555700" cy="338554"/>
              </a:xfrm>
              <a:prstGeom prst="rect">
                <a:avLst/>
              </a:prstGeom>
              <a:blipFill>
                <a:blip r:embed="rId4"/>
                <a:stretch>
                  <a:fillRect l="-948" t="-3509" b="-2105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537545" y="4623486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10-100kHz repetition rate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0777" y="2462576"/>
            <a:ext cx="6895646" cy="2078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68267" y="5210524"/>
                <a:ext cx="1858329" cy="649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 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/pulse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..</m:t>
                    </m:r>
                    <m:sSup>
                      <m:sSup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/sec 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8267" y="5210524"/>
                <a:ext cx="1858329" cy="649409"/>
              </a:xfrm>
              <a:prstGeom prst="rect">
                <a:avLst/>
              </a:prstGeom>
              <a:blipFill>
                <a:blip r:embed="rId5"/>
                <a:stretch>
                  <a:fillRect t="-4717" r="-1967" b="-1509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70000" y="4229445"/>
                <a:ext cx="16510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⋮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000" y="4229445"/>
                <a:ext cx="165109" cy="369332"/>
              </a:xfrm>
              <a:prstGeom prst="rect">
                <a:avLst/>
              </a:prstGeom>
              <a:blipFill>
                <a:blip r:embed="rId8"/>
                <a:stretch>
                  <a:fillRect l="-37037" r="-44444" b="-5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A15C915B-BB9E-AA24-76D2-2A12F9E7A3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4000" y="1996014"/>
            <a:ext cx="3099508" cy="26274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3AD9F45-9A3F-718C-3777-DB34E100C8B6}"/>
              </a:ext>
            </a:extLst>
          </p:cNvPr>
          <p:cNvSpPr txBox="1"/>
          <p:nvPr/>
        </p:nvSpPr>
        <p:spPr>
          <a:xfrm>
            <a:off x="7698704" y="5478698"/>
            <a:ext cx="34500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Appl. Phys. A 43, 247-255 (1987) </a:t>
            </a:r>
            <a:endParaRPr lang="de-DE" sz="1200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37C0BA5-D829-6EAF-90E0-47CA501DE638}"/>
              </a:ext>
            </a:extLst>
          </p:cNvPr>
          <p:cNvSpPr/>
          <p:nvPr/>
        </p:nvSpPr>
        <p:spPr>
          <a:xfrm>
            <a:off x="3769063" y="5169862"/>
            <a:ext cx="86139" cy="5858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527635-039E-29E3-7E64-F7E6CEC4A5F7}"/>
              </a:ext>
            </a:extLst>
          </p:cNvPr>
          <p:cNvSpPr txBox="1"/>
          <p:nvPr/>
        </p:nvSpPr>
        <p:spPr>
          <a:xfrm>
            <a:off x="3897669" y="5278113"/>
            <a:ext cx="21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at @ E</a:t>
            </a:r>
            <a:r>
              <a:rPr lang="de-DE" baseline="-25000" dirty="0">
                <a:solidFill>
                  <a:srgbClr val="FF0000"/>
                </a:solidFill>
              </a:rPr>
              <a:t>L </a:t>
            </a:r>
            <a:r>
              <a:rPr lang="de-DE" dirty="0">
                <a:solidFill>
                  <a:srgbClr val="FF0000"/>
                </a:solidFill>
              </a:rPr>
              <a:t>= 0.05-20keV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66C790-D15C-261D-533A-FD73A8AE4E4B}"/>
              </a:ext>
            </a:extLst>
          </p:cNvPr>
          <p:cNvSpPr txBox="1"/>
          <p:nvPr/>
        </p:nvSpPr>
        <p:spPr>
          <a:xfrm>
            <a:off x="1921566" y="4878614"/>
            <a:ext cx="122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moderated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8880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9C0EB-A397-4203-B120-14869ACADD6E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6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Positron moderators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62319" y="1437566"/>
            <a:ext cx="3430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Positron </a:t>
            </a:r>
            <a:r>
              <a:rPr lang="de-DE"/>
              <a:t>implantation profile on W</a:t>
            </a:r>
            <a:endParaRPr lang="de-DE" dirty="0"/>
          </a:p>
          <a:p>
            <a:pPr algn="ctr"/>
            <a:r>
              <a:rPr lang="de-DE" dirty="0"/>
              <a:t>(Makhov profile)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3493" y="526518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1mm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241" r="5231"/>
          <a:stretch/>
        </p:blipFill>
        <p:spPr>
          <a:xfrm>
            <a:off x="5617933" y="1603820"/>
            <a:ext cx="5735781" cy="19619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406" y="3498703"/>
            <a:ext cx="5721124" cy="22966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23948" y="5798838"/>
            <a:ext cx="1608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Schultz and Lynn, 1988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01389" y="5781075"/>
            <a:ext cx="3188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+ some newer materials like 4H/6H-SiC ...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833" y="1991564"/>
            <a:ext cx="5047498" cy="33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8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Combination positron 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7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5399" t="32312" r="36275" b="34114"/>
          <a:stretch/>
        </p:blipFill>
        <p:spPr>
          <a:xfrm>
            <a:off x="5306505" y="2080264"/>
            <a:ext cx="4675695" cy="30731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57036" y="1914367"/>
            <a:ext cx="312919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de-DE" dirty="0"/>
              <a:t>Proton Synchrotron (8-12 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99396" y="2888843"/>
                <a:ext cx="2044470" cy="3070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48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Ti</m:t>
                          </m:r>
                        </m:e>
                      </m:sPr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sPre>
                        <m:sPre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48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sPr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396" y="2888843"/>
                <a:ext cx="2044470" cy="307072"/>
              </a:xfrm>
              <a:prstGeom prst="rect">
                <a:avLst/>
              </a:prstGeom>
              <a:blipFill>
                <a:blip r:embed="rId4"/>
                <a:stretch>
                  <a:fillRect l="-597" r="-1194" b="-22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1895443" y="3526928"/>
            <a:ext cx="2252375" cy="831872"/>
            <a:chOff x="1588258" y="3717243"/>
            <a:chExt cx="2252375" cy="83187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531" b="74696"/>
            <a:stretch/>
          </p:blipFill>
          <p:spPr>
            <a:xfrm>
              <a:off x="1590917" y="3717243"/>
              <a:ext cx="2249716" cy="83187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100" r="74531" b="4066"/>
            <a:stretch/>
          </p:blipFill>
          <p:spPr>
            <a:xfrm>
              <a:off x="1588258" y="4060899"/>
              <a:ext cx="2249716" cy="323273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457036" y="4923879"/>
            <a:ext cx="315105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de-DE" dirty="0"/>
              <a:t>W moderator + magnetic bottle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2878292" y="2458519"/>
            <a:ext cx="284018" cy="32939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Down Arrow 24"/>
          <p:cNvSpPr/>
          <p:nvPr/>
        </p:nvSpPr>
        <p:spPr>
          <a:xfrm>
            <a:off x="2878292" y="4396058"/>
            <a:ext cx="284018" cy="32939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5555375" y="5293211"/>
            <a:ext cx="277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L. Gerchow et al., </a:t>
            </a:r>
            <a:r>
              <a:rPr lang="de-DE" sz="1200" i="1" dirty="0"/>
              <a:t>Instruments</a:t>
            </a:r>
            <a:r>
              <a:rPr lang="de-DE" sz="1200" dirty="0"/>
              <a:t> </a:t>
            </a:r>
            <a:r>
              <a:rPr lang="de-DE" sz="1200" b="1" dirty="0"/>
              <a:t>2018</a:t>
            </a:r>
            <a:r>
              <a:rPr lang="de-DE" sz="1200" dirty="0"/>
              <a:t>, </a:t>
            </a:r>
            <a:r>
              <a:rPr lang="de-DE" sz="1200" i="1" dirty="0"/>
              <a:t>2</a:t>
            </a:r>
            <a:r>
              <a:rPr lang="de-DE" sz="1200" dirty="0"/>
              <a:t>, 10</a:t>
            </a:r>
            <a:br>
              <a:rPr lang="de-DE" sz="1200" dirty="0"/>
            </a:br>
            <a:r>
              <a:rPr lang="de-DE" sz="1200" dirty="0"/>
              <a:t>DOI: 10.3390/instruments2030010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635481" y="5377081"/>
                <a:ext cx="2794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 e</a:t>
                </a:r>
                <a:r>
                  <a:rPr lang="de-DE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de-DE" dirty="0">
                    <a:solidFill>
                      <a:srgbClr val="FF0000"/>
                    </a:solidFill>
                  </a:rPr>
                  <a:t>/s at @ E</a:t>
                </a:r>
                <a:r>
                  <a:rPr lang="de-DE" baseline="-25000" dirty="0">
                    <a:solidFill>
                      <a:srgbClr val="FF0000"/>
                    </a:solidFill>
                  </a:rPr>
                  <a:t>L </a:t>
                </a:r>
                <a:r>
                  <a:rPr lang="de-DE" dirty="0">
                    <a:solidFill>
                      <a:srgbClr val="FF0000"/>
                    </a:solidFill>
                  </a:rPr>
                  <a:t>= 100eV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481" y="5377081"/>
                <a:ext cx="2794163" cy="369332"/>
              </a:xfrm>
              <a:prstGeom prst="rect">
                <a:avLst/>
              </a:prstGeom>
              <a:blipFill>
                <a:blip r:embed="rId6"/>
                <a:stretch>
                  <a:fillRect t="-8197" r="-1089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338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Low energy positrons in experiments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8</a:t>
            </a:fld>
            <a:endParaRPr lang="de-DE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1137" y="3647073"/>
            <a:ext cx="11101500" cy="2439305"/>
            <a:chOff x="-172594" y="3218941"/>
            <a:chExt cx="11563801" cy="2439305"/>
          </a:xfrm>
        </p:grpSpPr>
        <p:sp>
          <p:nvSpPr>
            <p:cNvPr id="16" name="TextBox 15"/>
            <p:cNvSpPr txBox="1"/>
            <p:nvPr/>
          </p:nvSpPr>
          <p:spPr>
            <a:xfrm>
              <a:off x="-172594" y="4037459"/>
              <a:ext cx="1150703" cy="39429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it-IT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 beam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74326" y="3218941"/>
              <a:ext cx="3834589" cy="101566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Applications of slow positrons</a:t>
              </a:r>
            </a:p>
            <a:p>
              <a:pPr marL="574675" indent="539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Bulk defect studies </a:t>
              </a:r>
            </a:p>
            <a:p>
              <a:pPr marL="574675" indent="539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Surface and dislocation probing</a:t>
              </a:r>
            </a:p>
            <a:p>
              <a:pPr marL="574675" indent="539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Electronic structures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80944" y="4415606"/>
              <a:ext cx="3710263" cy="123110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27013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Experiments with slow Ps</a:t>
              </a:r>
            </a:p>
            <a:p>
              <a:pPr marL="5746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Precision tests of QED</a:t>
              </a:r>
            </a:p>
            <a:p>
              <a:pPr marL="5746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Fundamental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symm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. (CPT, WEP)</a:t>
              </a:r>
            </a:p>
            <a:p>
              <a:pPr marL="5746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BEC with Ps</a:t>
              </a:r>
            </a:p>
            <a:p>
              <a:pPr marL="574675">
                <a:buFont typeface="Wingdings" panose="05000000000000000000" pitchFamily="2" charset="2"/>
                <a:buChar char="Ø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Porosimetry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71672" y="4427139"/>
              <a:ext cx="1854887" cy="123110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Conversion into positronium (Ps)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578623" y="5334505"/>
                  <a:ext cx="9482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8623" y="5334505"/>
                  <a:ext cx="94820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4667" t="-2174" r="-4000" b="-869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ight Arrow 20"/>
            <p:cNvSpPr/>
            <p:nvPr/>
          </p:nvSpPr>
          <p:spPr>
            <a:xfrm>
              <a:off x="7001827" y="4843702"/>
              <a:ext cx="603849" cy="374913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20550371">
              <a:off x="4412336" y="3754708"/>
              <a:ext cx="603849" cy="374913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 rot="1130443">
              <a:off x="4423463" y="4603456"/>
              <a:ext cx="603849" cy="374913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21632" y="3648414"/>
              <a:ext cx="2606517" cy="123110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Trapping, cooling, remoderation, bunching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24215" y="4519894"/>
                  <a:ext cx="9482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4215" y="4519894"/>
                  <a:ext cx="94820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667" t="-2222" r="-4000" b="-888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Right Arrow 14"/>
          <p:cNvSpPr/>
          <p:nvPr/>
        </p:nvSpPr>
        <p:spPr>
          <a:xfrm>
            <a:off x="1612746" y="4480357"/>
            <a:ext cx="579708" cy="3749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40920" y="1550608"/>
            <a:ext cx="11110160" cy="1678481"/>
            <a:chOff x="310509" y="1016924"/>
            <a:chExt cx="11539095" cy="1678481"/>
          </a:xfrm>
        </p:grpSpPr>
        <p:grpSp>
          <p:nvGrpSpPr>
            <p:cNvPr id="27" name="Group 26"/>
            <p:cNvGrpSpPr/>
            <p:nvPr/>
          </p:nvGrpSpPr>
          <p:grpSpPr>
            <a:xfrm>
              <a:off x="310509" y="1029763"/>
              <a:ext cx="11539095" cy="1665642"/>
              <a:chOff x="310509" y="1038470"/>
              <a:chExt cx="11539095" cy="16656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310509" y="1419743"/>
                    <a:ext cx="4002699" cy="369332"/>
                  </a:xfrm>
                  <a:prstGeom prst="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Isotope sources (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US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 decay)</a:t>
                    </a:r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0509" y="1419743"/>
                    <a:ext cx="400269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TextBox 29"/>
              <p:cNvSpPr txBox="1"/>
              <p:nvPr/>
            </p:nvSpPr>
            <p:spPr>
              <a:xfrm>
                <a:off x="310509" y="1965448"/>
                <a:ext cx="4002699" cy="73866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400" b="1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Pair production with: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Nuclear reactor-based sources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Accelerator-based sources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02347" y="1038470"/>
                <a:ext cx="14285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with</a:t>
                </a:r>
                <a:b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MeV energy</a:t>
                </a:r>
              </a:p>
            </p:txBody>
          </p:sp>
          <p:sp>
            <p:nvSpPr>
              <p:cNvPr id="32" name="Right Arrow 31"/>
              <p:cNvSpPr/>
              <p:nvPr/>
            </p:nvSpPr>
            <p:spPr>
              <a:xfrm>
                <a:off x="4914719" y="1739707"/>
                <a:ext cx="603849" cy="374913"/>
              </a:xfrm>
              <a:prstGeom prst="righ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Right Arrow 32"/>
              <p:cNvSpPr/>
              <p:nvPr/>
            </p:nvSpPr>
            <p:spPr>
              <a:xfrm>
                <a:off x="7827262" y="1738386"/>
                <a:ext cx="603849" cy="374913"/>
              </a:xfrm>
              <a:prstGeom prst="righ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5998444" y="1551345"/>
                <a:ext cx="1542782" cy="751636"/>
                <a:chOff x="6172764" y="1536633"/>
                <a:chExt cx="1542782" cy="751636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6172764" y="1536633"/>
                  <a:ext cx="1542782" cy="751636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 anchor="t">
                  <a:noAutofit/>
                </a:bodyPr>
                <a:lstStyle/>
                <a:p>
                  <a:pPr algn="ctr"/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Moderator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6223005" y="1946592"/>
                      <a:ext cx="1492541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GB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≈</m:t>
                            </m:r>
                            <m:sSup>
                              <m:sSup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..10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−2</m:t>
                                </m:r>
                              </m:sup>
                            </m:sSup>
                          </m:oMath>
                        </m:oMathPara>
                      </a14:m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7" name="TextBox 3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23005" y="1946592"/>
                      <a:ext cx="1492541" cy="246221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847" b="-7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5" name="TextBox 34"/>
              <p:cNvSpPr txBox="1"/>
              <p:nvPr/>
            </p:nvSpPr>
            <p:spPr>
              <a:xfrm>
                <a:off x="8746587" y="1719009"/>
                <a:ext cx="3103017" cy="39429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 anchor="t">
                <a:noAutofit/>
              </a:bodyPr>
              <a:lstStyle/>
              <a:p>
                <a:pPr algn="ctr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Continuous slow e</a:t>
                </a:r>
                <a:r>
                  <a:rPr lang="it-IT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beam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616180" y="1016924"/>
              <a:ext cx="12362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with</a:t>
              </a:r>
              <a:b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eV energy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9620251" y="4556314"/>
                <a:ext cx="2301658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?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0251" y="4556314"/>
                <a:ext cx="2301658" cy="8309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442F53B-8C01-3AF0-844E-BCAE817FDB4A}"/>
              </a:ext>
            </a:extLst>
          </p:cNvPr>
          <p:cNvSpPr txBox="1"/>
          <p:nvPr/>
        </p:nvSpPr>
        <p:spPr>
          <a:xfrm>
            <a:off x="7066722" y="2976504"/>
            <a:ext cx="217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Decelerator?</a:t>
            </a:r>
            <a:endParaRPr lang="LID4096" dirty="0"/>
          </a:p>
        </p:txBody>
      </p:sp>
      <p:sp>
        <p:nvSpPr>
          <p:cNvPr id="7" name="Right Arrow 21">
            <a:extLst>
              <a:ext uri="{FF2B5EF4-FFF2-40B4-BE49-F238E27FC236}">
                <a16:creationId xmlns:a16="http://schemas.microsoft.com/office/drawing/2014/main" id="{BBFC8657-2096-C75B-F958-27673912BCA0}"/>
              </a:ext>
            </a:extLst>
          </p:cNvPr>
          <p:cNvSpPr/>
          <p:nvPr/>
        </p:nvSpPr>
        <p:spPr>
          <a:xfrm rot="14732062">
            <a:off x="6867449" y="2921107"/>
            <a:ext cx="272561" cy="18580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4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Physics with slow positrons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C144-9287-432B-B897-38591CB33AC1}" type="datetime4">
              <a:rPr lang="en-US" smtClean="0"/>
              <a:t>November 28, 2024</a:t>
            </a:fld>
            <a:endParaRPr lang="de-D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9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2794133" y="2582159"/>
            <a:ext cx="6862354" cy="2100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u="sng" dirty="0">
                <a:latin typeface="Arial" panose="020B0604020202020204" pitchFamily="34" charset="0"/>
                <a:cs typeface="Arial" panose="020B0604020202020204" pitchFamily="34" charset="0"/>
              </a:rPr>
              <a:t>Low energy positron/positronium physics at one glance: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it-IT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Bose-Einstein condensates (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BEC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 with positronium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Fundamental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symmetry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tests (annihilation channels)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Precision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QED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studies (Ps spectroscopy) 		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studies (defect studies)</a:t>
            </a:r>
          </a:p>
        </p:txBody>
      </p:sp>
    </p:spTree>
    <p:extLst>
      <p:ext uri="{BB962C8B-B14F-4D97-AF65-F5344CB8AC3E}">
        <p14:creationId xmlns:p14="http://schemas.microsoft.com/office/powerpoint/2010/main" val="361168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784</Words>
  <Application>Microsoft Office PowerPoint</Application>
  <PresentationFormat>Widescreen</PresentationFormat>
  <Paragraphs>171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Corbel</vt:lpstr>
      <vt:lpstr>Wingdings</vt:lpstr>
      <vt:lpstr>Office Theme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2015-02-08T10:52:50Z</dcterms:created>
  <dcterms:modified xsi:type="dcterms:W3CDTF">2024-11-28T10:25:45Z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