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5"/>
    <p:sldMasterId id="2147483675" r:id="rId6"/>
    <p:sldMasterId id="2147483676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0503BE2-065E-4FCF-9417-CE32F0C7C7EC}">
  <a:tblStyle styleId="{70503BE2-065E-4FCF-9417-CE32F0C7C7E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1.xml"/><Relationship Id="rId6" Type="http://schemas.openxmlformats.org/officeDocument/2006/relationships/slideMaster" Target="slideMasters/slideMaster2.xml"/><Relationship Id="rId18" Type="http://schemas.openxmlformats.org/officeDocument/2006/relationships/slide" Target="slides/slide10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1a4744e649_2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31a4744e649_2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31a4744e649_0_6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g31a4744e649_0_6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31a4744e649_2_2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g31a4744e649_2_2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1a4744e649_0_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31a4744e649_0_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1a4744e649_0_1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31a4744e649_0_1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1a4744e649_0_2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31a4744e649_0_2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1a4744e649_0_2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31a4744e649_0_2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1a4744e649_0_2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g31a4744e649_0_2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1a4744e649_0_3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g31a4744e649_0_3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1a4744e649_0_3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g31a4744e649_0_3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31a4744e649_0_5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g31a4744e649_0_5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2.png"/><Relationship Id="rId3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slide - 1" type="title">
  <p:cSld name="TITLE">
    <p:bg>
      <p:bgPr>
        <a:solidFill>
          <a:schemeClr val="accent6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4"/>
          <p:cNvSpPr txBox="1"/>
          <p:nvPr>
            <p:ph type="ctrTitle"/>
          </p:nvPr>
        </p:nvSpPr>
        <p:spPr>
          <a:xfrm>
            <a:off x="442800" y="1194597"/>
            <a:ext cx="82635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442800" y="3206637"/>
            <a:ext cx="82635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745300" y="52418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59" name="Google Shape;5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450" y="95849"/>
            <a:ext cx="447816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slide - 2">
  <p:cSld name="Titleslide - 2">
    <p:bg>
      <p:bgPr>
        <a:solidFill>
          <a:schemeClr val="l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816805" y="830505"/>
            <a:ext cx="3537395" cy="354010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5"/>
          <p:cNvSpPr txBox="1"/>
          <p:nvPr>
            <p:ph type="ctrTitle"/>
          </p:nvPr>
        </p:nvSpPr>
        <p:spPr>
          <a:xfrm>
            <a:off x="442800" y="1194597"/>
            <a:ext cx="82635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1" type="subTitle"/>
          </p:nvPr>
        </p:nvSpPr>
        <p:spPr>
          <a:xfrm>
            <a:off x="442800" y="3206637"/>
            <a:ext cx="82635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745300" y="52418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65" name="Google Shape;6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449" y="96027"/>
            <a:ext cx="448965" cy="18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slide - 3">
  <p:cSld name="Titleslide - 3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in Bild, das Zeichnung enthält.&#10;&#10;Automatisch generierte Beschreibung" id="68" name="Google Shape;68;p16"/>
          <p:cNvPicPr preferRelativeResize="0"/>
          <p:nvPr/>
        </p:nvPicPr>
        <p:blipFill rotWithShape="1">
          <a:blip r:embed="rId3">
            <a:alphaModFix amt="40000"/>
          </a:blip>
          <a:srcRect b="0" l="0" r="0" t="0"/>
          <a:stretch/>
        </p:blipFill>
        <p:spPr>
          <a:xfrm>
            <a:off x="2629800" y="849150"/>
            <a:ext cx="4099482" cy="35991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6"/>
          <p:cNvSpPr txBox="1"/>
          <p:nvPr>
            <p:ph type="ctrTitle"/>
          </p:nvPr>
        </p:nvSpPr>
        <p:spPr>
          <a:xfrm>
            <a:off x="442800" y="1046081"/>
            <a:ext cx="82635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subTitle"/>
          </p:nvPr>
        </p:nvSpPr>
        <p:spPr>
          <a:xfrm>
            <a:off x="442800" y="2895786"/>
            <a:ext cx="82635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8745300" y="52418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72" name="Google Shape;72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0450" y="95849"/>
            <a:ext cx="447816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odbye Slide">
  <p:cSld name="Goodbye Slide">
    <p:bg>
      <p:bgPr>
        <a:solidFill>
          <a:schemeClr val="accent6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1472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 txBox="1"/>
          <p:nvPr>
            <p:ph type="ctrTitle"/>
          </p:nvPr>
        </p:nvSpPr>
        <p:spPr>
          <a:xfrm>
            <a:off x="442800" y="1788663"/>
            <a:ext cx="82635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557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75"/>
              <a:buFont typeface="Arial"/>
              <a:buNone/>
              <a:defRPr sz="3375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2" type="sldNum"/>
          </p:nvPr>
        </p:nvSpPr>
        <p:spPr>
          <a:xfrm>
            <a:off x="8745300" y="52418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77" name="Google Shape;7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450" y="95849"/>
            <a:ext cx="447816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">
  <p:cSld name="Table of conten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86" name="Google Shape;86;p19"/>
          <p:cNvSpPr txBox="1"/>
          <p:nvPr>
            <p:ph idx="1" type="body"/>
          </p:nvPr>
        </p:nvSpPr>
        <p:spPr>
          <a:xfrm>
            <a:off x="442800" y="1404000"/>
            <a:ext cx="4023000" cy="30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9142"/>
              </a:lnSpc>
              <a:spcBef>
                <a:spcPts val="1388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1pPr>
            <a:lvl2pPr indent="-228600" lvl="1" marL="9144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2pPr>
            <a:lvl3pPr indent="-228600" lvl="2" marL="1371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3pPr>
            <a:lvl4pPr indent="-228600" lvl="3" marL="1828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4pPr>
            <a:lvl5pPr indent="-228600" lvl="4" marL="22860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2" type="body"/>
          </p:nvPr>
        </p:nvSpPr>
        <p:spPr>
          <a:xfrm>
            <a:off x="4687200" y="1404000"/>
            <a:ext cx="4023000" cy="30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9142"/>
              </a:lnSpc>
              <a:spcBef>
                <a:spcPts val="1388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1pPr>
            <a:lvl2pPr indent="-228600" lvl="1" marL="9144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2pPr>
            <a:lvl3pPr indent="-228600" lvl="2" marL="1371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3pPr>
            <a:lvl4pPr indent="-228600" lvl="3" marL="1828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4pPr>
            <a:lvl5pPr indent="-228600" lvl="4" marL="22860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9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Opening Slide">
  <p:cSld name="Chapter Opening Slide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/>
          <p:nvPr>
            <p:ph idx="2" type="pic"/>
          </p:nvPr>
        </p:nvSpPr>
        <p:spPr>
          <a:xfrm>
            <a:off x="4180" y="339502"/>
            <a:ext cx="9144000" cy="4803900"/>
          </a:xfrm>
          <a:prstGeom prst="rect">
            <a:avLst/>
          </a:prstGeom>
          <a:solidFill>
            <a:srgbClr val="7F7F7F">
              <a:alpha val="49803"/>
            </a:srgbClr>
          </a:solidFill>
          <a:ln>
            <a:noFill/>
          </a:ln>
        </p:spPr>
      </p:sp>
      <p:sp>
        <p:nvSpPr>
          <p:cNvPr id="91" name="Google Shape;91;p20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92" name="Google Shape;92;p20"/>
          <p:cNvSpPr txBox="1"/>
          <p:nvPr>
            <p:ph type="ctrTitle"/>
          </p:nvPr>
        </p:nvSpPr>
        <p:spPr>
          <a:xfrm>
            <a:off x="442800" y="1046081"/>
            <a:ext cx="82635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557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75"/>
              <a:buFont typeface="Arial"/>
              <a:buNone/>
              <a:defRPr sz="3375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0"/>
          <p:cNvSpPr txBox="1"/>
          <p:nvPr>
            <p:ph idx="1" type="subTitle"/>
          </p:nvPr>
        </p:nvSpPr>
        <p:spPr>
          <a:xfrm>
            <a:off x="442800" y="2882284"/>
            <a:ext cx="82635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23377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1125">
                <a:solidFill>
                  <a:schemeClr val="lt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Title + Tex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96" name="Google Shape;96;p21"/>
          <p:cNvSpPr txBox="1"/>
          <p:nvPr>
            <p:ph idx="1" type="body"/>
          </p:nvPr>
        </p:nvSpPr>
        <p:spPr>
          <a:xfrm>
            <a:off x="442800" y="1404598"/>
            <a:ext cx="4023000" cy="2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1pPr>
            <a:lvl2pPr indent="-228600" lvl="1" marL="9144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2pPr>
            <a:lvl3pPr indent="-228600" lvl="2" marL="1371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3pPr>
            <a:lvl4pPr indent="-228600" lvl="3" marL="18288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4pPr>
            <a:lvl5pPr indent="-228600" lvl="4" marL="22860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2" type="body"/>
          </p:nvPr>
        </p:nvSpPr>
        <p:spPr>
          <a:xfrm>
            <a:off x="442800" y="1745550"/>
            <a:ext cx="8263500" cy="27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330200" lvl="1" marL="9144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2pPr>
            <a:lvl3pPr indent="-330200" lvl="2" marL="13716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3pPr>
            <a:lvl4pPr indent="-330200" lvl="3" marL="18288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indent="-330200" lvl="4" marL="22860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1"/>
          <p:cNvSpPr txBox="1"/>
          <p:nvPr>
            <p:ph idx="3" type="body"/>
          </p:nvPr>
        </p:nvSpPr>
        <p:spPr>
          <a:xfrm>
            <a:off x="442913" y="4623750"/>
            <a:ext cx="40230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+ Text">
  <p:cSld name="Title + Text + 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02" name="Google Shape;102;p22"/>
          <p:cNvSpPr txBox="1"/>
          <p:nvPr>
            <p:ph idx="1" type="body"/>
          </p:nvPr>
        </p:nvSpPr>
        <p:spPr>
          <a:xfrm>
            <a:off x="442800" y="1404598"/>
            <a:ext cx="4023000" cy="2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1pPr>
            <a:lvl2pPr indent="-228600" lvl="1" marL="9144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2pPr>
            <a:lvl3pPr indent="-228600" lvl="2" marL="1371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3pPr>
            <a:lvl4pPr indent="-228600" lvl="3" marL="18288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4pPr>
            <a:lvl5pPr indent="-228600" lvl="4" marL="22860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22"/>
          <p:cNvSpPr txBox="1"/>
          <p:nvPr>
            <p:ph idx="2" type="body"/>
          </p:nvPr>
        </p:nvSpPr>
        <p:spPr>
          <a:xfrm>
            <a:off x="442800" y="1745550"/>
            <a:ext cx="4023000" cy="27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indent="-304800" lvl="1" marL="9144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indent="-342900" lvl="2" marL="13716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04800" lvl="4" marL="22860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4" name="Google Shape;104;p22"/>
          <p:cNvSpPr txBox="1"/>
          <p:nvPr>
            <p:ph idx="3" type="body"/>
          </p:nvPr>
        </p:nvSpPr>
        <p:spPr>
          <a:xfrm>
            <a:off x="4687200" y="1745496"/>
            <a:ext cx="4023000" cy="27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indent="-342900" lvl="1" marL="9144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04800" lvl="2" marL="1371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42900" lvl="3" marL="18288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04800" lvl="4" marL="22860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5" name="Google Shape;105;p22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2"/>
          <p:cNvSpPr txBox="1"/>
          <p:nvPr>
            <p:ph idx="4" type="body"/>
          </p:nvPr>
        </p:nvSpPr>
        <p:spPr>
          <a:xfrm>
            <a:off x="442913" y="4623750"/>
            <a:ext cx="40230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 Images">
  <p:cSld name="6 Image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3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09" name="Google Shape;109;p23"/>
          <p:cNvSpPr txBox="1"/>
          <p:nvPr>
            <p:ph idx="1" type="body"/>
          </p:nvPr>
        </p:nvSpPr>
        <p:spPr>
          <a:xfrm>
            <a:off x="442800" y="4677984"/>
            <a:ext cx="2605500" cy="2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0" sz="100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23"/>
          <p:cNvSpPr/>
          <p:nvPr>
            <p:ph idx="2" type="pic"/>
          </p:nvPr>
        </p:nvSpPr>
        <p:spPr>
          <a:xfrm>
            <a:off x="467320" y="832950"/>
            <a:ext cx="2538300" cy="1734900"/>
          </a:xfrm>
          <a:prstGeom prst="rect">
            <a:avLst/>
          </a:prstGeom>
          <a:noFill/>
          <a:ln>
            <a:noFill/>
          </a:ln>
        </p:spPr>
      </p:sp>
      <p:sp>
        <p:nvSpPr>
          <p:cNvPr id="111" name="Google Shape;111;p23"/>
          <p:cNvSpPr/>
          <p:nvPr>
            <p:ph idx="3" type="pic"/>
          </p:nvPr>
        </p:nvSpPr>
        <p:spPr>
          <a:xfrm>
            <a:off x="3302794" y="832950"/>
            <a:ext cx="2538300" cy="1734900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Google Shape;112;p23"/>
          <p:cNvSpPr/>
          <p:nvPr>
            <p:ph idx="4" type="pic"/>
          </p:nvPr>
        </p:nvSpPr>
        <p:spPr>
          <a:xfrm>
            <a:off x="6138267" y="832950"/>
            <a:ext cx="2538300" cy="1734900"/>
          </a:xfrm>
          <a:prstGeom prst="rect">
            <a:avLst/>
          </a:prstGeom>
          <a:noFill/>
          <a:ln>
            <a:noFill/>
          </a:ln>
        </p:spPr>
      </p:sp>
      <p:sp>
        <p:nvSpPr>
          <p:cNvPr id="113" name="Google Shape;113;p23"/>
          <p:cNvSpPr/>
          <p:nvPr>
            <p:ph idx="5" type="pic"/>
          </p:nvPr>
        </p:nvSpPr>
        <p:spPr>
          <a:xfrm>
            <a:off x="467320" y="2895750"/>
            <a:ext cx="2538300" cy="1734900"/>
          </a:xfrm>
          <a:prstGeom prst="rect">
            <a:avLst/>
          </a:prstGeom>
          <a:noFill/>
          <a:ln>
            <a:noFill/>
          </a:ln>
        </p:spPr>
      </p:sp>
      <p:sp>
        <p:nvSpPr>
          <p:cNvPr id="114" name="Google Shape;114;p23"/>
          <p:cNvSpPr/>
          <p:nvPr>
            <p:ph idx="6" type="pic"/>
          </p:nvPr>
        </p:nvSpPr>
        <p:spPr>
          <a:xfrm>
            <a:off x="3302794" y="2895750"/>
            <a:ext cx="2538300" cy="1734900"/>
          </a:xfrm>
          <a:prstGeom prst="rect">
            <a:avLst/>
          </a:prstGeom>
          <a:noFill/>
          <a:ln>
            <a:noFill/>
          </a:ln>
        </p:spPr>
      </p:sp>
      <p:sp>
        <p:nvSpPr>
          <p:cNvPr id="115" name="Google Shape;115;p23"/>
          <p:cNvSpPr/>
          <p:nvPr>
            <p:ph idx="7" type="pic"/>
          </p:nvPr>
        </p:nvSpPr>
        <p:spPr>
          <a:xfrm>
            <a:off x="6138267" y="2895750"/>
            <a:ext cx="2538300" cy="1734900"/>
          </a:xfrm>
          <a:prstGeom prst="rect">
            <a:avLst/>
          </a:prstGeom>
          <a:noFill/>
          <a:ln>
            <a:noFill/>
          </a:ln>
        </p:spPr>
      </p:sp>
      <p:sp>
        <p:nvSpPr>
          <p:cNvPr id="116" name="Google Shape;116;p23"/>
          <p:cNvSpPr txBox="1"/>
          <p:nvPr>
            <p:ph idx="8" type="body"/>
          </p:nvPr>
        </p:nvSpPr>
        <p:spPr>
          <a:xfrm>
            <a:off x="442800" y="2625756"/>
            <a:ext cx="2605500" cy="2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0" sz="100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9" type="body"/>
          </p:nvPr>
        </p:nvSpPr>
        <p:spPr>
          <a:xfrm>
            <a:off x="3269250" y="2625756"/>
            <a:ext cx="2605500" cy="2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0" sz="100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3" type="body"/>
          </p:nvPr>
        </p:nvSpPr>
        <p:spPr>
          <a:xfrm>
            <a:off x="6095700" y="2625756"/>
            <a:ext cx="2605500" cy="2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0" sz="100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23"/>
          <p:cNvSpPr txBox="1"/>
          <p:nvPr>
            <p:ph idx="14" type="body"/>
          </p:nvPr>
        </p:nvSpPr>
        <p:spPr>
          <a:xfrm>
            <a:off x="3269250" y="4677984"/>
            <a:ext cx="2605500" cy="2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0" sz="100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23"/>
          <p:cNvSpPr txBox="1"/>
          <p:nvPr>
            <p:ph idx="15" type="body"/>
          </p:nvPr>
        </p:nvSpPr>
        <p:spPr>
          <a:xfrm>
            <a:off x="6095700" y="4677984"/>
            <a:ext cx="2605500" cy="2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0" sz="100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Images">
  <p:cSld name="Title + 2 Images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23" name="Google Shape;123;p24"/>
          <p:cNvSpPr/>
          <p:nvPr>
            <p:ph idx="2" type="pic"/>
          </p:nvPr>
        </p:nvSpPr>
        <p:spPr>
          <a:xfrm>
            <a:off x="467320" y="1428299"/>
            <a:ext cx="3954300" cy="3257700"/>
          </a:xfrm>
          <a:prstGeom prst="rect">
            <a:avLst/>
          </a:prstGeom>
          <a:noFill/>
          <a:ln>
            <a:noFill/>
          </a:ln>
        </p:spPr>
      </p:sp>
      <p:sp>
        <p:nvSpPr>
          <p:cNvPr id="124" name="Google Shape;124;p24"/>
          <p:cNvSpPr/>
          <p:nvPr>
            <p:ph idx="3" type="pic"/>
          </p:nvPr>
        </p:nvSpPr>
        <p:spPr>
          <a:xfrm>
            <a:off x="4715550" y="1428299"/>
            <a:ext cx="3954300" cy="3257700"/>
          </a:xfrm>
          <a:prstGeom prst="rect">
            <a:avLst/>
          </a:prstGeom>
          <a:noFill/>
          <a:ln>
            <a:noFill/>
          </a:ln>
        </p:spPr>
      </p:sp>
      <p:sp>
        <p:nvSpPr>
          <p:cNvPr id="125" name="Google Shape;125;p24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+ Image">
  <p:cSld name="Title + Text + Image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28" name="Google Shape;128;p25"/>
          <p:cNvSpPr/>
          <p:nvPr>
            <p:ph idx="2" type="pic"/>
          </p:nvPr>
        </p:nvSpPr>
        <p:spPr>
          <a:xfrm>
            <a:off x="4715550" y="1428299"/>
            <a:ext cx="3954300" cy="2858100"/>
          </a:xfrm>
          <a:prstGeom prst="rect">
            <a:avLst/>
          </a:prstGeom>
          <a:noFill/>
          <a:ln>
            <a:noFill/>
          </a:ln>
        </p:spPr>
      </p:sp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442800" y="1404598"/>
            <a:ext cx="4023000" cy="2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1pPr>
            <a:lvl2pPr indent="-228600" lvl="1" marL="9144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2pPr>
            <a:lvl3pPr indent="-228600" lvl="2" marL="1371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3pPr>
            <a:lvl4pPr indent="-228600" lvl="3" marL="18288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4pPr>
            <a:lvl5pPr indent="-228600" lvl="4" marL="22860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25"/>
          <p:cNvSpPr txBox="1"/>
          <p:nvPr>
            <p:ph idx="3" type="body"/>
          </p:nvPr>
        </p:nvSpPr>
        <p:spPr>
          <a:xfrm>
            <a:off x="442800" y="1745550"/>
            <a:ext cx="4023000" cy="27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indent="-342900" lvl="1" marL="9144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25"/>
          <p:cNvSpPr txBox="1"/>
          <p:nvPr>
            <p:ph idx="4" type="body"/>
          </p:nvPr>
        </p:nvSpPr>
        <p:spPr>
          <a:xfrm>
            <a:off x="4680012" y="4367449"/>
            <a:ext cx="4023000" cy="2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0" sz="100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2" name="Google Shape;132;p25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5"/>
          <p:cNvSpPr txBox="1"/>
          <p:nvPr>
            <p:ph idx="5" type="body"/>
          </p:nvPr>
        </p:nvSpPr>
        <p:spPr>
          <a:xfrm>
            <a:off x="442913" y="4623750"/>
            <a:ext cx="40230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Image + Text">
  <p:cSld name="Title + Image + Text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36" name="Google Shape;136;p26"/>
          <p:cNvSpPr/>
          <p:nvPr>
            <p:ph idx="2" type="pic"/>
          </p:nvPr>
        </p:nvSpPr>
        <p:spPr>
          <a:xfrm>
            <a:off x="467100" y="1428299"/>
            <a:ext cx="3954300" cy="2858100"/>
          </a:xfrm>
          <a:prstGeom prst="rect">
            <a:avLst/>
          </a:prstGeom>
          <a:noFill/>
          <a:ln>
            <a:noFill/>
          </a:ln>
        </p:spPr>
      </p:sp>
      <p:sp>
        <p:nvSpPr>
          <p:cNvPr id="137" name="Google Shape;137;p26"/>
          <p:cNvSpPr txBox="1"/>
          <p:nvPr>
            <p:ph idx="1" type="body"/>
          </p:nvPr>
        </p:nvSpPr>
        <p:spPr>
          <a:xfrm>
            <a:off x="4687200" y="1404598"/>
            <a:ext cx="4023000" cy="2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1pPr>
            <a:lvl2pPr indent="-228600" lvl="1" marL="9144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2pPr>
            <a:lvl3pPr indent="-228600" lvl="2" marL="1371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3pPr>
            <a:lvl4pPr indent="-228600" lvl="3" marL="18288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4pPr>
            <a:lvl5pPr indent="-228600" lvl="4" marL="22860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8" name="Google Shape;138;p26"/>
          <p:cNvSpPr txBox="1"/>
          <p:nvPr>
            <p:ph idx="3" type="body"/>
          </p:nvPr>
        </p:nvSpPr>
        <p:spPr>
          <a:xfrm>
            <a:off x="4687200" y="1745550"/>
            <a:ext cx="4023000" cy="27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indent="-342900" lvl="1" marL="9144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04800" lvl="3" marL="1828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42900" lvl="4" marL="22860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26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6"/>
          <p:cNvSpPr txBox="1"/>
          <p:nvPr>
            <p:ph idx="4" type="body"/>
          </p:nvPr>
        </p:nvSpPr>
        <p:spPr>
          <a:xfrm>
            <a:off x="442913" y="4623750"/>
            <a:ext cx="40230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+ 2 Images + Text">
  <p:cSld name="Title + Text + 2 Images + Text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43" name="Google Shape;143;p27"/>
          <p:cNvSpPr/>
          <p:nvPr>
            <p:ph idx="2" type="pic"/>
          </p:nvPr>
        </p:nvSpPr>
        <p:spPr>
          <a:xfrm>
            <a:off x="3303450" y="1428300"/>
            <a:ext cx="2538300" cy="1506600"/>
          </a:xfrm>
          <a:prstGeom prst="rect">
            <a:avLst/>
          </a:prstGeom>
          <a:noFill/>
          <a:ln>
            <a:noFill/>
          </a:ln>
        </p:spPr>
      </p:sp>
      <p:sp>
        <p:nvSpPr>
          <p:cNvPr id="144" name="Google Shape;144;p27"/>
          <p:cNvSpPr txBox="1"/>
          <p:nvPr>
            <p:ph idx="1" type="body"/>
          </p:nvPr>
        </p:nvSpPr>
        <p:spPr>
          <a:xfrm>
            <a:off x="442800" y="1404598"/>
            <a:ext cx="2605500" cy="2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1pPr>
            <a:lvl2pPr indent="-228600" lvl="1" marL="9144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2pPr>
            <a:lvl3pPr indent="-228600" lvl="2" marL="1371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3pPr>
            <a:lvl4pPr indent="-228600" lvl="3" marL="18288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4pPr>
            <a:lvl5pPr indent="-228600" lvl="4" marL="22860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b="1" sz="1350"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27"/>
          <p:cNvSpPr txBox="1"/>
          <p:nvPr>
            <p:ph idx="3" type="body"/>
          </p:nvPr>
        </p:nvSpPr>
        <p:spPr>
          <a:xfrm>
            <a:off x="442800" y="1745550"/>
            <a:ext cx="2605500" cy="27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indent="-304800" lvl="1" marL="9144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indent="-342900" lvl="2" marL="13716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7"/>
          <p:cNvSpPr txBox="1"/>
          <p:nvPr>
            <p:ph idx="4" type="body"/>
          </p:nvPr>
        </p:nvSpPr>
        <p:spPr>
          <a:xfrm>
            <a:off x="6095250" y="1745550"/>
            <a:ext cx="2605500" cy="27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indent="-342900" lvl="1" marL="9144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7" name="Google Shape;147;p27"/>
          <p:cNvSpPr/>
          <p:nvPr>
            <p:ph idx="5" type="pic"/>
          </p:nvPr>
        </p:nvSpPr>
        <p:spPr>
          <a:xfrm>
            <a:off x="3303450" y="3123900"/>
            <a:ext cx="2538300" cy="1506600"/>
          </a:xfrm>
          <a:prstGeom prst="rect">
            <a:avLst/>
          </a:prstGeom>
          <a:noFill/>
          <a:ln>
            <a:noFill/>
          </a:ln>
        </p:spPr>
      </p:sp>
      <p:sp>
        <p:nvSpPr>
          <p:cNvPr id="148" name="Google Shape;148;p27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7"/>
          <p:cNvSpPr txBox="1"/>
          <p:nvPr>
            <p:ph idx="6" type="body"/>
          </p:nvPr>
        </p:nvSpPr>
        <p:spPr>
          <a:xfrm>
            <a:off x="442913" y="4623750"/>
            <a:ext cx="26055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1pPr>
            <a:lvl2pPr indent="-228600" lvl="1" marL="9144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Image Slide">
  <p:cSld name="Full Image Slide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"/>
          <p:cNvSpPr/>
          <p:nvPr>
            <p:ph idx="2" type="pic"/>
          </p:nvPr>
        </p:nvSpPr>
        <p:spPr>
          <a:xfrm>
            <a:off x="0" y="339502"/>
            <a:ext cx="9144000" cy="4803900"/>
          </a:xfrm>
          <a:prstGeom prst="rect">
            <a:avLst/>
          </a:prstGeom>
          <a:solidFill>
            <a:srgbClr val="7F7F7F">
              <a:alpha val="49803"/>
            </a:srgbClr>
          </a:solidFill>
          <a:ln>
            <a:noFill/>
          </a:ln>
        </p:spPr>
      </p:sp>
      <p:sp>
        <p:nvSpPr>
          <p:cNvPr id="152" name="Google Shape;152;p28"/>
          <p:cNvSpPr txBox="1"/>
          <p:nvPr>
            <p:ph idx="1" type="body"/>
          </p:nvPr>
        </p:nvSpPr>
        <p:spPr>
          <a:xfrm>
            <a:off x="0" y="3843450"/>
            <a:ext cx="9144000" cy="13002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indent="-342900" lvl="1" marL="9144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3" name="Google Shape;153;p28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54" name="Google Shape;154;p28"/>
          <p:cNvSpPr txBox="1"/>
          <p:nvPr>
            <p:ph idx="3" type="body"/>
          </p:nvPr>
        </p:nvSpPr>
        <p:spPr>
          <a:xfrm>
            <a:off x="442800" y="4569972"/>
            <a:ext cx="2598900" cy="2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b="1" sz="1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b="0" sz="1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b="0" sz="75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b="0" sz="75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b="0" sz="75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indent="0" lvl="1" marL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indent="0" lvl="2" marL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indent="0" lvl="3" marL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indent="0" lvl="4" marL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indent="0" lvl="5" marL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indent="0" lvl="6" marL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indent="0" lvl="7" marL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indent="0" lvl="8" marL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26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42800" y="579552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42800" y="1745437"/>
            <a:ext cx="8263500" cy="27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745300" y="52418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 </a:t>
            </a: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117">
          <p15:clr>
            <a:srgbClr val="F26B43"/>
          </p15:clr>
        </p15:guide>
        <p15:guide id="2" pos="90">
          <p15:clr>
            <a:srgbClr val="F26B43"/>
          </p15:clr>
        </p15:guide>
        <p15:guide id="3" pos="294">
          <p15:clr>
            <a:srgbClr val="F26B43"/>
          </p15:clr>
        </p15:guide>
        <p15:guide id="4" pos="1009">
          <p15:clr>
            <a:srgbClr val="F26B43"/>
          </p15:clr>
        </p15:guide>
        <p15:guide id="5" pos="1196">
          <p15:clr>
            <a:srgbClr val="F26B43"/>
          </p15:clr>
        </p15:guide>
        <p15:guide id="6" pos="5670">
          <p15:clr>
            <a:srgbClr val="F26B43"/>
          </p15:clr>
        </p15:guide>
        <p15:guide id="7" pos="5466">
          <p15:clr>
            <a:srgbClr val="F26B43"/>
          </p15:clr>
        </p15:guide>
        <p15:guide id="8" pos="2081">
          <p15:clr>
            <a:srgbClr val="F26B43"/>
          </p15:clr>
        </p15:guide>
        <p15:guide id="9" pos="1893">
          <p15:clr>
            <a:srgbClr val="F26B43"/>
          </p15:clr>
        </p15:guide>
        <p15:guide id="10" pos="2973">
          <p15:clr>
            <a:srgbClr val="F26B43"/>
          </p15:clr>
        </p15:guide>
        <p15:guide id="11" pos="2787">
          <p15:clr>
            <a:srgbClr val="F26B43"/>
          </p15:clr>
        </p15:guide>
        <p15:guide id="12" pos="4751">
          <p15:clr>
            <a:srgbClr val="F26B43"/>
          </p15:clr>
        </p15:guide>
        <p15:guide id="13" pos="4564">
          <p15:clr>
            <a:srgbClr val="F26B43"/>
          </p15:clr>
        </p15:guide>
        <p15:guide id="14" pos="3867">
          <p15:clr>
            <a:srgbClr val="F26B43"/>
          </p15:clr>
        </p15:guide>
        <p15:guide id="15" pos="3680">
          <p15:clr>
            <a:srgbClr val="F26B43"/>
          </p15:clr>
        </p15:guide>
        <p15:guide id="16" orient="horz" pos="123">
          <p15:clr>
            <a:srgbClr val="F26B43"/>
          </p15:clr>
        </p15:guide>
        <p15:guide id="17" orient="horz" pos="200">
          <p15:clr>
            <a:srgbClr val="F26B43"/>
          </p15:clr>
        </p15:guide>
        <p15:guide id="18" orient="horz" pos="387">
          <p15:clr>
            <a:srgbClr val="F26B43"/>
          </p15:clr>
        </p15:guide>
        <p15:guide id="19" orient="horz" pos="2819">
          <p15:clr>
            <a:srgbClr val="F26B43"/>
          </p15:clr>
        </p15:guide>
        <p15:guide id="20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442800" y="1745437"/>
            <a:ext cx="8263500" cy="27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Google Shape;81;p18"/>
          <p:cNvSpPr/>
          <p:nvPr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506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8"/>
          <p:cNvSpPr txBox="1"/>
          <p:nvPr>
            <p:ph idx="12" type="sldNum"/>
          </p:nvPr>
        </p:nvSpPr>
        <p:spPr>
          <a:xfrm>
            <a:off x="8745300" y="94965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54750"/>
              </a:lnSpc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83" name="Google Shape;83;p1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9221" y="90000"/>
            <a:ext cx="447816" cy="1800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117">
          <p15:clr>
            <a:srgbClr val="F26B43"/>
          </p15:clr>
        </p15:guide>
        <p15:guide id="2" pos="90">
          <p15:clr>
            <a:srgbClr val="F26B43"/>
          </p15:clr>
        </p15:guide>
        <p15:guide id="3" pos="294">
          <p15:clr>
            <a:srgbClr val="F26B43"/>
          </p15:clr>
        </p15:guide>
        <p15:guide id="4" pos="1009">
          <p15:clr>
            <a:srgbClr val="F26B43"/>
          </p15:clr>
        </p15:guide>
        <p15:guide id="5" pos="1196">
          <p15:clr>
            <a:srgbClr val="F26B43"/>
          </p15:clr>
        </p15:guide>
        <p15:guide id="6" pos="5670">
          <p15:clr>
            <a:srgbClr val="F26B43"/>
          </p15:clr>
        </p15:guide>
        <p15:guide id="7" pos="5466">
          <p15:clr>
            <a:srgbClr val="F26B43"/>
          </p15:clr>
        </p15:guide>
        <p15:guide id="8" pos="2081">
          <p15:clr>
            <a:srgbClr val="F26B43"/>
          </p15:clr>
        </p15:guide>
        <p15:guide id="9" pos="1893">
          <p15:clr>
            <a:srgbClr val="F26B43"/>
          </p15:clr>
        </p15:guide>
        <p15:guide id="10" pos="2973">
          <p15:clr>
            <a:srgbClr val="F26B43"/>
          </p15:clr>
        </p15:guide>
        <p15:guide id="11" pos="2787">
          <p15:clr>
            <a:srgbClr val="F26B43"/>
          </p15:clr>
        </p15:guide>
        <p15:guide id="12" pos="4751">
          <p15:clr>
            <a:srgbClr val="F26B43"/>
          </p15:clr>
        </p15:guide>
        <p15:guide id="13" pos="4564">
          <p15:clr>
            <a:srgbClr val="F26B43"/>
          </p15:clr>
        </p15:guide>
        <p15:guide id="14" pos="3867">
          <p15:clr>
            <a:srgbClr val="F26B43"/>
          </p15:clr>
        </p15:guide>
        <p15:guide id="15" pos="3680">
          <p15:clr>
            <a:srgbClr val="F26B43"/>
          </p15:clr>
        </p15:guide>
        <p15:guide id="16" orient="horz" pos="123">
          <p15:clr>
            <a:srgbClr val="F26B43"/>
          </p15:clr>
        </p15:guide>
        <p15:guide id="17" orient="horz" pos="200">
          <p15:clr>
            <a:srgbClr val="F26B43"/>
          </p15:clr>
        </p15:guide>
        <p15:guide id="18" orient="horz" pos="387">
          <p15:clr>
            <a:srgbClr val="F26B43"/>
          </p15:clr>
        </p15:guide>
        <p15:guide id="19" orient="horz" pos="2819">
          <p15:clr>
            <a:srgbClr val="F26B43"/>
          </p15:clr>
        </p15:guide>
        <p15:guide id="20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hyperlink" Target="https://accelconf.web.cern.ch/eefact2022/papers/tuzat0203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image" Target="../media/image12.png"/><Relationship Id="rId5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9.png"/><Relationship Id="rId5" Type="http://schemas.openxmlformats.org/officeDocument/2006/relationships/hyperlink" Target="https://accelconf.web.cern.ch/ipac2024/pdf/TUPC66.pdf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ctrTitle"/>
          </p:nvPr>
        </p:nvSpPr>
        <p:spPr>
          <a:xfrm>
            <a:off x="442800" y="1194597"/>
            <a:ext cx="82635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/>
              <a:t>BEAMSTRAHLUNG RADIATION PROPERTIES</a:t>
            </a:r>
            <a:endParaRPr/>
          </a:p>
        </p:txBody>
      </p:sp>
      <p:sp>
        <p:nvSpPr>
          <p:cNvPr id="162" name="Google Shape;162;p30"/>
          <p:cNvSpPr txBox="1"/>
          <p:nvPr>
            <p:ph idx="1" type="subTitle"/>
          </p:nvPr>
        </p:nvSpPr>
        <p:spPr>
          <a:xfrm>
            <a:off x="442800" y="3206637"/>
            <a:ext cx="82635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b="1" lang="it" sz="1700"/>
              <a:t>Other Science Opportunities at the FCC-ee</a:t>
            </a:r>
            <a:endParaRPr b="1" sz="1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 sz="1400"/>
              <a:t>29/11/2024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None/>
            </a:pPr>
            <a:r>
              <a:rPr lang="it" sz="1400"/>
              <a:t>Alessandro Frasca, Giuseppe Lerner, Anton Lechner, Marco Calviani, Antonio Perillo Marcone,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 sz="1400"/>
              <a:t>Rui Franqueira Ximenes, Silvio Candido, Andrea Ciarma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t/>
            </a:r>
            <a:endParaRPr sz="1400"/>
          </a:p>
          <a:p>
            <a:pPr indent="0" lvl="0" marL="0" rt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 sz="1400"/>
          </a:p>
          <a:p>
            <a:pPr indent="0" lvl="0" marL="0" rt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9"/>
          <p:cNvSpPr txBox="1"/>
          <p:nvPr>
            <p:ph idx="12" type="sldNum"/>
          </p:nvPr>
        </p:nvSpPr>
        <p:spPr>
          <a:xfrm>
            <a:off x="8677275" y="97425"/>
            <a:ext cx="357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447" name="Google Shape;447;p39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/>
              <a:t>Summary</a:t>
            </a:r>
            <a:endParaRPr/>
          </a:p>
        </p:txBody>
      </p:sp>
      <p:sp>
        <p:nvSpPr>
          <p:cNvPr id="448" name="Google Shape;448;p39"/>
          <p:cNvSpPr txBox="1"/>
          <p:nvPr/>
        </p:nvSpPr>
        <p:spPr>
          <a:xfrm>
            <a:off x="737075" y="60998"/>
            <a:ext cx="3081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chemeClr val="lt1"/>
                </a:solidFill>
              </a:rPr>
              <a:t>29/11/2024 | Other Science Opportunities at the FCC-ee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449" name="Google Shape;449;p39"/>
          <p:cNvSpPr txBox="1"/>
          <p:nvPr/>
        </p:nvSpPr>
        <p:spPr>
          <a:xfrm>
            <a:off x="4571950" y="61000"/>
            <a:ext cx="4134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900">
                <a:solidFill>
                  <a:schemeClr val="lt1"/>
                </a:solidFill>
              </a:rPr>
              <a:t>Alessandro Frasca | Beamstrahlung radiation properties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450" name="Google Shape;450;p39"/>
          <p:cNvSpPr txBox="1"/>
          <p:nvPr/>
        </p:nvSpPr>
        <p:spPr>
          <a:xfrm>
            <a:off x="306000" y="1144575"/>
            <a:ext cx="8532000" cy="11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171717"/>
                </a:solidFill>
              </a:rPr>
              <a:t>Intense photon beams ‘for free’ from beamstrahlung</a:t>
            </a:r>
            <a:endParaRPr b="1"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370 kW (Z pole) to 77 kW (ttbar) to be safely dumped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spectra up to ~100 MeV (Z pole) and ~2 GeV (ttbar)</a:t>
            </a:r>
            <a:endParaRPr sz="1600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○"/>
            </a:pPr>
            <a:r>
              <a:rPr lang="it" sz="1600" u="sng">
                <a:solidFill>
                  <a:srgbClr val="171717"/>
                </a:solidFill>
              </a:rPr>
              <a:t>photon energies allowing radionuclide production through photonuclear reactions</a:t>
            </a:r>
            <a:endParaRPr sz="1600" u="sng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peak of 10</a:t>
            </a:r>
            <a:r>
              <a:rPr baseline="30000" lang="it" sz="1600">
                <a:solidFill>
                  <a:srgbClr val="171717"/>
                </a:solidFill>
              </a:rPr>
              <a:t>16</a:t>
            </a:r>
            <a:r>
              <a:rPr lang="it" sz="1600">
                <a:solidFill>
                  <a:srgbClr val="171717"/>
                </a:solidFill>
              </a:rPr>
              <a:t> cm</a:t>
            </a:r>
            <a:r>
              <a:rPr baseline="30000" lang="it" sz="1600">
                <a:solidFill>
                  <a:srgbClr val="171717"/>
                </a:solidFill>
              </a:rPr>
              <a:t>-2</a:t>
            </a:r>
            <a:r>
              <a:rPr lang="it" sz="1600">
                <a:solidFill>
                  <a:srgbClr val="171717"/>
                </a:solidFill>
              </a:rPr>
              <a:t>s</a:t>
            </a:r>
            <a:r>
              <a:rPr baseline="30000" lang="it" sz="1600">
                <a:solidFill>
                  <a:srgbClr val="171717"/>
                </a:solidFill>
              </a:rPr>
              <a:t>-1</a:t>
            </a:r>
            <a:r>
              <a:rPr lang="it" sz="1600">
                <a:solidFill>
                  <a:srgbClr val="171717"/>
                </a:solidFill>
              </a:rPr>
              <a:t> photon flux on the dump at Z pole</a:t>
            </a:r>
            <a:endParaRPr sz="1600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?"/>
            </a:pPr>
            <a:r>
              <a:rPr lang="it" sz="1600" u="sng">
                <a:solidFill>
                  <a:srgbClr val="171717"/>
                </a:solidFill>
              </a:rPr>
              <a:t>possible complementary physics experiments with respect to CBS</a:t>
            </a:r>
            <a:endParaRPr sz="1600" u="sng">
              <a:solidFill>
                <a:srgbClr val="171717"/>
              </a:solidFill>
            </a:endParaRPr>
          </a:p>
        </p:txBody>
      </p:sp>
      <p:sp>
        <p:nvSpPr>
          <p:cNvPr id="451" name="Google Shape;451;p39"/>
          <p:cNvSpPr txBox="1"/>
          <p:nvPr/>
        </p:nvSpPr>
        <p:spPr>
          <a:xfrm>
            <a:off x="306000" y="2753875"/>
            <a:ext cx="8532000" cy="11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171717"/>
                </a:solidFill>
              </a:rPr>
              <a:t>Neutron production inside the dump</a:t>
            </a:r>
            <a:endParaRPr b="1"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photonuclear reactions producing significant neutron fields in every scenario</a:t>
            </a:r>
            <a:endParaRPr sz="1600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?"/>
            </a:pPr>
            <a:r>
              <a:rPr lang="it" sz="1600" u="sng">
                <a:solidFill>
                  <a:srgbClr val="171717"/>
                </a:solidFill>
              </a:rPr>
              <a:t>possible contribution to radionuclide production</a:t>
            </a:r>
            <a:endParaRPr sz="1600" u="sng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?"/>
            </a:pPr>
            <a:r>
              <a:rPr lang="it" sz="1600" u="sng">
                <a:solidFill>
                  <a:srgbClr val="171717"/>
                </a:solidFill>
              </a:rPr>
              <a:t>exploitable neutron source</a:t>
            </a:r>
            <a:endParaRPr sz="1600" u="sng">
              <a:solidFill>
                <a:srgbClr val="171717"/>
              </a:solidFill>
            </a:endParaRPr>
          </a:p>
        </p:txBody>
      </p:sp>
      <p:sp>
        <p:nvSpPr>
          <p:cNvPr id="452" name="Google Shape;452;p39"/>
          <p:cNvSpPr txBox="1"/>
          <p:nvPr/>
        </p:nvSpPr>
        <p:spPr>
          <a:xfrm>
            <a:off x="306000" y="3840775"/>
            <a:ext cx="8532000" cy="11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171717"/>
                </a:solidFill>
              </a:rPr>
              <a:t>To be considered</a:t>
            </a:r>
            <a:endParaRPr b="1"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assessment of neutron flux in realistic experiment position 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integration constraints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background from EM showers</a:t>
            </a: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40"/>
          <p:cNvSpPr txBox="1"/>
          <p:nvPr>
            <p:ph type="ctrTitle"/>
          </p:nvPr>
        </p:nvSpPr>
        <p:spPr>
          <a:xfrm>
            <a:off x="442800" y="1788663"/>
            <a:ext cx="82635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7969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it"/>
              <a:t>Thank you </a:t>
            </a:r>
            <a:br>
              <a:rPr lang="it"/>
            </a:br>
            <a:r>
              <a:rPr lang="it"/>
              <a:t>for your attention.</a:t>
            </a:r>
            <a:endParaRPr/>
          </a:p>
        </p:txBody>
      </p:sp>
      <p:sp>
        <p:nvSpPr>
          <p:cNvPr id="458" name="Google Shape;458;p40"/>
          <p:cNvSpPr txBox="1"/>
          <p:nvPr/>
        </p:nvSpPr>
        <p:spPr>
          <a:xfrm>
            <a:off x="737075" y="60998"/>
            <a:ext cx="3081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chemeClr val="lt1"/>
                </a:solidFill>
              </a:rPr>
              <a:t>29/11/2024 | Other Science Opportunities at the FCC-ee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459" name="Google Shape;459;p40"/>
          <p:cNvSpPr txBox="1"/>
          <p:nvPr/>
        </p:nvSpPr>
        <p:spPr>
          <a:xfrm>
            <a:off x="4571950" y="61000"/>
            <a:ext cx="4134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900">
                <a:solidFill>
                  <a:schemeClr val="lt1"/>
                </a:solidFill>
              </a:rPr>
              <a:t>Alessandro Frasca | Beamstrahlung radiation properties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1"/>
          <p:cNvSpPr txBox="1"/>
          <p:nvPr>
            <p:ph idx="12" type="sldNum"/>
          </p:nvPr>
        </p:nvSpPr>
        <p:spPr>
          <a:xfrm>
            <a:off x="8745300" y="97423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68" name="Google Shape;168;p31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/>
              <a:t>What is beamstrahlung radiation?</a:t>
            </a:r>
            <a:endParaRPr/>
          </a:p>
        </p:txBody>
      </p:sp>
      <p:sp>
        <p:nvSpPr>
          <p:cNvPr id="169" name="Google Shape;169;p31"/>
          <p:cNvSpPr txBox="1"/>
          <p:nvPr/>
        </p:nvSpPr>
        <p:spPr>
          <a:xfrm>
            <a:off x="737075" y="60998"/>
            <a:ext cx="3081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chemeClr val="lt1"/>
                </a:solidFill>
              </a:rPr>
              <a:t>29/11/2024 | Other Science Opportunities at the FCC-ee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grpSp>
        <p:nvGrpSpPr>
          <p:cNvPr id="170" name="Google Shape;170;p31"/>
          <p:cNvGrpSpPr/>
          <p:nvPr/>
        </p:nvGrpSpPr>
        <p:grpSpPr>
          <a:xfrm>
            <a:off x="4571938" y="2201387"/>
            <a:ext cx="3546675" cy="2159700"/>
            <a:chOff x="2528913" y="2133587"/>
            <a:chExt cx="3546675" cy="2159700"/>
          </a:xfrm>
        </p:grpSpPr>
        <p:sp>
          <p:nvSpPr>
            <p:cNvPr id="171" name="Google Shape;171;p31"/>
            <p:cNvSpPr txBox="1"/>
            <p:nvPr/>
          </p:nvSpPr>
          <p:spPr>
            <a:xfrm>
              <a:off x="2528913" y="3250325"/>
              <a:ext cx="464100" cy="46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200">
                  <a:solidFill>
                    <a:srgbClr val="0F124A"/>
                  </a:solidFill>
                </a:rPr>
                <a:t>e</a:t>
              </a:r>
              <a:r>
                <a:rPr b="1" baseline="30000" lang="it" sz="2200">
                  <a:solidFill>
                    <a:srgbClr val="0F124A"/>
                  </a:solidFill>
                </a:rPr>
                <a:t>-</a:t>
              </a:r>
              <a:endParaRPr b="1" baseline="30000" sz="2200">
                <a:solidFill>
                  <a:srgbClr val="0F124A"/>
                </a:solidFill>
              </a:endParaRPr>
            </a:p>
          </p:txBody>
        </p:sp>
        <p:sp>
          <p:nvSpPr>
            <p:cNvPr id="172" name="Google Shape;172;p31"/>
            <p:cNvSpPr/>
            <p:nvPr/>
          </p:nvSpPr>
          <p:spPr>
            <a:xfrm rot="-8998898">
              <a:off x="2983851" y="2672664"/>
              <a:ext cx="919889" cy="365557"/>
            </a:xfrm>
            <a:prstGeom prst="rightArrow">
              <a:avLst>
                <a:gd fmla="val 50000" name="adj1"/>
                <a:gd fmla="val 50000" name="adj2"/>
              </a:avLst>
            </a:prstGeom>
            <a:noFill/>
            <a:ln cap="flat" cmpd="sng" w="19050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31"/>
            <p:cNvSpPr/>
            <p:nvPr/>
          </p:nvSpPr>
          <p:spPr>
            <a:xfrm rot="1800311">
              <a:off x="3638655" y="2191370"/>
              <a:ext cx="778078" cy="204413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31"/>
            <p:cNvSpPr/>
            <p:nvPr/>
          </p:nvSpPr>
          <p:spPr>
            <a:xfrm rot="-1799092">
              <a:off x="3025543" y="3393610"/>
              <a:ext cx="177681" cy="177941"/>
            </a:xfrm>
            <a:prstGeom prst="ellipse">
              <a:avLst/>
            </a:prstGeom>
            <a:solidFill>
              <a:srgbClr val="2F2F2F"/>
            </a:solidFill>
            <a:ln cap="flat" cmpd="sng" w="9525">
              <a:solidFill>
                <a:srgbClr val="2F2F2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31"/>
            <p:cNvSpPr/>
            <p:nvPr/>
          </p:nvSpPr>
          <p:spPr>
            <a:xfrm rot="1800652">
              <a:off x="3675006" y="2286913"/>
              <a:ext cx="705368" cy="1853281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31"/>
            <p:cNvSpPr/>
            <p:nvPr/>
          </p:nvSpPr>
          <p:spPr>
            <a:xfrm rot="1799648">
              <a:off x="3706919" y="2370834"/>
              <a:ext cx="641514" cy="1685534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77" name="Google Shape;177;p31"/>
            <p:cNvCxnSpPr>
              <a:stCxn id="174" idx="6"/>
            </p:cNvCxnSpPr>
            <p:nvPr/>
          </p:nvCxnSpPr>
          <p:spPr>
            <a:xfrm flipH="1" rot="10800000">
              <a:off x="3191334" y="3087781"/>
              <a:ext cx="606600" cy="350400"/>
            </a:xfrm>
            <a:prstGeom prst="straightConnector1">
              <a:avLst/>
            </a:prstGeom>
            <a:noFill/>
            <a:ln cap="flat" cmpd="sng" w="19050">
              <a:solidFill>
                <a:srgbClr val="2F2F2F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178" name="Google Shape;178;p31"/>
            <p:cNvSpPr/>
            <p:nvPr/>
          </p:nvSpPr>
          <p:spPr>
            <a:xfrm rot="-1800746">
              <a:off x="3046011" y="3099708"/>
              <a:ext cx="1561813" cy="372963"/>
            </a:xfrm>
            <a:prstGeom prst="arc">
              <a:avLst>
                <a:gd fmla="val 15690790" name="adj1"/>
                <a:gd fmla="val 21265448" name="adj2"/>
              </a:avLst>
            </a:prstGeom>
            <a:noFill/>
            <a:ln cap="flat" cmpd="sng" w="19050">
              <a:solidFill>
                <a:srgbClr val="2F2F2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79" name="Google Shape;179;p31"/>
            <p:cNvCxnSpPr>
              <a:stCxn id="178" idx="2"/>
            </p:cNvCxnSpPr>
            <p:nvPr/>
          </p:nvCxnSpPr>
          <p:spPr>
            <a:xfrm flipH="1" rot="10800000">
              <a:off x="4417583" y="2751003"/>
              <a:ext cx="836100" cy="112500"/>
            </a:xfrm>
            <a:prstGeom prst="straightConnector1">
              <a:avLst/>
            </a:prstGeom>
            <a:noFill/>
            <a:ln cap="flat" cmpd="sng" w="19050">
              <a:solidFill>
                <a:srgbClr val="2F2F2F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180" name="Google Shape;180;p31"/>
            <p:cNvSpPr txBox="1"/>
            <p:nvPr/>
          </p:nvSpPr>
          <p:spPr>
            <a:xfrm>
              <a:off x="4474487" y="3086088"/>
              <a:ext cx="1601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200">
                  <a:solidFill>
                    <a:srgbClr val="666666"/>
                  </a:solidFill>
                </a:rPr>
                <a:t>e</a:t>
              </a:r>
              <a:r>
                <a:rPr b="1" baseline="30000" lang="it" sz="2200">
                  <a:solidFill>
                    <a:srgbClr val="666666"/>
                  </a:solidFill>
                </a:rPr>
                <a:t>+ </a:t>
              </a:r>
              <a:r>
                <a:rPr b="1" lang="it" sz="2200">
                  <a:solidFill>
                    <a:srgbClr val="666666"/>
                  </a:solidFill>
                </a:rPr>
                <a:t>BUNCH</a:t>
              </a:r>
              <a:endParaRPr b="1" baseline="30000" sz="2200">
                <a:solidFill>
                  <a:srgbClr val="666666"/>
                </a:solidFill>
              </a:endParaRPr>
            </a:p>
          </p:txBody>
        </p:sp>
      </p:grpSp>
      <p:grpSp>
        <p:nvGrpSpPr>
          <p:cNvPr id="181" name="Google Shape;181;p31"/>
          <p:cNvGrpSpPr/>
          <p:nvPr/>
        </p:nvGrpSpPr>
        <p:grpSpPr>
          <a:xfrm>
            <a:off x="4835967" y="1202375"/>
            <a:ext cx="3867022" cy="1704589"/>
            <a:chOff x="2578442" y="1205375"/>
            <a:chExt cx="3867022" cy="1704589"/>
          </a:xfrm>
        </p:grpSpPr>
        <p:cxnSp>
          <p:nvCxnSpPr>
            <p:cNvPr id="182" name="Google Shape;182;p31"/>
            <p:cNvCxnSpPr/>
            <p:nvPr/>
          </p:nvCxnSpPr>
          <p:spPr>
            <a:xfrm flipH="1" rot="10800000">
              <a:off x="4753101" y="2336665"/>
              <a:ext cx="93300" cy="80700"/>
            </a:xfrm>
            <a:prstGeom prst="straightConnector1">
              <a:avLst/>
            </a:prstGeom>
            <a:noFill/>
            <a:ln cap="flat" cmpd="sng" w="19050">
              <a:solidFill>
                <a:srgbClr val="980000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grpSp>
          <p:nvGrpSpPr>
            <p:cNvPr id="183" name="Google Shape;183;p31"/>
            <p:cNvGrpSpPr/>
            <p:nvPr/>
          </p:nvGrpSpPr>
          <p:grpSpPr>
            <a:xfrm rot="-1771986">
              <a:off x="4069163" y="2494880"/>
              <a:ext cx="762086" cy="251570"/>
              <a:chOff x="6611573" y="3275331"/>
              <a:chExt cx="1446486" cy="743669"/>
            </a:xfrm>
          </p:grpSpPr>
          <p:grpSp>
            <p:nvGrpSpPr>
              <p:cNvPr id="184" name="Google Shape;184;p31"/>
              <p:cNvGrpSpPr/>
              <p:nvPr/>
            </p:nvGrpSpPr>
            <p:grpSpPr>
              <a:xfrm rot="65470">
                <a:off x="6611462" y="3286951"/>
                <a:ext cx="1220298" cy="608464"/>
                <a:chOff x="6249775" y="2980982"/>
                <a:chExt cx="624687" cy="227770"/>
              </a:xfrm>
            </p:grpSpPr>
            <p:sp>
              <p:nvSpPr>
                <p:cNvPr id="185" name="Google Shape;185;p31"/>
                <p:cNvSpPr/>
                <p:nvPr/>
              </p:nvSpPr>
              <p:spPr>
                <a:xfrm>
                  <a:off x="6249775" y="2981832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6" name="Google Shape;186;p31"/>
                <p:cNvSpPr/>
                <p:nvPr/>
              </p:nvSpPr>
              <p:spPr>
                <a:xfrm rot="10800000">
                  <a:off x="6312175" y="2983625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7" name="Google Shape;187;p31"/>
                <p:cNvSpPr/>
                <p:nvPr/>
              </p:nvSpPr>
              <p:spPr>
                <a:xfrm>
                  <a:off x="6374575" y="2981407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8" name="Google Shape;188;p31"/>
                <p:cNvSpPr/>
                <p:nvPr/>
              </p:nvSpPr>
              <p:spPr>
                <a:xfrm rot="10800000">
                  <a:off x="6436975" y="2983200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9" name="Google Shape;189;p31"/>
                <p:cNvSpPr/>
                <p:nvPr/>
              </p:nvSpPr>
              <p:spPr>
                <a:xfrm>
                  <a:off x="6499375" y="2981407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0" name="Google Shape;190;p31"/>
                <p:cNvSpPr/>
                <p:nvPr/>
              </p:nvSpPr>
              <p:spPr>
                <a:xfrm rot="10800000">
                  <a:off x="6561775" y="2983200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1" name="Google Shape;191;p31"/>
                <p:cNvSpPr/>
                <p:nvPr/>
              </p:nvSpPr>
              <p:spPr>
                <a:xfrm>
                  <a:off x="6624175" y="2980982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2" name="Google Shape;192;p31"/>
                <p:cNvSpPr/>
                <p:nvPr/>
              </p:nvSpPr>
              <p:spPr>
                <a:xfrm rot="10800000">
                  <a:off x="6686575" y="2984568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3" name="Google Shape;193;p31"/>
                <p:cNvSpPr/>
                <p:nvPr/>
              </p:nvSpPr>
              <p:spPr>
                <a:xfrm>
                  <a:off x="6748975" y="2983625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4" name="Google Shape;194;p31"/>
                <p:cNvSpPr/>
                <p:nvPr/>
              </p:nvSpPr>
              <p:spPr>
                <a:xfrm rot="10800000">
                  <a:off x="6812062" y="2988552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95" name="Google Shape;195;p31"/>
              <p:cNvSpPr/>
              <p:nvPr/>
            </p:nvSpPr>
            <p:spPr>
              <a:xfrm rot="67730">
                <a:off x="7830288" y="3286104"/>
                <a:ext cx="121824" cy="487500"/>
              </a:xfrm>
              <a:prstGeom prst="arc">
                <a:avLst>
                  <a:gd fmla="val 3154645" name="adj1"/>
                  <a:gd fmla="val 10799381" name="adj2"/>
                </a:avLst>
              </a:prstGeom>
              <a:noFill/>
              <a:ln cap="flat" cmpd="sng" w="19050">
                <a:solidFill>
                  <a:srgbClr val="98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31"/>
              <p:cNvSpPr/>
              <p:nvPr/>
            </p:nvSpPr>
            <p:spPr>
              <a:xfrm rot="-10732270">
                <a:off x="7936247" y="3530301"/>
                <a:ext cx="121824" cy="487500"/>
              </a:xfrm>
              <a:prstGeom prst="arc">
                <a:avLst>
                  <a:gd fmla="val 3420607" name="adj1"/>
                  <a:gd fmla="val 6343519" name="adj2"/>
                </a:avLst>
              </a:prstGeom>
              <a:noFill/>
              <a:ln cap="flat" cmpd="sng" w="19050">
                <a:solidFill>
                  <a:srgbClr val="98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</p:grpSp>
        <p:cxnSp>
          <p:nvCxnSpPr>
            <p:cNvPr id="197" name="Google Shape;197;p31"/>
            <p:cNvCxnSpPr/>
            <p:nvPr/>
          </p:nvCxnSpPr>
          <p:spPr>
            <a:xfrm flipH="1" rot="10800000">
              <a:off x="5397087" y="2334287"/>
              <a:ext cx="102000" cy="69300"/>
            </a:xfrm>
            <a:prstGeom prst="straightConnector1">
              <a:avLst/>
            </a:prstGeom>
            <a:noFill/>
            <a:ln cap="flat" cmpd="sng" w="19050">
              <a:solidFill>
                <a:srgbClr val="980000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grpSp>
          <p:nvGrpSpPr>
            <p:cNvPr id="198" name="Google Shape;198;p31"/>
            <p:cNvGrpSpPr/>
            <p:nvPr/>
          </p:nvGrpSpPr>
          <p:grpSpPr>
            <a:xfrm rot="-1364670">
              <a:off x="4690242" y="2443549"/>
              <a:ext cx="762147" cy="249645"/>
              <a:chOff x="6611573" y="3275331"/>
              <a:chExt cx="1446554" cy="738055"/>
            </a:xfrm>
          </p:grpSpPr>
          <p:grpSp>
            <p:nvGrpSpPr>
              <p:cNvPr id="199" name="Google Shape;199;p31"/>
              <p:cNvGrpSpPr/>
              <p:nvPr/>
            </p:nvGrpSpPr>
            <p:grpSpPr>
              <a:xfrm rot="65470">
                <a:off x="6611462" y="3286960"/>
                <a:ext cx="1221315" cy="607921"/>
                <a:chOff x="6249775" y="2980982"/>
                <a:chExt cx="625208" cy="227567"/>
              </a:xfrm>
            </p:grpSpPr>
            <p:sp>
              <p:nvSpPr>
                <p:cNvPr id="200" name="Google Shape;200;p31"/>
                <p:cNvSpPr/>
                <p:nvPr/>
              </p:nvSpPr>
              <p:spPr>
                <a:xfrm>
                  <a:off x="6249775" y="2981832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1" name="Google Shape;201;p31"/>
                <p:cNvSpPr/>
                <p:nvPr/>
              </p:nvSpPr>
              <p:spPr>
                <a:xfrm rot="10800000">
                  <a:off x="6312175" y="2983625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2" name="Google Shape;202;p31"/>
                <p:cNvSpPr/>
                <p:nvPr/>
              </p:nvSpPr>
              <p:spPr>
                <a:xfrm>
                  <a:off x="6374575" y="2981407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3" name="Google Shape;203;p31"/>
                <p:cNvSpPr/>
                <p:nvPr/>
              </p:nvSpPr>
              <p:spPr>
                <a:xfrm rot="10800000">
                  <a:off x="6436975" y="2983200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4" name="Google Shape;204;p31"/>
                <p:cNvSpPr/>
                <p:nvPr/>
              </p:nvSpPr>
              <p:spPr>
                <a:xfrm>
                  <a:off x="6499375" y="2981407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5" name="Google Shape;205;p31"/>
                <p:cNvSpPr/>
                <p:nvPr/>
              </p:nvSpPr>
              <p:spPr>
                <a:xfrm rot="10800000">
                  <a:off x="6561775" y="2983200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6" name="Google Shape;206;p31"/>
                <p:cNvSpPr/>
                <p:nvPr/>
              </p:nvSpPr>
              <p:spPr>
                <a:xfrm>
                  <a:off x="6624175" y="2980982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7" name="Google Shape;207;p31"/>
                <p:cNvSpPr/>
                <p:nvPr/>
              </p:nvSpPr>
              <p:spPr>
                <a:xfrm rot="10800000">
                  <a:off x="6686575" y="2984568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8" name="Google Shape;208;p31"/>
                <p:cNvSpPr/>
                <p:nvPr/>
              </p:nvSpPr>
              <p:spPr>
                <a:xfrm>
                  <a:off x="6748975" y="2983625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9" name="Google Shape;209;p31"/>
                <p:cNvSpPr/>
                <p:nvPr/>
              </p:nvSpPr>
              <p:spPr>
                <a:xfrm rot="10800000">
                  <a:off x="6812583" y="2988349"/>
                  <a:ext cx="62400" cy="220200"/>
                </a:xfrm>
                <a:prstGeom prst="arc">
                  <a:avLst>
                    <a:gd fmla="val 51694" name="adj1"/>
                    <a:gd fmla="val 10799381" name="adj2"/>
                  </a:avLst>
                </a:prstGeom>
                <a:noFill/>
                <a:ln cap="flat" cmpd="sng" w="19050">
                  <a:solidFill>
                    <a:srgbClr val="98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10" name="Google Shape;210;p31"/>
              <p:cNvSpPr/>
              <p:nvPr/>
            </p:nvSpPr>
            <p:spPr>
              <a:xfrm rot="67730">
                <a:off x="7830288" y="3286104"/>
                <a:ext cx="121824" cy="487500"/>
              </a:xfrm>
              <a:prstGeom prst="arc">
                <a:avLst>
                  <a:gd fmla="val 3154645" name="adj1"/>
                  <a:gd fmla="val 10799381" name="adj2"/>
                </a:avLst>
              </a:prstGeom>
              <a:noFill/>
              <a:ln cap="flat" cmpd="sng" w="19050">
                <a:solidFill>
                  <a:srgbClr val="98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31"/>
              <p:cNvSpPr/>
              <p:nvPr/>
            </p:nvSpPr>
            <p:spPr>
              <a:xfrm rot="-10732270">
                <a:off x="7936315" y="3524686"/>
                <a:ext cx="121824" cy="487500"/>
              </a:xfrm>
              <a:prstGeom prst="arc">
                <a:avLst>
                  <a:gd fmla="val 3420607" name="adj1"/>
                  <a:gd fmla="val 6343519" name="adj2"/>
                </a:avLst>
              </a:prstGeom>
              <a:noFill/>
              <a:ln cap="flat" cmpd="sng" w="19050">
                <a:solidFill>
                  <a:srgbClr val="98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600"/>
              </a:p>
            </p:txBody>
          </p:sp>
        </p:grpSp>
        <p:sp>
          <p:nvSpPr>
            <p:cNvPr id="212" name="Google Shape;212;p31"/>
            <p:cNvSpPr txBox="1"/>
            <p:nvPr/>
          </p:nvSpPr>
          <p:spPr>
            <a:xfrm>
              <a:off x="4518563" y="1927412"/>
              <a:ext cx="464100" cy="46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200">
                  <a:solidFill>
                    <a:srgbClr val="980000"/>
                  </a:solidFill>
                </a:rPr>
                <a:t>γ</a:t>
              </a:r>
              <a:endParaRPr b="1" baseline="30000" sz="2200">
                <a:solidFill>
                  <a:srgbClr val="980000"/>
                </a:solidFill>
              </a:endParaRPr>
            </a:p>
          </p:txBody>
        </p:sp>
        <p:sp>
          <p:nvSpPr>
            <p:cNvPr id="213" name="Google Shape;213;p31"/>
            <p:cNvSpPr txBox="1"/>
            <p:nvPr/>
          </p:nvSpPr>
          <p:spPr>
            <a:xfrm>
              <a:off x="5116963" y="1958362"/>
              <a:ext cx="464100" cy="46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200">
                  <a:solidFill>
                    <a:srgbClr val="980000"/>
                  </a:solidFill>
                </a:rPr>
                <a:t>γ</a:t>
              </a:r>
              <a:endParaRPr b="1" baseline="30000" sz="2200">
                <a:solidFill>
                  <a:srgbClr val="980000"/>
                </a:solidFill>
              </a:endParaRPr>
            </a:p>
          </p:txBody>
        </p:sp>
        <p:sp>
          <p:nvSpPr>
            <p:cNvPr id="214" name="Google Shape;214;p31"/>
            <p:cNvSpPr/>
            <p:nvPr/>
          </p:nvSpPr>
          <p:spPr>
            <a:xfrm rot="-1795050">
              <a:off x="5463639" y="1674059"/>
              <a:ext cx="901650" cy="561398"/>
            </a:xfrm>
            <a:prstGeom prst="rightArrow">
              <a:avLst>
                <a:gd fmla="val 50000" name="adj1"/>
                <a:gd fmla="val 50000" name="adj2"/>
              </a:avLst>
            </a:prstGeom>
            <a:noFill/>
            <a:ln cap="flat" cmpd="sng" w="19050">
              <a:solidFill>
                <a:srgbClr val="98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31"/>
            <p:cNvSpPr txBox="1"/>
            <p:nvPr/>
          </p:nvSpPr>
          <p:spPr>
            <a:xfrm>
              <a:off x="2578442" y="1205375"/>
              <a:ext cx="2344800" cy="93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800">
                  <a:solidFill>
                    <a:srgbClr val="980000"/>
                  </a:solidFill>
                </a:rPr>
                <a:t>BEAMSTRAHLUNG RADIATION</a:t>
              </a:r>
              <a:endParaRPr b="1" baseline="30000" sz="1800">
                <a:solidFill>
                  <a:srgbClr val="980000"/>
                </a:solidFill>
              </a:endParaRPr>
            </a:p>
          </p:txBody>
        </p:sp>
      </p:grpSp>
      <p:cxnSp>
        <p:nvCxnSpPr>
          <p:cNvPr id="216" name="Google Shape;216;p31"/>
          <p:cNvCxnSpPr/>
          <p:nvPr/>
        </p:nvCxnSpPr>
        <p:spPr>
          <a:xfrm>
            <a:off x="6971500" y="3888750"/>
            <a:ext cx="1457100" cy="84120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stealth"/>
            <a:tailEnd len="med" w="med" type="none"/>
          </a:ln>
        </p:spPr>
      </p:cxnSp>
      <p:cxnSp>
        <p:nvCxnSpPr>
          <p:cNvPr id="217" name="Google Shape;217;p31"/>
          <p:cNvCxnSpPr/>
          <p:nvPr/>
        </p:nvCxnSpPr>
        <p:spPr>
          <a:xfrm flipH="1">
            <a:off x="3596900" y="3877750"/>
            <a:ext cx="1471200" cy="84930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218" name="Google Shape;218;p31"/>
          <p:cNvSpPr txBox="1"/>
          <p:nvPr/>
        </p:nvSpPr>
        <p:spPr>
          <a:xfrm>
            <a:off x="5673744" y="4175075"/>
            <a:ext cx="692100" cy="4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500">
                <a:solidFill>
                  <a:srgbClr val="0F124A"/>
                </a:solidFill>
              </a:rPr>
              <a:t>IP</a:t>
            </a:r>
            <a:endParaRPr b="1" baseline="30000" sz="2500">
              <a:solidFill>
                <a:srgbClr val="0F124A"/>
              </a:solidFill>
            </a:endParaRPr>
          </a:p>
        </p:txBody>
      </p:sp>
      <p:sp>
        <p:nvSpPr>
          <p:cNvPr id="219" name="Google Shape;219;p31"/>
          <p:cNvSpPr/>
          <p:nvPr/>
        </p:nvSpPr>
        <p:spPr>
          <a:xfrm rot="-8997292">
            <a:off x="3660672" y="1671737"/>
            <a:ext cx="901770" cy="561808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31"/>
          <p:cNvSpPr txBox="1"/>
          <p:nvPr/>
        </p:nvSpPr>
        <p:spPr>
          <a:xfrm>
            <a:off x="306000" y="1520250"/>
            <a:ext cx="30000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1599" lvl="0" marL="179999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at the IP of particle colliders</a:t>
            </a:r>
            <a:endParaRPr sz="1600">
              <a:solidFill>
                <a:srgbClr val="980000"/>
              </a:solidFill>
            </a:endParaRPr>
          </a:p>
        </p:txBody>
      </p:sp>
      <p:sp>
        <p:nvSpPr>
          <p:cNvPr id="221" name="Google Shape;221;p31"/>
          <p:cNvSpPr txBox="1"/>
          <p:nvPr/>
        </p:nvSpPr>
        <p:spPr>
          <a:xfrm>
            <a:off x="306000" y="3872600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91599" lvl="0" marL="179999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it" sz="1600">
                <a:solidFill>
                  <a:srgbClr val="980000"/>
                </a:solidFill>
              </a:rPr>
              <a:t>same is true for the other beam</a:t>
            </a:r>
            <a:endParaRPr/>
          </a:p>
        </p:txBody>
      </p:sp>
      <p:sp>
        <p:nvSpPr>
          <p:cNvPr id="222" name="Google Shape;222;p31"/>
          <p:cNvSpPr txBox="1"/>
          <p:nvPr/>
        </p:nvSpPr>
        <p:spPr>
          <a:xfrm>
            <a:off x="295150" y="2921888"/>
            <a:ext cx="3000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91599" lvl="0" marL="179999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it" sz="1600">
                <a:solidFill>
                  <a:srgbClr val="980000"/>
                </a:solidFill>
              </a:rPr>
              <a:t>emission of synchrotron radiation→beamstrahlung radiation</a:t>
            </a:r>
            <a:endParaRPr/>
          </a:p>
        </p:txBody>
      </p:sp>
      <p:sp>
        <p:nvSpPr>
          <p:cNvPr id="223" name="Google Shape;223;p31"/>
          <p:cNvSpPr txBox="1"/>
          <p:nvPr/>
        </p:nvSpPr>
        <p:spPr>
          <a:xfrm>
            <a:off x="306000" y="1971175"/>
            <a:ext cx="3000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91599" lvl="0" marL="179999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particle trajectories bent by the </a:t>
            </a:r>
            <a:r>
              <a:rPr lang="it" sz="1600">
                <a:solidFill>
                  <a:srgbClr val="666666"/>
                </a:solidFill>
              </a:rPr>
              <a:t>EM of the opposing bunch</a:t>
            </a:r>
            <a:endParaRPr sz="1600">
              <a:solidFill>
                <a:srgbClr val="980000"/>
              </a:solidFill>
            </a:endParaRPr>
          </a:p>
        </p:txBody>
      </p:sp>
      <p:sp>
        <p:nvSpPr>
          <p:cNvPr id="224" name="Google Shape;224;p31"/>
          <p:cNvSpPr txBox="1"/>
          <p:nvPr/>
        </p:nvSpPr>
        <p:spPr>
          <a:xfrm>
            <a:off x="4571949" y="61011"/>
            <a:ext cx="45561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900">
                <a:solidFill>
                  <a:schemeClr val="lt1"/>
                </a:solidFill>
              </a:rPr>
              <a:t>Alessandro Frasca | Beamstrahlung radiation properties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225" name="Google Shape;225;p31"/>
          <p:cNvSpPr txBox="1"/>
          <p:nvPr/>
        </p:nvSpPr>
        <p:spPr>
          <a:xfrm>
            <a:off x="3879523" y="4431875"/>
            <a:ext cx="1329300" cy="4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200">
                <a:solidFill>
                  <a:srgbClr val="0F124A"/>
                </a:solidFill>
              </a:rPr>
              <a:t>e</a:t>
            </a:r>
            <a:r>
              <a:rPr b="1" baseline="30000" lang="it" sz="2200">
                <a:solidFill>
                  <a:srgbClr val="0F124A"/>
                </a:solidFill>
              </a:rPr>
              <a:t>- </a:t>
            </a:r>
            <a:r>
              <a:rPr b="1" lang="it" sz="2200">
                <a:solidFill>
                  <a:schemeClr val="dk1"/>
                </a:solidFill>
              </a:rPr>
              <a:t>beam</a:t>
            </a:r>
            <a:endParaRPr b="1" baseline="30000" sz="2200">
              <a:solidFill>
                <a:srgbClr val="0F124A"/>
              </a:solidFill>
            </a:endParaRPr>
          </a:p>
        </p:txBody>
      </p:sp>
      <p:sp>
        <p:nvSpPr>
          <p:cNvPr id="226" name="Google Shape;226;p31"/>
          <p:cNvSpPr txBox="1"/>
          <p:nvPr/>
        </p:nvSpPr>
        <p:spPr>
          <a:xfrm>
            <a:off x="6789298" y="4431875"/>
            <a:ext cx="1329300" cy="4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200">
                <a:solidFill>
                  <a:srgbClr val="0F124A"/>
                </a:solidFill>
              </a:rPr>
              <a:t>e</a:t>
            </a:r>
            <a:r>
              <a:rPr b="1" baseline="30000" lang="it" sz="2200">
                <a:solidFill>
                  <a:srgbClr val="0F124A"/>
                </a:solidFill>
              </a:rPr>
              <a:t>+</a:t>
            </a:r>
            <a:r>
              <a:rPr b="1" baseline="30000" lang="it" sz="2200">
                <a:solidFill>
                  <a:srgbClr val="0F124A"/>
                </a:solidFill>
              </a:rPr>
              <a:t> </a:t>
            </a:r>
            <a:r>
              <a:rPr b="1" lang="it" sz="2200">
                <a:solidFill>
                  <a:schemeClr val="dk1"/>
                </a:solidFill>
              </a:rPr>
              <a:t>beam</a:t>
            </a:r>
            <a:endParaRPr b="1" baseline="30000" sz="2200">
              <a:solidFill>
                <a:srgbClr val="0F124A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2"/>
          <p:cNvSpPr txBox="1"/>
          <p:nvPr>
            <p:ph idx="12" type="sldNum"/>
          </p:nvPr>
        </p:nvSpPr>
        <p:spPr>
          <a:xfrm>
            <a:off x="8745300" y="97423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32" name="Google Shape;232;p32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/>
              <a:t>Why beamstrahlung at FCC-ee?</a:t>
            </a:r>
            <a:endParaRPr/>
          </a:p>
        </p:txBody>
      </p:sp>
      <p:sp>
        <p:nvSpPr>
          <p:cNvPr id="233" name="Google Shape;233;p32"/>
          <p:cNvSpPr txBox="1"/>
          <p:nvPr/>
        </p:nvSpPr>
        <p:spPr>
          <a:xfrm>
            <a:off x="737075" y="60998"/>
            <a:ext cx="3081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chemeClr val="lt1"/>
                </a:solidFill>
              </a:rPr>
              <a:t>29/11/2024 | Other Science Opportunities at the FCC-ee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234" name="Google Shape;234;p32"/>
          <p:cNvSpPr txBox="1"/>
          <p:nvPr/>
        </p:nvSpPr>
        <p:spPr>
          <a:xfrm>
            <a:off x="4571949" y="61011"/>
            <a:ext cx="45561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900">
                <a:solidFill>
                  <a:schemeClr val="lt1"/>
                </a:solidFill>
              </a:rPr>
              <a:t>Alessandro Frasca | Beamstrahlung radiation properties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graphicFrame>
        <p:nvGraphicFramePr>
          <p:cNvPr id="235" name="Google Shape;235;p32"/>
          <p:cNvGraphicFramePr/>
          <p:nvPr/>
        </p:nvGraphicFramePr>
        <p:xfrm>
          <a:off x="1979984" y="11737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{70503BE2-065E-4FCF-9417-CE32F0C7C7EC}</a:tableStyleId>
              </a:tblPr>
              <a:tblGrid>
                <a:gridCol w="1297900"/>
              </a:tblGrid>
              <a:tr h="319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r</a:t>
                      </a:r>
                      <a:r>
                        <a:rPr baseline="-25000" lang="it" sz="1600"/>
                        <a:t>e</a:t>
                      </a:r>
                      <a:r>
                        <a:rPr baseline="30000" lang="it" sz="1600"/>
                        <a:t>2</a:t>
                      </a:r>
                      <a:r>
                        <a:rPr lang="it" sz="1600"/>
                        <a:t>γ</a:t>
                      </a:r>
                      <a:r>
                        <a:rPr lang="it" sz="1600">
                          <a:solidFill>
                            <a:srgbClr val="CC0000"/>
                          </a:solidFill>
                        </a:rPr>
                        <a:t>N</a:t>
                      </a:r>
                      <a:r>
                        <a:rPr baseline="-25000" lang="it" sz="1600">
                          <a:solidFill>
                            <a:srgbClr val="CC0000"/>
                          </a:solidFill>
                        </a:rPr>
                        <a:t>e</a:t>
                      </a:r>
                      <a:endParaRPr sz="1600">
                        <a:solidFill>
                          <a:srgbClr val="CC0000"/>
                        </a:solidFill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ασ</a:t>
                      </a:r>
                      <a:r>
                        <a:rPr baseline="-25000" lang="it" sz="1600"/>
                        <a:t>z</a:t>
                      </a:r>
                      <a:r>
                        <a:rPr lang="it" sz="1600">
                          <a:solidFill>
                            <a:srgbClr val="CC0000"/>
                          </a:solidFill>
                        </a:rPr>
                        <a:t>(σ</a:t>
                      </a:r>
                      <a:r>
                        <a:rPr baseline="-25000" lang="it" sz="1600">
                          <a:solidFill>
                            <a:srgbClr val="CC0000"/>
                          </a:solidFill>
                        </a:rPr>
                        <a:t>x</a:t>
                      </a:r>
                      <a:r>
                        <a:rPr lang="it" sz="1600">
                          <a:solidFill>
                            <a:srgbClr val="CC0000"/>
                          </a:solidFill>
                        </a:rPr>
                        <a:t>+σ</a:t>
                      </a:r>
                      <a:r>
                        <a:rPr baseline="-25000" lang="it" sz="1600">
                          <a:solidFill>
                            <a:srgbClr val="CC0000"/>
                          </a:solidFill>
                        </a:rPr>
                        <a:t>y</a:t>
                      </a:r>
                      <a:r>
                        <a:rPr lang="it" sz="1600">
                          <a:solidFill>
                            <a:srgbClr val="CC0000"/>
                          </a:solidFill>
                        </a:rPr>
                        <a:t>)</a:t>
                      </a:r>
                      <a:endParaRPr baseline="30000" sz="1600">
                        <a:solidFill>
                          <a:srgbClr val="CC0000"/>
                        </a:solidFill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36" name="Google Shape;236;p32"/>
          <p:cNvGraphicFramePr/>
          <p:nvPr/>
        </p:nvGraphicFramePr>
        <p:xfrm>
          <a:off x="1553346" y="11737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{70503BE2-065E-4FCF-9417-CE32F0C7C7EC}</a:tableStyleId>
              </a:tblPr>
              <a:tblGrid>
                <a:gridCol w="382850"/>
              </a:tblGrid>
              <a:tr h="319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5</a:t>
                      </a:r>
                      <a:endParaRPr sz="1600"/>
                    </a:p>
                  </a:txBody>
                  <a:tcPr marT="36000" marB="36000" marR="36000" marL="36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6</a:t>
                      </a:r>
                      <a:endParaRPr sz="1600"/>
                    </a:p>
                  </a:txBody>
                  <a:tcPr marT="36000" marB="36000" marR="36000" marL="36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7" name="Google Shape;237;p32"/>
          <p:cNvSpPr txBox="1"/>
          <p:nvPr/>
        </p:nvSpPr>
        <p:spPr>
          <a:xfrm>
            <a:off x="920975" y="1277900"/>
            <a:ext cx="800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/>
              <a:t>ϒ</a:t>
            </a:r>
            <a:r>
              <a:rPr b="1" baseline="-25000" lang="it" sz="1600">
                <a:solidFill>
                  <a:srgbClr val="171717"/>
                </a:solidFill>
              </a:rPr>
              <a:t> avg</a:t>
            </a:r>
            <a:r>
              <a:rPr lang="it" sz="1600">
                <a:solidFill>
                  <a:srgbClr val="171717"/>
                </a:solidFill>
              </a:rPr>
              <a:t>=</a:t>
            </a:r>
            <a:endParaRPr sz="1600"/>
          </a:p>
        </p:txBody>
      </p:sp>
      <p:sp>
        <p:nvSpPr>
          <p:cNvPr id="238" name="Google Shape;238;p32"/>
          <p:cNvSpPr txBox="1"/>
          <p:nvPr/>
        </p:nvSpPr>
        <p:spPr>
          <a:xfrm>
            <a:off x="366925" y="1723417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rgbClr val="171717"/>
                </a:solidFill>
              </a:rPr>
              <a:t>at FCC-ee </a:t>
            </a:r>
            <a:r>
              <a:rPr b="1" lang="it" sz="1600"/>
              <a:t>ϒ</a:t>
            </a:r>
            <a:r>
              <a:rPr lang="it" sz="1600"/>
              <a:t>&lt;&lt;1:</a:t>
            </a:r>
            <a:endParaRPr sz="1600"/>
          </a:p>
        </p:txBody>
      </p:sp>
      <p:sp>
        <p:nvSpPr>
          <p:cNvPr id="239" name="Google Shape;239;p32"/>
          <p:cNvSpPr txBox="1"/>
          <p:nvPr/>
        </p:nvSpPr>
        <p:spPr>
          <a:xfrm>
            <a:off x="366925" y="2100400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91599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it" sz="1600"/>
              <a:t>&lt;E</a:t>
            </a:r>
            <a:r>
              <a:rPr b="1" baseline="-25000" lang="it" sz="1600"/>
              <a:t>γ</a:t>
            </a:r>
            <a:r>
              <a:rPr b="1" lang="it" sz="1600"/>
              <a:t>&gt; </a:t>
            </a:r>
            <a:r>
              <a:rPr lang="it" sz="1600"/>
              <a:t>~ E x 0.462</a:t>
            </a:r>
            <a:r>
              <a:rPr b="1" lang="it" sz="1600"/>
              <a:t>ϒ</a:t>
            </a:r>
            <a:endParaRPr sz="1600"/>
          </a:p>
        </p:txBody>
      </p:sp>
      <p:graphicFrame>
        <p:nvGraphicFramePr>
          <p:cNvPr id="240" name="Google Shape;240;p32"/>
          <p:cNvGraphicFramePr/>
          <p:nvPr/>
        </p:nvGraphicFramePr>
        <p:xfrm>
          <a:off x="1979758" y="241339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{70503BE2-065E-4FCF-9417-CE32F0C7C7EC}</a:tableStyleId>
              </a:tblPr>
              <a:tblGrid>
                <a:gridCol w="558375"/>
              </a:tblGrid>
              <a:tr h="322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α</a:t>
                      </a:r>
                      <a:r>
                        <a:rPr baseline="30000" lang="it" sz="1600"/>
                        <a:t>2</a:t>
                      </a:r>
                      <a:r>
                        <a:rPr lang="it" sz="1600"/>
                        <a:t>σ</a:t>
                      </a:r>
                      <a:r>
                        <a:rPr baseline="-25000" lang="it" sz="1600"/>
                        <a:t>z</a:t>
                      </a:r>
                      <a:endParaRPr sz="1600"/>
                    </a:p>
                  </a:txBody>
                  <a:tcPr marT="36000" marB="36000" marR="36000" marL="36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7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r</a:t>
                      </a:r>
                      <a:r>
                        <a:rPr baseline="-25000" lang="it" sz="1600"/>
                        <a:t>e</a:t>
                      </a:r>
                      <a:r>
                        <a:rPr lang="it" sz="1600"/>
                        <a:t>γ</a:t>
                      </a:r>
                      <a:endParaRPr sz="1600"/>
                    </a:p>
                  </a:txBody>
                  <a:tcPr marT="36000" marB="36000" marR="36000" marL="36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41" name="Google Shape;241;p32"/>
          <p:cNvGraphicFramePr/>
          <p:nvPr/>
        </p:nvGraphicFramePr>
        <p:xfrm>
          <a:off x="2597948" y="24146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{70503BE2-065E-4FCF-9417-CE32F0C7C7EC}</a:tableStyleId>
              </a:tblPr>
              <a:tblGrid>
                <a:gridCol w="1046350"/>
              </a:tblGrid>
              <a:tr h="2998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1</a:t>
                      </a:r>
                      <a:endParaRPr sz="1600"/>
                    </a:p>
                  </a:txBody>
                  <a:tcPr marT="36000" marB="36000" marR="36000" marL="36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98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/>
                        <a:t>[1+</a:t>
                      </a:r>
                      <a:r>
                        <a:rPr b="1" lang="it" sz="1600"/>
                        <a:t>ϒ</a:t>
                      </a:r>
                      <a:r>
                        <a:rPr baseline="30000" lang="it" sz="1600"/>
                        <a:t>2/3</a:t>
                      </a:r>
                      <a:r>
                        <a:rPr lang="it" sz="1600"/>
                        <a:t>]</a:t>
                      </a:r>
                      <a:r>
                        <a:rPr baseline="30000" lang="it" sz="1600"/>
                        <a:t>1/2</a:t>
                      </a:r>
                      <a:endParaRPr baseline="30000" sz="1600"/>
                    </a:p>
                  </a:txBody>
                  <a:tcPr marT="36000" marB="36000" marR="36000" marL="36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2" name="Google Shape;242;p32"/>
          <p:cNvSpPr txBox="1"/>
          <p:nvPr/>
        </p:nvSpPr>
        <p:spPr>
          <a:xfrm>
            <a:off x="366125" y="2518750"/>
            <a:ext cx="1895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91599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it" sz="1600"/>
              <a:t>&lt;n</a:t>
            </a:r>
            <a:r>
              <a:rPr b="1" baseline="-25000" lang="it" sz="1600"/>
              <a:t>γ</a:t>
            </a:r>
            <a:r>
              <a:rPr b="1" lang="it" sz="1600"/>
              <a:t>&gt;</a:t>
            </a:r>
            <a:r>
              <a:rPr b="1" lang="it" sz="1600">
                <a:solidFill>
                  <a:srgbClr val="0057B4"/>
                </a:solidFill>
              </a:rPr>
              <a:t> </a:t>
            </a:r>
            <a:r>
              <a:rPr lang="it" sz="1600"/>
              <a:t>~ 2.54 </a:t>
            </a:r>
            <a:r>
              <a:rPr b="1" lang="it" sz="1600"/>
              <a:t>ϒ</a:t>
            </a:r>
            <a:r>
              <a:rPr b="1" baseline="-25000" lang="it" sz="1600">
                <a:solidFill>
                  <a:srgbClr val="171717"/>
                </a:solidFill>
              </a:rPr>
              <a:t> </a:t>
            </a:r>
            <a:endParaRPr sz="1600"/>
          </a:p>
        </p:txBody>
      </p:sp>
      <p:graphicFrame>
        <p:nvGraphicFramePr>
          <p:cNvPr id="243" name="Google Shape;243;p32"/>
          <p:cNvGraphicFramePr/>
          <p:nvPr/>
        </p:nvGraphicFramePr>
        <p:xfrm>
          <a:off x="394300" y="3500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{70503BE2-065E-4FCF-9417-CE32F0C7C7EC}</a:tableStyleId>
              </a:tblPr>
              <a:tblGrid>
                <a:gridCol w="2231950"/>
                <a:gridCol w="600550"/>
                <a:gridCol w="535775"/>
              </a:tblGrid>
              <a:tr h="227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" sz="1200"/>
                        <a:t>v22</a:t>
                      </a:r>
                      <a:endParaRPr b="1"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" sz="1200">
                          <a:solidFill>
                            <a:srgbClr val="1F77B4"/>
                          </a:solidFill>
                        </a:rPr>
                        <a:t>Z pole</a:t>
                      </a:r>
                      <a:endParaRPr b="1" sz="1200">
                        <a:solidFill>
                          <a:srgbClr val="1F77B4"/>
                        </a:solidFill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" sz="1200">
                          <a:solidFill>
                            <a:srgbClr val="FF7F0E"/>
                          </a:solidFill>
                        </a:rPr>
                        <a:t>ttbar</a:t>
                      </a:r>
                      <a:endParaRPr b="1" sz="1200">
                        <a:solidFill>
                          <a:srgbClr val="FF7F0E"/>
                        </a:solidFill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7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beam energy [GeV]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45.6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182.5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7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# bunches/beam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10000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36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7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bunch population [10</a:t>
                      </a:r>
                      <a:r>
                        <a:rPr baseline="30000" lang="it" sz="1200"/>
                        <a:t>11</a:t>
                      </a:r>
                      <a:r>
                        <a:rPr lang="it" sz="1200"/>
                        <a:t>]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2.43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2.64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horizontal rms IP spot size [um]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8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21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7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vertical rms IP spot size [nm]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34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66</a:t>
                      </a:r>
                      <a:endParaRPr sz="12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44" name="Google Shape;24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2000" y="1277900"/>
            <a:ext cx="3931750" cy="23590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45" name="Google Shape;245;p32"/>
          <p:cNvGraphicFramePr/>
          <p:nvPr/>
        </p:nvGraphicFramePr>
        <p:xfrm>
          <a:off x="5083725" y="363648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{70503BE2-065E-4FCF-9417-CE32F0C7C7EC}</a:tableStyleId>
              </a:tblPr>
              <a:tblGrid>
                <a:gridCol w="2231950"/>
                <a:gridCol w="600550"/>
                <a:gridCol w="535775"/>
              </a:tblGrid>
              <a:tr h="266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" sz="1300">
                          <a:solidFill>
                            <a:srgbClr val="1F77B4"/>
                          </a:solidFill>
                        </a:rPr>
                        <a:t>Z pole</a:t>
                      </a:r>
                      <a:endParaRPr b="1" sz="1300">
                        <a:solidFill>
                          <a:srgbClr val="1F77B4"/>
                        </a:solidFill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" sz="1300">
                          <a:solidFill>
                            <a:srgbClr val="FF7F0E"/>
                          </a:solidFill>
                        </a:rPr>
                        <a:t>ttbar</a:t>
                      </a:r>
                      <a:endParaRPr b="1" sz="1300">
                        <a:solidFill>
                          <a:srgbClr val="FF7F0E"/>
                        </a:solidFill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6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/>
                        <a:t>total power per beam [kW]</a:t>
                      </a:r>
                      <a:endParaRPr sz="13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" sz="1300"/>
                        <a:t>370</a:t>
                      </a:r>
                      <a:endParaRPr b="1" sz="13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" sz="1300"/>
                        <a:t>77</a:t>
                      </a:r>
                      <a:endParaRPr b="1" sz="13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6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/>
                        <a:t>mean photon energy [MeV]</a:t>
                      </a:r>
                      <a:endParaRPr sz="13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/>
                        <a:t>1.7</a:t>
                      </a:r>
                      <a:endParaRPr sz="13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/>
                        <a:t>62.3</a:t>
                      </a:r>
                      <a:endParaRPr sz="1300"/>
                    </a:p>
                  </a:txBody>
                  <a:tcPr marT="36000" marB="36000" marR="36000" marL="36000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6" name="Google Shape;246;p32"/>
          <p:cNvSpPr/>
          <p:nvPr/>
        </p:nvSpPr>
        <p:spPr>
          <a:xfrm>
            <a:off x="4088650" y="4076950"/>
            <a:ext cx="592800" cy="296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8F8F8"/>
          </a:solidFill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32"/>
          <p:cNvSpPr txBox="1"/>
          <p:nvPr/>
        </p:nvSpPr>
        <p:spPr>
          <a:xfrm>
            <a:off x="4684375" y="4610750"/>
            <a:ext cx="4167000" cy="3219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rgbClr val="171717"/>
                </a:solidFill>
              </a:rPr>
              <a:t>extremely intense beamstrahlung radiation!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248" name="Google Shape;248;p32"/>
          <p:cNvSpPr txBox="1"/>
          <p:nvPr/>
        </p:nvSpPr>
        <p:spPr>
          <a:xfrm>
            <a:off x="5352386" y="2872761"/>
            <a:ext cx="2405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1000">
                <a:solidFill>
                  <a:schemeClr val="dk1"/>
                </a:solidFill>
              </a:rPr>
              <a:t>Photon distributions from GuineaPig++,</a:t>
            </a:r>
            <a:endParaRPr i="1"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1000">
                <a:solidFill>
                  <a:schemeClr val="dk1"/>
                </a:solidFill>
              </a:rPr>
              <a:t>courtesy of A. Ciarma</a:t>
            </a:r>
            <a:endParaRPr i="1" sz="1000">
              <a:solidFill>
                <a:schemeClr val="dk1"/>
              </a:solidFill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325600" y="2962100"/>
            <a:ext cx="4435500" cy="4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1000"/>
              <a:t>A. Ciarma et al., </a:t>
            </a:r>
            <a:r>
              <a:rPr i="1" lang="it" sz="1000"/>
              <a:t>“</a:t>
            </a:r>
            <a:r>
              <a:rPr i="1" lang="it" sz="1000" u="sng">
                <a:solidFill>
                  <a:schemeClr val="hlink"/>
                </a:solidFill>
                <a:hlinkClick r:id="rId4"/>
              </a:rPr>
              <a:t>Machine Induced Backgrounds in the FCC-ee MDI Region and Beamstrahlung Radiation</a:t>
            </a:r>
            <a:r>
              <a:rPr i="1" lang="it" sz="1000"/>
              <a:t>”, JACoW eeFACT2022 (2023) </a:t>
            </a:r>
            <a:endParaRPr i="1" sz="1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3"/>
          <p:cNvSpPr txBox="1"/>
          <p:nvPr>
            <p:ph idx="12" type="sldNum"/>
          </p:nvPr>
        </p:nvSpPr>
        <p:spPr>
          <a:xfrm>
            <a:off x="8745300" y="97423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55" name="Google Shape;255;p33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/>
              <a:t>Beamstrahlung dumps</a:t>
            </a:r>
            <a:endParaRPr/>
          </a:p>
        </p:txBody>
      </p:sp>
      <p:sp>
        <p:nvSpPr>
          <p:cNvPr id="256" name="Google Shape;256;p33"/>
          <p:cNvSpPr txBox="1"/>
          <p:nvPr/>
        </p:nvSpPr>
        <p:spPr>
          <a:xfrm>
            <a:off x="737075" y="60998"/>
            <a:ext cx="3081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chemeClr val="lt1"/>
                </a:solidFill>
              </a:rPr>
              <a:t>29/11/2024 | Other Science Opportunities at the FCC-ee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257" name="Google Shape;257;p33"/>
          <p:cNvSpPr txBox="1"/>
          <p:nvPr/>
        </p:nvSpPr>
        <p:spPr>
          <a:xfrm>
            <a:off x="4571949" y="61011"/>
            <a:ext cx="45561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900">
                <a:solidFill>
                  <a:schemeClr val="lt1"/>
                </a:solidFill>
              </a:rPr>
              <a:t>Alessandro Frasca | Beamstrahlung radiation properties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258" name="Google Shape;25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8437" y="1070149"/>
            <a:ext cx="3554524" cy="22677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9" name="Google Shape;259;p33"/>
          <p:cNvGrpSpPr/>
          <p:nvPr/>
        </p:nvGrpSpPr>
        <p:grpSpPr>
          <a:xfrm>
            <a:off x="6017227" y="3388599"/>
            <a:ext cx="2779358" cy="1619542"/>
            <a:chOff x="4794715" y="2339752"/>
            <a:chExt cx="3590437" cy="2133502"/>
          </a:xfrm>
        </p:grpSpPr>
        <p:pic>
          <p:nvPicPr>
            <p:cNvPr id="260" name="Google Shape;260;p33"/>
            <p:cNvPicPr preferRelativeResize="0"/>
            <p:nvPr/>
          </p:nvPicPr>
          <p:blipFill rotWithShape="1">
            <a:blip r:embed="rId4">
              <a:alphaModFix/>
            </a:blip>
            <a:srcRect b="18358" l="5588" r="5853" t="7164"/>
            <a:stretch/>
          </p:blipFill>
          <p:spPr>
            <a:xfrm>
              <a:off x="4794715" y="2339752"/>
              <a:ext cx="3590437" cy="213350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61" name="Google Shape;261;p33"/>
            <p:cNvCxnSpPr/>
            <p:nvPr/>
          </p:nvCxnSpPr>
          <p:spPr>
            <a:xfrm>
              <a:off x="5122775" y="3781650"/>
              <a:ext cx="9705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med" w="med" type="stealth"/>
              <a:tailEnd len="med" w="med" type="stealth"/>
            </a:ln>
          </p:spPr>
        </p:cxnSp>
        <p:cxnSp>
          <p:nvCxnSpPr>
            <p:cNvPr id="262" name="Google Shape;262;p33"/>
            <p:cNvCxnSpPr/>
            <p:nvPr/>
          </p:nvCxnSpPr>
          <p:spPr>
            <a:xfrm>
              <a:off x="6099454" y="3781661"/>
              <a:ext cx="16701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med" w="med" type="stealth"/>
              <a:tailEnd len="med" w="med" type="stealth"/>
            </a:ln>
          </p:spPr>
        </p:cxnSp>
        <p:sp>
          <p:nvSpPr>
            <p:cNvPr id="263" name="Google Shape;263;p33"/>
            <p:cNvSpPr txBox="1"/>
            <p:nvPr/>
          </p:nvSpPr>
          <p:spPr>
            <a:xfrm>
              <a:off x="5159516" y="3343235"/>
              <a:ext cx="7119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/>
                <a:t>3.9 m</a:t>
              </a:r>
              <a:endParaRPr sz="1000"/>
            </a:p>
          </p:txBody>
        </p:sp>
        <p:sp>
          <p:nvSpPr>
            <p:cNvPr id="264" name="Google Shape;264;p33"/>
            <p:cNvSpPr txBox="1"/>
            <p:nvPr/>
          </p:nvSpPr>
          <p:spPr>
            <a:xfrm>
              <a:off x="5296270" y="3689038"/>
              <a:ext cx="7512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/>
                <a:t>5.4 m</a:t>
              </a:r>
              <a:endParaRPr sz="1000"/>
            </a:p>
          </p:txBody>
        </p:sp>
        <p:sp>
          <p:nvSpPr>
            <p:cNvPr id="265" name="Google Shape;265;p33"/>
            <p:cNvSpPr txBox="1"/>
            <p:nvPr/>
          </p:nvSpPr>
          <p:spPr>
            <a:xfrm>
              <a:off x="6615278" y="3689049"/>
              <a:ext cx="7119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/>
                <a:t>9.3 m</a:t>
              </a:r>
              <a:endParaRPr sz="1000"/>
            </a:p>
          </p:txBody>
        </p:sp>
        <p:cxnSp>
          <p:nvCxnSpPr>
            <p:cNvPr id="266" name="Google Shape;266;p33"/>
            <p:cNvCxnSpPr/>
            <p:nvPr/>
          </p:nvCxnSpPr>
          <p:spPr>
            <a:xfrm>
              <a:off x="5122775" y="3607479"/>
              <a:ext cx="711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med" w="med" type="stealth"/>
              <a:tailEnd len="med" w="med" type="stealth"/>
            </a:ln>
          </p:spPr>
        </p:cxnSp>
      </p:grpSp>
      <p:sp>
        <p:nvSpPr>
          <p:cNvPr id="267" name="Google Shape;267;p33"/>
          <p:cNvSpPr txBox="1"/>
          <p:nvPr/>
        </p:nvSpPr>
        <p:spPr>
          <a:xfrm>
            <a:off x="306000" y="1068375"/>
            <a:ext cx="5482200" cy="27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171717"/>
                </a:solidFill>
              </a:rPr>
              <a:t>Two dedicated external dumps per IP</a:t>
            </a:r>
            <a:endParaRPr b="1"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b="1" lang="it" sz="1600">
                <a:solidFill>
                  <a:srgbClr val="171717"/>
                </a:solidFill>
              </a:rPr>
              <a:t>core</a:t>
            </a:r>
            <a:r>
              <a:rPr lang="it" sz="1600">
                <a:solidFill>
                  <a:srgbClr val="171717"/>
                </a:solidFill>
              </a:rPr>
              <a:t> to dispose of this power</a:t>
            </a:r>
            <a:endParaRPr sz="1600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○"/>
            </a:pPr>
            <a:r>
              <a:rPr lang="it" sz="1600">
                <a:solidFill>
                  <a:srgbClr val="171717"/>
                </a:solidFill>
              </a:rPr>
              <a:t>must withstand high power densities and temperatures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b="1" lang="it" sz="1600">
                <a:solidFill>
                  <a:srgbClr val="171717"/>
                </a:solidFill>
              </a:rPr>
              <a:t>shielding</a:t>
            </a:r>
            <a:r>
              <a:rPr lang="it" sz="1600">
                <a:solidFill>
                  <a:srgbClr val="171717"/>
                </a:solidFill>
              </a:rPr>
              <a:t> to contain the radiation showers 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located </a:t>
            </a:r>
            <a:r>
              <a:rPr b="1" lang="it" sz="1600">
                <a:solidFill>
                  <a:srgbClr val="171717"/>
                </a:solidFill>
              </a:rPr>
              <a:t>500 m</a:t>
            </a:r>
            <a:r>
              <a:rPr lang="it" sz="1600">
                <a:solidFill>
                  <a:srgbClr val="171717"/>
                </a:solidFill>
              </a:rPr>
              <a:t> downstream</a:t>
            </a:r>
            <a:endParaRPr sz="1600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○"/>
            </a:pPr>
            <a:r>
              <a:rPr lang="it" sz="1600">
                <a:solidFill>
                  <a:srgbClr val="171717"/>
                </a:solidFill>
              </a:rPr>
              <a:t>largest separation from booster and collider rings</a:t>
            </a:r>
            <a:endParaRPr sz="1600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○"/>
            </a:pPr>
            <a:r>
              <a:rPr lang="it" sz="1600">
                <a:solidFill>
                  <a:srgbClr val="171717"/>
                </a:solidFill>
              </a:rPr>
              <a:t>far from the IP</a:t>
            </a:r>
            <a:endParaRPr sz="1600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○"/>
            </a:pPr>
            <a:r>
              <a:rPr lang="it" sz="1600">
                <a:solidFill>
                  <a:srgbClr val="171717"/>
                </a:solidFill>
              </a:rPr>
              <a:t>larger photon beam spot size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268" name="Google Shape;268;p33"/>
          <p:cNvSpPr/>
          <p:nvPr/>
        </p:nvSpPr>
        <p:spPr>
          <a:xfrm>
            <a:off x="2954100" y="3799175"/>
            <a:ext cx="186000" cy="360600"/>
          </a:xfrm>
          <a:prstGeom prst="down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33"/>
          <p:cNvSpPr txBox="1"/>
          <p:nvPr/>
        </p:nvSpPr>
        <p:spPr>
          <a:xfrm>
            <a:off x="963600" y="4216225"/>
            <a:ext cx="4167000" cy="3219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rgbClr val="171717"/>
                </a:solidFill>
              </a:rPr>
              <a:t>500 m long extraction line to integrate </a:t>
            </a: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4"/>
          <p:cNvSpPr txBox="1"/>
          <p:nvPr>
            <p:ph idx="12" type="sldNum"/>
          </p:nvPr>
        </p:nvSpPr>
        <p:spPr>
          <a:xfrm>
            <a:off x="8745300" y="97423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75" name="Google Shape;275;p34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/>
              <a:t>FLUKA model for beamstrahlung dump studies</a:t>
            </a:r>
            <a:endParaRPr/>
          </a:p>
        </p:txBody>
      </p:sp>
      <p:sp>
        <p:nvSpPr>
          <p:cNvPr id="276" name="Google Shape;276;p34"/>
          <p:cNvSpPr txBox="1"/>
          <p:nvPr/>
        </p:nvSpPr>
        <p:spPr>
          <a:xfrm>
            <a:off x="737075" y="60998"/>
            <a:ext cx="3081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chemeClr val="lt1"/>
                </a:solidFill>
              </a:rPr>
              <a:t>29/11/2024 | Other Science Opportunities at the FCC-ee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277" name="Google Shape;277;p34"/>
          <p:cNvSpPr txBox="1"/>
          <p:nvPr/>
        </p:nvSpPr>
        <p:spPr>
          <a:xfrm>
            <a:off x="4571949" y="61011"/>
            <a:ext cx="45561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900">
                <a:solidFill>
                  <a:schemeClr val="lt1"/>
                </a:solidFill>
              </a:rPr>
              <a:t>Alessandro Frasca | Beamstrahlung radiation properties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278" name="Google Shape;278;p34"/>
          <p:cNvSpPr txBox="1"/>
          <p:nvPr/>
        </p:nvSpPr>
        <p:spPr>
          <a:xfrm>
            <a:off x="382200" y="1144575"/>
            <a:ext cx="5450400" cy="16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guide the thermomechanical design of the dump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full tunnel geometry with beamlines and soil around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dump with 70 cm ⌀ to contain 8σ</a:t>
            </a:r>
            <a:r>
              <a:rPr baseline="-25000" lang="it" sz="1600">
                <a:solidFill>
                  <a:srgbClr val="171717"/>
                </a:solidFill>
              </a:rPr>
              <a:t>x</a:t>
            </a:r>
            <a:r>
              <a:rPr lang="it" sz="1600">
                <a:solidFill>
                  <a:srgbClr val="171717"/>
                </a:solidFill>
              </a:rPr>
              <a:t> at Z pole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tested two dummy dump models</a:t>
            </a:r>
            <a:endParaRPr sz="1600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○"/>
            </a:pPr>
            <a:r>
              <a:rPr lang="it" sz="1600">
                <a:solidFill>
                  <a:srgbClr val="171717"/>
                </a:solidFill>
              </a:rPr>
              <a:t>3-m long </a:t>
            </a:r>
            <a:r>
              <a:rPr b="1" lang="it" sz="1600">
                <a:solidFill>
                  <a:srgbClr val="171717"/>
                </a:solidFill>
              </a:rPr>
              <a:t>graphite</a:t>
            </a:r>
            <a:endParaRPr b="1" sz="1600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○"/>
            </a:pPr>
            <a:r>
              <a:rPr lang="it" sz="1600">
                <a:solidFill>
                  <a:srgbClr val="171717"/>
                </a:solidFill>
              </a:rPr>
              <a:t>20-cm long </a:t>
            </a:r>
            <a:r>
              <a:rPr b="1" lang="it" sz="1600">
                <a:solidFill>
                  <a:srgbClr val="171717"/>
                </a:solidFill>
              </a:rPr>
              <a:t>liquid</a:t>
            </a:r>
            <a:r>
              <a:rPr lang="it" sz="1600">
                <a:solidFill>
                  <a:srgbClr val="171717"/>
                </a:solidFill>
              </a:rPr>
              <a:t> </a:t>
            </a:r>
            <a:r>
              <a:rPr b="1" lang="it" sz="1600">
                <a:solidFill>
                  <a:srgbClr val="171717"/>
                </a:solidFill>
              </a:rPr>
              <a:t>lead</a:t>
            </a:r>
            <a:endParaRPr b="1" sz="1600">
              <a:solidFill>
                <a:srgbClr val="171717"/>
              </a:solidFill>
            </a:endParaRPr>
          </a:p>
        </p:txBody>
      </p:sp>
      <p:grpSp>
        <p:nvGrpSpPr>
          <p:cNvPr id="279" name="Google Shape;279;p34"/>
          <p:cNvGrpSpPr/>
          <p:nvPr/>
        </p:nvGrpSpPr>
        <p:grpSpPr>
          <a:xfrm>
            <a:off x="890075" y="2780625"/>
            <a:ext cx="4351217" cy="2095049"/>
            <a:chOff x="813875" y="2780625"/>
            <a:chExt cx="4351217" cy="2095049"/>
          </a:xfrm>
        </p:grpSpPr>
        <p:pic>
          <p:nvPicPr>
            <p:cNvPr id="280" name="Google Shape;280;p3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13875" y="2789300"/>
              <a:ext cx="4351217" cy="2086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  <p:sp>
          <p:nvSpPr>
            <p:cNvPr id="281" name="Google Shape;281;p34"/>
            <p:cNvSpPr txBox="1"/>
            <p:nvPr/>
          </p:nvSpPr>
          <p:spPr>
            <a:xfrm>
              <a:off x="2299980" y="3096825"/>
              <a:ext cx="388800" cy="39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600">
                  <a:solidFill>
                    <a:srgbClr val="FFFFFF"/>
                  </a:solidFill>
                </a:rPr>
                <a:t>IP</a:t>
              </a:r>
              <a:endParaRPr b="1" sz="1600">
                <a:solidFill>
                  <a:srgbClr val="FFFFFF"/>
                </a:solidFill>
              </a:endParaRPr>
            </a:p>
            <a:p>
              <a:pPr indent="0" lvl="0" marL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600">
                  <a:solidFill>
                    <a:srgbClr val="FFFFFF"/>
                  </a:solidFill>
                </a:rPr>
                <a:t>☆</a:t>
              </a:r>
              <a:endParaRPr b="1" sz="1600">
                <a:solidFill>
                  <a:srgbClr val="FFFFFF"/>
                </a:solidFill>
              </a:endParaRPr>
            </a:p>
            <a:p>
              <a:pPr indent="0" lvl="0" marL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600">
                <a:solidFill>
                  <a:srgbClr val="FFFFFF"/>
                </a:solidFill>
              </a:endParaRPr>
            </a:p>
          </p:txBody>
        </p:sp>
        <p:cxnSp>
          <p:nvCxnSpPr>
            <p:cNvPr id="282" name="Google Shape;282;p34"/>
            <p:cNvCxnSpPr/>
            <p:nvPr/>
          </p:nvCxnSpPr>
          <p:spPr>
            <a:xfrm>
              <a:off x="2621000" y="3537425"/>
              <a:ext cx="749400" cy="43380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283" name="Google Shape;283;p34"/>
            <p:cNvSpPr txBox="1"/>
            <p:nvPr/>
          </p:nvSpPr>
          <p:spPr>
            <a:xfrm>
              <a:off x="3551425" y="4122375"/>
              <a:ext cx="7998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500">
                  <a:solidFill>
                    <a:srgbClr val="FFFFFF"/>
                  </a:solidFill>
                </a:rPr>
                <a:t>DUMP</a:t>
              </a:r>
              <a:endParaRPr b="1" sz="1500">
                <a:solidFill>
                  <a:srgbClr val="FFFFFF"/>
                </a:solidFill>
              </a:endParaRPr>
            </a:p>
          </p:txBody>
        </p:sp>
        <p:sp>
          <p:nvSpPr>
            <p:cNvPr id="284" name="Google Shape;284;p34"/>
            <p:cNvSpPr txBox="1"/>
            <p:nvPr/>
          </p:nvSpPr>
          <p:spPr>
            <a:xfrm>
              <a:off x="813875" y="2780625"/>
              <a:ext cx="2758500" cy="32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600">
                  <a:solidFill>
                    <a:srgbClr val="FFFFFF"/>
                  </a:solidFill>
                </a:rPr>
                <a:t>FLUKA geometry</a:t>
              </a:r>
              <a:endParaRPr sz="1600">
                <a:solidFill>
                  <a:srgbClr val="FFFFFF"/>
                </a:solidFill>
              </a:endParaRPr>
            </a:p>
          </p:txBody>
        </p:sp>
      </p:grpSp>
      <p:grpSp>
        <p:nvGrpSpPr>
          <p:cNvPr id="285" name="Google Shape;285;p34"/>
          <p:cNvGrpSpPr/>
          <p:nvPr/>
        </p:nvGrpSpPr>
        <p:grpSpPr>
          <a:xfrm>
            <a:off x="5967863" y="1235564"/>
            <a:ext cx="2620590" cy="1866036"/>
            <a:chOff x="6162913" y="1459389"/>
            <a:chExt cx="2620590" cy="1866036"/>
          </a:xfrm>
        </p:grpSpPr>
        <p:pic>
          <p:nvPicPr>
            <p:cNvPr id="286" name="Google Shape;286;p34"/>
            <p:cNvPicPr preferRelativeResize="0"/>
            <p:nvPr/>
          </p:nvPicPr>
          <p:blipFill rotWithShape="1">
            <a:blip r:embed="rId4">
              <a:alphaModFix/>
            </a:blip>
            <a:srcRect b="0" l="9819" r="54729" t="11363"/>
            <a:stretch/>
          </p:blipFill>
          <p:spPr>
            <a:xfrm>
              <a:off x="6162913" y="1472720"/>
              <a:ext cx="2038010" cy="18527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7" name="Google Shape;287;p34"/>
            <p:cNvPicPr preferRelativeResize="0"/>
            <p:nvPr/>
          </p:nvPicPr>
          <p:blipFill rotWithShape="1">
            <a:blip r:embed="rId4">
              <a:alphaModFix/>
            </a:blip>
            <a:srcRect b="8903" l="83490" r="6689" t="10594"/>
            <a:stretch/>
          </p:blipFill>
          <p:spPr>
            <a:xfrm>
              <a:off x="8219650" y="1459389"/>
              <a:ext cx="563853" cy="16833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8" name="Google Shape;288;p34"/>
            <p:cNvSpPr txBox="1"/>
            <p:nvPr/>
          </p:nvSpPr>
          <p:spPr>
            <a:xfrm>
              <a:off x="6543858" y="1490547"/>
              <a:ext cx="1574100" cy="263400"/>
            </a:xfrm>
            <a:prstGeom prst="rect">
              <a:avLst/>
            </a:prstGeom>
            <a:solidFill>
              <a:srgbClr val="1F77B4">
                <a:alpha val="5317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700"/>
                <a:t> μ</a:t>
              </a:r>
              <a:r>
                <a:rPr b="1" baseline="-25000" lang="it" sz="700"/>
                <a:t>x</a:t>
              </a:r>
              <a:r>
                <a:rPr b="1" lang="it" sz="700"/>
                <a:t> = 2.270 cm    σ</a:t>
              </a:r>
              <a:r>
                <a:rPr b="1" baseline="-25000" lang="it" sz="700"/>
                <a:t>x</a:t>
              </a:r>
              <a:r>
                <a:rPr b="1" lang="it" sz="700"/>
                <a:t> = 4.589 cm</a:t>
              </a:r>
              <a:endParaRPr b="1" sz="7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700"/>
                <a:t> μ</a:t>
              </a:r>
              <a:r>
                <a:rPr b="1" baseline="-25000" lang="it" sz="700"/>
                <a:t>y</a:t>
              </a:r>
              <a:r>
                <a:rPr b="1" lang="it" sz="700"/>
                <a:t> = 0.004 cm    σ</a:t>
              </a:r>
              <a:r>
                <a:rPr b="1" baseline="-25000" lang="it" sz="700"/>
                <a:t>y</a:t>
              </a:r>
              <a:r>
                <a:rPr b="1" lang="it" sz="700"/>
                <a:t> = 2.458 cm</a:t>
              </a:r>
              <a:endParaRPr b="1" sz="700"/>
            </a:p>
          </p:txBody>
        </p:sp>
        <p:sp>
          <p:nvSpPr>
            <p:cNvPr id="289" name="Google Shape;289;p34"/>
            <p:cNvSpPr txBox="1"/>
            <p:nvPr/>
          </p:nvSpPr>
          <p:spPr>
            <a:xfrm>
              <a:off x="6779198" y="2660300"/>
              <a:ext cx="1103400" cy="36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400">
                  <a:solidFill>
                    <a:srgbClr val="1F77B4"/>
                  </a:solidFill>
                </a:rPr>
                <a:t>Z pole</a:t>
              </a:r>
              <a:endParaRPr b="1" sz="2400">
                <a:solidFill>
                  <a:srgbClr val="1F77B4"/>
                </a:solidFill>
              </a:endParaRPr>
            </a:p>
          </p:txBody>
        </p:sp>
      </p:grpSp>
      <p:grpSp>
        <p:nvGrpSpPr>
          <p:cNvPr id="290" name="Google Shape;290;p34"/>
          <p:cNvGrpSpPr/>
          <p:nvPr/>
        </p:nvGrpSpPr>
        <p:grpSpPr>
          <a:xfrm>
            <a:off x="6053167" y="3173029"/>
            <a:ext cx="2535290" cy="1799966"/>
            <a:chOff x="6559842" y="2870629"/>
            <a:chExt cx="2535290" cy="1799966"/>
          </a:xfrm>
        </p:grpSpPr>
        <p:grpSp>
          <p:nvGrpSpPr>
            <p:cNvPr id="291" name="Google Shape;291;p34"/>
            <p:cNvGrpSpPr/>
            <p:nvPr/>
          </p:nvGrpSpPr>
          <p:grpSpPr>
            <a:xfrm>
              <a:off x="6559842" y="2870629"/>
              <a:ext cx="2535290" cy="1799966"/>
              <a:chOff x="4915800" y="1194200"/>
              <a:chExt cx="4008998" cy="2848949"/>
            </a:xfrm>
          </p:grpSpPr>
          <p:pic>
            <p:nvPicPr>
              <p:cNvPr id="292" name="Google Shape;292;p34"/>
              <p:cNvPicPr preferRelativeResize="0"/>
              <p:nvPr/>
            </p:nvPicPr>
            <p:blipFill rotWithShape="1">
              <a:blip r:embed="rId4">
                <a:alphaModFix/>
              </a:blip>
              <a:srcRect b="771" l="46128" r="18420" t="10592"/>
              <a:stretch/>
            </p:blipFill>
            <p:spPr>
              <a:xfrm>
                <a:off x="4915800" y="1194200"/>
                <a:ext cx="3133675" cy="284894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3" name="Google Shape;293;p34"/>
              <p:cNvPicPr preferRelativeResize="0"/>
              <p:nvPr/>
            </p:nvPicPr>
            <p:blipFill rotWithShape="1">
              <a:blip r:embed="rId4">
                <a:alphaModFix/>
              </a:blip>
              <a:srcRect b="8903" l="83490" r="6689" t="10594"/>
              <a:stretch/>
            </p:blipFill>
            <p:spPr>
              <a:xfrm>
                <a:off x="8056849" y="1199264"/>
                <a:ext cx="867949" cy="258740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94" name="Google Shape;294;p34"/>
            <p:cNvSpPr txBox="1"/>
            <p:nvPr/>
          </p:nvSpPr>
          <p:spPr>
            <a:xfrm>
              <a:off x="6920565" y="2898006"/>
              <a:ext cx="1529400" cy="235800"/>
            </a:xfrm>
            <a:prstGeom prst="rect">
              <a:avLst/>
            </a:prstGeom>
            <a:solidFill>
              <a:srgbClr val="FF7F0E">
                <a:alpha val="509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700"/>
                <a:t>μ</a:t>
              </a:r>
              <a:r>
                <a:rPr b="1" baseline="-25000" lang="it" sz="700"/>
                <a:t>x</a:t>
              </a:r>
              <a:r>
                <a:rPr b="1" lang="it" sz="700"/>
                <a:t> = 0.473 cm     σ</a:t>
              </a:r>
              <a:r>
                <a:rPr b="1" baseline="-25000" lang="it" sz="700"/>
                <a:t>x</a:t>
              </a:r>
              <a:r>
                <a:rPr b="1" lang="it" sz="700"/>
                <a:t> = 2.229 cm</a:t>
              </a:r>
              <a:endParaRPr b="1" sz="700"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700"/>
                <a:t>μ</a:t>
              </a:r>
              <a:r>
                <a:rPr b="1" baseline="-25000" lang="it" sz="700"/>
                <a:t>y</a:t>
              </a:r>
              <a:r>
                <a:rPr b="1" lang="it" sz="700"/>
                <a:t> = 0.000 cm     σ</a:t>
              </a:r>
              <a:r>
                <a:rPr b="1" baseline="-25000" lang="it" sz="700"/>
                <a:t>y</a:t>
              </a:r>
              <a:r>
                <a:rPr b="1" lang="it" sz="700"/>
                <a:t> = 2.515 cm</a:t>
              </a:r>
              <a:endParaRPr b="1" sz="700"/>
            </a:p>
          </p:txBody>
        </p:sp>
        <p:sp>
          <p:nvSpPr>
            <p:cNvPr id="295" name="Google Shape;295;p34"/>
            <p:cNvSpPr txBox="1"/>
            <p:nvPr/>
          </p:nvSpPr>
          <p:spPr>
            <a:xfrm>
              <a:off x="7215165" y="3965000"/>
              <a:ext cx="940200" cy="50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400">
                  <a:solidFill>
                    <a:srgbClr val="FF7F0E"/>
                  </a:solidFill>
                </a:rPr>
                <a:t>ttbar</a:t>
              </a:r>
              <a:endParaRPr b="1" sz="2400">
                <a:solidFill>
                  <a:srgbClr val="FF7F0E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5"/>
          <p:cNvSpPr txBox="1"/>
          <p:nvPr>
            <p:ph idx="12" type="sldNum"/>
          </p:nvPr>
        </p:nvSpPr>
        <p:spPr>
          <a:xfrm>
            <a:off x="8745300" y="97423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301" name="Google Shape;301;p35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/>
              <a:t>Peak power deposition inside the dump</a:t>
            </a:r>
            <a:endParaRPr/>
          </a:p>
        </p:txBody>
      </p:sp>
      <p:sp>
        <p:nvSpPr>
          <p:cNvPr id="302" name="Google Shape;302;p35"/>
          <p:cNvSpPr txBox="1"/>
          <p:nvPr/>
        </p:nvSpPr>
        <p:spPr>
          <a:xfrm>
            <a:off x="737075" y="60998"/>
            <a:ext cx="3081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chemeClr val="lt1"/>
                </a:solidFill>
              </a:rPr>
              <a:t>29/11/2024 | Other Science Opportunities at the FCC-ee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303" name="Google Shape;303;p35"/>
          <p:cNvSpPr txBox="1"/>
          <p:nvPr/>
        </p:nvSpPr>
        <p:spPr>
          <a:xfrm>
            <a:off x="4571949" y="61011"/>
            <a:ext cx="45561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900">
                <a:solidFill>
                  <a:schemeClr val="lt1"/>
                </a:solidFill>
              </a:rPr>
              <a:t>Alessandro Frasca | Beamstrahlung radiation properties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grpSp>
        <p:nvGrpSpPr>
          <p:cNvPr id="304" name="Google Shape;304;p35"/>
          <p:cNvGrpSpPr/>
          <p:nvPr/>
        </p:nvGrpSpPr>
        <p:grpSpPr>
          <a:xfrm>
            <a:off x="3578279" y="1104967"/>
            <a:ext cx="1659870" cy="1223159"/>
            <a:chOff x="4174516" y="647765"/>
            <a:chExt cx="1306059" cy="1100260"/>
          </a:xfrm>
        </p:grpSpPr>
        <p:pic>
          <p:nvPicPr>
            <p:cNvPr id="305" name="Google Shape;305;p35"/>
            <p:cNvPicPr preferRelativeResize="0"/>
            <p:nvPr/>
          </p:nvPicPr>
          <p:blipFill rotWithShape="1">
            <a:blip r:embed="rId3">
              <a:alphaModFix/>
            </a:blip>
            <a:srcRect b="10119" l="0" r="0" t="5127"/>
            <a:stretch/>
          </p:blipFill>
          <p:spPr>
            <a:xfrm>
              <a:off x="4182400" y="718375"/>
              <a:ext cx="1298175" cy="1029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6" name="Google Shape;306;p35"/>
            <p:cNvSpPr txBox="1"/>
            <p:nvPr/>
          </p:nvSpPr>
          <p:spPr>
            <a:xfrm>
              <a:off x="4174516" y="1217024"/>
              <a:ext cx="337800" cy="32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>
                  <a:solidFill>
                    <a:srgbClr val="171717"/>
                  </a:solidFill>
                </a:rPr>
                <a:t>BS</a:t>
              </a:r>
              <a:endParaRPr>
                <a:solidFill>
                  <a:srgbClr val="171717"/>
                </a:solidFill>
              </a:endParaRPr>
            </a:p>
          </p:txBody>
        </p:sp>
        <p:sp>
          <p:nvSpPr>
            <p:cNvPr id="307" name="Google Shape;307;p35"/>
            <p:cNvSpPr txBox="1"/>
            <p:nvPr/>
          </p:nvSpPr>
          <p:spPr>
            <a:xfrm>
              <a:off x="4685317" y="647765"/>
              <a:ext cx="740700" cy="32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>
                  <a:solidFill>
                    <a:srgbClr val="171717"/>
                  </a:solidFill>
                </a:rPr>
                <a:t>DUMP</a:t>
              </a:r>
              <a:endParaRPr>
                <a:solidFill>
                  <a:srgbClr val="171717"/>
                </a:solidFill>
              </a:endParaRPr>
            </a:p>
          </p:txBody>
        </p:sp>
      </p:grpSp>
      <p:sp>
        <p:nvSpPr>
          <p:cNvPr id="308" name="Google Shape;308;p35"/>
          <p:cNvSpPr txBox="1"/>
          <p:nvPr/>
        </p:nvSpPr>
        <p:spPr>
          <a:xfrm>
            <a:off x="337875" y="1155325"/>
            <a:ext cx="3301800" cy="116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171717"/>
                </a:solidFill>
              </a:rPr>
              <a:t>Photons interacting in the dump</a:t>
            </a:r>
            <a:endParaRPr b="1"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generate EM showers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induce photonuclear reactions</a:t>
            </a:r>
            <a:endParaRPr sz="1600">
              <a:solidFill>
                <a:srgbClr val="171717"/>
              </a:solidFill>
            </a:endParaRPr>
          </a:p>
        </p:txBody>
      </p:sp>
      <p:grpSp>
        <p:nvGrpSpPr>
          <p:cNvPr id="309" name="Google Shape;309;p35"/>
          <p:cNvGrpSpPr/>
          <p:nvPr/>
        </p:nvGrpSpPr>
        <p:grpSpPr>
          <a:xfrm>
            <a:off x="690650" y="2490273"/>
            <a:ext cx="3491750" cy="2453202"/>
            <a:chOff x="690650" y="2109273"/>
            <a:chExt cx="3491750" cy="2453202"/>
          </a:xfrm>
        </p:grpSpPr>
        <p:pic>
          <p:nvPicPr>
            <p:cNvPr id="310" name="Google Shape;310;p35"/>
            <p:cNvPicPr preferRelativeResize="0"/>
            <p:nvPr/>
          </p:nvPicPr>
          <p:blipFill rotWithShape="1">
            <a:blip r:embed="rId4">
              <a:alphaModFix/>
            </a:blip>
            <a:srcRect b="0" l="20218" r="22859" t="0"/>
            <a:stretch/>
          </p:blipFill>
          <p:spPr>
            <a:xfrm>
              <a:off x="690650" y="2109273"/>
              <a:ext cx="3491750" cy="245320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1" name="Google Shape;311;p35"/>
            <p:cNvSpPr txBox="1"/>
            <p:nvPr/>
          </p:nvSpPr>
          <p:spPr>
            <a:xfrm>
              <a:off x="1019171" y="2827714"/>
              <a:ext cx="8193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000"/>
                <a:t>136 </a:t>
              </a:r>
              <a:r>
                <a:rPr b="1" lang="it" sz="900">
                  <a:solidFill>
                    <a:srgbClr val="000000"/>
                  </a:solidFill>
                </a:rPr>
                <a:t>W/cm</a:t>
              </a:r>
              <a:r>
                <a:rPr b="1" baseline="30000" lang="it" sz="900">
                  <a:solidFill>
                    <a:srgbClr val="000000"/>
                  </a:solidFill>
                </a:rPr>
                <a:t>3</a:t>
              </a:r>
              <a:endParaRPr b="1" sz="1000"/>
            </a:p>
          </p:txBody>
        </p:sp>
        <p:sp>
          <p:nvSpPr>
            <p:cNvPr id="312" name="Google Shape;312;p35"/>
            <p:cNvSpPr txBox="1"/>
            <p:nvPr/>
          </p:nvSpPr>
          <p:spPr>
            <a:xfrm>
              <a:off x="1111275" y="3167585"/>
              <a:ext cx="8193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900"/>
                <a:t>20.6 W/cm</a:t>
              </a:r>
              <a:r>
                <a:rPr b="1" baseline="30000" lang="it" sz="900"/>
                <a:t>3</a:t>
              </a:r>
              <a:endParaRPr b="1" baseline="30000" sz="900"/>
            </a:p>
          </p:txBody>
        </p:sp>
      </p:grpSp>
      <p:grpSp>
        <p:nvGrpSpPr>
          <p:cNvPr id="313" name="Google Shape;313;p35"/>
          <p:cNvGrpSpPr/>
          <p:nvPr/>
        </p:nvGrpSpPr>
        <p:grpSpPr>
          <a:xfrm>
            <a:off x="4861200" y="2497200"/>
            <a:ext cx="3491750" cy="2453200"/>
            <a:chOff x="4861200" y="2116200"/>
            <a:chExt cx="3491750" cy="2453200"/>
          </a:xfrm>
        </p:grpSpPr>
        <p:pic>
          <p:nvPicPr>
            <p:cNvPr id="314" name="Google Shape;314;p35"/>
            <p:cNvPicPr preferRelativeResize="0"/>
            <p:nvPr/>
          </p:nvPicPr>
          <p:blipFill rotWithShape="1">
            <a:blip r:embed="rId5">
              <a:alphaModFix/>
            </a:blip>
            <a:srcRect b="0" l="20273" r="22937" t="0"/>
            <a:stretch/>
          </p:blipFill>
          <p:spPr>
            <a:xfrm>
              <a:off x="4861200" y="2116200"/>
              <a:ext cx="3491750" cy="2453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5" name="Google Shape;315;p35"/>
            <p:cNvSpPr txBox="1"/>
            <p:nvPr/>
          </p:nvSpPr>
          <p:spPr>
            <a:xfrm>
              <a:off x="5181598" y="2385737"/>
              <a:ext cx="884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900"/>
                <a:t>1920 </a:t>
              </a:r>
              <a:r>
                <a:rPr b="1" lang="it" sz="900">
                  <a:solidFill>
                    <a:srgbClr val="000000"/>
                  </a:solidFill>
                </a:rPr>
                <a:t>W/cm</a:t>
              </a:r>
              <a:r>
                <a:rPr b="1" baseline="30000" lang="it" sz="900">
                  <a:solidFill>
                    <a:srgbClr val="000000"/>
                  </a:solidFill>
                </a:rPr>
                <a:t>3</a:t>
              </a:r>
              <a:endParaRPr b="1" sz="900"/>
            </a:p>
          </p:txBody>
        </p:sp>
        <p:sp>
          <p:nvSpPr>
            <p:cNvPr id="316" name="Google Shape;316;p35"/>
            <p:cNvSpPr txBox="1"/>
            <p:nvPr/>
          </p:nvSpPr>
          <p:spPr>
            <a:xfrm>
              <a:off x="5216758" y="2643891"/>
              <a:ext cx="884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900"/>
                <a:t>466 </a:t>
              </a:r>
              <a:r>
                <a:rPr b="1" lang="it" sz="900">
                  <a:solidFill>
                    <a:srgbClr val="000000"/>
                  </a:solidFill>
                </a:rPr>
                <a:t>W/cm</a:t>
              </a:r>
              <a:r>
                <a:rPr b="1" baseline="30000" lang="it" sz="900">
                  <a:solidFill>
                    <a:srgbClr val="000000"/>
                  </a:solidFill>
                </a:rPr>
                <a:t>3</a:t>
              </a:r>
              <a:endParaRPr b="1" sz="900"/>
            </a:p>
          </p:txBody>
        </p:sp>
      </p:grpSp>
      <p:sp>
        <p:nvSpPr>
          <p:cNvPr id="317" name="Google Shape;317;p35"/>
          <p:cNvSpPr txBox="1"/>
          <p:nvPr/>
        </p:nvSpPr>
        <p:spPr>
          <a:xfrm>
            <a:off x="5383375" y="1333900"/>
            <a:ext cx="3227100" cy="7653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6000" lIns="36000" spcFirstLastPara="1" rIns="36000" wrap="square" tIns="36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500">
                <a:solidFill>
                  <a:srgbClr val="171717"/>
                </a:solidFill>
              </a:rPr>
              <a:t>Power absorbed in dummy models</a:t>
            </a:r>
            <a:endParaRPr b="1" sz="15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rgbClr val="1F77B4"/>
                </a:solidFill>
              </a:rPr>
              <a:t>98% at Z pole</a:t>
            </a:r>
            <a:endParaRPr sz="1500">
              <a:solidFill>
                <a:srgbClr val="1F77B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rgbClr val="FF7F0E"/>
                </a:solidFill>
              </a:rPr>
              <a:t>99% at ttbar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6"/>
          <p:cNvSpPr txBox="1"/>
          <p:nvPr>
            <p:ph idx="12" type="sldNum"/>
          </p:nvPr>
        </p:nvSpPr>
        <p:spPr>
          <a:xfrm>
            <a:off x="8745300" y="97423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323" name="Google Shape;323;p36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/>
              <a:t>Radiation environment</a:t>
            </a:r>
            <a:endParaRPr/>
          </a:p>
        </p:txBody>
      </p:sp>
      <p:sp>
        <p:nvSpPr>
          <p:cNvPr id="324" name="Google Shape;324;p36"/>
          <p:cNvSpPr txBox="1"/>
          <p:nvPr/>
        </p:nvSpPr>
        <p:spPr>
          <a:xfrm>
            <a:off x="737075" y="60998"/>
            <a:ext cx="3081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chemeClr val="lt1"/>
                </a:solidFill>
              </a:rPr>
              <a:t>29/11/2024 | Other Science Opportunities at the FCC-ee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325" name="Google Shape;325;p36"/>
          <p:cNvSpPr txBox="1"/>
          <p:nvPr/>
        </p:nvSpPr>
        <p:spPr>
          <a:xfrm>
            <a:off x="4571949" y="61011"/>
            <a:ext cx="45561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900">
                <a:solidFill>
                  <a:schemeClr val="lt1"/>
                </a:solidFill>
              </a:rPr>
              <a:t>Alessandro Frasca | Beamstrahlung radiation properties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grpSp>
        <p:nvGrpSpPr>
          <p:cNvPr id="326" name="Google Shape;326;p36"/>
          <p:cNvGrpSpPr/>
          <p:nvPr/>
        </p:nvGrpSpPr>
        <p:grpSpPr>
          <a:xfrm>
            <a:off x="5327211" y="2680746"/>
            <a:ext cx="3571287" cy="2119794"/>
            <a:chOff x="5110925" y="2225925"/>
            <a:chExt cx="4033074" cy="2405576"/>
          </a:xfrm>
        </p:grpSpPr>
        <p:pic>
          <p:nvPicPr>
            <p:cNvPr id="327" name="Google Shape;327;p36"/>
            <p:cNvPicPr preferRelativeResize="0"/>
            <p:nvPr/>
          </p:nvPicPr>
          <p:blipFill rotWithShape="1">
            <a:blip r:embed="rId3">
              <a:alphaModFix/>
            </a:blip>
            <a:srcRect b="2104" l="0" r="0" t="0"/>
            <a:stretch/>
          </p:blipFill>
          <p:spPr>
            <a:xfrm>
              <a:off x="5110925" y="2375325"/>
              <a:ext cx="4033074" cy="22561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8" name="Google Shape;328;p36"/>
            <p:cNvSpPr txBox="1"/>
            <p:nvPr/>
          </p:nvSpPr>
          <p:spPr>
            <a:xfrm>
              <a:off x="5531400" y="2225925"/>
              <a:ext cx="2758500" cy="32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600">
                  <a:solidFill>
                    <a:srgbClr val="171717"/>
                  </a:solidFill>
                </a:rPr>
                <a:t>Annual dose at Z pole</a:t>
              </a:r>
              <a:endParaRPr sz="1600">
                <a:solidFill>
                  <a:srgbClr val="171717"/>
                </a:solidFill>
              </a:endParaRPr>
            </a:p>
          </p:txBody>
        </p:sp>
      </p:grpSp>
      <p:grpSp>
        <p:nvGrpSpPr>
          <p:cNvPr id="329" name="Google Shape;329;p36"/>
          <p:cNvGrpSpPr/>
          <p:nvPr/>
        </p:nvGrpSpPr>
        <p:grpSpPr>
          <a:xfrm>
            <a:off x="2487992" y="3068634"/>
            <a:ext cx="2470570" cy="1620029"/>
            <a:chOff x="5949579" y="849647"/>
            <a:chExt cx="2470570" cy="1620029"/>
          </a:xfrm>
        </p:grpSpPr>
        <p:pic>
          <p:nvPicPr>
            <p:cNvPr id="330" name="Google Shape;330;p36"/>
            <p:cNvPicPr preferRelativeResize="0"/>
            <p:nvPr/>
          </p:nvPicPr>
          <p:blipFill rotWithShape="1">
            <a:blip r:embed="rId4">
              <a:alphaModFix/>
            </a:blip>
            <a:srcRect b="12844" l="0" r="0" t="13037"/>
            <a:stretch/>
          </p:blipFill>
          <p:spPr>
            <a:xfrm>
              <a:off x="6090502" y="849647"/>
              <a:ext cx="2329647" cy="1620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  <p:sp>
          <p:nvSpPr>
            <p:cNvPr id="331" name="Google Shape;331;p36"/>
            <p:cNvSpPr txBox="1"/>
            <p:nvPr/>
          </p:nvSpPr>
          <p:spPr>
            <a:xfrm>
              <a:off x="7246878" y="1601275"/>
              <a:ext cx="694500" cy="418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200">
                  <a:solidFill>
                    <a:srgbClr val="FFFFFF"/>
                  </a:solidFill>
                </a:rPr>
                <a:t>20 cm </a:t>
              </a:r>
              <a:endParaRPr b="1" sz="1200">
                <a:solidFill>
                  <a:srgbClr val="FFFFFF"/>
                </a:solidFill>
              </a:endParaRPr>
            </a:p>
          </p:txBody>
        </p:sp>
        <p:sp>
          <p:nvSpPr>
            <p:cNvPr id="332" name="Google Shape;332;p36"/>
            <p:cNvSpPr txBox="1"/>
            <p:nvPr/>
          </p:nvSpPr>
          <p:spPr>
            <a:xfrm>
              <a:off x="7246859" y="1320307"/>
              <a:ext cx="694500" cy="4389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200">
                  <a:solidFill>
                    <a:srgbClr val="FFFFFF"/>
                  </a:solidFill>
                </a:rPr>
                <a:t>LEAD</a:t>
              </a:r>
              <a:endParaRPr b="1" sz="1200">
                <a:solidFill>
                  <a:srgbClr val="FFFFFF"/>
                </a:solidFill>
              </a:endParaRPr>
            </a:p>
          </p:txBody>
        </p:sp>
        <p:cxnSp>
          <p:nvCxnSpPr>
            <p:cNvPr id="333" name="Google Shape;333;p36"/>
            <p:cNvCxnSpPr/>
            <p:nvPr/>
          </p:nvCxnSpPr>
          <p:spPr>
            <a:xfrm flipH="1">
              <a:off x="7441180" y="1694268"/>
              <a:ext cx="305700" cy="4200"/>
            </a:xfrm>
            <a:prstGeom prst="straightConnector1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med" w="med" type="stealth"/>
              <a:tailEnd len="med" w="med" type="stealth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cxnSp>
        <p:sp>
          <p:nvSpPr>
            <p:cNvPr id="334" name="Google Shape;334;p36"/>
            <p:cNvSpPr txBox="1"/>
            <p:nvPr/>
          </p:nvSpPr>
          <p:spPr>
            <a:xfrm>
              <a:off x="5949579" y="1244645"/>
              <a:ext cx="1335300" cy="46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200"/>
                <a:t>BS photons</a:t>
              </a:r>
              <a:endParaRPr sz="1200"/>
            </a:p>
          </p:txBody>
        </p:sp>
        <p:sp>
          <p:nvSpPr>
            <p:cNvPr id="335" name="Google Shape;335;p36"/>
            <p:cNvSpPr/>
            <p:nvPr/>
          </p:nvSpPr>
          <p:spPr>
            <a:xfrm>
              <a:off x="6280975" y="1525375"/>
              <a:ext cx="752400" cy="273900"/>
            </a:xfrm>
            <a:prstGeom prst="rightArrow">
              <a:avLst>
                <a:gd fmla="val 50000" name="adj1"/>
                <a:gd fmla="val 50000" name="adj2"/>
              </a:avLst>
            </a:prstGeom>
            <a:noFill/>
            <a:ln cap="flat" cmpd="sng" w="19050">
              <a:solidFill>
                <a:srgbClr val="2F2F2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6" name="Google Shape;336;p36"/>
          <p:cNvSpPr txBox="1"/>
          <p:nvPr/>
        </p:nvSpPr>
        <p:spPr>
          <a:xfrm>
            <a:off x="266200" y="1093150"/>
            <a:ext cx="8532000" cy="16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171717"/>
                </a:solidFill>
              </a:rPr>
              <a:t>Radiation environment dominated by EM showers with the additional contribution of MeV-scale neutrons from photonuclear reactions</a:t>
            </a:r>
            <a:endParaRPr b="1" sz="1600">
              <a:solidFill>
                <a:srgbClr val="171717"/>
              </a:solidFill>
            </a:endParaRPr>
          </a:p>
          <a:p>
            <a:pPr indent="-101600" lvl="0" marL="17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  proper shielding and experiment positioning to isolate neutron field</a:t>
            </a:r>
            <a:endParaRPr sz="1600">
              <a:solidFill>
                <a:srgbClr val="171717"/>
              </a:solidFill>
            </a:endParaRPr>
          </a:p>
          <a:p>
            <a:pPr indent="-101600" lvl="0" marL="17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  dumps must be shielded</a:t>
            </a:r>
            <a:endParaRPr sz="1600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○"/>
            </a:pPr>
            <a:r>
              <a:rPr lang="it" sz="1600">
                <a:solidFill>
                  <a:srgbClr val="171717"/>
                </a:solidFill>
              </a:rPr>
              <a:t>limit radiation-induced effects to other equipment</a:t>
            </a:r>
            <a:endParaRPr sz="1600">
              <a:solidFill>
                <a:srgbClr val="171717"/>
              </a:solidFill>
            </a:endParaRPr>
          </a:p>
          <a:p>
            <a:pPr indent="-191599" lvl="1" marL="4500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○"/>
            </a:pPr>
            <a:r>
              <a:rPr lang="it" sz="1600">
                <a:solidFill>
                  <a:srgbClr val="171717"/>
                </a:solidFill>
              </a:rPr>
              <a:t>limit activation in the surroundings to protect personnel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337" name="Google Shape;337;p36"/>
          <p:cNvSpPr txBox="1"/>
          <p:nvPr/>
        </p:nvSpPr>
        <p:spPr>
          <a:xfrm>
            <a:off x="458400" y="3088375"/>
            <a:ext cx="2385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78899" lvl="0" marL="89999" rtl="0" algn="l">
              <a:spcBef>
                <a:spcPts val="0"/>
              </a:spcBef>
              <a:spcAft>
                <a:spcPts val="0"/>
              </a:spcAft>
              <a:buSzPts val="1400"/>
              <a:buChar char="→"/>
            </a:pPr>
            <a:r>
              <a:rPr lang="it"/>
              <a:t>conceptual two-layer shielding </a:t>
            </a:r>
            <a:endParaRPr/>
          </a:p>
          <a:p>
            <a:pPr indent="-178899" lvl="1" marL="269999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it"/>
              <a:t>5-cm thick iron</a:t>
            </a:r>
            <a:endParaRPr/>
          </a:p>
          <a:p>
            <a:pPr indent="-178899" lvl="1" marL="269999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it"/>
              <a:t>20-cm thick concrete</a:t>
            </a:r>
            <a:endParaRPr/>
          </a:p>
        </p:txBody>
      </p:sp>
      <p:sp>
        <p:nvSpPr>
          <p:cNvPr id="338" name="Google Shape;338;p36"/>
          <p:cNvSpPr txBox="1"/>
          <p:nvPr/>
        </p:nvSpPr>
        <p:spPr>
          <a:xfrm>
            <a:off x="473275" y="4068325"/>
            <a:ext cx="2145600" cy="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171717"/>
                </a:solidFill>
              </a:rPr>
              <a:t>RP requirements need a much thicker shielding ~1m of concrete</a:t>
            </a:r>
            <a:endParaRPr sz="1100">
              <a:solidFill>
                <a:srgbClr val="171717"/>
              </a:solidFill>
            </a:endParaRPr>
          </a:p>
        </p:txBody>
      </p:sp>
      <p:sp>
        <p:nvSpPr>
          <p:cNvPr id="339" name="Google Shape;339;p36"/>
          <p:cNvSpPr txBox="1"/>
          <p:nvPr/>
        </p:nvSpPr>
        <p:spPr>
          <a:xfrm>
            <a:off x="2488000" y="4794025"/>
            <a:ext cx="66051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/>
              <a:t>A. Frasca et al., “</a:t>
            </a:r>
            <a:r>
              <a:rPr i="1" lang="it" sz="1000" u="sng">
                <a:hlinkClick r:id="rId5"/>
              </a:rPr>
              <a:t>Energy deposition and radiation level studies for the FCC-ee experimental insertions</a:t>
            </a:r>
            <a:r>
              <a:rPr i="1" lang="it" sz="1000"/>
              <a:t>”, IPAC’24</a:t>
            </a:r>
            <a:endParaRPr i="1" sz="1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7"/>
          <p:cNvSpPr txBox="1"/>
          <p:nvPr>
            <p:ph idx="12" type="sldNum"/>
          </p:nvPr>
        </p:nvSpPr>
        <p:spPr>
          <a:xfrm>
            <a:off x="8745300" y="97423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345" name="Google Shape;345;p37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/>
              <a:t>Implementation of a liquid Pb system</a:t>
            </a:r>
            <a:endParaRPr/>
          </a:p>
        </p:txBody>
      </p:sp>
      <p:sp>
        <p:nvSpPr>
          <p:cNvPr id="346" name="Google Shape;346;p37"/>
          <p:cNvSpPr txBox="1"/>
          <p:nvPr/>
        </p:nvSpPr>
        <p:spPr>
          <a:xfrm>
            <a:off x="737075" y="60998"/>
            <a:ext cx="3081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chemeClr val="lt1"/>
                </a:solidFill>
              </a:rPr>
              <a:t>29/11/2024 | Other Science Opportunities at the FCC-ee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347" name="Google Shape;347;p37"/>
          <p:cNvSpPr txBox="1"/>
          <p:nvPr/>
        </p:nvSpPr>
        <p:spPr>
          <a:xfrm>
            <a:off x="4571949" y="61011"/>
            <a:ext cx="45561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900">
                <a:solidFill>
                  <a:schemeClr val="lt1"/>
                </a:solidFill>
              </a:rPr>
              <a:t>Alessandro Frasca | Beamstrahlung radiation properties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cxnSp>
        <p:nvCxnSpPr>
          <p:cNvPr id="348" name="Google Shape;348;p37"/>
          <p:cNvCxnSpPr/>
          <p:nvPr/>
        </p:nvCxnSpPr>
        <p:spPr>
          <a:xfrm>
            <a:off x="5980747" y="3689425"/>
            <a:ext cx="570000" cy="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9" name="Google Shape;349;p37"/>
          <p:cNvSpPr txBox="1"/>
          <p:nvPr/>
        </p:nvSpPr>
        <p:spPr>
          <a:xfrm>
            <a:off x="306000" y="1068375"/>
            <a:ext cx="7505100" cy="14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171717"/>
                </a:solidFill>
              </a:rPr>
              <a:t>Pure Pb ‘slide flow’ system under design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thermomechanical studies showed graphite limitations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better heat dissipation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required dimensions with reasonable mass flow rate</a:t>
            </a:r>
            <a:endParaRPr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design accompanied by FLUKA studies</a:t>
            </a:r>
            <a:endParaRPr sz="1600">
              <a:solidFill>
                <a:srgbClr val="171717"/>
              </a:solidFill>
            </a:endParaRPr>
          </a:p>
        </p:txBody>
      </p:sp>
      <p:cxnSp>
        <p:nvCxnSpPr>
          <p:cNvPr id="350" name="Google Shape;350;p37"/>
          <p:cNvCxnSpPr/>
          <p:nvPr/>
        </p:nvCxnSpPr>
        <p:spPr>
          <a:xfrm>
            <a:off x="5948075" y="3187425"/>
            <a:ext cx="598500" cy="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51" name="Google Shape;351;p37"/>
          <p:cNvGrpSpPr/>
          <p:nvPr/>
        </p:nvGrpSpPr>
        <p:grpSpPr>
          <a:xfrm>
            <a:off x="534993" y="2511760"/>
            <a:ext cx="6244808" cy="2519808"/>
            <a:chOff x="1144593" y="2130760"/>
            <a:chExt cx="6244808" cy="2519808"/>
          </a:xfrm>
        </p:grpSpPr>
        <p:grpSp>
          <p:nvGrpSpPr>
            <p:cNvPr id="352" name="Google Shape;352;p37"/>
            <p:cNvGrpSpPr/>
            <p:nvPr/>
          </p:nvGrpSpPr>
          <p:grpSpPr>
            <a:xfrm>
              <a:off x="1144593" y="2130760"/>
              <a:ext cx="6244808" cy="2338135"/>
              <a:chOff x="424755" y="2839071"/>
              <a:chExt cx="10456812" cy="3915818"/>
            </a:xfrm>
          </p:grpSpPr>
          <p:sp>
            <p:nvSpPr>
              <p:cNvPr id="353" name="Google Shape;353;p37"/>
              <p:cNvSpPr/>
              <p:nvPr/>
            </p:nvSpPr>
            <p:spPr>
              <a:xfrm>
                <a:off x="1193214" y="3235479"/>
                <a:ext cx="7110900" cy="2304300"/>
              </a:xfrm>
              <a:prstGeom prst="rect">
                <a:avLst/>
              </a:prstGeom>
              <a:noFill/>
              <a:ln cap="flat" cmpd="sng" w="12700">
                <a:solidFill>
                  <a:srgbClr val="2F2F2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37"/>
              <p:cNvSpPr/>
              <p:nvPr/>
            </p:nvSpPr>
            <p:spPr>
              <a:xfrm flipH="1">
                <a:off x="7481227" y="4614119"/>
                <a:ext cx="449686" cy="1445434"/>
              </a:xfrm>
              <a:custGeom>
                <a:rect b="b" l="l" r="r" t="t"/>
                <a:pathLst>
                  <a:path extrusionOk="0" h="2117852" w="391883">
                    <a:moveTo>
                      <a:pt x="0" y="60325"/>
                    </a:moveTo>
                    <a:lnTo>
                      <a:pt x="391883" y="0"/>
                    </a:lnTo>
                    <a:cubicBezTo>
                      <a:pt x="214580" y="436446"/>
                      <a:pt x="336614" y="125887"/>
                      <a:pt x="187130" y="526349"/>
                    </a:cubicBezTo>
                    <a:cubicBezTo>
                      <a:pt x="107496" y="536286"/>
                      <a:pt x="132367" y="523831"/>
                      <a:pt x="63305" y="529524"/>
                    </a:cubicBezTo>
                    <a:cubicBezTo>
                      <a:pt x="63823" y="1055792"/>
                      <a:pt x="64340" y="1591584"/>
                      <a:pt x="64858" y="2117852"/>
                    </a:cubicBezTo>
                    <a:lnTo>
                      <a:pt x="0" y="2117852"/>
                    </a:lnTo>
                    <a:lnTo>
                      <a:pt x="0" y="60325"/>
                    </a:lnTo>
                    <a:close/>
                  </a:path>
                </a:pathLst>
              </a:custGeom>
              <a:solidFill>
                <a:srgbClr val="FFF0AF"/>
              </a:solidFill>
              <a:ln cap="flat" cmpd="sng" w="12700">
                <a:solidFill>
                  <a:srgbClr val="2F2F2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p37"/>
              <p:cNvSpPr/>
              <p:nvPr/>
            </p:nvSpPr>
            <p:spPr>
              <a:xfrm>
                <a:off x="1872717" y="5584319"/>
                <a:ext cx="5951400" cy="317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p37"/>
              <p:cNvSpPr/>
              <p:nvPr/>
            </p:nvSpPr>
            <p:spPr>
              <a:xfrm>
                <a:off x="1785078" y="3942269"/>
                <a:ext cx="391883" cy="2117852"/>
              </a:xfrm>
              <a:custGeom>
                <a:rect b="b" l="l" r="r" t="t"/>
                <a:pathLst>
                  <a:path extrusionOk="0" h="2117852" w="391883">
                    <a:moveTo>
                      <a:pt x="0" y="60325"/>
                    </a:moveTo>
                    <a:lnTo>
                      <a:pt x="391883" y="0"/>
                    </a:lnTo>
                    <a:cubicBezTo>
                      <a:pt x="214580" y="436446"/>
                      <a:pt x="336614" y="125887"/>
                      <a:pt x="187130" y="526349"/>
                    </a:cubicBezTo>
                    <a:cubicBezTo>
                      <a:pt x="107496" y="536286"/>
                      <a:pt x="132367" y="523831"/>
                      <a:pt x="63305" y="529524"/>
                    </a:cubicBezTo>
                    <a:cubicBezTo>
                      <a:pt x="63823" y="1055792"/>
                      <a:pt x="64340" y="1591584"/>
                      <a:pt x="64858" y="2117852"/>
                    </a:cubicBezTo>
                    <a:lnTo>
                      <a:pt x="0" y="2117852"/>
                    </a:lnTo>
                    <a:lnTo>
                      <a:pt x="0" y="60325"/>
                    </a:lnTo>
                    <a:close/>
                  </a:path>
                </a:pathLst>
              </a:custGeom>
              <a:solidFill>
                <a:srgbClr val="FFF0AF"/>
              </a:solidFill>
              <a:ln cap="flat" cmpd="sng" w="12700">
                <a:solidFill>
                  <a:srgbClr val="2F2F2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p37"/>
              <p:cNvSpPr/>
              <p:nvPr/>
            </p:nvSpPr>
            <p:spPr>
              <a:xfrm>
                <a:off x="1985413" y="4008785"/>
                <a:ext cx="219600" cy="4152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8" name="Google Shape;358;p37"/>
              <p:cNvSpPr/>
              <p:nvPr/>
            </p:nvSpPr>
            <p:spPr>
              <a:xfrm>
                <a:off x="1129890" y="2860261"/>
                <a:ext cx="7716000" cy="317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9" name="Google Shape;359;p37"/>
              <p:cNvSpPr/>
              <p:nvPr/>
            </p:nvSpPr>
            <p:spPr>
              <a:xfrm>
                <a:off x="424755" y="2860281"/>
                <a:ext cx="723000" cy="30363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0" name="Google Shape;360;p37"/>
              <p:cNvSpPr/>
              <p:nvPr/>
            </p:nvSpPr>
            <p:spPr>
              <a:xfrm>
                <a:off x="8350411" y="4849214"/>
                <a:ext cx="495300" cy="740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1" name="Google Shape;361;p37"/>
              <p:cNvSpPr/>
              <p:nvPr/>
            </p:nvSpPr>
            <p:spPr>
              <a:xfrm>
                <a:off x="8350411" y="3162293"/>
                <a:ext cx="495300" cy="7284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2" name="Google Shape;362;p37"/>
              <p:cNvSpPr/>
              <p:nvPr/>
            </p:nvSpPr>
            <p:spPr>
              <a:xfrm>
                <a:off x="8311111" y="3960599"/>
                <a:ext cx="1237200" cy="846600"/>
              </a:xfrm>
              <a:prstGeom prst="rect">
                <a:avLst/>
              </a:prstGeom>
              <a:noFill/>
              <a:ln cap="flat" cmpd="sng" w="12700">
                <a:solidFill>
                  <a:srgbClr val="2F2F2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363" name="Google Shape;363;p37"/>
              <p:cNvGrpSpPr/>
              <p:nvPr/>
            </p:nvGrpSpPr>
            <p:grpSpPr>
              <a:xfrm>
                <a:off x="1319462" y="2839071"/>
                <a:ext cx="9562105" cy="3049455"/>
                <a:chOff x="4223794" y="208451"/>
                <a:chExt cx="9562105" cy="3049455"/>
              </a:xfrm>
            </p:grpSpPr>
            <p:grpSp>
              <p:nvGrpSpPr>
                <p:cNvPr id="364" name="Google Shape;364;p37"/>
                <p:cNvGrpSpPr/>
                <p:nvPr/>
              </p:nvGrpSpPr>
              <p:grpSpPr>
                <a:xfrm>
                  <a:off x="4223794" y="906464"/>
                  <a:ext cx="9266113" cy="1839254"/>
                  <a:chOff x="4894674" y="840387"/>
                  <a:chExt cx="9266113" cy="1839254"/>
                </a:xfrm>
              </p:grpSpPr>
              <p:grpSp>
                <p:nvGrpSpPr>
                  <p:cNvPr id="365" name="Google Shape;365;p37"/>
                  <p:cNvGrpSpPr/>
                  <p:nvPr/>
                </p:nvGrpSpPr>
                <p:grpSpPr>
                  <a:xfrm>
                    <a:off x="4894674" y="840387"/>
                    <a:ext cx="9266113" cy="1839254"/>
                    <a:chOff x="4894674" y="840387"/>
                    <a:chExt cx="9266113" cy="1839254"/>
                  </a:xfrm>
                </p:grpSpPr>
                <p:sp>
                  <p:nvSpPr>
                    <p:cNvPr id="366" name="Google Shape;366;p37"/>
                    <p:cNvSpPr/>
                    <p:nvPr/>
                  </p:nvSpPr>
                  <p:spPr>
                    <a:xfrm>
                      <a:off x="11912630" y="1274944"/>
                      <a:ext cx="1210800" cy="822300"/>
                    </a:xfrm>
                    <a:prstGeom prst="rect">
                      <a:avLst/>
                    </a:prstGeom>
                    <a:solidFill>
                      <a:srgbClr val="C1D9F0"/>
                    </a:solidFill>
                    <a:ln>
                      <a:noFill/>
                    </a:ln>
                  </p:spPr>
                  <p:txBody>
                    <a:bodyPr anchorCtr="0" anchor="ctr" bIns="34275" lIns="68575" spcFirstLastPara="1" rIns="68575" wrap="square" tIns="34275"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67" name="Google Shape;367;p37"/>
                    <p:cNvSpPr/>
                    <p:nvPr/>
                  </p:nvSpPr>
                  <p:spPr>
                    <a:xfrm>
                      <a:off x="7147711" y="840387"/>
                      <a:ext cx="4709100" cy="1102200"/>
                    </a:xfrm>
                    <a:prstGeom prst="rect">
                      <a:avLst/>
                    </a:prstGeom>
                    <a:solidFill>
                      <a:srgbClr val="C1D9F0"/>
                    </a:solidFill>
                    <a:ln>
                      <a:noFill/>
                    </a:ln>
                  </p:spPr>
                  <p:txBody>
                    <a:bodyPr anchorCtr="0" anchor="ctr" bIns="34275" lIns="68575" spcFirstLastPara="1" rIns="68575" wrap="square" tIns="34275"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grpSp>
                  <p:nvGrpSpPr>
                    <p:cNvPr id="368" name="Google Shape;368;p37"/>
                    <p:cNvGrpSpPr/>
                    <p:nvPr/>
                  </p:nvGrpSpPr>
                  <p:grpSpPr>
                    <a:xfrm>
                      <a:off x="4894674" y="870962"/>
                      <a:ext cx="9266113" cy="1808680"/>
                      <a:chOff x="4633637" y="1147441"/>
                      <a:chExt cx="9266113" cy="1808680"/>
                    </a:xfrm>
                  </p:grpSpPr>
                  <p:grpSp>
                    <p:nvGrpSpPr>
                      <p:cNvPr id="369" name="Google Shape;369;p37"/>
                      <p:cNvGrpSpPr/>
                      <p:nvPr/>
                    </p:nvGrpSpPr>
                    <p:grpSpPr>
                      <a:xfrm>
                        <a:off x="5965205" y="1474939"/>
                        <a:ext cx="5238432" cy="718251"/>
                        <a:chOff x="1062959" y="1244245"/>
                        <a:chExt cx="9481325" cy="1300001"/>
                      </a:xfrm>
                    </p:grpSpPr>
                    <p:grpSp>
                      <p:nvGrpSpPr>
                        <p:cNvPr id="370" name="Google Shape;370;p37"/>
                        <p:cNvGrpSpPr/>
                        <p:nvPr/>
                      </p:nvGrpSpPr>
                      <p:grpSpPr>
                        <a:xfrm>
                          <a:off x="1062959" y="1244245"/>
                          <a:ext cx="9481325" cy="1300001"/>
                          <a:chOff x="1062959" y="1244245"/>
                          <a:chExt cx="9481325" cy="1300001"/>
                        </a:xfrm>
                      </p:grpSpPr>
                      <p:sp>
                        <p:nvSpPr>
                          <p:cNvPr id="371" name="Google Shape;371;p37"/>
                          <p:cNvSpPr/>
                          <p:nvPr/>
                        </p:nvSpPr>
                        <p:spPr>
                          <a:xfrm>
                            <a:off x="1062959" y="1244245"/>
                            <a:ext cx="1649100" cy="354300"/>
                          </a:xfrm>
                          <a:prstGeom prst="rect">
                            <a:avLst/>
                          </a:prstGeom>
                          <a:solidFill>
                            <a:srgbClr val="0033A0"/>
                          </a:solidFill>
                          <a:ln cap="flat" cmpd="sng" w="12700">
                            <a:solidFill>
                              <a:srgbClr val="001543"/>
                            </a:solidFill>
                            <a:prstDash val="solid"/>
                            <a:miter lim="800000"/>
                            <a:headEnd len="sm" w="sm" type="none"/>
                            <a:tailEnd len="sm" w="sm" type="none"/>
                          </a:ln>
                        </p:spPr>
                        <p:txBody>
                          <a:bodyPr anchorCtr="0" anchor="ctr" bIns="34275" lIns="68575" spcFirstLastPara="1" rIns="68575" wrap="square" tIns="34275">
                            <a:noAutofit/>
                          </a:bodyPr>
                          <a:lstStyle/>
                          <a:p>
                            <a:pPr indent="0" lvl="0" marL="0" marR="0" rtl="0" algn="ctr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t/>
                            </a:r>
                            <a:endParaRPr b="0" i="0" sz="1400" u="none" cap="none" strike="noStrike">
                              <a:solidFill>
                                <a:srgbClr val="FFFFFF"/>
                              </a:solid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p:txBody>
                      </p:sp>
                      <p:sp>
                        <p:nvSpPr>
                          <p:cNvPr id="372" name="Google Shape;372;p37"/>
                          <p:cNvSpPr/>
                          <p:nvPr/>
                        </p:nvSpPr>
                        <p:spPr>
                          <a:xfrm>
                            <a:off x="2712099" y="1598646"/>
                            <a:ext cx="6183000" cy="945600"/>
                          </a:xfrm>
                          <a:prstGeom prst="rtTriangle">
                            <a:avLst/>
                          </a:prstGeom>
                          <a:solidFill>
                            <a:srgbClr val="D8D8D8"/>
                          </a:solidFill>
                          <a:ln cap="flat" cmpd="sng" w="12700">
                            <a:solidFill>
                              <a:srgbClr val="D8D8D8"/>
                            </a:solidFill>
                            <a:prstDash val="solid"/>
                            <a:miter lim="800000"/>
                            <a:headEnd len="sm" w="sm" type="none"/>
                            <a:tailEnd len="sm" w="sm" type="none"/>
                          </a:ln>
                        </p:spPr>
                        <p:txBody>
                          <a:bodyPr anchorCtr="0" anchor="ctr" bIns="34275" lIns="68575" spcFirstLastPara="1" rIns="68575" wrap="square" tIns="34275">
                            <a:noAutofit/>
                          </a:bodyPr>
                          <a:lstStyle/>
                          <a:p>
                            <a:pPr indent="0" lvl="0" marL="0" marR="0" rtl="0" algn="ctr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t/>
                            </a:r>
                            <a:endParaRPr b="0" i="0" sz="1400" u="none" cap="none" strike="noStrike">
                              <a:solidFill>
                                <a:srgbClr val="FFFFFF"/>
                              </a:solid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p:txBody>
                      </p:sp>
                      <p:sp>
                        <p:nvSpPr>
                          <p:cNvPr id="373" name="Google Shape;373;p37"/>
                          <p:cNvSpPr/>
                          <p:nvPr/>
                        </p:nvSpPr>
                        <p:spPr>
                          <a:xfrm>
                            <a:off x="1062959" y="1598646"/>
                            <a:ext cx="1649100" cy="945600"/>
                          </a:xfrm>
                          <a:prstGeom prst="rect">
                            <a:avLst/>
                          </a:prstGeom>
                          <a:solidFill>
                            <a:srgbClr val="D8D8D8"/>
                          </a:solidFill>
                          <a:ln cap="flat" cmpd="sng" w="12700">
                            <a:solidFill>
                              <a:srgbClr val="D8D8D8"/>
                            </a:solidFill>
                            <a:prstDash val="solid"/>
                            <a:miter lim="800000"/>
                            <a:headEnd len="sm" w="sm" type="none"/>
                            <a:tailEnd len="sm" w="sm" type="none"/>
                          </a:ln>
                        </p:spPr>
                        <p:txBody>
                          <a:bodyPr anchorCtr="0" anchor="ctr" bIns="34275" lIns="68575" spcFirstLastPara="1" rIns="68575" wrap="square" tIns="34275">
                            <a:noAutofit/>
                          </a:bodyPr>
                          <a:lstStyle/>
                          <a:p>
                            <a:pPr indent="0" lvl="0" marL="0" marR="0" rtl="0" algn="ctr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t/>
                            </a:r>
                            <a:endParaRPr b="0" i="0" sz="1400" u="none" cap="none" strike="noStrike">
                              <a:solidFill>
                                <a:srgbClr val="0033A0"/>
                              </a:solid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p:txBody>
                      </p:sp>
                      <p:sp>
                        <p:nvSpPr>
                          <p:cNvPr id="374" name="Google Shape;374;p37"/>
                          <p:cNvSpPr/>
                          <p:nvPr/>
                        </p:nvSpPr>
                        <p:spPr>
                          <a:xfrm>
                            <a:off x="8895184" y="2361466"/>
                            <a:ext cx="1649100" cy="182700"/>
                          </a:xfrm>
                          <a:prstGeom prst="rect">
                            <a:avLst/>
                          </a:prstGeom>
                          <a:solidFill>
                            <a:srgbClr val="0033A0"/>
                          </a:solidFill>
                          <a:ln cap="flat" cmpd="sng" w="12700">
                            <a:solidFill>
                              <a:srgbClr val="001543"/>
                            </a:solidFill>
                            <a:prstDash val="solid"/>
                            <a:miter lim="800000"/>
                            <a:headEnd len="sm" w="sm" type="none"/>
                            <a:tailEnd len="sm" w="sm" type="none"/>
                          </a:ln>
                        </p:spPr>
                        <p:txBody>
                          <a:bodyPr anchorCtr="0" anchor="ctr" bIns="34275" lIns="68575" spcFirstLastPara="1" rIns="68575" wrap="square" tIns="34275">
                            <a:noAutofit/>
                          </a:bodyPr>
                          <a:lstStyle/>
                          <a:p>
                            <a:pPr indent="0" lvl="0" marL="0" marR="0" rtl="0" algn="ctr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r>
                              <a:t/>
                            </a:r>
                            <a:endParaRPr b="0" i="0" sz="1400" u="none" cap="none" strike="noStrike">
                              <a:solidFill>
                                <a:srgbClr val="FFFFFF"/>
                              </a:solid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p:txBody>
                      </p:sp>
                    </p:grpSp>
                    <p:cxnSp>
                      <p:nvCxnSpPr>
                        <p:cNvPr id="375" name="Google Shape;375;p37"/>
                        <p:cNvCxnSpPr>
                          <a:endCxn id="372" idx="4"/>
                        </p:cNvCxnSpPr>
                        <p:nvPr/>
                      </p:nvCxnSpPr>
                      <p:spPr>
                        <a:xfrm>
                          <a:off x="2712099" y="1598646"/>
                          <a:ext cx="6183000" cy="945600"/>
                        </a:xfrm>
                        <a:prstGeom prst="straightConnector1">
                          <a:avLst/>
                        </a:prstGeom>
                        <a:noFill/>
                        <a:ln cap="flat" cmpd="sng" w="12700">
                          <a:solidFill>
                            <a:srgbClr val="0033A0"/>
                          </a:solidFill>
                          <a:prstDash val="solid"/>
                          <a:miter lim="800000"/>
                          <a:headEnd len="sm" w="sm" type="none"/>
                          <a:tailEnd len="sm" w="sm" type="none"/>
                        </a:ln>
                        <a:effectLst>
                          <a:outerShdw blurRad="40000" rotWithShape="0" dir="5400000" dist="20000">
                            <a:srgbClr val="000000">
                              <a:alpha val="37650"/>
                            </a:srgbClr>
                          </a:outerShdw>
                        </a:effectLst>
                      </p:spPr>
                    </p:cxnSp>
                  </p:grpSp>
                  <p:sp>
                    <p:nvSpPr>
                      <p:cNvPr id="376" name="Google Shape;376;p37"/>
                      <p:cNvSpPr txBox="1"/>
                      <p:nvPr/>
                    </p:nvSpPr>
                    <p:spPr>
                      <a:xfrm>
                        <a:off x="9879702" y="1696092"/>
                        <a:ext cx="1541100" cy="33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b="1" i="0" lang="it" sz="900" u="none" cap="none" strike="noStrike">
                            <a:solidFill>
                              <a:srgbClr val="C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Photon beam</a:t>
                        </a:r>
                        <a:endParaRPr b="1" sz="900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cxnSp>
                    <p:nvCxnSpPr>
                      <p:cNvPr id="377" name="Google Shape;377;p37"/>
                      <p:cNvCxnSpPr/>
                      <p:nvPr/>
                    </p:nvCxnSpPr>
                    <p:spPr>
                      <a:xfrm flipH="1">
                        <a:off x="10070841" y="2185828"/>
                        <a:ext cx="221700" cy="473100"/>
                      </a:xfrm>
                      <a:prstGeom prst="straightConnector1">
                        <a:avLst/>
                      </a:prstGeom>
                      <a:noFill/>
                      <a:ln cap="flat" cmpd="sng" w="12700">
                        <a:solidFill>
                          <a:srgbClr val="0033A0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  <a:effectLst>
                        <a:outerShdw blurRad="40000" rotWithShape="0" dir="5400000" dist="20000">
                          <a:srgbClr val="000000">
                            <a:alpha val="37650"/>
                          </a:srgbClr>
                        </a:outerShdw>
                      </a:effectLst>
                    </p:spPr>
                  </p:cxnSp>
                  <p:sp>
                    <p:nvSpPr>
                      <p:cNvPr id="378" name="Google Shape;378;p37"/>
                      <p:cNvSpPr/>
                      <p:nvPr/>
                    </p:nvSpPr>
                    <p:spPr>
                      <a:xfrm>
                        <a:off x="6663283" y="1670750"/>
                        <a:ext cx="3625798" cy="996665"/>
                      </a:xfrm>
                      <a:custGeom>
                        <a:rect b="b" l="l" r="r" t="t"/>
                        <a:pathLst>
                          <a:path extrusionOk="0" h="1803918" w="6562530">
                            <a:moveTo>
                              <a:pt x="391885" y="0"/>
                            </a:moveTo>
                            <a:lnTo>
                              <a:pt x="6562530" y="945502"/>
                            </a:lnTo>
                            <a:lnTo>
                              <a:pt x="6158204" y="1803918"/>
                            </a:lnTo>
                            <a:lnTo>
                              <a:pt x="0" y="858416"/>
                            </a:lnTo>
                            <a:lnTo>
                              <a:pt x="391885" y="0"/>
                            </a:lnTo>
                            <a:close/>
                          </a:path>
                        </a:pathLst>
                      </a:custGeom>
                      <a:solidFill>
                        <a:srgbClr val="0033A0"/>
                      </a:solidFill>
                      <a:ln cap="flat" cmpd="sng" w="12700">
                        <a:solidFill>
                          <a:srgbClr val="001543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379" name="Google Shape;379;p37"/>
                      <p:cNvGrpSpPr/>
                      <p:nvPr/>
                    </p:nvGrpSpPr>
                    <p:grpSpPr>
                      <a:xfrm>
                        <a:off x="5743532" y="1951388"/>
                        <a:ext cx="4327257" cy="714994"/>
                        <a:chOff x="1062959" y="1250140"/>
                        <a:chExt cx="7832140" cy="1294106"/>
                      </a:xfrm>
                    </p:grpSpPr>
                    <p:sp>
                      <p:nvSpPr>
                        <p:cNvPr id="380" name="Google Shape;380;p37"/>
                        <p:cNvSpPr/>
                        <p:nvPr/>
                      </p:nvSpPr>
                      <p:spPr>
                        <a:xfrm>
                          <a:off x="1062959" y="1250140"/>
                          <a:ext cx="1649100" cy="348600"/>
                        </a:xfrm>
                        <a:prstGeom prst="rect">
                          <a:avLst/>
                        </a:prstGeom>
                        <a:solidFill>
                          <a:srgbClr val="0033A0"/>
                        </a:solidFill>
                        <a:ln cap="flat" cmpd="sng" w="12700">
                          <a:solidFill>
                            <a:srgbClr val="001543"/>
                          </a:solidFill>
                          <a:prstDash val="solid"/>
                          <a:miter lim="800000"/>
                          <a:headEnd len="sm" w="sm" type="none"/>
                          <a:tailEnd len="sm" w="sm" type="none"/>
                        </a:ln>
                      </p:spPr>
                      <p:txBody>
                        <a:bodyPr anchorCtr="0" anchor="ctr" bIns="34275" lIns="68575" spcFirstLastPara="1" rIns="68575" wrap="square" tIns="34275">
                          <a:noAutofit/>
                        </a:bodyPr>
                        <a:lstStyle/>
                        <a:p>
                          <a:pPr indent="0" lvl="0" marL="0" marR="0" rtl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r>
                            <a:t/>
                          </a:r>
                          <a:endParaRPr sz="1400">
                            <a:solidFill>
                              <a:srgbClr val="FFFFF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cxnSp>
                      <p:nvCxnSpPr>
                        <p:cNvPr id="381" name="Google Shape;381;p37"/>
                        <p:cNvCxnSpPr/>
                        <p:nvPr/>
                      </p:nvCxnSpPr>
                      <p:spPr>
                        <a:xfrm>
                          <a:off x="2712099" y="1598646"/>
                          <a:ext cx="6183000" cy="945600"/>
                        </a:xfrm>
                        <a:prstGeom prst="straightConnector1">
                          <a:avLst/>
                        </a:prstGeom>
                        <a:noFill/>
                        <a:ln cap="flat" cmpd="sng" w="12700">
                          <a:solidFill>
                            <a:srgbClr val="0033A0"/>
                          </a:solidFill>
                          <a:prstDash val="solid"/>
                          <a:miter lim="800000"/>
                          <a:headEnd len="sm" w="sm" type="none"/>
                          <a:tailEnd len="sm" w="sm" type="none"/>
                        </a:ln>
                        <a:effectLst>
                          <a:outerShdw blurRad="40000" rotWithShape="0" dir="5400000" dist="20000">
                            <a:srgbClr val="000000">
                              <a:alpha val="37650"/>
                            </a:srgbClr>
                          </a:outerShdw>
                        </a:effectLst>
                      </p:spPr>
                    </p:cxnSp>
                  </p:grpSp>
                  <p:cxnSp>
                    <p:nvCxnSpPr>
                      <p:cNvPr id="382" name="Google Shape;382;p37"/>
                      <p:cNvCxnSpPr>
                        <a:stCxn id="372" idx="0"/>
                      </p:cNvCxnSpPr>
                      <p:nvPr/>
                    </p:nvCxnSpPr>
                    <p:spPr>
                      <a:xfrm flipH="1">
                        <a:off x="6654655" y="1670746"/>
                        <a:ext cx="221700" cy="473100"/>
                      </a:xfrm>
                      <a:prstGeom prst="straightConnector1">
                        <a:avLst/>
                      </a:prstGeom>
                      <a:noFill/>
                      <a:ln cap="flat" cmpd="sng" w="12700">
                        <a:solidFill>
                          <a:srgbClr val="0033A0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  <a:effectLst>
                        <a:outerShdw blurRad="40000" rotWithShape="0" dir="5400000" dist="20000">
                          <a:srgbClr val="000000">
                            <a:alpha val="37650"/>
                          </a:srgbClr>
                        </a:outerShdw>
                      </a:effectLst>
                    </p:spPr>
                  </p:cxnSp>
                  <p:cxnSp>
                    <p:nvCxnSpPr>
                      <p:cNvPr id="383" name="Google Shape;383;p37"/>
                      <p:cNvCxnSpPr/>
                      <p:nvPr/>
                    </p:nvCxnSpPr>
                    <p:spPr>
                      <a:xfrm flipH="1">
                        <a:off x="10070841" y="2093255"/>
                        <a:ext cx="221700" cy="473100"/>
                      </a:xfrm>
                      <a:prstGeom prst="straightConnector1">
                        <a:avLst/>
                      </a:prstGeom>
                      <a:noFill/>
                      <a:ln cap="flat" cmpd="sng" w="12700">
                        <a:solidFill>
                          <a:srgbClr val="0033A0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  <a:effectLst>
                        <a:outerShdw blurRad="40000" rotWithShape="0" dir="5400000" dist="20000">
                          <a:srgbClr val="000000">
                            <a:alpha val="37650"/>
                          </a:srgbClr>
                        </a:outerShdw>
                      </a:effectLst>
                    </p:spPr>
                  </p:cxnSp>
                  <p:cxnSp>
                    <p:nvCxnSpPr>
                      <p:cNvPr id="384" name="Google Shape;384;p37"/>
                      <p:cNvCxnSpPr/>
                      <p:nvPr/>
                    </p:nvCxnSpPr>
                    <p:spPr>
                      <a:xfrm flipH="1">
                        <a:off x="10979216" y="2093254"/>
                        <a:ext cx="221700" cy="473100"/>
                      </a:xfrm>
                      <a:prstGeom prst="straightConnector1">
                        <a:avLst/>
                      </a:prstGeom>
                      <a:noFill/>
                      <a:ln cap="flat" cmpd="sng" w="12700">
                        <a:solidFill>
                          <a:srgbClr val="0033A0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  <a:effectLst>
                        <a:outerShdw blurRad="40000" rotWithShape="0" dir="5400000" dist="20000">
                          <a:srgbClr val="000000">
                            <a:alpha val="37650"/>
                          </a:srgbClr>
                        </a:outerShdw>
                      </a:effectLst>
                    </p:spPr>
                  </p:cxnSp>
                  <p:cxnSp>
                    <p:nvCxnSpPr>
                      <p:cNvPr id="385" name="Google Shape;385;p37"/>
                      <p:cNvCxnSpPr/>
                      <p:nvPr/>
                    </p:nvCxnSpPr>
                    <p:spPr>
                      <a:xfrm flipH="1">
                        <a:off x="10991044" y="2193142"/>
                        <a:ext cx="221700" cy="473100"/>
                      </a:xfrm>
                      <a:prstGeom prst="straightConnector1">
                        <a:avLst/>
                      </a:prstGeom>
                      <a:noFill/>
                      <a:ln cap="flat" cmpd="sng" w="12700">
                        <a:solidFill>
                          <a:srgbClr val="0033A0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  <a:effectLst>
                        <a:outerShdw blurRad="40000" rotWithShape="0" dir="5400000" dist="20000">
                          <a:srgbClr val="000000">
                            <a:alpha val="37650"/>
                          </a:srgbClr>
                        </a:outerShdw>
                      </a:effectLst>
                    </p:spPr>
                  </p:cxnSp>
                  <p:sp>
                    <p:nvSpPr>
                      <p:cNvPr id="386" name="Google Shape;386;p37"/>
                      <p:cNvSpPr/>
                      <p:nvPr/>
                    </p:nvSpPr>
                    <p:spPr>
                      <a:xfrm>
                        <a:off x="6656410" y="1471415"/>
                        <a:ext cx="3622361" cy="1165067"/>
                      </a:xfrm>
                      <a:custGeom>
                        <a:rect b="b" l="l" r="r" t="t"/>
                        <a:pathLst>
                          <a:path extrusionOk="0" h="2108719" w="6556310">
                            <a:moveTo>
                              <a:pt x="0" y="827315"/>
                            </a:moveTo>
                            <a:lnTo>
                              <a:pt x="404326" y="0"/>
                            </a:lnTo>
                            <a:lnTo>
                              <a:pt x="895739" y="130629"/>
                            </a:lnTo>
                            <a:lnTo>
                              <a:pt x="1374710" y="248817"/>
                            </a:lnTo>
                            <a:lnTo>
                              <a:pt x="2481943" y="497633"/>
                            </a:lnTo>
                            <a:lnTo>
                              <a:pt x="3240832" y="640702"/>
                            </a:lnTo>
                            <a:lnTo>
                              <a:pt x="4814596" y="945502"/>
                            </a:lnTo>
                            <a:lnTo>
                              <a:pt x="5753877" y="1125894"/>
                            </a:lnTo>
                            <a:lnTo>
                              <a:pt x="6556310" y="1275184"/>
                            </a:lnTo>
                            <a:lnTo>
                              <a:pt x="6176865" y="2108719"/>
                            </a:lnTo>
                            <a:lnTo>
                              <a:pt x="5082073" y="1915886"/>
                            </a:lnTo>
                            <a:lnTo>
                              <a:pt x="3974841" y="1704392"/>
                            </a:lnTo>
                            <a:lnTo>
                              <a:pt x="2755641" y="1480457"/>
                            </a:lnTo>
                            <a:lnTo>
                              <a:pt x="1586204" y="1231641"/>
                            </a:lnTo>
                            <a:lnTo>
                              <a:pt x="485192" y="964163"/>
                            </a:lnTo>
                            <a:lnTo>
                              <a:pt x="0" y="827315"/>
                            </a:ln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rgbClr val="9E7400"/>
                          </a:gs>
                          <a:gs pos="50000">
                            <a:srgbClr val="E4A800"/>
                          </a:gs>
                          <a:gs pos="100000">
                            <a:srgbClr val="FFC900"/>
                          </a:gs>
                        </a:gsLst>
                        <a:lin ang="0" scaled="0"/>
                      </a:gradFill>
                      <a:ln cap="flat" cmpd="sng" w="12700">
                        <a:solidFill>
                          <a:srgbClr val="FFC000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387" name="Google Shape;387;p37"/>
                      <p:cNvSpPr/>
                      <p:nvPr/>
                    </p:nvSpPr>
                    <p:spPr>
                      <a:xfrm>
                        <a:off x="5743536" y="1470341"/>
                        <a:ext cx="1137573" cy="474275"/>
                      </a:xfrm>
                      <a:custGeom>
                        <a:rect b="b" l="l" r="r" t="t"/>
                        <a:pathLst>
                          <a:path extrusionOk="0" h="858416" w="2058955">
                            <a:moveTo>
                              <a:pt x="404327" y="0"/>
                            </a:moveTo>
                            <a:lnTo>
                              <a:pt x="2058955" y="6220"/>
                            </a:lnTo>
                            <a:lnTo>
                              <a:pt x="1654629" y="852196"/>
                            </a:lnTo>
                            <a:lnTo>
                              <a:pt x="0" y="858416"/>
                            </a:lnTo>
                            <a:lnTo>
                              <a:pt x="404327" y="0"/>
                            </a:lnTo>
                            <a:close/>
                          </a:path>
                        </a:pathLst>
                      </a:custGeom>
                      <a:solidFill>
                        <a:srgbClr val="0033A0"/>
                      </a:solidFill>
                      <a:ln cap="flat" cmpd="sng" w="12700">
                        <a:solidFill>
                          <a:srgbClr val="001543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388" name="Google Shape;388;p37"/>
                      <p:cNvSpPr txBox="1"/>
                      <p:nvPr/>
                    </p:nvSpPr>
                    <p:spPr>
                      <a:xfrm>
                        <a:off x="4633637" y="1178005"/>
                        <a:ext cx="1210800" cy="66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it" sz="1100">
                            <a:solidFill>
                              <a:srgbClr val="0033A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Liquid Pb</a:t>
                        </a:r>
                        <a:endParaRPr sz="1100">
                          <a:solidFill>
                            <a:srgbClr val="0033A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389" name="Google Shape;389;p37"/>
                      <p:cNvSpPr/>
                      <p:nvPr/>
                    </p:nvSpPr>
                    <p:spPr>
                      <a:xfrm>
                        <a:off x="6886675" y="1471415"/>
                        <a:ext cx="3371477" cy="694229"/>
                      </a:xfrm>
                      <a:custGeom>
                        <a:rect b="b" l="l" r="r" t="t"/>
                        <a:pathLst>
                          <a:path extrusionOk="0" h="1256523" w="6102221">
                            <a:moveTo>
                              <a:pt x="0" y="0"/>
                            </a:moveTo>
                            <a:cubicBezTo>
                              <a:pt x="470159" y="130110"/>
                              <a:pt x="940319" y="260220"/>
                              <a:pt x="1729274" y="429208"/>
                            </a:cubicBezTo>
                            <a:cubicBezTo>
                              <a:pt x="2518229" y="598196"/>
                              <a:pt x="4004907" y="876041"/>
                              <a:pt x="4733731" y="1013927"/>
                            </a:cubicBezTo>
                            <a:cubicBezTo>
                              <a:pt x="5462555" y="1151813"/>
                              <a:pt x="5782388" y="1204168"/>
                              <a:pt x="6102221" y="1256523"/>
                            </a:cubicBezTo>
                          </a:path>
                        </a:pathLst>
                      </a:custGeom>
                      <a:noFill/>
                      <a:ln cap="flat" cmpd="sng" w="12700">
                        <a:solidFill>
                          <a:srgbClr val="FFC000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390" name="Google Shape;390;p37"/>
                      <p:cNvSpPr/>
                      <p:nvPr/>
                    </p:nvSpPr>
                    <p:spPr>
                      <a:xfrm>
                        <a:off x="6663283" y="1939945"/>
                        <a:ext cx="3401988" cy="697370"/>
                      </a:xfrm>
                      <a:custGeom>
                        <a:rect b="b" l="l" r="r" t="t"/>
                        <a:pathLst>
                          <a:path extrusionOk="0" h="1256523" w="6102221">
                            <a:moveTo>
                              <a:pt x="0" y="0"/>
                            </a:moveTo>
                            <a:cubicBezTo>
                              <a:pt x="470159" y="130110"/>
                              <a:pt x="940319" y="260220"/>
                              <a:pt x="1729274" y="429208"/>
                            </a:cubicBezTo>
                            <a:cubicBezTo>
                              <a:pt x="2518229" y="598196"/>
                              <a:pt x="4004907" y="876041"/>
                              <a:pt x="4733731" y="1013927"/>
                            </a:cubicBezTo>
                            <a:cubicBezTo>
                              <a:pt x="5462555" y="1151813"/>
                              <a:pt x="5782388" y="1204168"/>
                              <a:pt x="6102221" y="1256523"/>
                            </a:cubicBezTo>
                          </a:path>
                        </a:pathLst>
                      </a:custGeom>
                      <a:noFill/>
                      <a:ln cap="flat" cmpd="sng" w="12700">
                        <a:solidFill>
                          <a:srgbClr val="FFC000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391" name="Google Shape;391;p37"/>
                      <p:cNvSpPr/>
                      <p:nvPr/>
                    </p:nvSpPr>
                    <p:spPr>
                      <a:xfrm>
                        <a:off x="6663282" y="1931032"/>
                        <a:ext cx="3405844" cy="735470"/>
                      </a:xfrm>
                      <a:custGeom>
                        <a:rect b="b" l="l" r="r" t="t"/>
                        <a:pathLst>
                          <a:path extrusionOk="0" h="1331167" w="6164424">
                            <a:moveTo>
                              <a:pt x="0" y="391886"/>
                            </a:moveTo>
                            <a:lnTo>
                              <a:pt x="0" y="0"/>
                            </a:lnTo>
                            <a:lnTo>
                              <a:pt x="715347" y="211494"/>
                            </a:lnTo>
                            <a:lnTo>
                              <a:pt x="1971869" y="491412"/>
                            </a:lnTo>
                            <a:lnTo>
                              <a:pt x="3079102" y="715347"/>
                            </a:lnTo>
                            <a:lnTo>
                              <a:pt x="4404049" y="970384"/>
                            </a:lnTo>
                            <a:lnTo>
                              <a:pt x="6158204" y="1293845"/>
                            </a:lnTo>
                            <a:lnTo>
                              <a:pt x="6164424" y="1331167"/>
                            </a:lnTo>
                            <a:lnTo>
                              <a:pt x="0" y="391886"/>
                            </a:ln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rgbClr val="9E7400"/>
                          </a:gs>
                          <a:gs pos="50000">
                            <a:srgbClr val="E4A800"/>
                          </a:gs>
                          <a:gs pos="100000">
                            <a:srgbClr val="FFC900"/>
                          </a:gs>
                        </a:gsLst>
                        <a:lin ang="0" scaled="0"/>
                      </a:gradFill>
                      <a:ln>
                        <a:noFill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392" name="Google Shape;392;p37"/>
                      <p:cNvSpPr/>
                      <p:nvPr/>
                    </p:nvSpPr>
                    <p:spPr>
                      <a:xfrm>
                        <a:off x="10074001" y="2565404"/>
                        <a:ext cx="911100" cy="100800"/>
                      </a:xfrm>
                      <a:prstGeom prst="rect">
                        <a:avLst/>
                      </a:prstGeom>
                      <a:solidFill>
                        <a:srgbClr val="0033A0"/>
                      </a:solidFill>
                      <a:ln cap="flat" cmpd="sng" w="12700">
                        <a:solidFill>
                          <a:srgbClr val="001543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cxnSp>
                    <p:nvCxnSpPr>
                      <p:cNvPr id="393" name="Google Shape;393;p37"/>
                      <p:cNvCxnSpPr/>
                      <p:nvPr/>
                    </p:nvCxnSpPr>
                    <p:spPr>
                      <a:xfrm flipH="1">
                        <a:off x="8881622" y="1985797"/>
                        <a:ext cx="781200" cy="13500"/>
                      </a:xfrm>
                      <a:prstGeom prst="straightConnector1">
                        <a:avLst/>
                      </a:prstGeom>
                      <a:noFill/>
                      <a:ln cap="flat" cmpd="sng" w="38100">
                        <a:solidFill>
                          <a:srgbClr val="FF0000"/>
                        </a:solidFill>
                        <a:prstDash val="solid"/>
                        <a:miter lim="800000"/>
                        <a:headEnd len="sm" w="sm" type="none"/>
                        <a:tailEnd len="med" w="med" type="triangle"/>
                      </a:ln>
                      <a:effectLst>
                        <a:outerShdw blurRad="40000" rotWithShape="0" dir="5400000" dist="20000">
                          <a:srgbClr val="000000">
                            <a:alpha val="37650"/>
                          </a:srgbClr>
                        </a:outerShdw>
                      </a:effectLst>
                    </p:spPr>
                  </p:cxnSp>
                  <p:sp>
                    <p:nvSpPr>
                      <p:cNvPr id="394" name="Google Shape;394;p37"/>
                      <p:cNvSpPr/>
                      <p:nvPr/>
                    </p:nvSpPr>
                    <p:spPr>
                      <a:xfrm>
                        <a:off x="10070866" y="2085339"/>
                        <a:ext cx="1130700" cy="477712"/>
                      </a:xfrm>
                      <a:custGeom>
                        <a:rect b="b" l="l" r="r" t="t"/>
                        <a:pathLst>
                          <a:path extrusionOk="0" h="864637" w="2046515">
                            <a:moveTo>
                              <a:pt x="404327" y="0"/>
                            </a:moveTo>
                            <a:lnTo>
                              <a:pt x="2046515" y="6221"/>
                            </a:lnTo>
                            <a:lnTo>
                              <a:pt x="1667070" y="858417"/>
                            </a:lnTo>
                            <a:lnTo>
                              <a:pt x="0" y="864637"/>
                            </a:lnTo>
                            <a:lnTo>
                              <a:pt x="404327" y="0"/>
                            </a:lnTo>
                            <a:close/>
                          </a:path>
                        </a:pathLst>
                      </a:custGeom>
                      <a:solidFill>
                        <a:srgbClr val="0033A0"/>
                      </a:solidFill>
                      <a:ln cap="flat" cmpd="sng" w="12700">
                        <a:solidFill>
                          <a:srgbClr val="001543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395" name="Google Shape;395;p37"/>
                      <p:cNvSpPr/>
                      <p:nvPr/>
                    </p:nvSpPr>
                    <p:spPr>
                      <a:xfrm rot="-5400000">
                        <a:off x="8330521" y="1026450"/>
                        <a:ext cx="69300" cy="3395700"/>
                      </a:xfrm>
                      <a:prstGeom prst="leftBrace">
                        <a:avLst>
                          <a:gd fmla="val 8333" name="adj1"/>
                          <a:gd fmla="val 50000" name="adj2"/>
                        </a:avLst>
                      </a:prstGeom>
                      <a:noFill/>
                      <a:ln cap="flat" cmpd="sng" w="12700">
                        <a:solidFill>
                          <a:srgbClr val="0033A0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  <a:effectLst>
                        <a:outerShdw blurRad="40000" rotWithShape="0" dir="5400000" dist="20000">
                          <a:srgbClr val="000000">
                            <a:alpha val="37650"/>
                          </a:srgbClr>
                        </a:outerShdw>
                      </a:effectLst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0033A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396" name="Google Shape;396;p37"/>
                      <p:cNvSpPr/>
                      <p:nvPr/>
                    </p:nvSpPr>
                    <p:spPr>
                      <a:xfrm rot="-5400000">
                        <a:off x="9465678" y="1893257"/>
                        <a:ext cx="706483" cy="159262"/>
                      </a:xfrm>
                      <a:custGeom>
                        <a:rect b="b" l="l" r="r" t="t"/>
                        <a:pathLst>
                          <a:path extrusionOk="0" h="313816" w="1835020">
                            <a:moveTo>
                              <a:pt x="0" y="298640"/>
                            </a:moveTo>
                            <a:cubicBezTo>
                              <a:pt x="150326" y="314191"/>
                              <a:pt x="300653" y="329742"/>
                              <a:pt x="447869" y="279979"/>
                            </a:cubicBezTo>
                            <a:cubicBezTo>
                              <a:pt x="595085" y="230216"/>
                              <a:pt x="748523" y="4208"/>
                              <a:pt x="883298" y="61"/>
                            </a:cubicBezTo>
                            <a:cubicBezTo>
                              <a:pt x="1018073" y="-4086"/>
                              <a:pt x="1097902" y="203261"/>
                              <a:pt x="1256522" y="255098"/>
                            </a:cubicBezTo>
                            <a:cubicBezTo>
                              <a:pt x="1415142" y="306935"/>
                              <a:pt x="1625081" y="309008"/>
                              <a:pt x="1835020" y="311081"/>
                            </a:cubicBezTo>
                          </a:path>
                        </a:pathLst>
                      </a:custGeom>
                      <a:solidFill>
                        <a:srgbClr val="FF0000"/>
                      </a:solidFill>
                      <a:ln cap="flat" cmpd="sng" w="12700">
                        <a:solidFill>
                          <a:srgbClr val="001543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397" name="Google Shape;397;p37"/>
                      <p:cNvSpPr/>
                      <p:nvPr/>
                    </p:nvSpPr>
                    <p:spPr>
                      <a:xfrm>
                        <a:off x="5491380" y="2135579"/>
                        <a:ext cx="5523598" cy="734987"/>
                      </a:xfrm>
                      <a:custGeom>
                        <a:rect b="b" l="l" r="r" t="t"/>
                        <a:pathLst>
                          <a:path extrusionOk="0" h="939280" w="7807205">
                            <a:moveTo>
                              <a:pt x="6220" y="0"/>
                            </a:moveTo>
                            <a:lnTo>
                              <a:pt x="1667069" y="6220"/>
                            </a:lnTo>
                            <a:lnTo>
                              <a:pt x="6297865" y="677050"/>
                            </a:lnTo>
                            <a:cubicBezTo>
                              <a:pt x="7226570" y="697379"/>
                              <a:pt x="7123703" y="675869"/>
                              <a:pt x="7800341" y="677052"/>
                            </a:cubicBezTo>
                            <a:cubicBezTo>
                              <a:pt x="7799835" y="826338"/>
                              <a:pt x="7800123" y="784910"/>
                              <a:pt x="7807205" y="937516"/>
                            </a:cubicBezTo>
                            <a:lnTo>
                              <a:pt x="0" y="939281"/>
                            </a:lnTo>
                            <a:cubicBezTo>
                              <a:pt x="2073" y="628261"/>
                              <a:pt x="4147" y="317240"/>
                              <a:pt x="6220" y="0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rgbClr val="6E6E6E"/>
                          </a:gs>
                          <a:gs pos="50000">
                            <a:srgbClr val="9F9F9F"/>
                          </a:gs>
                          <a:gs pos="100000">
                            <a:srgbClr val="BFBFBF"/>
                          </a:gs>
                        </a:gsLst>
                        <a:lin ang="18900044" scaled="0"/>
                      </a:gradFill>
                      <a:ln cap="flat" cmpd="sng" w="12700">
                        <a:solidFill>
                          <a:srgbClr val="A5A5A5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398" name="Google Shape;398;p37"/>
                      <p:cNvSpPr/>
                      <p:nvPr/>
                    </p:nvSpPr>
                    <p:spPr>
                      <a:xfrm>
                        <a:off x="10990211" y="2083165"/>
                        <a:ext cx="219954" cy="570505"/>
                      </a:xfrm>
                      <a:custGeom>
                        <a:rect b="b" l="l" r="r" t="t"/>
                        <a:pathLst>
                          <a:path extrusionOk="0" h="1032588" w="398106">
                            <a:moveTo>
                              <a:pt x="0" y="870857"/>
                            </a:moveTo>
                            <a:lnTo>
                              <a:pt x="379445" y="0"/>
                            </a:lnTo>
                            <a:lnTo>
                              <a:pt x="398106" y="205274"/>
                            </a:lnTo>
                            <a:lnTo>
                              <a:pt x="12441" y="1032588"/>
                            </a:lnTo>
                            <a:lnTo>
                              <a:pt x="0" y="870857"/>
                            </a:ln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rgbClr val="9E7400"/>
                          </a:gs>
                          <a:gs pos="50000">
                            <a:srgbClr val="E4A800"/>
                          </a:gs>
                          <a:gs pos="100000">
                            <a:srgbClr val="FFC900"/>
                          </a:gs>
                        </a:gsLst>
                        <a:lin ang="16200038" scaled="0"/>
                      </a:gradFill>
                      <a:ln cap="flat" cmpd="sng" w="12700">
                        <a:solidFill>
                          <a:srgbClr val="001543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cxnSp>
                    <p:nvCxnSpPr>
                      <p:cNvPr id="399" name="Google Shape;399;p37"/>
                      <p:cNvCxnSpPr/>
                      <p:nvPr/>
                    </p:nvCxnSpPr>
                    <p:spPr>
                      <a:xfrm flipH="1" rot="10800000">
                        <a:off x="6654691" y="2131673"/>
                        <a:ext cx="1800" cy="522000"/>
                      </a:xfrm>
                      <a:prstGeom prst="straightConnector1">
                        <a:avLst/>
                      </a:prstGeom>
                      <a:noFill/>
                      <a:ln cap="flat" cmpd="sng" w="9525">
                        <a:solidFill>
                          <a:srgbClr val="2F2F2F"/>
                        </a:solidFill>
                        <a:prstDash val="solid"/>
                        <a:miter lim="800000"/>
                        <a:headEnd len="med" w="med" type="triangle"/>
                        <a:tailEnd len="med" w="med" type="triangle"/>
                      </a:ln>
                    </p:spPr>
                  </p:cxnSp>
                  <p:cxnSp>
                    <p:nvCxnSpPr>
                      <p:cNvPr id="400" name="Google Shape;400;p37"/>
                      <p:cNvCxnSpPr>
                        <a:endCxn id="397" idx="2"/>
                      </p:cNvCxnSpPr>
                      <p:nvPr/>
                    </p:nvCxnSpPr>
                    <p:spPr>
                      <a:xfrm flipH="1" rot="10800000">
                        <a:off x="6663282" y="2665831"/>
                        <a:ext cx="3289500" cy="6000"/>
                      </a:xfrm>
                      <a:prstGeom prst="straightConnector1">
                        <a:avLst/>
                      </a:prstGeom>
                      <a:noFill/>
                      <a:ln cap="flat" cmpd="sng" w="9525">
                        <a:solidFill>
                          <a:srgbClr val="2F2F2F"/>
                        </a:solidFill>
                        <a:prstDash val="solid"/>
                        <a:miter lim="800000"/>
                        <a:headEnd len="med" w="med" type="triangle"/>
                        <a:tailEnd len="med" w="med" type="triangle"/>
                      </a:ln>
                    </p:spPr>
                  </p:cxnSp>
                  <p:sp>
                    <p:nvSpPr>
                      <p:cNvPr id="401" name="Google Shape;401;p37"/>
                      <p:cNvSpPr txBox="1"/>
                      <p:nvPr/>
                    </p:nvSpPr>
                    <p:spPr>
                      <a:xfrm>
                        <a:off x="5842951" y="2216734"/>
                        <a:ext cx="813000" cy="33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b="1" lang="it" sz="900">
                            <a:solidFill>
                              <a:srgbClr val="2F2F2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0.7 m</a:t>
                        </a:r>
                        <a:endParaRPr b="1" sz="900">
                          <a:solidFill>
                            <a:srgbClr val="2F2F2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402" name="Google Shape;402;p37"/>
                      <p:cNvSpPr txBox="1"/>
                      <p:nvPr/>
                    </p:nvSpPr>
                    <p:spPr>
                      <a:xfrm>
                        <a:off x="7769102" y="2617420"/>
                        <a:ext cx="813000" cy="33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b="1" lang="it" sz="900">
                            <a:solidFill>
                              <a:srgbClr val="2F2F2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5 m</a:t>
                        </a:r>
                        <a:endParaRPr b="1" sz="900">
                          <a:solidFill>
                            <a:srgbClr val="2F2F2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cxnSp>
                    <p:nvCxnSpPr>
                      <p:cNvPr id="403" name="Google Shape;403;p37"/>
                      <p:cNvCxnSpPr/>
                      <p:nvPr/>
                    </p:nvCxnSpPr>
                    <p:spPr>
                      <a:xfrm flipH="1" rot="10800000">
                        <a:off x="6843183" y="1490037"/>
                        <a:ext cx="262800" cy="515400"/>
                      </a:xfrm>
                      <a:prstGeom prst="straightConnector1">
                        <a:avLst/>
                      </a:prstGeom>
                      <a:noFill/>
                      <a:ln cap="flat" cmpd="sng" w="9525">
                        <a:solidFill>
                          <a:srgbClr val="2F2F2F"/>
                        </a:solidFill>
                        <a:prstDash val="solid"/>
                        <a:miter lim="800000"/>
                        <a:headEnd len="med" w="med" type="triangle"/>
                        <a:tailEnd len="med" w="med" type="triangle"/>
                      </a:ln>
                    </p:spPr>
                  </p:cxnSp>
                  <p:sp>
                    <p:nvSpPr>
                      <p:cNvPr id="404" name="Google Shape;404;p37"/>
                      <p:cNvSpPr txBox="1"/>
                      <p:nvPr/>
                    </p:nvSpPr>
                    <p:spPr>
                      <a:xfrm>
                        <a:off x="6974565" y="1185206"/>
                        <a:ext cx="879300" cy="33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b="1" lang="it" sz="900">
                            <a:solidFill>
                              <a:srgbClr val="2F2F2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0.7 m</a:t>
                        </a:r>
                        <a:endParaRPr b="1" sz="900">
                          <a:solidFill>
                            <a:srgbClr val="2F2F2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405" name="Google Shape;405;p37"/>
                      <p:cNvSpPr txBox="1"/>
                      <p:nvPr/>
                    </p:nvSpPr>
                    <p:spPr>
                      <a:xfrm>
                        <a:off x="7156914" y="2199149"/>
                        <a:ext cx="1111500" cy="33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b="1" lang="it" sz="900">
                            <a:solidFill>
                              <a:srgbClr val="2F2F2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&gt;0.2 m</a:t>
                        </a:r>
                        <a:endParaRPr b="1" sz="900">
                          <a:solidFill>
                            <a:srgbClr val="2F2F2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406" name="Google Shape;406;p37"/>
                      <p:cNvSpPr/>
                      <p:nvPr/>
                    </p:nvSpPr>
                    <p:spPr>
                      <a:xfrm rot="-4710925">
                        <a:off x="8084363" y="896491"/>
                        <a:ext cx="405315" cy="2252502"/>
                      </a:xfrm>
                      <a:prstGeom prst="ellipse">
                        <a:avLst/>
                      </a:prstGeom>
                      <a:blipFill rotWithShape="1">
                        <a:blip r:embed="rId3">
                          <a:alphaModFix/>
                        </a:blip>
                        <a:stretch>
                          <a:fillRect b="0" l="0" r="0" t="0"/>
                        </a:stretch>
                      </a:blipFill>
                      <a:ln cap="flat" cmpd="sng" w="12700">
                        <a:solidFill>
                          <a:srgbClr val="FF0000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407" name="Google Shape;407;p37"/>
                      <p:cNvSpPr/>
                      <p:nvPr/>
                    </p:nvSpPr>
                    <p:spPr>
                      <a:xfrm>
                        <a:off x="5186891" y="1855117"/>
                        <a:ext cx="427200" cy="192600"/>
                      </a:xfrm>
                      <a:prstGeom prst="rightArrow">
                        <a:avLst>
                          <a:gd fmla="val 50000" name="adj1"/>
                          <a:gd fmla="val 50000" name="adj2"/>
                        </a:avLst>
                      </a:prstGeom>
                      <a:solidFill>
                        <a:srgbClr val="FFC000"/>
                      </a:solidFill>
                      <a:ln cap="flat" cmpd="sng" w="12700">
                        <a:solidFill>
                          <a:srgbClr val="285259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408" name="Google Shape;408;p37"/>
                      <p:cNvSpPr/>
                      <p:nvPr/>
                    </p:nvSpPr>
                    <p:spPr>
                      <a:xfrm>
                        <a:off x="5301327" y="1680745"/>
                        <a:ext cx="427200" cy="192600"/>
                      </a:xfrm>
                      <a:prstGeom prst="rightArrow">
                        <a:avLst>
                          <a:gd fmla="val 50000" name="adj1"/>
                          <a:gd fmla="val 50000" name="adj2"/>
                        </a:avLst>
                      </a:prstGeom>
                      <a:solidFill>
                        <a:srgbClr val="FFC000"/>
                      </a:solidFill>
                      <a:ln cap="flat" cmpd="sng" w="12700">
                        <a:solidFill>
                          <a:srgbClr val="285259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409" name="Google Shape;409;p37"/>
                      <p:cNvSpPr/>
                      <p:nvPr/>
                    </p:nvSpPr>
                    <p:spPr>
                      <a:xfrm>
                        <a:off x="5415763" y="1522051"/>
                        <a:ext cx="427200" cy="192600"/>
                      </a:xfrm>
                      <a:prstGeom prst="rightArrow">
                        <a:avLst>
                          <a:gd fmla="val 50000" name="adj1"/>
                          <a:gd fmla="val 50000" name="adj2"/>
                        </a:avLst>
                      </a:prstGeom>
                      <a:solidFill>
                        <a:srgbClr val="FFC000"/>
                      </a:solidFill>
                      <a:ln cap="flat" cmpd="sng" w="12700">
                        <a:solidFill>
                          <a:srgbClr val="285259"/>
                        </a:solidFill>
                        <a:prstDash val="solid"/>
                        <a:miter lim="800000"/>
                        <a:headEnd len="sm" w="sm" type="none"/>
                        <a:tailEnd len="sm" w="sm" type="none"/>
                      </a:ln>
                    </p:spPr>
                    <p:txBody>
                      <a:bodyPr anchorCtr="0" anchor="ctr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t/>
                        </a:r>
                        <a:endParaRPr sz="1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cxnSp>
                    <p:nvCxnSpPr>
                      <p:cNvPr id="410" name="Google Shape;410;p37"/>
                      <p:cNvCxnSpPr/>
                      <p:nvPr/>
                    </p:nvCxnSpPr>
                    <p:spPr>
                      <a:xfrm flipH="1" rot="10800000">
                        <a:off x="7225739" y="2210739"/>
                        <a:ext cx="621900" cy="8400"/>
                      </a:xfrm>
                      <a:prstGeom prst="straightConnector1">
                        <a:avLst/>
                      </a:prstGeom>
                      <a:noFill/>
                      <a:ln cap="flat" cmpd="sng" w="9525">
                        <a:solidFill>
                          <a:srgbClr val="0033A0"/>
                        </a:solidFill>
                        <a:prstDash val="solid"/>
                        <a:miter lim="800000"/>
                        <a:headEnd len="med" w="med" type="triangle"/>
                        <a:tailEnd len="med" w="med" type="triangle"/>
                      </a:ln>
                    </p:spPr>
                  </p:cxnSp>
                  <p:sp>
                    <p:nvSpPr>
                      <p:cNvPr id="411" name="Google Shape;411;p37"/>
                      <p:cNvSpPr txBox="1"/>
                      <p:nvPr/>
                    </p:nvSpPr>
                    <p:spPr>
                      <a:xfrm>
                        <a:off x="8621748" y="1147441"/>
                        <a:ext cx="1796700" cy="33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b="1" lang="it" sz="900">
                            <a:solidFill>
                              <a:srgbClr val="498ED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Ar (cover gas)</a:t>
                        </a:r>
                        <a:endParaRPr b="1" sz="900">
                          <a:solidFill>
                            <a:srgbClr val="498ED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412" name="Google Shape;412;p37"/>
                      <p:cNvSpPr txBox="1"/>
                      <p:nvPr/>
                    </p:nvSpPr>
                    <p:spPr>
                      <a:xfrm>
                        <a:off x="11822700" y="1582260"/>
                        <a:ext cx="1711800" cy="33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b="1" lang="it" sz="800">
                            <a:solidFill>
                              <a:srgbClr val="498ED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Ar</a:t>
                        </a:r>
                        <a:endParaRPr b="1" sz="800">
                          <a:solidFill>
                            <a:srgbClr val="498ED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413" name="Google Shape;413;p37"/>
                      <p:cNvSpPr txBox="1"/>
                      <p:nvPr/>
                    </p:nvSpPr>
                    <p:spPr>
                      <a:xfrm>
                        <a:off x="12988650" y="1728897"/>
                        <a:ext cx="911100" cy="33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34275" lIns="68575" spcFirstLastPara="1" rIns="68575" wrap="square" tIns="34275">
                        <a:noAutofit/>
                      </a:bodyPr>
                      <a:lstStyle/>
                      <a:p>
                        <a:pPr indent="0" lvl="0" marL="0" marR="0" rtl="0" algn="l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b="1" lang="it" sz="800">
                            <a:solidFill>
                              <a:srgbClr val="969696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Vacuum</a:t>
                        </a:r>
                        <a:endParaRPr b="1" sz="800">
                          <a:solidFill>
                            <a:srgbClr val="96969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</p:grpSp>
              <p:sp>
                <p:nvSpPr>
                  <p:cNvPr id="414" name="Google Shape;414;p37"/>
                  <p:cNvSpPr/>
                  <p:nvPr/>
                </p:nvSpPr>
                <p:spPr>
                  <a:xfrm rot="5400000">
                    <a:off x="12709913" y="1604981"/>
                    <a:ext cx="868800" cy="154500"/>
                  </a:xfrm>
                  <a:prstGeom prst="can">
                    <a:avLst>
                      <a:gd fmla="val 50000" name="adj"/>
                    </a:avLst>
                  </a:prstGeom>
                  <a:solidFill>
                    <a:srgbClr val="2F2F2F"/>
                  </a:solidFill>
                  <a:ln cap="flat" cmpd="sng" w="19050">
                    <a:solidFill>
                      <a:srgbClr val="FFFFFF"/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  <a:effectLst>
                    <a:outerShdw blurRad="40000" rotWithShape="0" dir="5400000" dist="20000">
                      <a:srgbClr val="000000">
                        <a:alpha val="37650"/>
                      </a:srgbClr>
                    </a:outerShdw>
                  </a:effectLst>
                </p:spPr>
                <p:txBody>
                  <a:bodyPr anchorCtr="0" anchor="ctr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5" name="Google Shape;415;p37"/>
                  <p:cNvSpPr/>
                  <p:nvPr/>
                </p:nvSpPr>
                <p:spPr>
                  <a:xfrm rot="5400000">
                    <a:off x="11467212" y="1598982"/>
                    <a:ext cx="868800" cy="154500"/>
                  </a:xfrm>
                  <a:prstGeom prst="can">
                    <a:avLst>
                      <a:gd fmla="val 50000" name="adj"/>
                    </a:avLst>
                  </a:prstGeom>
                  <a:solidFill>
                    <a:srgbClr val="2F2F2F"/>
                  </a:solidFill>
                  <a:ln cap="flat" cmpd="sng" w="19050">
                    <a:solidFill>
                      <a:srgbClr val="FFFFFF"/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  <a:effectLst>
                    <a:outerShdw blurRad="40000" rotWithShape="0" dir="5400000" dist="20000">
                      <a:srgbClr val="000000">
                        <a:alpha val="37650"/>
                      </a:srgbClr>
                    </a:outerShdw>
                  </a:effectLst>
                </p:spPr>
                <p:txBody>
                  <a:bodyPr anchorCtr="0" anchor="ctr" bIns="34275" lIns="68575" spcFirstLastPara="1" rIns="68575" wrap="square" tIns="34275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40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416" name="Google Shape;416;p37"/>
                <p:cNvSpPr txBox="1"/>
                <p:nvPr/>
              </p:nvSpPr>
              <p:spPr>
                <a:xfrm>
                  <a:off x="11789099" y="2426906"/>
                  <a:ext cx="1996800" cy="831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it" sz="1000">
                      <a:solidFill>
                        <a:srgbClr val="626262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2 </a:t>
                  </a:r>
                  <a:r>
                    <a:rPr lang="it" sz="1000">
                      <a:solidFill>
                        <a:srgbClr val="626262"/>
                      </a:solidFill>
                    </a:rPr>
                    <a:t>w</a:t>
                  </a:r>
                  <a:r>
                    <a:rPr lang="it" sz="1000">
                      <a:solidFill>
                        <a:srgbClr val="626262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indows (graphitic material)</a:t>
                  </a:r>
                  <a:endParaRPr sz="1000">
                    <a:solidFill>
                      <a:srgbClr val="626262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7" name="Google Shape;417;p37"/>
                <p:cNvSpPr txBox="1"/>
                <p:nvPr/>
              </p:nvSpPr>
              <p:spPr>
                <a:xfrm>
                  <a:off x="7073354" y="208451"/>
                  <a:ext cx="1469400" cy="338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it" sz="90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Shielding</a:t>
                  </a:r>
                  <a:endParaRPr b="1" sz="9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418" name="Google Shape;418;p37"/>
              <p:cNvSpPr/>
              <p:nvPr/>
            </p:nvSpPr>
            <p:spPr>
              <a:xfrm>
                <a:off x="1129890" y="5578955"/>
                <a:ext cx="616800" cy="317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9" name="Google Shape;419;p37"/>
              <p:cNvSpPr/>
              <p:nvPr/>
            </p:nvSpPr>
            <p:spPr>
              <a:xfrm>
                <a:off x="7968207" y="5583552"/>
                <a:ext cx="879300" cy="317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0" name="Google Shape;420;p37"/>
              <p:cNvSpPr/>
              <p:nvPr/>
            </p:nvSpPr>
            <p:spPr>
              <a:xfrm>
                <a:off x="1748899" y="6021691"/>
                <a:ext cx="6221400" cy="317700"/>
              </a:xfrm>
              <a:prstGeom prst="roundRect">
                <a:avLst>
                  <a:gd fmla="val 16667" name="adj"/>
                </a:avLst>
              </a:prstGeom>
              <a:solidFill>
                <a:srgbClr val="0033A0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it" sz="11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rPr>
                  <a:t>Lead System</a:t>
                </a:r>
                <a:endParaRPr b="1" sz="11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1" name="Google Shape;421;p37"/>
              <p:cNvSpPr/>
              <p:nvPr/>
            </p:nvSpPr>
            <p:spPr>
              <a:xfrm>
                <a:off x="1444833" y="6437189"/>
                <a:ext cx="6836700" cy="317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22" name="Google Shape;422;p37"/>
            <p:cNvSpPr/>
            <p:nvPr/>
          </p:nvSpPr>
          <p:spPr>
            <a:xfrm>
              <a:off x="5732254" y="4208368"/>
              <a:ext cx="156000" cy="44220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37"/>
            <p:cNvSpPr/>
            <p:nvPr/>
          </p:nvSpPr>
          <p:spPr>
            <a:xfrm>
              <a:off x="1729065" y="4202547"/>
              <a:ext cx="156000" cy="44220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424" name="Google Shape;424;p37"/>
          <p:cNvCxnSpPr/>
          <p:nvPr/>
        </p:nvCxnSpPr>
        <p:spPr>
          <a:xfrm flipH="1" rot="10800000">
            <a:off x="5640000" y="2588763"/>
            <a:ext cx="1002600" cy="843000"/>
          </a:xfrm>
          <a:prstGeom prst="straightConnector1">
            <a:avLst/>
          </a:prstGeom>
          <a:noFill/>
          <a:ln cap="flat" cmpd="sng" w="19050">
            <a:solidFill>
              <a:srgbClr val="2F2F2F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425" name="Google Shape;425;p37"/>
          <p:cNvSpPr txBox="1"/>
          <p:nvPr/>
        </p:nvSpPr>
        <p:spPr>
          <a:xfrm>
            <a:off x="6639000" y="2032113"/>
            <a:ext cx="23514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rgbClr val="171717"/>
                </a:solidFill>
              </a:rPr>
              <a:t>In between windows protected area from high temperature and UHV</a:t>
            </a:r>
            <a:endParaRPr b="1" sz="1500">
              <a:solidFill>
                <a:srgbClr val="171717"/>
              </a:solidFill>
            </a:endParaRPr>
          </a:p>
        </p:txBody>
      </p:sp>
      <p:sp>
        <p:nvSpPr>
          <p:cNvPr id="426" name="Google Shape;426;p37"/>
          <p:cNvSpPr txBox="1"/>
          <p:nvPr/>
        </p:nvSpPr>
        <p:spPr>
          <a:xfrm>
            <a:off x="6753900" y="2754800"/>
            <a:ext cx="2121600" cy="534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6000" lIns="36000" spcFirstLastPara="1" rIns="36000" wrap="square" tIns="360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500">
                <a:solidFill>
                  <a:srgbClr val="171717"/>
                </a:solidFill>
              </a:rPr>
              <a:t>potential experiment placement</a:t>
            </a:r>
            <a:endParaRPr/>
          </a:p>
        </p:txBody>
      </p:sp>
      <p:sp>
        <p:nvSpPr>
          <p:cNvPr id="427" name="Google Shape;427;p37"/>
          <p:cNvSpPr txBox="1"/>
          <p:nvPr/>
        </p:nvSpPr>
        <p:spPr>
          <a:xfrm>
            <a:off x="5350000" y="4638750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1000">
                <a:solidFill>
                  <a:schemeClr val="dk1"/>
                </a:solidFill>
              </a:rPr>
              <a:t>C</a:t>
            </a:r>
            <a:r>
              <a:rPr i="1" lang="it" sz="1000">
                <a:solidFill>
                  <a:schemeClr val="dk1"/>
                </a:solidFill>
              </a:rPr>
              <a:t>ourtesy of R. Franqueira XImenes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38"/>
          <p:cNvSpPr txBox="1"/>
          <p:nvPr>
            <p:ph idx="12" type="sldNum"/>
          </p:nvPr>
        </p:nvSpPr>
        <p:spPr>
          <a:xfrm>
            <a:off x="8745300" y="97423"/>
            <a:ext cx="2895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433" name="Google Shape;433;p38"/>
          <p:cNvSpPr txBox="1"/>
          <p:nvPr>
            <p:ph type="title"/>
          </p:nvPr>
        </p:nvSpPr>
        <p:spPr>
          <a:xfrm>
            <a:off x="442800" y="577800"/>
            <a:ext cx="8263500" cy="8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it"/>
              <a:t>Neutron production</a:t>
            </a:r>
            <a:endParaRPr/>
          </a:p>
        </p:txBody>
      </p:sp>
      <p:sp>
        <p:nvSpPr>
          <p:cNvPr id="434" name="Google Shape;434;p38"/>
          <p:cNvSpPr txBox="1"/>
          <p:nvPr/>
        </p:nvSpPr>
        <p:spPr>
          <a:xfrm>
            <a:off x="737075" y="60998"/>
            <a:ext cx="30813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chemeClr val="lt1"/>
                </a:solidFill>
              </a:rPr>
              <a:t>29/11/2024 | Other Science Opportunities at the FCC-ee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435" name="Google Shape;435;p38"/>
          <p:cNvSpPr txBox="1"/>
          <p:nvPr/>
        </p:nvSpPr>
        <p:spPr>
          <a:xfrm>
            <a:off x="4571949" y="61011"/>
            <a:ext cx="45561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900">
                <a:solidFill>
                  <a:schemeClr val="lt1"/>
                </a:solidFill>
              </a:rPr>
              <a:t>Alessandro Frasca | Beamstrahlung radiation properties</a:t>
            </a:r>
            <a:endParaRPr sz="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436" name="Google Shape;436;p38"/>
          <p:cNvSpPr txBox="1"/>
          <p:nvPr/>
        </p:nvSpPr>
        <p:spPr>
          <a:xfrm>
            <a:off x="306000" y="1144575"/>
            <a:ext cx="85320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171717"/>
                </a:solidFill>
              </a:rPr>
              <a:t>Neutron production from photonuclear reactions in the dump</a:t>
            </a:r>
            <a:endParaRPr b="1" sz="1600">
              <a:solidFill>
                <a:srgbClr val="171717"/>
              </a:solidFill>
            </a:endParaRPr>
          </a:p>
          <a:p>
            <a:pPr indent="-191599" lvl="0" marL="269999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600"/>
              <a:buChar char="●"/>
            </a:pPr>
            <a:r>
              <a:rPr lang="it" sz="1600">
                <a:solidFill>
                  <a:srgbClr val="171717"/>
                </a:solidFill>
              </a:rPr>
              <a:t>different production spectra from different materials and operation modes</a:t>
            </a:r>
            <a:endParaRPr sz="1600">
              <a:solidFill>
                <a:srgbClr val="171717"/>
              </a:solidFill>
            </a:endParaRPr>
          </a:p>
        </p:txBody>
      </p:sp>
      <p:pic>
        <p:nvPicPr>
          <p:cNvPr id="437" name="Google Shape;43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0019" y="1887668"/>
            <a:ext cx="3874758" cy="2583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4388" y="1911188"/>
            <a:ext cx="3964365" cy="2579048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38"/>
          <p:cNvSpPr txBox="1"/>
          <p:nvPr/>
        </p:nvSpPr>
        <p:spPr>
          <a:xfrm>
            <a:off x="387925" y="4395114"/>
            <a:ext cx="40467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rgbClr val="171717"/>
                </a:solidFill>
              </a:rPr>
              <a:t>These are not the neutrons available</a:t>
            </a:r>
            <a:endParaRPr sz="1600">
              <a:solidFill>
                <a:srgbClr val="171717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rgbClr val="171717"/>
                </a:solidFill>
              </a:rPr>
              <a:t>for experiments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440" name="Google Shape;440;p38"/>
          <p:cNvSpPr txBox="1"/>
          <p:nvPr/>
        </p:nvSpPr>
        <p:spPr>
          <a:xfrm>
            <a:off x="4800250" y="4395125"/>
            <a:ext cx="40467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rgbClr val="171717"/>
                </a:solidFill>
              </a:rPr>
              <a:t>Neutrons found at the window level, but other radiation backgrounds present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441" name="Google Shape;441;p38"/>
          <p:cNvSpPr/>
          <p:nvPr/>
        </p:nvSpPr>
        <p:spPr>
          <a:xfrm>
            <a:off x="4346850" y="2952750"/>
            <a:ext cx="450300" cy="3060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2F2F2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