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87" r:id="rId3"/>
    <p:sldId id="288" r:id="rId4"/>
    <p:sldId id="289" r:id="rId5"/>
    <p:sldId id="290" r:id="rId6"/>
    <p:sldId id="263" r:id="rId7"/>
    <p:sldId id="286" r:id="rId8"/>
    <p:sldId id="265" r:id="rId9"/>
    <p:sldId id="293" r:id="rId10"/>
    <p:sldId id="272" r:id="rId11"/>
    <p:sldId id="274" r:id="rId12"/>
    <p:sldId id="275" r:id="rId13"/>
    <p:sldId id="260" r:id="rId14"/>
    <p:sldId id="770" r:id="rId15"/>
    <p:sldId id="258" r:id="rId16"/>
    <p:sldId id="281" r:id="rId17"/>
    <p:sldId id="276" r:id="rId18"/>
    <p:sldId id="768" r:id="rId19"/>
    <p:sldId id="283" r:id="rId20"/>
    <p:sldId id="284" r:id="rId21"/>
    <p:sldId id="292" r:id="rId22"/>
    <p:sldId id="282" r:id="rId23"/>
    <p:sldId id="277" r:id="rId24"/>
    <p:sldId id="280" r:id="rId25"/>
    <p:sldId id="765" r:id="rId26"/>
    <p:sldId id="291" r:id="rId27"/>
    <p:sldId id="749" r:id="rId28"/>
    <p:sldId id="764" r:id="rId29"/>
    <p:sldId id="76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Stile medio 3 - Colore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Stile scuro 1 - Color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25" autoAdjust="0"/>
    <p:restoredTop sz="95766" autoAdjust="0"/>
  </p:normalViewPr>
  <p:slideViewPr>
    <p:cSldViewPr snapToGrid="0">
      <p:cViewPr varScale="1">
        <p:scale>
          <a:sx n="93" d="100"/>
          <a:sy n="93" d="100"/>
        </p:scale>
        <p:origin x="1147" y="65"/>
      </p:cViewPr>
      <p:guideLst/>
    </p:cSldViewPr>
  </p:slideViewPr>
  <p:notesTextViewPr>
    <p:cViewPr>
      <p:scale>
        <a:sx n="1" d="1"/>
        <a:sy n="1" d="1"/>
      </p:scale>
      <p:origin x="0" y="0"/>
    </p:cViewPr>
  </p:notesTextViewPr>
  <p:notesViewPr>
    <p:cSldViewPr snapToGrid="0">
      <p:cViewPr varScale="1">
        <p:scale>
          <a:sx n="71" d="100"/>
          <a:sy n="71" d="100"/>
        </p:scale>
        <p:origin x="3635" y="71"/>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12/09/2024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Hello everyone, my name is Francesco Mariani , I am </a:t>
            </a:r>
            <a:r>
              <a:rPr lang="en-US" dirty="0" err="1"/>
              <a:t>Ph.D</a:t>
            </a:r>
            <a:r>
              <a:rPr lang="en-US" dirty="0"/>
              <a:t> student at </a:t>
            </a:r>
            <a:r>
              <a:rPr lang="it-IT" dirty="0"/>
              <a:t>La Sapienza </a:t>
            </a:r>
            <a:r>
              <a:rPr lang="it-IT" dirty="0" err="1"/>
              <a:t>university</a:t>
            </a:r>
            <a:r>
              <a:rPr lang="it-IT" dirty="0"/>
              <a:t> of Rome and I </a:t>
            </a:r>
            <a:r>
              <a:rPr lang="it-IT" dirty="0" err="1"/>
              <a:t>am</a:t>
            </a:r>
            <a:r>
              <a:rPr lang="it-IT" dirty="0"/>
              <a:t> </a:t>
            </a:r>
            <a:r>
              <a:rPr lang="it-IT" dirty="0" err="1"/>
              <a:t>associated</a:t>
            </a:r>
            <a:r>
              <a:rPr lang="it-IT" dirty="0"/>
              <a:t> with INFN of Milan.</a:t>
            </a:r>
          </a:p>
          <a:p>
            <a:r>
              <a:rPr lang="en-US" dirty="0"/>
              <a:t>Today, I’m here to talk about the </a:t>
            </a:r>
            <a:r>
              <a:rPr lang="it-IT" dirty="0"/>
              <a:t>«</a:t>
            </a:r>
            <a:r>
              <a:rPr lang="it-IT" b="1" dirty="0" err="1"/>
              <a:t>preliminary</a:t>
            </a:r>
            <a:r>
              <a:rPr lang="it-IT" b="1" dirty="0"/>
              <a:t> EM &amp; Mec Design of a cos-theta </a:t>
            </a:r>
            <a:r>
              <a:rPr lang="it-IT" b="1" dirty="0" err="1"/>
              <a:t>Dipole</a:t>
            </a:r>
            <a:r>
              <a:rPr lang="it-IT" b="1" dirty="0"/>
              <a:t> for the </a:t>
            </a:r>
            <a:r>
              <a:rPr lang="it-IT" b="1" dirty="0" err="1"/>
              <a:t>Muon</a:t>
            </a:r>
            <a:r>
              <a:rPr lang="it-IT" b="1" dirty="0"/>
              <a:t> Collider Project</a:t>
            </a:r>
            <a:r>
              <a:rPr lang="it-IT" dirty="0"/>
              <a:t>».</a:t>
            </a:r>
          </a:p>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a:t>
            </a:fld>
            <a:endParaRPr lang="en-GB"/>
          </a:p>
        </p:txBody>
      </p:sp>
    </p:spTree>
    <p:extLst>
      <p:ext uri="{BB962C8B-B14F-4D97-AF65-F5344CB8AC3E}">
        <p14:creationId xmlns:p14="http://schemas.microsoft.com/office/powerpoint/2010/main" val="3605166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The </a:t>
            </a:r>
            <a:r>
              <a:rPr lang="it-IT" dirty="0" err="1"/>
              <a:t>two</a:t>
            </a:r>
            <a:r>
              <a:rPr lang="it-IT" dirty="0"/>
              <a:t> </a:t>
            </a:r>
            <a:r>
              <a:rPr lang="it-IT" dirty="0" err="1"/>
              <a:t>tables</a:t>
            </a:r>
            <a:r>
              <a:rPr lang="it-IT" dirty="0"/>
              <a:t> show the </a:t>
            </a:r>
            <a:r>
              <a:rPr lang="it-IT" dirty="0" err="1"/>
              <a:t>margin</a:t>
            </a:r>
            <a:r>
              <a:rPr lang="it-IT" dirty="0"/>
              <a:t> of </a:t>
            </a:r>
            <a:r>
              <a:rPr lang="it-IT" dirty="0" err="1"/>
              <a:t>each</a:t>
            </a:r>
            <a:r>
              <a:rPr lang="it-IT" dirty="0"/>
              <a:t> coil </a:t>
            </a:r>
            <a:r>
              <a:rPr lang="it-IT" dirty="0" err="1"/>
              <a:t>block</a:t>
            </a:r>
            <a:r>
              <a:rPr lang="it-IT" dirty="0"/>
              <a:t> in case of uniform current </a:t>
            </a:r>
            <a:r>
              <a:rPr lang="it-IT" dirty="0" err="1"/>
              <a:t>density</a:t>
            </a:r>
            <a:r>
              <a:rPr lang="it-IT" dirty="0"/>
              <a:t> (so </a:t>
            </a:r>
            <a:r>
              <a:rPr lang="it-IT" dirty="0" err="1"/>
              <a:t>without</a:t>
            </a:r>
            <a:r>
              <a:rPr lang="it-IT" dirty="0"/>
              <a:t> screening current) and in case of non-uniform current </a:t>
            </a:r>
            <a:r>
              <a:rPr lang="it-IT" dirty="0" err="1"/>
              <a:t>density</a:t>
            </a:r>
            <a:r>
              <a:rPr lang="it-IT"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t>Since</a:t>
            </a:r>
            <a:r>
              <a:rPr lang="it-IT" dirty="0"/>
              <a:t> the screening current </a:t>
            </a:r>
            <a:r>
              <a:rPr lang="it-IT" dirty="0" err="1"/>
              <a:t>attenuates</a:t>
            </a:r>
            <a:r>
              <a:rPr lang="it-IT" dirty="0"/>
              <a:t> the </a:t>
            </a:r>
            <a:r>
              <a:rPr lang="it-IT" dirty="0" err="1"/>
              <a:t>perpendicular</a:t>
            </a:r>
            <a:r>
              <a:rPr lang="it-IT" dirty="0"/>
              <a:t> field, the </a:t>
            </a:r>
            <a:r>
              <a:rPr lang="it-IT" dirty="0" err="1"/>
              <a:t>margin</a:t>
            </a:r>
            <a:r>
              <a:rPr lang="it-IT" dirty="0"/>
              <a:t> from </a:t>
            </a:r>
            <a:r>
              <a:rPr lang="it-IT" dirty="0" err="1"/>
              <a:t>quench</a:t>
            </a:r>
            <a:r>
              <a:rPr lang="it-IT" dirty="0"/>
              <a:t> of </a:t>
            </a:r>
            <a:r>
              <a:rPr lang="it-IT" dirty="0" err="1"/>
              <a:t>each</a:t>
            </a:r>
            <a:r>
              <a:rPr lang="it-IT" dirty="0"/>
              <a:t> </a:t>
            </a:r>
            <a:r>
              <a:rPr lang="it-IT" dirty="0" err="1"/>
              <a:t>block</a:t>
            </a:r>
            <a:r>
              <a:rPr lang="it-IT" dirty="0"/>
              <a:t> </a:t>
            </a:r>
            <a:r>
              <a:rPr lang="it-IT" dirty="0" err="1"/>
              <a:t>increases</a:t>
            </a:r>
            <a:r>
              <a:rPr lang="it-I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t>Only</a:t>
            </a:r>
            <a:r>
              <a:rPr lang="it-IT" dirty="0"/>
              <a:t> </a:t>
            </a:r>
            <a:r>
              <a:rPr lang="it-IT" dirty="0" err="1"/>
              <a:t>four</a:t>
            </a:r>
            <a:r>
              <a:rPr lang="it-IT" dirty="0"/>
              <a:t> </a:t>
            </a:r>
            <a:r>
              <a:rPr lang="it-IT" dirty="0" err="1"/>
              <a:t>blocks</a:t>
            </a:r>
            <a:r>
              <a:rPr lang="it-IT" dirty="0"/>
              <a:t> </a:t>
            </a:r>
            <a:r>
              <a:rPr lang="it-IT" dirty="0" err="1"/>
              <a:t>keep</a:t>
            </a:r>
            <a:r>
              <a:rPr lang="it-IT" dirty="0"/>
              <a:t> </a:t>
            </a:r>
            <a:r>
              <a:rPr lang="it-IT" dirty="0" err="1"/>
              <a:t>their</a:t>
            </a:r>
            <a:r>
              <a:rPr lang="it-IT" dirty="0"/>
              <a:t> </a:t>
            </a:r>
            <a:r>
              <a:rPr lang="it-IT" dirty="0" err="1"/>
              <a:t>margin</a:t>
            </a:r>
            <a:r>
              <a:rPr lang="it-IT" dirty="0"/>
              <a:t> </a:t>
            </a:r>
            <a:r>
              <a:rPr lang="it-IT" dirty="0" err="1"/>
              <a:t>unchanged</a:t>
            </a:r>
            <a:r>
              <a:rPr lang="it-IT" dirty="0"/>
              <a:t>. </a:t>
            </a:r>
            <a:r>
              <a:rPr lang="it-IT" dirty="0" err="1"/>
              <a:t>Indeed</a:t>
            </a:r>
            <a:r>
              <a:rPr lang="it-IT" dirty="0"/>
              <a:t>, in </a:t>
            </a:r>
            <a:r>
              <a:rPr lang="it-IT" dirty="0" err="1"/>
              <a:t>these</a:t>
            </a:r>
            <a:r>
              <a:rPr lang="it-IT" dirty="0"/>
              <a:t> </a:t>
            </a:r>
            <a:r>
              <a:rPr lang="it-IT" dirty="0" err="1"/>
              <a:t>blocks</a:t>
            </a:r>
            <a:r>
              <a:rPr lang="it-IT" dirty="0"/>
              <a:t>, </a:t>
            </a:r>
            <a:r>
              <a:rPr lang="en-US" b="0" i="0" dirty="0">
                <a:solidFill>
                  <a:srgbClr val="3C4043"/>
                </a:solidFill>
                <a:effectLst/>
                <a:highlight>
                  <a:srgbClr val="F5F5F5"/>
                </a:highlight>
                <a:latin typeface="Roboto" panose="02000000000000000000" pitchFamily="2" charset="0"/>
              </a:rPr>
              <a:t>the perpendicular field looks weak also without screening current.</a:t>
            </a:r>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10</a:t>
            </a:fld>
            <a:endParaRPr lang="en-GB"/>
          </a:p>
        </p:txBody>
      </p:sp>
    </p:spTree>
    <p:extLst>
      <p:ext uri="{BB962C8B-B14F-4D97-AF65-F5344CB8AC3E}">
        <p14:creationId xmlns:p14="http://schemas.microsoft.com/office/powerpoint/2010/main" val="4252004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Let’s</a:t>
            </a:r>
            <a:r>
              <a:rPr lang="it-IT" dirty="0"/>
              <a:t> </a:t>
            </a:r>
            <a:r>
              <a:rPr lang="it-IT" dirty="0" err="1"/>
              <a:t>see</a:t>
            </a:r>
            <a:r>
              <a:rPr lang="it-IT" dirty="0"/>
              <a:t> </a:t>
            </a:r>
            <a:r>
              <a:rPr lang="it-IT" dirty="0" err="1"/>
              <a:t>how</a:t>
            </a:r>
            <a:r>
              <a:rPr lang="it-IT" dirty="0"/>
              <a:t> the screening current </a:t>
            </a:r>
            <a:r>
              <a:rPr lang="it-IT" dirty="0" err="1"/>
              <a:t>influences</a:t>
            </a:r>
            <a:r>
              <a:rPr lang="it-IT" dirty="0"/>
              <a:t> the </a:t>
            </a:r>
            <a:r>
              <a:rPr lang="it-IT" dirty="0" err="1"/>
              <a:t>mechanical</a:t>
            </a:r>
            <a:r>
              <a:rPr lang="it-IT" dirty="0"/>
              <a:t> study. For </a:t>
            </a:r>
            <a:r>
              <a:rPr lang="it-IT" dirty="0" err="1"/>
              <a:t>this</a:t>
            </a:r>
            <a:r>
              <a:rPr lang="it-IT" dirty="0"/>
              <a:t> study:</a:t>
            </a:r>
          </a:p>
          <a:p>
            <a:pPr marL="171450" indent="-171450">
              <a:buFontTx/>
              <a:buChar char="-"/>
            </a:pPr>
            <a:r>
              <a:rPr lang="it-IT" dirty="0"/>
              <a:t>I suppose to </a:t>
            </a:r>
            <a:r>
              <a:rPr lang="it-IT" dirty="0" err="1"/>
              <a:t>have</a:t>
            </a:r>
            <a:r>
              <a:rPr lang="it-IT" dirty="0"/>
              <a:t> an </a:t>
            </a:r>
            <a:r>
              <a:rPr lang="it-IT" dirty="0" err="1"/>
              <a:t>infinitely</a:t>
            </a:r>
            <a:r>
              <a:rPr lang="it-IT" dirty="0"/>
              <a:t> </a:t>
            </a:r>
            <a:r>
              <a:rPr lang="it-IT" dirty="0" err="1"/>
              <a:t>rigid</a:t>
            </a:r>
            <a:r>
              <a:rPr lang="it-IT" dirty="0"/>
              <a:t> collar </a:t>
            </a:r>
            <a:r>
              <a:rPr lang="it-IT" dirty="0" err="1"/>
              <a:t>around</a:t>
            </a:r>
            <a:r>
              <a:rPr lang="it-IT" dirty="0"/>
              <a:t> the </a:t>
            </a:r>
            <a:r>
              <a:rPr lang="it-IT" dirty="0" err="1"/>
              <a:t>magnet</a:t>
            </a:r>
            <a:r>
              <a:rPr lang="it-IT" dirty="0"/>
              <a:t> and a </a:t>
            </a:r>
            <a:r>
              <a:rPr lang="it-IT" dirty="0" err="1"/>
              <a:t>frictionless</a:t>
            </a:r>
            <a:r>
              <a:rPr lang="it-IT" dirty="0"/>
              <a:t> contact </a:t>
            </a:r>
            <a:r>
              <a:rPr lang="it-IT" dirty="0" err="1"/>
              <a:t>between</a:t>
            </a:r>
            <a:r>
              <a:rPr lang="it-IT" dirty="0"/>
              <a:t> collar and layers;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it-IT" dirty="0"/>
              <a:t>for layers </a:t>
            </a:r>
            <a:r>
              <a:rPr lang="it-IT" dirty="0" err="1"/>
              <a:t>is</a:t>
            </a:r>
            <a:r>
              <a:rPr lang="it-IT" dirty="0"/>
              <a:t> </a:t>
            </a:r>
            <a:r>
              <a:rPr lang="it-IT" dirty="0" err="1"/>
              <a:t>assumed</a:t>
            </a:r>
            <a:r>
              <a:rPr lang="it-IT" dirty="0"/>
              <a:t> a </a:t>
            </a:r>
            <a:r>
              <a:rPr lang="it-IT" dirty="0" err="1"/>
              <a:t>young</a:t>
            </a:r>
            <a:r>
              <a:rPr lang="it-IT" dirty="0"/>
              <a:t> </a:t>
            </a:r>
            <a:r>
              <a:rPr lang="it-IT" dirty="0" err="1"/>
              <a:t>modulus</a:t>
            </a:r>
            <a:r>
              <a:rPr lang="it-IT" dirty="0"/>
              <a:t> of 174 </a:t>
            </a:r>
            <a:r>
              <a:rPr lang="it-IT" dirty="0" err="1"/>
              <a:t>Gpa</a:t>
            </a:r>
            <a:r>
              <a:rPr lang="it-IT" dirty="0"/>
              <a:t>, </a:t>
            </a:r>
            <a:r>
              <a:rPr lang="it-IT" dirty="0" err="1"/>
              <a:t>whereas</a:t>
            </a:r>
            <a:r>
              <a:rPr lang="it-IT" dirty="0"/>
              <a:t> for the wedges the </a:t>
            </a:r>
            <a:r>
              <a:rPr lang="it-IT" dirty="0" err="1"/>
              <a:t>young</a:t>
            </a:r>
            <a:r>
              <a:rPr lang="it-IT" dirty="0"/>
              <a:t> </a:t>
            </a:r>
            <a:r>
              <a:rPr lang="it-IT" dirty="0" err="1"/>
              <a:t>modulus</a:t>
            </a:r>
            <a:r>
              <a:rPr lang="it-IT" dirty="0"/>
              <a:t> of </a:t>
            </a:r>
            <a:r>
              <a:rPr lang="it-IT" dirty="0" err="1"/>
              <a:t>copper</a:t>
            </a:r>
            <a:r>
              <a:rPr lang="it-IT"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In the </a:t>
            </a:r>
            <a:r>
              <a:rPr lang="it-IT" dirty="0" err="1"/>
              <a:t>analysis</a:t>
            </a:r>
            <a:r>
              <a:rPr lang="it-IT" dirty="0"/>
              <a:t> of stress I </a:t>
            </a:r>
            <a:r>
              <a:rPr lang="it-IT" dirty="0" err="1"/>
              <a:t>compared</a:t>
            </a:r>
            <a:r>
              <a:rPr lang="it-IT" dirty="0"/>
              <a:t> </a:t>
            </a:r>
            <a:r>
              <a:rPr lang="it-IT" dirty="0" err="1"/>
              <a:t>two</a:t>
            </a:r>
            <a:r>
              <a:rPr lang="it-IT" dirty="0"/>
              <a:t> </a:t>
            </a:r>
            <a:r>
              <a:rPr lang="it-IT" dirty="0" err="1"/>
              <a:t>different</a:t>
            </a:r>
            <a:r>
              <a:rPr lang="it-IT" dirty="0"/>
              <a:t> </a:t>
            </a:r>
            <a:r>
              <a:rPr lang="it-IT" dirty="0" err="1"/>
              <a:t>scenarios</a:t>
            </a:r>
            <a:r>
              <a:rPr lang="it-IT" dirty="0"/>
              <a:t>:</a:t>
            </a:r>
          </a:p>
          <a:p>
            <a:pPr marL="228600" indent="-228600">
              <a:buFontTx/>
              <a:buAutoNum type="arabicParenR"/>
            </a:pPr>
            <a:r>
              <a:rPr lang="it-IT" dirty="0"/>
              <a:t>The </a:t>
            </a:r>
            <a:r>
              <a:rPr lang="it-IT" dirty="0" err="1"/>
              <a:t>former</a:t>
            </a:r>
            <a:r>
              <a:rPr lang="it-IT" dirty="0"/>
              <a:t> </a:t>
            </a:r>
            <a:r>
              <a:rPr lang="it-IT" dirty="0" err="1"/>
              <a:t>assumes</a:t>
            </a:r>
            <a:r>
              <a:rPr lang="it-IT" dirty="0"/>
              <a:t> the layers to be </a:t>
            </a:r>
            <a:r>
              <a:rPr lang="it-IT" dirty="0" err="1"/>
              <a:t>bounded</a:t>
            </a:r>
            <a:r>
              <a:rPr lang="it-IT" dirty="0"/>
              <a:t> </a:t>
            </a:r>
            <a:r>
              <a:rPr lang="it-IT" dirty="0" err="1"/>
              <a:t>between</a:t>
            </a:r>
            <a:r>
              <a:rPr lang="it-IT" dirty="0"/>
              <a:t> </a:t>
            </a:r>
            <a:r>
              <a:rPr lang="it-IT" dirty="0" err="1"/>
              <a:t>each</a:t>
            </a:r>
            <a:r>
              <a:rPr lang="it-IT" dirty="0"/>
              <a:t> </a:t>
            </a:r>
            <a:r>
              <a:rPr lang="it-IT" dirty="0" err="1"/>
              <a:t>other</a:t>
            </a:r>
            <a:r>
              <a:rPr lang="it-IT" dirty="0"/>
              <a:t>;</a:t>
            </a:r>
          </a:p>
          <a:p>
            <a:pPr marL="228600" indent="-228600">
              <a:buFontTx/>
              <a:buAutoNum type="arabicParenR"/>
            </a:pPr>
            <a:r>
              <a:rPr lang="it-IT" dirty="0"/>
              <a:t>The </a:t>
            </a:r>
            <a:r>
              <a:rPr lang="it-IT" dirty="0" err="1"/>
              <a:t>latter</a:t>
            </a:r>
            <a:r>
              <a:rPr lang="it-IT" dirty="0"/>
              <a:t> </a:t>
            </a:r>
            <a:r>
              <a:rPr lang="it-IT" dirty="0" err="1"/>
              <a:t>assumes</a:t>
            </a:r>
            <a:r>
              <a:rPr lang="it-IT" dirty="0"/>
              <a:t> </a:t>
            </a:r>
            <a:r>
              <a:rPr lang="it-IT" dirty="0" err="1"/>
              <a:t>that</a:t>
            </a:r>
            <a:r>
              <a:rPr lang="it-IT" dirty="0"/>
              <a:t> layers are </a:t>
            </a:r>
            <a:r>
              <a:rPr lang="it-IT" dirty="0" err="1"/>
              <a:t>separated</a:t>
            </a:r>
            <a:r>
              <a:rPr lang="it-IT" dirty="0"/>
              <a:t> and in </a:t>
            </a:r>
            <a:r>
              <a:rPr lang="it-IT" dirty="0" err="1"/>
              <a:t>frictionless</a:t>
            </a:r>
            <a:r>
              <a:rPr lang="it-IT" dirty="0"/>
              <a:t> contact.</a:t>
            </a:r>
          </a:p>
        </p:txBody>
      </p:sp>
      <p:sp>
        <p:nvSpPr>
          <p:cNvPr id="4" name="Segnaposto numero diapositiva 3"/>
          <p:cNvSpPr>
            <a:spLocks noGrp="1"/>
          </p:cNvSpPr>
          <p:nvPr>
            <p:ph type="sldNum" sz="quarter" idx="5"/>
          </p:nvPr>
        </p:nvSpPr>
        <p:spPr/>
        <p:txBody>
          <a:bodyPr/>
          <a:lstStyle/>
          <a:p>
            <a:fld id="{CF486CE9-1877-45A3-9ABE-42D28D769CEF}" type="slidenum">
              <a:rPr lang="en-GB" smtClean="0"/>
              <a:t>11</a:t>
            </a:fld>
            <a:endParaRPr lang="en-GB"/>
          </a:p>
        </p:txBody>
      </p:sp>
    </p:spTree>
    <p:extLst>
      <p:ext uri="{BB962C8B-B14F-4D97-AF65-F5344CB8AC3E}">
        <p14:creationId xmlns:p14="http://schemas.microsoft.com/office/powerpoint/2010/main" val="9853439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The </a:t>
            </a:r>
            <a:r>
              <a:rPr lang="it-IT" dirty="0" err="1"/>
              <a:t>two</a:t>
            </a:r>
            <a:r>
              <a:rPr lang="it-IT" dirty="0"/>
              <a:t> images show the </a:t>
            </a:r>
            <a:r>
              <a:rPr lang="it-IT" dirty="0" err="1"/>
              <a:t>azimuthal</a:t>
            </a:r>
            <a:r>
              <a:rPr lang="it-IT" dirty="0"/>
              <a:t> stress </a:t>
            </a:r>
            <a:r>
              <a:rPr lang="it-IT" dirty="0" err="1"/>
              <a:t>produced</a:t>
            </a:r>
            <a:r>
              <a:rPr lang="it-IT" dirty="0"/>
              <a:t> by the Lorentz </a:t>
            </a:r>
            <a:r>
              <a:rPr lang="it-IT" dirty="0" err="1"/>
              <a:t>Forces</a:t>
            </a:r>
            <a:r>
              <a:rPr lang="it-IT" dirty="0"/>
              <a:t> </a:t>
            </a:r>
            <a:r>
              <a:rPr lang="it-IT" dirty="0" err="1"/>
              <a:t>obtained</a:t>
            </a:r>
            <a:r>
              <a:rPr lang="it-IT" dirty="0"/>
              <a:t> with non uniform current in case of </a:t>
            </a:r>
            <a:r>
              <a:rPr lang="it-IT" dirty="0" err="1"/>
              <a:t>bounded</a:t>
            </a:r>
            <a:r>
              <a:rPr lang="it-IT" dirty="0"/>
              <a:t> and </a:t>
            </a:r>
            <a:r>
              <a:rPr lang="it-IT" dirty="0" err="1"/>
              <a:t>separated</a:t>
            </a:r>
            <a:r>
              <a:rPr lang="it-IT" dirty="0"/>
              <a:t> layers in </a:t>
            </a:r>
            <a:r>
              <a:rPr lang="it-IT" dirty="0" err="1"/>
              <a:t>frictionless</a:t>
            </a:r>
            <a:r>
              <a:rPr lang="it-IT" dirty="0"/>
              <a:t> contact.</a:t>
            </a:r>
          </a:p>
          <a:p>
            <a:r>
              <a:rPr lang="it-IT" dirty="0" err="1"/>
              <a:t>There</a:t>
            </a:r>
            <a:r>
              <a:rPr lang="it-IT" dirty="0"/>
              <a:t> </a:t>
            </a:r>
            <a:r>
              <a:rPr lang="it-IT" dirty="0" err="1"/>
              <a:t>is</a:t>
            </a:r>
            <a:r>
              <a:rPr lang="it-IT" dirty="0"/>
              <a:t> a compressive stress on the </a:t>
            </a:r>
            <a:r>
              <a:rPr lang="it-IT" dirty="0" err="1"/>
              <a:t>midplane</a:t>
            </a:r>
            <a:r>
              <a:rPr lang="it-IT" dirty="0"/>
              <a:t> and a tensile stress </a:t>
            </a:r>
            <a:r>
              <a:rPr lang="it-IT" dirty="0" err="1"/>
              <a:t>near</a:t>
            </a:r>
            <a:r>
              <a:rPr lang="it-IT" dirty="0"/>
              <a:t> to the pole of the </a:t>
            </a:r>
            <a:r>
              <a:rPr lang="it-IT" dirty="0" err="1"/>
              <a:t>magnet</a:t>
            </a:r>
            <a:r>
              <a:rPr lang="it-IT"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The tensile stress </a:t>
            </a:r>
            <a:r>
              <a:rPr lang="it-IT" dirty="0" err="1"/>
              <a:t>at</a:t>
            </a:r>
            <a:r>
              <a:rPr lang="it-IT" dirty="0"/>
              <a:t> the top of the </a:t>
            </a:r>
            <a:r>
              <a:rPr lang="it-IT" dirty="0" err="1"/>
              <a:t>magnet</a:t>
            </a:r>
            <a:r>
              <a:rPr lang="it-IT" dirty="0"/>
              <a:t> </a:t>
            </a:r>
            <a:r>
              <a:rPr lang="it-IT" dirty="0" err="1"/>
              <a:t>should</a:t>
            </a:r>
            <a:r>
              <a:rPr lang="it-IT" dirty="0"/>
              <a:t> be </a:t>
            </a:r>
            <a:r>
              <a:rPr lang="it-IT" dirty="0" err="1"/>
              <a:t>canceled</a:t>
            </a:r>
            <a:r>
              <a:rPr lang="it-IT" dirty="0"/>
              <a:t> to </a:t>
            </a:r>
            <a:r>
              <a:rPr lang="it-IT" dirty="0" err="1"/>
              <a:t>prevent</a:t>
            </a:r>
            <a:r>
              <a:rPr lang="it-IT" dirty="0"/>
              <a:t> tapes from </a:t>
            </a:r>
            <a:r>
              <a:rPr lang="it-IT" dirty="0" err="1"/>
              <a:t>delamination</a:t>
            </a:r>
            <a:r>
              <a:rPr lang="it-IT" dirty="0"/>
              <a:t>, </a:t>
            </a:r>
            <a:r>
              <a:rPr lang="it-IT" dirty="0" err="1"/>
              <a:t>whereas</a:t>
            </a:r>
            <a:r>
              <a:rPr lang="it-IT" dirty="0"/>
              <a:t> the compressive stress on the </a:t>
            </a:r>
            <a:r>
              <a:rPr lang="it-IT" dirty="0" err="1"/>
              <a:t>midplane</a:t>
            </a:r>
            <a:r>
              <a:rPr lang="it-IT" dirty="0"/>
              <a:t> </a:t>
            </a:r>
            <a:r>
              <a:rPr lang="it-IT" dirty="0" err="1"/>
              <a:t>should</a:t>
            </a:r>
            <a:r>
              <a:rPr lang="it-IT" dirty="0"/>
              <a:t> be </a:t>
            </a:r>
            <a:r>
              <a:rPr lang="it-IT" dirty="0" err="1"/>
              <a:t>reduced</a:t>
            </a:r>
            <a:r>
              <a:rPr lang="it-IT" dirty="0"/>
              <a:t> of </a:t>
            </a:r>
            <a:r>
              <a:rPr lang="it-IT" dirty="0" err="1"/>
              <a:t>almost</a:t>
            </a:r>
            <a:r>
              <a:rPr lang="it-IT" dirty="0"/>
              <a:t> 100 Mpa for </a:t>
            </a:r>
            <a:r>
              <a:rPr lang="it-IT" dirty="0" err="1"/>
              <a:t>both</a:t>
            </a:r>
            <a:r>
              <a:rPr lang="it-IT" dirty="0"/>
              <a:t> </a:t>
            </a:r>
            <a:r>
              <a:rPr lang="it-IT" dirty="0" err="1"/>
              <a:t>cases</a:t>
            </a:r>
            <a:r>
              <a:rPr lang="it-IT" dirty="0"/>
              <a:t>.</a:t>
            </a:r>
          </a:p>
          <a:p>
            <a:r>
              <a:rPr lang="it-IT" dirty="0" err="1"/>
              <a:t>As</a:t>
            </a:r>
            <a:r>
              <a:rPr lang="it-IT" dirty="0"/>
              <a:t> can be </a:t>
            </a:r>
            <a:r>
              <a:rPr lang="it-IT" dirty="0" err="1"/>
              <a:t>seen</a:t>
            </a:r>
            <a:r>
              <a:rPr lang="it-IT" dirty="0"/>
              <a:t>, </a:t>
            </a:r>
            <a:r>
              <a:rPr lang="it-IT" dirty="0" err="1"/>
              <a:t>separation</a:t>
            </a:r>
            <a:r>
              <a:rPr lang="it-IT" dirty="0"/>
              <a:t> </a:t>
            </a:r>
            <a:r>
              <a:rPr lang="it-IT" dirty="0" err="1"/>
              <a:t>between</a:t>
            </a:r>
            <a:r>
              <a:rPr lang="it-IT" dirty="0"/>
              <a:t> layers </a:t>
            </a:r>
            <a:r>
              <a:rPr lang="it-IT" dirty="0" err="1"/>
              <a:t>allows</a:t>
            </a:r>
            <a:r>
              <a:rPr lang="it-IT" dirty="0"/>
              <a:t> to </a:t>
            </a:r>
            <a:r>
              <a:rPr lang="it-IT" dirty="0" err="1"/>
              <a:t>keep</a:t>
            </a:r>
            <a:r>
              <a:rPr lang="it-IT" dirty="0"/>
              <a:t> the tensile stress </a:t>
            </a:r>
            <a:r>
              <a:rPr lang="it-IT" dirty="0" err="1"/>
              <a:t>lower</a:t>
            </a:r>
            <a:r>
              <a:rPr lang="it-IT" dirty="0"/>
              <a:t>, </a:t>
            </a:r>
            <a:r>
              <a:rPr lang="it-IT" dirty="0" err="1"/>
              <a:t>but</a:t>
            </a:r>
            <a:r>
              <a:rPr lang="it-IT" dirty="0"/>
              <a:t> compressive stress </a:t>
            </a:r>
            <a:r>
              <a:rPr lang="it-IT" dirty="0" err="1"/>
              <a:t>slightly</a:t>
            </a:r>
            <a:r>
              <a:rPr lang="it-IT" dirty="0"/>
              <a:t> </a:t>
            </a:r>
            <a:r>
              <a:rPr lang="it-IT" dirty="0" err="1"/>
              <a:t>increases</a:t>
            </a:r>
            <a:r>
              <a:rPr lang="it-IT" dirty="0"/>
              <a:t>.</a:t>
            </a:r>
          </a:p>
          <a:p>
            <a:r>
              <a:rPr lang="it-IT" dirty="0"/>
              <a:t>An </a:t>
            </a:r>
            <a:r>
              <a:rPr lang="it-IT" dirty="0" err="1"/>
              <a:t>other</a:t>
            </a:r>
            <a:r>
              <a:rPr lang="it-IT" dirty="0"/>
              <a:t> </a:t>
            </a:r>
            <a:r>
              <a:rPr lang="it-IT" dirty="0" err="1"/>
              <a:t>difference</a:t>
            </a:r>
            <a:r>
              <a:rPr lang="it-IT" dirty="0"/>
              <a:t> </a:t>
            </a:r>
            <a:r>
              <a:rPr lang="it-IT" dirty="0" err="1"/>
              <a:t>is</a:t>
            </a:r>
            <a:r>
              <a:rPr lang="it-IT" dirty="0"/>
              <a:t> </a:t>
            </a:r>
            <a:r>
              <a:rPr lang="it-IT" dirty="0" err="1"/>
              <a:t>that</a:t>
            </a:r>
            <a:r>
              <a:rPr lang="it-IT" dirty="0"/>
              <a:t> the maximum compressive stress in case of </a:t>
            </a:r>
            <a:r>
              <a:rPr lang="it-IT" dirty="0" err="1"/>
              <a:t>bounded</a:t>
            </a:r>
            <a:r>
              <a:rPr lang="it-IT" dirty="0"/>
              <a:t> </a:t>
            </a:r>
            <a:r>
              <a:rPr lang="it-IT" dirty="0" err="1"/>
              <a:t>layers</a:t>
            </a:r>
            <a:r>
              <a:rPr lang="it-IT" dirty="0"/>
              <a:t> takes place in </a:t>
            </a:r>
            <a:r>
              <a:rPr lang="it-IT" dirty="0" err="1"/>
              <a:t>layer</a:t>
            </a:r>
            <a:r>
              <a:rPr lang="it-IT" dirty="0"/>
              <a:t> 4, </a:t>
            </a:r>
            <a:r>
              <a:rPr lang="it-IT" dirty="0" err="1"/>
              <a:t>whereas</a:t>
            </a:r>
            <a:r>
              <a:rPr lang="it-IT" dirty="0"/>
              <a:t> in case of </a:t>
            </a:r>
            <a:r>
              <a:rPr lang="it-IT" dirty="0" err="1"/>
              <a:t>separated</a:t>
            </a:r>
            <a:r>
              <a:rPr lang="it-IT" dirty="0"/>
              <a:t> </a:t>
            </a:r>
            <a:r>
              <a:rPr lang="it-IT" dirty="0" err="1"/>
              <a:t>layers</a:t>
            </a:r>
            <a:r>
              <a:rPr lang="it-IT" dirty="0"/>
              <a:t> </a:t>
            </a:r>
            <a:r>
              <a:rPr lang="it-IT" dirty="0" err="1"/>
              <a:t>it</a:t>
            </a:r>
            <a:r>
              <a:rPr lang="it-IT" dirty="0"/>
              <a:t> takes place in </a:t>
            </a:r>
            <a:r>
              <a:rPr lang="it-IT" dirty="0" err="1"/>
              <a:t>layer</a:t>
            </a:r>
            <a:r>
              <a:rPr lang="it-IT" dirty="0"/>
              <a:t> 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a more in-depth study will allow us to assess which is the better of the two options</a:t>
            </a:r>
            <a:r>
              <a:rPr lang="it-IT"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t>Anyway</a:t>
            </a:r>
            <a:r>
              <a:rPr lang="it-IT" dirty="0"/>
              <a:t>, the take home </a:t>
            </a:r>
            <a:r>
              <a:rPr lang="it-IT" dirty="0" err="1"/>
              <a:t>message</a:t>
            </a:r>
            <a:r>
              <a:rPr lang="it-IT" dirty="0"/>
              <a:t> </a:t>
            </a:r>
            <a:r>
              <a:rPr lang="it-IT" dirty="0" err="1"/>
              <a:t>is</a:t>
            </a:r>
            <a:r>
              <a:rPr lang="it-IT" dirty="0"/>
              <a:t> </a:t>
            </a:r>
            <a:r>
              <a:rPr lang="it-IT" dirty="0" err="1"/>
              <a:t>that</a:t>
            </a:r>
            <a:r>
              <a:rPr lang="it-IT" dirty="0"/>
              <a:t> </a:t>
            </a:r>
            <a:r>
              <a:rPr lang="it-IT" dirty="0" err="1"/>
              <a:t>that</a:t>
            </a:r>
            <a:r>
              <a:rPr lang="it-IT" dirty="0"/>
              <a:t> for </a:t>
            </a:r>
            <a:r>
              <a:rPr lang="it-IT" dirty="0" err="1"/>
              <a:t>both</a:t>
            </a:r>
            <a:r>
              <a:rPr lang="it-IT" dirty="0"/>
              <a:t> </a:t>
            </a:r>
            <a:r>
              <a:rPr lang="it-IT" dirty="0" err="1"/>
              <a:t>cases</a:t>
            </a:r>
            <a:r>
              <a:rPr lang="it-IT" dirty="0"/>
              <a:t> </a:t>
            </a:r>
            <a:r>
              <a:rPr lang="en-US" dirty="0"/>
              <a:t>we are dealing with stresses that should not be too difficult to manage by an appropriate mechanical structure.</a:t>
            </a:r>
          </a:p>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12</a:t>
            </a:fld>
            <a:endParaRPr lang="en-GB"/>
          </a:p>
        </p:txBody>
      </p:sp>
    </p:spTree>
    <p:extLst>
      <p:ext uri="{BB962C8B-B14F-4D97-AF65-F5344CB8AC3E}">
        <p14:creationId xmlns:p14="http://schemas.microsoft.com/office/powerpoint/2010/main" val="560316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it-IT" dirty="0"/>
                  <a:t>So in </a:t>
                </a:r>
                <a:r>
                  <a:rPr lang="it-IT" dirty="0" err="1"/>
                  <a:t>conclusion</a:t>
                </a:r>
                <a:r>
                  <a:rPr lang="it-IT" dirty="0"/>
                  <a:t>:</a:t>
                </a:r>
                <a:endParaRPr lang="en-GB" dirty="0"/>
              </a:p>
              <a:p>
                <a:r>
                  <a:rPr lang="en-GB" sz="1200" dirty="0"/>
                  <a:t>First of</a:t>
                </a:r>
                <a:r>
                  <a:rPr lang="en-GB" sz="1200" baseline="0" dirty="0"/>
                  <a:t> all, </a:t>
                </a:r>
                <a:r>
                  <a:rPr lang="en-GB" sz="1200" dirty="0"/>
                  <a:t>I explained</a:t>
                </a:r>
                <a:r>
                  <a:rPr lang="en-GB" sz="1200" baseline="0" dirty="0"/>
                  <a:t> why </a:t>
                </a:r>
                <a:r>
                  <a:rPr lang="en-GB" sz="1200" dirty="0"/>
                  <a:t>A </a:t>
                </a:r>
                <a:r>
                  <a:rPr lang="en-GB" sz="1200" b="1" dirty="0">
                    <a:solidFill>
                      <a:schemeClr val="accent2"/>
                    </a:solidFill>
                  </a:rPr>
                  <a:t>cos</a:t>
                </a:r>
                <a14:m>
                  <m:oMath xmlns:m="http://schemas.openxmlformats.org/officeDocument/2006/math">
                    <m:r>
                      <a:rPr lang="it-IT" sz="1200" b="1" i="1" smtClean="0">
                        <a:solidFill>
                          <a:schemeClr val="accent2"/>
                        </a:solidFill>
                        <a:latin typeface="Cambria Math" panose="02040503050406030204" pitchFamily="18" charset="0"/>
                        <a:ea typeface="Cambria Math" panose="02040503050406030204" pitchFamily="18" charset="0"/>
                      </a:rPr>
                      <m:t>𝝑</m:t>
                    </m:r>
                  </m:oMath>
                </a14:m>
                <a:r>
                  <a:rPr lang="en-GB" sz="1200" b="1" dirty="0">
                    <a:solidFill>
                      <a:schemeClr val="accent2"/>
                    </a:solidFill>
                  </a:rPr>
                  <a:t> dipole magnet</a:t>
                </a:r>
                <a:r>
                  <a:rPr lang="en-GB" sz="1200" dirty="0">
                    <a:solidFill>
                      <a:schemeClr val="accent2"/>
                    </a:solidFill>
                  </a:rPr>
                  <a:t> </a:t>
                </a:r>
                <a:r>
                  <a:rPr lang="en-GB" sz="1200" dirty="0"/>
                  <a:t>entirely designed with HTS technology needs to take into account non-uniform J distribution:</a:t>
                </a:r>
                <a:r>
                  <a:rPr lang="en-GB" sz="1200" baseline="0" dirty="0"/>
                  <a:t> it comes from the wide width and no transposition between tapes.</a:t>
                </a:r>
                <a:endParaRPr lang="en-GB" sz="1200" dirty="0"/>
              </a:p>
              <a:p>
                <a:r>
                  <a:rPr lang="en-GB" sz="1200" dirty="0"/>
                  <a:t>We saw that the non-uniform J distribution calculation based on Brandt model allowed to evaluate the </a:t>
                </a:r>
                <a:r>
                  <a:rPr lang="en-GB" sz="1200" b="1" dirty="0">
                    <a:solidFill>
                      <a:schemeClr val="accent2"/>
                    </a:solidFill>
                  </a:rPr>
                  <a:t>losses</a:t>
                </a:r>
                <a:r>
                  <a:rPr lang="en-GB" sz="1200" dirty="0"/>
                  <a:t> taking place during the ramping time and how </a:t>
                </a:r>
                <a:r>
                  <a:rPr lang="en-GB" sz="1200" b="1" dirty="0">
                    <a:solidFill>
                      <a:schemeClr val="accent2"/>
                    </a:solidFill>
                  </a:rPr>
                  <a:t>field quality</a:t>
                </a:r>
                <a:r>
                  <a:rPr lang="en-GB" sz="1200" dirty="0"/>
                  <a:t> is affected by magnetization. </a:t>
                </a:r>
              </a:p>
              <a:p>
                <a:r>
                  <a:rPr lang="en-GB" sz="1800" dirty="0"/>
                  <a:t>For the moment, the </a:t>
                </a:r>
                <a:r>
                  <a:rPr lang="en-GB" sz="1800" b="1" dirty="0">
                    <a:solidFill>
                      <a:srgbClr val="00B050"/>
                    </a:solidFill>
                  </a:rPr>
                  <a:t>margin</a:t>
                </a:r>
                <a:r>
                  <a:rPr lang="en-GB" sz="1800" dirty="0"/>
                  <a:t> requirement of 2.5 K is not fulfilled in the first layer. However:</a:t>
                </a:r>
              </a:p>
              <a:p>
                <a:pPr marL="800100" lvl="1" indent="-342900">
                  <a:buFont typeface="+mj-lt"/>
                  <a:buAutoNum type="arabicPeriod"/>
                </a:pPr>
                <a:r>
                  <a:rPr lang="en-GB" sz="1600" dirty="0"/>
                  <a:t>The high margin of outer layers </a:t>
                </a:r>
                <a:r>
                  <a:rPr lang="en-GB" sz="1600" b="1" dirty="0"/>
                  <a:t>thanks to screening current </a:t>
                </a:r>
                <a:r>
                  <a:rPr lang="en-GB" sz="1600" dirty="0"/>
                  <a:t>could suggest a possible grading in the next design optimization, to increase the margin inside;</a:t>
                </a:r>
              </a:p>
              <a:p>
                <a:pPr marL="800100" lvl="1" indent="-342900">
                  <a:buFont typeface="+mj-lt"/>
                  <a:buAutoNum type="arabicPeriod"/>
                </a:pPr>
                <a:r>
                  <a:rPr lang="en-GB" sz="1600" dirty="0"/>
                  <a:t>When </a:t>
                </a:r>
                <a:r>
                  <a:rPr lang="en-GB" sz="1600" b="1" dirty="0"/>
                  <a:t>Iron</a:t>
                </a:r>
                <a:r>
                  <a:rPr lang="en-GB" sz="1600" dirty="0"/>
                  <a:t> will be added around the magnet, its contribution to the field will allow to reduce the nominal current;</a:t>
                </a:r>
              </a:p>
              <a:p>
                <a:r>
                  <a:rPr lang="en-GB" sz="1200" dirty="0"/>
                  <a:t>Moving to the mechanics, the </a:t>
                </a:r>
                <a:r>
                  <a:rPr lang="en-GB" sz="1200" b="1" dirty="0">
                    <a:solidFill>
                      <a:schemeClr val="accent2"/>
                    </a:solidFill>
                  </a:rPr>
                  <a:t>tensile stress </a:t>
                </a:r>
                <a:r>
                  <a:rPr lang="en-GB" sz="1200" dirty="0"/>
                  <a:t>at the top of the layers must be cancelled, whereas the </a:t>
                </a:r>
                <a:r>
                  <a:rPr lang="en-GB" sz="1200" b="1" dirty="0">
                    <a:solidFill>
                      <a:schemeClr val="accent2"/>
                    </a:solidFill>
                  </a:rPr>
                  <a:t>midplane stress</a:t>
                </a:r>
                <a:r>
                  <a:rPr lang="en-GB" sz="1200" dirty="0"/>
                  <a:t> needs to be compensated/reduced by appropriate structures (</a:t>
                </a:r>
                <a:r>
                  <a:rPr lang="en-GB" sz="1200" b="1" dirty="0"/>
                  <a:t>stress management </a:t>
                </a:r>
                <a:r>
                  <a:rPr lang="en-GB" sz="1200" dirty="0"/>
                  <a:t>could be a valid solution).</a:t>
                </a:r>
              </a:p>
              <a:p>
                <a:r>
                  <a:rPr lang="en-GB" sz="1200" b="1" dirty="0">
                    <a:solidFill>
                      <a:schemeClr val="accent6"/>
                    </a:solidFill>
                  </a:rPr>
                  <a:t>Further improvement of code </a:t>
                </a:r>
                <a:r>
                  <a:rPr lang="en-GB" sz="1200" dirty="0"/>
                  <a:t>for current distribution evaluation will be performed to obtain more accurate results. Mechanical study will be further developed to find appropriate solutions to assure mechanical stability.</a:t>
                </a:r>
                <a:endParaRPr lang="it-IT" dirty="0"/>
              </a:p>
              <a:p>
                <a:endParaRPr lang="it-IT" dirty="0"/>
              </a:p>
            </p:txBody>
          </p:sp>
        </mc:Choice>
        <mc:Fallback xmlns="">
          <p:sp>
            <p:nvSpPr>
              <p:cNvPr id="3" name="Segnaposto note 2"/>
              <p:cNvSpPr>
                <a:spLocks noGrp="1"/>
              </p:cNvSpPr>
              <p:nvPr>
                <p:ph type="body" idx="1"/>
              </p:nvPr>
            </p:nvSpPr>
            <p:spPr/>
            <p:txBody>
              <a:bodyPr/>
              <a:lstStyle/>
              <a:p>
                <a:r>
                  <a:rPr lang="it-IT" dirty="0"/>
                  <a:t>So in </a:t>
                </a:r>
                <a:r>
                  <a:rPr lang="it-IT" dirty="0" err="1"/>
                  <a:t>conclusion</a:t>
                </a:r>
                <a:r>
                  <a:rPr lang="it-IT" dirty="0"/>
                  <a:t>:</a:t>
                </a:r>
              </a:p>
              <a:p>
                <a:pPr marL="0" indent="0">
                  <a:buNone/>
                </a:pPr>
                <a:endParaRPr lang="en-GB" dirty="0"/>
              </a:p>
              <a:p>
                <a:r>
                  <a:rPr lang="en-GB" sz="1200" dirty="0"/>
                  <a:t>I explained</a:t>
                </a:r>
                <a:r>
                  <a:rPr lang="en-GB" sz="1200" baseline="0" dirty="0"/>
                  <a:t> why </a:t>
                </a:r>
                <a:r>
                  <a:rPr lang="en-GB" sz="1200" dirty="0"/>
                  <a:t>A </a:t>
                </a:r>
                <a:r>
                  <a:rPr lang="en-GB" sz="1200" b="1" dirty="0">
                    <a:solidFill>
                      <a:schemeClr val="accent2"/>
                    </a:solidFill>
                  </a:rPr>
                  <a:t>cos</a:t>
                </a:r>
                <a:r>
                  <a:rPr lang="it-IT" sz="1200" b="1" i="0">
                    <a:solidFill>
                      <a:schemeClr val="accent2"/>
                    </a:solidFill>
                    <a:latin typeface="Cambria Math" panose="02040503050406030204" pitchFamily="18" charset="0"/>
                    <a:ea typeface="Cambria Math" panose="02040503050406030204" pitchFamily="18" charset="0"/>
                  </a:rPr>
                  <a:t>𝝑</a:t>
                </a:r>
                <a:r>
                  <a:rPr lang="en-GB" sz="1200" b="1" dirty="0">
                    <a:solidFill>
                      <a:schemeClr val="accent2"/>
                    </a:solidFill>
                  </a:rPr>
                  <a:t> dipole magnet</a:t>
                </a:r>
                <a:r>
                  <a:rPr lang="en-GB" sz="1200" dirty="0">
                    <a:solidFill>
                      <a:schemeClr val="accent2"/>
                    </a:solidFill>
                  </a:rPr>
                  <a:t> </a:t>
                </a:r>
                <a:r>
                  <a:rPr lang="en-GB" sz="1200" dirty="0"/>
                  <a:t>entirely designed with HTS technology needs to accounting for non-uniform J distribution;</a:t>
                </a:r>
              </a:p>
              <a:p>
                <a:pPr marL="0" indent="0">
                  <a:buNone/>
                </a:pPr>
                <a:endParaRPr lang="en-GB" sz="1200" dirty="0"/>
              </a:p>
              <a:p>
                <a:r>
                  <a:rPr lang="en-GB" sz="1200" dirty="0"/>
                  <a:t>We saw that the non-uniform J distribution calculation based on Brandt model allowed to evaluate the </a:t>
                </a:r>
                <a:r>
                  <a:rPr lang="en-GB" sz="1200" b="1" dirty="0">
                    <a:solidFill>
                      <a:schemeClr val="accent2"/>
                    </a:solidFill>
                  </a:rPr>
                  <a:t>losses</a:t>
                </a:r>
                <a:r>
                  <a:rPr lang="en-GB" sz="1200" dirty="0"/>
                  <a:t> taking place during the ramping time (and how </a:t>
                </a:r>
                <a:r>
                  <a:rPr lang="en-GB" sz="1200" b="1" dirty="0">
                    <a:solidFill>
                      <a:schemeClr val="accent2"/>
                    </a:solidFill>
                  </a:rPr>
                  <a:t>field quality</a:t>
                </a:r>
                <a:r>
                  <a:rPr lang="en-GB" sz="1200" dirty="0"/>
                  <a:t> is affected by magnetization). </a:t>
                </a:r>
              </a:p>
              <a:p>
                <a:endParaRPr lang="en-GB" sz="1200" dirty="0"/>
              </a:p>
              <a:p>
                <a:r>
                  <a:rPr lang="en-GB" sz="1200" dirty="0"/>
                  <a:t>The high </a:t>
                </a:r>
                <a:r>
                  <a:rPr lang="en-GB" sz="1200" b="1" dirty="0">
                    <a:solidFill>
                      <a:schemeClr val="accent2"/>
                    </a:solidFill>
                  </a:rPr>
                  <a:t>margin</a:t>
                </a:r>
                <a:r>
                  <a:rPr lang="en-GB" sz="1200" dirty="0"/>
                  <a:t> of outer layers in case of non-uniform J could suggest a possible grading in the next design optimization, to increase the magnet performances.</a:t>
                </a:r>
              </a:p>
              <a:p>
                <a:endParaRPr lang="en-GB" sz="1200" dirty="0"/>
              </a:p>
              <a:p>
                <a:r>
                  <a:rPr lang="en-GB" sz="1200" dirty="0"/>
                  <a:t>Moving to the mechanics, the </a:t>
                </a:r>
                <a:r>
                  <a:rPr lang="en-GB" sz="1200" b="1" dirty="0">
                    <a:solidFill>
                      <a:schemeClr val="accent2"/>
                    </a:solidFill>
                  </a:rPr>
                  <a:t>tensile stress </a:t>
                </a:r>
                <a:r>
                  <a:rPr lang="en-GB" sz="1200" dirty="0"/>
                  <a:t>at the top of the layers must be cancelled, whereas the </a:t>
                </a:r>
                <a:r>
                  <a:rPr lang="en-GB" sz="1200" b="1" dirty="0">
                    <a:solidFill>
                      <a:schemeClr val="accent2"/>
                    </a:solidFill>
                  </a:rPr>
                  <a:t>midplane stress</a:t>
                </a:r>
                <a:r>
                  <a:rPr lang="en-GB" sz="1200" dirty="0"/>
                  <a:t> needs to be compensated/reduced by appropriate structures (</a:t>
                </a:r>
                <a:r>
                  <a:rPr lang="en-GB" sz="1200" b="1" dirty="0"/>
                  <a:t>stress management </a:t>
                </a:r>
                <a:r>
                  <a:rPr lang="en-GB" sz="1200" dirty="0"/>
                  <a:t>could be a valid solution).</a:t>
                </a:r>
              </a:p>
              <a:p>
                <a:endParaRPr lang="en-GB" sz="1200" dirty="0"/>
              </a:p>
              <a:p>
                <a:r>
                  <a:rPr lang="en-GB" sz="1200" b="1" dirty="0">
                    <a:solidFill>
                      <a:schemeClr val="accent6"/>
                    </a:solidFill>
                  </a:rPr>
                  <a:t>Further improvement of code </a:t>
                </a:r>
                <a:r>
                  <a:rPr lang="en-GB" sz="1200" dirty="0"/>
                  <a:t>for current distribution evaluation will be performed to obtain more accurate results. Mechanical study will be further developed to find the appropriate solutions to assure mechanical stability.</a:t>
                </a:r>
                <a:endParaRPr lang="it-IT" dirty="0"/>
              </a:p>
              <a:p>
                <a:endParaRPr lang="it-IT" dirty="0"/>
              </a:p>
              <a:p>
                <a:endParaRPr lang="it-IT" dirty="0"/>
              </a:p>
              <a:p>
                <a:endParaRPr lang="it-IT"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2.5 K </a:t>
                </a:r>
                <a:r>
                  <a:rPr lang="en-GB" sz="1200" b="1" dirty="0">
                    <a:solidFill>
                      <a:schemeClr val="accent2"/>
                    </a:solidFill>
                  </a:rPr>
                  <a:t>margin</a:t>
                </a:r>
                <a:r>
                  <a:rPr lang="en-GB" sz="1200" dirty="0"/>
                  <a:t> of the magnet from quench at nominal current is acceptable considering the high heat capacity of REBCO at </a:t>
                </a:r>
                <a:r>
                  <a:rPr lang="it-IT" sz="1200" b="0" i="0">
                    <a:latin typeface="Cambria Math" panose="02040503050406030204" pitchFamily="18" charset="0"/>
                  </a:rPr>
                  <a:t>𝑇_𝑜𝑝=20 𝐾.</a:t>
                </a:r>
                <a:r>
                  <a:rPr lang="en-GB" sz="1200" dirty="0"/>
                  <a:t> </a:t>
                </a:r>
              </a:p>
              <a:p>
                <a:endParaRPr lang="it-IT" dirty="0"/>
              </a:p>
            </p:txBody>
          </p:sp>
        </mc:Fallback>
      </mc:AlternateContent>
      <p:sp>
        <p:nvSpPr>
          <p:cNvPr id="4" name="Segnaposto numero diapositiva 3"/>
          <p:cNvSpPr>
            <a:spLocks noGrp="1"/>
          </p:cNvSpPr>
          <p:nvPr>
            <p:ph type="sldNum" sz="quarter" idx="5"/>
          </p:nvPr>
        </p:nvSpPr>
        <p:spPr/>
        <p:txBody>
          <a:bodyPr/>
          <a:lstStyle/>
          <a:p>
            <a:fld id="{CF486CE9-1877-45A3-9ABE-42D28D769CEF}" type="slidenum">
              <a:rPr lang="en-GB" smtClean="0"/>
              <a:t>13</a:t>
            </a:fld>
            <a:endParaRPr lang="en-GB"/>
          </a:p>
        </p:txBody>
      </p:sp>
    </p:spTree>
    <p:extLst>
      <p:ext uri="{BB962C8B-B14F-4D97-AF65-F5344CB8AC3E}">
        <p14:creationId xmlns:p14="http://schemas.microsoft.com/office/powerpoint/2010/main" val="34267147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14</a:t>
            </a:fld>
            <a:endParaRPr lang="en-GB"/>
          </a:p>
        </p:txBody>
      </p:sp>
    </p:spTree>
    <p:extLst>
      <p:ext uri="{BB962C8B-B14F-4D97-AF65-F5344CB8AC3E}">
        <p14:creationId xmlns:p14="http://schemas.microsoft.com/office/powerpoint/2010/main" val="855091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To investigate </a:t>
            </a:r>
            <a:r>
              <a:rPr lang="it-IT" dirty="0" err="1"/>
              <a:t>further</a:t>
            </a:r>
            <a:r>
              <a:rPr lang="it-IT" dirty="0"/>
              <a:t> the </a:t>
            </a:r>
            <a:r>
              <a:rPr lang="it-IT" dirty="0" err="1"/>
              <a:t>difference</a:t>
            </a:r>
            <a:r>
              <a:rPr lang="it-IT" dirty="0"/>
              <a:t> </a:t>
            </a:r>
            <a:r>
              <a:rPr lang="it-IT" dirty="0" err="1"/>
              <a:t>between</a:t>
            </a:r>
            <a:r>
              <a:rPr lang="it-IT" dirty="0"/>
              <a:t> the </a:t>
            </a:r>
            <a:r>
              <a:rPr lang="it-IT" dirty="0" err="1"/>
              <a:t>two</a:t>
            </a:r>
            <a:r>
              <a:rPr lang="it-IT" dirty="0"/>
              <a:t> models, </a:t>
            </a:r>
            <a:r>
              <a:rPr lang="it-IT" dirty="0" err="1"/>
              <a:t>let’s</a:t>
            </a:r>
            <a:r>
              <a:rPr lang="it-IT" dirty="0"/>
              <a:t> </a:t>
            </a:r>
            <a:r>
              <a:rPr lang="it-IT" dirty="0" err="1"/>
              <a:t>focusing</a:t>
            </a:r>
            <a:r>
              <a:rPr lang="it-IT" dirty="0"/>
              <a:t> on the </a:t>
            </a:r>
            <a:r>
              <a:rPr lang="it-IT" dirty="0" err="1"/>
              <a:t>midplane</a:t>
            </a:r>
            <a:r>
              <a:rPr lang="it-IT" dirty="0"/>
              <a:t> stress.</a:t>
            </a:r>
          </a:p>
          <a:p>
            <a:r>
              <a:rPr lang="it-IT" dirty="0"/>
              <a:t>The plot shows </a:t>
            </a:r>
            <a:r>
              <a:rPr lang="it-IT" dirty="0" err="1"/>
              <a:t>that</a:t>
            </a:r>
            <a:r>
              <a:rPr lang="it-IT" dirty="0"/>
              <a:t> the maximum compressive stress in case of </a:t>
            </a:r>
            <a:r>
              <a:rPr lang="it-IT" dirty="0" err="1"/>
              <a:t>bounded</a:t>
            </a:r>
            <a:r>
              <a:rPr lang="it-IT" dirty="0"/>
              <a:t> layers takes place in </a:t>
            </a:r>
            <a:r>
              <a:rPr lang="it-IT" dirty="0" err="1"/>
              <a:t>layer</a:t>
            </a:r>
            <a:r>
              <a:rPr lang="it-IT" dirty="0"/>
              <a:t> 4, </a:t>
            </a:r>
            <a:r>
              <a:rPr lang="it-IT" dirty="0" err="1"/>
              <a:t>whereas</a:t>
            </a:r>
            <a:r>
              <a:rPr lang="it-IT" dirty="0"/>
              <a:t> in case of </a:t>
            </a:r>
            <a:r>
              <a:rPr lang="it-IT" dirty="0" err="1"/>
              <a:t>separated</a:t>
            </a:r>
            <a:r>
              <a:rPr lang="it-IT" dirty="0"/>
              <a:t> layers </a:t>
            </a:r>
            <a:r>
              <a:rPr lang="it-IT" dirty="0" err="1"/>
              <a:t>it</a:t>
            </a:r>
            <a:r>
              <a:rPr lang="it-IT" dirty="0"/>
              <a:t> takes place in </a:t>
            </a:r>
            <a:r>
              <a:rPr lang="it-IT" dirty="0" err="1"/>
              <a:t>layer</a:t>
            </a:r>
            <a:r>
              <a:rPr lang="it-IT" dirty="0"/>
              <a:t> 3</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t>Anyway</a:t>
            </a:r>
            <a:r>
              <a:rPr lang="it-IT" dirty="0"/>
              <a:t>, the take home </a:t>
            </a:r>
            <a:r>
              <a:rPr lang="it-IT" dirty="0" err="1"/>
              <a:t>message</a:t>
            </a:r>
            <a:r>
              <a:rPr lang="it-IT" dirty="0"/>
              <a:t> </a:t>
            </a:r>
            <a:r>
              <a:rPr lang="it-IT" dirty="0" err="1"/>
              <a:t>is</a:t>
            </a:r>
            <a:r>
              <a:rPr lang="it-IT" dirty="0"/>
              <a:t> </a:t>
            </a:r>
            <a:r>
              <a:rPr lang="it-IT" dirty="0" err="1"/>
              <a:t>that</a:t>
            </a:r>
            <a:r>
              <a:rPr lang="it-IT" dirty="0"/>
              <a:t> </a:t>
            </a:r>
            <a:r>
              <a:rPr lang="it-IT" dirty="0" err="1"/>
              <a:t>that</a:t>
            </a:r>
            <a:r>
              <a:rPr lang="it-IT" dirty="0"/>
              <a:t> for </a:t>
            </a:r>
            <a:r>
              <a:rPr lang="it-IT" dirty="0" err="1"/>
              <a:t>both</a:t>
            </a:r>
            <a:r>
              <a:rPr lang="it-IT" dirty="0"/>
              <a:t> </a:t>
            </a:r>
            <a:r>
              <a:rPr lang="it-IT" dirty="0" err="1"/>
              <a:t>cases</a:t>
            </a:r>
            <a:r>
              <a:rPr lang="it-IT" dirty="0"/>
              <a:t> </a:t>
            </a:r>
            <a:r>
              <a:rPr lang="en-US" dirty="0"/>
              <a:t>we are dealing with stresses that should not be too difficult to manage by an appropriate mechanical structure</a:t>
            </a:r>
          </a:p>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17</a:t>
            </a:fld>
            <a:endParaRPr lang="en-GB"/>
          </a:p>
        </p:txBody>
      </p:sp>
    </p:spTree>
    <p:extLst>
      <p:ext uri="{BB962C8B-B14F-4D97-AF65-F5344CB8AC3E}">
        <p14:creationId xmlns:p14="http://schemas.microsoft.com/office/powerpoint/2010/main" val="3949826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From a theoretical point of view, at low current intensity, the </a:t>
            </a:r>
            <a:r>
              <a:rPr lang="en-US" dirty="0" err="1"/>
              <a:t>sextupole</a:t>
            </a:r>
            <a:r>
              <a:rPr lang="en-US" dirty="0"/>
              <a:t> error should be high and reduce as the current increases since the field shielding effect is less and less intense. However, the code I have made is such that the shielding current cancels the mean perpendicular field and not the perpendicular field at each point inside the tape (as it really should). So, if we look at the field lines produced through my code (in blue) they appear quite vertical within the bore even at low current. In contrast, if we had an exact model that is, one that at low current is able to cancel the field along the entire tape, then the field lines coming out of the layer would have zero derivative, which would greatly affect the non-verticality of the field lines. </a:t>
            </a:r>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18</a:t>
            </a:fld>
            <a:endParaRPr lang="en-GB"/>
          </a:p>
        </p:txBody>
      </p:sp>
    </p:spTree>
    <p:extLst>
      <p:ext uri="{BB962C8B-B14F-4D97-AF65-F5344CB8AC3E}">
        <p14:creationId xmlns:p14="http://schemas.microsoft.com/office/powerpoint/2010/main" val="2730090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19</a:t>
            </a:fld>
            <a:endParaRPr lang="en-GB"/>
          </a:p>
        </p:txBody>
      </p:sp>
    </p:spTree>
    <p:extLst>
      <p:ext uri="{BB962C8B-B14F-4D97-AF65-F5344CB8AC3E}">
        <p14:creationId xmlns:p14="http://schemas.microsoft.com/office/powerpoint/2010/main" val="39597190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22</a:t>
            </a:fld>
            <a:endParaRPr lang="en-GB"/>
          </a:p>
        </p:txBody>
      </p:sp>
    </p:spTree>
    <p:extLst>
      <p:ext uri="{BB962C8B-B14F-4D97-AF65-F5344CB8AC3E}">
        <p14:creationId xmlns:p14="http://schemas.microsoft.com/office/powerpoint/2010/main" val="18520754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25</a:t>
            </a:fld>
            <a:endParaRPr lang="en-GB"/>
          </a:p>
        </p:txBody>
      </p:sp>
    </p:spTree>
    <p:extLst>
      <p:ext uri="{BB962C8B-B14F-4D97-AF65-F5344CB8AC3E}">
        <p14:creationId xmlns:p14="http://schemas.microsoft.com/office/powerpoint/2010/main" val="4132705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Here I'll go quickly because a general overview has already been presented. The IMCC (International Muon Collider Collaboration) </a:t>
            </a:r>
            <a:r>
              <a:rPr lang="en-US" b="0" dirty="0"/>
              <a:t>is engaged in </a:t>
            </a:r>
            <a:r>
              <a:rPr lang="en-US" dirty="0"/>
              <a:t>studying the feasibility of a 10-kilometer-long muon collider machine, reaching the center-of-mass energy of 10 TeV.</a:t>
            </a:r>
          </a:p>
          <a:p>
            <a:r>
              <a:rPr lang="en-US" b="1" i="0" dirty="0">
                <a:solidFill>
                  <a:srgbClr val="3C4043"/>
                </a:solidFill>
                <a:effectLst/>
                <a:highlight>
                  <a:srgbClr val="D2E3FC"/>
                </a:highlight>
                <a:latin typeface="Roboto" panose="02000000000000000000" pitchFamily="2" charset="0"/>
              </a:rPr>
              <a:t>Muons have 2 important qualities</a:t>
            </a:r>
            <a:r>
              <a:rPr lang="en-US" b="0" i="0" dirty="0">
                <a:solidFill>
                  <a:srgbClr val="3C4043"/>
                </a:solidFill>
                <a:effectLst/>
                <a:highlight>
                  <a:srgbClr val="D2E3FC"/>
                </a:highlight>
                <a:latin typeface="Roboto" panose="02000000000000000000" pitchFamily="2" charset="0"/>
              </a:rPr>
              <a:t>: </a:t>
            </a:r>
            <a:r>
              <a:rPr lang="en-US" dirty="0"/>
              <a:t>they are particles 200 times heavier than electrons, so their synchrotron radiation losses are much less. Also, since they are elementary particles, the center of mass energy is </a:t>
            </a:r>
            <a:r>
              <a:rPr lang="en-US" b="0" dirty="0"/>
              <a:t>entirely involved in the </a:t>
            </a:r>
            <a:r>
              <a:rPr lang="en-US" dirty="0"/>
              <a:t>collision.</a:t>
            </a:r>
          </a:p>
          <a:p>
            <a:r>
              <a:rPr lang="en-US" dirty="0"/>
              <a:t>As can be seen in the upper right, the machine consists of many stages useful to accelerate these particles as soon as possible to make them collide before they decay.</a:t>
            </a:r>
          </a:p>
          <a:p>
            <a:r>
              <a:rPr lang="en-US" dirty="0"/>
              <a:t>Collider ring should accommodate dipole magnets generating the highest field possible (to have a compact ring) and with large aperture for the insertion of a tungsten shielding needful to prevent the magnet to be damaged by electromagnetic shower induced by muon decay. </a:t>
            </a:r>
          </a:p>
          <a:p>
            <a:r>
              <a:rPr lang="en-US" b="1" dirty="0"/>
              <a:t>A quick analytical calculation </a:t>
            </a:r>
            <a:r>
              <a:rPr lang="en-US" dirty="0"/>
              <a:t>(whose details are described by poster of Daniel </a:t>
            </a:r>
            <a:r>
              <a:rPr lang="en-US" dirty="0" err="1"/>
              <a:t>Novelli</a:t>
            </a:r>
            <a:r>
              <a:rPr lang="en-US" dirty="0"/>
              <a:t>) </a:t>
            </a:r>
            <a:r>
              <a:rPr lang="en-US" b="1" dirty="0"/>
              <a:t>was performed to evaluate the best magnet configuration in terms of cost and performances. </a:t>
            </a:r>
          </a:p>
          <a:p>
            <a:r>
              <a:rPr lang="en-US" b="1" dirty="0"/>
              <a:t>By this process,</a:t>
            </a:r>
            <a:r>
              <a:rPr lang="en-US" dirty="0"/>
              <a:t> a 16 T dipole magnet with a bore aperture of 140 mm was considered a good solution.</a:t>
            </a:r>
          </a:p>
        </p:txBody>
      </p:sp>
      <p:sp>
        <p:nvSpPr>
          <p:cNvPr id="4" name="Segnaposto numero diapositiva 3"/>
          <p:cNvSpPr>
            <a:spLocks noGrp="1"/>
          </p:cNvSpPr>
          <p:nvPr>
            <p:ph type="sldNum" sz="quarter" idx="5"/>
          </p:nvPr>
        </p:nvSpPr>
        <p:spPr/>
        <p:txBody>
          <a:bodyPr/>
          <a:lstStyle/>
          <a:p>
            <a:fld id="{CF486CE9-1877-45A3-9ABE-42D28D769CEF}" type="slidenum">
              <a:rPr lang="en-GB" smtClean="0"/>
              <a:t>2</a:t>
            </a:fld>
            <a:endParaRPr lang="en-GB"/>
          </a:p>
        </p:txBody>
      </p:sp>
    </p:spTree>
    <p:extLst>
      <p:ext uri="{BB962C8B-B14F-4D97-AF65-F5344CB8AC3E}">
        <p14:creationId xmlns:p14="http://schemas.microsoft.com/office/powerpoint/2010/main" val="2985296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26</a:t>
            </a:fld>
            <a:endParaRPr lang="en-GB"/>
          </a:p>
        </p:txBody>
      </p:sp>
    </p:spTree>
    <p:extLst>
      <p:ext uri="{BB962C8B-B14F-4D97-AF65-F5344CB8AC3E}">
        <p14:creationId xmlns:p14="http://schemas.microsoft.com/office/powerpoint/2010/main" val="3240330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My work consisted of integrating these requirements in a cos theta geometry presenting 4 layers and operating at 20 K. Since this temperature makes HTS technology needful for this magnet </a:t>
            </a:r>
            <a:r>
              <a:rPr lang="en-US" dirty="0"/>
              <a:t>I modelled the coils with cables made by 2 Fujikura REBCO tapes.</a:t>
            </a:r>
            <a:endParaRPr lang="en-US" b="1"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3</a:t>
            </a:fld>
            <a:endParaRPr lang="en-GB"/>
          </a:p>
        </p:txBody>
      </p:sp>
    </p:spTree>
    <p:extLst>
      <p:ext uri="{BB962C8B-B14F-4D97-AF65-F5344CB8AC3E}">
        <p14:creationId xmlns:p14="http://schemas.microsoft.com/office/powerpoint/2010/main" val="323428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tape is 12 mm wide and 110 um thick.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Within its </a:t>
            </a:r>
            <a:r>
              <a:rPr lang="en-US" b="1" dirty="0"/>
              <a:t>copper coating</a:t>
            </a:r>
            <a:r>
              <a:rPr lang="en-US" dirty="0"/>
              <a:t>, it includes several materials: </a:t>
            </a:r>
            <a:r>
              <a:rPr lang="en-US" b="1" dirty="0"/>
              <a:t>Hastelloy</a:t>
            </a:r>
            <a:r>
              <a:rPr lang="en-US" dirty="0"/>
              <a:t> for mechanical stability (gray), </a:t>
            </a:r>
            <a:r>
              <a:rPr lang="en-US" b="1" dirty="0"/>
              <a:t>buffer layers </a:t>
            </a:r>
            <a:r>
              <a:rPr lang="en-US" dirty="0"/>
              <a:t>for </a:t>
            </a:r>
            <a:r>
              <a:rPr lang="en-US" dirty="0" err="1"/>
              <a:t>sc</a:t>
            </a:r>
            <a:r>
              <a:rPr lang="en-US" dirty="0"/>
              <a:t> deposition (represented by different colors), the </a:t>
            </a:r>
            <a:r>
              <a:rPr lang="en-US" b="1" dirty="0"/>
              <a:t>SC layer </a:t>
            </a:r>
            <a:r>
              <a:rPr lang="en-US" dirty="0"/>
              <a:t>of thickness 2.5 um (in light blue), and then a </a:t>
            </a:r>
            <a:r>
              <a:rPr lang="en-US" b="1" dirty="0"/>
              <a:t>protective silver layer (light gray)</a:t>
            </a:r>
            <a:r>
              <a:rPr lang="en-US" dirty="0"/>
              <a:t> (that prevents the copper from reacting with the superconductor).</a:t>
            </a:r>
          </a:p>
          <a:p>
            <a:endParaRPr lang="en-US" dirty="0"/>
          </a:p>
        </p:txBody>
      </p:sp>
      <p:sp>
        <p:nvSpPr>
          <p:cNvPr id="4" name="Segnaposto numero diapositiva 3"/>
          <p:cNvSpPr>
            <a:spLocks noGrp="1"/>
          </p:cNvSpPr>
          <p:nvPr>
            <p:ph type="sldNum" sz="quarter" idx="5"/>
          </p:nvPr>
        </p:nvSpPr>
        <p:spPr/>
        <p:txBody>
          <a:bodyPr/>
          <a:lstStyle/>
          <a:p>
            <a:fld id="{CF486CE9-1877-45A3-9ABE-42D28D769CEF}" type="slidenum">
              <a:rPr lang="en-GB" smtClean="0"/>
              <a:t>4</a:t>
            </a:fld>
            <a:endParaRPr lang="en-GB"/>
          </a:p>
        </p:txBody>
      </p:sp>
    </p:spTree>
    <p:extLst>
      <p:ext uri="{BB962C8B-B14F-4D97-AF65-F5344CB8AC3E}">
        <p14:creationId xmlns:p14="http://schemas.microsoft.com/office/powerpoint/2010/main" val="1682618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it-IT" dirty="0"/>
              <a:t>HTS </a:t>
            </a:r>
            <a:r>
              <a:rPr lang="it-IT" dirty="0" err="1"/>
              <a:t>techonology</a:t>
            </a:r>
            <a:r>
              <a:rPr lang="it-IT" dirty="0"/>
              <a:t> </a:t>
            </a:r>
            <a:r>
              <a:rPr lang="it-IT" dirty="0" err="1"/>
              <a:t>presents</a:t>
            </a:r>
            <a:r>
              <a:rPr lang="it-IT" dirty="0"/>
              <a:t> </a:t>
            </a:r>
            <a:r>
              <a:rPr lang="it-IT" dirty="0" err="1"/>
              <a:t>advantages</a:t>
            </a:r>
            <a:r>
              <a:rPr lang="it-IT" dirty="0"/>
              <a:t> </a:t>
            </a:r>
            <a:r>
              <a:rPr lang="it-IT" dirty="0" err="1"/>
              <a:t>but</a:t>
            </a:r>
            <a:r>
              <a:rPr lang="it-IT" dirty="0"/>
              <a:t> </a:t>
            </a:r>
            <a:r>
              <a:rPr lang="it-IT" dirty="0" err="1"/>
              <a:t>also</a:t>
            </a:r>
            <a:r>
              <a:rPr lang="it-IT" dirty="0"/>
              <a:t> some </a:t>
            </a:r>
            <a:r>
              <a:rPr lang="it-IT" dirty="0" err="1"/>
              <a:t>disadvantages</a:t>
            </a:r>
            <a:r>
              <a:rPr lang="it-IT" dirty="0"/>
              <a:t>.</a:t>
            </a:r>
          </a:p>
          <a:p>
            <a:pPr marL="0" indent="0">
              <a:buNone/>
            </a:pPr>
            <a:r>
              <a:rPr lang="it-IT" dirty="0" err="1"/>
              <a:t>Obviously</a:t>
            </a:r>
            <a:r>
              <a:rPr lang="it-IT" dirty="0"/>
              <a:t> the </a:t>
            </a:r>
            <a:r>
              <a:rPr lang="it-IT" dirty="0" err="1"/>
              <a:t>higher</a:t>
            </a:r>
            <a:r>
              <a:rPr lang="it-IT" dirty="0"/>
              <a:t> high </a:t>
            </a:r>
            <a:r>
              <a:rPr lang="it-IT" dirty="0" err="1"/>
              <a:t>critical</a:t>
            </a:r>
            <a:r>
              <a:rPr lang="it-IT" dirty="0"/>
              <a:t> field </a:t>
            </a:r>
            <a:r>
              <a:rPr lang="it-IT" dirty="0" err="1"/>
              <a:t>value</a:t>
            </a:r>
            <a:r>
              <a:rPr lang="it-IT" dirty="0"/>
              <a:t> </a:t>
            </a:r>
            <a:r>
              <a:rPr lang="it-IT" dirty="0" err="1"/>
              <a:t>allows</a:t>
            </a:r>
            <a:r>
              <a:rPr lang="it-IT" dirty="0"/>
              <a:t> to </a:t>
            </a:r>
            <a:r>
              <a:rPr lang="it-IT" dirty="0" err="1"/>
              <a:t>reach</a:t>
            </a:r>
            <a:r>
              <a:rPr lang="it-IT" dirty="0"/>
              <a:t> </a:t>
            </a:r>
            <a:r>
              <a:rPr lang="it-IT" dirty="0" err="1"/>
              <a:t>higher</a:t>
            </a:r>
            <a:r>
              <a:rPr lang="it-IT" dirty="0"/>
              <a:t> field </a:t>
            </a:r>
            <a:r>
              <a:rPr lang="it-IT" dirty="0" err="1"/>
              <a:t>without</a:t>
            </a:r>
            <a:r>
              <a:rPr lang="it-IT" dirty="0"/>
              <a:t> quenching, the high current </a:t>
            </a:r>
            <a:r>
              <a:rPr lang="it-IT" dirty="0" err="1"/>
              <a:t>density</a:t>
            </a:r>
            <a:r>
              <a:rPr lang="it-IT" dirty="0"/>
              <a:t> </a:t>
            </a:r>
            <a:r>
              <a:rPr lang="it-IT" dirty="0" err="1"/>
              <a:t>allows</a:t>
            </a:r>
            <a:r>
              <a:rPr lang="it-IT" dirty="0"/>
              <a:t> to build more compact </a:t>
            </a:r>
            <a:r>
              <a:rPr lang="it-IT" dirty="0" err="1"/>
              <a:t>magnets</a:t>
            </a:r>
            <a:r>
              <a:rPr lang="it-IT" dirty="0"/>
              <a:t> </a:t>
            </a:r>
            <a:r>
              <a:rPr lang="it-IT" dirty="0" err="1"/>
              <a:t>thus</a:t>
            </a:r>
            <a:r>
              <a:rPr lang="it-IT" dirty="0"/>
              <a:t> </a:t>
            </a:r>
            <a:r>
              <a:rPr lang="it-IT" dirty="0" err="1"/>
              <a:t>reducing</a:t>
            </a:r>
            <a:r>
              <a:rPr lang="it-IT" dirty="0"/>
              <a:t> the cost of the </a:t>
            </a:r>
            <a:r>
              <a:rPr lang="it-IT" dirty="0" err="1"/>
              <a:t>whole</a:t>
            </a:r>
            <a:r>
              <a:rPr lang="it-IT" dirty="0"/>
              <a:t> machine, and last </a:t>
            </a:r>
            <a:r>
              <a:rPr lang="it-IT" dirty="0" err="1"/>
              <a:t>but</a:t>
            </a:r>
            <a:r>
              <a:rPr lang="it-IT" dirty="0"/>
              <a:t> </a:t>
            </a:r>
            <a:r>
              <a:rPr lang="it-IT" dirty="0" err="1"/>
              <a:t>not</a:t>
            </a:r>
            <a:r>
              <a:rPr lang="it-IT" dirty="0"/>
              <a:t> </a:t>
            </a:r>
            <a:r>
              <a:rPr lang="it-IT" dirty="0" err="1"/>
              <a:t>least</a:t>
            </a:r>
            <a:r>
              <a:rPr lang="it-IT" dirty="0"/>
              <a:t> the </a:t>
            </a:r>
            <a:r>
              <a:rPr lang="it-IT" dirty="0" err="1"/>
              <a:t>higher</a:t>
            </a:r>
            <a:r>
              <a:rPr lang="it-IT" dirty="0"/>
              <a:t> Tc </a:t>
            </a:r>
            <a:r>
              <a:rPr lang="it-IT" dirty="0" err="1"/>
              <a:t>allows</a:t>
            </a:r>
            <a:r>
              <a:rPr lang="it-IT" dirty="0"/>
              <a:t> to operate </a:t>
            </a:r>
            <a:r>
              <a:rPr lang="it-IT" dirty="0" err="1"/>
              <a:t>at</a:t>
            </a:r>
            <a:r>
              <a:rPr lang="it-IT" dirty="0"/>
              <a:t> </a:t>
            </a:r>
            <a:r>
              <a:rPr lang="it-IT" dirty="0" err="1"/>
              <a:t>higher</a:t>
            </a:r>
            <a:r>
              <a:rPr lang="it-IT" dirty="0"/>
              <a:t> temperature </a:t>
            </a:r>
            <a:r>
              <a:rPr lang="it-IT" dirty="0" err="1"/>
              <a:t>thus</a:t>
            </a:r>
            <a:r>
              <a:rPr lang="it-IT" dirty="0"/>
              <a:t> </a:t>
            </a:r>
            <a:r>
              <a:rPr lang="it-IT" dirty="0" err="1"/>
              <a:t>reducing</a:t>
            </a:r>
            <a:r>
              <a:rPr lang="it-IT" dirty="0"/>
              <a:t> the </a:t>
            </a:r>
            <a:r>
              <a:rPr lang="it-IT" dirty="0" err="1"/>
              <a:t>refrigeration</a:t>
            </a:r>
            <a:r>
              <a:rPr lang="it-IT" dirty="0"/>
              <a:t> cost.</a:t>
            </a:r>
          </a:p>
          <a:p>
            <a:pPr marL="0" indent="0">
              <a:buNone/>
            </a:pPr>
            <a:endParaRPr lang="it-IT" dirty="0"/>
          </a:p>
          <a:p>
            <a:pPr marL="0" indent="0">
              <a:buNone/>
            </a:pPr>
            <a:r>
              <a:rPr lang="it-IT" dirty="0" err="1"/>
              <a:t>However</a:t>
            </a:r>
            <a:r>
              <a:rPr lang="it-IT" dirty="0"/>
              <a:t>, due to </a:t>
            </a:r>
            <a:r>
              <a:rPr lang="it-IT" dirty="0" err="1"/>
              <a:t>their</a:t>
            </a:r>
            <a:r>
              <a:rPr lang="it-IT" dirty="0"/>
              <a:t> </a:t>
            </a:r>
            <a:r>
              <a:rPr lang="it-IT" dirty="0" err="1"/>
              <a:t>properties</a:t>
            </a:r>
            <a:r>
              <a:rPr lang="it-IT" dirty="0"/>
              <a:t>, the </a:t>
            </a:r>
            <a:r>
              <a:rPr lang="it-IT" b="1" dirty="0" err="1"/>
              <a:t>quench</a:t>
            </a:r>
            <a:r>
              <a:rPr lang="it-IT" b="1" dirty="0"/>
              <a:t> </a:t>
            </a:r>
            <a:r>
              <a:rPr lang="it-IT" b="1" dirty="0" err="1"/>
              <a:t>protection</a:t>
            </a:r>
            <a:r>
              <a:rPr lang="it-IT" b="1" dirty="0"/>
              <a:t> </a:t>
            </a:r>
            <a:r>
              <a:rPr lang="it-IT" dirty="0" err="1"/>
              <a:t>is</a:t>
            </a:r>
            <a:r>
              <a:rPr lang="it-IT" dirty="0"/>
              <a:t> more </a:t>
            </a:r>
            <a:r>
              <a:rPr lang="it-IT" dirty="0" err="1"/>
              <a:t>challenging</a:t>
            </a:r>
            <a:r>
              <a:rPr lang="it-IT" dirty="0"/>
              <a:t> and cables are in general more </a:t>
            </a:r>
            <a:r>
              <a:rPr lang="it-IT" b="1" dirty="0" err="1"/>
              <a:t>expensive</a:t>
            </a:r>
            <a:r>
              <a:rPr lang="it-IT" dirty="0"/>
              <a:t> </a:t>
            </a:r>
            <a:r>
              <a:rPr lang="it-IT" dirty="0" err="1"/>
              <a:t>than</a:t>
            </a:r>
            <a:r>
              <a:rPr lang="it-IT" dirty="0"/>
              <a:t> LTS.</a:t>
            </a:r>
          </a:p>
          <a:p>
            <a:pPr marL="0" indent="0">
              <a:buNone/>
            </a:pPr>
            <a:r>
              <a:rPr lang="it-IT" dirty="0" err="1"/>
              <a:t>As</a:t>
            </a:r>
            <a:r>
              <a:rPr lang="it-IT" dirty="0"/>
              <a:t> last point, the wide </a:t>
            </a:r>
            <a:r>
              <a:rPr lang="it-IT" dirty="0" err="1"/>
              <a:t>width</a:t>
            </a:r>
            <a:r>
              <a:rPr lang="it-IT" dirty="0"/>
              <a:t> of HTS tapes and the non </a:t>
            </a:r>
            <a:r>
              <a:rPr lang="it-IT" dirty="0" err="1"/>
              <a:t>trasposed</a:t>
            </a:r>
            <a:r>
              <a:rPr lang="it-IT" dirty="0"/>
              <a:t> </a:t>
            </a:r>
            <a:r>
              <a:rPr lang="it-IT" dirty="0" err="1"/>
              <a:t>configuration</a:t>
            </a:r>
            <a:r>
              <a:rPr lang="it-IT" dirty="0"/>
              <a:t> inside the cable generate </a:t>
            </a:r>
            <a:r>
              <a:rPr lang="it-IT" dirty="0" err="1"/>
              <a:t>higher</a:t>
            </a:r>
            <a:r>
              <a:rPr lang="it-IT" dirty="0"/>
              <a:t> </a:t>
            </a:r>
            <a:r>
              <a:rPr lang="it-IT" dirty="0" err="1"/>
              <a:t>magnetization</a:t>
            </a:r>
            <a:r>
              <a:rPr lang="it-IT" dirty="0"/>
              <a:t> </a:t>
            </a:r>
            <a:r>
              <a:rPr lang="it-IT" dirty="0" err="1"/>
              <a:t>leading</a:t>
            </a:r>
            <a:r>
              <a:rPr lang="it-IT" dirty="0"/>
              <a:t> to </a:t>
            </a:r>
            <a:r>
              <a:rPr lang="it-IT" dirty="0" err="1"/>
              <a:t>higher</a:t>
            </a:r>
            <a:r>
              <a:rPr lang="it-IT" dirty="0"/>
              <a:t> </a:t>
            </a:r>
            <a:r>
              <a:rPr lang="it-IT" dirty="0" err="1"/>
              <a:t>isteretic</a:t>
            </a:r>
            <a:r>
              <a:rPr lang="it-IT" dirty="0"/>
              <a:t> </a:t>
            </a:r>
            <a:r>
              <a:rPr lang="it-IT" dirty="0" err="1"/>
              <a:t>losses</a:t>
            </a:r>
            <a:r>
              <a:rPr lang="it-IT" dirty="0"/>
              <a:t> and </a:t>
            </a:r>
            <a:r>
              <a:rPr lang="it-IT" dirty="0" err="1"/>
              <a:t>threatening</a:t>
            </a:r>
            <a:r>
              <a:rPr lang="it-IT" dirty="0"/>
              <a:t> the field </a:t>
            </a:r>
            <a:r>
              <a:rPr lang="it-IT" dirty="0" err="1"/>
              <a:t>quality</a:t>
            </a:r>
            <a:r>
              <a:rPr lang="it-IT" dirty="0"/>
              <a:t>. </a:t>
            </a:r>
          </a:p>
          <a:p>
            <a:pPr marL="0" indent="0">
              <a:buNone/>
            </a:pPr>
            <a:r>
              <a:rPr lang="it-IT" dirty="0">
                <a:latin typeface="Calibri" panose="020F0502020204030204" pitchFamily="34" charset="0"/>
                <a:ea typeface="Calibri" panose="020F0502020204030204" pitchFamily="34" charset="0"/>
                <a:cs typeface="Calibri" panose="020F0502020204030204" pitchFamily="34" charset="0"/>
              </a:rPr>
              <a:t>So, to </a:t>
            </a:r>
            <a:r>
              <a:rPr lang="it-IT" dirty="0" err="1">
                <a:latin typeface="Calibri" panose="020F0502020204030204" pitchFamily="34" charset="0"/>
                <a:ea typeface="Calibri" panose="020F0502020204030204" pitchFamily="34" charset="0"/>
                <a:cs typeface="Calibri" panose="020F0502020204030204" pitchFamily="34" charset="0"/>
              </a:rPr>
              <a:t>perform</a:t>
            </a:r>
            <a:r>
              <a:rPr lang="it-IT" dirty="0">
                <a:latin typeface="Calibri" panose="020F0502020204030204" pitchFamily="34" charset="0"/>
                <a:ea typeface="Calibri" panose="020F0502020204030204" pitchFamily="34" charset="0"/>
                <a:cs typeface="Calibri" panose="020F0502020204030204" pitchFamily="34" charset="0"/>
              </a:rPr>
              <a:t> the design of the HTS </a:t>
            </a:r>
            <a:r>
              <a:rPr lang="it-IT" dirty="0" err="1">
                <a:latin typeface="Calibri" panose="020F0502020204030204" pitchFamily="34" charset="0"/>
                <a:ea typeface="Calibri" panose="020F0502020204030204" pitchFamily="34" charset="0"/>
                <a:cs typeface="Calibri" panose="020F0502020204030204" pitchFamily="34" charset="0"/>
              </a:rPr>
              <a:t>dipole</a:t>
            </a:r>
            <a:r>
              <a:rPr lang="it-IT" dirty="0">
                <a:latin typeface="Calibri" panose="020F0502020204030204" pitchFamily="34" charset="0"/>
                <a:ea typeface="Calibri" panose="020F0502020204030204" pitchFamily="34" charset="0"/>
                <a:cs typeface="Calibri" panose="020F0502020204030204" pitchFamily="34" charset="0"/>
              </a:rPr>
              <a:t> </a:t>
            </a:r>
            <a:r>
              <a:rPr lang="it-IT" dirty="0" err="1">
                <a:latin typeface="Calibri" panose="020F0502020204030204" pitchFamily="34" charset="0"/>
                <a:ea typeface="Calibri" panose="020F0502020204030204" pitchFamily="34" charset="0"/>
                <a:cs typeface="Calibri" panose="020F0502020204030204" pitchFamily="34" charset="0"/>
              </a:rPr>
              <a:t>magnet</a:t>
            </a:r>
            <a:r>
              <a:rPr lang="it-IT" dirty="0">
                <a:latin typeface="Calibri" panose="020F0502020204030204" pitchFamily="34" charset="0"/>
                <a:ea typeface="Calibri" panose="020F0502020204030204" pitchFamily="34" charset="0"/>
                <a:cs typeface="Calibri" panose="020F0502020204030204" pitchFamily="34" charset="0"/>
              </a:rPr>
              <a:t>, I </a:t>
            </a:r>
            <a:r>
              <a:rPr lang="it-IT" dirty="0" err="1">
                <a:latin typeface="Calibri" panose="020F0502020204030204" pitchFamily="34" charset="0"/>
                <a:ea typeface="Calibri" panose="020F0502020204030204" pitchFamily="34" charset="0"/>
                <a:cs typeface="Calibri" panose="020F0502020204030204" pitchFamily="34" charset="0"/>
              </a:rPr>
              <a:t>had</a:t>
            </a:r>
            <a:r>
              <a:rPr lang="it-IT" dirty="0">
                <a:latin typeface="Calibri" panose="020F0502020204030204" pitchFamily="34" charset="0"/>
                <a:ea typeface="Calibri" panose="020F0502020204030204" pitchFamily="34" charset="0"/>
                <a:cs typeface="Calibri" panose="020F0502020204030204" pitchFamily="34" charset="0"/>
              </a:rPr>
              <a:t> to take </a:t>
            </a:r>
            <a:r>
              <a:rPr lang="it-IT" dirty="0" err="1">
                <a:latin typeface="Calibri" panose="020F0502020204030204" pitchFamily="34" charset="0"/>
                <a:ea typeface="Calibri" panose="020F0502020204030204" pitchFamily="34" charset="0"/>
                <a:cs typeface="Calibri" panose="020F0502020204030204" pitchFamily="34" charset="0"/>
              </a:rPr>
              <a:t>into</a:t>
            </a:r>
            <a:r>
              <a:rPr lang="it-IT" dirty="0">
                <a:latin typeface="Calibri" panose="020F0502020204030204" pitchFamily="34" charset="0"/>
                <a:ea typeface="Calibri" panose="020F0502020204030204" pitchFamily="34" charset="0"/>
                <a:cs typeface="Calibri" panose="020F0502020204030204" pitchFamily="34" charset="0"/>
              </a:rPr>
              <a:t> account the </a:t>
            </a:r>
            <a:r>
              <a:rPr lang="it-IT" dirty="0" err="1">
                <a:latin typeface="Calibri" panose="020F0502020204030204" pitchFamily="34" charset="0"/>
                <a:ea typeface="Calibri" panose="020F0502020204030204" pitchFamily="34" charset="0"/>
                <a:cs typeface="Calibri" panose="020F0502020204030204" pitchFamily="34" charset="0"/>
              </a:rPr>
              <a:t>real</a:t>
            </a:r>
            <a:r>
              <a:rPr lang="it-IT" dirty="0">
                <a:latin typeface="Calibri" panose="020F0502020204030204" pitchFamily="34" charset="0"/>
                <a:ea typeface="Calibri" panose="020F0502020204030204" pitchFamily="34" charset="0"/>
                <a:cs typeface="Calibri" panose="020F0502020204030204" pitchFamily="34" charset="0"/>
              </a:rPr>
              <a:t> </a:t>
            </a:r>
            <a:r>
              <a:rPr lang="it-IT" sz="1200" b="1" dirty="0">
                <a:solidFill>
                  <a:srgbClr val="C00000"/>
                </a:solidFill>
                <a:latin typeface="Calibri" panose="020F0502020204030204" pitchFamily="34" charset="0"/>
                <a:ea typeface="Calibri" panose="020F0502020204030204" pitchFamily="34" charset="0"/>
                <a:cs typeface="Calibri" panose="020F0502020204030204" pitchFamily="34" charset="0"/>
              </a:rPr>
              <a:t>current </a:t>
            </a:r>
            <a:r>
              <a:rPr lang="it-IT" sz="1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distribution</a:t>
            </a:r>
            <a:r>
              <a:rPr lang="it-IT" sz="1200"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it-IT" sz="1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producing</a:t>
            </a:r>
            <a:r>
              <a:rPr lang="it-IT" sz="1200"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it-IT" sz="1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this</a:t>
            </a:r>
            <a:r>
              <a:rPr lang="it-IT" sz="1200"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it-IT" sz="1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magnetization</a:t>
            </a:r>
            <a:r>
              <a:rPr lang="it-IT" sz="1200" b="1" dirty="0">
                <a:solidFill>
                  <a:srgbClr val="C00000"/>
                </a:solidFill>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dirty="0">
              <a:latin typeface="Calibri" panose="020F0502020204030204" pitchFamily="34" charset="0"/>
              <a:ea typeface="Calibri" panose="020F0502020204030204" pitchFamily="34" charset="0"/>
              <a:cs typeface="Calibri" panose="020F0502020204030204" pitchFamily="34" charset="0"/>
            </a:endParaRPr>
          </a:p>
        </p:txBody>
      </p:sp>
      <p:sp>
        <p:nvSpPr>
          <p:cNvPr id="4" name="Segnaposto numero diapositiva 3"/>
          <p:cNvSpPr>
            <a:spLocks noGrp="1"/>
          </p:cNvSpPr>
          <p:nvPr>
            <p:ph type="sldNum" sz="quarter" idx="5"/>
          </p:nvPr>
        </p:nvSpPr>
        <p:spPr/>
        <p:txBody>
          <a:bodyPr/>
          <a:lstStyle/>
          <a:p>
            <a:fld id="{CF486CE9-1877-45A3-9ABE-42D28D769CEF}" type="slidenum">
              <a:rPr lang="en-GB" smtClean="0"/>
              <a:t>5</a:t>
            </a:fld>
            <a:endParaRPr lang="en-GB"/>
          </a:p>
        </p:txBody>
      </p:sp>
    </p:spTree>
    <p:extLst>
      <p:ext uri="{BB962C8B-B14F-4D97-AF65-F5344CB8AC3E}">
        <p14:creationId xmlns:p14="http://schemas.microsoft.com/office/powerpoint/2010/main" val="3071504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it-IT" dirty="0"/>
                  <a:t>For </a:t>
                </a:r>
                <a:r>
                  <a:rPr lang="it-IT" dirty="0" err="1"/>
                  <a:t>this</a:t>
                </a:r>
                <a:r>
                  <a:rPr lang="it-IT" dirty="0"/>
                  <a:t> scope, I </a:t>
                </a:r>
                <a:r>
                  <a:rPr lang="it-IT" dirty="0" err="1"/>
                  <a:t>wrote</a:t>
                </a:r>
                <a:r>
                  <a:rPr lang="it-IT" dirty="0"/>
                  <a:t> a code </a:t>
                </a:r>
                <a:r>
                  <a:rPr lang="it-IT" dirty="0" err="1"/>
                  <a:t>based</a:t>
                </a:r>
                <a:r>
                  <a:rPr lang="it-IT" dirty="0"/>
                  <a:t> on the so </a:t>
                </a:r>
                <a:r>
                  <a:rPr lang="it-IT" dirty="0" err="1"/>
                  <a:t>called</a:t>
                </a:r>
                <a:r>
                  <a:rPr lang="it-IT" dirty="0"/>
                  <a:t> Brandt model </a:t>
                </a:r>
                <a:r>
                  <a:rPr lang="it-IT" dirty="0" err="1"/>
                  <a:t>developed</a:t>
                </a:r>
                <a:r>
                  <a:rPr lang="it-IT" dirty="0"/>
                  <a:t> in 1993 and </a:t>
                </a:r>
                <a:r>
                  <a:rPr lang="it-IT" dirty="0" err="1"/>
                  <a:t>describing</a:t>
                </a:r>
                <a:r>
                  <a:rPr lang="it-IT" dirty="0"/>
                  <a:t> </a:t>
                </a:r>
                <a:r>
                  <a:rPr lang="it-IT" dirty="0" err="1"/>
                  <a:t>how</a:t>
                </a:r>
                <a:r>
                  <a:rPr lang="it-IT" dirty="0"/>
                  <a:t> the current </a:t>
                </a:r>
                <a:r>
                  <a:rPr lang="it-IT" dirty="0" err="1"/>
                  <a:t>distributes</a:t>
                </a:r>
                <a:r>
                  <a:rPr lang="it-IT" dirty="0"/>
                  <a:t> inside the tape.  </a:t>
                </a:r>
                <a:r>
                  <a:rPr lang="it-IT" dirty="0" err="1"/>
                  <a:t>This</a:t>
                </a:r>
                <a:r>
                  <a:rPr lang="it-IT" dirty="0"/>
                  <a:t> model can be </a:t>
                </a:r>
                <a:r>
                  <a:rPr lang="it-IT" dirty="0" err="1"/>
                  <a:t>briefly</a:t>
                </a:r>
                <a:r>
                  <a:rPr lang="it-IT" dirty="0"/>
                  <a:t> </a:t>
                </a:r>
                <a:r>
                  <a:rPr lang="it-IT" dirty="0" err="1"/>
                  <a:t>described</a:t>
                </a:r>
                <a:r>
                  <a:rPr lang="it-IT" dirty="0"/>
                  <a:t> by the following steps: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it-IT" sz="1200" dirty="0" err="1"/>
                  <a:t>When</a:t>
                </a:r>
                <a:r>
                  <a:rPr lang="it-IT" sz="1200" dirty="0"/>
                  <a:t> the tape </a:t>
                </a:r>
                <a:r>
                  <a:rPr lang="it-IT" sz="1200" dirty="0" err="1"/>
                  <a:t>is</a:t>
                </a:r>
                <a:r>
                  <a:rPr lang="it-IT" sz="1200" dirty="0"/>
                  <a:t> </a:t>
                </a:r>
                <a:r>
                  <a:rPr lang="it-IT" sz="1200" dirty="0" err="1"/>
                  <a:t>immersed</a:t>
                </a:r>
                <a:r>
                  <a:rPr lang="it-IT" sz="1200" dirty="0"/>
                  <a:t> in a </a:t>
                </a:r>
                <a:r>
                  <a:rPr lang="it-IT" sz="1200" dirty="0" err="1"/>
                  <a:t>magnetic</a:t>
                </a:r>
                <a:r>
                  <a:rPr lang="it-IT" sz="1200" dirty="0"/>
                  <a:t> field </a:t>
                </a:r>
                <a:r>
                  <a:rPr lang="it-IT" sz="1200" dirty="0" err="1"/>
                  <a:t>region</a:t>
                </a:r>
                <a:r>
                  <a:rPr lang="it-IT" sz="1200" dirty="0"/>
                  <a:t>, a screening current (</a:t>
                </a:r>
                <a14:m>
                  <m:oMath xmlns:m="http://schemas.openxmlformats.org/officeDocument/2006/math">
                    <m:sSub>
                      <m:sSubPr>
                        <m:ctrlPr>
                          <a:rPr lang="it-IT" sz="1200" i="1" smtClean="0">
                            <a:latin typeface="Cambria Math" panose="02040503050406030204" pitchFamily="18" charset="0"/>
                          </a:rPr>
                        </m:ctrlPr>
                      </m:sSubPr>
                      <m:e>
                        <m:r>
                          <a:rPr lang="it-IT" sz="1200" i="1">
                            <a:latin typeface="Cambria Math" panose="02040503050406030204" pitchFamily="18" charset="0"/>
                          </a:rPr>
                          <m:t>𝐼</m:t>
                        </m:r>
                      </m:e>
                      <m:sub>
                        <m:r>
                          <a:rPr lang="it-IT" sz="1200" i="1">
                            <a:latin typeface="Cambria Math" panose="02040503050406030204" pitchFamily="18" charset="0"/>
                          </a:rPr>
                          <m:t>𝑠𝑐𝑟𝑒𝑒𝑛</m:t>
                        </m:r>
                      </m:sub>
                    </m:sSub>
                  </m:oMath>
                </a14:m>
                <a:r>
                  <a:rPr lang="it-IT" sz="1200" dirty="0"/>
                  <a:t>) </a:t>
                </a:r>
                <a:r>
                  <a:rPr lang="it-IT" sz="1200" dirty="0" err="1"/>
                  <a:t>originates</a:t>
                </a:r>
                <a:r>
                  <a:rPr lang="it-IT" sz="1200" dirty="0"/>
                  <a:t> inside </a:t>
                </a:r>
                <a:r>
                  <a:rPr lang="it-IT" sz="1200" dirty="0" err="1"/>
                  <a:t>it</a:t>
                </a:r>
                <a:r>
                  <a:rPr lang="it-IT" sz="1200" dirty="0"/>
                  <a:t> to </a:t>
                </a:r>
                <a:r>
                  <a:rPr lang="it-IT" sz="1200" dirty="0" err="1"/>
                  <a:t>cancel</a:t>
                </a:r>
                <a:r>
                  <a:rPr lang="it-IT" sz="1200" dirty="0"/>
                  <a:t> the </a:t>
                </a:r>
                <a:r>
                  <a:rPr lang="it-IT" sz="1200" dirty="0" err="1"/>
                  <a:t>inner</a:t>
                </a:r>
                <a:r>
                  <a:rPr lang="it-IT" sz="1200" dirty="0"/>
                  <a:t> </a:t>
                </a:r>
                <a:r>
                  <a:rPr lang="it-IT" sz="1200" dirty="0" err="1"/>
                  <a:t>perpendicular</a:t>
                </a:r>
                <a:r>
                  <a:rPr lang="it-IT" sz="1200" dirty="0"/>
                  <a:t> field, </a:t>
                </a:r>
                <a:r>
                  <a:rPr lang="it-IT" sz="1200" dirty="0" err="1"/>
                  <a:t>starting</a:t>
                </a:r>
                <a:r>
                  <a:rPr lang="it-IT" sz="1200" dirty="0"/>
                  <a:t> from the </a:t>
                </a:r>
                <a:r>
                  <a:rPr lang="it-IT" sz="1200" dirty="0" err="1"/>
                  <a:t>edges</a:t>
                </a:r>
                <a:r>
                  <a:rPr lang="it-IT" sz="1200" baseline="0" dirty="0"/>
                  <a:t>. </a:t>
                </a:r>
                <a:endParaRPr lang="it-IT" sz="1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it-IT" sz="1200" dirty="0"/>
                  <a:t>As the field </a:t>
                </a:r>
                <a:r>
                  <a:rPr lang="it-IT" sz="1200" dirty="0" err="1"/>
                  <a:t>increases</a:t>
                </a:r>
                <a:r>
                  <a:rPr lang="it-IT" sz="1200" dirty="0"/>
                  <a:t>, </a:t>
                </a:r>
                <a14:m>
                  <m:oMath xmlns:m="http://schemas.openxmlformats.org/officeDocument/2006/math">
                    <m:sSub>
                      <m:sSubPr>
                        <m:ctrlPr>
                          <a:rPr lang="it-IT" sz="1200" i="1" smtClean="0">
                            <a:latin typeface="Cambria Math" panose="02040503050406030204" pitchFamily="18" charset="0"/>
                          </a:rPr>
                        </m:ctrlPr>
                      </m:sSubPr>
                      <m:e>
                        <m:r>
                          <a:rPr lang="it-IT" sz="1200" i="1">
                            <a:latin typeface="Cambria Math" panose="02040503050406030204" pitchFamily="18" charset="0"/>
                          </a:rPr>
                          <m:t>𝐼</m:t>
                        </m:r>
                      </m:e>
                      <m:sub>
                        <m:r>
                          <a:rPr lang="it-IT" sz="1200" i="1">
                            <a:latin typeface="Cambria Math" panose="02040503050406030204" pitchFamily="18" charset="0"/>
                          </a:rPr>
                          <m:t>𝑠𝑐𝑟𝑒𝑒𝑛</m:t>
                        </m:r>
                      </m:sub>
                    </m:sSub>
                  </m:oMath>
                </a14:m>
                <a:r>
                  <a:rPr lang="it-IT" sz="1200" dirty="0"/>
                  <a:t> </a:t>
                </a:r>
                <a:r>
                  <a:rPr lang="it-IT" sz="1200" dirty="0" err="1"/>
                  <a:t>penetrates</a:t>
                </a:r>
                <a:r>
                  <a:rPr lang="it-IT" sz="1200" dirty="0"/>
                  <a:t> </a:t>
                </a:r>
                <a:r>
                  <a:rPr lang="it-IT" sz="1200" dirty="0" err="1"/>
                  <a:t>towards</a:t>
                </a:r>
                <a:r>
                  <a:rPr lang="it-IT" sz="1200" dirty="0"/>
                  <a:t> the center of the tape</a:t>
                </a:r>
                <a:r>
                  <a:rPr lang="it-IT" sz="1200" baseline="0" dirty="0"/>
                  <a:t> </a:t>
                </a:r>
                <a:r>
                  <a:rPr lang="it-IT" sz="1200" b="1" baseline="0" dirty="0" err="1"/>
                  <a:t>thus</a:t>
                </a:r>
                <a:r>
                  <a:rPr lang="it-IT" sz="1200" b="1" baseline="0" dirty="0"/>
                  <a:t> </a:t>
                </a:r>
                <a:r>
                  <a:rPr lang="it-IT" sz="1200" b="1" baseline="0" dirty="0" err="1"/>
                  <a:t>reducing</a:t>
                </a:r>
                <a:r>
                  <a:rPr lang="it-IT" sz="1200" b="1" baseline="0" dirty="0"/>
                  <a:t> the zero-field </a:t>
                </a:r>
                <a:r>
                  <a:rPr lang="it-IT" sz="1200" b="1" baseline="0" dirty="0" err="1"/>
                  <a:t>region</a:t>
                </a:r>
                <a:r>
                  <a:rPr lang="it-IT" sz="1200" baseline="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it-IT" dirty="0"/>
              </a:p>
            </p:txBody>
          </p:sp>
        </mc:Choice>
        <mc:Fallback xmlns="">
          <p:sp>
            <p:nvSpPr>
              <p:cNvPr id="3" name="Segnaposto note 2"/>
              <p:cNvSpPr>
                <a:spLocks noGrp="1"/>
              </p:cNvSpPr>
              <p:nvPr>
                <p:ph type="body" idx="1"/>
              </p:nvPr>
            </p:nvSpPr>
            <p:spPr/>
            <p:txBody>
              <a:bodyPr/>
              <a:lstStyle/>
              <a:p>
                <a:r>
                  <a:rPr lang="it-IT" dirty="0"/>
                  <a:t>To </a:t>
                </a:r>
                <a:r>
                  <a:rPr lang="it-IT" dirty="0" err="1"/>
                  <a:t>calculate</a:t>
                </a:r>
                <a:r>
                  <a:rPr lang="it-IT" dirty="0"/>
                  <a:t> the </a:t>
                </a:r>
                <a:r>
                  <a:rPr lang="it-IT" dirty="0" err="1"/>
                  <a:t>current</a:t>
                </a:r>
                <a:r>
                  <a:rPr lang="it-IT" dirty="0"/>
                  <a:t> </a:t>
                </a:r>
                <a:r>
                  <a:rPr lang="it-IT" dirty="0" err="1"/>
                  <a:t>distribution</a:t>
                </a:r>
                <a:r>
                  <a:rPr lang="it-IT" dirty="0"/>
                  <a:t> inside the </a:t>
                </a:r>
                <a:r>
                  <a:rPr lang="it-IT" dirty="0" err="1"/>
                  <a:t>magnet</a:t>
                </a:r>
                <a:r>
                  <a:rPr lang="it-IT" dirty="0"/>
                  <a:t>, I </a:t>
                </a:r>
                <a:r>
                  <a:rPr lang="it-IT" dirty="0" err="1"/>
                  <a:t>wrote</a:t>
                </a:r>
                <a:r>
                  <a:rPr lang="it-IT" dirty="0"/>
                  <a:t> a </a:t>
                </a:r>
                <a:r>
                  <a:rPr lang="it-IT" dirty="0" err="1"/>
                  <a:t>matlab</a:t>
                </a:r>
                <a:r>
                  <a:rPr lang="it-IT" dirty="0"/>
                  <a:t> code </a:t>
                </a:r>
                <a:r>
                  <a:rPr lang="it-IT" dirty="0" err="1"/>
                  <a:t>implementing</a:t>
                </a:r>
                <a:r>
                  <a:rPr lang="it-IT" dirty="0"/>
                  <a:t> an </a:t>
                </a:r>
                <a:r>
                  <a:rPr lang="it-IT" dirty="0" err="1"/>
                  <a:t>algorithm</a:t>
                </a:r>
                <a:r>
                  <a:rPr lang="it-IT" dirty="0"/>
                  <a:t> </a:t>
                </a:r>
                <a:r>
                  <a:rPr lang="it-IT" dirty="0" err="1"/>
                  <a:t>based</a:t>
                </a:r>
                <a:r>
                  <a:rPr lang="it-IT" dirty="0"/>
                  <a:t> on Model, </a:t>
                </a:r>
                <a:r>
                  <a:rPr lang="it-IT" dirty="0" err="1"/>
                  <a:t>devoloped</a:t>
                </a:r>
                <a:r>
                  <a:rPr lang="it-IT" dirty="0"/>
                  <a:t> by Brandt and </a:t>
                </a:r>
                <a:r>
                  <a:rPr lang="it-IT" dirty="0" err="1"/>
                  <a:t>Indenbom</a:t>
                </a:r>
                <a:r>
                  <a:rPr lang="it-IT" dirty="0"/>
                  <a:t> in 1993 and </a:t>
                </a:r>
                <a:r>
                  <a:rPr lang="it-IT" dirty="0" err="1"/>
                  <a:t>described</a:t>
                </a:r>
                <a:r>
                  <a:rPr lang="it-IT" dirty="0"/>
                  <a:t> by the following steps: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it-IT" sz="1200" dirty="0" err="1"/>
                  <a:t>When</a:t>
                </a:r>
                <a:r>
                  <a:rPr lang="it-IT" sz="1200" dirty="0"/>
                  <a:t> the tape </a:t>
                </a:r>
                <a:r>
                  <a:rPr lang="it-IT" sz="1200" dirty="0" err="1"/>
                  <a:t>is</a:t>
                </a:r>
                <a:r>
                  <a:rPr lang="it-IT" sz="1200" dirty="0"/>
                  <a:t> </a:t>
                </a:r>
                <a:r>
                  <a:rPr lang="it-IT" sz="1200" dirty="0" err="1"/>
                  <a:t>immersed</a:t>
                </a:r>
                <a:r>
                  <a:rPr lang="it-IT" sz="1200" dirty="0"/>
                  <a:t> in a </a:t>
                </a:r>
                <a:r>
                  <a:rPr lang="it-IT" sz="1200" dirty="0" err="1"/>
                  <a:t>magnetic</a:t>
                </a:r>
                <a:r>
                  <a:rPr lang="it-IT" sz="1200" dirty="0"/>
                  <a:t> field </a:t>
                </a:r>
                <a:r>
                  <a:rPr lang="it-IT" sz="1200" dirty="0" err="1"/>
                  <a:t>region</a:t>
                </a:r>
                <a:r>
                  <a:rPr lang="it-IT" sz="1200" dirty="0"/>
                  <a:t>, a screening </a:t>
                </a:r>
                <a:r>
                  <a:rPr lang="it-IT" sz="1200" dirty="0" err="1"/>
                  <a:t>current</a:t>
                </a:r>
                <a:r>
                  <a:rPr lang="it-IT" sz="1200" dirty="0"/>
                  <a:t> (</a:t>
                </a:r>
                <a:r>
                  <a:rPr lang="it-IT" sz="1200" i="0">
                    <a:latin typeface="Cambria Math" panose="02040503050406030204" pitchFamily="18" charset="0"/>
                  </a:rPr>
                  <a:t>𝐼_𝑠𝑐𝑟𝑒𝑒𝑛</a:t>
                </a:r>
                <a:r>
                  <a:rPr lang="it-IT" sz="1200" dirty="0"/>
                  <a:t>) </a:t>
                </a:r>
                <a:r>
                  <a:rPr lang="it-IT" sz="1200" dirty="0" err="1"/>
                  <a:t>originates</a:t>
                </a:r>
                <a:r>
                  <a:rPr lang="it-IT" sz="1200" dirty="0"/>
                  <a:t> inside </a:t>
                </a:r>
                <a:r>
                  <a:rPr lang="it-IT" sz="1200" dirty="0" err="1"/>
                  <a:t>it</a:t>
                </a:r>
                <a:r>
                  <a:rPr lang="it-IT" sz="1200" dirty="0"/>
                  <a:t> to </a:t>
                </a:r>
                <a:r>
                  <a:rPr lang="it-IT" sz="1200" dirty="0" err="1"/>
                  <a:t>cancel</a:t>
                </a:r>
                <a:r>
                  <a:rPr lang="it-IT" sz="1200" dirty="0"/>
                  <a:t> the </a:t>
                </a:r>
                <a:r>
                  <a:rPr lang="it-IT" sz="1200" dirty="0" err="1"/>
                  <a:t>perpendicular</a:t>
                </a:r>
                <a:r>
                  <a:rPr lang="it-IT" sz="1200" dirty="0"/>
                  <a:t> field inside, </a:t>
                </a:r>
                <a:r>
                  <a:rPr lang="it-IT" sz="1200" dirty="0" err="1"/>
                  <a:t>starting</a:t>
                </a:r>
                <a:r>
                  <a:rPr lang="it-IT" sz="1200" dirty="0"/>
                  <a:t> from the </a:t>
                </a:r>
                <a:r>
                  <a:rPr lang="it-IT" sz="1200" dirty="0" err="1"/>
                  <a:t>edges</a:t>
                </a:r>
                <a:r>
                  <a:rPr lang="it-IT" sz="1200" dirty="0"/>
                  <a:t>. (I</a:t>
                </a:r>
                <a:r>
                  <a:rPr lang="it-IT" sz="1200" baseline="0" dirty="0"/>
                  <a:t> </a:t>
                </a:r>
                <a:r>
                  <a:rPr lang="it-IT" sz="1200" baseline="0" dirty="0" err="1"/>
                  <a:t>invite</a:t>
                </a:r>
                <a:r>
                  <a:rPr lang="it-IT" sz="1200" baseline="0" dirty="0"/>
                  <a:t> </a:t>
                </a:r>
                <a:r>
                  <a:rPr lang="it-IT" sz="1200" baseline="0" dirty="0" err="1"/>
                  <a:t>you</a:t>
                </a:r>
                <a:r>
                  <a:rPr lang="it-IT" sz="1200" baseline="0" dirty="0"/>
                  <a:t> to </a:t>
                </a:r>
                <a:r>
                  <a:rPr lang="it-IT" sz="1200" baseline="0" dirty="0" err="1"/>
                  <a:t>observe</a:t>
                </a:r>
                <a:r>
                  <a:rPr lang="it-IT" sz="1200" baseline="0" dirty="0"/>
                  <a:t> </a:t>
                </a:r>
                <a:r>
                  <a:rPr lang="it-IT" sz="1200" baseline="0" dirty="0" err="1"/>
                  <a:t>how</a:t>
                </a:r>
                <a:r>
                  <a:rPr lang="it-IT" sz="1200" baseline="0" dirty="0"/>
                  <a:t> the screening </a:t>
                </a:r>
                <a:r>
                  <a:rPr lang="it-IT" sz="1200" baseline="0" dirty="0" err="1"/>
                  <a:t>current</a:t>
                </a:r>
                <a:r>
                  <a:rPr lang="it-IT" sz="1200" baseline="0" dirty="0"/>
                  <a:t> </a:t>
                </a:r>
                <a:r>
                  <a:rPr lang="it-IT" sz="1200" baseline="0" dirty="0" err="1"/>
                  <a:t>represented</a:t>
                </a:r>
                <a:r>
                  <a:rPr lang="it-IT" sz="1200" baseline="0" dirty="0"/>
                  <a:t> by the </a:t>
                </a:r>
                <a:r>
                  <a:rPr lang="it-IT" sz="1200" baseline="0" dirty="0" err="1"/>
                  <a:t>function</a:t>
                </a:r>
                <a:r>
                  <a:rPr lang="it-IT" sz="1200" baseline="0" dirty="0"/>
                  <a:t> in blue and red </a:t>
                </a:r>
                <a:r>
                  <a:rPr lang="it-IT" sz="1200" baseline="0" dirty="0" err="1"/>
                  <a:t>distributes</a:t>
                </a:r>
                <a:r>
                  <a:rPr lang="it-IT" sz="1200" baseline="0" dirty="0"/>
                  <a:t> in </a:t>
                </a:r>
                <a:r>
                  <a:rPr lang="it-IT" sz="1200" baseline="0" dirty="0" err="1"/>
                  <a:t>order</a:t>
                </a:r>
                <a:r>
                  <a:rPr lang="it-IT" sz="1200" baseline="0" dirty="0"/>
                  <a:t> to screen the field inside the tape). The </a:t>
                </a:r>
                <a:r>
                  <a:rPr lang="it-IT" sz="1200" baseline="0" dirty="0" err="1"/>
                  <a:t>two</a:t>
                </a:r>
                <a:r>
                  <a:rPr lang="it-IT" sz="1200" baseline="0" dirty="0"/>
                  <a:t> </a:t>
                </a:r>
                <a:r>
                  <a:rPr lang="it-IT" sz="1200" baseline="0" dirty="0" err="1"/>
                  <a:t>different</a:t>
                </a:r>
                <a:r>
                  <a:rPr lang="it-IT" sz="1200" baseline="0" dirty="0"/>
                  <a:t> colors are </a:t>
                </a:r>
                <a:r>
                  <a:rPr lang="it-IT" sz="1200" baseline="0" dirty="0" err="1"/>
                  <a:t>used</a:t>
                </a:r>
                <a:r>
                  <a:rPr lang="it-IT" sz="1200" baseline="0" dirty="0"/>
                  <a:t> to </a:t>
                </a:r>
                <a:r>
                  <a:rPr lang="it-IT" sz="1200" baseline="0" dirty="0" err="1"/>
                  <a:t>distinguish</a:t>
                </a:r>
                <a:r>
                  <a:rPr lang="it-IT" sz="1200" baseline="0" dirty="0"/>
                  <a:t> the </a:t>
                </a:r>
                <a:r>
                  <a:rPr lang="it-IT" sz="1200" baseline="0" dirty="0" err="1"/>
                  <a:t>two</a:t>
                </a:r>
                <a:r>
                  <a:rPr lang="it-IT" sz="1200" baseline="0" dirty="0"/>
                  <a:t> opposite </a:t>
                </a:r>
                <a:r>
                  <a:rPr lang="it-IT" sz="1200" baseline="0" dirty="0" err="1"/>
                  <a:t>directions</a:t>
                </a:r>
                <a:r>
                  <a:rPr lang="it-IT" sz="1200" baseline="0" dirty="0"/>
                  <a:t> of the </a:t>
                </a:r>
                <a:r>
                  <a:rPr lang="it-IT" sz="1200" baseline="0" dirty="0" err="1"/>
                  <a:t>I_screen</a:t>
                </a:r>
                <a:r>
                  <a:rPr lang="it-IT" sz="1200" baseline="0" dirty="0"/>
                  <a:t> </a:t>
                </a:r>
                <a:r>
                  <a:rPr lang="it-IT" sz="1200" baseline="0" dirty="0" err="1"/>
                  <a:t>flux</a:t>
                </a:r>
                <a:r>
                  <a:rPr lang="it-IT" sz="1200" baseline="0" dirty="0"/>
                  <a:t>.</a:t>
                </a:r>
                <a:endParaRPr lang="it-IT" sz="1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it-IT" sz="1200" dirty="0"/>
                  <a:t>As the field </a:t>
                </a:r>
                <a:r>
                  <a:rPr lang="it-IT" sz="1200" dirty="0" err="1"/>
                  <a:t>increases</a:t>
                </a:r>
                <a:r>
                  <a:rPr lang="it-IT" sz="1200" dirty="0"/>
                  <a:t>, </a:t>
                </a:r>
                <a:r>
                  <a:rPr lang="it-IT" sz="1200" i="0">
                    <a:latin typeface="Cambria Math" panose="02040503050406030204" pitchFamily="18" charset="0"/>
                  </a:rPr>
                  <a:t>𝐼_𝑠𝑐𝑟𝑒𝑒𝑛</a:t>
                </a:r>
                <a:r>
                  <a:rPr lang="it-IT" sz="1200" dirty="0"/>
                  <a:t> </a:t>
                </a:r>
                <a:r>
                  <a:rPr lang="it-IT" sz="1200" dirty="0" err="1"/>
                  <a:t>penetrates</a:t>
                </a:r>
                <a:r>
                  <a:rPr lang="it-IT" sz="1200" dirty="0"/>
                  <a:t> </a:t>
                </a:r>
                <a:r>
                  <a:rPr lang="it-IT" sz="1200" dirty="0" err="1"/>
                  <a:t>towards</a:t>
                </a:r>
                <a:r>
                  <a:rPr lang="it-IT" sz="1200" dirty="0"/>
                  <a:t> the center of the tape</a:t>
                </a:r>
                <a:r>
                  <a:rPr lang="it-IT" sz="1200" baseline="0" dirty="0"/>
                  <a:t> </a:t>
                </a:r>
                <a:r>
                  <a:rPr lang="it-IT" sz="1200" baseline="0" dirty="0" err="1"/>
                  <a:t>thus</a:t>
                </a:r>
                <a:r>
                  <a:rPr lang="it-IT" sz="1200" baseline="0" dirty="0"/>
                  <a:t> </a:t>
                </a:r>
                <a:r>
                  <a:rPr lang="it-IT" sz="1200" baseline="0" dirty="0" err="1"/>
                  <a:t>reducing</a:t>
                </a:r>
                <a:r>
                  <a:rPr lang="it-IT" sz="1200" baseline="0" dirty="0"/>
                  <a:t> the zero-field </a:t>
                </a:r>
                <a:r>
                  <a:rPr lang="it-IT" sz="1200" baseline="0" dirty="0" err="1"/>
                  <a:t>region</a:t>
                </a:r>
                <a:r>
                  <a:rPr lang="it-IT" sz="1200" baseline="0" dirty="0"/>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it-IT" sz="1200" baseline="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it-IT"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t>Per calcolare la distribuzione di corrente all'interno del magnete, ho scritto un codice </a:t>
                </a:r>
                <a:r>
                  <a:rPr lang="it-IT" sz="1200" dirty="0" err="1"/>
                  <a:t>matlab</a:t>
                </a:r>
                <a:r>
                  <a:rPr lang="it-IT" sz="1200" dirty="0"/>
                  <a:t> che implementa un algoritmo basato sul cosiddetto Modello di Brandt, sviluppato da Brandt e ... nel 1993 e descritto dai seguenti </a:t>
                </a:r>
                <a:r>
                  <a:rPr lang="it-IT" sz="1200" dirty="0" err="1"/>
                  <a:t>passi:Quando</a:t>
                </a:r>
                <a:r>
                  <a:rPr lang="it-IT" sz="1200" dirty="0"/>
                  <a:t> il nastro è immerso in una regione di campo magnetico, una corrente di schermatura (𝐼_𝑠𝑐𝑟𝑒𝑒𝑛) si origina al suo interno per annullare il campo perpendicolare interno, partendo dai bordi. (Vi invito a osservare come la corrente di schermatura rappresentata dalla funzione in blu e in rosso si dispone per schermare il campo all'interno del nastro). I due colori diversi servono a distinguere le due direzioni opposte del flusso </a:t>
                </a:r>
                <a:r>
                  <a:rPr lang="it-IT" sz="1200" dirty="0" err="1"/>
                  <a:t>I_screen.Man</a:t>
                </a:r>
                <a:r>
                  <a:rPr lang="it-IT" sz="1200" dirty="0"/>
                  <a:t> mano che il campo aumenta, 𝐼_𝑠𝑐𝑟𝑒𝑒𝑛 penetra verso il centro del nastro riducendo così la regione a campo zero.</a:t>
                </a:r>
                <a:endParaRPr lang="en-US" sz="1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dirty="0"/>
              </a:p>
              <a:p>
                <a:endParaRPr lang="it-IT" dirty="0"/>
              </a:p>
            </p:txBody>
          </p:sp>
        </mc:Fallback>
      </mc:AlternateContent>
      <p:sp>
        <p:nvSpPr>
          <p:cNvPr id="4" name="Segnaposto numero diapositiva 3"/>
          <p:cNvSpPr>
            <a:spLocks noGrp="1"/>
          </p:cNvSpPr>
          <p:nvPr>
            <p:ph type="sldNum" sz="quarter" idx="5"/>
          </p:nvPr>
        </p:nvSpPr>
        <p:spPr/>
        <p:txBody>
          <a:bodyPr/>
          <a:lstStyle/>
          <a:p>
            <a:fld id="{CF486CE9-1877-45A3-9ABE-42D28D769CEF}" type="slidenum">
              <a:rPr lang="en-GB" smtClean="0"/>
              <a:t>6</a:t>
            </a:fld>
            <a:endParaRPr lang="en-GB"/>
          </a:p>
        </p:txBody>
      </p:sp>
    </p:spTree>
    <p:extLst>
      <p:ext uri="{BB962C8B-B14F-4D97-AF65-F5344CB8AC3E}">
        <p14:creationId xmlns:p14="http://schemas.microsoft.com/office/powerpoint/2010/main" val="4133136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 </a:t>
                </a:r>
                <a:r>
                  <a:rPr lang="it-IT" dirty="0" err="1"/>
                  <a:t>I</a:t>
                </a:r>
                <a:r>
                  <a:rPr lang="it-IT" sz="1200" dirty="0" err="1"/>
                  <a:t>f</a:t>
                </a:r>
                <a:r>
                  <a:rPr lang="it-IT" sz="1200" dirty="0"/>
                  <a:t> a </a:t>
                </a:r>
                <a:r>
                  <a:rPr lang="it-IT" sz="1200" dirty="0" err="1"/>
                  <a:t>transport</a:t>
                </a:r>
                <a:r>
                  <a:rPr lang="it-IT" sz="1200" dirty="0"/>
                  <a:t> current </a:t>
                </a:r>
                <a14:m>
                  <m:oMath xmlns:m="http://schemas.openxmlformats.org/officeDocument/2006/math">
                    <m:sSub>
                      <m:sSubPr>
                        <m:ctrlPr>
                          <a:rPr lang="it-IT" sz="1200" i="1" smtClean="0">
                            <a:latin typeface="Cambria Math" panose="02040503050406030204" pitchFamily="18" charset="0"/>
                          </a:rPr>
                        </m:ctrlPr>
                      </m:sSubPr>
                      <m:e>
                        <m:r>
                          <a:rPr lang="it-IT" sz="1200" b="0" i="1" smtClean="0">
                            <a:latin typeface="Cambria Math" panose="02040503050406030204" pitchFamily="18" charset="0"/>
                          </a:rPr>
                          <m:t>𝐼</m:t>
                        </m:r>
                      </m:e>
                      <m:sub>
                        <m:r>
                          <a:rPr lang="it-IT" sz="1200" b="0" i="1" smtClean="0">
                            <a:latin typeface="Cambria Math" panose="02040503050406030204" pitchFamily="18" charset="0"/>
                          </a:rPr>
                          <m:t>𝑡</m:t>
                        </m:r>
                      </m:sub>
                    </m:sSub>
                  </m:oMath>
                </a14:m>
                <a:r>
                  <a:rPr lang="it-IT" sz="1200" dirty="0"/>
                  <a:t> flows along the tape, </a:t>
                </a:r>
                <a:r>
                  <a:rPr lang="it-IT" sz="1200" dirty="0" err="1"/>
                  <a:t>we</a:t>
                </a:r>
                <a:r>
                  <a:rPr lang="it-IT" sz="1200" dirty="0"/>
                  <a:t> </a:t>
                </a:r>
                <a:r>
                  <a:rPr lang="it-IT" sz="1200" dirty="0" err="1"/>
                  <a:t>need</a:t>
                </a:r>
                <a:r>
                  <a:rPr lang="it-IT" sz="1200" dirty="0"/>
                  <a:t> to </a:t>
                </a:r>
                <a:r>
                  <a:rPr lang="it-IT" sz="1200" dirty="0" err="1"/>
                  <a:t>distinguish</a:t>
                </a:r>
                <a:r>
                  <a:rPr lang="it-IT" sz="1200" dirty="0"/>
                  <a:t> </a:t>
                </a:r>
                <a:r>
                  <a:rPr lang="it-IT" sz="1200" dirty="0" err="1"/>
                  <a:t>between</a:t>
                </a:r>
                <a:r>
                  <a:rPr lang="it-IT" sz="1200" dirty="0"/>
                  <a:t> 2 </a:t>
                </a:r>
                <a:r>
                  <a:rPr lang="it-IT" sz="1200" dirty="0" err="1"/>
                  <a:t>scenarios</a:t>
                </a:r>
                <a:r>
                  <a:rPr lang="it-IT" sz="1200" dirty="0"/>
                  <a:t>:</a:t>
                </a:r>
              </a:p>
              <a:p>
                <a:pPr marL="171450" indent="-171450">
                  <a:buFontTx/>
                  <a:buChar char="-"/>
                </a:pPr>
                <a:r>
                  <a:rPr lang="it-IT" sz="1200" dirty="0" err="1"/>
                  <a:t>If</a:t>
                </a:r>
                <a:r>
                  <a:rPr lang="it-IT" sz="1200" dirty="0"/>
                  <a:t> </a:t>
                </a:r>
                <a14:m>
                  <m:oMath xmlns:m="http://schemas.openxmlformats.org/officeDocument/2006/math">
                    <m:sSub>
                      <m:sSubPr>
                        <m:ctrlPr>
                          <a:rPr lang="it-IT" sz="1200" i="1">
                            <a:latin typeface="Cambria Math" panose="02040503050406030204" pitchFamily="18" charset="0"/>
                          </a:rPr>
                        </m:ctrlPr>
                      </m:sSubPr>
                      <m:e>
                        <m:r>
                          <a:rPr lang="it-IT" sz="1200" i="1">
                            <a:latin typeface="Cambria Math" panose="02040503050406030204" pitchFamily="18" charset="0"/>
                          </a:rPr>
                          <m:t>𝐼</m:t>
                        </m:r>
                      </m:e>
                      <m:sub>
                        <m:r>
                          <a:rPr lang="it-IT" sz="1200" i="1">
                            <a:latin typeface="Cambria Math" panose="02040503050406030204" pitchFamily="18" charset="0"/>
                          </a:rPr>
                          <m:t>𝑠𝑐𝑟𝑒𝑒𝑛</m:t>
                        </m:r>
                      </m:sub>
                    </m:sSub>
                  </m:oMath>
                </a14:m>
                <a:r>
                  <a:rPr lang="it-IT" sz="1200" dirty="0"/>
                  <a:t> has </a:t>
                </a:r>
                <a:r>
                  <a:rPr lang="it-IT" sz="1200" dirty="0" err="1"/>
                  <a:t>not</a:t>
                </a:r>
                <a:r>
                  <a:rPr lang="it-IT" sz="1200" dirty="0"/>
                  <a:t> </a:t>
                </a:r>
                <a:r>
                  <a:rPr lang="it-IT" sz="1200" dirty="0" err="1"/>
                  <a:t>yet</a:t>
                </a:r>
                <a:r>
                  <a:rPr lang="it-IT" sz="1200" dirty="0"/>
                  <a:t> </a:t>
                </a:r>
                <a:r>
                  <a:rPr lang="it-IT" sz="1200" dirty="0" err="1"/>
                  <a:t>fully</a:t>
                </a:r>
                <a:r>
                  <a:rPr lang="it-IT" sz="1200" dirty="0"/>
                  <a:t> </a:t>
                </a:r>
                <a:r>
                  <a:rPr lang="it-IT" sz="1200" dirty="0" err="1"/>
                  <a:t>penetrated</a:t>
                </a:r>
                <a:r>
                  <a:rPr lang="it-IT" sz="1200" dirty="0"/>
                  <a:t> inside the</a:t>
                </a:r>
                <a:r>
                  <a:rPr lang="it-IT" sz="1200" baseline="0" dirty="0"/>
                  <a:t> </a:t>
                </a:r>
                <a:r>
                  <a:rPr lang="it-IT" sz="1200" dirty="0"/>
                  <a:t>tape, </a:t>
                </a:r>
                <a:r>
                  <a:rPr lang="it-IT" sz="1200" dirty="0" err="1"/>
                  <a:t>then</a:t>
                </a:r>
                <a:r>
                  <a:rPr lang="it-IT" sz="1200" dirty="0"/>
                  <a:t> </a:t>
                </a:r>
                <a14:m>
                  <m:oMath xmlns:m="http://schemas.openxmlformats.org/officeDocument/2006/math">
                    <m:sSub>
                      <m:sSubPr>
                        <m:ctrlPr>
                          <a:rPr lang="it-IT" sz="1200" i="1" smtClean="0">
                            <a:latin typeface="Cambria Math" panose="02040503050406030204" pitchFamily="18" charset="0"/>
                          </a:rPr>
                        </m:ctrlPr>
                      </m:sSubPr>
                      <m:e>
                        <m:r>
                          <a:rPr lang="it-IT" sz="1200" b="0" i="1" smtClean="0">
                            <a:latin typeface="Cambria Math" panose="02040503050406030204" pitchFamily="18" charset="0"/>
                          </a:rPr>
                          <m:t>𝐼</m:t>
                        </m:r>
                      </m:e>
                      <m:sub>
                        <m:r>
                          <a:rPr lang="it-IT" sz="1200" b="0" i="1" smtClean="0">
                            <a:latin typeface="Cambria Math" panose="02040503050406030204" pitchFamily="18" charset="0"/>
                          </a:rPr>
                          <m:t>𝑡</m:t>
                        </m:r>
                      </m:sub>
                    </m:sSub>
                  </m:oMath>
                </a14:m>
                <a:r>
                  <a:rPr lang="it-IT" sz="1200" dirty="0"/>
                  <a:t> </a:t>
                </a:r>
                <a:r>
                  <a:rPr lang="it-IT" sz="1200" dirty="0" err="1"/>
                  <a:t>will</a:t>
                </a:r>
                <a:r>
                  <a:rPr lang="it-IT" sz="1200" dirty="0"/>
                  <a:t> </a:t>
                </a:r>
                <a:r>
                  <a:rPr lang="it-IT" sz="1200" dirty="0" err="1"/>
                  <a:t>distribute</a:t>
                </a:r>
                <a:r>
                  <a:rPr lang="it-IT" sz="1200" dirty="0"/>
                  <a:t> in the </a:t>
                </a:r>
                <a:r>
                  <a:rPr lang="it-IT" sz="1200" dirty="0" err="1"/>
                  <a:t>region</a:t>
                </a:r>
                <a:r>
                  <a:rPr lang="it-IT" sz="1200" dirty="0"/>
                  <a:t> </a:t>
                </a:r>
                <a:r>
                  <a:rPr lang="it-IT" sz="1200" dirty="0" err="1"/>
                  <a:t>not</a:t>
                </a:r>
                <a:r>
                  <a:rPr lang="it-IT" sz="1200" dirty="0"/>
                  <a:t> </a:t>
                </a:r>
                <a:r>
                  <a:rPr lang="it-IT" sz="1200" dirty="0" err="1"/>
                  <a:t>yet</a:t>
                </a:r>
                <a:r>
                  <a:rPr lang="it-IT" sz="1200" dirty="0"/>
                  <a:t> </a:t>
                </a:r>
                <a:r>
                  <a:rPr lang="it-IT" sz="1200" dirty="0" err="1"/>
                  <a:t>saturated</a:t>
                </a:r>
                <a:r>
                  <a:rPr lang="it-IT" sz="1200" dirty="0"/>
                  <a:t>;</a:t>
                </a:r>
              </a:p>
              <a:p>
                <a:pPr marL="171450" indent="-171450">
                  <a:buFontTx/>
                  <a:buChar char="-"/>
                </a:pPr>
                <a:r>
                  <a:rPr lang="it-IT" sz="1200" dirty="0" err="1"/>
                  <a:t>Whereas</a:t>
                </a:r>
                <a:r>
                  <a:rPr lang="it-IT" sz="1200" dirty="0"/>
                  <a:t> </a:t>
                </a:r>
                <a:r>
                  <a:rPr lang="it-IT" sz="1200" dirty="0" err="1"/>
                  <a:t>if</a:t>
                </a:r>
                <a:r>
                  <a:rPr lang="it-IT" sz="1200" dirty="0"/>
                  <a:t> </a:t>
                </a:r>
                <a14:m>
                  <m:oMath xmlns:m="http://schemas.openxmlformats.org/officeDocument/2006/math">
                    <m:sSub>
                      <m:sSubPr>
                        <m:ctrlPr>
                          <a:rPr lang="it-IT" sz="1200" i="1" smtClean="0">
                            <a:latin typeface="Cambria Math" panose="02040503050406030204" pitchFamily="18" charset="0"/>
                          </a:rPr>
                        </m:ctrlPr>
                      </m:sSubPr>
                      <m:e>
                        <m:r>
                          <a:rPr lang="it-IT" sz="1200" b="0" i="1" smtClean="0">
                            <a:latin typeface="Cambria Math" panose="02040503050406030204" pitchFamily="18" charset="0"/>
                          </a:rPr>
                          <m:t>𝐼</m:t>
                        </m:r>
                      </m:e>
                      <m:sub>
                        <m:r>
                          <a:rPr lang="it-IT" sz="1200" b="0" i="1" smtClean="0">
                            <a:latin typeface="Cambria Math" panose="02040503050406030204" pitchFamily="18" charset="0"/>
                          </a:rPr>
                          <m:t>𝑠𝑐𝑟𝑒𝑒𝑛</m:t>
                        </m:r>
                      </m:sub>
                    </m:sSub>
                  </m:oMath>
                </a14:m>
                <a:r>
                  <a:rPr lang="en-US" sz="1200" dirty="0"/>
                  <a:t> has fully penetrated , then </a:t>
                </a:r>
                <a14:m>
                  <m:oMath xmlns:m="http://schemas.openxmlformats.org/officeDocument/2006/math">
                    <m:sSub>
                      <m:sSubPr>
                        <m:ctrlPr>
                          <a:rPr lang="it-IT" sz="1200" i="1">
                            <a:latin typeface="Cambria Math" panose="02040503050406030204" pitchFamily="18" charset="0"/>
                          </a:rPr>
                        </m:ctrlPr>
                      </m:sSubPr>
                      <m:e>
                        <m:r>
                          <a:rPr lang="it-IT" sz="1200" i="1">
                            <a:latin typeface="Cambria Math" panose="02040503050406030204" pitchFamily="18" charset="0"/>
                          </a:rPr>
                          <m:t>𝐼</m:t>
                        </m:r>
                      </m:e>
                      <m:sub>
                        <m:r>
                          <a:rPr lang="it-IT" sz="1200" i="1">
                            <a:latin typeface="Cambria Math" panose="02040503050406030204" pitchFamily="18" charset="0"/>
                          </a:rPr>
                          <m:t>𝑡</m:t>
                        </m:r>
                      </m:sub>
                    </m:sSub>
                  </m:oMath>
                </a14:m>
                <a:r>
                  <a:rPr lang="it-IT" sz="1200" dirty="0"/>
                  <a:t> </a:t>
                </a:r>
                <a:r>
                  <a:rPr lang="it-IT" sz="1200" dirty="0" err="1"/>
                  <a:t>will</a:t>
                </a:r>
                <a:r>
                  <a:rPr lang="it-IT" sz="1200" dirty="0"/>
                  <a:t> </a:t>
                </a:r>
                <a:r>
                  <a:rPr lang="it-IT" sz="1200" dirty="0" err="1"/>
                  <a:t>distribute</a:t>
                </a:r>
                <a:r>
                  <a:rPr lang="it-IT" sz="1200" dirty="0"/>
                  <a:t> in the </a:t>
                </a:r>
                <a:r>
                  <a:rPr lang="it-IT" sz="1200" dirty="0" err="1"/>
                  <a:t>central</a:t>
                </a:r>
                <a:r>
                  <a:rPr lang="it-IT" sz="1200" dirty="0"/>
                  <a:t> </a:t>
                </a:r>
                <a:r>
                  <a:rPr lang="it-IT" sz="1200" dirty="0" err="1"/>
                  <a:t>region</a:t>
                </a:r>
                <a:r>
                  <a:rPr lang="it-IT" sz="1200" dirty="0"/>
                  <a:t> of the tape by </a:t>
                </a:r>
                <a:r>
                  <a:rPr lang="it-IT" sz="1200" dirty="0" err="1"/>
                  <a:t>pushing</a:t>
                </a:r>
                <a:r>
                  <a:rPr lang="it-IT" sz="1200" dirty="0"/>
                  <a:t> </a:t>
                </a:r>
                <a14:m>
                  <m:oMath xmlns:m="http://schemas.openxmlformats.org/officeDocument/2006/math">
                    <m:sSub>
                      <m:sSubPr>
                        <m:ctrlPr>
                          <a:rPr lang="it-IT" sz="1200" i="1">
                            <a:latin typeface="Cambria Math" panose="02040503050406030204" pitchFamily="18" charset="0"/>
                          </a:rPr>
                        </m:ctrlPr>
                      </m:sSubPr>
                      <m:e>
                        <m:r>
                          <a:rPr lang="it-IT" sz="1200" i="1">
                            <a:latin typeface="Cambria Math" panose="02040503050406030204" pitchFamily="18" charset="0"/>
                          </a:rPr>
                          <m:t>𝐼</m:t>
                        </m:r>
                      </m:e>
                      <m:sub>
                        <m:r>
                          <a:rPr lang="it-IT" sz="1200" i="1">
                            <a:latin typeface="Cambria Math" panose="02040503050406030204" pitchFamily="18" charset="0"/>
                          </a:rPr>
                          <m:t>𝑠𝑐𝑟𝑒𝑒𝑛</m:t>
                        </m:r>
                      </m:sub>
                    </m:sSub>
                  </m:oMath>
                </a14:m>
                <a:r>
                  <a:rPr lang="en-US" sz="1200" dirty="0"/>
                  <a:t> towards the edges and</a:t>
                </a:r>
                <a:r>
                  <a:rPr lang="en-US" sz="1200" baseline="0" dirty="0"/>
                  <a:t> so reducing its intensity</a:t>
                </a:r>
                <a:r>
                  <a:rPr lang="en-US" sz="1200" dirty="0"/>
                  <a:t>. </a:t>
                </a:r>
              </a:p>
              <a:p>
                <a:pPr marL="171450" indent="-171450">
                  <a:buFontTx/>
                  <a:buChar char="-"/>
                </a:pPr>
                <a:endParaRPr lang="en-US" sz="1200" dirty="0"/>
              </a:p>
              <a:p>
                <a:pPr marL="0" indent="0">
                  <a:buFontTx/>
                  <a:buNone/>
                </a:pPr>
                <a:r>
                  <a:rPr lang="en-US" sz="1200" dirty="0"/>
                  <a:t>Paying</a:t>
                </a:r>
                <a:r>
                  <a:rPr lang="en-US" sz="1200" baseline="0" dirty="0"/>
                  <a:t> attention to the figures on the right,</a:t>
                </a:r>
                <a:r>
                  <a:rPr lang="en-US" sz="1200" dirty="0"/>
                  <a:t> we can see that if the tape is completely </a:t>
                </a:r>
                <a:r>
                  <a:rPr lang="en-US" sz="1200" baseline="0" dirty="0"/>
                  <a:t>complete saturation, the zero-field region vanishes.</a:t>
                </a:r>
              </a:p>
              <a:p>
                <a:pPr marL="171450" indent="-171450">
                  <a:buFontTx/>
                  <a:buChar char="-"/>
                </a:pPr>
                <a:endParaRPr lang="en-US" sz="1200" baseline="0" dirty="0"/>
              </a:p>
            </p:txBody>
          </p:sp>
        </mc:Choice>
        <mc:Fallback xmlns="">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 </a:t>
                </a:r>
                <a:r>
                  <a:rPr lang="it-IT" dirty="0" err="1"/>
                  <a:t>I</a:t>
                </a:r>
                <a:r>
                  <a:rPr lang="it-IT" sz="1200" dirty="0" err="1"/>
                  <a:t>f</a:t>
                </a:r>
                <a:r>
                  <a:rPr lang="it-IT" sz="1200" dirty="0"/>
                  <a:t> a </a:t>
                </a:r>
                <a:r>
                  <a:rPr lang="it-IT" sz="1200" dirty="0" err="1"/>
                  <a:t>transport</a:t>
                </a:r>
                <a:r>
                  <a:rPr lang="it-IT" sz="1200" dirty="0"/>
                  <a:t> </a:t>
                </a:r>
                <a:r>
                  <a:rPr lang="it-IT" sz="1200" dirty="0" err="1"/>
                  <a:t>current</a:t>
                </a:r>
                <a:r>
                  <a:rPr lang="it-IT" sz="1200" dirty="0"/>
                  <a:t> </a:t>
                </a:r>
                <a:r>
                  <a:rPr lang="it-IT" sz="1200" b="0" i="0">
                    <a:latin typeface="Cambria Math" panose="02040503050406030204" pitchFamily="18" charset="0"/>
                  </a:rPr>
                  <a:t>𝐼_𝑡</a:t>
                </a:r>
                <a:r>
                  <a:rPr lang="it-IT" sz="1200" dirty="0"/>
                  <a:t> flows along the tape, </a:t>
                </a:r>
                <a:r>
                  <a:rPr lang="it-IT" sz="1200" dirty="0" err="1"/>
                  <a:t>we</a:t>
                </a:r>
                <a:r>
                  <a:rPr lang="it-IT" sz="1200" dirty="0"/>
                  <a:t> </a:t>
                </a:r>
                <a:r>
                  <a:rPr lang="it-IT" sz="1200" dirty="0" err="1"/>
                  <a:t>need</a:t>
                </a:r>
                <a:r>
                  <a:rPr lang="it-IT" sz="1200" dirty="0"/>
                  <a:t> to </a:t>
                </a:r>
                <a:r>
                  <a:rPr lang="it-IT" sz="1200" dirty="0" err="1"/>
                  <a:t>distinguish</a:t>
                </a:r>
                <a:r>
                  <a:rPr lang="it-IT" sz="1200" dirty="0"/>
                  <a:t> </a:t>
                </a:r>
                <a:r>
                  <a:rPr lang="it-IT" sz="1200" dirty="0" err="1"/>
                  <a:t>between</a:t>
                </a:r>
                <a:r>
                  <a:rPr lang="it-IT" sz="1200" dirty="0"/>
                  <a:t> 2 </a:t>
                </a:r>
                <a:r>
                  <a:rPr lang="it-IT" sz="1200" dirty="0" err="1"/>
                  <a:t>scenarios</a:t>
                </a:r>
                <a:r>
                  <a:rPr lang="it-IT" sz="1200" dirty="0"/>
                  <a:t>:</a:t>
                </a:r>
              </a:p>
              <a:p>
                <a:pPr marL="171450" indent="-171450">
                  <a:buFontTx/>
                  <a:buChar char="-"/>
                </a:pPr>
                <a:r>
                  <a:rPr lang="it-IT" sz="1200" dirty="0" err="1"/>
                  <a:t>If</a:t>
                </a:r>
                <a:r>
                  <a:rPr lang="it-IT" sz="1200" dirty="0"/>
                  <a:t> </a:t>
                </a:r>
                <a:r>
                  <a:rPr lang="it-IT" sz="1200" i="0">
                    <a:latin typeface="Cambria Math" panose="02040503050406030204" pitchFamily="18" charset="0"/>
                  </a:rPr>
                  <a:t>𝐼_𝑠𝑐𝑟𝑒𝑒𝑛</a:t>
                </a:r>
                <a:r>
                  <a:rPr lang="it-IT" sz="1200" dirty="0"/>
                  <a:t> has </a:t>
                </a:r>
                <a:r>
                  <a:rPr lang="it-IT" sz="1200" dirty="0" err="1"/>
                  <a:t>not</a:t>
                </a:r>
                <a:r>
                  <a:rPr lang="it-IT" sz="1200" dirty="0"/>
                  <a:t> </a:t>
                </a:r>
                <a:r>
                  <a:rPr lang="it-IT" sz="1200" dirty="0" err="1"/>
                  <a:t>yet</a:t>
                </a:r>
                <a:r>
                  <a:rPr lang="it-IT" sz="1200" dirty="0"/>
                  <a:t> </a:t>
                </a:r>
                <a:r>
                  <a:rPr lang="it-IT" sz="1200" dirty="0" err="1"/>
                  <a:t>fully</a:t>
                </a:r>
                <a:r>
                  <a:rPr lang="it-IT" sz="1200" dirty="0"/>
                  <a:t> </a:t>
                </a:r>
                <a:r>
                  <a:rPr lang="it-IT" sz="1200" dirty="0" err="1"/>
                  <a:t>penetrated</a:t>
                </a:r>
                <a:r>
                  <a:rPr lang="it-IT" sz="1200" dirty="0"/>
                  <a:t> inside the</a:t>
                </a:r>
                <a:r>
                  <a:rPr lang="it-IT" sz="1200" baseline="0" dirty="0"/>
                  <a:t> </a:t>
                </a:r>
                <a:r>
                  <a:rPr lang="it-IT" sz="1200" dirty="0"/>
                  <a:t>tape, </a:t>
                </a:r>
                <a:r>
                  <a:rPr lang="it-IT" sz="1200" dirty="0" err="1"/>
                  <a:t>then</a:t>
                </a:r>
                <a:r>
                  <a:rPr lang="it-IT" sz="1200" dirty="0"/>
                  <a:t> </a:t>
                </a:r>
                <a:r>
                  <a:rPr lang="it-IT" sz="1200" b="0" i="0">
                    <a:latin typeface="Cambria Math" panose="02040503050406030204" pitchFamily="18" charset="0"/>
                  </a:rPr>
                  <a:t>𝐼_𝑡</a:t>
                </a:r>
                <a:r>
                  <a:rPr lang="it-IT" sz="1200" dirty="0"/>
                  <a:t> </a:t>
                </a:r>
                <a:r>
                  <a:rPr lang="it-IT" sz="1200" dirty="0" err="1"/>
                  <a:t>will</a:t>
                </a:r>
                <a:r>
                  <a:rPr lang="it-IT" sz="1200" dirty="0"/>
                  <a:t> </a:t>
                </a:r>
                <a:r>
                  <a:rPr lang="it-IT" sz="1200" dirty="0" err="1"/>
                  <a:t>distribute</a:t>
                </a:r>
                <a:r>
                  <a:rPr lang="it-IT" sz="1200" dirty="0"/>
                  <a:t> in the </a:t>
                </a:r>
                <a:r>
                  <a:rPr lang="it-IT" sz="1200" dirty="0" err="1"/>
                  <a:t>region</a:t>
                </a:r>
                <a:r>
                  <a:rPr lang="it-IT" sz="1200" dirty="0"/>
                  <a:t> </a:t>
                </a:r>
                <a:r>
                  <a:rPr lang="it-IT" sz="1200" dirty="0" err="1"/>
                  <a:t>not</a:t>
                </a:r>
                <a:r>
                  <a:rPr lang="it-IT" sz="1200" dirty="0"/>
                  <a:t> </a:t>
                </a:r>
                <a:r>
                  <a:rPr lang="it-IT" sz="1200" dirty="0" err="1"/>
                  <a:t>yet</a:t>
                </a:r>
                <a:r>
                  <a:rPr lang="it-IT" sz="1200" dirty="0"/>
                  <a:t> </a:t>
                </a:r>
                <a:r>
                  <a:rPr lang="it-IT" sz="1200" dirty="0" err="1"/>
                  <a:t>saturated</a:t>
                </a:r>
                <a:r>
                  <a:rPr lang="it-IT" sz="1200" dirty="0"/>
                  <a:t>;</a:t>
                </a:r>
              </a:p>
              <a:p>
                <a:pPr marL="171450" indent="-171450">
                  <a:buFontTx/>
                  <a:buChar char="-"/>
                </a:pPr>
                <a:r>
                  <a:rPr lang="it-IT" sz="1200" dirty="0" err="1"/>
                  <a:t>Whereas</a:t>
                </a:r>
                <a:r>
                  <a:rPr lang="it-IT" sz="1200" dirty="0"/>
                  <a:t> </a:t>
                </a:r>
                <a:r>
                  <a:rPr lang="it-IT" sz="1200" dirty="0" err="1"/>
                  <a:t>if</a:t>
                </a:r>
                <a:r>
                  <a:rPr lang="it-IT" sz="1200" dirty="0"/>
                  <a:t> </a:t>
                </a:r>
                <a:r>
                  <a:rPr lang="it-IT" sz="1200" b="0" i="0">
                    <a:latin typeface="Cambria Math" panose="02040503050406030204" pitchFamily="18" charset="0"/>
                  </a:rPr>
                  <a:t>𝐼_𝑠𝑐𝑟𝑒𝑒𝑛</a:t>
                </a:r>
                <a:r>
                  <a:rPr lang="en-US" sz="1200" dirty="0"/>
                  <a:t> has fully penetrated , then </a:t>
                </a:r>
                <a:r>
                  <a:rPr lang="it-IT" sz="1200" i="0">
                    <a:latin typeface="Cambria Math" panose="02040503050406030204" pitchFamily="18" charset="0"/>
                  </a:rPr>
                  <a:t>𝐼_𝑡</a:t>
                </a:r>
                <a:r>
                  <a:rPr lang="it-IT" sz="1200" dirty="0"/>
                  <a:t> </a:t>
                </a:r>
                <a:r>
                  <a:rPr lang="it-IT" sz="1200" dirty="0" err="1"/>
                  <a:t>will</a:t>
                </a:r>
                <a:r>
                  <a:rPr lang="it-IT" sz="1200" dirty="0"/>
                  <a:t> </a:t>
                </a:r>
                <a:r>
                  <a:rPr lang="it-IT" sz="1200" dirty="0" err="1"/>
                  <a:t>distribute</a:t>
                </a:r>
                <a:r>
                  <a:rPr lang="it-IT" sz="1200" dirty="0"/>
                  <a:t> in the </a:t>
                </a:r>
                <a:r>
                  <a:rPr lang="it-IT" sz="1200" dirty="0" err="1"/>
                  <a:t>central</a:t>
                </a:r>
                <a:r>
                  <a:rPr lang="it-IT" sz="1200" dirty="0"/>
                  <a:t> </a:t>
                </a:r>
                <a:r>
                  <a:rPr lang="it-IT" sz="1200" dirty="0" err="1"/>
                  <a:t>region</a:t>
                </a:r>
                <a:r>
                  <a:rPr lang="it-IT" sz="1200" dirty="0"/>
                  <a:t> of the tape by </a:t>
                </a:r>
                <a:r>
                  <a:rPr lang="it-IT" sz="1200" dirty="0" err="1"/>
                  <a:t>pushing</a:t>
                </a:r>
                <a:r>
                  <a:rPr lang="it-IT" sz="1200" dirty="0"/>
                  <a:t> </a:t>
                </a:r>
                <a:r>
                  <a:rPr lang="it-IT" sz="1200" i="0">
                    <a:latin typeface="Cambria Math" panose="02040503050406030204" pitchFamily="18" charset="0"/>
                  </a:rPr>
                  <a:t>𝐼_𝑠𝑐𝑟𝑒𝑒𝑛</a:t>
                </a:r>
                <a:r>
                  <a:rPr lang="en-US" sz="1200" dirty="0"/>
                  <a:t> towards the edges thus reducing </a:t>
                </a:r>
                <a:r>
                  <a:rPr lang="it-IT" sz="1200" i="0">
                    <a:latin typeface="Cambria Math" panose="02040503050406030204" pitchFamily="18" charset="0"/>
                  </a:rPr>
                  <a:t>𝐼_𝑠𝑐𝑟𝑒𝑒𝑛</a:t>
                </a:r>
                <a:r>
                  <a:rPr lang="en-US" sz="1200" dirty="0"/>
                  <a:t> . Paying</a:t>
                </a:r>
                <a:r>
                  <a:rPr lang="en-US" sz="1200" baseline="0" dirty="0"/>
                  <a:t> attention to the figures on the right,</a:t>
                </a:r>
                <a:r>
                  <a:rPr lang="en-US" sz="1200" dirty="0"/>
                  <a:t> in case</a:t>
                </a:r>
                <a:r>
                  <a:rPr lang="en-US" sz="1200" baseline="0" dirty="0"/>
                  <a:t> of complete saturation, the zero-field region vanishes.</a:t>
                </a:r>
              </a:p>
              <a:p>
                <a:pPr marL="171450" indent="-171450">
                  <a:buFontTx/>
                  <a:buChar char="-"/>
                </a:pPr>
                <a:endParaRPr lang="en-US" sz="1200" baseline="0" dirty="0"/>
              </a:p>
              <a:p>
                <a:pPr marL="171450" indent="-171450">
                  <a:buFontTx/>
                  <a:buChar char="-"/>
                </a:pPr>
                <a:endParaRPr lang="en-US" sz="1200" baseline="0" dirty="0"/>
              </a:p>
              <a:p>
                <a:pPr marL="0" indent="0">
                  <a:buFontTx/>
                  <a:buNone/>
                </a:pPr>
                <a:r>
                  <a:rPr lang="it-IT" sz="1200" dirty="0"/>
                  <a:t>Se lungo il nastro scorre una corrente di trasporto 𝐼_𝑡, occorre distinguere tra due scenari: se 𝐼_𝑠𝑐𝑟𝑒𝑒𝑛 non è ancora penetrato completamente all'interno del nastro, allora 𝐼_𝑡 si distribuirà nella regione non ancora </a:t>
                </a:r>
                <a:r>
                  <a:rPr lang="it-IT" sz="1200" dirty="0" err="1"/>
                  <a:t>saturata;Mentre</a:t>
                </a:r>
                <a:r>
                  <a:rPr lang="it-IT" sz="1200" dirty="0"/>
                  <a:t> se 𝐼_𝑠𝑐𝑟𝑒𝑒𝑛 è completamente penetrato, allora 𝐼_𝑡 si distribuirà nella regione centrale del nastro spingendo 𝐼_𝑠𝑐𝑟𝑒𝑒𝑛 verso i bordi e riducendo così 𝐼_𝑠𝑐𝑟𝑒𝑒𝑛 . Facendo attenzione alle figure a destra, in caso di completa saturazione, la regione di campo zero scompare.</a:t>
                </a:r>
              </a:p>
              <a:p>
                <a:endParaRPr lang="it-IT" dirty="0"/>
              </a:p>
            </p:txBody>
          </p:sp>
        </mc:Fallback>
      </mc:AlternateContent>
      <p:sp>
        <p:nvSpPr>
          <p:cNvPr id="4" name="Segnaposto numero diapositiva 3"/>
          <p:cNvSpPr>
            <a:spLocks noGrp="1"/>
          </p:cNvSpPr>
          <p:nvPr>
            <p:ph type="sldNum" sz="quarter" idx="5"/>
          </p:nvPr>
        </p:nvSpPr>
        <p:spPr/>
        <p:txBody>
          <a:bodyPr/>
          <a:lstStyle/>
          <a:p>
            <a:fld id="{CF486CE9-1877-45A3-9ABE-42D28D769CEF}" type="slidenum">
              <a:rPr lang="en-GB" smtClean="0"/>
              <a:t>7</a:t>
            </a:fld>
            <a:endParaRPr lang="en-GB"/>
          </a:p>
        </p:txBody>
      </p:sp>
    </p:spTree>
    <p:extLst>
      <p:ext uri="{BB962C8B-B14F-4D97-AF65-F5344CB8AC3E}">
        <p14:creationId xmlns:p14="http://schemas.microsoft.com/office/powerpoint/2010/main" val="4078381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Segnaposto note 2"/>
              <p:cNvSpPr>
                <a:spLocks noGrp="1"/>
              </p:cNvSpPr>
              <p:nvPr>
                <p:ph type="body" idx="1"/>
              </p:nvPr>
            </p:nvSpPr>
            <p:spPr/>
            <p:txBody>
              <a:bodyPr/>
              <a:lstStyle/>
              <a:p>
                <a:r>
                  <a:rPr lang="it-IT" dirty="0"/>
                  <a:t>However, the model just </a:t>
                </a:r>
                <a:r>
                  <a:rPr lang="it-IT" dirty="0" err="1"/>
                  <a:t>described</a:t>
                </a:r>
                <a:r>
                  <a:rPr lang="it-IT" dirty="0"/>
                  <a:t> </a:t>
                </a:r>
                <a:r>
                  <a:rPr lang="it-IT" b="0" dirty="0" err="1"/>
                  <a:t>assumes</a:t>
                </a:r>
                <a:r>
                  <a:rPr lang="it-IT" b="0" dirty="0"/>
                  <a:t> </a:t>
                </a:r>
                <a:r>
                  <a:rPr lang="it-IT" b="0" dirty="0" err="1"/>
                  <a:t>particular</a:t>
                </a:r>
                <a:r>
                  <a:rPr lang="it-IT" b="0" dirty="0"/>
                  <a:t> </a:t>
                </a:r>
                <a:r>
                  <a:rPr lang="it-IT" b="0" dirty="0" err="1"/>
                  <a:t>conditions</a:t>
                </a:r>
                <a:r>
                  <a:rPr lang="it-IT" b="0" dirty="0"/>
                  <a:t> </a:t>
                </a:r>
                <a:r>
                  <a:rPr lang="it-IT" b="0" dirty="0" err="1"/>
                  <a:t>that</a:t>
                </a:r>
                <a:r>
                  <a:rPr lang="it-IT" b="0" dirty="0"/>
                  <a:t> are </a:t>
                </a:r>
                <a:r>
                  <a:rPr lang="it-IT" b="0" dirty="0" err="1"/>
                  <a:t>not</a:t>
                </a:r>
                <a:r>
                  <a:rPr lang="it-IT" b="0" dirty="0"/>
                  <a:t> </a:t>
                </a:r>
                <a:r>
                  <a:rPr lang="it-IT" b="0" dirty="0" err="1"/>
                  <a:t>fulfilled</a:t>
                </a:r>
                <a:r>
                  <a:rPr lang="it-IT" b="0" dirty="0"/>
                  <a:t> in the case of a cos-theta </a:t>
                </a:r>
                <a:r>
                  <a:rPr lang="it-IT" b="0" dirty="0" err="1"/>
                  <a:t>magnet</a:t>
                </a:r>
                <a:r>
                  <a:rPr lang="it-IT" b="0" dirty="0"/>
                  <a:t>.</a:t>
                </a:r>
              </a:p>
              <a:p>
                <a:pPr marL="0" indent="0">
                  <a:buFont typeface="Arial" panose="020B0604020202020204" pitchFamily="34" charset="0"/>
                  <a:buNone/>
                </a:pPr>
                <a:r>
                  <a:rPr lang="it-IT" dirty="0"/>
                  <a:t>-   First of </a:t>
                </a:r>
                <a:r>
                  <a:rPr lang="it-IT" dirty="0" err="1"/>
                  <a:t>all</a:t>
                </a:r>
                <a:r>
                  <a:rPr lang="it-IT" b="0" dirty="0"/>
                  <a:t>, </a:t>
                </a:r>
                <a:r>
                  <a:rPr lang="it-IT" b="0" dirty="0" err="1"/>
                  <a:t>it</a:t>
                </a:r>
                <a:r>
                  <a:rPr lang="it-IT" b="0" dirty="0"/>
                  <a:t> </a:t>
                </a:r>
                <a:r>
                  <a:rPr lang="it-IT" b="0" dirty="0" err="1"/>
                  <a:t>is</a:t>
                </a:r>
                <a:r>
                  <a:rPr lang="it-IT" b="0" dirty="0"/>
                  <a:t> accurate </a:t>
                </a:r>
                <a:r>
                  <a:rPr lang="it-IT" b="0" dirty="0" err="1"/>
                  <a:t>only</a:t>
                </a:r>
                <a:r>
                  <a:rPr lang="it-IT" b="0" dirty="0"/>
                  <a:t> for a </a:t>
                </a:r>
                <a:r>
                  <a:rPr lang="it-IT" b="0" dirty="0">
                    <a:solidFill>
                      <a:srgbClr val="FF0000"/>
                    </a:solidFill>
                  </a:rPr>
                  <a:t>single tape study</a:t>
                </a:r>
                <a:r>
                  <a:rPr lang="it-IT" dirty="0"/>
                  <a:t>, </a:t>
                </a:r>
                <a:r>
                  <a:rPr lang="it-IT" dirty="0" err="1"/>
                  <a:t>whereas</a:t>
                </a:r>
                <a:r>
                  <a:rPr lang="it-IT" dirty="0"/>
                  <a:t> the </a:t>
                </a:r>
                <a:r>
                  <a:rPr lang="it-IT" dirty="0" err="1"/>
                  <a:t>dipole</a:t>
                </a:r>
                <a:r>
                  <a:rPr lang="it-IT" dirty="0"/>
                  <a:t> </a:t>
                </a:r>
                <a:r>
                  <a:rPr lang="it-IT" dirty="0" err="1"/>
                  <a:t>magnet</a:t>
                </a:r>
                <a:r>
                  <a:rPr lang="it-IT" dirty="0"/>
                  <a:t> </a:t>
                </a:r>
                <a:r>
                  <a:rPr lang="it-IT" dirty="0" err="1"/>
                  <a:t>is</a:t>
                </a:r>
                <a:r>
                  <a:rPr lang="it-IT" dirty="0"/>
                  <a:t> made by </a:t>
                </a:r>
                <a:r>
                  <a:rPr lang="it-IT" b="0" dirty="0" err="1"/>
                  <a:t>thousands</a:t>
                </a:r>
                <a:r>
                  <a:rPr lang="it-IT" b="0" dirty="0"/>
                  <a:t> of tapes. </a:t>
                </a:r>
                <a:r>
                  <a:rPr lang="it-IT" dirty="0"/>
                  <a:t>So, </a:t>
                </a:r>
                <a:r>
                  <a:rPr lang="en-GB" sz="1200" dirty="0">
                    <a:latin typeface="+mn-lt"/>
                  </a:rPr>
                  <a:t>iterative solution was performed </a:t>
                </a:r>
                <a:r>
                  <a:rPr lang="en-US" sz="1200" dirty="0">
                    <a:latin typeface="+mn-lt"/>
                  </a:rPr>
                  <a:t>to consider how each tape is affected by the current distribution of the others.</a:t>
                </a:r>
                <a:endParaRPr lang="en-GB" sz="1200" dirty="0">
                  <a:latin typeface="+mn-lt"/>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it-IT" dirty="0"/>
                  <a:t>In </a:t>
                </a:r>
                <a:r>
                  <a:rPr lang="it-IT" dirty="0" err="1"/>
                  <a:t>addition</a:t>
                </a:r>
                <a:r>
                  <a:rPr lang="en-GB" sz="1200" dirty="0"/>
                  <a:t>,</a:t>
                </a:r>
                <a:r>
                  <a:rPr lang="en-GB" sz="1200" baseline="0" dirty="0"/>
                  <a:t> t</a:t>
                </a:r>
                <a:r>
                  <a:rPr lang="en-GB" sz="1200" dirty="0"/>
                  <a:t>he model assumes a single value of </a:t>
                </a:r>
                <a14:m>
                  <m:oMath xmlns:m="http://schemas.openxmlformats.org/officeDocument/2006/math">
                    <m:sSub>
                      <m:sSubPr>
                        <m:ctrlPr>
                          <a:rPr lang="it-IT" sz="1200" b="1" i="1" smtClean="0">
                            <a:solidFill>
                              <a:schemeClr val="tx1"/>
                            </a:solidFill>
                            <a:latin typeface="Cambria Math" panose="02040503050406030204" pitchFamily="18" charset="0"/>
                          </a:rPr>
                        </m:ctrlPr>
                      </m:sSubPr>
                      <m:e>
                        <m:r>
                          <a:rPr lang="it-IT" sz="1200" b="1" i="1" smtClean="0">
                            <a:solidFill>
                              <a:schemeClr val="tx1"/>
                            </a:solidFill>
                            <a:latin typeface="Cambria Math" panose="02040503050406030204" pitchFamily="18" charset="0"/>
                          </a:rPr>
                          <m:t>𝑩</m:t>
                        </m:r>
                      </m:e>
                      <m:sub>
                        <m:r>
                          <a:rPr lang="it-IT" sz="1200" b="1" i="1" smtClean="0">
                            <a:solidFill>
                              <a:schemeClr val="tx1"/>
                            </a:solidFill>
                            <a:latin typeface="Cambria Math" panose="02040503050406030204" pitchFamily="18" charset="0"/>
                          </a:rPr>
                          <m:t>┴</m:t>
                        </m:r>
                      </m:sub>
                    </m:sSub>
                  </m:oMath>
                </a14:m>
                <a:r>
                  <a:rPr lang="en-GB" sz="1200" dirty="0"/>
                  <a:t> in which the tape is immersed, </a:t>
                </a:r>
                <a:r>
                  <a:rPr lang="en-GB" sz="1200" baseline="0" dirty="0"/>
                  <a:t>but the field produced by the magnet is non-uniform inside the coils. So, to apply the model, </a:t>
                </a:r>
                <a:r>
                  <a:rPr lang="en-US" sz="1200" baseline="0" dirty="0"/>
                  <a:t>t</a:t>
                </a:r>
                <a:r>
                  <a:rPr lang="en-US" sz="1200" dirty="0"/>
                  <a:t>he mean value of </a:t>
                </a:r>
                <a14:m>
                  <m:oMath xmlns:m="http://schemas.openxmlformats.org/officeDocument/2006/math">
                    <m:sSub>
                      <m:sSubPr>
                        <m:ctrlPr>
                          <a:rPr lang="it-IT" sz="1200" b="1" i="1" smtClean="0">
                            <a:solidFill>
                              <a:schemeClr val="tx1"/>
                            </a:solidFill>
                            <a:latin typeface="Cambria Math" panose="02040503050406030204" pitchFamily="18" charset="0"/>
                          </a:rPr>
                        </m:ctrlPr>
                      </m:sSubPr>
                      <m:e>
                        <m:r>
                          <a:rPr lang="it-IT" sz="1200" b="1" i="1" smtClean="0">
                            <a:solidFill>
                              <a:schemeClr val="tx1"/>
                            </a:solidFill>
                            <a:latin typeface="Cambria Math" panose="02040503050406030204" pitchFamily="18" charset="0"/>
                          </a:rPr>
                          <m:t>𝑩</m:t>
                        </m:r>
                      </m:e>
                      <m:sub>
                        <m:r>
                          <a:rPr lang="it-IT" sz="1200" b="1" i="1" smtClean="0">
                            <a:solidFill>
                              <a:schemeClr val="tx1"/>
                            </a:solidFill>
                            <a:latin typeface="Cambria Math" panose="02040503050406030204" pitchFamily="18" charset="0"/>
                          </a:rPr>
                          <m:t>┴</m:t>
                        </m:r>
                      </m:sub>
                    </m:sSub>
                  </m:oMath>
                </a14:m>
                <a:r>
                  <a:rPr lang="en-US" sz="1200" dirty="0">
                    <a:solidFill>
                      <a:schemeClr val="tx1"/>
                    </a:solidFill>
                  </a:rPr>
                  <a:t> </a:t>
                </a:r>
                <a:r>
                  <a:rPr lang="en-US" sz="1200" dirty="0"/>
                  <a:t>inside each tape was taken as the uniform field in which the tape is immersed.</a:t>
                </a:r>
              </a:p>
              <a:p>
                <a:pPr marL="0" indent="0">
                  <a:buFontTx/>
                  <a:buNone/>
                </a:pPr>
                <a:endParaRPr lang="en-GB" sz="1200" baseline="0" dirty="0"/>
              </a:p>
            </p:txBody>
          </p:sp>
        </mc:Choice>
        <mc:Fallback xmlns="">
          <p:sp>
            <p:nvSpPr>
              <p:cNvPr id="3" name="Segnaposto note 2"/>
              <p:cNvSpPr>
                <a:spLocks noGrp="1"/>
              </p:cNvSpPr>
              <p:nvPr>
                <p:ph type="body" idx="1"/>
              </p:nvPr>
            </p:nvSpPr>
            <p:spPr/>
            <p:txBody>
              <a:bodyPr/>
              <a:lstStyle/>
              <a:p>
                <a:r>
                  <a:rPr lang="it-IT" dirty="0" err="1"/>
                  <a:t>However</a:t>
                </a:r>
                <a:r>
                  <a:rPr lang="it-IT" dirty="0"/>
                  <a:t>, the model just </a:t>
                </a:r>
                <a:r>
                  <a:rPr lang="it-IT" dirty="0" err="1"/>
                  <a:t>presented</a:t>
                </a:r>
                <a:r>
                  <a:rPr lang="it-IT" dirty="0"/>
                  <a:t> starts from </a:t>
                </a:r>
                <a:r>
                  <a:rPr lang="it-IT" dirty="0" err="1"/>
                  <a:t>particular</a:t>
                </a:r>
                <a:r>
                  <a:rPr lang="it-IT" dirty="0"/>
                  <a:t> </a:t>
                </a:r>
                <a:r>
                  <a:rPr lang="it-IT" dirty="0" err="1"/>
                  <a:t>conditions</a:t>
                </a:r>
                <a:r>
                  <a:rPr lang="it-IT" dirty="0"/>
                  <a:t>.</a:t>
                </a:r>
              </a:p>
              <a:p>
                <a:pPr marL="171450" indent="-171450">
                  <a:buFontTx/>
                  <a:buChar char="-"/>
                </a:pPr>
                <a:r>
                  <a:rPr lang="it-IT" dirty="0" err="1"/>
                  <a:t>As</a:t>
                </a:r>
                <a:r>
                  <a:rPr lang="it-IT" dirty="0"/>
                  <a:t> first point, the model </a:t>
                </a:r>
                <a:r>
                  <a:rPr lang="it-IT" dirty="0" err="1"/>
                  <a:t>considers</a:t>
                </a:r>
                <a:r>
                  <a:rPr lang="it-IT" dirty="0"/>
                  <a:t> </a:t>
                </a:r>
                <a:r>
                  <a:rPr lang="it-IT" dirty="0" err="1"/>
                  <a:t>only</a:t>
                </a:r>
                <a:r>
                  <a:rPr lang="it-IT" dirty="0"/>
                  <a:t> a single tape, </a:t>
                </a:r>
                <a:r>
                  <a:rPr lang="it-IT" dirty="0" err="1"/>
                  <a:t>whereas</a:t>
                </a:r>
                <a:r>
                  <a:rPr lang="it-IT" dirty="0"/>
                  <a:t> the </a:t>
                </a:r>
                <a:r>
                  <a:rPr lang="it-IT" dirty="0" err="1"/>
                  <a:t>dipole</a:t>
                </a:r>
                <a:r>
                  <a:rPr lang="it-IT" dirty="0"/>
                  <a:t> </a:t>
                </a:r>
                <a:r>
                  <a:rPr lang="it-IT" dirty="0" err="1"/>
                  <a:t>magnet</a:t>
                </a:r>
                <a:r>
                  <a:rPr lang="it-IT" dirty="0"/>
                  <a:t> </a:t>
                </a:r>
                <a:r>
                  <a:rPr lang="it-IT" dirty="0" err="1"/>
                  <a:t>is</a:t>
                </a:r>
                <a:r>
                  <a:rPr lang="it-IT" dirty="0"/>
                  <a:t> made by </a:t>
                </a:r>
                <a:r>
                  <a:rPr lang="it-IT" dirty="0" err="1"/>
                  <a:t>thousands</a:t>
                </a:r>
                <a:r>
                  <a:rPr lang="it-IT" dirty="0"/>
                  <a:t> of tapes. So, in </a:t>
                </a:r>
                <a:r>
                  <a:rPr lang="it-IT" dirty="0" err="1"/>
                  <a:t>order</a:t>
                </a:r>
                <a:r>
                  <a:rPr lang="it-IT" dirty="0"/>
                  <a:t> to take </a:t>
                </a:r>
                <a:r>
                  <a:rPr lang="it-IT" dirty="0" err="1"/>
                  <a:t>into</a:t>
                </a:r>
                <a:r>
                  <a:rPr lang="it-IT" dirty="0"/>
                  <a:t> account </a:t>
                </a:r>
                <a:r>
                  <a:rPr lang="it-IT" dirty="0" err="1"/>
                  <a:t>how</a:t>
                </a:r>
                <a:r>
                  <a:rPr lang="it-IT" dirty="0"/>
                  <a:t> </a:t>
                </a:r>
                <a:r>
                  <a:rPr lang="en-US" sz="1200" dirty="0">
                    <a:latin typeface="+mn-lt"/>
                  </a:rPr>
                  <a:t>each tape is affected by the current distribution produced by the others, I had to do perform many iterations to converge toward the global current distribution</a:t>
                </a:r>
                <a:endParaRPr lang="it-IT" dirty="0"/>
              </a:p>
              <a:p>
                <a:pPr marL="171450" indent="-171450">
                  <a:buFontTx/>
                  <a:buChar char="-"/>
                </a:pPr>
                <a:r>
                  <a:rPr lang="it-IT" dirty="0"/>
                  <a:t>In </a:t>
                </a:r>
                <a:r>
                  <a:rPr lang="it-IT" dirty="0" err="1"/>
                  <a:t>addition</a:t>
                </a:r>
                <a:r>
                  <a:rPr lang="it-IT" dirty="0"/>
                  <a:t>, the model </a:t>
                </a:r>
                <a:r>
                  <a:rPr lang="it-IT" dirty="0" err="1"/>
                  <a:t>assumes</a:t>
                </a:r>
                <a:r>
                  <a:rPr lang="it-IT" dirty="0"/>
                  <a:t> </a:t>
                </a:r>
                <a:r>
                  <a:rPr lang="en-GB" sz="1200" dirty="0"/>
                  <a:t>a single value of </a:t>
                </a:r>
                <a:r>
                  <a:rPr lang="it-IT" sz="1200" b="0" i="0">
                    <a:latin typeface="Cambria Math" panose="02040503050406030204" pitchFamily="18" charset="0"/>
                  </a:rPr>
                  <a:t>𝐼</a:t>
                </a:r>
                <a:r>
                  <a:rPr lang="en-GB" sz="1200" b="0" i="0">
                    <a:latin typeface="Cambria Math" panose="02040503050406030204" pitchFamily="18" charset="0"/>
                  </a:rPr>
                  <a:t>_</a:t>
                </a:r>
                <a:r>
                  <a:rPr lang="it-IT" sz="1200" b="0" i="0">
                    <a:latin typeface="Cambria Math" panose="02040503050406030204" pitchFamily="18" charset="0"/>
                  </a:rPr>
                  <a:t>𝑐</a:t>
                </a:r>
                <a:r>
                  <a:rPr lang="en-GB" sz="1200" dirty="0"/>
                  <a:t> for each tape and a single value of </a:t>
                </a:r>
                <a:r>
                  <a:rPr lang="en-GB" sz="1200" dirty="0" err="1"/>
                  <a:t>Bperp</a:t>
                </a:r>
                <a:r>
                  <a:rPr lang="en-GB" sz="1200" baseline="0" dirty="0"/>
                  <a:t> </a:t>
                </a:r>
                <a:r>
                  <a:rPr lang="en-GB" sz="1200" dirty="0"/>
                  <a:t>in which the tape is immersed. Obviously,</a:t>
                </a:r>
                <a:r>
                  <a:rPr lang="en-GB" sz="1200" baseline="0" dirty="0"/>
                  <a:t> my case doesn’t match with this condition since the field is non uniform. So, I calculated the mean value of </a:t>
                </a:r>
                <a:r>
                  <a:rPr lang="en-GB" sz="1200" baseline="0" dirty="0" err="1"/>
                  <a:t>Bperp</a:t>
                </a:r>
                <a:r>
                  <a:rPr lang="en-GB" sz="1200" baseline="0" dirty="0"/>
                  <a:t> for each tape, assuming that value as the value of the “fictitious” uniform field in which the tape is immersed. In the same way, a</a:t>
                </a:r>
                <a:r>
                  <a:rPr lang="en-GB" sz="1200" dirty="0"/>
                  <a:t> single value of </a:t>
                </a:r>
                <a:r>
                  <a:rPr lang="it-IT" sz="1200" b="0" i="0">
                    <a:latin typeface="Cambria Math" panose="02040503050406030204" pitchFamily="18" charset="0"/>
                  </a:rPr>
                  <a:t>𝐼</a:t>
                </a:r>
                <a:r>
                  <a:rPr lang="en-GB" sz="1200" b="0" i="0">
                    <a:latin typeface="Cambria Math" panose="02040503050406030204" pitchFamily="18" charset="0"/>
                  </a:rPr>
                  <a:t>_</a:t>
                </a:r>
                <a:r>
                  <a:rPr lang="it-IT" sz="1200" b="0" i="0">
                    <a:latin typeface="Cambria Math" panose="02040503050406030204" pitchFamily="18" charset="0"/>
                  </a:rPr>
                  <a:t>𝑐</a:t>
                </a:r>
                <a:r>
                  <a:rPr lang="en-GB" sz="1200" dirty="0"/>
                  <a:t> for each tape was obtained by calculating the mean</a:t>
                </a:r>
                <a:r>
                  <a:rPr lang="en-GB" sz="1200" baseline="0" dirty="0"/>
                  <a:t> value of </a:t>
                </a:r>
                <a:r>
                  <a:rPr lang="en-GB" sz="1200" dirty="0" err="1"/>
                  <a:t>Ic</a:t>
                </a:r>
                <a:r>
                  <a:rPr lang="en-GB" sz="1200" dirty="0"/>
                  <a:t> along the tape.</a:t>
                </a:r>
                <a:endParaRPr lang="it-IT" sz="1200" dirty="0"/>
              </a:p>
              <a:p>
                <a:pPr marL="171450" indent="-171450">
                  <a:buFontTx/>
                  <a:buChar char="-"/>
                </a:pPr>
                <a:endParaRPr lang="it-IT" sz="1200" baseline="0" dirty="0"/>
              </a:p>
              <a:p>
                <a:pPr marL="0" indent="0">
                  <a:buFontTx/>
                  <a:buNone/>
                </a:pPr>
                <a:r>
                  <a:rPr lang="it-IT" sz="1200" baseline="0" dirty="0"/>
                  <a:t>Tuttavia, il modello appena presentato parte da condizioni </a:t>
                </a:r>
                <a:r>
                  <a:rPr lang="it-IT" sz="1200" baseline="0" dirty="0" err="1"/>
                  <a:t>particolari.Innanzitutto</a:t>
                </a:r>
                <a:r>
                  <a:rPr lang="it-IT" sz="1200" baseline="0" dirty="0"/>
                  <a:t>, il modello considera un solo nastro, mentre il magnete a dipolo è composto da migliaia di nastri. Quindi, per tenere conto di come ogni nastro è influenzato dalla distribuzione di corrente prodotta dagli altri, ho dovuto eseguire molte iterazioni per convergere verso la distribuzione di corrente </a:t>
                </a:r>
                <a:r>
                  <a:rPr lang="it-IT" sz="1200" baseline="0" dirty="0" err="1"/>
                  <a:t>globale.Inoltre</a:t>
                </a:r>
                <a:r>
                  <a:rPr lang="it-IT" sz="1200" baseline="0" dirty="0"/>
                  <a:t>, il modello assume un unico valore di 𝐼_𝑐 per ogni nastro e un unico valore di </a:t>
                </a:r>
                <a:r>
                  <a:rPr lang="it-IT" sz="1200" baseline="0" dirty="0" err="1"/>
                  <a:t>Bperp</a:t>
                </a:r>
                <a:r>
                  <a:rPr lang="it-IT" sz="1200" baseline="0" dirty="0"/>
                  <a:t> in cui il nastro è immerso. Ovviamente, il mio caso non corrisponde a questa condizione poiché il campo non è uniforme. Ho quindi calcolato il valore medio di </a:t>
                </a:r>
                <a:r>
                  <a:rPr lang="it-IT" sz="1200" baseline="0" dirty="0" err="1"/>
                  <a:t>Bperp</a:t>
                </a:r>
                <a:r>
                  <a:rPr lang="it-IT" sz="1200" baseline="0" dirty="0"/>
                  <a:t> per ogni nastro, assumendo tale valore come valore del campo uniforme “fittizio” in cui il nastro è immerso. Allo stesso modo, un unico valore di 𝐼_𝑐 per ogni nastro è stato ottenuto calcolando il valore medio di </a:t>
                </a:r>
                <a:r>
                  <a:rPr lang="it-IT" sz="1200" baseline="0" dirty="0" err="1"/>
                  <a:t>Ic</a:t>
                </a:r>
                <a:r>
                  <a:rPr lang="it-IT" sz="1200" baseline="0" dirty="0"/>
                  <a:t> lungo il nastro.</a:t>
                </a:r>
                <a:endParaRPr lang="en-GB" sz="1200" baseline="0" dirty="0"/>
              </a:p>
            </p:txBody>
          </p:sp>
        </mc:Fallback>
      </mc:AlternateContent>
      <p:sp>
        <p:nvSpPr>
          <p:cNvPr id="4" name="Segnaposto numero diapositiva 3"/>
          <p:cNvSpPr>
            <a:spLocks noGrp="1"/>
          </p:cNvSpPr>
          <p:nvPr>
            <p:ph type="sldNum" sz="quarter" idx="5"/>
          </p:nvPr>
        </p:nvSpPr>
        <p:spPr/>
        <p:txBody>
          <a:bodyPr/>
          <a:lstStyle/>
          <a:p>
            <a:fld id="{CF486CE9-1877-45A3-9ABE-42D28D769CEF}" type="slidenum">
              <a:rPr lang="en-GB" smtClean="0"/>
              <a:t>8</a:t>
            </a:fld>
            <a:endParaRPr lang="en-GB"/>
          </a:p>
        </p:txBody>
      </p:sp>
    </p:spTree>
    <p:extLst>
      <p:ext uri="{BB962C8B-B14F-4D97-AF65-F5344CB8AC3E}">
        <p14:creationId xmlns:p14="http://schemas.microsoft.com/office/powerpoint/2010/main" val="14534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These</a:t>
            </a:r>
            <a:r>
              <a:rPr lang="it-IT" dirty="0"/>
              <a:t> are the </a:t>
            </a:r>
            <a:r>
              <a:rPr lang="it-IT" dirty="0" err="1"/>
              <a:t>main</a:t>
            </a:r>
            <a:r>
              <a:rPr lang="it-IT" dirty="0"/>
              <a:t> </a:t>
            </a:r>
            <a:r>
              <a:rPr lang="it-IT" dirty="0" err="1"/>
              <a:t>results</a:t>
            </a:r>
            <a:r>
              <a:rPr lang="it-IT" dirty="0"/>
              <a:t> of </a:t>
            </a:r>
            <a:r>
              <a:rPr lang="it-IT" dirty="0" err="1"/>
              <a:t>my</a:t>
            </a:r>
            <a:r>
              <a:rPr lang="it-IT" dirty="0"/>
              <a:t> code. </a:t>
            </a:r>
          </a:p>
          <a:p>
            <a:r>
              <a:rPr lang="it-IT" dirty="0" err="1"/>
              <a:t>Let’s</a:t>
            </a:r>
            <a:r>
              <a:rPr lang="it-IT" dirty="0"/>
              <a:t> </a:t>
            </a:r>
            <a:r>
              <a:rPr lang="it-IT" dirty="0" err="1"/>
              <a:t>see</a:t>
            </a:r>
            <a:r>
              <a:rPr lang="it-IT" dirty="0"/>
              <a:t> </a:t>
            </a:r>
            <a:r>
              <a:rPr lang="it-IT" dirty="0" err="1"/>
              <a:t>how</a:t>
            </a:r>
            <a:r>
              <a:rPr lang="it-IT" dirty="0"/>
              <a:t> the </a:t>
            </a:r>
            <a:r>
              <a:rPr lang="it-IT" b="0" dirty="0"/>
              <a:t>field</a:t>
            </a:r>
            <a:r>
              <a:rPr lang="it-IT" b="1" dirty="0"/>
              <a:t> </a:t>
            </a:r>
            <a:r>
              <a:rPr lang="it-IT" b="0" dirty="0"/>
              <a:t>(on the </a:t>
            </a:r>
            <a:r>
              <a:rPr lang="it-IT" b="0" dirty="0" err="1"/>
              <a:t>right</a:t>
            </a:r>
            <a:r>
              <a:rPr lang="it-IT" b="0" dirty="0"/>
              <a:t>) </a:t>
            </a:r>
            <a:r>
              <a:rPr lang="it-IT" dirty="0"/>
              <a:t>and </a:t>
            </a:r>
            <a:r>
              <a:rPr lang="it-IT" b="0" dirty="0"/>
              <a:t>the current </a:t>
            </a:r>
            <a:r>
              <a:rPr lang="it-IT" b="0" dirty="0" err="1"/>
              <a:t>density</a:t>
            </a:r>
            <a:r>
              <a:rPr lang="it-IT" b="0" dirty="0"/>
              <a:t> </a:t>
            </a:r>
            <a:r>
              <a:rPr lang="it-IT" dirty="0" err="1"/>
              <a:t>change</a:t>
            </a:r>
            <a:r>
              <a:rPr lang="it-IT" dirty="0"/>
              <a:t> </a:t>
            </a:r>
            <a:r>
              <a:rPr lang="it-IT" dirty="0" err="1"/>
              <a:t>during</a:t>
            </a:r>
            <a:r>
              <a:rPr lang="it-IT" dirty="0"/>
              <a:t> the </a:t>
            </a:r>
            <a:r>
              <a:rPr lang="it-IT" dirty="0" err="1"/>
              <a:t>energization</a:t>
            </a:r>
            <a:r>
              <a:rPr lang="it-IT" dirty="0"/>
              <a:t> : </a:t>
            </a:r>
            <a:r>
              <a:rPr lang="it-IT" dirty="0" err="1"/>
              <a:t>as</a:t>
            </a:r>
            <a:r>
              <a:rPr lang="it-IT" dirty="0"/>
              <a:t> the </a:t>
            </a:r>
            <a:r>
              <a:rPr lang="it-IT" dirty="0" err="1"/>
              <a:t>transport</a:t>
            </a:r>
            <a:r>
              <a:rPr lang="it-IT" dirty="0"/>
              <a:t> current </a:t>
            </a:r>
            <a:r>
              <a:rPr lang="it-IT" dirty="0" err="1"/>
              <a:t>increases</a:t>
            </a:r>
            <a:r>
              <a:rPr lang="it-IT" dirty="0"/>
              <a:t>, the screening current </a:t>
            </a:r>
            <a:r>
              <a:rPr lang="it-IT" dirty="0" err="1"/>
              <a:t>penetrates</a:t>
            </a:r>
            <a:r>
              <a:rPr lang="it-IT" dirty="0"/>
              <a:t> more and more inside the </a:t>
            </a:r>
            <a:r>
              <a:rPr lang="it-IT" dirty="0" err="1"/>
              <a:t>blocks</a:t>
            </a:r>
            <a:r>
              <a:rPr lang="it-IT" dirty="0"/>
              <a:t>, </a:t>
            </a:r>
            <a:r>
              <a:rPr lang="it-IT" dirty="0" err="1"/>
              <a:t>increasing</a:t>
            </a:r>
            <a:r>
              <a:rPr lang="it-IT" dirty="0"/>
              <a:t> the </a:t>
            </a:r>
            <a:r>
              <a:rPr lang="it-IT" dirty="0" err="1"/>
              <a:t>intensity</a:t>
            </a:r>
            <a:r>
              <a:rPr lang="it-IT" dirty="0"/>
              <a:t> of </a:t>
            </a:r>
            <a:r>
              <a:rPr lang="it-IT" dirty="0" err="1"/>
              <a:t>magnetization</a:t>
            </a:r>
            <a:r>
              <a:rPr lang="it-IT" dirty="0"/>
              <a:t>. The </a:t>
            </a:r>
            <a:r>
              <a:rPr lang="it-IT" dirty="0" err="1"/>
              <a:t>peak</a:t>
            </a:r>
            <a:r>
              <a:rPr lang="it-IT" dirty="0"/>
              <a:t> of </a:t>
            </a:r>
            <a:r>
              <a:rPr lang="it-IT" dirty="0" err="1"/>
              <a:t>losses</a:t>
            </a:r>
            <a:r>
              <a:rPr lang="it-IT" dirty="0"/>
              <a:t> takes place </a:t>
            </a:r>
            <a:r>
              <a:rPr lang="it-IT" dirty="0" err="1"/>
              <a:t>when</a:t>
            </a:r>
            <a:r>
              <a:rPr lang="it-IT" dirty="0"/>
              <a:t> the </a:t>
            </a:r>
            <a:r>
              <a:rPr lang="it-IT" dirty="0" err="1"/>
              <a:t>magnetization</a:t>
            </a:r>
            <a:r>
              <a:rPr lang="it-IT" dirty="0"/>
              <a:t> </a:t>
            </a:r>
            <a:r>
              <a:rPr lang="it-IT" dirty="0" err="1"/>
              <a:t>is</a:t>
            </a:r>
            <a:r>
              <a:rPr lang="it-IT" dirty="0"/>
              <a:t> more intensive.</a:t>
            </a:r>
          </a:p>
          <a:p>
            <a:r>
              <a:rPr lang="it-IT" dirty="0"/>
              <a:t>To </a:t>
            </a:r>
            <a:r>
              <a:rPr lang="it-IT" dirty="0" err="1"/>
              <a:t>see</a:t>
            </a:r>
            <a:r>
              <a:rPr lang="it-IT" dirty="0"/>
              <a:t> </a:t>
            </a:r>
            <a:r>
              <a:rPr lang="it-IT" dirty="0" err="1"/>
              <a:t>how</a:t>
            </a:r>
            <a:r>
              <a:rPr lang="it-IT" dirty="0"/>
              <a:t> the field </a:t>
            </a:r>
            <a:r>
              <a:rPr lang="it-IT" dirty="0" err="1"/>
              <a:t>quality</a:t>
            </a:r>
            <a:r>
              <a:rPr lang="it-IT" dirty="0"/>
              <a:t> </a:t>
            </a:r>
            <a:r>
              <a:rPr lang="it-IT" dirty="0" err="1"/>
              <a:t>is</a:t>
            </a:r>
            <a:r>
              <a:rPr lang="it-IT" dirty="0"/>
              <a:t> </a:t>
            </a:r>
            <a:r>
              <a:rPr lang="it-IT" dirty="0" err="1"/>
              <a:t>affected</a:t>
            </a:r>
            <a:r>
              <a:rPr lang="it-IT" dirty="0"/>
              <a:t> by the </a:t>
            </a:r>
            <a:r>
              <a:rPr lang="it-IT" dirty="0" err="1"/>
              <a:t>presence</a:t>
            </a:r>
            <a:r>
              <a:rPr lang="it-IT" dirty="0"/>
              <a:t> of the screening current, I </a:t>
            </a:r>
            <a:r>
              <a:rPr lang="it-IT" dirty="0" err="1"/>
              <a:t>compared</a:t>
            </a:r>
            <a:r>
              <a:rPr lang="it-IT" dirty="0"/>
              <a:t> the field </a:t>
            </a:r>
            <a:r>
              <a:rPr lang="it-IT" dirty="0" err="1"/>
              <a:t>quality</a:t>
            </a:r>
            <a:r>
              <a:rPr lang="it-IT" dirty="0"/>
              <a:t> in case of uniform J and non uniform J. </a:t>
            </a:r>
            <a:r>
              <a:rPr lang="it-IT" dirty="0" err="1"/>
              <a:t>As</a:t>
            </a:r>
            <a:r>
              <a:rPr lang="it-IT" dirty="0"/>
              <a:t> </a:t>
            </a:r>
            <a:r>
              <a:rPr lang="it-IT" dirty="0" err="1"/>
              <a:t>we</a:t>
            </a:r>
            <a:r>
              <a:rPr lang="it-IT" dirty="0"/>
              <a:t> </a:t>
            </a:r>
            <a:r>
              <a:rPr lang="it-IT" dirty="0" err="1"/>
              <a:t>expected</a:t>
            </a:r>
            <a:r>
              <a:rPr lang="it-IT" dirty="0"/>
              <a:t> the field </a:t>
            </a:r>
            <a:r>
              <a:rPr lang="it-IT" dirty="0" err="1"/>
              <a:t>quality</a:t>
            </a:r>
            <a:r>
              <a:rPr lang="it-IT" dirty="0"/>
              <a:t> </a:t>
            </a:r>
            <a:r>
              <a:rPr lang="it-IT" dirty="0" err="1"/>
              <a:t>gets</a:t>
            </a:r>
            <a:r>
              <a:rPr lang="it-IT" dirty="0"/>
              <a:t> </a:t>
            </a:r>
            <a:r>
              <a:rPr lang="it-IT" dirty="0" err="1"/>
              <a:t>worse</a:t>
            </a:r>
            <a:r>
              <a:rPr lang="it-IT" dirty="0"/>
              <a:t> </a:t>
            </a:r>
            <a:r>
              <a:rPr lang="it-IT" dirty="0" err="1"/>
              <a:t>if</a:t>
            </a:r>
            <a:r>
              <a:rPr lang="it-IT" dirty="0"/>
              <a:t> screening current </a:t>
            </a:r>
            <a:r>
              <a:rPr lang="it-IT" dirty="0" err="1"/>
              <a:t>is</a:t>
            </a:r>
            <a:r>
              <a:rPr lang="it-IT" dirty="0"/>
              <a:t> </a:t>
            </a:r>
            <a:r>
              <a:rPr lang="it-IT" dirty="0" err="1"/>
              <a:t>taken</a:t>
            </a:r>
            <a:r>
              <a:rPr lang="it-IT" dirty="0"/>
              <a:t> </a:t>
            </a:r>
            <a:r>
              <a:rPr lang="it-IT" dirty="0" err="1"/>
              <a:t>into</a:t>
            </a:r>
            <a:r>
              <a:rPr lang="it-IT" dirty="0"/>
              <a:t> account.</a:t>
            </a:r>
          </a:p>
        </p:txBody>
      </p:sp>
      <p:sp>
        <p:nvSpPr>
          <p:cNvPr id="4" name="Segnaposto numero diapositiva 3"/>
          <p:cNvSpPr>
            <a:spLocks noGrp="1"/>
          </p:cNvSpPr>
          <p:nvPr>
            <p:ph type="sldNum" sz="quarter" idx="5"/>
          </p:nvPr>
        </p:nvSpPr>
        <p:spPr/>
        <p:txBody>
          <a:bodyPr/>
          <a:lstStyle/>
          <a:p>
            <a:fld id="{CF486CE9-1877-45A3-9ABE-42D28D769CEF}" type="slidenum">
              <a:rPr lang="en-GB" smtClean="0"/>
              <a:t>9</a:t>
            </a:fld>
            <a:endParaRPr lang="en-GB"/>
          </a:p>
        </p:txBody>
      </p:sp>
    </p:spTree>
    <p:extLst>
      <p:ext uri="{BB962C8B-B14F-4D97-AF65-F5344CB8AC3E}">
        <p14:creationId xmlns:p14="http://schemas.microsoft.com/office/powerpoint/2010/main" val="189332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1"/>
            <a:ext cx="11074400" cy="4714875"/>
          </a:xfrm>
          <a:prstGeom prst="rect">
            <a:avLst/>
          </a:prstGeom>
        </p:spPr>
        <p:txBody>
          <a:bodyPr/>
          <a:lstStyle>
            <a:lvl1pPr>
              <a:defRPr>
                <a:solidFill>
                  <a:schemeClr val="accent1"/>
                </a:solidFill>
                <a:latin typeface="Calibri Light" panose="020F0302020204030204" pitchFamily="34" charset="0"/>
                <a:cs typeface="Calibri Light" panose="020F0302020204030204" pitchFamily="34" charset="0"/>
              </a:defRPr>
            </a:lvl1pPr>
            <a:lvl2pPr>
              <a:defRPr>
                <a:solidFill>
                  <a:schemeClr val="accent1"/>
                </a:solidFill>
                <a:latin typeface="Calibri Light" panose="020F0302020204030204" pitchFamily="34" charset="0"/>
                <a:cs typeface="Calibri Light" panose="020F0302020204030204" pitchFamily="34" charset="0"/>
              </a:defRPr>
            </a:lvl2pPr>
            <a:lvl3pPr>
              <a:defRPr>
                <a:solidFill>
                  <a:schemeClr val="accent1"/>
                </a:solidFill>
                <a:latin typeface="Calibri Light" panose="020F0302020204030204" pitchFamily="34" charset="0"/>
                <a:cs typeface="Calibri Light" panose="020F0302020204030204" pitchFamily="34" charset="0"/>
              </a:defRPr>
            </a:lvl3pPr>
            <a:lvl4pPr>
              <a:defRPr>
                <a:solidFill>
                  <a:schemeClr val="accent1"/>
                </a:solidFill>
                <a:latin typeface="Calibri Light" panose="020F0302020204030204" pitchFamily="34" charset="0"/>
                <a:cs typeface="Calibri Light" panose="020F0302020204030204" pitchFamily="34" charset="0"/>
              </a:defRPr>
            </a:lvl4pPr>
            <a:lvl5pPr>
              <a:defRPr>
                <a:solidFill>
                  <a:schemeClr val="accent1"/>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fld id="{974172A1-1CBF-0B40-9234-7D4D80EC19EA}" type="slidenum">
              <a:rPr lang="en-GB" smtClean="0"/>
              <a:pPr/>
              <a:t>‹N›</a:t>
            </a:fld>
            <a:endParaRPr lang="en-GB" dirty="0"/>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2159564" y="314325"/>
            <a:ext cx="8064896" cy="838200"/>
          </a:xfrm>
          <a:prstGeom prst="rect">
            <a:avLst/>
          </a:prstGeom>
        </p:spPr>
        <p:txBody>
          <a:bodyPr/>
          <a:lstStyle>
            <a:lvl1pPr>
              <a:defRPr>
                <a:solidFill>
                  <a:schemeClr val="tx1"/>
                </a:solidFill>
                <a:latin typeface="Montserrat" panose="00000500000000000000" pitchFamily="2" charset="0"/>
              </a:defRPr>
            </a:lvl1pPr>
          </a:lstStyle>
          <a:p>
            <a:r>
              <a:rPr lang="en-US" dirty="0"/>
              <a:t>Click to edit Master title style</a:t>
            </a:r>
            <a:endParaRPr lang="en-GB" dirty="0"/>
          </a:p>
        </p:txBody>
      </p:sp>
      <p:sp>
        <p:nvSpPr>
          <p:cNvPr id="7" name="Espace réservé du pied de page 4">
            <a:extLst>
              <a:ext uri="{FF2B5EF4-FFF2-40B4-BE49-F238E27FC236}">
                <a16:creationId xmlns:a16="http://schemas.microsoft.com/office/drawing/2014/main" id="{201DDAE0-9F5D-A3B8-526F-1A7ABFAB3BB5}"/>
              </a:ext>
            </a:extLst>
          </p:cNvPr>
          <p:cNvSpPr>
            <a:spLocks noGrp="1"/>
          </p:cNvSpPr>
          <p:nvPr>
            <p:ph type="ftr" sz="quarter" idx="3"/>
          </p:nvPr>
        </p:nvSpPr>
        <p:spPr>
          <a:xfrm rot="16200000">
            <a:off x="-2074345" y="3335999"/>
            <a:ext cx="4403909" cy="234645"/>
          </a:xfrm>
          <a:prstGeom prst="rect">
            <a:avLst/>
          </a:prstGeom>
        </p:spPr>
        <p:txBody>
          <a:bodyPr lIns="0" tIns="0" rIns="0" bIns="0"/>
          <a:lstStyle>
            <a:lvl1pPr>
              <a:defRPr sz="1200">
                <a:solidFill>
                  <a:schemeClr val="tx1"/>
                </a:solidFill>
                <a:latin typeface="Arial Narrow"/>
                <a:cs typeface="Arial Narrow"/>
              </a:defRPr>
            </a:lvl1pPr>
          </a:lstStyle>
          <a:p>
            <a:r>
              <a:rPr lang="da-DK">
                <a:latin typeface="Liberation Sans"/>
              </a:rPr>
              <a:t>RFMF test station manget p.o.v- M. Statera et al. UMIL&amp;INFN</a:t>
            </a:r>
            <a:endParaRPr lang="en-GB" dirty="0"/>
          </a:p>
        </p:txBody>
      </p:sp>
      <p:sp>
        <p:nvSpPr>
          <p:cNvPr id="9" name="Date Placeholder 18">
            <a:extLst>
              <a:ext uri="{FF2B5EF4-FFF2-40B4-BE49-F238E27FC236}">
                <a16:creationId xmlns:a16="http://schemas.microsoft.com/office/drawing/2014/main" id="{DDE31C0C-2873-A0C8-680F-E3C519C6FE66}"/>
              </a:ext>
            </a:extLst>
          </p:cNvPr>
          <p:cNvSpPr>
            <a:spLocks noGrp="1"/>
          </p:cNvSpPr>
          <p:nvPr>
            <p:ph type="dt" sz="half" idx="2"/>
          </p:nvPr>
        </p:nvSpPr>
        <p:spPr>
          <a:xfrm rot="16200000">
            <a:off x="-478897" y="6134171"/>
            <a:ext cx="1202725" cy="244932"/>
          </a:xfrm>
          <a:prstGeom prst="rect">
            <a:avLst/>
          </a:prstGeom>
        </p:spPr>
        <p:txBody>
          <a:bodyPr vert="horz" lIns="91440" tIns="45720" rIns="91440" bIns="45720" rtlCol="0" anchor="ctr"/>
          <a:lstStyle>
            <a:lvl1pPr algn="l">
              <a:defRPr sz="1200">
                <a:solidFill>
                  <a:schemeClr val="tx1"/>
                </a:solidFill>
              </a:defRPr>
            </a:lvl1pPr>
          </a:lstStyle>
          <a:p>
            <a:r>
              <a:rPr lang="it-IT"/>
              <a:t>21 June 2023</a:t>
            </a:r>
            <a:endParaRPr lang="en-GB" dirty="0"/>
          </a:p>
        </p:txBody>
      </p:sp>
    </p:spTree>
    <p:extLst>
      <p:ext uri="{BB962C8B-B14F-4D97-AF65-F5344CB8AC3E}">
        <p14:creationId xmlns:p14="http://schemas.microsoft.com/office/powerpoint/2010/main" val="22613677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‹N›</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4"/>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5"/>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12.png"/><Relationship Id="rId12" Type="http://schemas.openxmlformats.org/officeDocument/2006/relationships/image" Target="../media/image75.png"/><Relationship Id="rId2" Type="http://schemas.openxmlformats.org/officeDocument/2006/relationships/notesSlide" Target="../notesSlides/notesSlide10.xml"/><Relationship Id="rId16" Type="http://schemas.openxmlformats.org/officeDocument/2006/relationships/image" Target="../media/image78.png"/><Relationship Id="rId1" Type="http://schemas.openxmlformats.org/officeDocument/2006/relationships/slideLayout" Target="../slideLayouts/slideLayout9.xml"/><Relationship Id="rId6" Type="http://schemas.openxmlformats.org/officeDocument/2006/relationships/image" Target="../media/image74.png"/><Relationship Id="rId11" Type="http://schemas.openxmlformats.org/officeDocument/2006/relationships/image" Target="../media/image14.png"/><Relationship Id="rId5" Type="http://schemas.openxmlformats.org/officeDocument/2006/relationships/image" Target="../media/image73.png"/><Relationship Id="rId15" Type="http://schemas.openxmlformats.org/officeDocument/2006/relationships/image" Target="../media/image77.png"/><Relationship Id="rId10" Type="http://schemas.openxmlformats.org/officeDocument/2006/relationships/image" Target="../media/image13.png"/><Relationship Id="rId4" Type="http://schemas.openxmlformats.org/officeDocument/2006/relationships/image" Target="../media/image72.png"/><Relationship Id="rId9" Type="http://schemas.openxmlformats.org/officeDocument/2006/relationships/image" Target="../media/image16.png"/><Relationship Id="rId14" Type="http://schemas.openxmlformats.org/officeDocument/2006/relationships/image" Target="../media/image670.png"/></Relationships>
</file>

<file path=ppt/slides/_rels/slide11.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82.png"/><Relationship Id="rId3" Type="http://schemas.openxmlformats.org/officeDocument/2006/relationships/image" Target="../media/image80.png"/><Relationship Id="rId7" Type="http://schemas.openxmlformats.org/officeDocument/2006/relationships/image" Target="../media/image16.png"/><Relationship Id="rId12" Type="http://schemas.openxmlformats.org/officeDocument/2006/relationships/image" Target="../media/image800.png"/><Relationship Id="rId2" Type="http://schemas.openxmlformats.org/officeDocument/2006/relationships/notesSlide" Target="../notesSlides/notesSlide12.xml"/><Relationship Id="rId16" Type="http://schemas.openxmlformats.org/officeDocument/2006/relationships/image" Target="../media/image84.png"/><Relationship Id="rId1" Type="http://schemas.openxmlformats.org/officeDocument/2006/relationships/slideLayout" Target="../slideLayouts/slideLayout9.xml"/><Relationship Id="rId6" Type="http://schemas.openxmlformats.org/officeDocument/2006/relationships/image" Target="../media/image15.png"/><Relationship Id="rId11" Type="http://schemas.openxmlformats.org/officeDocument/2006/relationships/image" Target="../media/image790.png"/><Relationship Id="rId5" Type="http://schemas.openxmlformats.org/officeDocument/2006/relationships/image" Target="../media/image12.png"/><Relationship Id="rId15" Type="http://schemas.openxmlformats.org/officeDocument/2006/relationships/image" Target="../media/image83.png"/><Relationship Id="rId10" Type="http://schemas.openxmlformats.org/officeDocument/2006/relationships/image" Target="../media/image81.png"/><Relationship Id="rId4" Type="http://schemas.openxmlformats.org/officeDocument/2006/relationships/image" Target="../media/image690.png"/><Relationship Id="rId9" Type="http://schemas.openxmlformats.org/officeDocument/2006/relationships/image" Target="../media/image14.png"/><Relationship Id="rId14" Type="http://schemas.openxmlformats.org/officeDocument/2006/relationships/image" Target="../media/image821.pn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8.png"/><Relationship Id="rId7"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50.png"/><Relationship Id="rId7"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87.png"/><Relationship Id="rId4" Type="http://schemas.openxmlformats.org/officeDocument/2006/relationships/image" Target="../media/image12.png"/><Relationship Id="rId9" Type="http://schemas.openxmlformats.org/officeDocument/2006/relationships/image" Target="../media/image86.png"/></Relationships>
</file>

<file path=ppt/slides/_rels/slide18.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12.png"/><Relationship Id="rId3" Type="http://schemas.openxmlformats.org/officeDocument/2006/relationships/image" Target="../media/image88.emf"/><Relationship Id="rId7" Type="http://schemas.openxmlformats.org/officeDocument/2006/relationships/image" Target="../media/image780.png"/><Relationship Id="rId12" Type="http://schemas.openxmlformats.org/officeDocument/2006/relationships/image" Target="../media/image830.png"/><Relationship Id="rId17" Type="http://schemas.openxmlformats.org/officeDocument/2006/relationships/image" Target="../media/image14.png"/><Relationship Id="rId2" Type="http://schemas.openxmlformats.org/officeDocument/2006/relationships/notesSlide" Target="../notesSlides/notesSlide16.xml"/><Relationship Id="rId16" Type="http://schemas.openxmlformats.org/officeDocument/2006/relationships/image" Target="../media/image13.png"/><Relationship Id="rId1" Type="http://schemas.openxmlformats.org/officeDocument/2006/relationships/slideLayout" Target="../slideLayouts/slideLayout11.xml"/><Relationship Id="rId6" Type="http://schemas.openxmlformats.org/officeDocument/2006/relationships/image" Target="../media/image771.png"/><Relationship Id="rId11" Type="http://schemas.openxmlformats.org/officeDocument/2006/relationships/image" Target="../media/image820.png"/><Relationship Id="rId5" Type="http://schemas.openxmlformats.org/officeDocument/2006/relationships/image" Target="../media/image761.png"/><Relationship Id="rId15" Type="http://schemas.openxmlformats.org/officeDocument/2006/relationships/image" Target="../media/image16.png"/><Relationship Id="rId10" Type="http://schemas.openxmlformats.org/officeDocument/2006/relationships/image" Target="../media/image811.png"/><Relationship Id="rId4" Type="http://schemas.openxmlformats.org/officeDocument/2006/relationships/image" Target="../media/image751.png"/><Relationship Id="rId9" Type="http://schemas.openxmlformats.org/officeDocument/2006/relationships/image" Target="../media/image90.png"/><Relationship Id="rId14" Type="http://schemas.openxmlformats.org/officeDocument/2006/relationships/image" Target="../media/image15.png"/></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40.png"/><Relationship Id="rId7" Type="http://schemas.openxmlformats.org/officeDocument/2006/relationships/image" Target="../media/image91.png"/><Relationship Id="rId12"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770.png"/><Relationship Id="rId11" Type="http://schemas.openxmlformats.org/officeDocument/2006/relationships/image" Target="../media/image13.png"/><Relationship Id="rId5" Type="http://schemas.openxmlformats.org/officeDocument/2006/relationships/image" Target="../media/image760.png"/><Relationship Id="rId10" Type="http://schemas.openxmlformats.org/officeDocument/2006/relationships/image" Target="../media/image16.png"/><Relationship Id="rId4" Type="http://schemas.openxmlformats.org/officeDocument/2006/relationships/image" Target="../media/image750.png"/><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7.png"/><Relationship Id="rId7" Type="http://schemas.openxmlformats.org/officeDocument/2006/relationships/image" Target="../media/image12.png"/><Relationship Id="rId12"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20.png"/><Relationship Id="rId11" Type="http://schemas.openxmlformats.org/officeDocument/2006/relationships/image" Target="../media/image14.png"/><Relationship Id="rId5" Type="http://schemas.openxmlformats.org/officeDocument/2006/relationships/image" Target="../media/image19.png"/><Relationship Id="rId10" Type="http://schemas.openxmlformats.org/officeDocument/2006/relationships/image" Target="../media/image13.png"/><Relationship Id="rId4" Type="http://schemas.openxmlformats.org/officeDocument/2006/relationships/image" Target="../media/image18.png"/><Relationship Id="rId9"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92.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10.png"/><Relationship Id="rId7" Type="http://schemas.openxmlformats.org/officeDocument/2006/relationships/image" Target="../media/image13.png"/><Relationship Id="rId2" Type="http://schemas.openxmlformats.org/officeDocument/2006/relationships/image" Target="../media/image93.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4.png"/><Relationship Id="rId7"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6.png"/><Relationship Id="rId7" Type="http://schemas.openxmlformats.org/officeDocument/2006/relationships/image" Target="../media/image13.png"/><Relationship Id="rId2" Type="http://schemas.openxmlformats.org/officeDocument/2006/relationships/image" Target="../media/image95.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97.png"/><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8.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99.png"/><Relationship Id="rId9" Type="http://schemas.openxmlformats.org/officeDocument/2006/relationships/image" Target="../media/image14.png"/></Relationships>
</file>

<file path=ppt/slides/_rels/slide2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0.png"/><Relationship Id="rId7"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98.png"/><Relationship Id="rId9" Type="http://schemas.openxmlformats.org/officeDocument/2006/relationships/image" Target="../media/image14.png"/></Relationships>
</file>

<file path=ppt/slides/_rels/slide2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2.png"/><Relationship Id="rId7" Type="http://schemas.openxmlformats.org/officeDocument/2006/relationships/image" Target="../media/image16.png"/><Relationship Id="rId2" Type="http://schemas.openxmlformats.org/officeDocument/2006/relationships/image" Target="../media/image101.png"/><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940.png"/><Relationship Id="rId9"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103.png"/><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16.png"/><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5.png"/><Relationship Id="rId7" Type="http://schemas.openxmlformats.org/officeDocument/2006/relationships/image" Target="../media/image13.png"/><Relationship Id="rId2" Type="http://schemas.openxmlformats.org/officeDocument/2006/relationships/image" Target="../media/image104.png"/><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25.png"/><Relationship Id="rId11" Type="http://schemas.openxmlformats.org/officeDocument/2006/relationships/image" Target="../media/image13.png"/><Relationship Id="rId5" Type="http://schemas.openxmlformats.org/officeDocument/2006/relationships/image" Target="../media/image24.png"/><Relationship Id="rId10" Type="http://schemas.openxmlformats.org/officeDocument/2006/relationships/image" Target="../media/image16.png"/><Relationship Id="rId4" Type="http://schemas.openxmlformats.org/officeDocument/2006/relationships/image" Target="../media/image23.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7.png"/><Relationship Id="rId7" Type="http://schemas.openxmlformats.org/officeDocument/2006/relationships/image" Target="../media/image12.png"/><Relationship Id="rId12"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0.png"/><Relationship Id="rId11" Type="http://schemas.openxmlformats.org/officeDocument/2006/relationships/image" Target="../media/image14.png"/><Relationship Id="rId5" Type="http://schemas.openxmlformats.org/officeDocument/2006/relationships/image" Target="../media/image29.png"/><Relationship Id="rId10" Type="http://schemas.openxmlformats.org/officeDocument/2006/relationships/image" Target="../media/image13.png"/><Relationship Id="rId4" Type="http://schemas.openxmlformats.org/officeDocument/2006/relationships/image" Target="../media/image28.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2.png"/><Relationship Id="rId4" Type="http://schemas.openxmlformats.org/officeDocument/2006/relationships/image" Target="../media/image33.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12.png"/><Relationship Id="rId12"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14.png"/><Relationship Id="rId5" Type="http://schemas.openxmlformats.org/officeDocument/2006/relationships/image" Target="../media/image36.png"/><Relationship Id="rId15" Type="http://schemas.openxmlformats.org/officeDocument/2006/relationships/image" Target="../media/image41.png"/><Relationship Id="rId10" Type="http://schemas.openxmlformats.org/officeDocument/2006/relationships/image" Target="../media/image13.png"/><Relationship Id="rId4" Type="http://schemas.openxmlformats.org/officeDocument/2006/relationships/image" Target="../media/image35.png"/><Relationship Id="rId9" Type="http://schemas.openxmlformats.org/officeDocument/2006/relationships/image" Target="../media/image16.png"/><Relationship Id="rId14" Type="http://schemas.openxmlformats.org/officeDocument/2006/relationships/image" Target="../media/image40.png"/></Relationships>
</file>

<file path=ppt/slides/_rels/slide7.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0.png"/><Relationship Id="rId18" Type="http://schemas.openxmlformats.org/officeDocument/2006/relationships/image" Target="../media/image14.png"/><Relationship Id="rId3" Type="http://schemas.openxmlformats.org/officeDocument/2006/relationships/image" Target="../media/image42.png"/><Relationship Id="rId21" Type="http://schemas.openxmlformats.org/officeDocument/2006/relationships/image" Target="../media/image40.png"/><Relationship Id="rId7" Type="http://schemas.openxmlformats.org/officeDocument/2006/relationships/image" Target="../media/image46.png"/><Relationship Id="rId12" Type="http://schemas.openxmlformats.org/officeDocument/2006/relationships/image" Target="../media/image49.png"/><Relationship Id="rId17" Type="http://schemas.openxmlformats.org/officeDocument/2006/relationships/image" Target="../media/image13.png"/><Relationship Id="rId2" Type="http://schemas.openxmlformats.org/officeDocument/2006/relationships/notesSlide" Target="../notesSlides/notesSlide7.xml"/><Relationship Id="rId16" Type="http://schemas.openxmlformats.org/officeDocument/2006/relationships/image" Target="../media/image16.png"/><Relationship Id="rId20" Type="http://schemas.openxmlformats.org/officeDocument/2006/relationships/image" Target="../media/image52.png"/><Relationship Id="rId1" Type="http://schemas.openxmlformats.org/officeDocument/2006/relationships/slideLayout" Target="../slideLayouts/slideLayout8.xml"/><Relationship Id="rId6" Type="http://schemas.openxmlformats.org/officeDocument/2006/relationships/image" Target="../media/image45.png"/><Relationship Id="rId11" Type="http://schemas.openxmlformats.org/officeDocument/2006/relationships/image" Target="../media/image48.png"/><Relationship Id="rId5" Type="http://schemas.openxmlformats.org/officeDocument/2006/relationships/image" Target="../media/image44.png"/><Relationship Id="rId15" Type="http://schemas.openxmlformats.org/officeDocument/2006/relationships/image" Target="../media/image15.png"/><Relationship Id="rId10" Type="http://schemas.openxmlformats.org/officeDocument/2006/relationships/image" Target="../media/image470.png"/><Relationship Id="rId19" Type="http://schemas.openxmlformats.org/officeDocument/2006/relationships/image" Target="../media/image51.png"/><Relationship Id="rId4" Type="http://schemas.openxmlformats.org/officeDocument/2006/relationships/image" Target="../media/image43.png"/><Relationship Id="rId9" Type="http://schemas.openxmlformats.org/officeDocument/2006/relationships/image" Target="../media/image460.png"/><Relationship Id="rId14" Type="http://schemas.openxmlformats.org/officeDocument/2006/relationships/image" Target="../media/image12.png"/><Relationship Id="rId22" Type="http://schemas.openxmlformats.org/officeDocument/2006/relationships/image" Target="../media/image53.png"/></Relationships>
</file>

<file path=ppt/slides/_rels/slide8.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16.png"/><Relationship Id="rId3" Type="http://schemas.openxmlformats.org/officeDocument/2006/relationships/image" Target="../media/image54.png"/><Relationship Id="rId7" Type="http://schemas.openxmlformats.org/officeDocument/2006/relationships/image" Target="../media/image57.png"/><Relationship Id="rId12"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440.png"/><Relationship Id="rId11" Type="http://schemas.openxmlformats.org/officeDocument/2006/relationships/image" Target="../media/image12.png"/><Relationship Id="rId5" Type="http://schemas.openxmlformats.org/officeDocument/2006/relationships/image" Target="../media/image56.png"/><Relationship Id="rId15" Type="http://schemas.openxmlformats.org/officeDocument/2006/relationships/image" Target="../media/image14.png"/><Relationship Id="rId10" Type="http://schemas.openxmlformats.org/officeDocument/2006/relationships/image" Target="../media/image60.png"/><Relationship Id="rId4" Type="http://schemas.openxmlformats.org/officeDocument/2006/relationships/image" Target="../media/image55.png"/><Relationship Id="rId9" Type="http://schemas.openxmlformats.org/officeDocument/2006/relationships/image" Target="../media/image59.png"/><Relationship Id="rId1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14.png"/><Relationship Id="rId18" Type="http://schemas.openxmlformats.org/officeDocument/2006/relationships/image" Target="../media/image67.png"/><Relationship Id="rId3" Type="http://schemas.microsoft.com/office/2007/relationships/media" Target="../media/media2.mp4"/><Relationship Id="rId21" Type="http://schemas.openxmlformats.org/officeDocument/2006/relationships/image" Target="../media/image40.png"/><Relationship Id="rId7" Type="http://schemas.openxmlformats.org/officeDocument/2006/relationships/image" Target="../media/image61.png"/><Relationship Id="rId12" Type="http://schemas.openxmlformats.org/officeDocument/2006/relationships/image" Target="../media/image13.png"/><Relationship Id="rId17" Type="http://schemas.openxmlformats.org/officeDocument/2006/relationships/image" Target="../media/image66.png"/><Relationship Id="rId2" Type="http://schemas.openxmlformats.org/officeDocument/2006/relationships/video" Target="../media/media1.mp4"/><Relationship Id="rId16" Type="http://schemas.openxmlformats.org/officeDocument/2006/relationships/image" Target="../media/image65.png"/><Relationship Id="rId20" Type="http://schemas.openxmlformats.org/officeDocument/2006/relationships/image" Target="../media/image600.png"/><Relationship Id="rId1" Type="http://schemas.microsoft.com/office/2007/relationships/media" Target="../media/media1.mp4"/><Relationship Id="rId6" Type="http://schemas.openxmlformats.org/officeDocument/2006/relationships/notesSlide" Target="../notesSlides/notesSlide9.xml"/><Relationship Id="rId11" Type="http://schemas.openxmlformats.org/officeDocument/2006/relationships/image" Target="../media/image16.png"/><Relationship Id="rId24" Type="http://schemas.openxmlformats.org/officeDocument/2006/relationships/image" Target="../media/image70.png"/><Relationship Id="rId5" Type="http://schemas.openxmlformats.org/officeDocument/2006/relationships/slideLayout" Target="../slideLayouts/slideLayout9.xml"/><Relationship Id="rId15" Type="http://schemas.openxmlformats.org/officeDocument/2006/relationships/image" Target="../media/image64.png"/><Relationship Id="rId23" Type="http://schemas.openxmlformats.org/officeDocument/2006/relationships/image" Target="../media/image69.png"/><Relationship Id="rId10" Type="http://schemas.openxmlformats.org/officeDocument/2006/relationships/image" Target="../media/image15.png"/><Relationship Id="rId19" Type="http://schemas.openxmlformats.org/officeDocument/2006/relationships/image" Target="../media/image68.emf"/><Relationship Id="rId4" Type="http://schemas.openxmlformats.org/officeDocument/2006/relationships/video" Target="../media/media2.mp4"/><Relationship Id="rId9" Type="http://schemas.openxmlformats.org/officeDocument/2006/relationships/image" Target="../media/image12.png"/><Relationship Id="rId14" Type="http://schemas.openxmlformats.org/officeDocument/2006/relationships/image" Target="../media/image63.png"/><Relationship Id="rId22"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ottotitolo 9">
            <a:extLst>
              <a:ext uri="{FF2B5EF4-FFF2-40B4-BE49-F238E27FC236}">
                <a16:creationId xmlns:a16="http://schemas.microsoft.com/office/drawing/2014/main" id="{E16956FF-25E6-2F11-92E6-7FF3D5B5C0E2}"/>
              </a:ext>
            </a:extLst>
          </p:cNvPr>
          <p:cNvSpPr>
            <a:spLocks noGrp="1"/>
          </p:cNvSpPr>
          <p:nvPr>
            <p:ph type="subTitle" idx="1"/>
          </p:nvPr>
        </p:nvSpPr>
        <p:spPr>
          <a:xfrm>
            <a:off x="1523999" y="3307123"/>
            <a:ext cx="9144000" cy="929905"/>
          </a:xfrm>
        </p:spPr>
        <p:txBody>
          <a:bodyPr>
            <a:normAutofit/>
          </a:bodyPr>
          <a:lstStyle/>
          <a:p>
            <a:r>
              <a:rPr lang="it-IT" sz="2000" b="1" dirty="0"/>
              <a:t>F. Mariani</a:t>
            </a:r>
            <a:r>
              <a:rPr lang="it-IT" sz="2000" b="1" baseline="30000" dirty="0"/>
              <a:t>1,2</a:t>
            </a:r>
            <a:r>
              <a:rPr lang="it-IT" sz="2000" dirty="0"/>
              <a:t>, L. Alfonso</a:t>
            </a:r>
            <a:r>
              <a:rPr lang="it-IT" sz="2000" baseline="30000" dirty="0"/>
              <a:t>3</a:t>
            </a:r>
            <a:r>
              <a:rPr lang="it-IT" sz="2000" dirty="0"/>
              <a:t>, A. Bersani</a:t>
            </a:r>
            <a:r>
              <a:rPr lang="it-IT" sz="2000" baseline="30000" dirty="0"/>
              <a:t>3</a:t>
            </a:r>
            <a:r>
              <a:rPr lang="it-IT" sz="2000" dirty="0"/>
              <a:t>, L. Bottura</a:t>
            </a:r>
            <a:r>
              <a:rPr lang="it-IT" sz="2000" baseline="30000" dirty="0"/>
              <a:t>4</a:t>
            </a:r>
            <a:r>
              <a:rPr lang="it-IT" sz="2000" dirty="0"/>
              <a:t>, B.Caiffi</a:t>
            </a:r>
            <a:r>
              <a:rPr lang="it-IT" sz="2000" baseline="30000" dirty="0"/>
              <a:t>3</a:t>
            </a:r>
            <a:r>
              <a:rPr lang="it-IT" sz="2000" dirty="0"/>
              <a:t>, S. Mariotto</a:t>
            </a:r>
            <a:r>
              <a:rPr lang="it-IT" sz="2000" baseline="30000" dirty="0"/>
              <a:t>2,5</a:t>
            </a:r>
            <a:r>
              <a:rPr lang="it-IT" sz="2000" dirty="0"/>
              <a:t>, </a:t>
            </a:r>
          </a:p>
          <a:p>
            <a:r>
              <a:rPr lang="it-IT" sz="2000" dirty="0"/>
              <a:t>D. Novelli</a:t>
            </a:r>
            <a:r>
              <a:rPr lang="it-IT" sz="2000" baseline="30000" dirty="0"/>
              <a:t>1,3</a:t>
            </a:r>
            <a:r>
              <a:rPr lang="it-IT" sz="2000" dirty="0"/>
              <a:t>, S. Farinon</a:t>
            </a:r>
            <a:r>
              <a:rPr lang="it-IT" sz="2000" baseline="30000" dirty="0"/>
              <a:t>3</a:t>
            </a:r>
            <a:r>
              <a:rPr lang="it-IT" sz="2000" dirty="0"/>
              <a:t>, A. Pampaloni</a:t>
            </a:r>
            <a:r>
              <a:rPr lang="it-IT" sz="2000" baseline="30000" dirty="0"/>
              <a:t>3</a:t>
            </a:r>
            <a:r>
              <a:rPr lang="it-IT" sz="2000" dirty="0"/>
              <a:t>, T. Salmi</a:t>
            </a:r>
            <a:r>
              <a:rPr lang="it-IT" sz="2000" baseline="30000" dirty="0"/>
              <a:t>6</a:t>
            </a:r>
            <a:r>
              <a:rPr lang="it-IT" sz="2000" dirty="0"/>
              <a:t>, S. Sorti</a:t>
            </a:r>
            <a:r>
              <a:rPr lang="it-IT" sz="2000" baseline="30000" dirty="0"/>
              <a:t>2,5</a:t>
            </a:r>
          </a:p>
        </p:txBody>
      </p:sp>
      <p:pic>
        <p:nvPicPr>
          <p:cNvPr id="3" name="Immagine 2">
            <a:extLst>
              <a:ext uri="{FF2B5EF4-FFF2-40B4-BE49-F238E27FC236}">
                <a16:creationId xmlns:a16="http://schemas.microsoft.com/office/drawing/2014/main" id="{83819851-3928-9BB8-3636-C66CD711712C}"/>
              </a:ext>
            </a:extLst>
          </p:cNvPr>
          <p:cNvPicPr>
            <a:picLocks noChangeAspect="1"/>
          </p:cNvPicPr>
          <p:nvPr/>
        </p:nvPicPr>
        <p:blipFill>
          <a:blip r:embed="rId3"/>
          <a:stretch>
            <a:fillRect/>
          </a:stretch>
        </p:blipFill>
        <p:spPr>
          <a:xfrm>
            <a:off x="6961724" y="140461"/>
            <a:ext cx="1177946" cy="1177946"/>
          </a:xfrm>
          <a:prstGeom prst="rect">
            <a:avLst/>
          </a:prstGeom>
        </p:spPr>
      </p:pic>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a:xfrm>
            <a:off x="-99538" y="1318407"/>
            <a:ext cx="12391075" cy="1828800"/>
          </a:xfrm>
        </p:spPr>
        <p:txBody>
          <a:bodyPr>
            <a:noAutofit/>
          </a:bodyPr>
          <a:lstStyle/>
          <a:p>
            <a:r>
              <a:rPr lang="en-GB" sz="4000" dirty="0"/>
              <a:t>Preliminary Electromagnetic and Mechanical Design of a Cos</a:t>
            </a:r>
            <a:r>
              <a:rPr lang="el-GR" sz="4000" dirty="0"/>
              <a:t>θ</a:t>
            </a:r>
            <a:r>
              <a:rPr lang="en-GB" sz="4000" dirty="0"/>
              <a:t> Dipole for the Muon Collider Project</a:t>
            </a:r>
          </a:p>
        </p:txBody>
      </p:sp>
      <p:sp>
        <p:nvSpPr>
          <p:cNvPr id="19" name="CasellaDiTesto 18">
            <a:extLst>
              <a:ext uri="{FF2B5EF4-FFF2-40B4-BE49-F238E27FC236}">
                <a16:creationId xmlns:a16="http://schemas.microsoft.com/office/drawing/2014/main" id="{0FB37972-1B46-A86E-1D49-7185319CE9EC}"/>
              </a:ext>
            </a:extLst>
          </p:cNvPr>
          <p:cNvSpPr txBox="1"/>
          <p:nvPr/>
        </p:nvSpPr>
        <p:spPr>
          <a:xfrm>
            <a:off x="1914616" y="4339264"/>
            <a:ext cx="7289307" cy="1200329"/>
          </a:xfrm>
          <a:prstGeom prst="rect">
            <a:avLst/>
          </a:prstGeom>
          <a:noFill/>
        </p:spPr>
        <p:txBody>
          <a:bodyPr wrap="square">
            <a:spAutoFit/>
          </a:bodyPr>
          <a:lstStyle/>
          <a:p>
            <a:r>
              <a:rPr lang="it-IT" sz="1200" baseline="30000" dirty="0">
                <a:latin typeface="Arial" panose="020B0604020202020204" pitchFamily="34" charset="0"/>
                <a:cs typeface="Arial" panose="020B0604020202020204" pitchFamily="34" charset="0"/>
              </a:rPr>
              <a:t>1 </a:t>
            </a:r>
            <a:r>
              <a:rPr lang="it-IT" sz="1200" dirty="0">
                <a:latin typeface="Arial" panose="020B0604020202020204" pitchFamily="34" charset="0"/>
                <a:cs typeface="Arial" panose="020B0604020202020204" pitchFamily="34" charset="0"/>
              </a:rPr>
              <a:t>Università La Sapienza Roma</a:t>
            </a:r>
          </a:p>
          <a:p>
            <a:r>
              <a:rPr lang="it-IT" sz="1200" baseline="30000" dirty="0">
                <a:latin typeface="Arial" panose="020B0604020202020204" pitchFamily="34" charset="0"/>
                <a:cs typeface="Arial" panose="020B0604020202020204" pitchFamily="34" charset="0"/>
              </a:rPr>
              <a:t>2</a:t>
            </a:r>
            <a:r>
              <a:rPr lang="it-IT" sz="1200" dirty="0">
                <a:latin typeface="Arial" panose="020B0604020202020204" pitchFamily="34" charset="0"/>
                <a:cs typeface="Arial" panose="020B0604020202020204" pitchFamily="34" charset="0"/>
              </a:rPr>
              <a:t> INFN LASA Milano</a:t>
            </a:r>
          </a:p>
          <a:p>
            <a:r>
              <a:rPr lang="it-IT" sz="1200" baseline="30000" dirty="0">
                <a:latin typeface="Arial" panose="020B0604020202020204" pitchFamily="34" charset="0"/>
                <a:cs typeface="Arial" panose="020B0604020202020204" pitchFamily="34" charset="0"/>
              </a:rPr>
              <a:t>3</a:t>
            </a:r>
            <a:r>
              <a:rPr lang="it-IT" sz="1200" dirty="0">
                <a:latin typeface="Arial" panose="020B0604020202020204" pitchFamily="34" charset="0"/>
                <a:cs typeface="Arial" panose="020B0604020202020204" pitchFamily="34" charset="0"/>
              </a:rPr>
              <a:t> INFN Sezione di Genova</a:t>
            </a:r>
          </a:p>
          <a:p>
            <a:r>
              <a:rPr lang="it-IT" sz="1200" baseline="30000" dirty="0">
                <a:latin typeface="Arial" panose="020B0604020202020204" pitchFamily="34" charset="0"/>
                <a:cs typeface="Arial" panose="020B0604020202020204" pitchFamily="34" charset="0"/>
              </a:rPr>
              <a:t>4</a:t>
            </a:r>
            <a:r>
              <a:rPr lang="it-IT" sz="1200" dirty="0">
                <a:latin typeface="Arial" panose="020B0604020202020204" pitchFamily="34" charset="0"/>
                <a:cs typeface="Arial" panose="020B0604020202020204" pitchFamily="34" charset="0"/>
              </a:rPr>
              <a:t> CERN </a:t>
            </a:r>
          </a:p>
          <a:p>
            <a:r>
              <a:rPr lang="it-IT" sz="1200" baseline="30000" dirty="0">
                <a:latin typeface="Arial" panose="020B0604020202020204" pitchFamily="34" charset="0"/>
                <a:cs typeface="Arial" panose="020B0604020202020204" pitchFamily="34" charset="0"/>
              </a:rPr>
              <a:t>5</a:t>
            </a:r>
            <a:r>
              <a:rPr lang="it-IT" sz="1200" dirty="0">
                <a:latin typeface="Arial" panose="020B0604020202020204" pitchFamily="34" charset="0"/>
                <a:cs typeface="Arial" panose="020B0604020202020204" pitchFamily="34" charset="0"/>
              </a:rPr>
              <a:t> Università degli Studi di Milano</a:t>
            </a:r>
          </a:p>
          <a:p>
            <a:r>
              <a:rPr lang="it-IT" sz="1200" baseline="30000" dirty="0">
                <a:latin typeface="Arial" panose="020B0604020202020204" pitchFamily="34" charset="0"/>
                <a:cs typeface="Arial" panose="020B0604020202020204" pitchFamily="34" charset="0"/>
              </a:rPr>
              <a:t>6</a:t>
            </a:r>
            <a:r>
              <a:rPr lang="it-IT" sz="1200" dirty="0">
                <a:latin typeface="Arial" panose="020B0604020202020204" pitchFamily="34" charset="0"/>
                <a:cs typeface="Arial" panose="020B0604020202020204" pitchFamily="34" charset="0"/>
              </a:rPr>
              <a:t> Tampere University</a:t>
            </a:r>
          </a:p>
        </p:txBody>
      </p:sp>
      <p:pic>
        <p:nvPicPr>
          <p:cNvPr id="20" name="Immagine 19">
            <a:extLst>
              <a:ext uri="{FF2B5EF4-FFF2-40B4-BE49-F238E27FC236}">
                <a16:creationId xmlns:a16="http://schemas.microsoft.com/office/drawing/2014/main" id="{42E4D34E-07DF-FADF-E080-585E15911651}"/>
              </a:ext>
            </a:extLst>
          </p:cNvPr>
          <p:cNvPicPr>
            <a:picLocks noChangeAspect="1"/>
          </p:cNvPicPr>
          <p:nvPr/>
        </p:nvPicPr>
        <p:blipFill>
          <a:blip r:embed="rId4"/>
          <a:stretch>
            <a:fillRect/>
          </a:stretch>
        </p:blipFill>
        <p:spPr>
          <a:xfrm>
            <a:off x="4195202" y="116012"/>
            <a:ext cx="1133798" cy="1141407"/>
          </a:xfrm>
          <a:prstGeom prst="rect">
            <a:avLst/>
          </a:prstGeom>
        </p:spPr>
      </p:pic>
      <p:pic>
        <p:nvPicPr>
          <p:cNvPr id="13" name="Immagine 12">
            <a:extLst>
              <a:ext uri="{FF2B5EF4-FFF2-40B4-BE49-F238E27FC236}">
                <a16:creationId xmlns:a16="http://schemas.microsoft.com/office/drawing/2014/main" id="{6E82F1BD-51F8-4C25-674F-D73CA8D826F1}"/>
              </a:ext>
            </a:extLst>
          </p:cNvPr>
          <p:cNvPicPr>
            <a:picLocks noChangeAspect="1"/>
          </p:cNvPicPr>
          <p:nvPr/>
        </p:nvPicPr>
        <p:blipFill rotWithShape="1">
          <a:blip r:embed="rId5"/>
          <a:srcRect l="1049" t="53804" r="672"/>
          <a:stretch/>
        </p:blipFill>
        <p:spPr>
          <a:xfrm>
            <a:off x="2825648" y="155455"/>
            <a:ext cx="1133798" cy="1079786"/>
          </a:xfrm>
          <a:prstGeom prst="rect">
            <a:avLst/>
          </a:prstGeom>
        </p:spPr>
      </p:pic>
      <p:pic>
        <p:nvPicPr>
          <p:cNvPr id="22" name="Immagine 21">
            <a:extLst>
              <a:ext uri="{FF2B5EF4-FFF2-40B4-BE49-F238E27FC236}">
                <a16:creationId xmlns:a16="http://schemas.microsoft.com/office/drawing/2014/main" id="{7CB62E64-0AC0-E968-A67E-F8A3358D86DA}"/>
              </a:ext>
            </a:extLst>
          </p:cNvPr>
          <p:cNvPicPr>
            <a:picLocks noChangeAspect="1"/>
          </p:cNvPicPr>
          <p:nvPr/>
        </p:nvPicPr>
        <p:blipFill>
          <a:blip r:embed="rId6"/>
          <a:stretch>
            <a:fillRect/>
          </a:stretch>
        </p:blipFill>
        <p:spPr>
          <a:xfrm>
            <a:off x="5521028" y="116012"/>
            <a:ext cx="1341974" cy="1246119"/>
          </a:xfrm>
          <a:prstGeom prst="rect">
            <a:avLst/>
          </a:prstGeom>
        </p:spPr>
      </p:pic>
      <p:pic>
        <p:nvPicPr>
          <p:cNvPr id="24" name="Immagine 23">
            <a:extLst>
              <a:ext uri="{FF2B5EF4-FFF2-40B4-BE49-F238E27FC236}">
                <a16:creationId xmlns:a16="http://schemas.microsoft.com/office/drawing/2014/main" id="{77155A9B-CFD5-45B0-9FC3-24E88B511FFE}"/>
              </a:ext>
            </a:extLst>
          </p:cNvPr>
          <p:cNvPicPr>
            <a:picLocks noChangeAspect="1"/>
          </p:cNvPicPr>
          <p:nvPr/>
        </p:nvPicPr>
        <p:blipFill>
          <a:blip r:embed="rId7"/>
          <a:stretch>
            <a:fillRect/>
          </a:stretch>
        </p:blipFill>
        <p:spPr>
          <a:xfrm>
            <a:off x="8259118" y="309483"/>
            <a:ext cx="1359634" cy="736108"/>
          </a:xfrm>
          <a:prstGeom prst="rect">
            <a:avLst/>
          </a:prstGeom>
        </p:spPr>
      </p:pic>
      <p:pic>
        <p:nvPicPr>
          <p:cNvPr id="25" name="Immagine 24">
            <a:extLst>
              <a:ext uri="{FF2B5EF4-FFF2-40B4-BE49-F238E27FC236}">
                <a16:creationId xmlns:a16="http://schemas.microsoft.com/office/drawing/2014/main" id="{B2B8F9CD-94BE-B742-CBEF-46DAACC00138}"/>
              </a:ext>
            </a:extLst>
          </p:cNvPr>
          <p:cNvPicPr>
            <a:picLocks noChangeAspect="1"/>
          </p:cNvPicPr>
          <p:nvPr/>
        </p:nvPicPr>
        <p:blipFill>
          <a:blip r:embed="rId4"/>
          <a:stretch>
            <a:fillRect/>
          </a:stretch>
        </p:blipFill>
        <p:spPr>
          <a:xfrm>
            <a:off x="4219991" y="116012"/>
            <a:ext cx="1133798" cy="1141407"/>
          </a:xfrm>
          <a:prstGeom prst="rect">
            <a:avLst/>
          </a:prstGeom>
        </p:spPr>
      </p:pic>
      <p:pic>
        <p:nvPicPr>
          <p:cNvPr id="26" name="Immagine 25">
            <a:extLst>
              <a:ext uri="{FF2B5EF4-FFF2-40B4-BE49-F238E27FC236}">
                <a16:creationId xmlns:a16="http://schemas.microsoft.com/office/drawing/2014/main" id="{F70FFED7-115E-A328-1D06-0EC1646D53F7}"/>
              </a:ext>
            </a:extLst>
          </p:cNvPr>
          <p:cNvPicPr>
            <a:picLocks noChangeAspect="1"/>
          </p:cNvPicPr>
          <p:nvPr/>
        </p:nvPicPr>
        <p:blipFill rotWithShape="1">
          <a:blip r:embed="rId5"/>
          <a:srcRect l="1049" t="53804" r="672"/>
          <a:stretch/>
        </p:blipFill>
        <p:spPr>
          <a:xfrm>
            <a:off x="2850437" y="155455"/>
            <a:ext cx="1133798" cy="1079786"/>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79D2B7D2-1A98-F532-A6DB-58BBA2BBBAAB}"/>
              </a:ext>
            </a:extLst>
          </p:cNvPr>
          <p:cNvPicPr>
            <a:picLocks noChangeAspect="1"/>
          </p:cNvPicPr>
          <p:nvPr/>
        </p:nvPicPr>
        <p:blipFill>
          <a:blip r:embed="rId3"/>
          <a:srcRect t="2952"/>
          <a:stretch/>
        </p:blipFill>
        <p:spPr>
          <a:xfrm>
            <a:off x="6453" y="2771977"/>
            <a:ext cx="4083246" cy="3651345"/>
          </a:xfrm>
          <a:prstGeom prst="rect">
            <a:avLst/>
          </a:prstGeom>
        </p:spPr>
      </p:pic>
      <p:pic>
        <p:nvPicPr>
          <p:cNvPr id="2" name="Immagine 1">
            <a:extLst>
              <a:ext uri="{FF2B5EF4-FFF2-40B4-BE49-F238E27FC236}">
                <a16:creationId xmlns:a16="http://schemas.microsoft.com/office/drawing/2014/main" id="{545AFFFE-6675-94A3-B17F-98DFD47F8AC8}"/>
              </a:ext>
            </a:extLst>
          </p:cNvPr>
          <p:cNvPicPr>
            <a:picLocks noChangeAspect="1"/>
          </p:cNvPicPr>
          <p:nvPr/>
        </p:nvPicPr>
        <p:blipFill rotWithShape="1">
          <a:blip r:embed="rId4"/>
          <a:srcRect t="3042" r="7894" b="1"/>
          <a:stretch/>
        </p:blipFill>
        <p:spPr>
          <a:xfrm>
            <a:off x="5927437" y="2838903"/>
            <a:ext cx="4180383" cy="3584419"/>
          </a:xfrm>
          <a:prstGeom prst="rect">
            <a:avLst/>
          </a:prstGeom>
        </p:spPr>
      </p:pic>
      <p:pic>
        <p:nvPicPr>
          <p:cNvPr id="25" name="Immagine 24">
            <a:extLst>
              <a:ext uri="{FF2B5EF4-FFF2-40B4-BE49-F238E27FC236}">
                <a16:creationId xmlns:a16="http://schemas.microsoft.com/office/drawing/2014/main" id="{15678CA7-8405-25B8-F658-BA293E735A9F}"/>
              </a:ext>
            </a:extLst>
          </p:cNvPr>
          <p:cNvPicPr>
            <a:picLocks noChangeAspect="1"/>
          </p:cNvPicPr>
          <p:nvPr/>
        </p:nvPicPr>
        <p:blipFill>
          <a:blip r:embed="rId5"/>
          <a:stretch>
            <a:fillRect/>
          </a:stretch>
        </p:blipFill>
        <p:spPr>
          <a:xfrm>
            <a:off x="2427480" y="1381441"/>
            <a:ext cx="7582617" cy="435504"/>
          </a:xfrm>
          <a:prstGeom prst="rect">
            <a:avLst/>
          </a:prstGeom>
        </p:spPr>
      </p:pic>
      <p:pic>
        <p:nvPicPr>
          <p:cNvPr id="65" name="Immagine 64">
            <a:extLst>
              <a:ext uri="{FF2B5EF4-FFF2-40B4-BE49-F238E27FC236}">
                <a16:creationId xmlns:a16="http://schemas.microsoft.com/office/drawing/2014/main" id="{7CCC7671-7DF8-9FC8-3018-358A55AA33F0}"/>
              </a:ext>
            </a:extLst>
          </p:cNvPr>
          <p:cNvPicPr>
            <a:picLocks noChangeAspect="1"/>
          </p:cNvPicPr>
          <p:nvPr/>
        </p:nvPicPr>
        <p:blipFill>
          <a:blip r:embed="rId6"/>
          <a:stretch>
            <a:fillRect/>
          </a:stretch>
        </p:blipFill>
        <p:spPr>
          <a:xfrm>
            <a:off x="659631" y="3110782"/>
            <a:ext cx="2716871" cy="2987341"/>
          </a:xfrm>
          <a:prstGeom prst="rect">
            <a:avLst/>
          </a:prstGeom>
        </p:spPr>
      </p:pic>
      <p:pic>
        <p:nvPicPr>
          <p:cNvPr id="66" name="Immagine 65">
            <a:extLst>
              <a:ext uri="{FF2B5EF4-FFF2-40B4-BE49-F238E27FC236}">
                <a16:creationId xmlns:a16="http://schemas.microsoft.com/office/drawing/2014/main" id="{2853E96F-186E-CFA4-73E9-A984BF3C7C73}"/>
              </a:ext>
            </a:extLst>
          </p:cNvPr>
          <p:cNvPicPr>
            <a:picLocks noChangeAspect="1"/>
          </p:cNvPicPr>
          <p:nvPr/>
        </p:nvPicPr>
        <p:blipFill>
          <a:blip r:embed="rId6"/>
          <a:stretch>
            <a:fillRect/>
          </a:stretch>
        </p:blipFill>
        <p:spPr>
          <a:xfrm>
            <a:off x="6608790" y="3189841"/>
            <a:ext cx="2731683" cy="2937951"/>
          </a:xfrm>
          <a:prstGeom prst="rect">
            <a:avLst/>
          </a:prstGeom>
        </p:spPr>
      </p:pic>
      <p:sp>
        <p:nvSpPr>
          <p:cNvPr id="6" name="Segnaposto numero diapositiva 5">
            <a:extLst>
              <a:ext uri="{FF2B5EF4-FFF2-40B4-BE49-F238E27FC236}">
                <a16:creationId xmlns:a16="http://schemas.microsoft.com/office/drawing/2014/main" id="{D7AC2228-9C9F-EEC5-B448-9B76C35FADC8}"/>
              </a:ext>
            </a:extLst>
          </p:cNvPr>
          <p:cNvSpPr>
            <a:spLocks noGrp="1"/>
          </p:cNvSpPr>
          <p:nvPr>
            <p:ph type="sldNum" sz="quarter" idx="12"/>
          </p:nvPr>
        </p:nvSpPr>
        <p:spPr>
          <a:xfrm>
            <a:off x="10871894" y="6477267"/>
            <a:ext cx="1064941" cy="365125"/>
          </a:xfrm>
        </p:spPr>
        <p:txBody>
          <a:bodyPr/>
          <a:lstStyle/>
          <a:p>
            <a:fld id="{005C7FBA-D4E9-46CA-9321-3ADA2E368FCD}" type="slidenum">
              <a:rPr lang="en-GB" smtClean="0"/>
              <a:t>10</a:t>
            </a:fld>
            <a:endParaRPr lang="en-GB"/>
          </a:p>
        </p:txBody>
      </p:sp>
      <p:sp>
        <p:nvSpPr>
          <p:cNvPr id="17" name="Segnaposto testo 6">
            <a:extLst>
              <a:ext uri="{FF2B5EF4-FFF2-40B4-BE49-F238E27FC236}">
                <a16:creationId xmlns:a16="http://schemas.microsoft.com/office/drawing/2014/main" id="{63FF23D6-4B66-9329-A3E2-D07EFBA38CC2}"/>
              </a:ext>
            </a:extLst>
          </p:cNvPr>
          <p:cNvSpPr txBox="1">
            <a:spLocks/>
          </p:cNvSpPr>
          <p:nvPr/>
        </p:nvSpPr>
        <p:spPr>
          <a:xfrm>
            <a:off x="2355696" y="152483"/>
            <a:ext cx="7408824" cy="13255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3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b="1" dirty="0" err="1"/>
              <a:t>Electromagnetic</a:t>
            </a:r>
            <a:r>
              <a:rPr lang="it-IT" b="1" dirty="0"/>
              <a:t> Study </a:t>
            </a:r>
          </a:p>
          <a:p>
            <a:r>
              <a:rPr lang="it-IT" b="1" dirty="0">
                <a:solidFill>
                  <a:schemeClr val="accent1"/>
                </a:solidFill>
              </a:rPr>
              <a:t>Margin</a:t>
            </a:r>
          </a:p>
        </p:txBody>
      </p:sp>
      <p:sp>
        <p:nvSpPr>
          <p:cNvPr id="18" name="Segnaposto piè di pagina 3">
            <a:extLst>
              <a:ext uri="{FF2B5EF4-FFF2-40B4-BE49-F238E27FC236}">
                <a16:creationId xmlns:a16="http://schemas.microsoft.com/office/drawing/2014/main" id="{96739E81-44F1-B957-DA89-84AC7B7BF014}"/>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19" name="Immagine 18">
            <a:extLst>
              <a:ext uri="{FF2B5EF4-FFF2-40B4-BE49-F238E27FC236}">
                <a16:creationId xmlns:a16="http://schemas.microsoft.com/office/drawing/2014/main" id="{7AFFBF2E-907E-9B4F-EFF9-35FD10BBDB08}"/>
              </a:ext>
            </a:extLst>
          </p:cNvPr>
          <p:cNvPicPr>
            <a:picLocks noChangeAspect="1"/>
          </p:cNvPicPr>
          <p:nvPr/>
        </p:nvPicPr>
        <p:blipFill>
          <a:blip r:embed="rId7"/>
          <a:stretch>
            <a:fillRect/>
          </a:stretch>
        </p:blipFill>
        <p:spPr>
          <a:xfrm>
            <a:off x="10660835" y="13682"/>
            <a:ext cx="790504" cy="790504"/>
          </a:xfrm>
          <a:prstGeom prst="rect">
            <a:avLst/>
          </a:prstGeom>
        </p:spPr>
      </p:pic>
      <p:pic>
        <p:nvPicPr>
          <p:cNvPr id="20" name="Immagine 19">
            <a:extLst>
              <a:ext uri="{FF2B5EF4-FFF2-40B4-BE49-F238E27FC236}">
                <a16:creationId xmlns:a16="http://schemas.microsoft.com/office/drawing/2014/main" id="{EC1721CF-046E-D595-723C-B22A181C9A57}"/>
              </a:ext>
            </a:extLst>
          </p:cNvPr>
          <p:cNvPicPr>
            <a:picLocks noChangeAspect="1"/>
          </p:cNvPicPr>
          <p:nvPr/>
        </p:nvPicPr>
        <p:blipFill>
          <a:blip r:embed="rId8"/>
          <a:stretch>
            <a:fillRect/>
          </a:stretch>
        </p:blipFill>
        <p:spPr>
          <a:xfrm>
            <a:off x="9870331" y="51103"/>
            <a:ext cx="790504" cy="734039"/>
          </a:xfrm>
          <a:prstGeom prst="rect">
            <a:avLst/>
          </a:prstGeom>
        </p:spPr>
      </p:pic>
      <p:pic>
        <p:nvPicPr>
          <p:cNvPr id="21" name="Immagine 20">
            <a:extLst>
              <a:ext uri="{FF2B5EF4-FFF2-40B4-BE49-F238E27FC236}">
                <a16:creationId xmlns:a16="http://schemas.microsoft.com/office/drawing/2014/main" id="{4DB19E8D-C9B4-DFFF-52D2-547912BD125D}"/>
              </a:ext>
            </a:extLst>
          </p:cNvPr>
          <p:cNvPicPr>
            <a:picLocks noChangeAspect="1"/>
          </p:cNvPicPr>
          <p:nvPr/>
        </p:nvPicPr>
        <p:blipFill>
          <a:blip r:embed="rId9"/>
          <a:stretch>
            <a:fillRect/>
          </a:stretch>
        </p:blipFill>
        <p:spPr>
          <a:xfrm>
            <a:off x="11391094" y="182578"/>
            <a:ext cx="800906" cy="433612"/>
          </a:xfrm>
          <a:prstGeom prst="rect">
            <a:avLst/>
          </a:prstGeom>
        </p:spPr>
      </p:pic>
      <p:pic>
        <p:nvPicPr>
          <p:cNvPr id="22" name="Immagine 21">
            <a:extLst>
              <a:ext uri="{FF2B5EF4-FFF2-40B4-BE49-F238E27FC236}">
                <a16:creationId xmlns:a16="http://schemas.microsoft.com/office/drawing/2014/main" id="{48289D2D-D4D8-051F-36C2-B4D7422F85A9}"/>
              </a:ext>
            </a:extLst>
          </p:cNvPr>
          <p:cNvPicPr>
            <a:picLocks noChangeAspect="1"/>
          </p:cNvPicPr>
          <p:nvPr/>
        </p:nvPicPr>
        <p:blipFill>
          <a:blip r:embed="rId10"/>
          <a:stretch>
            <a:fillRect/>
          </a:stretch>
        </p:blipFill>
        <p:spPr>
          <a:xfrm>
            <a:off x="11051364" y="714668"/>
            <a:ext cx="561829" cy="565600"/>
          </a:xfrm>
          <a:prstGeom prst="rect">
            <a:avLst/>
          </a:prstGeom>
        </p:spPr>
      </p:pic>
      <p:pic>
        <p:nvPicPr>
          <p:cNvPr id="23" name="Immagine 22">
            <a:extLst>
              <a:ext uri="{FF2B5EF4-FFF2-40B4-BE49-F238E27FC236}">
                <a16:creationId xmlns:a16="http://schemas.microsoft.com/office/drawing/2014/main" id="{AE45DF9B-BFD7-038D-D583-C2E25E1F266E}"/>
              </a:ext>
            </a:extLst>
          </p:cNvPr>
          <p:cNvPicPr>
            <a:picLocks noChangeAspect="1"/>
          </p:cNvPicPr>
          <p:nvPr/>
        </p:nvPicPr>
        <p:blipFill rotWithShape="1">
          <a:blip r:embed="rId11"/>
          <a:srcRect l="1049" t="53804" r="672"/>
          <a:stretch/>
        </p:blipFill>
        <p:spPr>
          <a:xfrm>
            <a:off x="10407079" y="735196"/>
            <a:ext cx="561829" cy="535065"/>
          </a:xfrm>
          <a:prstGeom prst="rect">
            <a:avLst/>
          </a:prstGeom>
        </p:spPr>
      </p:pic>
      <mc:AlternateContent xmlns:mc="http://schemas.openxmlformats.org/markup-compatibility/2006" xmlns:a14="http://schemas.microsoft.com/office/drawing/2010/main">
        <mc:Choice Requires="a14">
          <p:sp>
            <p:nvSpPr>
              <p:cNvPr id="26" name="CasellaDiTesto 25">
                <a:extLst>
                  <a:ext uri="{FF2B5EF4-FFF2-40B4-BE49-F238E27FC236}">
                    <a16:creationId xmlns:a16="http://schemas.microsoft.com/office/drawing/2014/main" id="{02772614-0E94-D8DE-1454-C568BB58C479}"/>
                  </a:ext>
                </a:extLst>
              </p:cNvPr>
              <p:cNvSpPr txBox="1"/>
              <p:nvPr/>
            </p:nvSpPr>
            <p:spPr>
              <a:xfrm>
                <a:off x="5665173" y="1628434"/>
                <a:ext cx="861654" cy="400110"/>
              </a:xfrm>
              <a:prstGeom prst="rect">
                <a:avLst/>
              </a:prstGeom>
              <a:noFill/>
            </p:spPr>
            <p:txBody>
              <a:bodyPr wrap="square" rtlCol="0">
                <a:spAutoFit/>
              </a:bodyPr>
              <a:lstStyle/>
              <a:p>
                <a14:m>
                  <m:oMath xmlns:m="http://schemas.openxmlformats.org/officeDocument/2006/math">
                    <m:r>
                      <a:rPr lang="it-IT" sz="2000" b="1" i="1" dirty="0" smtClean="0">
                        <a:latin typeface="Cambria Math" panose="02040503050406030204" pitchFamily="18" charset="0"/>
                      </a:rPr>
                      <m:t>𝑩</m:t>
                    </m:r>
                    <m:r>
                      <a:rPr lang="it-IT" sz="2000" b="1" i="1" dirty="0" smtClean="0">
                        <a:latin typeface="Cambria Math" panose="02040503050406030204" pitchFamily="18" charset="0"/>
                      </a:rPr>
                      <m:t> </m:t>
                    </m:r>
                  </m:oMath>
                </a14:m>
                <a:r>
                  <a:rPr lang="it-IT" sz="2000" b="1" dirty="0"/>
                  <a:t>(T)</a:t>
                </a:r>
              </a:p>
            </p:txBody>
          </p:sp>
        </mc:Choice>
        <mc:Fallback xmlns="">
          <p:sp>
            <p:nvSpPr>
              <p:cNvPr id="26" name="CasellaDiTesto 25">
                <a:extLst>
                  <a:ext uri="{FF2B5EF4-FFF2-40B4-BE49-F238E27FC236}">
                    <a16:creationId xmlns:a16="http://schemas.microsoft.com/office/drawing/2014/main" id="{02772614-0E94-D8DE-1454-C568BB58C479}"/>
                  </a:ext>
                </a:extLst>
              </p:cNvPr>
              <p:cNvSpPr txBox="1">
                <a:spLocks noRot="1" noChangeAspect="1" noMove="1" noResize="1" noEditPoints="1" noAdjustHandles="1" noChangeArrowheads="1" noChangeShapeType="1" noTextEdit="1"/>
              </p:cNvSpPr>
              <p:nvPr/>
            </p:nvSpPr>
            <p:spPr>
              <a:xfrm>
                <a:off x="5665173" y="1628434"/>
                <a:ext cx="861654" cy="400110"/>
              </a:xfrm>
              <a:prstGeom prst="rect">
                <a:avLst/>
              </a:prstGeom>
              <a:blipFill>
                <a:blip r:embed="rId12"/>
                <a:stretch>
                  <a:fillRect t="-7576" b="-25758"/>
                </a:stretch>
              </a:blipFill>
            </p:spPr>
            <p:txBody>
              <a:bodyPr/>
              <a:lstStyle/>
              <a:p>
                <a:r>
                  <a:rPr lang="it-IT">
                    <a:noFill/>
                  </a:rPr>
                  <a:t> </a:t>
                </a:r>
              </a:p>
            </p:txBody>
          </p:sp>
        </mc:Fallback>
      </mc:AlternateContent>
      <p:sp>
        <p:nvSpPr>
          <p:cNvPr id="30" name="CasellaDiTesto 29">
            <a:extLst>
              <a:ext uri="{FF2B5EF4-FFF2-40B4-BE49-F238E27FC236}">
                <a16:creationId xmlns:a16="http://schemas.microsoft.com/office/drawing/2014/main" id="{BA201200-D395-3C24-7FCD-C8E2FFA99193}"/>
              </a:ext>
            </a:extLst>
          </p:cNvPr>
          <p:cNvSpPr txBox="1"/>
          <p:nvPr/>
        </p:nvSpPr>
        <p:spPr>
          <a:xfrm>
            <a:off x="490140" y="2106406"/>
            <a:ext cx="3456384" cy="830997"/>
          </a:xfrm>
          <a:prstGeom prst="rect">
            <a:avLst/>
          </a:prstGeom>
          <a:noFill/>
        </p:spPr>
        <p:txBody>
          <a:bodyPr wrap="square">
            <a:spAutoFit/>
          </a:bodyPr>
          <a:lstStyle/>
          <a:p>
            <a:pPr algn="ctr"/>
            <a:r>
              <a:rPr lang="it-IT" sz="2400" b="1" dirty="0"/>
              <a:t>No screening current</a:t>
            </a:r>
          </a:p>
          <a:p>
            <a:pPr algn="ctr"/>
            <a:r>
              <a:rPr lang="it-IT" sz="2400" b="1" dirty="0"/>
              <a:t>(uniform J)</a:t>
            </a:r>
          </a:p>
        </p:txBody>
      </p:sp>
      <p:sp>
        <p:nvSpPr>
          <p:cNvPr id="31" name="CasellaDiTesto 30">
            <a:extLst>
              <a:ext uri="{FF2B5EF4-FFF2-40B4-BE49-F238E27FC236}">
                <a16:creationId xmlns:a16="http://schemas.microsoft.com/office/drawing/2014/main" id="{B7E2D16C-1BAA-9A49-C301-0CCAB115C679}"/>
              </a:ext>
            </a:extLst>
          </p:cNvPr>
          <p:cNvSpPr txBox="1"/>
          <p:nvPr/>
        </p:nvSpPr>
        <p:spPr>
          <a:xfrm>
            <a:off x="6413947" y="2068852"/>
            <a:ext cx="3456384" cy="830997"/>
          </a:xfrm>
          <a:prstGeom prst="rect">
            <a:avLst/>
          </a:prstGeom>
          <a:noFill/>
        </p:spPr>
        <p:txBody>
          <a:bodyPr wrap="square">
            <a:spAutoFit/>
          </a:bodyPr>
          <a:lstStyle/>
          <a:p>
            <a:pPr algn="ctr"/>
            <a:r>
              <a:rPr lang="it-IT" sz="2400" b="1" dirty="0"/>
              <a:t>Screening current</a:t>
            </a:r>
          </a:p>
          <a:p>
            <a:pPr algn="ctr"/>
            <a:r>
              <a:rPr lang="it-IT" sz="2400" b="1" dirty="0"/>
              <a:t>(non uniform J)</a:t>
            </a:r>
          </a:p>
        </p:txBody>
      </p:sp>
      <p:sp>
        <p:nvSpPr>
          <p:cNvPr id="50" name="CasellaDiTesto 49">
            <a:extLst>
              <a:ext uri="{FF2B5EF4-FFF2-40B4-BE49-F238E27FC236}">
                <a16:creationId xmlns:a16="http://schemas.microsoft.com/office/drawing/2014/main" id="{3BC709F3-0FB6-3479-416A-69666D73FA06}"/>
              </a:ext>
            </a:extLst>
          </p:cNvPr>
          <p:cNvSpPr txBox="1"/>
          <p:nvPr/>
        </p:nvSpPr>
        <p:spPr>
          <a:xfrm>
            <a:off x="1888795" y="5747978"/>
            <a:ext cx="184731" cy="369332"/>
          </a:xfrm>
          <a:prstGeom prst="rect">
            <a:avLst/>
          </a:prstGeom>
          <a:noFill/>
        </p:spPr>
        <p:txBody>
          <a:bodyPr wrap="none" rtlCol="0">
            <a:spAutoFit/>
          </a:bodyPr>
          <a:lstStyle/>
          <a:p>
            <a:endParaRPr lang="it-IT" b="1" dirty="0"/>
          </a:p>
        </p:txBody>
      </p:sp>
      <mc:AlternateContent xmlns:mc="http://schemas.openxmlformats.org/markup-compatibility/2006" xmlns:a14="http://schemas.microsoft.com/office/drawing/2010/main">
        <mc:Choice Requires="a14">
          <p:sp>
            <p:nvSpPr>
              <p:cNvPr id="61" name="CasellaDiTesto 60">
                <a:extLst>
                  <a:ext uri="{FF2B5EF4-FFF2-40B4-BE49-F238E27FC236}">
                    <a16:creationId xmlns:a16="http://schemas.microsoft.com/office/drawing/2014/main" id="{A2FDF5A3-A786-B547-1549-3E260CAF5724}"/>
                  </a:ext>
                </a:extLst>
              </p:cNvPr>
              <p:cNvSpPr txBox="1"/>
              <p:nvPr/>
            </p:nvSpPr>
            <p:spPr>
              <a:xfrm>
                <a:off x="145320" y="2855968"/>
                <a:ext cx="819199" cy="6677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𝐵</m:t>
                          </m:r>
                        </m:e>
                        <m:sub>
                          <m:r>
                            <a:rPr lang="it-IT" b="0" i="1" smtClean="0">
                              <a:latin typeface="Cambria Math" panose="02040503050406030204" pitchFamily="18" charset="0"/>
                            </a:rPr>
                            <m:t>𝑝𝑒𝑎𝑘</m:t>
                          </m:r>
                        </m:sub>
                      </m:sSub>
                    </m:oMath>
                  </m:oMathPara>
                </a14:m>
                <a:endParaRPr lang="it-IT" i="1" dirty="0">
                  <a:latin typeface="Cambria Math" panose="02040503050406030204" pitchFamily="18" charset="0"/>
                </a:endParaRPr>
              </a:p>
              <a:p>
                <a14:m>
                  <m:oMath xmlns:m="http://schemas.openxmlformats.org/officeDocument/2006/math">
                    <m:r>
                      <a:rPr lang="it-IT" i="1" dirty="0" smtClean="0">
                        <a:latin typeface="Cambria Math" panose="02040503050406030204" pitchFamily="18" charset="0"/>
                      </a:rPr>
                      <m:t>18.7</m:t>
                    </m:r>
                  </m:oMath>
                </a14:m>
                <a:r>
                  <a:rPr lang="it-IT" dirty="0"/>
                  <a:t> T</a:t>
                </a:r>
              </a:p>
            </p:txBody>
          </p:sp>
        </mc:Choice>
        <mc:Fallback xmlns="">
          <p:sp>
            <p:nvSpPr>
              <p:cNvPr id="61" name="CasellaDiTesto 60">
                <a:extLst>
                  <a:ext uri="{FF2B5EF4-FFF2-40B4-BE49-F238E27FC236}">
                    <a16:creationId xmlns:a16="http://schemas.microsoft.com/office/drawing/2014/main" id="{A2FDF5A3-A786-B547-1549-3E260CAF5724}"/>
                  </a:ext>
                </a:extLst>
              </p:cNvPr>
              <p:cNvSpPr txBox="1">
                <a:spLocks noRot="1" noChangeAspect="1" noMove="1" noResize="1" noEditPoints="1" noAdjustHandles="1" noChangeArrowheads="1" noChangeShapeType="1" noTextEdit="1"/>
              </p:cNvSpPr>
              <p:nvPr/>
            </p:nvSpPr>
            <p:spPr>
              <a:xfrm>
                <a:off x="145320" y="2855968"/>
                <a:ext cx="819199" cy="667747"/>
              </a:xfrm>
              <a:prstGeom prst="rect">
                <a:avLst/>
              </a:prstGeom>
              <a:blipFill>
                <a:blip r:embed="rId13"/>
                <a:stretch>
                  <a:fillRect r="-1493" b="-1363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2" name="CasellaDiTesto 61">
                <a:extLst>
                  <a:ext uri="{FF2B5EF4-FFF2-40B4-BE49-F238E27FC236}">
                    <a16:creationId xmlns:a16="http://schemas.microsoft.com/office/drawing/2014/main" id="{F503015B-32C2-9A8A-9F9A-5D856938A51C}"/>
                  </a:ext>
                </a:extLst>
              </p:cNvPr>
              <p:cNvSpPr txBox="1"/>
              <p:nvPr/>
            </p:nvSpPr>
            <p:spPr>
              <a:xfrm>
                <a:off x="6063696" y="2783829"/>
                <a:ext cx="815993" cy="66774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it-IT" b="0" i="1" smtClean="0">
                              <a:latin typeface="Cambria Math" panose="02040503050406030204" pitchFamily="18" charset="0"/>
                            </a:rPr>
                          </m:ctrlPr>
                        </m:sSubPr>
                        <m:e>
                          <m:r>
                            <a:rPr lang="it-IT" b="0" i="1" smtClean="0">
                              <a:latin typeface="Cambria Math" panose="02040503050406030204" pitchFamily="18" charset="0"/>
                            </a:rPr>
                            <m:t>𝐵</m:t>
                          </m:r>
                        </m:e>
                        <m:sub>
                          <m:r>
                            <a:rPr lang="it-IT" b="0" i="1" smtClean="0">
                              <a:latin typeface="Cambria Math" panose="02040503050406030204" pitchFamily="18" charset="0"/>
                            </a:rPr>
                            <m:t>𝑝𝑒𝑎𝑘</m:t>
                          </m:r>
                        </m:sub>
                      </m:sSub>
                    </m:oMath>
                  </m:oMathPara>
                </a14:m>
                <a:endParaRPr lang="it-IT" b="0" i="1" dirty="0">
                  <a:latin typeface="Cambria Math" panose="02040503050406030204" pitchFamily="18" charset="0"/>
                </a:endParaRPr>
              </a:p>
              <a:p>
                <a:pPr algn="ctr"/>
                <a14:m>
                  <m:oMath xmlns:m="http://schemas.openxmlformats.org/officeDocument/2006/math">
                    <m:r>
                      <a:rPr lang="it-IT" i="1" dirty="0" smtClean="0">
                        <a:latin typeface="Cambria Math" panose="02040503050406030204" pitchFamily="18" charset="0"/>
                      </a:rPr>
                      <m:t>19.2</m:t>
                    </m:r>
                  </m:oMath>
                </a14:m>
                <a:r>
                  <a:rPr lang="it-IT" dirty="0"/>
                  <a:t> T</a:t>
                </a:r>
              </a:p>
            </p:txBody>
          </p:sp>
        </mc:Choice>
        <mc:Fallback xmlns="">
          <p:sp>
            <p:nvSpPr>
              <p:cNvPr id="62" name="CasellaDiTesto 61">
                <a:extLst>
                  <a:ext uri="{FF2B5EF4-FFF2-40B4-BE49-F238E27FC236}">
                    <a16:creationId xmlns:a16="http://schemas.microsoft.com/office/drawing/2014/main" id="{F503015B-32C2-9A8A-9F9A-5D856938A51C}"/>
                  </a:ext>
                </a:extLst>
              </p:cNvPr>
              <p:cNvSpPr txBox="1">
                <a:spLocks noRot="1" noChangeAspect="1" noMove="1" noResize="1" noEditPoints="1" noAdjustHandles="1" noChangeArrowheads="1" noChangeShapeType="1" noTextEdit="1"/>
              </p:cNvSpPr>
              <p:nvPr/>
            </p:nvSpPr>
            <p:spPr>
              <a:xfrm>
                <a:off x="6063696" y="2783829"/>
                <a:ext cx="815993" cy="667747"/>
              </a:xfrm>
              <a:prstGeom prst="rect">
                <a:avLst/>
              </a:prstGeom>
              <a:blipFill>
                <a:blip r:embed="rId14"/>
                <a:stretch>
                  <a:fillRect r="-3731" b="-14679"/>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graphicFrame>
            <p:nvGraphicFramePr>
              <p:cNvPr id="68" name="Tabella 67">
                <a:extLst>
                  <a:ext uri="{FF2B5EF4-FFF2-40B4-BE49-F238E27FC236}">
                    <a16:creationId xmlns:a16="http://schemas.microsoft.com/office/drawing/2014/main" id="{C973809E-4463-25E3-06AF-F12DC3A08B14}"/>
                  </a:ext>
                </a:extLst>
              </p:cNvPr>
              <p:cNvGraphicFramePr>
                <a:graphicFrameLocks noGrp="1"/>
              </p:cNvGraphicFramePr>
              <p:nvPr>
                <p:extLst>
                  <p:ext uri="{D42A27DB-BD31-4B8C-83A1-F6EECF244321}">
                    <p14:modId xmlns:p14="http://schemas.microsoft.com/office/powerpoint/2010/main" val="2273834523"/>
                  </p:ext>
                </p:extLst>
              </p:nvPr>
            </p:nvGraphicFramePr>
            <p:xfrm>
              <a:off x="4111049" y="1942762"/>
              <a:ext cx="1783722" cy="4480560"/>
            </p:xfrm>
            <a:graphic>
              <a:graphicData uri="http://schemas.openxmlformats.org/drawingml/2006/table">
                <a:tbl>
                  <a:tblPr firstRow="1" bandRow="1">
                    <a:tableStyleId>{5C22544A-7EE6-4342-B048-85BDC9FD1C3A}</a:tableStyleId>
                  </a:tblPr>
                  <a:tblGrid>
                    <a:gridCol w="891861">
                      <a:extLst>
                        <a:ext uri="{9D8B030D-6E8A-4147-A177-3AD203B41FA5}">
                          <a16:colId xmlns:a16="http://schemas.microsoft.com/office/drawing/2014/main" val="2906938572"/>
                        </a:ext>
                      </a:extLst>
                    </a:gridCol>
                    <a:gridCol w="891861">
                      <a:extLst>
                        <a:ext uri="{9D8B030D-6E8A-4147-A177-3AD203B41FA5}">
                          <a16:colId xmlns:a16="http://schemas.microsoft.com/office/drawing/2014/main" val="2625256079"/>
                        </a:ext>
                      </a:extLst>
                    </a:gridCol>
                  </a:tblGrid>
                  <a:tr h="494503">
                    <a:tc>
                      <a:txBody>
                        <a:bodyPr/>
                        <a:lstStyle/>
                        <a:p>
                          <a:pPr algn="ctr"/>
                          <a:r>
                            <a:rPr lang="it-IT" sz="1400" dirty="0"/>
                            <a:t>Block n.</a:t>
                          </a:r>
                        </a:p>
                      </a:txBody>
                      <a:tcPr anchor="ctr"/>
                    </a:tc>
                    <a:tc>
                      <a:txBody>
                        <a:bodyPr/>
                        <a:lstStyle/>
                        <a:p>
                          <a:pPr algn="ctr"/>
                          <a:r>
                            <a:rPr lang="it-IT" sz="1400" dirty="0"/>
                            <a:t>Margin (%) </a:t>
                          </a:r>
                        </a:p>
                      </a:txBody>
                      <a:tcPr anchor="ctr"/>
                    </a:tc>
                    <a:extLst>
                      <a:ext uri="{0D108BD9-81ED-4DB2-BD59-A6C34878D82A}">
                        <a16:rowId xmlns:a16="http://schemas.microsoft.com/office/drawing/2014/main" val="2527039019"/>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tx1"/>
                                    </a:solidFill>
                                    <a:latin typeface="Cambria Math" panose="02040503050406030204" pitchFamily="18" charset="0"/>
                                  </a:rPr>
                                  <m:t>𝟏</m:t>
                                </m:r>
                              </m:oMath>
                            </m:oMathPara>
                          </a14:m>
                          <a:endParaRPr lang="it-IT" sz="1400" b="1" dirty="0">
                            <a:solidFill>
                              <a:schemeClr val="tx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𝟖</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𝟔</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3465632619"/>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𝟐</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𝟏</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𝟓</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1107345342"/>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𝟑</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𝟏𝟏</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𝟔</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2343984444"/>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𝟒</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𝟑𝟑</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𝟓</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2687851290"/>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𝟓</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𝟑𝟐</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𝟖</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129292403"/>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𝟔</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𝟐𝟗</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𝟒</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1482459275"/>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𝟕</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𝟑𝟔</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𝟐</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1135874926"/>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𝟖</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𝟕𝟐</m:t>
                                </m:r>
                                <m:r>
                                  <a:rPr lang="it-IT" sz="1400" b="1" i="1" dirty="0" smtClean="0">
                                    <a:latin typeface="Cambria Math" panose="02040503050406030204" pitchFamily="18" charset="0"/>
                                  </a:rPr>
                                  <m:t>.</m:t>
                                </m:r>
                                <m:r>
                                  <a:rPr lang="it-IT" sz="1400" b="1" i="1" dirty="0" smtClean="0">
                                    <a:latin typeface="Cambria Math" panose="02040503050406030204" pitchFamily="18" charset="0"/>
                                  </a:rPr>
                                  <m:t>𝟕</m:t>
                                </m:r>
                              </m:oMath>
                            </m:oMathPara>
                          </a14:m>
                          <a:endParaRPr lang="it-IT" sz="1400" b="1" dirty="0"/>
                        </a:p>
                      </a:txBody>
                      <a:tcPr anchor="ctr"/>
                    </a:tc>
                    <a:extLst>
                      <a:ext uri="{0D108BD9-81ED-4DB2-BD59-A6C34878D82A}">
                        <a16:rowId xmlns:a16="http://schemas.microsoft.com/office/drawing/2014/main" val="3097515050"/>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𝟗</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𝟕𝟏</m:t>
                                </m:r>
                              </m:oMath>
                            </m:oMathPara>
                          </a14:m>
                          <a:endParaRPr lang="it-IT" sz="1400" b="1" dirty="0"/>
                        </a:p>
                      </a:txBody>
                      <a:tcPr anchor="ctr"/>
                    </a:tc>
                    <a:extLst>
                      <a:ext uri="{0D108BD9-81ED-4DB2-BD59-A6C34878D82A}">
                        <a16:rowId xmlns:a16="http://schemas.microsoft.com/office/drawing/2014/main" val="2379489716"/>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𝟏𝟎</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𝟔𝟗</m:t>
                                </m:r>
                                <m:r>
                                  <a:rPr lang="it-IT" sz="1400" b="1" i="1" dirty="0" smtClean="0">
                                    <a:latin typeface="Cambria Math" panose="02040503050406030204" pitchFamily="18" charset="0"/>
                                  </a:rPr>
                                  <m:t>.</m:t>
                                </m:r>
                                <m:r>
                                  <a:rPr lang="it-IT" sz="1400" b="1" i="1" dirty="0" smtClean="0">
                                    <a:latin typeface="Cambria Math" panose="02040503050406030204" pitchFamily="18" charset="0"/>
                                  </a:rPr>
                                  <m:t>𝟖</m:t>
                                </m:r>
                              </m:oMath>
                            </m:oMathPara>
                          </a14:m>
                          <a:endParaRPr lang="it-IT" sz="1400" b="1" dirty="0"/>
                        </a:p>
                      </a:txBody>
                      <a:tcPr anchor="ctr"/>
                    </a:tc>
                    <a:extLst>
                      <a:ext uri="{0D108BD9-81ED-4DB2-BD59-A6C34878D82A}">
                        <a16:rowId xmlns:a16="http://schemas.microsoft.com/office/drawing/2014/main" val="1495159759"/>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𝟏𝟏</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tx1"/>
                                    </a:solidFill>
                                    <a:latin typeface="Cambria Math" panose="02040503050406030204" pitchFamily="18" charset="0"/>
                                  </a:rPr>
                                  <m:t>𝟔𝟔</m:t>
                                </m:r>
                                <m:r>
                                  <a:rPr lang="it-IT" sz="1400" b="1" i="1" dirty="0" smtClean="0">
                                    <a:solidFill>
                                      <a:schemeClr val="tx1"/>
                                    </a:solidFill>
                                    <a:latin typeface="Cambria Math" panose="02040503050406030204" pitchFamily="18" charset="0"/>
                                  </a:rPr>
                                  <m:t>.</m:t>
                                </m:r>
                                <m:r>
                                  <a:rPr lang="it-IT" sz="1400" b="1" i="1" dirty="0" smtClean="0">
                                    <a:solidFill>
                                      <a:schemeClr val="tx1"/>
                                    </a:solidFill>
                                    <a:latin typeface="Cambria Math" panose="02040503050406030204" pitchFamily="18" charset="0"/>
                                  </a:rPr>
                                  <m:t>𝟓</m:t>
                                </m:r>
                              </m:oMath>
                            </m:oMathPara>
                          </a14:m>
                          <a:endParaRPr lang="it-IT" sz="1400" b="1" dirty="0">
                            <a:solidFill>
                              <a:schemeClr val="tx1"/>
                            </a:solidFill>
                          </a:endParaRPr>
                        </a:p>
                      </a:txBody>
                      <a:tcPr anchor="ctr"/>
                    </a:tc>
                    <a:extLst>
                      <a:ext uri="{0D108BD9-81ED-4DB2-BD59-A6C34878D82A}">
                        <a16:rowId xmlns:a16="http://schemas.microsoft.com/office/drawing/2014/main" val="402633326"/>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𝟏𝟐</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𝟑𝟒</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𝟖</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2512165855"/>
                      </a:ext>
                    </a:extLst>
                  </a:tr>
                  <a:tr h="304124">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𝟏𝟑</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𝟑𝟎</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𝟗</m:t>
                                </m:r>
                              </m:oMath>
                            </m:oMathPara>
                          </a14:m>
                          <a:endParaRPr lang="it-IT" sz="1400" b="1" dirty="0">
                            <a:solidFill>
                              <a:schemeClr val="bg1"/>
                            </a:solidFill>
                          </a:endParaRPr>
                        </a:p>
                      </a:txBody>
                      <a:tcPr anchor="ctr">
                        <a:solidFill>
                          <a:srgbClr val="C00000"/>
                        </a:solidFill>
                      </a:tcPr>
                    </a:tc>
                    <a:extLst>
                      <a:ext uri="{0D108BD9-81ED-4DB2-BD59-A6C34878D82A}">
                        <a16:rowId xmlns:a16="http://schemas.microsoft.com/office/drawing/2014/main" val="2541313112"/>
                      </a:ext>
                    </a:extLst>
                  </a:tr>
                </a:tbl>
              </a:graphicData>
            </a:graphic>
          </p:graphicFrame>
        </mc:Choice>
        <mc:Fallback xmlns="">
          <p:graphicFrame>
            <p:nvGraphicFramePr>
              <p:cNvPr id="68" name="Tabella 67">
                <a:extLst>
                  <a:ext uri="{FF2B5EF4-FFF2-40B4-BE49-F238E27FC236}">
                    <a16:creationId xmlns:a16="http://schemas.microsoft.com/office/drawing/2014/main" id="{C973809E-4463-25E3-06AF-F12DC3A08B14}"/>
                  </a:ext>
                </a:extLst>
              </p:cNvPr>
              <p:cNvGraphicFramePr>
                <a:graphicFrameLocks noGrp="1"/>
              </p:cNvGraphicFramePr>
              <p:nvPr>
                <p:extLst>
                  <p:ext uri="{D42A27DB-BD31-4B8C-83A1-F6EECF244321}">
                    <p14:modId xmlns:p14="http://schemas.microsoft.com/office/powerpoint/2010/main" val="2273834523"/>
                  </p:ext>
                </p:extLst>
              </p:nvPr>
            </p:nvGraphicFramePr>
            <p:xfrm>
              <a:off x="4111049" y="1942762"/>
              <a:ext cx="1783722" cy="4480560"/>
            </p:xfrm>
            <a:graphic>
              <a:graphicData uri="http://schemas.openxmlformats.org/drawingml/2006/table">
                <a:tbl>
                  <a:tblPr firstRow="1" bandRow="1">
                    <a:tableStyleId>{5C22544A-7EE6-4342-B048-85BDC9FD1C3A}</a:tableStyleId>
                  </a:tblPr>
                  <a:tblGrid>
                    <a:gridCol w="891861">
                      <a:extLst>
                        <a:ext uri="{9D8B030D-6E8A-4147-A177-3AD203B41FA5}">
                          <a16:colId xmlns:a16="http://schemas.microsoft.com/office/drawing/2014/main" val="2906938572"/>
                        </a:ext>
                      </a:extLst>
                    </a:gridCol>
                    <a:gridCol w="891861">
                      <a:extLst>
                        <a:ext uri="{9D8B030D-6E8A-4147-A177-3AD203B41FA5}">
                          <a16:colId xmlns:a16="http://schemas.microsoft.com/office/drawing/2014/main" val="2625256079"/>
                        </a:ext>
                      </a:extLst>
                    </a:gridCol>
                  </a:tblGrid>
                  <a:tr h="518160">
                    <a:tc>
                      <a:txBody>
                        <a:bodyPr/>
                        <a:lstStyle/>
                        <a:p>
                          <a:pPr algn="ctr"/>
                          <a:r>
                            <a:rPr lang="it-IT" sz="1400" dirty="0"/>
                            <a:t>Block n.</a:t>
                          </a:r>
                        </a:p>
                      </a:txBody>
                      <a:tcPr anchor="ctr"/>
                    </a:tc>
                    <a:tc>
                      <a:txBody>
                        <a:bodyPr/>
                        <a:lstStyle/>
                        <a:p>
                          <a:pPr algn="ctr"/>
                          <a:r>
                            <a:rPr lang="it-IT" sz="1400" dirty="0"/>
                            <a:t>Margin (%) </a:t>
                          </a:r>
                        </a:p>
                      </a:txBody>
                      <a:tcPr anchor="ctr"/>
                    </a:tc>
                    <a:extLst>
                      <a:ext uri="{0D108BD9-81ED-4DB2-BD59-A6C34878D82A}">
                        <a16:rowId xmlns:a16="http://schemas.microsoft.com/office/drawing/2014/main" val="2527039019"/>
                      </a:ext>
                    </a:extLst>
                  </a:tr>
                  <a:tr h="304800">
                    <a:tc>
                      <a:txBody>
                        <a:bodyPr/>
                        <a:lstStyle/>
                        <a:p>
                          <a:endParaRPr lang="it-IT"/>
                        </a:p>
                      </a:txBody>
                      <a:tcPr anchor="ctr">
                        <a:blipFill>
                          <a:blip r:embed="rId15"/>
                          <a:stretch>
                            <a:fillRect l="-680" t="-172000" r="-102721" b="-1206000"/>
                          </a:stretch>
                        </a:blipFill>
                      </a:tcPr>
                    </a:tc>
                    <a:tc>
                      <a:txBody>
                        <a:bodyPr/>
                        <a:lstStyle/>
                        <a:p>
                          <a:endParaRPr lang="it-IT"/>
                        </a:p>
                      </a:txBody>
                      <a:tcPr anchor="ctr">
                        <a:blipFill>
                          <a:blip r:embed="rId15"/>
                          <a:stretch>
                            <a:fillRect l="-101370" t="-172000" r="-3425" b="-1206000"/>
                          </a:stretch>
                        </a:blipFill>
                      </a:tcPr>
                    </a:tc>
                    <a:extLst>
                      <a:ext uri="{0D108BD9-81ED-4DB2-BD59-A6C34878D82A}">
                        <a16:rowId xmlns:a16="http://schemas.microsoft.com/office/drawing/2014/main" val="3465632619"/>
                      </a:ext>
                    </a:extLst>
                  </a:tr>
                  <a:tr h="304800">
                    <a:tc>
                      <a:txBody>
                        <a:bodyPr/>
                        <a:lstStyle/>
                        <a:p>
                          <a:endParaRPr lang="it-IT"/>
                        </a:p>
                      </a:txBody>
                      <a:tcPr anchor="ctr">
                        <a:blipFill>
                          <a:blip r:embed="rId15"/>
                          <a:stretch>
                            <a:fillRect l="-680" t="-272000" r="-102721" b="-1106000"/>
                          </a:stretch>
                        </a:blipFill>
                      </a:tcPr>
                    </a:tc>
                    <a:tc>
                      <a:txBody>
                        <a:bodyPr/>
                        <a:lstStyle/>
                        <a:p>
                          <a:endParaRPr lang="it-IT"/>
                        </a:p>
                      </a:txBody>
                      <a:tcPr anchor="ctr">
                        <a:blipFill>
                          <a:blip r:embed="rId15"/>
                          <a:stretch>
                            <a:fillRect l="-101370" t="-272000" r="-3425" b="-1106000"/>
                          </a:stretch>
                        </a:blipFill>
                      </a:tcPr>
                    </a:tc>
                    <a:extLst>
                      <a:ext uri="{0D108BD9-81ED-4DB2-BD59-A6C34878D82A}">
                        <a16:rowId xmlns:a16="http://schemas.microsoft.com/office/drawing/2014/main" val="1107345342"/>
                      </a:ext>
                    </a:extLst>
                  </a:tr>
                  <a:tr h="304800">
                    <a:tc>
                      <a:txBody>
                        <a:bodyPr/>
                        <a:lstStyle/>
                        <a:p>
                          <a:endParaRPr lang="it-IT"/>
                        </a:p>
                      </a:txBody>
                      <a:tcPr anchor="ctr">
                        <a:blipFill>
                          <a:blip r:embed="rId15"/>
                          <a:stretch>
                            <a:fillRect l="-680" t="-372000" r="-102721" b="-1006000"/>
                          </a:stretch>
                        </a:blipFill>
                      </a:tcPr>
                    </a:tc>
                    <a:tc>
                      <a:txBody>
                        <a:bodyPr/>
                        <a:lstStyle/>
                        <a:p>
                          <a:endParaRPr lang="it-IT"/>
                        </a:p>
                      </a:txBody>
                      <a:tcPr anchor="ctr">
                        <a:blipFill>
                          <a:blip r:embed="rId15"/>
                          <a:stretch>
                            <a:fillRect l="-101370" t="-372000" r="-3425" b="-1006000"/>
                          </a:stretch>
                        </a:blipFill>
                      </a:tcPr>
                    </a:tc>
                    <a:extLst>
                      <a:ext uri="{0D108BD9-81ED-4DB2-BD59-A6C34878D82A}">
                        <a16:rowId xmlns:a16="http://schemas.microsoft.com/office/drawing/2014/main" val="2343984444"/>
                      </a:ext>
                    </a:extLst>
                  </a:tr>
                  <a:tr h="304800">
                    <a:tc>
                      <a:txBody>
                        <a:bodyPr/>
                        <a:lstStyle/>
                        <a:p>
                          <a:endParaRPr lang="it-IT"/>
                        </a:p>
                      </a:txBody>
                      <a:tcPr anchor="ctr">
                        <a:blipFill>
                          <a:blip r:embed="rId15"/>
                          <a:stretch>
                            <a:fillRect l="-680" t="-472000" r="-102721" b="-906000"/>
                          </a:stretch>
                        </a:blipFill>
                      </a:tcPr>
                    </a:tc>
                    <a:tc>
                      <a:txBody>
                        <a:bodyPr/>
                        <a:lstStyle/>
                        <a:p>
                          <a:endParaRPr lang="it-IT"/>
                        </a:p>
                      </a:txBody>
                      <a:tcPr anchor="ctr">
                        <a:blipFill>
                          <a:blip r:embed="rId15"/>
                          <a:stretch>
                            <a:fillRect l="-101370" t="-472000" r="-3425" b="-906000"/>
                          </a:stretch>
                        </a:blipFill>
                      </a:tcPr>
                    </a:tc>
                    <a:extLst>
                      <a:ext uri="{0D108BD9-81ED-4DB2-BD59-A6C34878D82A}">
                        <a16:rowId xmlns:a16="http://schemas.microsoft.com/office/drawing/2014/main" val="2687851290"/>
                      </a:ext>
                    </a:extLst>
                  </a:tr>
                  <a:tr h="304800">
                    <a:tc>
                      <a:txBody>
                        <a:bodyPr/>
                        <a:lstStyle/>
                        <a:p>
                          <a:endParaRPr lang="it-IT"/>
                        </a:p>
                      </a:txBody>
                      <a:tcPr anchor="ctr">
                        <a:blipFill>
                          <a:blip r:embed="rId15"/>
                          <a:stretch>
                            <a:fillRect l="-680" t="-572000" r="-102721" b="-806000"/>
                          </a:stretch>
                        </a:blipFill>
                      </a:tcPr>
                    </a:tc>
                    <a:tc>
                      <a:txBody>
                        <a:bodyPr/>
                        <a:lstStyle/>
                        <a:p>
                          <a:endParaRPr lang="it-IT"/>
                        </a:p>
                      </a:txBody>
                      <a:tcPr anchor="ctr">
                        <a:blipFill>
                          <a:blip r:embed="rId15"/>
                          <a:stretch>
                            <a:fillRect l="-101370" t="-572000" r="-3425" b="-806000"/>
                          </a:stretch>
                        </a:blipFill>
                      </a:tcPr>
                    </a:tc>
                    <a:extLst>
                      <a:ext uri="{0D108BD9-81ED-4DB2-BD59-A6C34878D82A}">
                        <a16:rowId xmlns:a16="http://schemas.microsoft.com/office/drawing/2014/main" val="129292403"/>
                      </a:ext>
                    </a:extLst>
                  </a:tr>
                  <a:tr h="304800">
                    <a:tc>
                      <a:txBody>
                        <a:bodyPr/>
                        <a:lstStyle/>
                        <a:p>
                          <a:endParaRPr lang="it-IT"/>
                        </a:p>
                      </a:txBody>
                      <a:tcPr anchor="ctr">
                        <a:blipFill>
                          <a:blip r:embed="rId15"/>
                          <a:stretch>
                            <a:fillRect l="-680" t="-658824" r="-102721" b="-690196"/>
                          </a:stretch>
                        </a:blipFill>
                      </a:tcPr>
                    </a:tc>
                    <a:tc>
                      <a:txBody>
                        <a:bodyPr/>
                        <a:lstStyle/>
                        <a:p>
                          <a:endParaRPr lang="it-IT"/>
                        </a:p>
                      </a:txBody>
                      <a:tcPr anchor="ctr">
                        <a:blipFill>
                          <a:blip r:embed="rId15"/>
                          <a:stretch>
                            <a:fillRect l="-101370" t="-658824" r="-3425" b="-690196"/>
                          </a:stretch>
                        </a:blipFill>
                      </a:tcPr>
                    </a:tc>
                    <a:extLst>
                      <a:ext uri="{0D108BD9-81ED-4DB2-BD59-A6C34878D82A}">
                        <a16:rowId xmlns:a16="http://schemas.microsoft.com/office/drawing/2014/main" val="1482459275"/>
                      </a:ext>
                    </a:extLst>
                  </a:tr>
                  <a:tr h="304800">
                    <a:tc>
                      <a:txBody>
                        <a:bodyPr/>
                        <a:lstStyle/>
                        <a:p>
                          <a:endParaRPr lang="it-IT"/>
                        </a:p>
                      </a:txBody>
                      <a:tcPr anchor="ctr">
                        <a:blipFill>
                          <a:blip r:embed="rId15"/>
                          <a:stretch>
                            <a:fillRect l="-680" t="-774000" r="-102721" b="-604000"/>
                          </a:stretch>
                        </a:blipFill>
                      </a:tcPr>
                    </a:tc>
                    <a:tc>
                      <a:txBody>
                        <a:bodyPr/>
                        <a:lstStyle/>
                        <a:p>
                          <a:endParaRPr lang="it-IT"/>
                        </a:p>
                      </a:txBody>
                      <a:tcPr anchor="ctr">
                        <a:blipFill>
                          <a:blip r:embed="rId15"/>
                          <a:stretch>
                            <a:fillRect l="-101370" t="-774000" r="-3425" b="-604000"/>
                          </a:stretch>
                        </a:blipFill>
                      </a:tcPr>
                    </a:tc>
                    <a:extLst>
                      <a:ext uri="{0D108BD9-81ED-4DB2-BD59-A6C34878D82A}">
                        <a16:rowId xmlns:a16="http://schemas.microsoft.com/office/drawing/2014/main" val="1135874926"/>
                      </a:ext>
                    </a:extLst>
                  </a:tr>
                  <a:tr h="304800">
                    <a:tc>
                      <a:txBody>
                        <a:bodyPr/>
                        <a:lstStyle/>
                        <a:p>
                          <a:endParaRPr lang="it-IT"/>
                        </a:p>
                      </a:txBody>
                      <a:tcPr anchor="ctr">
                        <a:blipFill>
                          <a:blip r:embed="rId15"/>
                          <a:stretch>
                            <a:fillRect l="-680" t="-874000" r="-102721" b="-504000"/>
                          </a:stretch>
                        </a:blipFill>
                      </a:tcPr>
                    </a:tc>
                    <a:tc>
                      <a:txBody>
                        <a:bodyPr/>
                        <a:lstStyle/>
                        <a:p>
                          <a:endParaRPr lang="it-IT"/>
                        </a:p>
                      </a:txBody>
                      <a:tcPr anchor="ctr">
                        <a:blipFill>
                          <a:blip r:embed="rId15"/>
                          <a:stretch>
                            <a:fillRect l="-101370" t="-874000" r="-3425" b="-504000"/>
                          </a:stretch>
                        </a:blipFill>
                      </a:tcPr>
                    </a:tc>
                    <a:extLst>
                      <a:ext uri="{0D108BD9-81ED-4DB2-BD59-A6C34878D82A}">
                        <a16:rowId xmlns:a16="http://schemas.microsoft.com/office/drawing/2014/main" val="3097515050"/>
                      </a:ext>
                    </a:extLst>
                  </a:tr>
                  <a:tr h="304800">
                    <a:tc>
                      <a:txBody>
                        <a:bodyPr/>
                        <a:lstStyle/>
                        <a:p>
                          <a:endParaRPr lang="it-IT"/>
                        </a:p>
                      </a:txBody>
                      <a:tcPr anchor="ctr">
                        <a:blipFill>
                          <a:blip r:embed="rId15"/>
                          <a:stretch>
                            <a:fillRect l="-680" t="-974000" r="-102721" b="-404000"/>
                          </a:stretch>
                        </a:blipFill>
                      </a:tcPr>
                    </a:tc>
                    <a:tc>
                      <a:txBody>
                        <a:bodyPr/>
                        <a:lstStyle/>
                        <a:p>
                          <a:endParaRPr lang="it-IT"/>
                        </a:p>
                      </a:txBody>
                      <a:tcPr anchor="ctr">
                        <a:blipFill>
                          <a:blip r:embed="rId15"/>
                          <a:stretch>
                            <a:fillRect l="-101370" t="-974000" r="-3425" b="-404000"/>
                          </a:stretch>
                        </a:blipFill>
                      </a:tcPr>
                    </a:tc>
                    <a:extLst>
                      <a:ext uri="{0D108BD9-81ED-4DB2-BD59-A6C34878D82A}">
                        <a16:rowId xmlns:a16="http://schemas.microsoft.com/office/drawing/2014/main" val="2379489716"/>
                      </a:ext>
                    </a:extLst>
                  </a:tr>
                  <a:tr h="304800">
                    <a:tc>
                      <a:txBody>
                        <a:bodyPr/>
                        <a:lstStyle/>
                        <a:p>
                          <a:endParaRPr lang="it-IT"/>
                        </a:p>
                      </a:txBody>
                      <a:tcPr anchor="ctr">
                        <a:blipFill>
                          <a:blip r:embed="rId15"/>
                          <a:stretch>
                            <a:fillRect l="-680" t="-1074000" r="-102721" b="-304000"/>
                          </a:stretch>
                        </a:blipFill>
                      </a:tcPr>
                    </a:tc>
                    <a:tc>
                      <a:txBody>
                        <a:bodyPr/>
                        <a:lstStyle/>
                        <a:p>
                          <a:endParaRPr lang="it-IT"/>
                        </a:p>
                      </a:txBody>
                      <a:tcPr anchor="ctr">
                        <a:blipFill>
                          <a:blip r:embed="rId15"/>
                          <a:stretch>
                            <a:fillRect l="-101370" t="-1074000" r="-3425" b="-304000"/>
                          </a:stretch>
                        </a:blipFill>
                      </a:tcPr>
                    </a:tc>
                    <a:extLst>
                      <a:ext uri="{0D108BD9-81ED-4DB2-BD59-A6C34878D82A}">
                        <a16:rowId xmlns:a16="http://schemas.microsoft.com/office/drawing/2014/main" val="1495159759"/>
                      </a:ext>
                    </a:extLst>
                  </a:tr>
                  <a:tr h="304800">
                    <a:tc>
                      <a:txBody>
                        <a:bodyPr/>
                        <a:lstStyle/>
                        <a:p>
                          <a:endParaRPr lang="it-IT"/>
                        </a:p>
                      </a:txBody>
                      <a:tcPr anchor="ctr">
                        <a:blipFill>
                          <a:blip r:embed="rId15"/>
                          <a:stretch>
                            <a:fillRect l="-680" t="-1174000" r="-102721" b="-204000"/>
                          </a:stretch>
                        </a:blipFill>
                      </a:tcPr>
                    </a:tc>
                    <a:tc>
                      <a:txBody>
                        <a:bodyPr/>
                        <a:lstStyle/>
                        <a:p>
                          <a:endParaRPr lang="it-IT"/>
                        </a:p>
                      </a:txBody>
                      <a:tcPr anchor="ctr">
                        <a:blipFill>
                          <a:blip r:embed="rId15"/>
                          <a:stretch>
                            <a:fillRect l="-101370" t="-1174000" r="-3425" b="-204000"/>
                          </a:stretch>
                        </a:blipFill>
                      </a:tcPr>
                    </a:tc>
                    <a:extLst>
                      <a:ext uri="{0D108BD9-81ED-4DB2-BD59-A6C34878D82A}">
                        <a16:rowId xmlns:a16="http://schemas.microsoft.com/office/drawing/2014/main" val="402633326"/>
                      </a:ext>
                    </a:extLst>
                  </a:tr>
                  <a:tr h="304800">
                    <a:tc>
                      <a:txBody>
                        <a:bodyPr/>
                        <a:lstStyle/>
                        <a:p>
                          <a:endParaRPr lang="it-IT"/>
                        </a:p>
                      </a:txBody>
                      <a:tcPr anchor="ctr">
                        <a:blipFill>
                          <a:blip r:embed="rId15"/>
                          <a:stretch>
                            <a:fillRect l="-680" t="-1274000" r="-102721" b="-104000"/>
                          </a:stretch>
                        </a:blipFill>
                      </a:tcPr>
                    </a:tc>
                    <a:tc>
                      <a:txBody>
                        <a:bodyPr/>
                        <a:lstStyle/>
                        <a:p>
                          <a:endParaRPr lang="it-IT"/>
                        </a:p>
                      </a:txBody>
                      <a:tcPr anchor="ctr">
                        <a:blipFill>
                          <a:blip r:embed="rId15"/>
                          <a:stretch>
                            <a:fillRect l="-101370" t="-1274000" r="-3425" b="-104000"/>
                          </a:stretch>
                        </a:blipFill>
                      </a:tcPr>
                    </a:tc>
                    <a:extLst>
                      <a:ext uri="{0D108BD9-81ED-4DB2-BD59-A6C34878D82A}">
                        <a16:rowId xmlns:a16="http://schemas.microsoft.com/office/drawing/2014/main" val="2512165855"/>
                      </a:ext>
                    </a:extLst>
                  </a:tr>
                  <a:tr h="304800">
                    <a:tc>
                      <a:txBody>
                        <a:bodyPr/>
                        <a:lstStyle/>
                        <a:p>
                          <a:endParaRPr lang="it-IT"/>
                        </a:p>
                      </a:txBody>
                      <a:tcPr anchor="ctr">
                        <a:blipFill>
                          <a:blip r:embed="rId15"/>
                          <a:stretch>
                            <a:fillRect l="-680" t="-1374000" r="-102721" b="-4000"/>
                          </a:stretch>
                        </a:blipFill>
                      </a:tcPr>
                    </a:tc>
                    <a:tc>
                      <a:txBody>
                        <a:bodyPr/>
                        <a:lstStyle/>
                        <a:p>
                          <a:endParaRPr lang="it-IT"/>
                        </a:p>
                      </a:txBody>
                      <a:tcPr anchor="ctr">
                        <a:blipFill>
                          <a:blip r:embed="rId15"/>
                          <a:stretch>
                            <a:fillRect l="-101370" t="-1374000" r="-3425" b="-4000"/>
                          </a:stretch>
                        </a:blipFill>
                      </a:tcPr>
                    </a:tc>
                    <a:extLst>
                      <a:ext uri="{0D108BD9-81ED-4DB2-BD59-A6C34878D82A}">
                        <a16:rowId xmlns:a16="http://schemas.microsoft.com/office/drawing/2014/main" val="254131311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9" name="Tabella 68">
                <a:extLst>
                  <a:ext uri="{FF2B5EF4-FFF2-40B4-BE49-F238E27FC236}">
                    <a16:creationId xmlns:a16="http://schemas.microsoft.com/office/drawing/2014/main" id="{BAA90621-5B33-EFAD-0B7E-B7091CA12389}"/>
                  </a:ext>
                </a:extLst>
              </p:cNvPr>
              <p:cNvGraphicFramePr>
                <a:graphicFrameLocks noGrp="1"/>
              </p:cNvGraphicFramePr>
              <p:nvPr>
                <p:extLst>
                  <p:ext uri="{D42A27DB-BD31-4B8C-83A1-F6EECF244321}">
                    <p14:modId xmlns:p14="http://schemas.microsoft.com/office/powerpoint/2010/main" val="3355838771"/>
                  </p:ext>
                </p:extLst>
              </p:nvPr>
            </p:nvGraphicFramePr>
            <p:xfrm>
              <a:off x="10118475" y="1954808"/>
              <a:ext cx="1748284" cy="4486260"/>
            </p:xfrm>
            <a:graphic>
              <a:graphicData uri="http://schemas.openxmlformats.org/drawingml/2006/table">
                <a:tbl>
                  <a:tblPr firstRow="1" bandRow="1">
                    <a:tableStyleId>{5C22544A-7EE6-4342-B048-85BDC9FD1C3A}</a:tableStyleId>
                  </a:tblPr>
                  <a:tblGrid>
                    <a:gridCol w="874142">
                      <a:extLst>
                        <a:ext uri="{9D8B030D-6E8A-4147-A177-3AD203B41FA5}">
                          <a16:colId xmlns:a16="http://schemas.microsoft.com/office/drawing/2014/main" val="2906938572"/>
                        </a:ext>
                      </a:extLst>
                    </a:gridCol>
                    <a:gridCol w="874142">
                      <a:extLst>
                        <a:ext uri="{9D8B030D-6E8A-4147-A177-3AD203B41FA5}">
                          <a16:colId xmlns:a16="http://schemas.microsoft.com/office/drawing/2014/main" val="2625256079"/>
                        </a:ext>
                      </a:extLst>
                    </a:gridCol>
                  </a:tblGrid>
                  <a:tr h="509953">
                    <a:tc>
                      <a:txBody>
                        <a:bodyPr/>
                        <a:lstStyle/>
                        <a:p>
                          <a:pPr algn="ctr"/>
                          <a:r>
                            <a:rPr lang="it-IT" sz="1400" dirty="0"/>
                            <a:t>Block n.</a:t>
                          </a:r>
                        </a:p>
                      </a:txBody>
                      <a:tcPr anchor="ctr"/>
                    </a:tc>
                    <a:tc>
                      <a:txBody>
                        <a:bodyPr/>
                        <a:lstStyle/>
                        <a:p>
                          <a:pPr algn="ctr"/>
                          <a:r>
                            <a:rPr lang="it-IT" sz="1400" dirty="0"/>
                            <a:t>Margin (%) </a:t>
                          </a:r>
                        </a:p>
                      </a:txBody>
                      <a:tcPr anchor="ctr"/>
                    </a:tc>
                    <a:extLst>
                      <a:ext uri="{0D108BD9-81ED-4DB2-BD59-A6C34878D82A}">
                        <a16:rowId xmlns:a16="http://schemas.microsoft.com/office/drawing/2014/main" val="2527039019"/>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𝟗</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𝟗</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3465632619"/>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𝟐</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𝟑</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𝟗</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1107345342"/>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𝟑</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𝟏𝟒</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𝟐</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2343984444"/>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𝟒</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𝟓𝟗</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2687851290"/>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𝟓</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𝟔𝟒</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𝟑</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129292403"/>
                      </a:ext>
                    </a:extLst>
                  </a:tr>
                  <a:tr h="262558">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𝟔</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𝟔𝟏</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1482459275"/>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𝟕</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𝟔𝟏</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𝟒</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1135874926"/>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𝟖</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𝟕𝟐</m:t>
                                </m:r>
                                <m:r>
                                  <a:rPr lang="it-IT" sz="1400" b="1" i="1" dirty="0" smtClean="0">
                                    <a:latin typeface="Cambria Math" panose="02040503050406030204" pitchFamily="18" charset="0"/>
                                  </a:rPr>
                                  <m:t>.</m:t>
                                </m:r>
                                <m:r>
                                  <a:rPr lang="it-IT" sz="1400" b="1" i="1" dirty="0" smtClean="0">
                                    <a:latin typeface="Cambria Math" panose="02040503050406030204" pitchFamily="18" charset="0"/>
                                  </a:rPr>
                                  <m:t>𝟒</m:t>
                                </m:r>
                              </m:oMath>
                            </m:oMathPara>
                          </a14:m>
                          <a:endParaRPr lang="it-IT" sz="1400" b="1" dirty="0"/>
                        </a:p>
                      </a:txBody>
                      <a:tcPr anchor="ctr"/>
                    </a:tc>
                    <a:extLst>
                      <a:ext uri="{0D108BD9-81ED-4DB2-BD59-A6C34878D82A}">
                        <a16:rowId xmlns:a16="http://schemas.microsoft.com/office/drawing/2014/main" val="3097515050"/>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𝟗</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𝟔𝟕</m:t>
                                </m:r>
                                <m:r>
                                  <a:rPr lang="it-IT" sz="1400" b="1" i="1" dirty="0" smtClean="0">
                                    <a:latin typeface="Cambria Math" panose="02040503050406030204" pitchFamily="18" charset="0"/>
                                  </a:rPr>
                                  <m:t>.</m:t>
                                </m:r>
                                <m:r>
                                  <a:rPr lang="it-IT" sz="1400" b="1" i="1" dirty="0" smtClean="0">
                                    <a:latin typeface="Cambria Math" panose="02040503050406030204" pitchFamily="18" charset="0"/>
                                  </a:rPr>
                                  <m:t>𝟓</m:t>
                                </m:r>
                              </m:oMath>
                            </m:oMathPara>
                          </a14:m>
                          <a:endParaRPr lang="it-IT" sz="1400" b="1" dirty="0"/>
                        </a:p>
                      </a:txBody>
                      <a:tcPr anchor="ctr"/>
                    </a:tc>
                    <a:extLst>
                      <a:ext uri="{0D108BD9-81ED-4DB2-BD59-A6C34878D82A}">
                        <a16:rowId xmlns:a16="http://schemas.microsoft.com/office/drawing/2014/main" val="2379489716"/>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𝟏𝟎</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𝟔𝟔</m:t>
                                </m:r>
                                <m:r>
                                  <a:rPr lang="it-IT" sz="1400" b="1" i="1" dirty="0" smtClean="0">
                                    <a:latin typeface="Cambria Math" panose="02040503050406030204" pitchFamily="18" charset="0"/>
                                  </a:rPr>
                                  <m:t>.</m:t>
                                </m:r>
                                <m:r>
                                  <a:rPr lang="it-IT" sz="1400" b="1" i="1" dirty="0" smtClean="0">
                                    <a:latin typeface="Cambria Math" panose="02040503050406030204" pitchFamily="18" charset="0"/>
                                  </a:rPr>
                                  <m:t>𝟓</m:t>
                                </m:r>
                              </m:oMath>
                            </m:oMathPara>
                          </a14:m>
                          <a:endParaRPr lang="it-IT" sz="1400" b="1" dirty="0"/>
                        </a:p>
                      </a:txBody>
                      <a:tcPr anchor="ctr"/>
                    </a:tc>
                    <a:extLst>
                      <a:ext uri="{0D108BD9-81ED-4DB2-BD59-A6C34878D82A}">
                        <a16:rowId xmlns:a16="http://schemas.microsoft.com/office/drawing/2014/main" val="1495159759"/>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𝟏𝟏</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𝟔𝟓</m:t>
                                </m:r>
                                <m:r>
                                  <a:rPr lang="it-IT" sz="1400" b="1" i="1" dirty="0" smtClean="0">
                                    <a:latin typeface="Cambria Math" panose="02040503050406030204" pitchFamily="18" charset="0"/>
                                  </a:rPr>
                                  <m:t>.</m:t>
                                </m:r>
                                <m:r>
                                  <a:rPr lang="it-IT" sz="1400" b="1" i="1" dirty="0" smtClean="0">
                                    <a:latin typeface="Cambria Math" panose="02040503050406030204" pitchFamily="18" charset="0"/>
                                  </a:rPr>
                                  <m:t>𝟐</m:t>
                                </m:r>
                              </m:oMath>
                            </m:oMathPara>
                          </a14:m>
                          <a:endParaRPr lang="it-IT" sz="1400" b="1" dirty="0"/>
                        </a:p>
                      </a:txBody>
                      <a:tcPr anchor="ctr"/>
                    </a:tc>
                    <a:extLst>
                      <a:ext uri="{0D108BD9-81ED-4DB2-BD59-A6C34878D82A}">
                        <a16:rowId xmlns:a16="http://schemas.microsoft.com/office/drawing/2014/main" val="402633326"/>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𝟏𝟐</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𝟔𝟑</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𝟕</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2512165855"/>
                      </a:ext>
                    </a:extLst>
                  </a:tr>
                  <a:tr h="305275">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𝟏𝟑</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solidFill>
                                      <a:schemeClr val="bg1"/>
                                    </a:solidFill>
                                    <a:latin typeface="Cambria Math" panose="02040503050406030204" pitchFamily="18" charset="0"/>
                                  </a:rPr>
                                  <m:t>𝟔𝟎</m:t>
                                </m:r>
                                <m:r>
                                  <a:rPr lang="it-IT" sz="1400" b="1" i="1" dirty="0" smtClean="0">
                                    <a:solidFill>
                                      <a:schemeClr val="bg1"/>
                                    </a:solidFill>
                                    <a:latin typeface="Cambria Math" panose="02040503050406030204" pitchFamily="18" charset="0"/>
                                  </a:rPr>
                                  <m:t>.</m:t>
                                </m:r>
                                <m:r>
                                  <a:rPr lang="it-IT" sz="1400" b="1" i="1" dirty="0" smtClean="0">
                                    <a:solidFill>
                                      <a:schemeClr val="bg1"/>
                                    </a:solidFill>
                                    <a:latin typeface="Cambria Math" panose="02040503050406030204" pitchFamily="18" charset="0"/>
                                  </a:rPr>
                                  <m:t>𝟑</m:t>
                                </m:r>
                              </m:oMath>
                            </m:oMathPara>
                          </a14:m>
                          <a:endParaRPr lang="it-IT" sz="1400" b="1" dirty="0">
                            <a:solidFill>
                              <a:schemeClr val="bg1"/>
                            </a:solidFill>
                          </a:endParaRPr>
                        </a:p>
                      </a:txBody>
                      <a:tcPr anchor="ctr">
                        <a:solidFill>
                          <a:srgbClr val="00B050"/>
                        </a:solidFill>
                      </a:tcPr>
                    </a:tc>
                    <a:extLst>
                      <a:ext uri="{0D108BD9-81ED-4DB2-BD59-A6C34878D82A}">
                        <a16:rowId xmlns:a16="http://schemas.microsoft.com/office/drawing/2014/main" val="2541313112"/>
                      </a:ext>
                    </a:extLst>
                  </a:tr>
                </a:tbl>
              </a:graphicData>
            </a:graphic>
          </p:graphicFrame>
        </mc:Choice>
        <mc:Fallback xmlns="">
          <p:graphicFrame>
            <p:nvGraphicFramePr>
              <p:cNvPr id="69" name="Tabella 68">
                <a:extLst>
                  <a:ext uri="{FF2B5EF4-FFF2-40B4-BE49-F238E27FC236}">
                    <a16:creationId xmlns:a16="http://schemas.microsoft.com/office/drawing/2014/main" id="{BAA90621-5B33-EFAD-0B7E-B7091CA12389}"/>
                  </a:ext>
                </a:extLst>
              </p:cNvPr>
              <p:cNvGraphicFramePr>
                <a:graphicFrameLocks noGrp="1"/>
              </p:cNvGraphicFramePr>
              <p:nvPr>
                <p:extLst>
                  <p:ext uri="{D42A27DB-BD31-4B8C-83A1-F6EECF244321}">
                    <p14:modId xmlns:p14="http://schemas.microsoft.com/office/powerpoint/2010/main" val="3355838771"/>
                  </p:ext>
                </p:extLst>
              </p:nvPr>
            </p:nvGraphicFramePr>
            <p:xfrm>
              <a:off x="10118475" y="1954808"/>
              <a:ext cx="1748284" cy="4486260"/>
            </p:xfrm>
            <a:graphic>
              <a:graphicData uri="http://schemas.openxmlformats.org/drawingml/2006/table">
                <a:tbl>
                  <a:tblPr firstRow="1" bandRow="1">
                    <a:tableStyleId>{5C22544A-7EE6-4342-B048-85BDC9FD1C3A}</a:tableStyleId>
                  </a:tblPr>
                  <a:tblGrid>
                    <a:gridCol w="874142">
                      <a:extLst>
                        <a:ext uri="{9D8B030D-6E8A-4147-A177-3AD203B41FA5}">
                          <a16:colId xmlns:a16="http://schemas.microsoft.com/office/drawing/2014/main" val="2906938572"/>
                        </a:ext>
                      </a:extLst>
                    </a:gridCol>
                    <a:gridCol w="874142">
                      <a:extLst>
                        <a:ext uri="{9D8B030D-6E8A-4147-A177-3AD203B41FA5}">
                          <a16:colId xmlns:a16="http://schemas.microsoft.com/office/drawing/2014/main" val="2625256079"/>
                        </a:ext>
                      </a:extLst>
                    </a:gridCol>
                  </a:tblGrid>
                  <a:tr h="518160">
                    <a:tc>
                      <a:txBody>
                        <a:bodyPr/>
                        <a:lstStyle/>
                        <a:p>
                          <a:pPr algn="ctr"/>
                          <a:r>
                            <a:rPr lang="it-IT" sz="1400" dirty="0"/>
                            <a:t>Block n.</a:t>
                          </a:r>
                        </a:p>
                      </a:txBody>
                      <a:tcPr anchor="ctr"/>
                    </a:tc>
                    <a:tc>
                      <a:txBody>
                        <a:bodyPr/>
                        <a:lstStyle/>
                        <a:p>
                          <a:pPr algn="ctr"/>
                          <a:r>
                            <a:rPr lang="it-IT" sz="1400" dirty="0"/>
                            <a:t>Margin (%) </a:t>
                          </a:r>
                        </a:p>
                      </a:txBody>
                      <a:tcPr anchor="ctr"/>
                    </a:tc>
                    <a:extLst>
                      <a:ext uri="{0D108BD9-81ED-4DB2-BD59-A6C34878D82A}">
                        <a16:rowId xmlns:a16="http://schemas.microsoft.com/office/drawing/2014/main" val="2527039019"/>
                      </a:ext>
                    </a:extLst>
                  </a:tr>
                  <a:tr h="305275">
                    <a:tc>
                      <a:txBody>
                        <a:bodyPr/>
                        <a:lstStyle/>
                        <a:p>
                          <a:endParaRPr lang="it-IT"/>
                        </a:p>
                      </a:txBody>
                      <a:tcPr anchor="ctr">
                        <a:blipFill>
                          <a:blip r:embed="rId16"/>
                          <a:stretch>
                            <a:fillRect l="-694" t="-172000" r="-102778" b="-1208000"/>
                          </a:stretch>
                        </a:blipFill>
                      </a:tcPr>
                    </a:tc>
                    <a:tc>
                      <a:txBody>
                        <a:bodyPr/>
                        <a:lstStyle/>
                        <a:p>
                          <a:endParaRPr lang="it-IT"/>
                        </a:p>
                      </a:txBody>
                      <a:tcPr anchor="ctr">
                        <a:blipFill>
                          <a:blip r:embed="rId16"/>
                          <a:stretch>
                            <a:fillRect l="-100694" t="-172000" r="-2778" b="-1208000"/>
                          </a:stretch>
                        </a:blipFill>
                      </a:tcPr>
                    </a:tc>
                    <a:extLst>
                      <a:ext uri="{0D108BD9-81ED-4DB2-BD59-A6C34878D82A}">
                        <a16:rowId xmlns:a16="http://schemas.microsoft.com/office/drawing/2014/main" val="3465632619"/>
                      </a:ext>
                    </a:extLst>
                  </a:tr>
                  <a:tr h="305275">
                    <a:tc>
                      <a:txBody>
                        <a:bodyPr/>
                        <a:lstStyle/>
                        <a:p>
                          <a:endParaRPr lang="it-IT"/>
                        </a:p>
                      </a:txBody>
                      <a:tcPr anchor="ctr">
                        <a:blipFill>
                          <a:blip r:embed="rId16"/>
                          <a:stretch>
                            <a:fillRect l="-694" t="-272000" r="-102778" b="-1108000"/>
                          </a:stretch>
                        </a:blipFill>
                      </a:tcPr>
                    </a:tc>
                    <a:tc>
                      <a:txBody>
                        <a:bodyPr/>
                        <a:lstStyle/>
                        <a:p>
                          <a:endParaRPr lang="it-IT"/>
                        </a:p>
                      </a:txBody>
                      <a:tcPr anchor="ctr">
                        <a:blipFill>
                          <a:blip r:embed="rId16"/>
                          <a:stretch>
                            <a:fillRect l="-100694" t="-272000" r="-2778" b="-1108000"/>
                          </a:stretch>
                        </a:blipFill>
                      </a:tcPr>
                    </a:tc>
                    <a:extLst>
                      <a:ext uri="{0D108BD9-81ED-4DB2-BD59-A6C34878D82A}">
                        <a16:rowId xmlns:a16="http://schemas.microsoft.com/office/drawing/2014/main" val="1107345342"/>
                      </a:ext>
                    </a:extLst>
                  </a:tr>
                  <a:tr h="305275">
                    <a:tc>
                      <a:txBody>
                        <a:bodyPr/>
                        <a:lstStyle/>
                        <a:p>
                          <a:endParaRPr lang="it-IT"/>
                        </a:p>
                      </a:txBody>
                      <a:tcPr anchor="ctr">
                        <a:blipFill>
                          <a:blip r:embed="rId16"/>
                          <a:stretch>
                            <a:fillRect l="-694" t="-364706" r="-102778" b="-986275"/>
                          </a:stretch>
                        </a:blipFill>
                      </a:tcPr>
                    </a:tc>
                    <a:tc>
                      <a:txBody>
                        <a:bodyPr/>
                        <a:lstStyle/>
                        <a:p>
                          <a:endParaRPr lang="it-IT"/>
                        </a:p>
                      </a:txBody>
                      <a:tcPr anchor="ctr">
                        <a:blipFill>
                          <a:blip r:embed="rId16"/>
                          <a:stretch>
                            <a:fillRect l="-100694" t="-364706" r="-2778" b="-986275"/>
                          </a:stretch>
                        </a:blipFill>
                      </a:tcPr>
                    </a:tc>
                    <a:extLst>
                      <a:ext uri="{0D108BD9-81ED-4DB2-BD59-A6C34878D82A}">
                        <a16:rowId xmlns:a16="http://schemas.microsoft.com/office/drawing/2014/main" val="2343984444"/>
                      </a:ext>
                    </a:extLst>
                  </a:tr>
                  <a:tr h="305275">
                    <a:tc>
                      <a:txBody>
                        <a:bodyPr/>
                        <a:lstStyle/>
                        <a:p>
                          <a:endParaRPr lang="it-IT"/>
                        </a:p>
                      </a:txBody>
                      <a:tcPr anchor="ctr">
                        <a:blipFill>
                          <a:blip r:embed="rId16"/>
                          <a:stretch>
                            <a:fillRect l="-694" t="-474000" r="-102778" b="-906000"/>
                          </a:stretch>
                        </a:blipFill>
                      </a:tcPr>
                    </a:tc>
                    <a:tc>
                      <a:txBody>
                        <a:bodyPr/>
                        <a:lstStyle/>
                        <a:p>
                          <a:endParaRPr lang="it-IT"/>
                        </a:p>
                      </a:txBody>
                      <a:tcPr anchor="ctr">
                        <a:blipFill>
                          <a:blip r:embed="rId16"/>
                          <a:stretch>
                            <a:fillRect l="-100694" t="-474000" r="-2778" b="-906000"/>
                          </a:stretch>
                        </a:blipFill>
                      </a:tcPr>
                    </a:tc>
                    <a:extLst>
                      <a:ext uri="{0D108BD9-81ED-4DB2-BD59-A6C34878D82A}">
                        <a16:rowId xmlns:a16="http://schemas.microsoft.com/office/drawing/2014/main" val="2687851290"/>
                      </a:ext>
                    </a:extLst>
                  </a:tr>
                  <a:tr h="305275">
                    <a:tc>
                      <a:txBody>
                        <a:bodyPr/>
                        <a:lstStyle/>
                        <a:p>
                          <a:endParaRPr lang="it-IT"/>
                        </a:p>
                      </a:txBody>
                      <a:tcPr anchor="ctr">
                        <a:blipFill>
                          <a:blip r:embed="rId16"/>
                          <a:stretch>
                            <a:fillRect l="-694" t="-574000" r="-102778" b="-806000"/>
                          </a:stretch>
                        </a:blipFill>
                      </a:tcPr>
                    </a:tc>
                    <a:tc>
                      <a:txBody>
                        <a:bodyPr/>
                        <a:lstStyle/>
                        <a:p>
                          <a:endParaRPr lang="it-IT"/>
                        </a:p>
                      </a:txBody>
                      <a:tcPr anchor="ctr">
                        <a:blipFill>
                          <a:blip r:embed="rId16"/>
                          <a:stretch>
                            <a:fillRect l="-100694" t="-574000" r="-2778" b="-806000"/>
                          </a:stretch>
                        </a:blipFill>
                      </a:tcPr>
                    </a:tc>
                    <a:extLst>
                      <a:ext uri="{0D108BD9-81ED-4DB2-BD59-A6C34878D82A}">
                        <a16:rowId xmlns:a16="http://schemas.microsoft.com/office/drawing/2014/main" val="129292403"/>
                      </a:ext>
                    </a:extLst>
                  </a:tr>
                  <a:tr h="304800">
                    <a:tc>
                      <a:txBody>
                        <a:bodyPr/>
                        <a:lstStyle/>
                        <a:p>
                          <a:endParaRPr lang="it-IT"/>
                        </a:p>
                      </a:txBody>
                      <a:tcPr anchor="ctr">
                        <a:blipFill>
                          <a:blip r:embed="rId16"/>
                          <a:stretch>
                            <a:fillRect l="-694" t="-674000" r="-102778" b="-706000"/>
                          </a:stretch>
                        </a:blipFill>
                      </a:tcPr>
                    </a:tc>
                    <a:tc>
                      <a:txBody>
                        <a:bodyPr/>
                        <a:lstStyle/>
                        <a:p>
                          <a:endParaRPr lang="it-IT"/>
                        </a:p>
                      </a:txBody>
                      <a:tcPr anchor="ctr">
                        <a:blipFill>
                          <a:blip r:embed="rId16"/>
                          <a:stretch>
                            <a:fillRect l="-100694" t="-674000" r="-2778" b="-706000"/>
                          </a:stretch>
                        </a:blipFill>
                      </a:tcPr>
                    </a:tc>
                    <a:extLst>
                      <a:ext uri="{0D108BD9-81ED-4DB2-BD59-A6C34878D82A}">
                        <a16:rowId xmlns:a16="http://schemas.microsoft.com/office/drawing/2014/main" val="1482459275"/>
                      </a:ext>
                    </a:extLst>
                  </a:tr>
                  <a:tr h="305275">
                    <a:tc>
                      <a:txBody>
                        <a:bodyPr/>
                        <a:lstStyle/>
                        <a:p>
                          <a:endParaRPr lang="it-IT"/>
                        </a:p>
                      </a:txBody>
                      <a:tcPr anchor="ctr">
                        <a:blipFill>
                          <a:blip r:embed="rId16"/>
                          <a:stretch>
                            <a:fillRect l="-694" t="-774000" r="-102778" b="-606000"/>
                          </a:stretch>
                        </a:blipFill>
                      </a:tcPr>
                    </a:tc>
                    <a:tc>
                      <a:txBody>
                        <a:bodyPr/>
                        <a:lstStyle/>
                        <a:p>
                          <a:endParaRPr lang="it-IT"/>
                        </a:p>
                      </a:txBody>
                      <a:tcPr anchor="ctr">
                        <a:blipFill>
                          <a:blip r:embed="rId16"/>
                          <a:stretch>
                            <a:fillRect l="-100694" t="-774000" r="-2778" b="-606000"/>
                          </a:stretch>
                        </a:blipFill>
                      </a:tcPr>
                    </a:tc>
                    <a:extLst>
                      <a:ext uri="{0D108BD9-81ED-4DB2-BD59-A6C34878D82A}">
                        <a16:rowId xmlns:a16="http://schemas.microsoft.com/office/drawing/2014/main" val="1135874926"/>
                      </a:ext>
                    </a:extLst>
                  </a:tr>
                  <a:tr h="305275">
                    <a:tc>
                      <a:txBody>
                        <a:bodyPr/>
                        <a:lstStyle/>
                        <a:p>
                          <a:endParaRPr lang="it-IT"/>
                        </a:p>
                      </a:txBody>
                      <a:tcPr anchor="ctr">
                        <a:blipFill>
                          <a:blip r:embed="rId16"/>
                          <a:stretch>
                            <a:fillRect l="-694" t="-874000" r="-102778" b="-506000"/>
                          </a:stretch>
                        </a:blipFill>
                      </a:tcPr>
                    </a:tc>
                    <a:tc>
                      <a:txBody>
                        <a:bodyPr/>
                        <a:lstStyle/>
                        <a:p>
                          <a:endParaRPr lang="it-IT"/>
                        </a:p>
                      </a:txBody>
                      <a:tcPr anchor="ctr">
                        <a:blipFill>
                          <a:blip r:embed="rId16"/>
                          <a:stretch>
                            <a:fillRect l="-100694" t="-874000" r="-2778" b="-506000"/>
                          </a:stretch>
                        </a:blipFill>
                      </a:tcPr>
                    </a:tc>
                    <a:extLst>
                      <a:ext uri="{0D108BD9-81ED-4DB2-BD59-A6C34878D82A}">
                        <a16:rowId xmlns:a16="http://schemas.microsoft.com/office/drawing/2014/main" val="3097515050"/>
                      </a:ext>
                    </a:extLst>
                  </a:tr>
                  <a:tr h="305275">
                    <a:tc>
                      <a:txBody>
                        <a:bodyPr/>
                        <a:lstStyle/>
                        <a:p>
                          <a:endParaRPr lang="it-IT"/>
                        </a:p>
                      </a:txBody>
                      <a:tcPr anchor="ctr">
                        <a:blipFill>
                          <a:blip r:embed="rId16"/>
                          <a:stretch>
                            <a:fillRect l="-694" t="-974000" r="-102778" b="-406000"/>
                          </a:stretch>
                        </a:blipFill>
                      </a:tcPr>
                    </a:tc>
                    <a:tc>
                      <a:txBody>
                        <a:bodyPr/>
                        <a:lstStyle/>
                        <a:p>
                          <a:endParaRPr lang="it-IT"/>
                        </a:p>
                      </a:txBody>
                      <a:tcPr anchor="ctr">
                        <a:blipFill>
                          <a:blip r:embed="rId16"/>
                          <a:stretch>
                            <a:fillRect l="-100694" t="-974000" r="-2778" b="-406000"/>
                          </a:stretch>
                        </a:blipFill>
                      </a:tcPr>
                    </a:tc>
                    <a:extLst>
                      <a:ext uri="{0D108BD9-81ED-4DB2-BD59-A6C34878D82A}">
                        <a16:rowId xmlns:a16="http://schemas.microsoft.com/office/drawing/2014/main" val="2379489716"/>
                      </a:ext>
                    </a:extLst>
                  </a:tr>
                  <a:tr h="305275">
                    <a:tc>
                      <a:txBody>
                        <a:bodyPr/>
                        <a:lstStyle/>
                        <a:p>
                          <a:endParaRPr lang="it-IT"/>
                        </a:p>
                      </a:txBody>
                      <a:tcPr anchor="ctr">
                        <a:blipFill>
                          <a:blip r:embed="rId16"/>
                          <a:stretch>
                            <a:fillRect l="-694" t="-1052941" r="-102778" b="-298039"/>
                          </a:stretch>
                        </a:blipFill>
                      </a:tcPr>
                    </a:tc>
                    <a:tc>
                      <a:txBody>
                        <a:bodyPr/>
                        <a:lstStyle/>
                        <a:p>
                          <a:endParaRPr lang="it-IT"/>
                        </a:p>
                      </a:txBody>
                      <a:tcPr anchor="ctr">
                        <a:blipFill>
                          <a:blip r:embed="rId16"/>
                          <a:stretch>
                            <a:fillRect l="-100694" t="-1052941" r="-2778" b="-298039"/>
                          </a:stretch>
                        </a:blipFill>
                      </a:tcPr>
                    </a:tc>
                    <a:extLst>
                      <a:ext uri="{0D108BD9-81ED-4DB2-BD59-A6C34878D82A}">
                        <a16:rowId xmlns:a16="http://schemas.microsoft.com/office/drawing/2014/main" val="1495159759"/>
                      </a:ext>
                    </a:extLst>
                  </a:tr>
                  <a:tr h="305275">
                    <a:tc>
                      <a:txBody>
                        <a:bodyPr/>
                        <a:lstStyle/>
                        <a:p>
                          <a:endParaRPr lang="it-IT"/>
                        </a:p>
                      </a:txBody>
                      <a:tcPr anchor="ctr">
                        <a:blipFill>
                          <a:blip r:embed="rId16"/>
                          <a:stretch>
                            <a:fillRect l="-694" t="-1176000" r="-102778" b="-204000"/>
                          </a:stretch>
                        </a:blipFill>
                      </a:tcPr>
                    </a:tc>
                    <a:tc>
                      <a:txBody>
                        <a:bodyPr/>
                        <a:lstStyle/>
                        <a:p>
                          <a:endParaRPr lang="it-IT"/>
                        </a:p>
                      </a:txBody>
                      <a:tcPr anchor="ctr">
                        <a:blipFill>
                          <a:blip r:embed="rId16"/>
                          <a:stretch>
                            <a:fillRect l="-100694" t="-1176000" r="-2778" b="-204000"/>
                          </a:stretch>
                        </a:blipFill>
                      </a:tcPr>
                    </a:tc>
                    <a:extLst>
                      <a:ext uri="{0D108BD9-81ED-4DB2-BD59-A6C34878D82A}">
                        <a16:rowId xmlns:a16="http://schemas.microsoft.com/office/drawing/2014/main" val="402633326"/>
                      </a:ext>
                    </a:extLst>
                  </a:tr>
                  <a:tr h="305275">
                    <a:tc>
                      <a:txBody>
                        <a:bodyPr/>
                        <a:lstStyle/>
                        <a:p>
                          <a:endParaRPr lang="it-IT"/>
                        </a:p>
                      </a:txBody>
                      <a:tcPr anchor="ctr">
                        <a:blipFill>
                          <a:blip r:embed="rId16"/>
                          <a:stretch>
                            <a:fillRect l="-694" t="-1276000" r="-102778" b="-104000"/>
                          </a:stretch>
                        </a:blipFill>
                      </a:tcPr>
                    </a:tc>
                    <a:tc>
                      <a:txBody>
                        <a:bodyPr/>
                        <a:lstStyle/>
                        <a:p>
                          <a:endParaRPr lang="it-IT"/>
                        </a:p>
                      </a:txBody>
                      <a:tcPr anchor="ctr">
                        <a:blipFill>
                          <a:blip r:embed="rId16"/>
                          <a:stretch>
                            <a:fillRect l="-100694" t="-1276000" r="-2778" b="-104000"/>
                          </a:stretch>
                        </a:blipFill>
                      </a:tcPr>
                    </a:tc>
                    <a:extLst>
                      <a:ext uri="{0D108BD9-81ED-4DB2-BD59-A6C34878D82A}">
                        <a16:rowId xmlns:a16="http://schemas.microsoft.com/office/drawing/2014/main" val="2512165855"/>
                      </a:ext>
                    </a:extLst>
                  </a:tr>
                  <a:tr h="305275">
                    <a:tc>
                      <a:txBody>
                        <a:bodyPr/>
                        <a:lstStyle/>
                        <a:p>
                          <a:endParaRPr lang="it-IT"/>
                        </a:p>
                      </a:txBody>
                      <a:tcPr anchor="ctr">
                        <a:blipFill>
                          <a:blip r:embed="rId16"/>
                          <a:stretch>
                            <a:fillRect l="-694" t="-1376000" r="-102778" b="-4000"/>
                          </a:stretch>
                        </a:blipFill>
                      </a:tcPr>
                    </a:tc>
                    <a:tc>
                      <a:txBody>
                        <a:bodyPr/>
                        <a:lstStyle/>
                        <a:p>
                          <a:endParaRPr lang="it-IT"/>
                        </a:p>
                      </a:txBody>
                      <a:tcPr anchor="ctr">
                        <a:blipFill>
                          <a:blip r:embed="rId16"/>
                          <a:stretch>
                            <a:fillRect l="-100694" t="-1376000" r="-2778" b="-4000"/>
                          </a:stretch>
                        </a:blipFill>
                      </a:tcPr>
                    </a:tc>
                    <a:extLst>
                      <a:ext uri="{0D108BD9-81ED-4DB2-BD59-A6C34878D82A}">
                        <a16:rowId xmlns:a16="http://schemas.microsoft.com/office/drawing/2014/main" val="2541313112"/>
                      </a:ext>
                    </a:extLst>
                  </a:tr>
                </a:tbl>
              </a:graphicData>
            </a:graphic>
          </p:graphicFrame>
        </mc:Fallback>
      </mc:AlternateContent>
      <p:sp>
        <p:nvSpPr>
          <p:cNvPr id="3" name="Freccia angolare in su 2">
            <a:extLst>
              <a:ext uri="{FF2B5EF4-FFF2-40B4-BE49-F238E27FC236}">
                <a16:creationId xmlns:a16="http://schemas.microsoft.com/office/drawing/2014/main" id="{2178F251-33DB-3EB3-18F9-41B6210F88F1}"/>
              </a:ext>
            </a:extLst>
          </p:cNvPr>
          <p:cNvSpPr/>
          <p:nvPr/>
        </p:nvSpPr>
        <p:spPr>
          <a:xfrm rot="5400000">
            <a:off x="6257656" y="3409239"/>
            <a:ext cx="333317" cy="318053"/>
          </a:xfrm>
          <a:prstGeom prst="bentUp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angolare in su 6">
            <a:extLst>
              <a:ext uri="{FF2B5EF4-FFF2-40B4-BE49-F238E27FC236}">
                <a16:creationId xmlns:a16="http://schemas.microsoft.com/office/drawing/2014/main" id="{8E940CB0-CB63-75CD-7559-CF0ACA164A56}"/>
              </a:ext>
            </a:extLst>
          </p:cNvPr>
          <p:cNvSpPr/>
          <p:nvPr/>
        </p:nvSpPr>
        <p:spPr>
          <a:xfrm rot="5400000">
            <a:off x="331310" y="3480610"/>
            <a:ext cx="333317" cy="318053"/>
          </a:xfrm>
          <a:prstGeom prst="bentUp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ornice 3">
            <a:extLst>
              <a:ext uri="{FF2B5EF4-FFF2-40B4-BE49-F238E27FC236}">
                <a16:creationId xmlns:a16="http://schemas.microsoft.com/office/drawing/2014/main" id="{0BA76B2E-6748-26FA-1156-91FAA8AEA4E5}"/>
              </a:ext>
            </a:extLst>
          </p:cNvPr>
          <p:cNvSpPr/>
          <p:nvPr/>
        </p:nvSpPr>
        <p:spPr>
          <a:xfrm>
            <a:off x="4004144" y="4529989"/>
            <a:ext cx="1967897" cy="1365096"/>
          </a:xfrm>
          <a:prstGeom prst="frame">
            <a:avLst>
              <a:gd name="adj1" fmla="val 6383"/>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8" name="Freccia in giù 7">
            <a:extLst>
              <a:ext uri="{FF2B5EF4-FFF2-40B4-BE49-F238E27FC236}">
                <a16:creationId xmlns:a16="http://schemas.microsoft.com/office/drawing/2014/main" id="{9B196F3C-C9B0-D4EE-2A25-6760E45EA45D}"/>
              </a:ext>
            </a:extLst>
          </p:cNvPr>
          <p:cNvSpPr/>
          <p:nvPr/>
        </p:nvSpPr>
        <p:spPr>
          <a:xfrm rot="4300751">
            <a:off x="3423468" y="4789276"/>
            <a:ext cx="125887" cy="1185240"/>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in giù 8">
            <a:extLst>
              <a:ext uri="{FF2B5EF4-FFF2-40B4-BE49-F238E27FC236}">
                <a16:creationId xmlns:a16="http://schemas.microsoft.com/office/drawing/2014/main" id="{C022FB44-1F0C-C5C1-8A1A-AC2371C0F0CF}"/>
              </a:ext>
            </a:extLst>
          </p:cNvPr>
          <p:cNvSpPr/>
          <p:nvPr/>
        </p:nvSpPr>
        <p:spPr>
          <a:xfrm rot="6671399">
            <a:off x="3316220" y="4180879"/>
            <a:ext cx="98587" cy="1480579"/>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giù 9">
            <a:extLst>
              <a:ext uri="{FF2B5EF4-FFF2-40B4-BE49-F238E27FC236}">
                <a16:creationId xmlns:a16="http://schemas.microsoft.com/office/drawing/2014/main" id="{5DBED9D6-AA56-AF1B-0328-A522E1B15FA4}"/>
              </a:ext>
            </a:extLst>
          </p:cNvPr>
          <p:cNvSpPr/>
          <p:nvPr/>
        </p:nvSpPr>
        <p:spPr>
          <a:xfrm rot="7771965">
            <a:off x="3035360" y="3100048"/>
            <a:ext cx="98768" cy="2540734"/>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giù 10">
            <a:extLst>
              <a:ext uri="{FF2B5EF4-FFF2-40B4-BE49-F238E27FC236}">
                <a16:creationId xmlns:a16="http://schemas.microsoft.com/office/drawing/2014/main" id="{202EBB2E-F657-59D8-4329-AF607685D1CE}"/>
              </a:ext>
            </a:extLst>
          </p:cNvPr>
          <p:cNvSpPr/>
          <p:nvPr/>
        </p:nvSpPr>
        <p:spPr>
          <a:xfrm rot="7192828">
            <a:off x="2539617" y="2676592"/>
            <a:ext cx="97153" cy="3344516"/>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ornice 11">
            <a:extLst>
              <a:ext uri="{FF2B5EF4-FFF2-40B4-BE49-F238E27FC236}">
                <a16:creationId xmlns:a16="http://schemas.microsoft.com/office/drawing/2014/main" id="{5890B457-BE67-1B74-7BFB-D636A34ECD97}"/>
              </a:ext>
            </a:extLst>
          </p:cNvPr>
          <p:cNvSpPr/>
          <p:nvPr/>
        </p:nvSpPr>
        <p:spPr>
          <a:xfrm>
            <a:off x="10078784" y="2669951"/>
            <a:ext cx="1858052" cy="519889"/>
          </a:xfrm>
          <a:prstGeom prst="frame">
            <a:avLst>
              <a:gd name="adj1" fmla="val 16116"/>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3" name="Freccia in giù 12">
            <a:extLst>
              <a:ext uri="{FF2B5EF4-FFF2-40B4-BE49-F238E27FC236}">
                <a16:creationId xmlns:a16="http://schemas.microsoft.com/office/drawing/2014/main" id="{90343BD5-49F6-AC56-28B1-F847B115CB39}"/>
              </a:ext>
            </a:extLst>
          </p:cNvPr>
          <p:cNvSpPr/>
          <p:nvPr/>
        </p:nvSpPr>
        <p:spPr>
          <a:xfrm rot="3628653">
            <a:off x="8843930" y="2656266"/>
            <a:ext cx="249487" cy="2552037"/>
          </a:xfrm>
          <a:prstGeom prst="down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2643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1"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376E54B0-3C96-1E02-3ABC-CE1CB58C0A16}"/>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10" name="CasellaDiTesto 9">
            <a:extLst>
              <a:ext uri="{FF2B5EF4-FFF2-40B4-BE49-F238E27FC236}">
                <a16:creationId xmlns:a16="http://schemas.microsoft.com/office/drawing/2014/main" id="{9B738122-D46D-3886-1347-C87FEF9EE488}"/>
              </a:ext>
            </a:extLst>
          </p:cNvPr>
          <p:cNvSpPr txBox="1"/>
          <p:nvPr/>
        </p:nvSpPr>
        <p:spPr>
          <a:xfrm>
            <a:off x="6899572" y="1200787"/>
            <a:ext cx="5148363" cy="5016758"/>
          </a:xfrm>
          <a:prstGeom prst="rect">
            <a:avLst/>
          </a:prstGeom>
          <a:noFill/>
        </p:spPr>
        <p:txBody>
          <a:bodyPr wrap="square" rtlCol="0">
            <a:spAutoFit/>
          </a:bodyPr>
          <a:lstStyle/>
          <a:p>
            <a:endParaRPr lang="it-IT" sz="2000" dirty="0"/>
          </a:p>
          <a:p>
            <a:pPr marL="285750" indent="-285750">
              <a:buFont typeface="Arial" panose="020B0604020202020204" pitchFamily="34" charset="0"/>
              <a:buChar char="•"/>
            </a:pPr>
            <a:r>
              <a:rPr lang="en-US" sz="2000" dirty="0"/>
              <a:t>2 different mechanical studies:</a:t>
            </a:r>
          </a:p>
          <a:p>
            <a:pPr marL="285750" indent="-285750">
              <a:buFont typeface="Arial" panose="020B0604020202020204" pitchFamily="34" charset="0"/>
              <a:buChar char="•"/>
            </a:pPr>
            <a:endParaRPr lang="en-US" sz="2000" dirty="0"/>
          </a:p>
          <a:p>
            <a:pPr lvl="1"/>
            <a:r>
              <a:rPr lang="en-US" sz="2000" b="1" dirty="0"/>
              <a:t>1) </a:t>
            </a:r>
            <a:r>
              <a:rPr lang="it-IT" sz="2000" b="1" dirty="0" err="1"/>
              <a:t>Bounded</a:t>
            </a:r>
            <a:r>
              <a:rPr lang="it-IT" sz="2000" b="1" dirty="0"/>
              <a:t> </a:t>
            </a:r>
            <a:r>
              <a:rPr lang="it-IT" sz="2000" dirty="0" err="1"/>
              <a:t>layers</a:t>
            </a:r>
            <a:r>
              <a:rPr lang="it-IT" sz="2000" dirty="0"/>
              <a:t> </a:t>
            </a:r>
          </a:p>
          <a:p>
            <a:pPr lvl="1"/>
            <a:endParaRPr lang="it-IT" sz="2000" b="1" dirty="0"/>
          </a:p>
          <a:p>
            <a:pPr lvl="1"/>
            <a:r>
              <a:rPr lang="it-IT" sz="2000" b="1" dirty="0"/>
              <a:t>2) </a:t>
            </a:r>
            <a:r>
              <a:rPr lang="it-IT" sz="2000" b="1" dirty="0" err="1"/>
              <a:t>Frictionless</a:t>
            </a:r>
            <a:r>
              <a:rPr lang="it-IT" sz="2000" b="1" dirty="0"/>
              <a:t> </a:t>
            </a:r>
            <a:r>
              <a:rPr lang="it-IT" sz="2000" dirty="0" err="1"/>
              <a:t>layers</a:t>
            </a:r>
            <a:r>
              <a:rPr lang="it-IT" sz="2000" dirty="0"/>
              <a:t> (with </a:t>
            </a:r>
            <a:r>
              <a:rPr lang="it-IT" sz="2000" dirty="0" err="1"/>
              <a:t>separation</a:t>
            </a:r>
            <a:r>
              <a:rPr lang="it-IT" sz="2000" dirty="0"/>
              <a:t>)</a:t>
            </a:r>
          </a:p>
          <a:p>
            <a:endParaRPr lang="it-IT" sz="2000" dirty="0"/>
          </a:p>
          <a:p>
            <a:pPr marL="285750" indent="-285750">
              <a:buFont typeface="Arial" panose="020B0604020202020204" pitchFamily="34" charset="0"/>
              <a:buChar char="•"/>
            </a:pPr>
            <a:r>
              <a:rPr lang="it-IT" sz="2000" dirty="0"/>
              <a:t>Infinitely rigid </a:t>
            </a:r>
            <a:r>
              <a:rPr lang="it-IT" sz="2000" b="1" dirty="0">
                <a:solidFill>
                  <a:srgbClr val="00B050"/>
                </a:solidFill>
              </a:rPr>
              <a:t>collar</a:t>
            </a:r>
            <a:endParaRPr lang="it-IT" sz="2000" dirty="0"/>
          </a:p>
          <a:p>
            <a:pPr marL="285750" indent="-285750">
              <a:buFont typeface="Arial" panose="020B0604020202020204" pitchFamily="34" charset="0"/>
              <a:buChar char="•"/>
            </a:pPr>
            <a:endParaRPr lang="it-IT" sz="2000" dirty="0"/>
          </a:p>
          <a:p>
            <a:pPr marL="285750" indent="-285750">
              <a:buFont typeface="Arial" panose="020B0604020202020204" pitchFamily="34" charset="0"/>
              <a:buChar char="•"/>
            </a:pPr>
            <a:r>
              <a:rPr lang="it-IT" sz="2000" dirty="0"/>
              <a:t>Frictionless contact between </a:t>
            </a:r>
            <a:r>
              <a:rPr lang="it-IT" sz="2000" b="1" dirty="0">
                <a:solidFill>
                  <a:srgbClr val="00B050"/>
                </a:solidFill>
              </a:rPr>
              <a:t>collar</a:t>
            </a:r>
            <a:r>
              <a:rPr lang="it-IT" sz="2000" dirty="0"/>
              <a:t> and </a:t>
            </a:r>
            <a:r>
              <a:rPr lang="it-IT" sz="2000" b="1" dirty="0">
                <a:solidFill>
                  <a:srgbClr val="C00000"/>
                </a:solidFill>
              </a:rPr>
              <a:t>layers</a:t>
            </a:r>
            <a:endParaRPr lang="it-IT" sz="2000" dirty="0"/>
          </a:p>
          <a:p>
            <a:pPr marL="285750" indent="-285750">
              <a:buFont typeface="Arial" panose="020B0604020202020204" pitchFamily="34" charset="0"/>
              <a:buChar char="•"/>
            </a:pPr>
            <a:endParaRPr lang="it-IT" sz="2000" dirty="0"/>
          </a:p>
          <a:p>
            <a:pPr marL="285750" indent="-285750">
              <a:buFont typeface="Arial" panose="020B0604020202020204" pitchFamily="34" charset="0"/>
              <a:buChar char="•"/>
            </a:pPr>
            <a:r>
              <a:rPr lang="it-IT" sz="2000" dirty="0"/>
              <a:t>Young modulus of </a:t>
            </a:r>
            <a:r>
              <a:rPr lang="it-IT" sz="2000" b="1" dirty="0">
                <a:solidFill>
                  <a:srgbClr val="C00000"/>
                </a:solidFill>
              </a:rPr>
              <a:t>layers</a:t>
            </a:r>
            <a:r>
              <a:rPr lang="it-IT" sz="2000" dirty="0">
                <a:solidFill>
                  <a:srgbClr val="C00000"/>
                </a:solidFill>
              </a:rPr>
              <a:t> </a:t>
            </a:r>
            <a:r>
              <a:rPr lang="it-IT" sz="2000" dirty="0"/>
              <a:t>E=174 GPa</a:t>
            </a:r>
          </a:p>
          <a:p>
            <a:endParaRPr lang="it-IT" sz="2000" dirty="0"/>
          </a:p>
          <a:p>
            <a:pPr marL="285750" indent="-285750">
              <a:buFont typeface="Arial" panose="020B0604020202020204" pitchFamily="34" charset="0"/>
              <a:buChar char="•"/>
            </a:pPr>
            <a:r>
              <a:rPr lang="it-IT" sz="2000" b="1" dirty="0">
                <a:solidFill>
                  <a:schemeClr val="accent4"/>
                </a:solidFill>
              </a:rPr>
              <a:t>Wedges</a:t>
            </a:r>
            <a:r>
              <a:rPr lang="it-IT" sz="2000" dirty="0"/>
              <a:t> </a:t>
            </a:r>
            <a:r>
              <a:rPr lang="it-IT" sz="2000" dirty="0" err="1"/>
              <a:t>material</a:t>
            </a:r>
            <a:r>
              <a:rPr lang="it-IT" sz="2000" dirty="0"/>
              <a:t> </a:t>
            </a:r>
            <a:r>
              <a:rPr lang="it-IT" sz="2000" dirty="0">
                <a:sym typeface="Wingdings" panose="05000000000000000000" pitchFamily="2" charset="2"/>
              </a:rPr>
              <a:t> </a:t>
            </a:r>
            <a:r>
              <a:rPr lang="it-IT" sz="2000" dirty="0" err="1"/>
              <a:t>copper</a:t>
            </a:r>
            <a:endParaRPr lang="it-IT" sz="2000" dirty="0"/>
          </a:p>
          <a:p>
            <a:endParaRPr lang="it-IT" sz="2000" dirty="0"/>
          </a:p>
        </p:txBody>
      </p:sp>
      <p:sp>
        <p:nvSpPr>
          <p:cNvPr id="14" name="Segnaposto testo 6">
            <a:extLst>
              <a:ext uri="{FF2B5EF4-FFF2-40B4-BE49-F238E27FC236}">
                <a16:creationId xmlns:a16="http://schemas.microsoft.com/office/drawing/2014/main" id="{2EDE39CC-00B2-4ED3-EC37-29D379E8CA07}"/>
              </a:ext>
            </a:extLst>
          </p:cNvPr>
          <p:cNvSpPr txBox="1">
            <a:spLocks/>
          </p:cNvSpPr>
          <p:nvPr/>
        </p:nvSpPr>
        <p:spPr>
          <a:xfrm>
            <a:off x="2355696" y="152483"/>
            <a:ext cx="7408824" cy="13255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3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b="1" dirty="0" err="1"/>
              <a:t>Mechanical</a:t>
            </a:r>
            <a:r>
              <a:rPr lang="it-IT" b="1" dirty="0"/>
              <a:t> Study</a:t>
            </a:r>
          </a:p>
          <a:p>
            <a:r>
              <a:rPr lang="it-IT" b="1" dirty="0" err="1">
                <a:solidFill>
                  <a:srgbClr val="C00000"/>
                </a:solidFill>
              </a:rPr>
              <a:t>Assumptions</a:t>
            </a:r>
            <a:endParaRPr lang="it-IT" b="1" dirty="0">
              <a:solidFill>
                <a:srgbClr val="C00000"/>
              </a:solidFill>
            </a:endParaRPr>
          </a:p>
        </p:txBody>
      </p:sp>
      <p:sp>
        <p:nvSpPr>
          <p:cNvPr id="15" name="Segnaposto piè di pagina 3">
            <a:extLst>
              <a:ext uri="{FF2B5EF4-FFF2-40B4-BE49-F238E27FC236}">
                <a16:creationId xmlns:a16="http://schemas.microsoft.com/office/drawing/2014/main" id="{BA5DF51A-0316-8291-6EFC-7C758B11FFE3}"/>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16" name="Immagine 15">
            <a:extLst>
              <a:ext uri="{FF2B5EF4-FFF2-40B4-BE49-F238E27FC236}">
                <a16:creationId xmlns:a16="http://schemas.microsoft.com/office/drawing/2014/main" id="{75F0B859-C836-FEE0-AF63-29F6C73B0311}"/>
              </a:ext>
            </a:extLst>
          </p:cNvPr>
          <p:cNvPicPr>
            <a:picLocks noChangeAspect="1"/>
          </p:cNvPicPr>
          <p:nvPr/>
        </p:nvPicPr>
        <p:blipFill>
          <a:blip r:embed="rId3"/>
          <a:stretch>
            <a:fillRect/>
          </a:stretch>
        </p:blipFill>
        <p:spPr>
          <a:xfrm>
            <a:off x="10660835" y="13682"/>
            <a:ext cx="790504" cy="790504"/>
          </a:xfrm>
          <a:prstGeom prst="rect">
            <a:avLst/>
          </a:prstGeom>
        </p:spPr>
      </p:pic>
      <p:pic>
        <p:nvPicPr>
          <p:cNvPr id="17" name="Immagine 16">
            <a:extLst>
              <a:ext uri="{FF2B5EF4-FFF2-40B4-BE49-F238E27FC236}">
                <a16:creationId xmlns:a16="http://schemas.microsoft.com/office/drawing/2014/main" id="{EEB4A256-A59B-8AB2-AE7A-E6D4BFEFBA55}"/>
              </a:ext>
            </a:extLst>
          </p:cNvPr>
          <p:cNvPicPr>
            <a:picLocks noChangeAspect="1"/>
          </p:cNvPicPr>
          <p:nvPr/>
        </p:nvPicPr>
        <p:blipFill>
          <a:blip r:embed="rId4"/>
          <a:stretch>
            <a:fillRect/>
          </a:stretch>
        </p:blipFill>
        <p:spPr>
          <a:xfrm>
            <a:off x="9870331" y="51103"/>
            <a:ext cx="790504" cy="734039"/>
          </a:xfrm>
          <a:prstGeom prst="rect">
            <a:avLst/>
          </a:prstGeom>
        </p:spPr>
      </p:pic>
      <p:pic>
        <p:nvPicPr>
          <p:cNvPr id="18" name="Immagine 17">
            <a:extLst>
              <a:ext uri="{FF2B5EF4-FFF2-40B4-BE49-F238E27FC236}">
                <a16:creationId xmlns:a16="http://schemas.microsoft.com/office/drawing/2014/main" id="{375DB736-E954-C2DE-5FD6-6066A32C7522}"/>
              </a:ext>
            </a:extLst>
          </p:cNvPr>
          <p:cNvPicPr>
            <a:picLocks noChangeAspect="1"/>
          </p:cNvPicPr>
          <p:nvPr/>
        </p:nvPicPr>
        <p:blipFill>
          <a:blip r:embed="rId5"/>
          <a:stretch>
            <a:fillRect/>
          </a:stretch>
        </p:blipFill>
        <p:spPr>
          <a:xfrm>
            <a:off x="11391094" y="182578"/>
            <a:ext cx="800906" cy="433612"/>
          </a:xfrm>
          <a:prstGeom prst="rect">
            <a:avLst/>
          </a:prstGeom>
        </p:spPr>
      </p:pic>
      <p:pic>
        <p:nvPicPr>
          <p:cNvPr id="19" name="Immagine 18">
            <a:extLst>
              <a:ext uri="{FF2B5EF4-FFF2-40B4-BE49-F238E27FC236}">
                <a16:creationId xmlns:a16="http://schemas.microsoft.com/office/drawing/2014/main" id="{8B2DB27A-620F-F19F-FBFB-59C2942E4E25}"/>
              </a:ext>
            </a:extLst>
          </p:cNvPr>
          <p:cNvPicPr>
            <a:picLocks noChangeAspect="1"/>
          </p:cNvPicPr>
          <p:nvPr/>
        </p:nvPicPr>
        <p:blipFill>
          <a:blip r:embed="rId6"/>
          <a:stretch>
            <a:fillRect/>
          </a:stretch>
        </p:blipFill>
        <p:spPr>
          <a:xfrm>
            <a:off x="11051364" y="714668"/>
            <a:ext cx="561829" cy="565600"/>
          </a:xfrm>
          <a:prstGeom prst="rect">
            <a:avLst/>
          </a:prstGeom>
        </p:spPr>
      </p:pic>
      <p:pic>
        <p:nvPicPr>
          <p:cNvPr id="20" name="Immagine 19">
            <a:extLst>
              <a:ext uri="{FF2B5EF4-FFF2-40B4-BE49-F238E27FC236}">
                <a16:creationId xmlns:a16="http://schemas.microsoft.com/office/drawing/2014/main" id="{63F01053-DCD7-3DAE-EEE7-00C8EAD0E971}"/>
              </a:ext>
            </a:extLst>
          </p:cNvPr>
          <p:cNvPicPr>
            <a:picLocks noChangeAspect="1"/>
          </p:cNvPicPr>
          <p:nvPr/>
        </p:nvPicPr>
        <p:blipFill rotWithShape="1">
          <a:blip r:embed="rId7"/>
          <a:srcRect l="1049" t="53804" r="672"/>
          <a:stretch/>
        </p:blipFill>
        <p:spPr>
          <a:xfrm>
            <a:off x="10407079" y="735196"/>
            <a:ext cx="561829" cy="535065"/>
          </a:xfrm>
          <a:prstGeom prst="rect">
            <a:avLst/>
          </a:prstGeom>
        </p:spPr>
      </p:pic>
      <p:pic>
        <p:nvPicPr>
          <p:cNvPr id="22" name="Immagine 21">
            <a:extLst>
              <a:ext uri="{FF2B5EF4-FFF2-40B4-BE49-F238E27FC236}">
                <a16:creationId xmlns:a16="http://schemas.microsoft.com/office/drawing/2014/main" id="{3FA65D0A-269C-169A-4785-155F574C80FE}"/>
              </a:ext>
            </a:extLst>
          </p:cNvPr>
          <p:cNvPicPr>
            <a:picLocks noChangeAspect="1"/>
          </p:cNvPicPr>
          <p:nvPr/>
        </p:nvPicPr>
        <p:blipFill>
          <a:blip r:embed="rId8"/>
          <a:stretch>
            <a:fillRect/>
          </a:stretch>
        </p:blipFill>
        <p:spPr>
          <a:xfrm>
            <a:off x="286926" y="1525751"/>
            <a:ext cx="6235266" cy="4901612"/>
          </a:xfrm>
          <a:prstGeom prst="rect">
            <a:avLst/>
          </a:prstGeom>
        </p:spPr>
      </p:pic>
    </p:spTree>
    <p:extLst>
      <p:ext uri="{BB962C8B-B14F-4D97-AF65-F5344CB8AC3E}">
        <p14:creationId xmlns:p14="http://schemas.microsoft.com/office/powerpoint/2010/main" val="3002641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2ACB4B7A-9306-4572-2195-EA6ADBE57F22}"/>
              </a:ext>
            </a:extLst>
          </p:cNvPr>
          <p:cNvSpPr>
            <a:spLocks noGrp="1"/>
          </p:cNvSpPr>
          <p:nvPr>
            <p:ph type="sldNum" sz="quarter" idx="12"/>
          </p:nvPr>
        </p:nvSpPr>
        <p:spPr/>
        <p:txBody>
          <a:bodyPr/>
          <a:lstStyle/>
          <a:p>
            <a:fld id="{005C7FBA-D4E9-46CA-9321-3ADA2E368FCD}" type="slidenum">
              <a:rPr lang="en-GB" smtClean="0"/>
              <a:t>12</a:t>
            </a:fld>
            <a:endParaRPr lang="en-GB"/>
          </a:p>
        </p:txBody>
      </p:sp>
      <p:pic>
        <p:nvPicPr>
          <p:cNvPr id="13" name="Immagine 12">
            <a:extLst>
              <a:ext uri="{FF2B5EF4-FFF2-40B4-BE49-F238E27FC236}">
                <a16:creationId xmlns:a16="http://schemas.microsoft.com/office/drawing/2014/main" id="{BBB76F32-C643-091B-9C48-AA299324876D}"/>
              </a:ext>
            </a:extLst>
          </p:cNvPr>
          <p:cNvPicPr>
            <a:picLocks noChangeAspect="1"/>
          </p:cNvPicPr>
          <p:nvPr/>
        </p:nvPicPr>
        <p:blipFill rotWithShape="1">
          <a:blip r:embed="rId3"/>
          <a:srcRect l="5202" t="3606" r="548" b="-2315"/>
          <a:stretch/>
        </p:blipFill>
        <p:spPr>
          <a:xfrm>
            <a:off x="6209210" y="1642965"/>
            <a:ext cx="5242129" cy="4167709"/>
          </a:xfrm>
          <a:prstGeom prst="rect">
            <a:avLst/>
          </a:prstGeom>
        </p:spPr>
      </p:pic>
      <mc:AlternateContent xmlns:mc="http://schemas.openxmlformats.org/markup-compatibility/2006" xmlns:a14="http://schemas.microsoft.com/office/drawing/2010/main">
        <mc:Choice Requires="a14">
          <p:sp>
            <p:nvSpPr>
              <p:cNvPr id="10" name="Segnaposto testo 6">
                <a:extLst>
                  <a:ext uri="{FF2B5EF4-FFF2-40B4-BE49-F238E27FC236}">
                    <a16:creationId xmlns:a16="http://schemas.microsoft.com/office/drawing/2014/main" id="{878ADD11-7DEC-22E4-DB25-098500F82E86}"/>
                  </a:ext>
                </a:extLst>
              </p:cNvPr>
              <p:cNvSpPr txBox="1">
                <a:spLocks/>
              </p:cNvSpPr>
              <p:nvPr/>
            </p:nvSpPr>
            <p:spPr>
              <a:xfrm>
                <a:off x="2355696" y="152483"/>
                <a:ext cx="7408824" cy="13255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3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b="1" dirty="0" err="1"/>
                  <a:t>Mechanical</a:t>
                </a:r>
                <a:r>
                  <a:rPr lang="it-IT" b="1" dirty="0"/>
                  <a:t> Study</a:t>
                </a:r>
              </a:p>
              <a:p>
                <a:r>
                  <a:rPr lang="it-IT" b="1" dirty="0">
                    <a:solidFill>
                      <a:schemeClr val="accent1"/>
                    </a:solidFill>
                  </a:rPr>
                  <a:t>Azimuthal stress </a:t>
                </a:r>
                <a14:m>
                  <m:oMath xmlns:m="http://schemas.openxmlformats.org/officeDocument/2006/math">
                    <m:sSub>
                      <m:sSubPr>
                        <m:ctrlPr>
                          <a:rPr lang="it-IT" b="1" i="1" smtClean="0">
                            <a:solidFill>
                              <a:schemeClr val="accent1"/>
                            </a:solidFill>
                            <a:latin typeface="Cambria Math" panose="02040503050406030204" pitchFamily="18" charset="0"/>
                          </a:rPr>
                        </m:ctrlPr>
                      </m:sSubPr>
                      <m:e>
                        <m:r>
                          <a:rPr lang="it-IT" b="1" i="1" smtClean="0">
                            <a:solidFill>
                              <a:schemeClr val="accent1"/>
                            </a:solidFill>
                            <a:latin typeface="Cambria Math" panose="02040503050406030204" pitchFamily="18" charset="0"/>
                            <a:ea typeface="Cambria Math" panose="02040503050406030204" pitchFamily="18" charset="0"/>
                          </a:rPr>
                          <m:t>𝝈</m:t>
                        </m:r>
                      </m:e>
                      <m:sub>
                        <m:r>
                          <a:rPr lang="it-IT" b="1" i="1" smtClean="0">
                            <a:solidFill>
                              <a:schemeClr val="accent1"/>
                            </a:solidFill>
                            <a:latin typeface="Cambria Math" panose="02040503050406030204" pitchFamily="18" charset="0"/>
                            <a:ea typeface="Cambria Math" panose="02040503050406030204" pitchFamily="18" charset="0"/>
                          </a:rPr>
                          <m:t>𝝑</m:t>
                        </m:r>
                      </m:sub>
                    </m:sSub>
                  </m:oMath>
                </a14:m>
                <a:endParaRPr lang="it-IT" b="1" dirty="0">
                  <a:solidFill>
                    <a:schemeClr val="accent1"/>
                  </a:solidFill>
                </a:endParaRPr>
              </a:p>
            </p:txBody>
          </p:sp>
        </mc:Choice>
        <mc:Fallback xmlns="">
          <p:sp>
            <p:nvSpPr>
              <p:cNvPr id="10" name="Segnaposto testo 6">
                <a:extLst>
                  <a:ext uri="{FF2B5EF4-FFF2-40B4-BE49-F238E27FC236}">
                    <a16:creationId xmlns:a16="http://schemas.microsoft.com/office/drawing/2014/main" id="{878ADD11-7DEC-22E4-DB25-098500F82E86}"/>
                  </a:ext>
                </a:extLst>
              </p:cNvPr>
              <p:cNvSpPr txBox="1">
                <a:spLocks noRot="1" noChangeAspect="1" noMove="1" noResize="1" noEditPoints="1" noAdjustHandles="1" noChangeArrowheads="1" noChangeShapeType="1" noTextEdit="1"/>
              </p:cNvSpPr>
              <p:nvPr/>
            </p:nvSpPr>
            <p:spPr>
              <a:xfrm>
                <a:off x="2355696" y="152483"/>
                <a:ext cx="7408824" cy="1325563"/>
              </a:xfrm>
              <a:prstGeom prst="rect">
                <a:avLst/>
              </a:prstGeom>
              <a:blipFill>
                <a:blip r:embed="rId4"/>
                <a:stretch>
                  <a:fillRect t="-11060" b="-8756"/>
                </a:stretch>
              </a:blipFill>
            </p:spPr>
            <p:txBody>
              <a:bodyPr/>
              <a:lstStyle/>
              <a:p>
                <a:r>
                  <a:rPr lang="it-IT">
                    <a:noFill/>
                  </a:rPr>
                  <a:t> </a:t>
                </a:r>
              </a:p>
            </p:txBody>
          </p:sp>
        </mc:Fallback>
      </mc:AlternateContent>
      <p:sp>
        <p:nvSpPr>
          <p:cNvPr id="16" name="Segnaposto piè di pagina 3">
            <a:extLst>
              <a:ext uri="{FF2B5EF4-FFF2-40B4-BE49-F238E27FC236}">
                <a16:creationId xmlns:a16="http://schemas.microsoft.com/office/drawing/2014/main" id="{53CAFC0C-8773-8467-B0A5-B268270CB041}"/>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17" name="Immagine 16">
            <a:extLst>
              <a:ext uri="{FF2B5EF4-FFF2-40B4-BE49-F238E27FC236}">
                <a16:creationId xmlns:a16="http://schemas.microsoft.com/office/drawing/2014/main" id="{F4389706-42AE-12DC-64D8-80E4DB6FA565}"/>
              </a:ext>
            </a:extLst>
          </p:cNvPr>
          <p:cNvPicPr>
            <a:picLocks noChangeAspect="1"/>
          </p:cNvPicPr>
          <p:nvPr/>
        </p:nvPicPr>
        <p:blipFill>
          <a:blip r:embed="rId5"/>
          <a:stretch>
            <a:fillRect/>
          </a:stretch>
        </p:blipFill>
        <p:spPr>
          <a:xfrm>
            <a:off x="10660835" y="13682"/>
            <a:ext cx="790504" cy="790504"/>
          </a:xfrm>
          <a:prstGeom prst="rect">
            <a:avLst/>
          </a:prstGeom>
        </p:spPr>
      </p:pic>
      <p:pic>
        <p:nvPicPr>
          <p:cNvPr id="18" name="Immagine 17">
            <a:extLst>
              <a:ext uri="{FF2B5EF4-FFF2-40B4-BE49-F238E27FC236}">
                <a16:creationId xmlns:a16="http://schemas.microsoft.com/office/drawing/2014/main" id="{A7BC779E-AA69-BEC6-0BA7-531CA3FF64F0}"/>
              </a:ext>
            </a:extLst>
          </p:cNvPr>
          <p:cNvPicPr>
            <a:picLocks noChangeAspect="1"/>
          </p:cNvPicPr>
          <p:nvPr/>
        </p:nvPicPr>
        <p:blipFill>
          <a:blip r:embed="rId6"/>
          <a:stretch>
            <a:fillRect/>
          </a:stretch>
        </p:blipFill>
        <p:spPr>
          <a:xfrm>
            <a:off x="9870331" y="51103"/>
            <a:ext cx="790504" cy="734039"/>
          </a:xfrm>
          <a:prstGeom prst="rect">
            <a:avLst/>
          </a:prstGeom>
        </p:spPr>
      </p:pic>
      <p:pic>
        <p:nvPicPr>
          <p:cNvPr id="19" name="Immagine 18">
            <a:extLst>
              <a:ext uri="{FF2B5EF4-FFF2-40B4-BE49-F238E27FC236}">
                <a16:creationId xmlns:a16="http://schemas.microsoft.com/office/drawing/2014/main" id="{760AD499-C9F8-A8D7-8F54-FC49116FB874}"/>
              </a:ext>
            </a:extLst>
          </p:cNvPr>
          <p:cNvPicPr>
            <a:picLocks noChangeAspect="1"/>
          </p:cNvPicPr>
          <p:nvPr/>
        </p:nvPicPr>
        <p:blipFill>
          <a:blip r:embed="rId7"/>
          <a:stretch>
            <a:fillRect/>
          </a:stretch>
        </p:blipFill>
        <p:spPr>
          <a:xfrm>
            <a:off x="11391094" y="182578"/>
            <a:ext cx="800906" cy="433612"/>
          </a:xfrm>
          <a:prstGeom prst="rect">
            <a:avLst/>
          </a:prstGeom>
        </p:spPr>
      </p:pic>
      <p:pic>
        <p:nvPicPr>
          <p:cNvPr id="20" name="Immagine 19">
            <a:extLst>
              <a:ext uri="{FF2B5EF4-FFF2-40B4-BE49-F238E27FC236}">
                <a16:creationId xmlns:a16="http://schemas.microsoft.com/office/drawing/2014/main" id="{F341B33E-E701-C37E-2817-C7DB8D701792}"/>
              </a:ext>
            </a:extLst>
          </p:cNvPr>
          <p:cNvPicPr>
            <a:picLocks noChangeAspect="1"/>
          </p:cNvPicPr>
          <p:nvPr/>
        </p:nvPicPr>
        <p:blipFill>
          <a:blip r:embed="rId8"/>
          <a:stretch>
            <a:fillRect/>
          </a:stretch>
        </p:blipFill>
        <p:spPr>
          <a:xfrm>
            <a:off x="11051364" y="714668"/>
            <a:ext cx="561829" cy="565600"/>
          </a:xfrm>
          <a:prstGeom prst="rect">
            <a:avLst/>
          </a:prstGeom>
        </p:spPr>
      </p:pic>
      <p:pic>
        <p:nvPicPr>
          <p:cNvPr id="21" name="Immagine 20">
            <a:extLst>
              <a:ext uri="{FF2B5EF4-FFF2-40B4-BE49-F238E27FC236}">
                <a16:creationId xmlns:a16="http://schemas.microsoft.com/office/drawing/2014/main" id="{0CC1F13E-C8F1-E85E-8821-1627FAD9963B}"/>
              </a:ext>
            </a:extLst>
          </p:cNvPr>
          <p:cNvPicPr>
            <a:picLocks noChangeAspect="1"/>
          </p:cNvPicPr>
          <p:nvPr/>
        </p:nvPicPr>
        <p:blipFill rotWithShape="1">
          <a:blip r:embed="rId9"/>
          <a:srcRect l="1049" t="53804" r="672"/>
          <a:stretch/>
        </p:blipFill>
        <p:spPr>
          <a:xfrm>
            <a:off x="10407079" y="735196"/>
            <a:ext cx="561829" cy="535065"/>
          </a:xfrm>
          <a:prstGeom prst="rect">
            <a:avLst/>
          </a:prstGeom>
        </p:spPr>
      </p:pic>
      <p:sp>
        <p:nvSpPr>
          <p:cNvPr id="22" name="CasellaDiTesto 21">
            <a:extLst>
              <a:ext uri="{FF2B5EF4-FFF2-40B4-BE49-F238E27FC236}">
                <a16:creationId xmlns:a16="http://schemas.microsoft.com/office/drawing/2014/main" id="{B767B0E2-2CB9-94E5-C9AD-32BD2BDC9B9F}"/>
              </a:ext>
            </a:extLst>
          </p:cNvPr>
          <p:cNvSpPr txBox="1"/>
          <p:nvPr/>
        </p:nvSpPr>
        <p:spPr>
          <a:xfrm>
            <a:off x="1412653" y="1293958"/>
            <a:ext cx="3456384" cy="461665"/>
          </a:xfrm>
          <a:prstGeom prst="rect">
            <a:avLst/>
          </a:prstGeom>
          <a:noFill/>
        </p:spPr>
        <p:txBody>
          <a:bodyPr wrap="square">
            <a:spAutoFit/>
          </a:bodyPr>
          <a:lstStyle/>
          <a:p>
            <a:pPr algn="ctr"/>
            <a:r>
              <a:rPr lang="it-IT" sz="2400" b="1" dirty="0"/>
              <a:t>Bounded layers</a:t>
            </a:r>
          </a:p>
        </p:txBody>
      </p:sp>
      <p:sp>
        <p:nvSpPr>
          <p:cNvPr id="23" name="CasellaDiTesto 22">
            <a:extLst>
              <a:ext uri="{FF2B5EF4-FFF2-40B4-BE49-F238E27FC236}">
                <a16:creationId xmlns:a16="http://schemas.microsoft.com/office/drawing/2014/main" id="{1B337B10-F54C-79F3-B190-7046FCECCF15}"/>
              </a:ext>
            </a:extLst>
          </p:cNvPr>
          <p:cNvSpPr txBox="1"/>
          <p:nvPr/>
        </p:nvSpPr>
        <p:spPr>
          <a:xfrm>
            <a:off x="6716333" y="1309737"/>
            <a:ext cx="4200761" cy="461665"/>
          </a:xfrm>
          <a:prstGeom prst="rect">
            <a:avLst/>
          </a:prstGeom>
          <a:noFill/>
        </p:spPr>
        <p:txBody>
          <a:bodyPr wrap="square">
            <a:spAutoFit/>
          </a:bodyPr>
          <a:lstStyle/>
          <a:p>
            <a:pPr algn="ctr"/>
            <a:r>
              <a:rPr lang="it-IT" sz="2400" b="1" dirty="0"/>
              <a:t>Frictionless layers</a:t>
            </a:r>
          </a:p>
        </p:txBody>
      </p:sp>
      <p:pic>
        <p:nvPicPr>
          <p:cNvPr id="3" name="Immagine 2">
            <a:extLst>
              <a:ext uri="{FF2B5EF4-FFF2-40B4-BE49-F238E27FC236}">
                <a16:creationId xmlns:a16="http://schemas.microsoft.com/office/drawing/2014/main" id="{017F61CF-BBF1-A32D-23B3-8DD4084735CD}"/>
              </a:ext>
            </a:extLst>
          </p:cNvPr>
          <p:cNvPicPr>
            <a:picLocks noChangeAspect="1"/>
          </p:cNvPicPr>
          <p:nvPr/>
        </p:nvPicPr>
        <p:blipFill rotWithShape="1">
          <a:blip r:embed="rId10"/>
          <a:srcRect t="4474" r="8574"/>
          <a:stretch/>
        </p:blipFill>
        <p:spPr>
          <a:xfrm>
            <a:off x="421878" y="1700482"/>
            <a:ext cx="5117245" cy="4013659"/>
          </a:xfrm>
          <a:prstGeom prst="rect">
            <a:avLst/>
          </a:prstGeom>
        </p:spPr>
      </p:pic>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582CE7C1-8DF5-4355-F170-7012E04FF687}"/>
                  </a:ext>
                </a:extLst>
              </p:cNvPr>
              <p:cNvSpPr txBox="1"/>
              <p:nvPr/>
            </p:nvSpPr>
            <p:spPr>
              <a:xfrm>
                <a:off x="9068321" y="1961440"/>
                <a:ext cx="1983043" cy="369332"/>
              </a:xfrm>
              <a:prstGeom prst="rect">
                <a:avLst/>
              </a:prstGeom>
              <a:noFill/>
            </p:spPr>
            <p:txBody>
              <a:bodyPr wrap="none" rtlCol="0">
                <a:spAutoFit/>
              </a:bodyPr>
              <a:lstStyle/>
              <a:p>
                <a14:m>
                  <m:oMath xmlns:m="http://schemas.openxmlformats.org/officeDocument/2006/math">
                    <m:sSub>
                      <m:sSubPr>
                        <m:ctrlPr>
                          <a:rPr lang="it-IT" b="1" i="1" smtClean="0">
                            <a:solidFill>
                              <a:schemeClr val="accent1"/>
                            </a:solidFill>
                            <a:latin typeface="Cambria Math" panose="02040503050406030204" pitchFamily="18" charset="0"/>
                          </a:rPr>
                        </m:ctrlPr>
                      </m:sSubPr>
                      <m:e>
                        <m:r>
                          <a:rPr lang="it-IT" b="1" i="1" smtClean="0">
                            <a:solidFill>
                              <a:schemeClr val="accent1"/>
                            </a:solidFill>
                            <a:latin typeface="Cambria Math" panose="02040503050406030204" pitchFamily="18" charset="0"/>
                            <a:ea typeface="Cambria Math" panose="02040503050406030204" pitchFamily="18" charset="0"/>
                          </a:rPr>
                          <m:t>𝝈</m:t>
                        </m:r>
                      </m:e>
                      <m:sub>
                        <m:r>
                          <a:rPr lang="it-IT" b="1" i="1" smtClean="0">
                            <a:solidFill>
                              <a:schemeClr val="accent1"/>
                            </a:solidFill>
                            <a:latin typeface="Cambria Math" panose="02040503050406030204" pitchFamily="18" charset="0"/>
                            <a:ea typeface="Cambria Math" panose="02040503050406030204" pitchFamily="18" charset="0"/>
                          </a:rPr>
                          <m:t>𝝑</m:t>
                        </m:r>
                        <m:r>
                          <a:rPr lang="it-IT" b="1" i="1" smtClean="0">
                            <a:solidFill>
                              <a:schemeClr val="accent1"/>
                            </a:solidFill>
                            <a:latin typeface="Cambria Math" panose="02040503050406030204" pitchFamily="18" charset="0"/>
                            <a:ea typeface="Cambria Math" panose="02040503050406030204" pitchFamily="18" charset="0"/>
                          </a:rPr>
                          <m:t> </m:t>
                        </m:r>
                        <m:r>
                          <a:rPr lang="it-IT" b="1" i="1" smtClean="0">
                            <a:solidFill>
                              <a:schemeClr val="accent1"/>
                            </a:solidFill>
                            <a:latin typeface="Cambria Math" panose="02040503050406030204" pitchFamily="18" charset="0"/>
                            <a:ea typeface="Cambria Math" panose="02040503050406030204" pitchFamily="18" charset="0"/>
                          </a:rPr>
                          <m:t>𝒎𝒊𝒏</m:t>
                        </m:r>
                      </m:sub>
                    </m:sSub>
                    <m:r>
                      <a:rPr lang="it-IT" b="1" i="1" smtClean="0">
                        <a:solidFill>
                          <a:schemeClr val="accent1"/>
                        </a:solidFill>
                        <a:latin typeface="Cambria Math" panose="02040503050406030204" pitchFamily="18" charset="0"/>
                        <a:ea typeface="Cambria Math" panose="02040503050406030204" pitchFamily="18" charset="0"/>
                      </a:rPr>
                      <m:t> </m:t>
                    </m:r>
                  </m:oMath>
                </a14:m>
                <a:r>
                  <a:rPr lang="it-IT" dirty="0"/>
                  <a:t>= -348 MPa </a:t>
                </a:r>
              </a:p>
            </p:txBody>
          </p:sp>
        </mc:Choice>
        <mc:Fallback xmlns="">
          <p:sp>
            <p:nvSpPr>
              <p:cNvPr id="2" name="CasellaDiTesto 1">
                <a:extLst>
                  <a:ext uri="{FF2B5EF4-FFF2-40B4-BE49-F238E27FC236}">
                    <a16:creationId xmlns:a16="http://schemas.microsoft.com/office/drawing/2014/main" id="{582CE7C1-8DF5-4355-F170-7012E04FF687}"/>
                  </a:ext>
                </a:extLst>
              </p:cNvPr>
              <p:cNvSpPr txBox="1">
                <a:spLocks noRot="1" noChangeAspect="1" noMove="1" noResize="1" noEditPoints="1" noAdjustHandles="1" noChangeArrowheads="1" noChangeShapeType="1" noTextEdit="1"/>
              </p:cNvSpPr>
              <p:nvPr/>
            </p:nvSpPr>
            <p:spPr>
              <a:xfrm>
                <a:off x="9068321" y="1961440"/>
                <a:ext cx="1983043" cy="369332"/>
              </a:xfrm>
              <a:prstGeom prst="rect">
                <a:avLst/>
              </a:prstGeom>
              <a:blipFill>
                <a:blip r:embed="rId11"/>
                <a:stretch>
                  <a:fillRect t="-10000" b="-2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B70746F4-EC47-DA4E-B50C-6DEFA6DFBB96}"/>
                  </a:ext>
                </a:extLst>
              </p:cNvPr>
              <p:cNvSpPr txBox="1"/>
              <p:nvPr/>
            </p:nvSpPr>
            <p:spPr>
              <a:xfrm>
                <a:off x="9068321" y="1703357"/>
                <a:ext cx="2947723" cy="369332"/>
              </a:xfrm>
              <a:prstGeom prst="rect">
                <a:avLst/>
              </a:prstGeom>
              <a:noFill/>
            </p:spPr>
            <p:txBody>
              <a:bodyPr wrap="square">
                <a:spAutoFit/>
              </a:bodyPr>
              <a:lstStyle/>
              <a:p>
                <a14:m>
                  <m:oMath xmlns:m="http://schemas.openxmlformats.org/officeDocument/2006/math">
                    <m:sSub>
                      <m:sSubPr>
                        <m:ctrlPr>
                          <a:rPr lang="it-IT" b="1" i="1" smtClean="0">
                            <a:solidFill>
                              <a:srgbClr val="C00000"/>
                            </a:solidFill>
                            <a:latin typeface="Cambria Math" panose="02040503050406030204" pitchFamily="18" charset="0"/>
                          </a:rPr>
                        </m:ctrlPr>
                      </m:sSubPr>
                      <m:e>
                        <m:r>
                          <a:rPr lang="it-IT" b="1" i="1" smtClean="0">
                            <a:solidFill>
                              <a:srgbClr val="C00000"/>
                            </a:solidFill>
                            <a:latin typeface="Cambria Math" panose="02040503050406030204" pitchFamily="18" charset="0"/>
                            <a:ea typeface="Cambria Math" panose="02040503050406030204" pitchFamily="18" charset="0"/>
                          </a:rPr>
                          <m:t>𝝈</m:t>
                        </m:r>
                      </m:e>
                      <m:sub>
                        <m:r>
                          <a:rPr lang="it-IT" b="1" i="1" smtClean="0">
                            <a:solidFill>
                              <a:srgbClr val="C00000"/>
                            </a:solidFill>
                            <a:latin typeface="Cambria Math" panose="02040503050406030204" pitchFamily="18" charset="0"/>
                            <a:ea typeface="Cambria Math" panose="02040503050406030204" pitchFamily="18" charset="0"/>
                          </a:rPr>
                          <m:t>𝝑</m:t>
                        </m:r>
                        <m:r>
                          <a:rPr lang="it-IT" b="1" i="1" smtClean="0">
                            <a:solidFill>
                              <a:srgbClr val="C00000"/>
                            </a:solidFill>
                            <a:latin typeface="Cambria Math" panose="02040503050406030204" pitchFamily="18" charset="0"/>
                            <a:ea typeface="Cambria Math" panose="02040503050406030204" pitchFamily="18" charset="0"/>
                          </a:rPr>
                          <m:t> </m:t>
                        </m:r>
                        <m:r>
                          <a:rPr lang="it-IT" b="1" i="1" smtClean="0">
                            <a:solidFill>
                              <a:srgbClr val="C00000"/>
                            </a:solidFill>
                            <a:latin typeface="Cambria Math" panose="02040503050406030204" pitchFamily="18" charset="0"/>
                            <a:ea typeface="Cambria Math" panose="02040503050406030204" pitchFamily="18" charset="0"/>
                          </a:rPr>
                          <m:t>𝒎𝒂𝒙</m:t>
                        </m:r>
                      </m:sub>
                    </m:sSub>
                    <m:r>
                      <a:rPr lang="it-IT" b="1" i="1" smtClean="0">
                        <a:solidFill>
                          <a:srgbClr val="C00000"/>
                        </a:solidFill>
                        <a:latin typeface="Cambria Math" panose="02040503050406030204" pitchFamily="18" charset="0"/>
                        <a:ea typeface="Cambria Math" panose="02040503050406030204" pitchFamily="18" charset="0"/>
                      </a:rPr>
                      <m:t> </m:t>
                    </m:r>
                  </m:oMath>
                </a14:m>
                <a:r>
                  <a:rPr lang="it-IT" dirty="0"/>
                  <a:t>= 133 MPa </a:t>
                </a:r>
              </a:p>
            </p:txBody>
          </p:sp>
        </mc:Choice>
        <mc:Fallback xmlns="">
          <p:sp>
            <p:nvSpPr>
              <p:cNvPr id="5" name="CasellaDiTesto 4">
                <a:extLst>
                  <a:ext uri="{FF2B5EF4-FFF2-40B4-BE49-F238E27FC236}">
                    <a16:creationId xmlns:a16="http://schemas.microsoft.com/office/drawing/2014/main" id="{B70746F4-EC47-DA4E-B50C-6DEFA6DFBB96}"/>
                  </a:ext>
                </a:extLst>
              </p:cNvPr>
              <p:cNvSpPr txBox="1">
                <a:spLocks noRot="1" noChangeAspect="1" noMove="1" noResize="1" noEditPoints="1" noAdjustHandles="1" noChangeArrowheads="1" noChangeShapeType="1" noTextEdit="1"/>
              </p:cNvSpPr>
              <p:nvPr/>
            </p:nvSpPr>
            <p:spPr>
              <a:xfrm>
                <a:off x="9068321" y="1703357"/>
                <a:ext cx="2947723" cy="369332"/>
              </a:xfrm>
              <a:prstGeom prst="rect">
                <a:avLst/>
              </a:prstGeom>
              <a:blipFill>
                <a:blip r:embed="rId12"/>
                <a:stretch>
                  <a:fillRect t="-8197" b="-24590"/>
                </a:stretch>
              </a:blipFill>
            </p:spPr>
            <p:txBody>
              <a:bodyPr/>
              <a:lstStyle/>
              <a:p>
                <a:r>
                  <a:rPr lang="it-IT">
                    <a:noFill/>
                  </a:rPr>
                  <a:t> </a:t>
                </a:r>
              </a:p>
            </p:txBody>
          </p:sp>
        </mc:Fallback>
      </mc:AlternateContent>
      <p:pic>
        <p:nvPicPr>
          <p:cNvPr id="8" name="Immagine 7">
            <a:extLst>
              <a:ext uri="{FF2B5EF4-FFF2-40B4-BE49-F238E27FC236}">
                <a16:creationId xmlns:a16="http://schemas.microsoft.com/office/drawing/2014/main" id="{67A76F97-0088-4354-3A51-5CFB49725A23}"/>
              </a:ext>
            </a:extLst>
          </p:cNvPr>
          <p:cNvPicPr>
            <a:picLocks noChangeAspect="1"/>
          </p:cNvPicPr>
          <p:nvPr/>
        </p:nvPicPr>
        <p:blipFill>
          <a:blip r:embed="rId13"/>
          <a:stretch>
            <a:fillRect/>
          </a:stretch>
        </p:blipFill>
        <p:spPr>
          <a:xfrm>
            <a:off x="1385347" y="6005125"/>
            <a:ext cx="9349522" cy="467476"/>
          </a:xfrm>
          <a:prstGeom prst="rect">
            <a:avLst/>
          </a:prstGeom>
        </p:spPr>
      </p:pic>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12B49C75-7A96-1502-959A-06A557CD5C67}"/>
                  </a:ext>
                </a:extLst>
              </p:cNvPr>
              <p:cNvSpPr txBox="1"/>
              <p:nvPr/>
            </p:nvSpPr>
            <p:spPr>
              <a:xfrm>
                <a:off x="5061554" y="5598023"/>
                <a:ext cx="1842474" cy="523220"/>
              </a:xfrm>
              <a:prstGeom prst="rect">
                <a:avLst/>
              </a:prstGeom>
              <a:noFill/>
            </p:spPr>
            <p:txBody>
              <a:bodyPr wrap="square">
                <a:spAutoFit/>
              </a:bodyPr>
              <a:lstStyle/>
              <a:p>
                <a14:m>
                  <m:oMath xmlns:m="http://schemas.openxmlformats.org/officeDocument/2006/math">
                    <m:sSub>
                      <m:sSubPr>
                        <m:ctrlPr>
                          <a:rPr lang="it-IT" sz="2800" b="1" i="1" smtClean="0">
                            <a:solidFill>
                              <a:schemeClr val="tx1"/>
                            </a:solidFill>
                            <a:latin typeface="Cambria Math" panose="02040503050406030204" pitchFamily="18" charset="0"/>
                          </a:rPr>
                        </m:ctrlPr>
                      </m:sSubPr>
                      <m:e>
                        <m:r>
                          <a:rPr lang="it-IT" sz="2800" b="1" i="1" smtClean="0">
                            <a:solidFill>
                              <a:schemeClr val="tx1"/>
                            </a:solidFill>
                            <a:latin typeface="Cambria Math" panose="02040503050406030204" pitchFamily="18" charset="0"/>
                            <a:ea typeface="Cambria Math" panose="02040503050406030204" pitchFamily="18" charset="0"/>
                          </a:rPr>
                          <m:t>𝝈</m:t>
                        </m:r>
                      </m:e>
                      <m:sub>
                        <m:r>
                          <a:rPr lang="it-IT" sz="2800" b="1" i="1" smtClean="0">
                            <a:solidFill>
                              <a:schemeClr val="tx1"/>
                            </a:solidFill>
                            <a:latin typeface="Cambria Math" panose="02040503050406030204" pitchFamily="18" charset="0"/>
                            <a:ea typeface="Cambria Math" panose="02040503050406030204" pitchFamily="18" charset="0"/>
                          </a:rPr>
                          <m:t>𝝑</m:t>
                        </m:r>
                      </m:sub>
                    </m:sSub>
                  </m:oMath>
                </a14:m>
                <a:r>
                  <a:rPr lang="it-IT" sz="2800" dirty="0"/>
                  <a:t> (MPa)</a:t>
                </a:r>
              </a:p>
            </p:txBody>
          </p:sp>
        </mc:Choice>
        <mc:Fallback xmlns="">
          <p:sp>
            <p:nvSpPr>
              <p:cNvPr id="12" name="CasellaDiTesto 11">
                <a:extLst>
                  <a:ext uri="{FF2B5EF4-FFF2-40B4-BE49-F238E27FC236}">
                    <a16:creationId xmlns:a16="http://schemas.microsoft.com/office/drawing/2014/main" id="{12B49C75-7A96-1502-959A-06A557CD5C67}"/>
                  </a:ext>
                </a:extLst>
              </p:cNvPr>
              <p:cNvSpPr txBox="1">
                <a:spLocks noRot="1" noChangeAspect="1" noMove="1" noResize="1" noEditPoints="1" noAdjustHandles="1" noChangeArrowheads="1" noChangeShapeType="1" noTextEdit="1"/>
              </p:cNvSpPr>
              <p:nvPr/>
            </p:nvSpPr>
            <p:spPr>
              <a:xfrm>
                <a:off x="5061554" y="5598023"/>
                <a:ext cx="1842474" cy="523220"/>
              </a:xfrm>
              <a:prstGeom prst="rect">
                <a:avLst/>
              </a:prstGeom>
              <a:blipFill>
                <a:blip r:embed="rId14"/>
                <a:stretch>
                  <a:fillRect t="-10465" b="-32558"/>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6D928617-3884-E513-96D9-6ACFC194255D}"/>
                  </a:ext>
                </a:extLst>
              </p:cNvPr>
              <p:cNvSpPr txBox="1"/>
              <p:nvPr/>
            </p:nvSpPr>
            <p:spPr>
              <a:xfrm>
                <a:off x="3661462" y="1957774"/>
                <a:ext cx="1983043" cy="369332"/>
              </a:xfrm>
              <a:prstGeom prst="rect">
                <a:avLst/>
              </a:prstGeom>
              <a:noFill/>
            </p:spPr>
            <p:txBody>
              <a:bodyPr wrap="none" rtlCol="0">
                <a:spAutoFit/>
              </a:bodyPr>
              <a:lstStyle/>
              <a:p>
                <a14:m>
                  <m:oMath xmlns:m="http://schemas.openxmlformats.org/officeDocument/2006/math">
                    <m:sSub>
                      <m:sSubPr>
                        <m:ctrlPr>
                          <a:rPr lang="it-IT" b="1" i="1" smtClean="0">
                            <a:solidFill>
                              <a:schemeClr val="accent1"/>
                            </a:solidFill>
                            <a:latin typeface="Cambria Math" panose="02040503050406030204" pitchFamily="18" charset="0"/>
                          </a:rPr>
                        </m:ctrlPr>
                      </m:sSubPr>
                      <m:e>
                        <m:r>
                          <a:rPr lang="it-IT" b="1" i="1" smtClean="0">
                            <a:solidFill>
                              <a:schemeClr val="accent1"/>
                            </a:solidFill>
                            <a:latin typeface="Cambria Math" panose="02040503050406030204" pitchFamily="18" charset="0"/>
                            <a:ea typeface="Cambria Math" panose="02040503050406030204" pitchFamily="18" charset="0"/>
                          </a:rPr>
                          <m:t>𝝈</m:t>
                        </m:r>
                      </m:e>
                      <m:sub>
                        <m:r>
                          <a:rPr lang="it-IT" b="1" i="1" smtClean="0">
                            <a:solidFill>
                              <a:schemeClr val="accent1"/>
                            </a:solidFill>
                            <a:latin typeface="Cambria Math" panose="02040503050406030204" pitchFamily="18" charset="0"/>
                            <a:ea typeface="Cambria Math" panose="02040503050406030204" pitchFamily="18" charset="0"/>
                          </a:rPr>
                          <m:t>𝝑</m:t>
                        </m:r>
                        <m:r>
                          <a:rPr lang="it-IT" b="1" i="1" smtClean="0">
                            <a:solidFill>
                              <a:schemeClr val="accent1"/>
                            </a:solidFill>
                            <a:latin typeface="Cambria Math" panose="02040503050406030204" pitchFamily="18" charset="0"/>
                            <a:ea typeface="Cambria Math" panose="02040503050406030204" pitchFamily="18" charset="0"/>
                          </a:rPr>
                          <m:t> </m:t>
                        </m:r>
                        <m:r>
                          <a:rPr lang="it-IT" b="1" i="1" smtClean="0">
                            <a:solidFill>
                              <a:schemeClr val="accent1"/>
                            </a:solidFill>
                            <a:latin typeface="Cambria Math" panose="02040503050406030204" pitchFamily="18" charset="0"/>
                            <a:ea typeface="Cambria Math" panose="02040503050406030204" pitchFamily="18" charset="0"/>
                          </a:rPr>
                          <m:t>𝒎𝒊𝒏</m:t>
                        </m:r>
                      </m:sub>
                    </m:sSub>
                    <m:r>
                      <a:rPr lang="it-IT" b="1" i="1" smtClean="0">
                        <a:solidFill>
                          <a:schemeClr val="accent1"/>
                        </a:solidFill>
                        <a:latin typeface="Cambria Math" panose="02040503050406030204" pitchFamily="18" charset="0"/>
                        <a:ea typeface="Cambria Math" panose="02040503050406030204" pitchFamily="18" charset="0"/>
                      </a:rPr>
                      <m:t> </m:t>
                    </m:r>
                  </m:oMath>
                </a14:m>
                <a:r>
                  <a:rPr lang="it-IT" dirty="0"/>
                  <a:t>= -321 MPa </a:t>
                </a:r>
              </a:p>
            </p:txBody>
          </p:sp>
        </mc:Choice>
        <mc:Fallback xmlns="">
          <p:sp>
            <p:nvSpPr>
              <p:cNvPr id="14" name="CasellaDiTesto 13">
                <a:extLst>
                  <a:ext uri="{FF2B5EF4-FFF2-40B4-BE49-F238E27FC236}">
                    <a16:creationId xmlns:a16="http://schemas.microsoft.com/office/drawing/2014/main" id="{6D928617-3884-E513-96D9-6ACFC194255D}"/>
                  </a:ext>
                </a:extLst>
              </p:cNvPr>
              <p:cNvSpPr txBox="1">
                <a:spLocks noRot="1" noChangeAspect="1" noMove="1" noResize="1" noEditPoints="1" noAdjustHandles="1" noChangeArrowheads="1" noChangeShapeType="1" noTextEdit="1"/>
              </p:cNvSpPr>
              <p:nvPr/>
            </p:nvSpPr>
            <p:spPr>
              <a:xfrm>
                <a:off x="3661462" y="1957774"/>
                <a:ext cx="1983043" cy="369332"/>
              </a:xfrm>
              <a:prstGeom prst="rect">
                <a:avLst/>
              </a:prstGeom>
              <a:blipFill>
                <a:blip r:embed="rId15"/>
                <a:stretch>
                  <a:fillRect t="-8197" b="-2459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F4914D80-64D7-BDFC-3154-93429D56ED13}"/>
                  </a:ext>
                </a:extLst>
              </p:cNvPr>
              <p:cNvSpPr txBox="1"/>
              <p:nvPr/>
            </p:nvSpPr>
            <p:spPr>
              <a:xfrm>
                <a:off x="3661462" y="1700482"/>
                <a:ext cx="2947723" cy="369332"/>
              </a:xfrm>
              <a:prstGeom prst="rect">
                <a:avLst/>
              </a:prstGeom>
              <a:noFill/>
            </p:spPr>
            <p:txBody>
              <a:bodyPr wrap="square">
                <a:spAutoFit/>
              </a:bodyPr>
              <a:lstStyle/>
              <a:p>
                <a14:m>
                  <m:oMath xmlns:m="http://schemas.openxmlformats.org/officeDocument/2006/math">
                    <m:sSub>
                      <m:sSubPr>
                        <m:ctrlPr>
                          <a:rPr lang="it-IT" b="1" i="1" smtClean="0">
                            <a:solidFill>
                              <a:srgbClr val="C00000"/>
                            </a:solidFill>
                            <a:latin typeface="Cambria Math" panose="02040503050406030204" pitchFamily="18" charset="0"/>
                          </a:rPr>
                        </m:ctrlPr>
                      </m:sSubPr>
                      <m:e>
                        <m:r>
                          <a:rPr lang="it-IT" b="1" i="1" smtClean="0">
                            <a:solidFill>
                              <a:srgbClr val="C00000"/>
                            </a:solidFill>
                            <a:latin typeface="Cambria Math" panose="02040503050406030204" pitchFamily="18" charset="0"/>
                            <a:ea typeface="Cambria Math" panose="02040503050406030204" pitchFamily="18" charset="0"/>
                          </a:rPr>
                          <m:t>𝝈</m:t>
                        </m:r>
                      </m:e>
                      <m:sub>
                        <m:r>
                          <a:rPr lang="it-IT" b="1" i="1" smtClean="0">
                            <a:solidFill>
                              <a:srgbClr val="C00000"/>
                            </a:solidFill>
                            <a:latin typeface="Cambria Math" panose="02040503050406030204" pitchFamily="18" charset="0"/>
                            <a:ea typeface="Cambria Math" panose="02040503050406030204" pitchFamily="18" charset="0"/>
                          </a:rPr>
                          <m:t>𝝑</m:t>
                        </m:r>
                        <m:r>
                          <a:rPr lang="it-IT" b="1" i="1" smtClean="0">
                            <a:solidFill>
                              <a:srgbClr val="C00000"/>
                            </a:solidFill>
                            <a:latin typeface="Cambria Math" panose="02040503050406030204" pitchFamily="18" charset="0"/>
                            <a:ea typeface="Cambria Math" panose="02040503050406030204" pitchFamily="18" charset="0"/>
                          </a:rPr>
                          <m:t> </m:t>
                        </m:r>
                        <m:r>
                          <a:rPr lang="it-IT" b="1" i="1" smtClean="0">
                            <a:solidFill>
                              <a:srgbClr val="C00000"/>
                            </a:solidFill>
                            <a:latin typeface="Cambria Math" panose="02040503050406030204" pitchFamily="18" charset="0"/>
                            <a:ea typeface="Cambria Math" panose="02040503050406030204" pitchFamily="18" charset="0"/>
                          </a:rPr>
                          <m:t>𝒎𝒂𝒙</m:t>
                        </m:r>
                      </m:sub>
                    </m:sSub>
                    <m:r>
                      <a:rPr lang="it-IT" b="1" i="1" smtClean="0">
                        <a:solidFill>
                          <a:srgbClr val="C00000"/>
                        </a:solidFill>
                        <a:latin typeface="Cambria Math" panose="02040503050406030204" pitchFamily="18" charset="0"/>
                        <a:ea typeface="Cambria Math" panose="02040503050406030204" pitchFamily="18" charset="0"/>
                      </a:rPr>
                      <m:t> </m:t>
                    </m:r>
                  </m:oMath>
                </a14:m>
                <a:r>
                  <a:rPr lang="it-IT" dirty="0"/>
                  <a:t>= 218 MPa </a:t>
                </a:r>
              </a:p>
            </p:txBody>
          </p:sp>
        </mc:Choice>
        <mc:Fallback xmlns="">
          <p:sp>
            <p:nvSpPr>
              <p:cNvPr id="15" name="CasellaDiTesto 14">
                <a:extLst>
                  <a:ext uri="{FF2B5EF4-FFF2-40B4-BE49-F238E27FC236}">
                    <a16:creationId xmlns:a16="http://schemas.microsoft.com/office/drawing/2014/main" id="{F4914D80-64D7-BDFC-3154-93429D56ED13}"/>
                  </a:ext>
                </a:extLst>
              </p:cNvPr>
              <p:cNvSpPr txBox="1">
                <a:spLocks noRot="1" noChangeAspect="1" noMove="1" noResize="1" noEditPoints="1" noAdjustHandles="1" noChangeArrowheads="1" noChangeShapeType="1" noTextEdit="1"/>
              </p:cNvSpPr>
              <p:nvPr/>
            </p:nvSpPr>
            <p:spPr>
              <a:xfrm>
                <a:off x="3661462" y="1700482"/>
                <a:ext cx="2947723" cy="369332"/>
              </a:xfrm>
              <a:prstGeom prst="rect">
                <a:avLst/>
              </a:prstGeom>
              <a:blipFill>
                <a:blip r:embed="rId16"/>
                <a:stretch>
                  <a:fillRect t="-9836" b="-24590"/>
                </a:stretch>
              </a:blipFill>
            </p:spPr>
            <p:txBody>
              <a:bodyPr/>
              <a:lstStyle/>
              <a:p>
                <a:r>
                  <a:rPr lang="it-IT">
                    <a:noFill/>
                  </a:rPr>
                  <a:t> </a:t>
                </a:r>
              </a:p>
            </p:txBody>
          </p:sp>
        </mc:Fallback>
      </mc:AlternateContent>
    </p:spTree>
    <p:extLst>
      <p:ext uri="{BB962C8B-B14F-4D97-AF65-F5344CB8AC3E}">
        <p14:creationId xmlns:p14="http://schemas.microsoft.com/office/powerpoint/2010/main" val="2240972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47907B01-5E21-C224-8914-13EE8B210E3C}"/>
                  </a:ext>
                </a:extLst>
              </p:cNvPr>
              <p:cNvSpPr>
                <a:spLocks noGrp="1"/>
              </p:cNvSpPr>
              <p:nvPr>
                <p:ph sz="half" idx="1"/>
              </p:nvPr>
            </p:nvSpPr>
            <p:spPr>
              <a:xfrm>
                <a:off x="216058" y="1144448"/>
                <a:ext cx="10675897" cy="939126"/>
              </a:xfrm>
            </p:spPr>
            <p:txBody>
              <a:bodyPr>
                <a:noAutofit/>
              </a:bodyPr>
              <a:lstStyle/>
              <a:p>
                <a:pPr marL="0" indent="0">
                  <a:buNone/>
                </a:pPr>
                <a:endParaRPr lang="en-GB" sz="1800" dirty="0">
                  <a:latin typeface="+mn-lt"/>
                </a:endParaRPr>
              </a:p>
              <a:p>
                <a:r>
                  <a:rPr lang="en-GB" sz="1800" dirty="0">
                    <a:latin typeface="+mn-lt"/>
                  </a:rPr>
                  <a:t>A </a:t>
                </a:r>
                <a:r>
                  <a:rPr lang="en-GB" sz="1800" b="1" dirty="0">
                    <a:solidFill>
                      <a:srgbClr val="00B050"/>
                    </a:solidFill>
                    <a:latin typeface="+mn-lt"/>
                  </a:rPr>
                  <a:t>cos</a:t>
                </a:r>
                <a14:m>
                  <m:oMath xmlns:m="http://schemas.openxmlformats.org/officeDocument/2006/math">
                    <m:r>
                      <a:rPr lang="it-IT" sz="1800" b="1" i="1" smtClean="0">
                        <a:solidFill>
                          <a:srgbClr val="00B050"/>
                        </a:solidFill>
                        <a:latin typeface="Cambria Math" panose="02040503050406030204" pitchFamily="18" charset="0"/>
                        <a:ea typeface="Cambria Math" panose="02040503050406030204" pitchFamily="18" charset="0"/>
                      </a:rPr>
                      <m:t>𝝑</m:t>
                    </m:r>
                  </m:oMath>
                </a14:m>
                <a:r>
                  <a:rPr lang="en-GB" sz="1800" b="1" dirty="0">
                    <a:solidFill>
                      <a:srgbClr val="00B050"/>
                    </a:solidFill>
                    <a:latin typeface="+mn-lt"/>
                  </a:rPr>
                  <a:t> dipole magnet</a:t>
                </a:r>
                <a:r>
                  <a:rPr lang="en-GB" sz="1800" dirty="0">
                    <a:solidFill>
                      <a:srgbClr val="00B050"/>
                    </a:solidFill>
                    <a:latin typeface="+mn-lt"/>
                  </a:rPr>
                  <a:t> </a:t>
                </a:r>
                <a:r>
                  <a:rPr lang="en-GB" sz="1800" dirty="0">
                    <a:latin typeface="+mn-lt"/>
                  </a:rPr>
                  <a:t>entirely designed with </a:t>
                </a:r>
                <a:r>
                  <a:rPr lang="en-GB" sz="1800" dirty="0">
                    <a:latin typeface="+mn-lt"/>
                    <a:ea typeface="Calibri" panose="020F0502020204030204" pitchFamily="34" charset="0"/>
                    <a:cs typeface="Calibri" panose="020F0502020204030204" pitchFamily="34" charset="0"/>
                  </a:rPr>
                  <a:t>HTS</a:t>
                </a:r>
                <a:r>
                  <a:rPr lang="en-GB" sz="1800" dirty="0">
                    <a:latin typeface="+mn-lt"/>
                  </a:rPr>
                  <a:t> technology needs to account for non-uniform J distribution.</a:t>
                </a:r>
              </a:p>
            </p:txBody>
          </p:sp>
        </mc:Choice>
        <mc:Fallback xmlns="">
          <p:sp>
            <p:nvSpPr>
              <p:cNvPr id="2" name="Content Placeholder 1">
                <a:extLst>
                  <a:ext uri="{FF2B5EF4-FFF2-40B4-BE49-F238E27FC236}">
                    <a16:creationId xmlns:a16="http://schemas.microsoft.com/office/drawing/2014/main" id="{47907B01-5E21-C224-8914-13EE8B210E3C}"/>
                  </a:ext>
                </a:extLst>
              </p:cNvPr>
              <p:cNvSpPr>
                <a:spLocks noGrp="1" noRot="1" noChangeAspect="1" noMove="1" noResize="1" noEditPoints="1" noAdjustHandles="1" noChangeArrowheads="1" noChangeShapeType="1" noTextEdit="1"/>
              </p:cNvSpPr>
              <p:nvPr>
                <p:ph sz="half" idx="1"/>
              </p:nvPr>
            </p:nvSpPr>
            <p:spPr>
              <a:xfrm>
                <a:off x="216058" y="1144448"/>
                <a:ext cx="10675897" cy="939126"/>
              </a:xfrm>
              <a:blipFill>
                <a:blip r:embed="rId3"/>
                <a:stretch>
                  <a:fillRect l="-34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7" name="Title 4">
            <a:extLst>
              <a:ext uri="{FF2B5EF4-FFF2-40B4-BE49-F238E27FC236}">
                <a16:creationId xmlns:a16="http://schemas.microsoft.com/office/drawing/2014/main" id="{42C3FF92-D3EE-521B-924F-9FD7EB5D688F}"/>
              </a:ext>
            </a:extLst>
          </p:cNvPr>
          <p:cNvSpPr>
            <a:spLocks noGrp="1"/>
          </p:cNvSpPr>
          <p:nvPr>
            <p:ph type="title"/>
          </p:nvPr>
        </p:nvSpPr>
        <p:spPr>
          <a:xfrm>
            <a:off x="2392362" y="0"/>
            <a:ext cx="7407275" cy="1325563"/>
          </a:xfrm>
        </p:spPr>
        <p:txBody>
          <a:bodyPr/>
          <a:lstStyle/>
          <a:p>
            <a:r>
              <a:rPr lang="en-GB" b="1" dirty="0"/>
              <a:t>Conclusion &amp; Perspectives</a:t>
            </a:r>
          </a:p>
        </p:txBody>
      </p:sp>
      <p:sp>
        <p:nvSpPr>
          <p:cNvPr id="8" name="Segnaposto piè di pagina 3">
            <a:extLst>
              <a:ext uri="{FF2B5EF4-FFF2-40B4-BE49-F238E27FC236}">
                <a16:creationId xmlns:a16="http://schemas.microsoft.com/office/drawing/2014/main" id="{32BA1A86-CDCD-3798-1C1A-339A0D88F638}"/>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9" name="Immagine 8">
            <a:extLst>
              <a:ext uri="{FF2B5EF4-FFF2-40B4-BE49-F238E27FC236}">
                <a16:creationId xmlns:a16="http://schemas.microsoft.com/office/drawing/2014/main" id="{DD6CC860-78B8-8E77-918B-04407AF3802D}"/>
              </a:ext>
            </a:extLst>
          </p:cNvPr>
          <p:cNvPicPr>
            <a:picLocks noChangeAspect="1"/>
          </p:cNvPicPr>
          <p:nvPr/>
        </p:nvPicPr>
        <p:blipFill>
          <a:blip r:embed="rId4"/>
          <a:stretch>
            <a:fillRect/>
          </a:stretch>
        </p:blipFill>
        <p:spPr>
          <a:xfrm>
            <a:off x="10660835" y="13682"/>
            <a:ext cx="790504" cy="790504"/>
          </a:xfrm>
          <a:prstGeom prst="rect">
            <a:avLst/>
          </a:prstGeom>
        </p:spPr>
      </p:pic>
      <p:pic>
        <p:nvPicPr>
          <p:cNvPr id="11" name="Immagine 10">
            <a:extLst>
              <a:ext uri="{FF2B5EF4-FFF2-40B4-BE49-F238E27FC236}">
                <a16:creationId xmlns:a16="http://schemas.microsoft.com/office/drawing/2014/main" id="{EB052652-F647-C64A-A79C-094A532EE2AE}"/>
              </a:ext>
            </a:extLst>
          </p:cNvPr>
          <p:cNvPicPr>
            <a:picLocks noChangeAspect="1"/>
          </p:cNvPicPr>
          <p:nvPr/>
        </p:nvPicPr>
        <p:blipFill>
          <a:blip r:embed="rId5"/>
          <a:stretch>
            <a:fillRect/>
          </a:stretch>
        </p:blipFill>
        <p:spPr>
          <a:xfrm>
            <a:off x="9870331" y="51103"/>
            <a:ext cx="790504" cy="734039"/>
          </a:xfrm>
          <a:prstGeom prst="rect">
            <a:avLst/>
          </a:prstGeom>
        </p:spPr>
      </p:pic>
      <p:pic>
        <p:nvPicPr>
          <p:cNvPr id="12" name="Immagine 11">
            <a:extLst>
              <a:ext uri="{FF2B5EF4-FFF2-40B4-BE49-F238E27FC236}">
                <a16:creationId xmlns:a16="http://schemas.microsoft.com/office/drawing/2014/main" id="{C23785CD-F87B-C56E-2D13-2FF060A335A7}"/>
              </a:ext>
            </a:extLst>
          </p:cNvPr>
          <p:cNvPicPr>
            <a:picLocks noChangeAspect="1"/>
          </p:cNvPicPr>
          <p:nvPr/>
        </p:nvPicPr>
        <p:blipFill>
          <a:blip r:embed="rId6"/>
          <a:stretch>
            <a:fillRect/>
          </a:stretch>
        </p:blipFill>
        <p:spPr>
          <a:xfrm>
            <a:off x="11391094" y="182578"/>
            <a:ext cx="800906" cy="433612"/>
          </a:xfrm>
          <a:prstGeom prst="rect">
            <a:avLst/>
          </a:prstGeom>
        </p:spPr>
      </p:pic>
      <p:pic>
        <p:nvPicPr>
          <p:cNvPr id="13" name="Immagine 12">
            <a:extLst>
              <a:ext uri="{FF2B5EF4-FFF2-40B4-BE49-F238E27FC236}">
                <a16:creationId xmlns:a16="http://schemas.microsoft.com/office/drawing/2014/main" id="{90397117-A0A4-7113-CEFB-3165CF83F669}"/>
              </a:ext>
            </a:extLst>
          </p:cNvPr>
          <p:cNvPicPr>
            <a:picLocks noChangeAspect="1"/>
          </p:cNvPicPr>
          <p:nvPr/>
        </p:nvPicPr>
        <p:blipFill>
          <a:blip r:embed="rId7"/>
          <a:stretch>
            <a:fillRect/>
          </a:stretch>
        </p:blipFill>
        <p:spPr>
          <a:xfrm>
            <a:off x="11051364" y="714668"/>
            <a:ext cx="561829" cy="565600"/>
          </a:xfrm>
          <a:prstGeom prst="rect">
            <a:avLst/>
          </a:prstGeom>
        </p:spPr>
      </p:pic>
      <p:pic>
        <p:nvPicPr>
          <p:cNvPr id="14" name="Immagine 13">
            <a:extLst>
              <a:ext uri="{FF2B5EF4-FFF2-40B4-BE49-F238E27FC236}">
                <a16:creationId xmlns:a16="http://schemas.microsoft.com/office/drawing/2014/main" id="{1FF96026-822E-60CD-3615-DAC43F407DC1}"/>
              </a:ext>
            </a:extLst>
          </p:cNvPr>
          <p:cNvPicPr>
            <a:picLocks noChangeAspect="1"/>
          </p:cNvPicPr>
          <p:nvPr/>
        </p:nvPicPr>
        <p:blipFill rotWithShape="1">
          <a:blip r:embed="rId8"/>
          <a:srcRect l="1049" t="53804" r="672"/>
          <a:stretch/>
        </p:blipFill>
        <p:spPr>
          <a:xfrm>
            <a:off x="10407079" y="735196"/>
            <a:ext cx="561829" cy="535065"/>
          </a:xfrm>
          <a:prstGeom prst="rect">
            <a:avLst/>
          </a:prstGeom>
        </p:spPr>
      </p:pic>
      <p:sp>
        <p:nvSpPr>
          <p:cNvPr id="4" name="CasellaDiTesto 3">
            <a:extLst>
              <a:ext uri="{FF2B5EF4-FFF2-40B4-BE49-F238E27FC236}">
                <a16:creationId xmlns:a16="http://schemas.microsoft.com/office/drawing/2014/main" id="{F6FA232D-CCE2-7380-D554-A2468AE070B6}"/>
              </a:ext>
            </a:extLst>
          </p:cNvPr>
          <p:cNvSpPr txBox="1"/>
          <p:nvPr/>
        </p:nvSpPr>
        <p:spPr>
          <a:xfrm>
            <a:off x="216057" y="5754464"/>
            <a:ext cx="10835307" cy="646331"/>
          </a:xfrm>
          <a:prstGeom prst="rect">
            <a:avLst/>
          </a:prstGeom>
          <a:noFill/>
        </p:spPr>
        <p:txBody>
          <a:bodyPr wrap="square">
            <a:spAutoFit/>
          </a:bodyPr>
          <a:lstStyle/>
          <a:p>
            <a:pPr marL="285750" indent="-285750">
              <a:buFont typeface="Arial" panose="020B0604020202020204" pitchFamily="34" charset="0"/>
              <a:buChar char="•"/>
            </a:pPr>
            <a:r>
              <a:rPr lang="en-GB" sz="1800" b="1" dirty="0">
                <a:solidFill>
                  <a:srgbClr val="00B050"/>
                </a:solidFill>
              </a:rPr>
              <a:t>Further improvement of code </a:t>
            </a:r>
            <a:r>
              <a:rPr lang="en-GB" sz="1800" dirty="0"/>
              <a:t>for current distribution evaluation will be performed to obtain more accurate results. </a:t>
            </a:r>
            <a:r>
              <a:rPr lang="en-GB" sz="1800" b="1" dirty="0">
                <a:solidFill>
                  <a:srgbClr val="00B050"/>
                </a:solidFill>
              </a:rPr>
              <a:t>Mechanical study will be further developed </a:t>
            </a:r>
            <a:r>
              <a:rPr lang="en-GB" sz="1800" dirty="0"/>
              <a:t>to find appropriate solutions to assure mechanical stability.</a:t>
            </a:r>
            <a:endParaRPr lang="it-IT" dirty="0"/>
          </a:p>
        </p:txBody>
      </p:sp>
      <p:sp>
        <p:nvSpPr>
          <p:cNvPr id="10" name="CasellaDiTesto 9">
            <a:extLst>
              <a:ext uri="{FF2B5EF4-FFF2-40B4-BE49-F238E27FC236}">
                <a16:creationId xmlns:a16="http://schemas.microsoft.com/office/drawing/2014/main" id="{96B40986-F51D-1A77-AC47-86D061B1C332}"/>
              </a:ext>
            </a:extLst>
          </p:cNvPr>
          <p:cNvSpPr txBox="1"/>
          <p:nvPr/>
        </p:nvSpPr>
        <p:spPr>
          <a:xfrm>
            <a:off x="216057" y="4572869"/>
            <a:ext cx="10610443" cy="923330"/>
          </a:xfrm>
          <a:prstGeom prst="rect">
            <a:avLst/>
          </a:prstGeom>
          <a:noFill/>
        </p:spPr>
        <p:txBody>
          <a:bodyPr wrap="square">
            <a:spAutoFit/>
          </a:bodyPr>
          <a:lstStyle/>
          <a:p>
            <a:pPr marL="285750" indent="-285750">
              <a:buFont typeface="Arial" panose="020B0604020202020204" pitchFamily="34" charset="0"/>
              <a:buChar char="•"/>
            </a:pPr>
            <a:r>
              <a:rPr lang="en-GB" sz="1800" dirty="0"/>
              <a:t>The </a:t>
            </a:r>
            <a:r>
              <a:rPr lang="en-GB" sz="1800" b="1" dirty="0">
                <a:solidFill>
                  <a:srgbClr val="00B050"/>
                </a:solidFill>
              </a:rPr>
              <a:t>tensile stress </a:t>
            </a:r>
            <a:r>
              <a:rPr lang="en-GB" sz="1800" dirty="0"/>
              <a:t>at the top of the magnet must be cancelled, whereas the</a:t>
            </a:r>
            <a:r>
              <a:rPr lang="en-GB" sz="1800" b="1" dirty="0">
                <a:solidFill>
                  <a:srgbClr val="00B050"/>
                </a:solidFill>
              </a:rPr>
              <a:t> compressive stress</a:t>
            </a:r>
            <a:r>
              <a:rPr lang="en-GB" sz="1800" dirty="0">
                <a:solidFill>
                  <a:srgbClr val="00B050"/>
                </a:solidFill>
              </a:rPr>
              <a:t> </a:t>
            </a:r>
            <a:r>
              <a:rPr lang="en-GB" sz="1800" dirty="0"/>
              <a:t>on the midplane</a:t>
            </a:r>
            <a:r>
              <a:rPr lang="en-GB" sz="1800" dirty="0">
                <a:solidFill>
                  <a:srgbClr val="00B050"/>
                </a:solidFill>
              </a:rPr>
              <a:t> </a:t>
            </a:r>
            <a:r>
              <a:rPr lang="en-GB" sz="1800" dirty="0"/>
              <a:t>needs to be compensated/reduced by </a:t>
            </a:r>
            <a:r>
              <a:rPr lang="en-GB" sz="1800" b="1" dirty="0">
                <a:solidFill>
                  <a:srgbClr val="00B050"/>
                </a:solidFill>
              </a:rPr>
              <a:t>appropriate structures </a:t>
            </a:r>
            <a:r>
              <a:rPr lang="en-GB" sz="1800" dirty="0"/>
              <a:t>(</a:t>
            </a:r>
            <a:r>
              <a:rPr lang="en-GB" sz="1800" b="1" dirty="0"/>
              <a:t>stress management</a:t>
            </a:r>
            <a:r>
              <a:rPr lang="en-GB" sz="1800" dirty="0"/>
              <a:t> could be a valid solution).</a:t>
            </a:r>
          </a:p>
        </p:txBody>
      </p:sp>
      <p:sp>
        <p:nvSpPr>
          <p:cNvPr id="16" name="CasellaDiTesto 15">
            <a:extLst>
              <a:ext uri="{FF2B5EF4-FFF2-40B4-BE49-F238E27FC236}">
                <a16:creationId xmlns:a16="http://schemas.microsoft.com/office/drawing/2014/main" id="{273F352A-3ED8-632A-46E7-5294C2F68936}"/>
              </a:ext>
            </a:extLst>
          </p:cNvPr>
          <p:cNvSpPr txBox="1"/>
          <p:nvPr/>
        </p:nvSpPr>
        <p:spPr>
          <a:xfrm>
            <a:off x="216057" y="3140389"/>
            <a:ext cx="10982773" cy="1138773"/>
          </a:xfrm>
          <a:prstGeom prst="rect">
            <a:avLst/>
          </a:prstGeom>
          <a:noFill/>
        </p:spPr>
        <p:txBody>
          <a:bodyPr wrap="square">
            <a:spAutoFit/>
          </a:bodyPr>
          <a:lstStyle/>
          <a:p>
            <a:pPr marL="285750" indent="-285750">
              <a:buFont typeface="Arial" panose="020B0604020202020204" pitchFamily="34" charset="0"/>
              <a:buChar char="•"/>
            </a:pPr>
            <a:r>
              <a:rPr lang="en-GB" sz="1800" dirty="0"/>
              <a:t>For the moment, the </a:t>
            </a:r>
            <a:r>
              <a:rPr lang="en-GB" sz="1800" b="1" dirty="0">
                <a:solidFill>
                  <a:srgbClr val="00B050"/>
                </a:solidFill>
              </a:rPr>
              <a:t>margin</a:t>
            </a:r>
            <a:r>
              <a:rPr lang="en-GB" sz="1800" dirty="0"/>
              <a:t> requirement of 2.5 K is not fulfilled in the first layer. However:</a:t>
            </a:r>
          </a:p>
          <a:p>
            <a:pPr marL="285750" indent="-285750">
              <a:buFont typeface="Arial" panose="020B0604020202020204" pitchFamily="34" charset="0"/>
              <a:buChar char="•"/>
            </a:pPr>
            <a:endParaRPr lang="en-GB" sz="1800" dirty="0"/>
          </a:p>
          <a:p>
            <a:pPr marL="800100" lvl="1" indent="-342900">
              <a:buFont typeface="+mj-lt"/>
              <a:buAutoNum type="arabicPeriod"/>
            </a:pPr>
            <a:r>
              <a:rPr lang="en-GB" sz="1600" dirty="0"/>
              <a:t>High margin in outer layers.</a:t>
            </a:r>
          </a:p>
          <a:p>
            <a:pPr marL="800100" lvl="1" indent="-342900">
              <a:buFont typeface="+mj-lt"/>
              <a:buAutoNum type="arabicPeriod"/>
            </a:pPr>
            <a:r>
              <a:rPr lang="en-GB" sz="1600" dirty="0"/>
              <a:t>Iron contribution.</a:t>
            </a:r>
          </a:p>
        </p:txBody>
      </p:sp>
      <p:sp>
        <p:nvSpPr>
          <p:cNvPr id="18" name="CasellaDiTesto 17">
            <a:extLst>
              <a:ext uri="{FF2B5EF4-FFF2-40B4-BE49-F238E27FC236}">
                <a16:creationId xmlns:a16="http://schemas.microsoft.com/office/drawing/2014/main" id="{77D3F66F-7961-D8C6-E487-E5926D075AA5}"/>
              </a:ext>
            </a:extLst>
          </p:cNvPr>
          <p:cNvSpPr txBox="1"/>
          <p:nvPr/>
        </p:nvSpPr>
        <p:spPr>
          <a:xfrm>
            <a:off x="216058" y="2183499"/>
            <a:ext cx="10675897" cy="646331"/>
          </a:xfrm>
          <a:prstGeom prst="rect">
            <a:avLst/>
          </a:prstGeom>
          <a:noFill/>
        </p:spPr>
        <p:txBody>
          <a:bodyPr wrap="square">
            <a:spAutoFit/>
          </a:bodyPr>
          <a:lstStyle/>
          <a:p>
            <a:pPr marL="285750" indent="-285750">
              <a:buFont typeface="Arial" panose="020B0604020202020204" pitchFamily="34" charset="0"/>
              <a:buChar char="•"/>
            </a:pPr>
            <a:r>
              <a:rPr lang="en-GB" sz="1800" dirty="0"/>
              <a:t>The non-uniform J distribution calculation based on Brandt model allowed to evaluate the </a:t>
            </a:r>
            <a:r>
              <a:rPr lang="en-GB" sz="1800" b="1" dirty="0">
                <a:solidFill>
                  <a:srgbClr val="00B050"/>
                </a:solidFill>
              </a:rPr>
              <a:t>losses</a:t>
            </a:r>
            <a:r>
              <a:rPr lang="en-GB" sz="1800" dirty="0"/>
              <a:t> taking place during the ramping time and how </a:t>
            </a:r>
            <a:r>
              <a:rPr lang="en-GB" sz="1800" b="1" dirty="0">
                <a:solidFill>
                  <a:srgbClr val="00B050"/>
                </a:solidFill>
              </a:rPr>
              <a:t>field quality</a:t>
            </a:r>
            <a:r>
              <a:rPr lang="en-GB" sz="1800" dirty="0">
                <a:solidFill>
                  <a:srgbClr val="00B050"/>
                </a:solidFill>
              </a:rPr>
              <a:t> </a:t>
            </a:r>
            <a:r>
              <a:rPr lang="en-GB" sz="1800" dirty="0"/>
              <a:t>is affected by magnetization. </a:t>
            </a:r>
          </a:p>
        </p:txBody>
      </p:sp>
    </p:spTree>
    <p:extLst>
      <p:ext uri="{BB962C8B-B14F-4D97-AF65-F5344CB8AC3E}">
        <p14:creationId xmlns:p14="http://schemas.microsoft.com/office/powerpoint/2010/main" val="3055832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p:bldP spid="10" grpId="0"/>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sz="half" idx="1"/>
          </p:nvPr>
        </p:nvSpPr>
        <p:spPr>
          <a:xfrm>
            <a:off x="375467" y="1258439"/>
            <a:ext cx="10675897" cy="939126"/>
          </a:xfrm>
        </p:spPr>
        <p:txBody>
          <a:bodyPr>
            <a:noAutofit/>
          </a:bodyPr>
          <a:lstStyle/>
          <a:p>
            <a:pPr marL="0" indent="0">
              <a:buNone/>
            </a:pPr>
            <a:endParaRPr lang="en-GB" sz="2800" dirty="0">
              <a:latin typeface="+mn-lt"/>
            </a:endParaRPr>
          </a:p>
          <a:p>
            <a:r>
              <a:rPr lang="it-IT" sz="2800" dirty="0" err="1">
                <a:latin typeface="+mn-lt"/>
              </a:rPr>
              <a:t>Computational</a:t>
            </a:r>
            <a:r>
              <a:rPr lang="it-IT" sz="2800" dirty="0">
                <a:latin typeface="+mn-lt"/>
              </a:rPr>
              <a:t> time </a:t>
            </a:r>
            <a:r>
              <a:rPr lang="it-IT" sz="2800" b="1" dirty="0" err="1">
                <a:solidFill>
                  <a:schemeClr val="accent1"/>
                </a:solidFill>
                <a:latin typeface="+mn-lt"/>
              </a:rPr>
              <a:t>optimization</a:t>
            </a:r>
            <a:r>
              <a:rPr lang="it-IT" sz="2800" dirty="0">
                <a:solidFill>
                  <a:schemeClr val="accent1"/>
                </a:solidFill>
                <a:latin typeface="+mn-lt"/>
              </a:rPr>
              <a:t> </a:t>
            </a:r>
            <a:r>
              <a:rPr lang="it-IT" sz="2800" dirty="0">
                <a:latin typeface="+mn-lt"/>
              </a:rPr>
              <a:t>of the </a:t>
            </a:r>
            <a:r>
              <a:rPr lang="it-IT" sz="2800" dirty="0" err="1">
                <a:latin typeface="+mn-lt"/>
              </a:rPr>
              <a:t>analytical</a:t>
            </a:r>
            <a:r>
              <a:rPr lang="it-IT" sz="2800" dirty="0">
                <a:latin typeface="+mn-lt"/>
              </a:rPr>
              <a:t> code and </a:t>
            </a:r>
            <a:r>
              <a:rPr lang="en-GB" sz="2800" b="1" dirty="0">
                <a:solidFill>
                  <a:schemeClr val="accent1"/>
                </a:solidFill>
              </a:rPr>
              <a:t>improvement </a:t>
            </a:r>
            <a:r>
              <a:rPr lang="en-GB" sz="2800" dirty="0"/>
              <a:t>of the Brandt Model: </a:t>
            </a:r>
          </a:p>
          <a:p>
            <a:pPr marL="914400" lvl="1" indent="-457200">
              <a:buFont typeface="+mj-lt"/>
              <a:buAutoNum type="alphaLcParenR"/>
            </a:pPr>
            <a:r>
              <a:rPr lang="en-GB" sz="2400" dirty="0"/>
              <a:t>J distribution inside a tape immersed in </a:t>
            </a:r>
            <a:r>
              <a:rPr lang="en-GB" sz="2400" b="1" dirty="0"/>
              <a:t>non-uniform B</a:t>
            </a:r>
            <a:r>
              <a:rPr lang="en-GB" sz="2400" dirty="0"/>
              <a:t>.</a:t>
            </a:r>
          </a:p>
          <a:p>
            <a:pPr marL="914400" lvl="1" indent="-457200">
              <a:buFont typeface="+mj-lt"/>
              <a:buAutoNum type="alphaLcParenR"/>
            </a:pPr>
            <a:r>
              <a:rPr lang="en-GB" sz="2400" dirty="0"/>
              <a:t>Not only first magnetization study.</a:t>
            </a:r>
          </a:p>
          <a:p>
            <a:pPr marL="914400" lvl="1" indent="-457200">
              <a:buFont typeface="+mj-lt"/>
              <a:buAutoNum type="alphaLcParenR"/>
            </a:pPr>
            <a:endParaRPr lang="en-GB" sz="2400" dirty="0"/>
          </a:p>
          <a:p>
            <a:pPr marL="914400" lvl="1" indent="-457200">
              <a:buFont typeface="+mj-lt"/>
              <a:buAutoNum type="alphaLcParenR"/>
            </a:pPr>
            <a:endParaRPr lang="it-IT" sz="2400" dirty="0"/>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14</a:t>
            </a:fld>
            <a:endParaRPr lang="en-GB"/>
          </a:p>
        </p:txBody>
      </p:sp>
      <p:sp>
        <p:nvSpPr>
          <p:cNvPr id="7" name="Title 4">
            <a:extLst>
              <a:ext uri="{FF2B5EF4-FFF2-40B4-BE49-F238E27FC236}">
                <a16:creationId xmlns:a16="http://schemas.microsoft.com/office/drawing/2014/main" id="{42C3FF92-D3EE-521B-924F-9FD7EB5D688F}"/>
              </a:ext>
            </a:extLst>
          </p:cNvPr>
          <p:cNvSpPr>
            <a:spLocks noGrp="1"/>
          </p:cNvSpPr>
          <p:nvPr>
            <p:ph type="title"/>
          </p:nvPr>
        </p:nvSpPr>
        <p:spPr>
          <a:xfrm>
            <a:off x="2392362" y="0"/>
            <a:ext cx="7407275" cy="1325563"/>
          </a:xfrm>
        </p:spPr>
        <p:txBody>
          <a:bodyPr/>
          <a:lstStyle/>
          <a:p>
            <a:r>
              <a:rPr lang="en-GB" b="1" dirty="0"/>
              <a:t>Next Steps</a:t>
            </a:r>
          </a:p>
        </p:txBody>
      </p:sp>
      <p:sp>
        <p:nvSpPr>
          <p:cNvPr id="8" name="Segnaposto piè di pagina 3">
            <a:extLst>
              <a:ext uri="{FF2B5EF4-FFF2-40B4-BE49-F238E27FC236}">
                <a16:creationId xmlns:a16="http://schemas.microsoft.com/office/drawing/2014/main" id="{32BA1A86-CDCD-3798-1C1A-339A0D88F638}"/>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9" name="Immagine 8">
            <a:extLst>
              <a:ext uri="{FF2B5EF4-FFF2-40B4-BE49-F238E27FC236}">
                <a16:creationId xmlns:a16="http://schemas.microsoft.com/office/drawing/2014/main" id="{DD6CC860-78B8-8E77-918B-04407AF3802D}"/>
              </a:ext>
            </a:extLst>
          </p:cNvPr>
          <p:cNvPicPr>
            <a:picLocks noChangeAspect="1"/>
          </p:cNvPicPr>
          <p:nvPr/>
        </p:nvPicPr>
        <p:blipFill>
          <a:blip r:embed="rId3"/>
          <a:stretch>
            <a:fillRect/>
          </a:stretch>
        </p:blipFill>
        <p:spPr>
          <a:xfrm>
            <a:off x="10660835" y="13682"/>
            <a:ext cx="790504" cy="790504"/>
          </a:xfrm>
          <a:prstGeom prst="rect">
            <a:avLst/>
          </a:prstGeom>
        </p:spPr>
      </p:pic>
      <p:pic>
        <p:nvPicPr>
          <p:cNvPr id="11" name="Immagine 10">
            <a:extLst>
              <a:ext uri="{FF2B5EF4-FFF2-40B4-BE49-F238E27FC236}">
                <a16:creationId xmlns:a16="http://schemas.microsoft.com/office/drawing/2014/main" id="{EB052652-F647-C64A-A79C-094A532EE2AE}"/>
              </a:ext>
            </a:extLst>
          </p:cNvPr>
          <p:cNvPicPr>
            <a:picLocks noChangeAspect="1"/>
          </p:cNvPicPr>
          <p:nvPr/>
        </p:nvPicPr>
        <p:blipFill>
          <a:blip r:embed="rId4"/>
          <a:stretch>
            <a:fillRect/>
          </a:stretch>
        </p:blipFill>
        <p:spPr>
          <a:xfrm>
            <a:off x="9870331" y="51103"/>
            <a:ext cx="790504" cy="734039"/>
          </a:xfrm>
          <a:prstGeom prst="rect">
            <a:avLst/>
          </a:prstGeom>
        </p:spPr>
      </p:pic>
      <p:pic>
        <p:nvPicPr>
          <p:cNvPr id="12" name="Immagine 11">
            <a:extLst>
              <a:ext uri="{FF2B5EF4-FFF2-40B4-BE49-F238E27FC236}">
                <a16:creationId xmlns:a16="http://schemas.microsoft.com/office/drawing/2014/main" id="{C23785CD-F87B-C56E-2D13-2FF060A335A7}"/>
              </a:ext>
            </a:extLst>
          </p:cNvPr>
          <p:cNvPicPr>
            <a:picLocks noChangeAspect="1"/>
          </p:cNvPicPr>
          <p:nvPr/>
        </p:nvPicPr>
        <p:blipFill>
          <a:blip r:embed="rId5"/>
          <a:stretch>
            <a:fillRect/>
          </a:stretch>
        </p:blipFill>
        <p:spPr>
          <a:xfrm>
            <a:off x="11391094" y="182578"/>
            <a:ext cx="800906" cy="433612"/>
          </a:xfrm>
          <a:prstGeom prst="rect">
            <a:avLst/>
          </a:prstGeom>
        </p:spPr>
      </p:pic>
      <p:pic>
        <p:nvPicPr>
          <p:cNvPr id="13" name="Immagine 12">
            <a:extLst>
              <a:ext uri="{FF2B5EF4-FFF2-40B4-BE49-F238E27FC236}">
                <a16:creationId xmlns:a16="http://schemas.microsoft.com/office/drawing/2014/main" id="{90397117-A0A4-7113-CEFB-3165CF83F669}"/>
              </a:ext>
            </a:extLst>
          </p:cNvPr>
          <p:cNvPicPr>
            <a:picLocks noChangeAspect="1"/>
          </p:cNvPicPr>
          <p:nvPr/>
        </p:nvPicPr>
        <p:blipFill>
          <a:blip r:embed="rId6"/>
          <a:stretch>
            <a:fillRect/>
          </a:stretch>
        </p:blipFill>
        <p:spPr>
          <a:xfrm>
            <a:off x="11051364" y="714668"/>
            <a:ext cx="561829" cy="565600"/>
          </a:xfrm>
          <a:prstGeom prst="rect">
            <a:avLst/>
          </a:prstGeom>
        </p:spPr>
      </p:pic>
      <p:pic>
        <p:nvPicPr>
          <p:cNvPr id="14" name="Immagine 13">
            <a:extLst>
              <a:ext uri="{FF2B5EF4-FFF2-40B4-BE49-F238E27FC236}">
                <a16:creationId xmlns:a16="http://schemas.microsoft.com/office/drawing/2014/main" id="{1FF96026-822E-60CD-3615-DAC43F407DC1}"/>
              </a:ext>
            </a:extLst>
          </p:cNvPr>
          <p:cNvPicPr>
            <a:picLocks noChangeAspect="1"/>
          </p:cNvPicPr>
          <p:nvPr/>
        </p:nvPicPr>
        <p:blipFill rotWithShape="1">
          <a:blip r:embed="rId7"/>
          <a:srcRect l="1049" t="53804" r="672"/>
          <a:stretch/>
        </p:blipFill>
        <p:spPr>
          <a:xfrm>
            <a:off x="10407079" y="735196"/>
            <a:ext cx="561829" cy="535065"/>
          </a:xfrm>
          <a:prstGeom prst="rect">
            <a:avLst/>
          </a:prstGeom>
        </p:spPr>
      </p:pic>
      <p:sp>
        <p:nvSpPr>
          <p:cNvPr id="10" name="CasellaDiTesto 9">
            <a:extLst>
              <a:ext uri="{FF2B5EF4-FFF2-40B4-BE49-F238E27FC236}">
                <a16:creationId xmlns:a16="http://schemas.microsoft.com/office/drawing/2014/main" id="{96B40986-F51D-1A77-AC47-86D061B1C332}"/>
              </a:ext>
            </a:extLst>
          </p:cNvPr>
          <p:cNvSpPr txBox="1"/>
          <p:nvPr/>
        </p:nvSpPr>
        <p:spPr>
          <a:xfrm>
            <a:off x="375467" y="5016225"/>
            <a:ext cx="10610443" cy="954107"/>
          </a:xfrm>
          <a:prstGeom prst="rect">
            <a:avLst/>
          </a:prstGeom>
          <a:noFill/>
        </p:spPr>
        <p:txBody>
          <a:bodyPr wrap="square">
            <a:spAutoFit/>
          </a:bodyPr>
          <a:lstStyle/>
          <a:p>
            <a:pPr marL="285750" indent="-285750">
              <a:buFont typeface="Arial" panose="020B0604020202020204" pitchFamily="34" charset="0"/>
              <a:buChar char="•"/>
            </a:pPr>
            <a:r>
              <a:rPr lang="en-GB" sz="2800" dirty="0"/>
              <a:t>Further validation with more complex geometries using </a:t>
            </a:r>
            <a:r>
              <a:rPr lang="en-GB" sz="2800" dirty="0">
                <a:solidFill>
                  <a:schemeClr val="accent2"/>
                </a:solidFill>
              </a:rPr>
              <a:t>“T-A” </a:t>
            </a:r>
            <a:r>
              <a:rPr lang="en-GB" sz="2800" dirty="0"/>
              <a:t>or </a:t>
            </a:r>
            <a:r>
              <a:rPr lang="en-GB" sz="2800" dirty="0">
                <a:solidFill>
                  <a:schemeClr val="accent2"/>
                </a:solidFill>
              </a:rPr>
              <a:t>“J-A” </a:t>
            </a:r>
            <a:r>
              <a:rPr lang="en-GB" sz="2800" dirty="0"/>
              <a:t>formulations (</a:t>
            </a:r>
            <a:r>
              <a:rPr lang="en-GB" sz="2800" b="1" dirty="0">
                <a:solidFill>
                  <a:schemeClr val="accent1"/>
                </a:solidFill>
              </a:rPr>
              <a:t>coil homogenization </a:t>
            </a:r>
            <a:r>
              <a:rPr lang="en-GB" sz="2800" dirty="0"/>
              <a:t>to reduce computational time).</a:t>
            </a:r>
          </a:p>
        </p:txBody>
      </p:sp>
      <mc:AlternateContent xmlns:mc="http://schemas.openxmlformats.org/markup-compatibility/2006">
        <mc:Choice xmlns:a14="http://schemas.microsoft.com/office/drawing/2010/main" Requires="a14">
          <p:sp>
            <p:nvSpPr>
              <p:cNvPr id="18" name="CasellaDiTesto 17">
                <a:extLst>
                  <a:ext uri="{FF2B5EF4-FFF2-40B4-BE49-F238E27FC236}">
                    <a16:creationId xmlns:a16="http://schemas.microsoft.com/office/drawing/2014/main" id="{77D3F66F-7961-D8C6-E487-E5926D075AA5}"/>
                  </a:ext>
                </a:extLst>
              </p:cNvPr>
              <p:cNvSpPr txBox="1"/>
              <p:nvPr/>
            </p:nvSpPr>
            <p:spPr>
              <a:xfrm>
                <a:off x="375467" y="3706329"/>
                <a:ext cx="10675897" cy="954107"/>
              </a:xfrm>
              <a:prstGeom prst="rect">
                <a:avLst/>
              </a:prstGeom>
              <a:noFill/>
            </p:spPr>
            <p:txBody>
              <a:bodyPr wrap="square">
                <a:spAutoFit/>
              </a:bodyPr>
              <a:lstStyle/>
              <a:p>
                <a:pPr marL="285750" indent="-285750">
                  <a:buFont typeface="Arial" panose="020B0604020202020204" pitchFamily="34" charset="0"/>
                  <a:buChar char="•"/>
                </a:pPr>
                <a:r>
                  <a:rPr lang="en-GB" sz="2800" b="1" dirty="0">
                    <a:solidFill>
                      <a:schemeClr val="accent1"/>
                    </a:solidFill>
                  </a:rPr>
                  <a:t>Validation</a:t>
                </a:r>
                <a:r>
                  <a:rPr lang="en-GB" sz="2800" dirty="0"/>
                  <a:t> with a fem software (e.g. COMSOL) starting from a simple cos</a:t>
                </a:r>
                <a14:m>
                  <m:oMath xmlns:m="http://schemas.openxmlformats.org/officeDocument/2006/math">
                    <m:r>
                      <a:rPr lang="en-GB" sz="2800" i="1" smtClean="0">
                        <a:latin typeface="Cambria Math" panose="02040503050406030204" pitchFamily="18" charset="0"/>
                        <a:ea typeface="Cambria Math" panose="02040503050406030204" pitchFamily="18" charset="0"/>
                      </a:rPr>
                      <m:t>𝜃</m:t>
                    </m:r>
                  </m:oMath>
                </a14:m>
                <a:r>
                  <a:rPr lang="en-GB" sz="2800" dirty="0"/>
                  <a:t> geometry (sector coil 60°) and considering </a:t>
                </a:r>
                <a:r>
                  <a:rPr lang="en-GB" sz="2800" dirty="0">
                    <a:solidFill>
                      <a:schemeClr val="accent2"/>
                    </a:solidFill>
                  </a:rPr>
                  <a:t>“H” </a:t>
                </a:r>
                <a:r>
                  <a:rPr lang="en-GB" sz="2800" dirty="0"/>
                  <a:t>formulation.</a:t>
                </a:r>
              </a:p>
            </p:txBody>
          </p:sp>
        </mc:Choice>
        <mc:Fallback>
          <p:sp>
            <p:nvSpPr>
              <p:cNvPr id="18" name="CasellaDiTesto 17">
                <a:extLst>
                  <a:ext uri="{FF2B5EF4-FFF2-40B4-BE49-F238E27FC236}">
                    <a16:creationId xmlns:a16="http://schemas.microsoft.com/office/drawing/2014/main" id="{77D3F66F-7961-D8C6-E487-E5926D075AA5}"/>
                  </a:ext>
                </a:extLst>
              </p:cNvPr>
              <p:cNvSpPr txBox="1">
                <a:spLocks noRot="1" noChangeAspect="1" noMove="1" noResize="1" noEditPoints="1" noAdjustHandles="1" noChangeArrowheads="1" noChangeShapeType="1" noTextEdit="1"/>
              </p:cNvSpPr>
              <p:nvPr/>
            </p:nvSpPr>
            <p:spPr>
              <a:xfrm>
                <a:off x="375467" y="3706329"/>
                <a:ext cx="10675897" cy="954107"/>
              </a:xfrm>
              <a:prstGeom prst="rect">
                <a:avLst/>
              </a:prstGeom>
              <a:blipFill>
                <a:blip r:embed="rId8"/>
                <a:stretch>
                  <a:fillRect l="-1028" t="-6369" b="-17197"/>
                </a:stretch>
              </a:blipFill>
            </p:spPr>
            <p:txBody>
              <a:bodyPr/>
              <a:lstStyle/>
              <a:p>
                <a:r>
                  <a:rPr lang="it-IT">
                    <a:noFill/>
                  </a:rPr>
                  <a:t> </a:t>
                </a:r>
              </a:p>
            </p:txBody>
          </p:sp>
        </mc:Fallback>
      </mc:AlternateContent>
    </p:spTree>
    <p:extLst>
      <p:ext uri="{BB962C8B-B14F-4D97-AF65-F5344CB8AC3E}">
        <p14:creationId xmlns:p14="http://schemas.microsoft.com/office/powerpoint/2010/main" val="62500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0"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71A65E79-66BD-C730-E931-8AE514513772}"/>
              </a:ext>
            </a:extLst>
          </p:cNvPr>
          <p:cNvPicPr>
            <a:picLocks noChangeAspect="1"/>
          </p:cNvPicPr>
          <p:nvPr/>
        </p:nvPicPr>
        <p:blipFill>
          <a:blip r:embed="rId2"/>
          <a:stretch>
            <a:fillRect/>
          </a:stretch>
        </p:blipFill>
        <p:spPr>
          <a:xfrm>
            <a:off x="431272" y="3753034"/>
            <a:ext cx="1339291" cy="1339291"/>
          </a:xfrm>
          <a:prstGeom prst="rect">
            <a:avLst/>
          </a:prstGeom>
        </p:spPr>
      </p:pic>
      <p:sp>
        <p:nvSpPr>
          <p:cNvPr id="5" name="Segnaposto piè di pagina 3">
            <a:extLst>
              <a:ext uri="{FF2B5EF4-FFF2-40B4-BE49-F238E27FC236}">
                <a16:creationId xmlns:a16="http://schemas.microsoft.com/office/drawing/2014/main" id="{CF0EE6C0-8990-5FEF-48FD-5E8579999E78}"/>
              </a:ext>
            </a:extLst>
          </p:cNvPr>
          <p:cNvSpPr txBox="1">
            <a:spLocks/>
          </p:cNvSpPr>
          <p:nvPr/>
        </p:nvSpPr>
        <p:spPr>
          <a:xfrm>
            <a:off x="1240448" y="6475068"/>
            <a:ext cx="9586053"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dirty="0"/>
              <a:t>Preliminary Electromagnetic and Mechanical Design of a Cos-Theta Dipole for the Muon Collider Project</a:t>
            </a:r>
            <a:r>
              <a:rPr lang="fr-FR" sz="1100" dirty="0">
                <a:latin typeface="Arial Narrow" panose="020B0604020202020204" pitchFamily="34" charset="0"/>
                <a:cs typeface="Arial Narrow" panose="020B0604020202020204" pitchFamily="34" charset="0"/>
              </a:rPr>
              <a:t>  / Francesco Mariani / </a:t>
            </a:r>
            <a:r>
              <a:rPr lang="fr-FR" sz="1100" dirty="0" err="1">
                <a:latin typeface="Arial Narrow" panose="020B0604020202020204" pitchFamily="34" charset="0"/>
                <a:cs typeface="Arial Narrow" panose="020B0604020202020204" pitchFamily="34" charset="0"/>
              </a:rPr>
              <a:t>Università</a:t>
            </a:r>
            <a:r>
              <a:rPr lang="fr-FR" sz="1100" dirty="0">
                <a:latin typeface="Arial Narrow" panose="020B0604020202020204" pitchFamily="34" charset="0"/>
                <a:cs typeface="Arial Narrow" panose="020B0604020202020204" pitchFamily="34" charset="0"/>
              </a:rPr>
              <a:t> La </a:t>
            </a:r>
            <a:r>
              <a:rPr lang="fr-FR" sz="1100" dirty="0" err="1">
                <a:latin typeface="Arial Narrow" panose="020B0604020202020204" pitchFamily="34" charset="0"/>
                <a:cs typeface="Arial Narrow" panose="020B0604020202020204" pitchFamily="34" charset="0"/>
              </a:rPr>
              <a:t>Sapienza</a:t>
            </a:r>
            <a:r>
              <a:rPr lang="fr-FR" sz="1100" dirty="0">
                <a:latin typeface="Arial Narrow" panose="020B0604020202020204" pitchFamily="34" charset="0"/>
                <a:cs typeface="Arial Narrow" panose="020B0604020202020204" pitchFamily="34" charset="0"/>
              </a:rPr>
              <a:t> and INFN LASA</a:t>
            </a:r>
          </a:p>
        </p:txBody>
      </p:sp>
      <p:pic>
        <p:nvPicPr>
          <p:cNvPr id="7" name="Immagine 6">
            <a:extLst>
              <a:ext uri="{FF2B5EF4-FFF2-40B4-BE49-F238E27FC236}">
                <a16:creationId xmlns:a16="http://schemas.microsoft.com/office/drawing/2014/main" id="{633D29FB-2FB4-8952-E211-2D3429C00025}"/>
              </a:ext>
            </a:extLst>
          </p:cNvPr>
          <p:cNvPicPr>
            <a:picLocks noChangeAspect="1"/>
          </p:cNvPicPr>
          <p:nvPr/>
        </p:nvPicPr>
        <p:blipFill>
          <a:blip r:embed="rId3"/>
          <a:stretch>
            <a:fillRect/>
          </a:stretch>
        </p:blipFill>
        <p:spPr>
          <a:xfrm>
            <a:off x="328249" y="2434329"/>
            <a:ext cx="1442314" cy="1339291"/>
          </a:xfrm>
          <a:prstGeom prst="rect">
            <a:avLst/>
          </a:prstGeom>
        </p:spPr>
      </p:pic>
      <p:pic>
        <p:nvPicPr>
          <p:cNvPr id="8" name="Immagine 7">
            <a:extLst>
              <a:ext uri="{FF2B5EF4-FFF2-40B4-BE49-F238E27FC236}">
                <a16:creationId xmlns:a16="http://schemas.microsoft.com/office/drawing/2014/main" id="{5856A312-861B-613E-7066-7DA2213B79DF}"/>
              </a:ext>
            </a:extLst>
          </p:cNvPr>
          <p:cNvPicPr>
            <a:picLocks noChangeAspect="1"/>
          </p:cNvPicPr>
          <p:nvPr/>
        </p:nvPicPr>
        <p:blipFill>
          <a:blip r:embed="rId4"/>
          <a:stretch>
            <a:fillRect/>
          </a:stretch>
        </p:blipFill>
        <p:spPr>
          <a:xfrm>
            <a:off x="10819038" y="4607123"/>
            <a:ext cx="1213843" cy="657177"/>
          </a:xfrm>
          <a:prstGeom prst="rect">
            <a:avLst/>
          </a:prstGeom>
        </p:spPr>
      </p:pic>
      <p:pic>
        <p:nvPicPr>
          <p:cNvPr id="9" name="Immagine 8">
            <a:extLst>
              <a:ext uri="{FF2B5EF4-FFF2-40B4-BE49-F238E27FC236}">
                <a16:creationId xmlns:a16="http://schemas.microsoft.com/office/drawing/2014/main" id="{D543E859-C8EC-5C81-0C54-533965324AD9}"/>
              </a:ext>
            </a:extLst>
          </p:cNvPr>
          <p:cNvPicPr>
            <a:picLocks noChangeAspect="1"/>
          </p:cNvPicPr>
          <p:nvPr/>
        </p:nvPicPr>
        <p:blipFill>
          <a:blip r:embed="rId5"/>
          <a:stretch>
            <a:fillRect/>
          </a:stretch>
        </p:blipFill>
        <p:spPr>
          <a:xfrm>
            <a:off x="10779539" y="3200715"/>
            <a:ext cx="1206380" cy="1214478"/>
          </a:xfrm>
          <a:prstGeom prst="rect">
            <a:avLst/>
          </a:prstGeom>
        </p:spPr>
      </p:pic>
      <p:pic>
        <p:nvPicPr>
          <p:cNvPr id="10" name="Immagine 9">
            <a:extLst>
              <a:ext uri="{FF2B5EF4-FFF2-40B4-BE49-F238E27FC236}">
                <a16:creationId xmlns:a16="http://schemas.microsoft.com/office/drawing/2014/main" id="{127A4A91-BEA1-4FF5-503C-345835DB1763}"/>
              </a:ext>
            </a:extLst>
          </p:cNvPr>
          <p:cNvPicPr>
            <a:picLocks noChangeAspect="1"/>
          </p:cNvPicPr>
          <p:nvPr/>
        </p:nvPicPr>
        <p:blipFill rotWithShape="1">
          <a:blip r:embed="rId6"/>
          <a:srcRect l="1049" t="53804" r="672"/>
          <a:stretch/>
        </p:blipFill>
        <p:spPr>
          <a:xfrm>
            <a:off x="10826501" y="1859874"/>
            <a:ext cx="1206380" cy="1148911"/>
          </a:xfrm>
          <a:prstGeom prst="rect">
            <a:avLst/>
          </a:prstGeom>
        </p:spPr>
      </p:pic>
    </p:spTree>
    <p:extLst>
      <p:ext uri="{BB962C8B-B14F-4D97-AF65-F5344CB8AC3E}">
        <p14:creationId xmlns:p14="http://schemas.microsoft.com/office/powerpoint/2010/main" val="4013983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8D7ADF-91B0-D121-1293-0E7E13748A56}"/>
              </a:ext>
            </a:extLst>
          </p:cNvPr>
          <p:cNvSpPr>
            <a:spLocks noGrp="1"/>
          </p:cNvSpPr>
          <p:nvPr>
            <p:ph type="title"/>
          </p:nvPr>
        </p:nvSpPr>
        <p:spPr/>
        <p:txBody>
          <a:bodyPr>
            <a:normAutofit/>
          </a:bodyPr>
          <a:lstStyle/>
          <a:p>
            <a:r>
              <a:rPr lang="it-IT" sz="7200" dirty="0"/>
              <a:t>Backup Slides</a:t>
            </a:r>
          </a:p>
        </p:txBody>
      </p:sp>
      <p:pic>
        <p:nvPicPr>
          <p:cNvPr id="3" name="Immagine 2">
            <a:extLst>
              <a:ext uri="{FF2B5EF4-FFF2-40B4-BE49-F238E27FC236}">
                <a16:creationId xmlns:a16="http://schemas.microsoft.com/office/drawing/2014/main" id="{D7E99FFD-B1E7-7A7F-BA6D-49BD55821062}"/>
              </a:ext>
            </a:extLst>
          </p:cNvPr>
          <p:cNvPicPr>
            <a:picLocks noChangeAspect="1"/>
          </p:cNvPicPr>
          <p:nvPr/>
        </p:nvPicPr>
        <p:blipFill>
          <a:blip r:embed="rId2"/>
          <a:stretch>
            <a:fillRect/>
          </a:stretch>
        </p:blipFill>
        <p:spPr>
          <a:xfrm>
            <a:off x="10660835" y="13682"/>
            <a:ext cx="790504" cy="790504"/>
          </a:xfrm>
          <a:prstGeom prst="rect">
            <a:avLst/>
          </a:prstGeom>
        </p:spPr>
      </p:pic>
      <p:pic>
        <p:nvPicPr>
          <p:cNvPr id="4" name="Immagine 3">
            <a:extLst>
              <a:ext uri="{FF2B5EF4-FFF2-40B4-BE49-F238E27FC236}">
                <a16:creationId xmlns:a16="http://schemas.microsoft.com/office/drawing/2014/main" id="{CA2F280F-F4A3-07FD-9FB8-E83FE9BC3D48}"/>
              </a:ext>
            </a:extLst>
          </p:cNvPr>
          <p:cNvPicPr>
            <a:picLocks noChangeAspect="1"/>
          </p:cNvPicPr>
          <p:nvPr/>
        </p:nvPicPr>
        <p:blipFill>
          <a:blip r:embed="rId3"/>
          <a:stretch>
            <a:fillRect/>
          </a:stretch>
        </p:blipFill>
        <p:spPr>
          <a:xfrm>
            <a:off x="9870331" y="51103"/>
            <a:ext cx="790504" cy="734039"/>
          </a:xfrm>
          <a:prstGeom prst="rect">
            <a:avLst/>
          </a:prstGeom>
        </p:spPr>
      </p:pic>
      <p:pic>
        <p:nvPicPr>
          <p:cNvPr id="5" name="Immagine 4">
            <a:extLst>
              <a:ext uri="{FF2B5EF4-FFF2-40B4-BE49-F238E27FC236}">
                <a16:creationId xmlns:a16="http://schemas.microsoft.com/office/drawing/2014/main" id="{4C5B5DB8-9FE5-BE24-EBFE-203B3351680E}"/>
              </a:ext>
            </a:extLst>
          </p:cNvPr>
          <p:cNvPicPr>
            <a:picLocks noChangeAspect="1"/>
          </p:cNvPicPr>
          <p:nvPr/>
        </p:nvPicPr>
        <p:blipFill>
          <a:blip r:embed="rId4"/>
          <a:stretch>
            <a:fillRect/>
          </a:stretch>
        </p:blipFill>
        <p:spPr>
          <a:xfrm>
            <a:off x="11391094" y="182578"/>
            <a:ext cx="800906" cy="433612"/>
          </a:xfrm>
          <a:prstGeom prst="rect">
            <a:avLst/>
          </a:prstGeom>
        </p:spPr>
      </p:pic>
      <p:pic>
        <p:nvPicPr>
          <p:cNvPr id="6" name="Immagine 5">
            <a:extLst>
              <a:ext uri="{FF2B5EF4-FFF2-40B4-BE49-F238E27FC236}">
                <a16:creationId xmlns:a16="http://schemas.microsoft.com/office/drawing/2014/main" id="{17ACF005-E99F-2DC4-B47C-579692531DDE}"/>
              </a:ext>
            </a:extLst>
          </p:cNvPr>
          <p:cNvPicPr>
            <a:picLocks noChangeAspect="1"/>
          </p:cNvPicPr>
          <p:nvPr/>
        </p:nvPicPr>
        <p:blipFill>
          <a:blip r:embed="rId5"/>
          <a:stretch>
            <a:fillRect/>
          </a:stretch>
        </p:blipFill>
        <p:spPr>
          <a:xfrm>
            <a:off x="11051364" y="714668"/>
            <a:ext cx="561829" cy="565600"/>
          </a:xfrm>
          <a:prstGeom prst="rect">
            <a:avLst/>
          </a:prstGeom>
        </p:spPr>
      </p:pic>
      <p:pic>
        <p:nvPicPr>
          <p:cNvPr id="7" name="Immagine 6">
            <a:extLst>
              <a:ext uri="{FF2B5EF4-FFF2-40B4-BE49-F238E27FC236}">
                <a16:creationId xmlns:a16="http://schemas.microsoft.com/office/drawing/2014/main" id="{5DF59214-DC76-F354-9D2B-40EAB1842F0F}"/>
              </a:ext>
            </a:extLst>
          </p:cNvPr>
          <p:cNvPicPr>
            <a:picLocks noChangeAspect="1"/>
          </p:cNvPicPr>
          <p:nvPr/>
        </p:nvPicPr>
        <p:blipFill rotWithShape="1">
          <a:blip r:embed="rId6"/>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3889880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a:extLst>
              <a:ext uri="{FF2B5EF4-FFF2-40B4-BE49-F238E27FC236}">
                <a16:creationId xmlns:a16="http://schemas.microsoft.com/office/drawing/2014/main" id="{33089974-22D0-B6FE-74E8-BF994581C416}"/>
              </a:ext>
            </a:extLst>
          </p:cNvPr>
          <p:cNvSpPr>
            <a:spLocks noGrp="1"/>
          </p:cNvSpPr>
          <p:nvPr>
            <p:ph type="sldNum" sz="quarter" idx="12"/>
          </p:nvPr>
        </p:nvSpPr>
        <p:spPr/>
        <p:txBody>
          <a:bodyPr/>
          <a:lstStyle/>
          <a:p>
            <a:fld id="{005C7FBA-D4E9-46CA-9321-3ADA2E368FCD}" type="slidenum">
              <a:rPr lang="en-GB" smtClean="0"/>
              <a:t>17</a:t>
            </a:fld>
            <a:endParaRPr lang="en-GB"/>
          </a:p>
        </p:txBody>
      </p:sp>
      <p:sp>
        <p:nvSpPr>
          <p:cNvPr id="7" name="Segnaposto testo 6">
            <a:extLst>
              <a:ext uri="{FF2B5EF4-FFF2-40B4-BE49-F238E27FC236}">
                <a16:creationId xmlns:a16="http://schemas.microsoft.com/office/drawing/2014/main" id="{F13EF880-A5F3-29BC-A64A-B835B97CB7CD}"/>
              </a:ext>
            </a:extLst>
          </p:cNvPr>
          <p:cNvSpPr>
            <a:spLocks noGrp="1"/>
          </p:cNvSpPr>
          <p:nvPr>
            <p:ph type="body" sz="quarter" idx="13"/>
          </p:nvPr>
        </p:nvSpPr>
        <p:spPr>
          <a:xfrm>
            <a:off x="2391588" y="127123"/>
            <a:ext cx="7408824" cy="1325563"/>
          </a:xfrm>
        </p:spPr>
        <p:txBody>
          <a:bodyPr>
            <a:normAutofit fontScale="92500"/>
          </a:bodyPr>
          <a:lstStyle/>
          <a:p>
            <a:r>
              <a:rPr lang="it-IT" b="1" dirty="0" err="1"/>
              <a:t>Mechanical</a:t>
            </a:r>
            <a:r>
              <a:rPr lang="it-IT" b="1" dirty="0"/>
              <a:t> Study</a:t>
            </a:r>
          </a:p>
          <a:p>
            <a:r>
              <a:rPr lang="it-IT" b="1" dirty="0">
                <a:solidFill>
                  <a:schemeClr val="accent1"/>
                </a:solidFill>
              </a:rPr>
              <a:t>Stress on </a:t>
            </a:r>
            <a:r>
              <a:rPr lang="it-IT" b="1" dirty="0" err="1">
                <a:solidFill>
                  <a:schemeClr val="accent1"/>
                </a:solidFill>
              </a:rPr>
              <a:t>Midplane</a:t>
            </a:r>
            <a:r>
              <a:rPr lang="it-IT" b="1" dirty="0">
                <a:solidFill>
                  <a:schemeClr val="accent1"/>
                </a:solidFill>
              </a:rPr>
              <a:t> &amp; </a:t>
            </a:r>
            <a:r>
              <a:rPr lang="it-IT" b="1" dirty="0" err="1">
                <a:solidFill>
                  <a:schemeClr val="accent1"/>
                </a:solidFill>
              </a:rPr>
              <a:t>Deformation</a:t>
            </a:r>
            <a:endParaRPr lang="it-IT" b="1" dirty="0">
              <a:solidFill>
                <a:schemeClr val="accent1"/>
              </a:solidFill>
            </a:endParaRPr>
          </a:p>
        </p:txBody>
      </p:sp>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E291289B-BE63-3D49-3C6E-EC16C0BD1E62}"/>
                  </a:ext>
                </a:extLst>
              </p:cNvPr>
              <p:cNvSpPr txBox="1"/>
              <p:nvPr/>
            </p:nvSpPr>
            <p:spPr>
              <a:xfrm>
                <a:off x="8735865" y="1782069"/>
                <a:ext cx="3333492" cy="4893647"/>
              </a:xfrm>
              <a:prstGeom prst="rect">
                <a:avLst/>
              </a:prstGeom>
              <a:noFill/>
            </p:spPr>
            <p:txBody>
              <a:bodyPr wrap="square" rtlCol="0">
                <a:spAutoFit/>
              </a:bodyPr>
              <a:lstStyle/>
              <a:p>
                <a:r>
                  <a:rPr lang="it-IT" sz="2400" dirty="0"/>
                  <a:t>Difference on </a:t>
                </a:r>
                <a:r>
                  <a:rPr lang="it-IT" sz="2400" dirty="0" err="1"/>
                  <a:t>midplane</a:t>
                </a:r>
                <a:r>
                  <a:rPr lang="it-IT" sz="2400" dirty="0"/>
                  <a:t> stress </a:t>
                </a:r>
                <a:r>
                  <a:rPr lang="it-IT" sz="2400" dirty="0" err="1"/>
                  <a:t>between</a:t>
                </a:r>
                <a:r>
                  <a:rPr lang="it-IT" sz="2400" dirty="0"/>
                  <a:t> </a:t>
                </a:r>
                <a:r>
                  <a:rPr lang="it-IT" sz="2400" dirty="0" err="1"/>
                  <a:t>bounded</a:t>
                </a:r>
                <a:r>
                  <a:rPr lang="it-IT" sz="2400" dirty="0"/>
                  <a:t> and </a:t>
                </a:r>
                <a:r>
                  <a:rPr lang="it-IT" sz="2400" dirty="0" err="1"/>
                  <a:t>frictionless</a:t>
                </a:r>
                <a:r>
                  <a:rPr lang="it-IT" sz="2400" dirty="0"/>
                  <a:t> layers:</a:t>
                </a:r>
              </a:p>
              <a:p>
                <a:endParaRPr lang="it-IT" sz="2400" dirty="0"/>
              </a:p>
              <a:p>
                <a:pPr marL="285750" indent="-285750">
                  <a:buFont typeface="Arial" panose="020B0604020202020204" pitchFamily="34" charset="0"/>
                  <a:buChar char="•"/>
                </a:pPr>
                <a:r>
                  <a:rPr lang="it-IT" sz="2400" dirty="0"/>
                  <a:t>Maximum compressive stress in </a:t>
                </a:r>
                <a:r>
                  <a:rPr lang="it-IT" sz="2400" dirty="0">
                    <a:solidFill>
                      <a:srgbClr val="FF0000"/>
                    </a:solidFill>
                  </a:rPr>
                  <a:t>layer 4 </a:t>
                </a:r>
                <a:r>
                  <a:rPr lang="it-IT" sz="2400" dirty="0"/>
                  <a:t>in case of bounded layers</a:t>
                </a:r>
                <a14:m>
                  <m:oMath xmlns:m="http://schemas.openxmlformats.org/officeDocument/2006/math">
                    <m:r>
                      <a:rPr lang="en-US" sz="2400" b="0" i="1" smtClean="0">
                        <a:latin typeface="Cambria Math" panose="02040503050406030204" pitchFamily="18" charset="0"/>
                      </a:rPr>
                      <m:t>.</m:t>
                    </m:r>
                  </m:oMath>
                </a14:m>
                <a:endParaRPr lang="it-IT" sz="2400" dirty="0">
                  <a:ea typeface="Cambria Math" panose="02040503050406030204" pitchFamily="18" charset="0"/>
                </a:endParaRPr>
              </a:p>
              <a:p>
                <a:pPr marL="285750" indent="-285750">
                  <a:buFont typeface="Arial" panose="020B0604020202020204" pitchFamily="34" charset="0"/>
                  <a:buChar char="•"/>
                </a:pPr>
                <a:endParaRPr lang="it-IT" sz="2400" b="0" dirty="0">
                  <a:ea typeface="Cambria Math" panose="02040503050406030204" pitchFamily="18" charset="0"/>
                </a:endParaRPr>
              </a:p>
              <a:p>
                <a:pPr marL="285750" indent="-285750">
                  <a:buFont typeface="Arial" panose="020B0604020202020204" pitchFamily="34" charset="0"/>
                  <a:buChar char="•"/>
                </a:pPr>
                <a:r>
                  <a:rPr lang="it-IT" sz="2400" dirty="0"/>
                  <a:t>Maximum compressive stress in </a:t>
                </a:r>
                <a:r>
                  <a:rPr lang="it-IT" sz="2400" b="1" dirty="0"/>
                  <a:t>layer 3 </a:t>
                </a:r>
                <a:r>
                  <a:rPr lang="it-IT" sz="2400" dirty="0"/>
                  <a:t>in case of frictionless layers</a:t>
                </a:r>
                <a14:m>
                  <m:oMath xmlns:m="http://schemas.openxmlformats.org/officeDocument/2006/math">
                    <m:r>
                      <a:rPr lang="en-US" sz="2400" b="0" i="1" smtClean="0">
                        <a:latin typeface="Cambria Math" panose="02040503050406030204" pitchFamily="18" charset="0"/>
                      </a:rPr>
                      <m:t>.</m:t>
                    </m:r>
                  </m:oMath>
                </a14:m>
                <a:endParaRPr lang="it-IT" sz="2400" dirty="0">
                  <a:ea typeface="Cambria Math" panose="02040503050406030204" pitchFamily="18" charset="0"/>
                </a:endParaRPr>
              </a:p>
              <a:p>
                <a:pPr marL="285750" indent="-285750">
                  <a:buFont typeface="Arial" panose="020B0604020202020204" pitchFamily="34" charset="0"/>
                  <a:buChar char="•"/>
                </a:pPr>
                <a:endParaRPr lang="it-IT" sz="2400" b="0" dirty="0">
                  <a:ea typeface="Cambria Math" panose="02040503050406030204" pitchFamily="18" charset="0"/>
                </a:endParaRPr>
              </a:p>
              <a:p>
                <a:pPr marL="285750" indent="-285750">
                  <a:buFont typeface="Arial" panose="020B0604020202020204" pitchFamily="34" charset="0"/>
                  <a:buChar char="•"/>
                </a:pPr>
                <a:endParaRPr lang="it-IT" sz="2400" dirty="0"/>
              </a:p>
            </p:txBody>
          </p:sp>
        </mc:Choice>
        <mc:Fallback xmlns="">
          <p:sp>
            <p:nvSpPr>
              <p:cNvPr id="8" name="CasellaDiTesto 7">
                <a:extLst>
                  <a:ext uri="{FF2B5EF4-FFF2-40B4-BE49-F238E27FC236}">
                    <a16:creationId xmlns:a16="http://schemas.microsoft.com/office/drawing/2014/main" id="{E291289B-BE63-3D49-3C6E-EC16C0BD1E62}"/>
                  </a:ext>
                </a:extLst>
              </p:cNvPr>
              <p:cNvSpPr txBox="1">
                <a:spLocks noRot="1" noChangeAspect="1" noMove="1" noResize="1" noEditPoints="1" noAdjustHandles="1" noChangeArrowheads="1" noChangeShapeType="1" noTextEdit="1"/>
              </p:cNvSpPr>
              <p:nvPr/>
            </p:nvSpPr>
            <p:spPr>
              <a:xfrm>
                <a:off x="8735865" y="1782069"/>
                <a:ext cx="3333492" cy="4893647"/>
              </a:xfrm>
              <a:prstGeom prst="rect">
                <a:avLst/>
              </a:prstGeom>
              <a:blipFill>
                <a:blip r:embed="rId3"/>
                <a:stretch>
                  <a:fillRect l="-2742" t="-996" r="-4753"/>
                </a:stretch>
              </a:blipFill>
            </p:spPr>
            <p:txBody>
              <a:bodyPr/>
              <a:lstStyle/>
              <a:p>
                <a:r>
                  <a:rPr lang="en-US">
                    <a:noFill/>
                  </a:rPr>
                  <a:t> </a:t>
                </a:r>
              </a:p>
            </p:txBody>
          </p:sp>
        </mc:Fallback>
      </mc:AlternateContent>
      <p:sp>
        <p:nvSpPr>
          <p:cNvPr id="11" name="Segnaposto piè di pagina 3">
            <a:extLst>
              <a:ext uri="{FF2B5EF4-FFF2-40B4-BE49-F238E27FC236}">
                <a16:creationId xmlns:a16="http://schemas.microsoft.com/office/drawing/2014/main" id="{F8DBD39A-C1D7-7B39-209E-EADFEBFEF20B}"/>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12" name="Immagine 11">
            <a:extLst>
              <a:ext uri="{FF2B5EF4-FFF2-40B4-BE49-F238E27FC236}">
                <a16:creationId xmlns:a16="http://schemas.microsoft.com/office/drawing/2014/main" id="{973665BB-E16A-3C66-F921-E27DE93FACD1}"/>
              </a:ext>
            </a:extLst>
          </p:cNvPr>
          <p:cNvPicPr>
            <a:picLocks noChangeAspect="1"/>
          </p:cNvPicPr>
          <p:nvPr/>
        </p:nvPicPr>
        <p:blipFill>
          <a:blip r:embed="rId4"/>
          <a:stretch>
            <a:fillRect/>
          </a:stretch>
        </p:blipFill>
        <p:spPr>
          <a:xfrm>
            <a:off x="10660835" y="13682"/>
            <a:ext cx="790504" cy="790504"/>
          </a:xfrm>
          <a:prstGeom prst="rect">
            <a:avLst/>
          </a:prstGeom>
        </p:spPr>
      </p:pic>
      <p:pic>
        <p:nvPicPr>
          <p:cNvPr id="13" name="Immagine 12">
            <a:extLst>
              <a:ext uri="{FF2B5EF4-FFF2-40B4-BE49-F238E27FC236}">
                <a16:creationId xmlns:a16="http://schemas.microsoft.com/office/drawing/2014/main" id="{B93B3077-2A96-A9B4-A86C-7E2BF8C6668F}"/>
              </a:ext>
            </a:extLst>
          </p:cNvPr>
          <p:cNvPicPr>
            <a:picLocks noChangeAspect="1"/>
          </p:cNvPicPr>
          <p:nvPr/>
        </p:nvPicPr>
        <p:blipFill>
          <a:blip r:embed="rId5"/>
          <a:stretch>
            <a:fillRect/>
          </a:stretch>
        </p:blipFill>
        <p:spPr>
          <a:xfrm>
            <a:off x="9870331" y="51103"/>
            <a:ext cx="790504" cy="734039"/>
          </a:xfrm>
          <a:prstGeom prst="rect">
            <a:avLst/>
          </a:prstGeom>
        </p:spPr>
      </p:pic>
      <p:pic>
        <p:nvPicPr>
          <p:cNvPr id="14" name="Immagine 13">
            <a:extLst>
              <a:ext uri="{FF2B5EF4-FFF2-40B4-BE49-F238E27FC236}">
                <a16:creationId xmlns:a16="http://schemas.microsoft.com/office/drawing/2014/main" id="{2BA21F7F-69A3-E0E9-CEE2-7332560D5C00}"/>
              </a:ext>
            </a:extLst>
          </p:cNvPr>
          <p:cNvPicPr>
            <a:picLocks noChangeAspect="1"/>
          </p:cNvPicPr>
          <p:nvPr/>
        </p:nvPicPr>
        <p:blipFill>
          <a:blip r:embed="rId6"/>
          <a:stretch>
            <a:fillRect/>
          </a:stretch>
        </p:blipFill>
        <p:spPr>
          <a:xfrm>
            <a:off x="11391094" y="182578"/>
            <a:ext cx="800906" cy="433612"/>
          </a:xfrm>
          <a:prstGeom prst="rect">
            <a:avLst/>
          </a:prstGeom>
        </p:spPr>
      </p:pic>
      <p:pic>
        <p:nvPicPr>
          <p:cNvPr id="15" name="Immagine 14">
            <a:extLst>
              <a:ext uri="{FF2B5EF4-FFF2-40B4-BE49-F238E27FC236}">
                <a16:creationId xmlns:a16="http://schemas.microsoft.com/office/drawing/2014/main" id="{91EBD4A9-C9A1-A133-3CDD-52C3B64526F2}"/>
              </a:ext>
            </a:extLst>
          </p:cNvPr>
          <p:cNvPicPr>
            <a:picLocks noChangeAspect="1"/>
          </p:cNvPicPr>
          <p:nvPr/>
        </p:nvPicPr>
        <p:blipFill>
          <a:blip r:embed="rId7"/>
          <a:stretch>
            <a:fillRect/>
          </a:stretch>
        </p:blipFill>
        <p:spPr>
          <a:xfrm>
            <a:off x="11051364" y="714668"/>
            <a:ext cx="561829" cy="565600"/>
          </a:xfrm>
          <a:prstGeom prst="rect">
            <a:avLst/>
          </a:prstGeom>
        </p:spPr>
      </p:pic>
      <p:pic>
        <p:nvPicPr>
          <p:cNvPr id="16" name="Immagine 15">
            <a:extLst>
              <a:ext uri="{FF2B5EF4-FFF2-40B4-BE49-F238E27FC236}">
                <a16:creationId xmlns:a16="http://schemas.microsoft.com/office/drawing/2014/main" id="{B3C772FA-67CE-5BD2-679E-10D32D487776}"/>
              </a:ext>
            </a:extLst>
          </p:cNvPr>
          <p:cNvPicPr>
            <a:picLocks noChangeAspect="1"/>
          </p:cNvPicPr>
          <p:nvPr/>
        </p:nvPicPr>
        <p:blipFill rotWithShape="1">
          <a:blip r:embed="rId8"/>
          <a:srcRect l="1049" t="53804" r="672"/>
          <a:stretch/>
        </p:blipFill>
        <p:spPr>
          <a:xfrm>
            <a:off x="10407079" y="735196"/>
            <a:ext cx="561829" cy="535065"/>
          </a:xfrm>
          <a:prstGeom prst="rect">
            <a:avLst/>
          </a:prstGeom>
        </p:spPr>
      </p:pic>
      <p:pic>
        <p:nvPicPr>
          <p:cNvPr id="20" name="Immagine 19">
            <a:extLst>
              <a:ext uri="{FF2B5EF4-FFF2-40B4-BE49-F238E27FC236}">
                <a16:creationId xmlns:a16="http://schemas.microsoft.com/office/drawing/2014/main" id="{84EE98B5-FD00-78EB-D16E-21214178B190}"/>
              </a:ext>
            </a:extLst>
          </p:cNvPr>
          <p:cNvPicPr>
            <a:picLocks noChangeAspect="1"/>
          </p:cNvPicPr>
          <p:nvPr/>
        </p:nvPicPr>
        <p:blipFill rotWithShape="1">
          <a:blip r:embed="rId9"/>
          <a:srcRect r="20769"/>
          <a:stretch/>
        </p:blipFill>
        <p:spPr>
          <a:xfrm>
            <a:off x="3003812" y="1624467"/>
            <a:ext cx="5732053" cy="4840991"/>
          </a:xfrm>
          <a:prstGeom prst="rect">
            <a:avLst/>
          </a:prstGeom>
        </p:spPr>
      </p:pic>
      <p:sp>
        <p:nvSpPr>
          <p:cNvPr id="23" name="Freccia bidirezionale orizzontale 22">
            <a:extLst>
              <a:ext uri="{FF2B5EF4-FFF2-40B4-BE49-F238E27FC236}">
                <a16:creationId xmlns:a16="http://schemas.microsoft.com/office/drawing/2014/main" id="{6106D63D-1DE3-B0C2-9CA3-E4A3BCC867EB}"/>
              </a:ext>
            </a:extLst>
          </p:cNvPr>
          <p:cNvSpPr/>
          <p:nvPr/>
        </p:nvSpPr>
        <p:spPr>
          <a:xfrm rot="19792402">
            <a:off x="8291677" y="4123447"/>
            <a:ext cx="916792" cy="210889"/>
          </a:xfrm>
          <a:prstGeom prst="leftRight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bidirezionale orizzontale 23">
            <a:extLst>
              <a:ext uri="{FF2B5EF4-FFF2-40B4-BE49-F238E27FC236}">
                <a16:creationId xmlns:a16="http://schemas.microsoft.com/office/drawing/2014/main" id="{BF4931E0-6086-82A3-0A1B-13D24C628D3B}"/>
              </a:ext>
            </a:extLst>
          </p:cNvPr>
          <p:cNvSpPr/>
          <p:nvPr/>
        </p:nvSpPr>
        <p:spPr>
          <a:xfrm rot="20031386">
            <a:off x="8271071" y="5484455"/>
            <a:ext cx="788686" cy="177733"/>
          </a:xfrm>
          <a:prstGeom prst="leftRight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a:extLst>
              <a:ext uri="{FF2B5EF4-FFF2-40B4-BE49-F238E27FC236}">
                <a16:creationId xmlns:a16="http://schemas.microsoft.com/office/drawing/2014/main" id="{E6196121-A2F2-BAB3-6934-F487A7E488AB}"/>
              </a:ext>
            </a:extLst>
          </p:cNvPr>
          <p:cNvSpPr txBox="1"/>
          <p:nvPr/>
        </p:nvSpPr>
        <p:spPr>
          <a:xfrm rot="16200000">
            <a:off x="1735680" y="3551785"/>
            <a:ext cx="2796535" cy="400110"/>
          </a:xfrm>
          <a:prstGeom prst="rect">
            <a:avLst/>
          </a:prstGeom>
          <a:solidFill>
            <a:schemeClr val="bg1"/>
          </a:solidFill>
        </p:spPr>
        <p:txBody>
          <a:bodyPr wrap="none" rtlCol="0">
            <a:spAutoFit/>
          </a:bodyPr>
          <a:lstStyle/>
          <a:p>
            <a:r>
              <a:rPr lang="it-IT" sz="2000" dirty="0"/>
              <a:t>MIDPLANE STRESS (Mpa)</a:t>
            </a:r>
          </a:p>
        </p:txBody>
      </p:sp>
      <p:pic>
        <p:nvPicPr>
          <p:cNvPr id="4" name="Immagine 3">
            <a:extLst>
              <a:ext uri="{FF2B5EF4-FFF2-40B4-BE49-F238E27FC236}">
                <a16:creationId xmlns:a16="http://schemas.microsoft.com/office/drawing/2014/main" id="{6E49043F-9168-FA0D-756B-131AF0431D74}"/>
              </a:ext>
            </a:extLst>
          </p:cNvPr>
          <p:cNvPicPr>
            <a:picLocks noChangeAspect="1"/>
          </p:cNvPicPr>
          <p:nvPr/>
        </p:nvPicPr>
        <p:blipFill>
          <a:blip r:embed="rId10"/>
          <a:stretch>
            <a:fillRect/>
          </a:stretch>
        </p:blipFill>
        <p:spPr>
          <a:xfrm>
            <a:off x="32762" y="1328985"/>
            <a:ext cx="2901131" cy="3498677"/>
          </a:xfrm>
          <a:prstGeom prst="rect">
            <a:avLst/>
          </a:prstGeom>
        </p:spPr>
      </p:pic>
    </p:spTree>
    <p:extLst>
      <p:ext uri="{BB962C8B-B14F-4D97-AF65-F5344CB8AC3E}">
        <p14:creationId xmlns:p14="http://schemas.microsoft.com/office/powerpoint/2010/main" val="960734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magine 19">
            <a:extLst>
              <a:ext uri="{FF2B5EF4-FFF2-40B4-BE49-F238E27FC236}">
                <a16:creationId xmlns:a16="http://schemas.microsoft.com/office/drawing/2014/main" id="{7CE395F1-C449-06F8-D366-694EB95B7EDE}"/>
              </a:ext>
            </a:extLst>
          </p:cNvPr>
          <p:cNvPicPr>
            <a:picLocks noChangeAspect="1"/>
          </p:cNvPicPr>
          <p:nvPr/>
        </p:nvPicPr>
        <p:blipFill>
          <a:blip r:embed="rId3"/>
          <a:stretch>
            <a:fillRect/>
          </a:stretch>
        </p:blipFill>
        <p:spPr>
          <a:xfrm>
            <a:off x="4048645" y="2925567"/>
            <a:ext cx="4128939" cy="3539892"/>
          </a:xfrm>
          <a:prstGeom prst="rect">
            <a:avLst/>
          </a:prstGeom>
        </p:spPr>
      </p:pic>
      <p:sp>
        <p:nvSpPr>
          <p:cNvPr id="3" name="Segnaposto numero diapositiva 2">
            <a:extLst>
              <a:ext uri="{FF2B5EF4-FFF2-40B4-BE49-F238E27FC236}">
                <a16:creationId xmlns:a16="http://schemas.microsoft.com/office/drawing/2014/main" id="{18C47208-FF26-DE7A-8FD5-FC5C8D0F6BB6}"/>
              </a:ext>
            </a:extLst>
          </p:cNvPr>
          <p:cNvSpPr>
            <a:spLocks noGrp="1"/>
          </p:cNvSpPr>
          <p:nvPr>
            <p:ph type="sldNum" sz="quarter" idx="15"/>
          </p:nvPr>
        </p:nvSpPr>
        <p:spPr/>
        <p:txBody>
          <a:bodyPr/>
          <a:lstStyle/>
          <a:p>
            <a:fld id="{974172A1-1CBF-0B40-9234-7D4D80EC19EA}" type="slidenum">
              <a:rPr lang="en-GB" smtClean="0"/>
              <a:pPr/>
              <a:t>18</a:t>
            </a:fld>
            <a:endParaRPr lang="en-GB" dirty="0"/>
          </a:p>
        </p:txBody>
      </p:sp>
      <p:sp>
        <p:nvSpPr>
          <p:cNvPr id="5" name="Segnaposto piè di pagina 4">
            <a:extLst>
              <a:ext uri="{FF2B5EF4-FFF2-40B4-BE49-F238E27FC236}">
                <a16:creationId xmlns:a16="http://schemas.microsoft.com/office/drawing/2014/main" id="{80A8ABAC-3C6A-30DA-7813-84B63C54C379}"/>
              </a:ext>
            </a:extLst>
          </p:cNvPr>
          <p:cNvSpPr>
            <a:spLocks noGrp="1"/>
          </p:cNvSpPr>
          <p:nvPr>
            <p:ph type="ftr" sz="quarter" idx="3"/>
          </p:nvPr>
        </p:nvSpPr>
        <p:spPr/>
        <p:txBody>
          <a:bodyPr/>
          <a:lstStyle/>
          <a:p>
            <a:r>
              <a:rPr lang="da-DK">
                <a:latin typeface="Liberation Sans"/>
              </a:rPr>
              <a:t>RFMF test station manget p.o.v- M. Statera et al. UMIL&amp;INFN</a:t>
            </a:r>
            <a:endParaRPr lang="en-GB" dirty="0"/>
          </a:p>
        </p:txBody>
      </p:sp>
      <p:sp>
        <p:nvSpPr>
          <p:cNvPr id="11" name="Ovale 10">
            <a:extLst>
              <a:ext uri="{FF2B5EF4-FFF2-40B4-BE49-F238E27FC236}">
                <a16:creationId xmlns:a16="http://schemas.microsoft.com/office/drawing/2014/main" id="{B8627099-9A12-2F03-FA8B-FFAE72C3A235}"/>
              </a:ext>
            </a:extLst>
          </p:cNvPr>
          <p:cNvSpPr/>
          <p:nvPr/>
        </p:nvSpPr>
        <p:spPr>
          <a:xfrm>
            <a:off x="4638526" y="4632776"/>
            <a:ext cx="190500" cy="19050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E9BED142-A78B-3347-649B-FE8E62BF3C95}"/>
                  </a:ext>
                </a:extLst>
              </p:cNvPr>
              <p:cNvSpPr txBox="1"/>
              <p:nvPr/>
            </p:nvSpPr>
            <p:spPr>
              <a:xfrm>
                <a:off x="5401513" y="1476674"/>
                <a:ext cx="1612686" cy="646331"/>
              </a:xfrm>
              <a:prstGeom prst="rect">
                <a:avLst/>
              </a:prstGeom>
              <a:noFill/>
            </p:spPr>
            <p:txBody>
              <a:bodyPr wrap="none" rtlCol="0">
                <a:spAutoFit/>
              </a:bodyPr>
              <a:lstStyle/>
              <a:p>
                <a:pPr algn="ctr"/>
                <a:r>
                  <a:rPr lang="it-IT" b="1" dirty="0"/>
                  <a:t>Non Uniform J </a:t>
                </a:r>
              </a:p>
              <a:p>
                <a:pPr algn="ctr"/>
                <a14:m>
                  <m:oMathPara xmlns:m="http://schemas.openxmlformats.org/officeDocument/2006/math">
                    <m:oMathParaPr>
                      <m:jc m:val="centerGroup"/>
                    </m:oMathParaPr>
                    <m:oMath xmlns:m="http://schemas.openxmlformats.org/officeDocument/2006/math">
                      <m:r>
                        <a:rPr lang="it-IT" b="1" i="1" dirty="0" smtClean="0">
                          <a:latin typeface="Cambria Math" panose="02040503050406030204" pitchFamily="18" charset="0"/>
                        </a:rPr>
                        <m:t>𝑰</m:t>
                      </m:r>
                      <m:r>
                        <a:rPr lang="it-IT" b="1" i="1" dirty="0" smtClean="0">
                          <a:latin typeface="Cambria Math" panose="02040503050406030204" pitchFamily="18" charset="0"/>
                        </a:rPr>
                        <m:t> =</m:t>
                      </m:r>
                      <m:r>
                        <a:rPr lang="it-IT" b="1" i="1" dirty="0">
                          <a:latin typeface="Cambria Math" panose="02040503050406030204" pitchFamily="18" charset="0"/>
                        </a:rPr>
                        <m:t>𝟓𝟎</m:t>
                      </m:r>
                      <m:r>
                        <a:rPr lang="it-IT" b="1" i="1" dirty="0">
                          <a:latin typeface="Cambria Math" panose="02040503050406030204" pitchFamily="18" charset="0"/>
                        </a:rPr>
                        <m:t> </m:t>
                      </m:r>
                      <m:r>
                        <m:rPr>
                          <m:nor/>
                        </m:rPr>
                        <a:rPr lang="it-IT" b="1" dirty="0"/>
                        <m:t>A</m:t>
                      </m:r>
                    </m:oMath>
                  </m:oMathPara>
                </a14:m>
                <a:endParaRPr lang="it-IT" b="1" dirty="0"/>
              </a:p>
            </p:txBody>
          </p:sp>
        </mc:Choice>
        <mc:Fallback xmlns="">
          <p:sp>
            <p:nvSpPr>
              <p:cNvPr id="12" name="CasellaDiTesto 11">
                <a:extLst>
                  <a:ext uri="{FF2B5EF4-FFF2-40B4-BE49-F238E27FC236}">
                    <a16:creationId xmlns:a16="http://schemas.microsoft.com/office/drawing/2014/main" id="{E9BED142-A78B-3347-649B-FE8E62BF3C95}"/>
                  </a:ext>
                </a:extLst>
              </p:cNvPr>
              <p:cNvSpPr txBox="1">
                <a:spLocks noRot="1" noChangeAspect="1" noMove="1" noResize="1" noEditPoints="1" noAdjustHandles="1" noChangeArrowheads="1" noChangeShapeType="1" noTextEdit="1"/>
              </p:cNvSpPr>
              <p:nvPr/>
            </p:nvSpPr>
            <p:spPr>
              <a:xfrm>
                <a:off x="5401513" y="1476674"/>
                <a:ext cx="1612686" cy="646331"/>
              </a:xfrm>
              <a:prstGeom prst="rect">
                <a:avLst/>
              </a:prstGeom>
              <a:blipFill>
                <a:blip r:embed="rId4"/>
                <a:stretch>
                  <a:fillRect l="-2642" t="-4717" r="-2642"/>
                </a:stretch>
              </a:blipFill>
            </p:spPr>
            <p:txBody>
              <a:bodyPr/>
              <a:lstStyle/>
              <a:p>
                <a:r>
                  <a:rPr lang="it-IT">
                    <a:noFill/>
                  </a:rPr>
                  <a:t> </a:t>
                </a:r>
              </a:p>
            </p:txBody>
          </p:sp>
        </mc:Fallback>
      </mc:AlternateContent>
      <p:sp>
        <p:nvSpPr>
          <p:cNvPr id="16" name="Titolo 3">
            <a:extLst>
              <a:ext uri="{FF2B5EF4-FFF2-40B4-BE49-F238E27FC236}">
                <a16:creationId xmlns:a16="http://schemas.microsoft.com/office/drawing/2014/main" id="{6692AE37-5ABB-51A6-63CA-DBCECF97D7DB}"/>
              </a:ext>
            </a:extLst>
          </p:cNvPr>
          <p:cNvSpPr>
            <a:spLocks noGrp="1"/>
          </p:cNvSpPr>
          <p:nvPr>
            <p:ph type="title"/>
          </p:nvPr>
        </p:nvSpPr>
        <p:spPr>
          <a:xfrm>
            <a:off x="2159564" y="314325"/>
            <a:ext cx="8064896" cy="838200"/>
          </a:xfrm>
        </p:spPr>
        <p:txBody>
          <a:bodyPr>
            <a:normAutofit fontScale="90000"/>
          </a:bodyPr>
          <a:lstStyle/>
          <a:p>
            <a:r>
              <a:rPr lang="it-IT" b="1" dirty="0"/>
              <a:t>Field Quality </a:t>
            </a:r>
            <a:br>
              <a:rPr lang="it-IT" b="1" dirty="0"/>
            </a:br>
            <a:r>
              <a:rPr lang="it-IT" b="1" dirty="0">
                <a:solidFill>
                  <a:srgbClr val="C00000"/>
                </a:solidFill>
              </a:rPr>
              <a:t>Limit of the model</a:t>
            </a:r>
          </a:p>
        </p:txBody>
      </p:sp>
      <mc:AlternateContent xmlns:mc="http://schemas.openxmlformats.org/markup-compatibility/2006" xmlns:a14="http://schemas.microsoft.com/office/drawing/2010/main">
        <mc:Choice Requires="a14">
          <p:sp>
            <p:nvSpPr>
              <p:cNvPr id="18" name="CasellaDiTesto 17">
                <a:extLst>
                  <a:ext uri="{FF2B5EF4-FFF2-40B4-BE49-F238E27FC236}">
                    <a16:creationId xmlns:a16="http://schemas.microsoft.com/office/drawing/2014/main" id="{476802B4-A067-D802-048D-AFB0CBA7F9EB}"/>
                  </a:ext>
                </a:extLst>
              </p:cNvPr>
              <p:cNvSpPr txBox="1"/>
              <p:nvPr/>
            </p:nvSpPr>
            <p:spPr>
              <a:xfrm>
                <a:off x="5730493" y="2033332"/>
                <a:ext cx="1093441" cy="923330"/>
              </a:xfrm>
              <a:prstGeom prst="rect">
                <a:avLst/>
              </a:prstGeom>
              <a:noFill/>
            </p:spPr>
            <p:txBody>
              <a:bodyPr wrap="none" rtlCol="0">
                <a:spAutoFit/>
              </a:bodyPr>
              <a:lstStyle/>
              <a:p>
                <a:pPr algn="ctr"/>
                <a14:m>
                  <m:oMath xmlns:m="http://schemas.openxmlformats.org/officeDocument/2006/math">
                    <m:sSub>
                      <m:sSubPr>
                        <m:ctrlPr>
                          <a:rPr lang="it-IT" sz="5400" b="1" i="1" smtClean="0">
                            <a:solidFill>
                              <a:schemeClr val="tx1"/>
                            </a:solidFill>
                            <a:latin typeface="Cambria Math" panose="02040503050406030204" pitchFamily="18" charset="0"/>
                          </a:rPr>
                        </m:ctrlPr>
                      </m:sSubPr>
                      <m:e>
                        <m:r>
                          <a:rPr lang="it-IT" sz="5400" b="1" i="1" smtClean="0">
                            <a:solidFill>
                              <a:schemeClr val="tx1"/>
                            </a:solidFill>
                            <a:latin typeface="Cambria Math" panose="02040503050406030204" pitchFamily="18" charset="0"/>
                          </a:rPr>
                          <m:t>𝒃</m:t>
                        </m:r>
                      </m:e>
                      <m:sub>
                        <m:r>
                          <a:rPr lang="it-IT" sz="5400" b="1" i="1" smtClean="0">
                            <a:solidFill>
                              <a:schemeClr val="tx1"/>
                            </a:solidFill>
                            <a:latin typeface="Cambria Math" panose="02040503050406030204" pitchFamily="18" charset="0"/>
                          </a:rPr>
                          <m:t>𝟑</m:t>
                        </m:r>
                      </m:sub>
                    </m:sSub>
                  </m:oMath>
                </a14:m>
                <a:r>
                  <a:rPr lang="it-IT" sz="5400" b="1" dirty="0">
                    <a:solidFill>
                      <a:srgbClr val="C00000"/>
                    </a:solidFill>
                  </a:rPr>
                  <a:t> </a:t>
                </a:r>
                <a:endParaRPr lang="it-IT" sz="5400" b="1" dirty="0">
                  <a:solidFill>
                    <a:schemeClr val="accent1"/>
                  </a:solidFill>
                </a:endParaRPr>
              </a:p>
            </p:txBody>
          </p:sp>
        </mc:Choice>
        <mc:Fallback xmlns="">
          <p:sp>
            <p:nvSpPr>
              <p:cNvPr id="18" name="CasellaDiTesto 17">
                <a:extLst>
                  <a:ext uri="{FF2B5EF4-FFF2-40B4-BE49-F238E27FC236}">
                    <a16:creationId xmlns:a16="http://schemas.microsoft.com/office/drawing/2014/main" id="{476802B4-A067-D802-048D-AFB0CBA7F9EB}"/>
                  </a:ext>
                </a:extLst>
              </p:cNvPr>
              <p:cNvSpPr txBox="1">
                <a:spLocks noRot="1" noChangeAspect="1" noMove="1" noResize="1" noEditPoints="1" noAdjustHandles="1" noChangeArrowheads="1" noChangeShapeType="1" noTextEdit="1"/>
              </p:cNvSpPr>
              <p:nvPr/>
            </p:nvSpPr>
            <p:spPr>
              <a:xfrm>
                <a:off x="5730493" y="2033332"/>
                <a:ext cx="1093441" cy="923330"/>
              </a:xfrm>
              <a:prstGeom prst="rect">
                <a:avLst/>
              </a:prstGeom>
              <a:blipFill>
                <a:blip r:embed="rId5"/>
                <a:stretch>
                  <a:fillRect/>
                </a:stretch>
              </a:blipFill>
            </p:spPr>
            <p:txBody>
              <a:bodyPr/>
              <a:lstStyle/>
              <a:p>
                <a:r>
                  <a:rPr lang="it-IT">
                    <a:noFill/>
                  </a:rPr>
                  <a:t> </a:t>
                </a:r>
              </a:p>
            </p:txBody>
          </p:sp>
        </mc:Fallback>
      </mc:AlternateContent>
      <p:sp>
        <p:nvSpPr>
          <p:cNvPr id="29" name="Figura a mano libera: forma 28">
            <a:extLst>
              <a:ext uri="{FF2B5EF4-FFF2-40B4-BE49-F238E27FC236}">
                <a16:creationId xmlns:a16="http://schemas.microsoft.com/office/drawing/2014/main" id="{C4EB6DEC-47E7-49C0-11EE-63E66C21BF7C}"/>
              </a:ext>
            </a:extLst>
          </p:cNvPr>
          <p:cNvSpPr/>
          <p:nvPr/>
        </p:nvSpPr>
        <p:spPr>
          <a:xfrm>
            <a:off x="4620126" y="3341826"/>
            <a:ext cx="2863516" cy="1374553"/>
          </a:xfrm>
          <a:custGeom>
            <a:avLst/>
            <a:gdLst>
              <a:gd name="connsiteX0" fmla="*/ 0 w 2863516"/>
              <a:gd name="connsiteY0" fmla="*/ 291711 h 1374553"/>
              <a:gd name="connsiteX1" fmla="*/ 493295 w 2863516"/>
              <a:gd name="connsiteY1" fmla="*/ 39048 h 1374553"/>
              <a:gd name="connsiteX2" fmla="*/ 1648327 w 2863516"/>
              <a:gd name="connsiteY2" fmla="*/ 1025637 h 1374553"/>
              <a:gd name="connsiteX3" fmla="*/ 2863516 w 2863516"/>
              <a:gd name="connsiteY3" fmla="*/ 1374553 h 1374553"/>
            </a:gdLst>
            <a:ahLst/>
            <a:cxnLst>
              <a:cxn ang="0">
                <a:pos x="connsiteX0" y="connsiteY0"/>
              </a:cxn>
              <a:cxn ang="0">
                <a:pos x="connsiteX1" y="connsiteY1"/>
              </a:cxn>
              <a:cxn ang="0">
                <a:pos x="connsiteX2" y="connsiteY2"/>
              </a:cxn>
              <a:cxn ang="0">
                <a:pos x="connsiteX3" y="connsiteY3"/>
              </a:cxn>
            </a:cxnLst>
            <a:rect l="l" t="t" r="r" b="b"/>
            <a:pathLst>
              <a:path w="2863516" h="1374553">
                <a:moveTo>
                  <a:pt x="0" y="291711"/>
                </a:moveTo>
                <a:cubicBezTo>
                  <a:pt x="109287" y="104219"/>
                  <a:pt x="218574" y="-83273"/>
                  <a:pt x="493295" y="39048"/>
                </a:cubicBezTo>
                <a:cubicBezTo>
                  <a:pt x="768016" y="161369"/>
                  <a:pt x="1253290" y="803053"/>
                  <a:pt x="1648327" y="1025637"/>
                </a:cubicBezTo>
                <a:cubicBezTo>
                  <a:pt x="2043364" y="1248221"/>
                  <a:pt x="2650958" y="1312390"/>
                  <a:pt x="2863516" y="1374553"/>
                </a:cubicBezTo>
              </a:path>
            </a:pathLst>
          </a:cu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sellaDiTesto 29">
            <a:extLst>
              <a:ext uri="{FF2B5EF4-FFF2-40B4-BE49-F238E27FC236}">
                <a16:creationId xmlns:a16="http://schemas.microsoft.com/office/drawing/2014/main" id="{8C386F71-8281-DD95-BE9A-5375A0EC489A}"/>
              </a:ext>
            </a:extLst>
          </p:cNvPr>
          <p:cNvSpPr txBox="1"/>
          <p:nvPr/>
        </p:nvSpPr>
        <p:spPr>
          <a:xfrm>
            <a:off x="5632574" y="3548044"/>
            <a:ext cx="1448980" cy="369332"/>
          </a:xfrm>
          <a:prstGeom prst="rect">
            <a:avLst/>
          </a:prstGeom>
          <a:noFill/>
        </p:spPr>
        <p:txBody>
          <a:bodyPr wrap="square">
            <a:spAutoFit/>
          </a:bodyPr>
          <a:lstStyle/>
          <a:p>
            <a:r>
              <a:rPr lang="it-IT" b="1" dirty="0">
                <a:solidFill>
                  <a:schemeClr val="accent2"/>
                </a:solidFill>
              </a:rPr>
              <a:t>Ideal model</a:t>
            </a:r>
          </a:p>
        </p:txBody>
      </p:sp>
      <p:sp>
        <p:nvSpPr>
          <p:cNvPr id="32" name="CasellaDiTesto 31">
            <a:extLst>
              <a:ext uri="{FF2B5EF4-FFF2-40B4-BE49-F238E27FC236}">
                <a16:creationId xmlns:a16="http://schemas.microsoft.com/office/drawing/2014/main" id="{339D2570-A159-F904-70BD-FA7677774E18}"/>
              </a:ext>
            </a:extLst>
          </p:cNvPr>
          <p:cNvSpPr txBox="1"/>
          <p:nvPr/>
        </p:nvSpPr>
        <p:spPr>
          <a:xfrm>
            <a:off x="5576484" y="4801497"/>
            <a:ext cx="1354352" cy="369332"/>
          </a:xfrm>
          <a:prstGeom prst="rect">
            <a:avLst/>
          </a:prstGeom>
          <a:noFill/>
        </p:spPr>
        <p:txBody>
          <a:bodyPr wrap="square">
            <a:spAutoFit/>
          </a:bodyPr>
          <a:lstStyle/>
          <a:p>
            <a:r>
              <a:rPr lang="it-IT" b="1" dirty="0">
                <a:solidFill>
                  <a:schemeClr val="accent1"/>
                </a:solidFill>
              </a:rPr>
              <a:t>My model</a:t>
            </a:r>
          </a:p>
        </p:txBody>
      </p:sp>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EE07E023-2499-065D-8605-29AE42949136}"/>
                  </a:ext>
                </a:extLst>
              </p:cNvPr>
              <p:cNvSpPr txBox="1"/>
              <p:nvPr/>
            </p:nvSpPr>
            <p:spPr>
              <a:xfrm>
                <a:off x="5719993" y="5117447"/>
                <a:ext cx="78220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solidFill>
                                <a:schemeClr val="accent1"/>
                              </a:solidFill>
                              <a:latin typeface="Cambria Math" panose="02040503050406030204" pitchFamily="18" charset="0"/>
                            </a:rPr>
                          </m:ctrlPr>
                        </m:sSubPr>
                        <m:e>
                          <m:acc>
                            <m:accPr>
                              <m:chr m:val="̅"/>
                              <m:ctrlPr>
                                <a:rPr lang="it-IT" b="1" i="1" smtClean="0">
                                  <a:solidFill>
                                    <a:schemeClr val="accent1"/>
                                  </a:solidFill>
                                  <a:latin typeface="Cambria Math" panose="02040503050406030204" pitchFamily="18" charset="0"/>
                                </a:rPr>
                              </m:ctrlPr>
                            </m:accPr>
                            <m:e>
                              <m:r>
                                <a:rPr lang="it-IT" b="1" i="1" smtClean="0">
                                  <a:solidFill>
                                    <a:schemeClr val="accent1"/>
                                  </a:solidFill>
                                  <a:latin typeface="Cambria Math" panose="02040503050406030204" pitchFamily="18" charset="0"/>
                                </a:rPr>
                                <m:t>𝑩</m:t>
                              </m:r>
                            </m:e>
                          </m:acc>
                        </m:e>
                        <m:sub>
                          <m:r>
                            <a:rPr lang="it-IT" b="1" i="1" smtClean="0">
                              <a:solidFill>
                                <a:schemeClr val="accent1"/>
                              </a:solidFill>
                              <a:latin typeface="Cambria Math" panose="02040503050406030204" pitchFamily="18" charset="0"/>
                            </a:rPr>
                            <m:t>┴</m:t>
                          </m:r>
                        </m:sub>
                      </m:sSub>
                      <m:r>
                        <a:rPr lang="it-IT" b="1" i="1" smtClean="0">
                          <a:solidFill>
                            <a:schemeClr val="accent1"/>
                          </a:solidFill>
                          <a:latin typeface="Cambria Math" panose="02040503050406030204" pitchFamily="18" charset="0"/>
                        </a:rPr>
                        <m:t>=</m:t>
                      </m:r>
                      <m:r>
                        <a:rPr lang="it-IT" b="1" i="1" smtClean="0">
                          <a:solidFill>
                            <a:schemeClr val="accent1"/>
                          </a:solidFill>
                          <a:latin typeface="Cambria Math" panose="02040503050406030204" pitchFamily="18" charset="0"/>
                        </a:rPr>
                        <m:t>𝟎</m:t>
                      </m:r>
                    </m:oMath>
                  </m:oMathPara>
                </a14:m>
                <a:endParaRPr lang="it-IT" b="1" dirty="0"/>
              </a:p>
            </p:txBody>
          </p:sp>
        </mc:Choice>
        <mc:Fallback xmlns="">
          <p:sp>
            <p:nvSpPr>
              <p:cNvPr id="33" name="CasellaDiTesto 32">
                <a:extLst>
                  <a:ext uri="{FF2B5EF4-FFF2-40B4-BE49-F238E27FC236}">
                    <a16:creationId xmlns:a16="http://schemas.microsoft.com/office/drawing/2014/main" id="{EE07E023-2499-065D-8605-29AE42949136}"/>
                  </a:ext>
                </a:extLst>
              </p:cNvPr>
              <p:cNvSpPr txBox="1">
                <a:spLocks noRot="1" noChangeAspect="1" noMove="1" noResize="1" noEditPoints="1" noAdjustHandles="1" noChangeArrowheads="1" noChangeShapeType="1" noTextEdit="1"/>
              </p:cNvSpPr>
              <p:nvPr/>
            </p:nvSpPr>
            <p:spPr>
              <a:xfrm>
                <a:off x="5719993" y="5117447"/>
                <a:ext cx="782202" cy="276999"/>
              </a:xfrm>
              <a:prstGeom prst="rect">
                <a:avLst/>
              </a:prstGeom>
              <a:blipFill>
                <a:blip r:embed="rId6"/>
                <a:stretch>
                  <a:fillRect l="-6202" t="-4348" r="-6977" b="-13043"/>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1DEE42D0-CCA7-4B6E-7F31-996C53C1A0FF}"/>
                  </a:ext>
                </a:extLst>
              </p:cNvPr>
              <p:cNvSpPr txBox="1"/>
              <p:nvPr/>
            </p:nvSpPr>
            <p:spPr>
              <a:xfrm>
                <a:off x="5760922" y="3807479"/>
                <a:ext cx="111922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b="1" i="1" smtClean="0">
                              <a:solidFill>
                                <a:schemeClr val="accent2"/>
                              </a:solidFill>
                              <a:latin typeface="Cambria Math" panose="02040503050406030204" pitchFamily="18" charset="0"/>
                            </a:rPr>
                          </m:ctrlPr>
                        </m:sSubPr>
                        <m:e>
                          <m:r>
                            <a:rPr lang="it-IT" b="1" i="1" smtClean="0">
                              <a:solidFill>
                                <a:schemeClr val="accent2"/>
                              </a:solidFill>
                              <a:latin typeface="Cambria Math" panose="02040503050406030204" pitchFamily="18" charset="0"/>
                            </a:rPr>
                            <m:t>𝑩</m:t>
                          </m:r>
                        </m:e>
                        <m:sub>
                          <m:r>
                            <a:rPr lang="it-IT" b="1" i="1" smtClean="0">
                              <a:solidFill>
                                <a:schemeClr val="accent2"/>
                              </a:solidFill>
                              <a:latin typeface="Cambria Math" panose="02040503050406030204" pitchFamily="18" charset="0"/>
                            </a:rPr>
                            <m:t>┴</m:t>
                          </m:r>
                        </m:sub>
                      </m:sSub>
                      <m:r>
                        <a:rPr lang="it-IT" b="1" i="1" smtClean="0">
                          <a:solidFill>
                            <a:schemeClr val="accent2"/>
                          </a:solidFill>
                          <a:latin typeface="Cambria Math" panose="02040503050406030204" pitchFamily="18" charset="0"/>
                        </a:rPr>
                        <m:t>=</m:t>
                      </m:r>
                      <m:r>
                        <a:rPr lang="it-IT" b="1" i="1" smtClean="0">
                          <a:solidFill>
                            <a:schemeClr val="accent2"/>
                          </a:solidFill>
                          <a:latin typeface="Cambria Math" panose="02040503050406030204" pitchFamily="18" charset="0"/>
                        </a:rPr>
                        <m:t>𝟎</m:t>
                      </m:r>
                    </m:oMath>
                  </m:oMathPara>
                </a14:m>
                <a:endParaRPr lang="it-IT" b="1" dirty="0"/>
              </a:p>
            </p:txBody>
          </p:sp>
        </mc:Choice>
        <mc:Fallback xmlns="">
          <p:sp>
            <p:nvSpPr>
              <p:cNvPr id="35" name="CasellaDiTesto 34">
                <a:extLst>
                  <a:ext uri="{FF2B5EF4-FFF2-40B4-BE49-F238E27FC236}">
                    <a16:creationId xmlns:a16="http://schemas.microsoft.com/office/drawing/2014/main" id="{1DEE42D0-CCA7-4B6E-7F31-996C53C1A0FF}"/>
                  </a:ext>
                </a:extLst>
              </p:cNvPr>
              <p:cNvSpPr txBox="1">
                <a:spLocks noRot="1" noChangeAspect="1" noMove="1" noResize="1" noEditPoints="1" noAdjustHandles="1" noChangeArrowheads="1" noChangeShapeType="1" noTextEdit="1"/>
              </p:cNvSpPr>
              <p:nvPr/>
            </p:nvSpPr>
            <p:spPr>
              <a:xfrm>
                <a:off x="5760922" y="3807479"/>
                <a:ext cx="1119227" cy="369332"/>
              </a:xfrm>
              <a:prstGeom prst="rect">
                <a:avLst/>
              </a:prstGeom>
              <a:blipFill>
                <a:blip r:embed="rId7"/>
                <a:stretch>
                  <a:fillRect/>
                </a:stretch>
              </a:blipFill>
            </p:spPr>
            <p:txBody>
              <a:bodyPr/>
              <a:lstStyle/>
              <a:p>
                <a:r>
                  <a:rPr lang="it-IT">
                    <a:noFill/>
                  </a:rPr>
                  <a:t> </a:t>
                </a:r>
              </a:p>
            </p:txBody>
          </p:sp>
        </mc:Fallback>
      </mc:AlternateContent>
      <p:sp>
        <p:nvSpPr>
          <p:cNvPr id="36" name="CasellaDiTesto 35">
            <a:extLst>
              <a:ext uri="{FF2B5EF4-FFF2-40B4-BE49-F238E27FC236}">
                <a16:creationId xmlns:a16="http://schemas.microsoft.com/office/drawing/2014/main" id="{5F81AE7D-94BD-776C-452C-479E2D93991F}"/>
              </a:ext>
            </a:extLst>
          </p:cNvPr>
          <p:cNvSpPr txBox="1"/>
          <p:nvPr/>
        </p:nvSpPr>
        <p:spPr>
          <a:xfrm>
            <a:off x="1354313" y="4970886"/>
            <a:ext cx="2277274" cy="646331"/>
          </a:xfrm>
          <a:prstGeom prst="rect">
            <a:avLst/>
          </a:prstGeom>
          <a:noFill/>
        </p:spPr>
        <p:txBody>
          <a:bodyPr wrap="square">
            <a:spAutoFit/>
          </a:bodyPr>
          <a:lstStyle/>
          <a:p>
            <a:r>
              <a:rPr lang="it-IT" sz="3600" b="1" dirty="0">
                <a:solidFill>
                  <a:schemeClr val="accent1"/>
                </a:solidFill>
              </a:rPr>
              <a:t>My model</a:t>
            </a:r>
          </a:p>
        </p:txBody>
      </p:sp>
      <p:pic>
        <p:nvPicPr>
          <p:cNvPr id="37" name="Immagine 36">
            <a:extLst>
              <a:ext uri="{FF2B5EF4-FFF2-40B4-BE49-F238E27FC236}">
                <a16:creationId xmlns:a16="http://schemas.microsoft.com/office/drawing/2014/main" id="{DAD1E79B-6866-4695-2121-003CE6EC72AD}"/>
              </a:ext>
            </a:extLst>
          </p:cNvPr>
          <p:cNvPicPr>
            <a:picLocks noChangeAspect="1"/>
          </p:cNvPicPr>
          <p:nvPr/>
        </p:nvPicPr>
        <p:blipFill>
          <a:blip r:embed="rId8"/>
          <a:stretch>
            <a:fillRect/>
          </a:stretch>
        </p:blipFill>
        <p:spPr>
          <a:xfrm>
            <a:off x="256505" y="1476674"/>
            <a:ext cx="4128939" cy="3563909"/>
          </a:xfrm>
          <a:prstGeom prst="rect">
            <a:avLst/>
          </a:prstGeom>
        </p:spPr>
      </p:pic>
      <p:sp>
        <p:nvSpPr>
          <p:cNvPr id="38" name="Ovale 37">
            <a:extLst>
              <a:ext uri="{FF2B5EF4-FFF2-40B4-BE49-F238E27FC236}">
                <a16:creationId xmlns:a16="http://schemas.microsoft.com/office/drawing/2014/main" id="{33FFEF4F-5770-4FD6-D97B-F84ADE9954A8}"/>
              </a:ext>
            </a:extLst>
          </p:cNvPr>
          <p:cNvSpPr/>
          <p:nvPr/>
        </p:nvSpPr>
        <p:spPr>
          <a:xfrm>
            <a:off x="4620126" y="3467972"/>
            <a:ext cx="190500" cy="190500"/>
          </a:xfrm>
          <a:prstGeom prst="ellipse">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39" name="Immagine 38">
            <a:extLst>
              <a:ext uri="{FF2B5EF4-FFF2-40B4-BE49-F238E27FC236}">
                <a16:creationId xmlns:a16="http://schemas.microsoft.com/office/drawing/2014/main" id="{DD40BC99-08EB-B0BD-A323-30A5A572B5D5}"/>
              </a:ext>
            </a:extLst>
          </p:cNvPr>
          <p:cNvPicPr>
            <a:picLocks noChangeAspect="1"/>
          </p:cNvPicPr>
          <p:nvPr/>
        </p:nvPicPr>
        <p:blipFill>
          <a:blip r:embed="rId9"/>
          <a:stretch>
            <a:fillRect/>
          </a:stretch>
        </p:blipFill>
        <p:spPr>
          <a:xfrm>
            <a:off x="7858601" y="1436532"/>
            <a:ext cx="4333399" cy="3651030"/>
          </a:xfrm>
          <a:prstGeom prst="rect">
            <a:avLst/>
          </a:prstGeom>
        </p:spPr>
      </p:pic>
      <p:sp>
        <p:nvSpPr>
          <p:cNvPr id="40" name="Freccia in giù 39">
            <a:extLst>
              <a:ext uri="{FF2B5EF4-FFF2-40B4-BE49-F238E27FC236}">
                <a16:creationId xmlns:a16="http://schemas.microsoft.com/office/drawing/2014/main" id="{7D14D3FB-0391-39AD-2E94-AE3FC8124BA1}"/>
              </a:ext>
            </a:extLst>
          </p:cNvPr>
          <p:cNvSpPr/>
          <p:nvPr/>
        </p:nvSpPr>
        <p:spPr>
          <a:xfrm rot="3251581">
            <a:off x="4597455" y="1633989"/>
            <a:ext cx="675343" cy="95726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Freccia in giù 40">
            <a:extLst>
              <a:ext uri="{FF2B5EF4-FFF2-40B4-BE49-F238E27FC236}">
                <a16:creationId xmlns:a16="http://schemas.microsoft.com/office/drawing/2014/main" id="{A3BC583E-4519-0B1D-C61F-396A57111E8D}"/>
              </a:ext>
            </a:extLst>
          </p:cNvPr>
          <p:cNvSpPr/>
          <p:nvPr/>
        </p:nvSpPr>
        <p:spPr>
          <a:xfrm rot="18889473">
            <a:off x="7106815" y="1644374"/>
            <a:ext cx="675343" cy="957261"/>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CasellaDiTesto 41">
            <a:extLst>
              <a:ext uri="{FF2B5EF4-FFF2-40B4-BE49-F238E27FC236}">
                <a16:creationId xmlns:a16="http://schemas.microsoft.com/office/drawing/2014/main" id="{30CA1179-1D41-EF69-A434-240541F5BCE1}"/>
              </a:ext>
            </a:extLst>
          </p:cNvPr>
          <p:cNvSpPr txBox="1"/>
          <p:nvPr/>
        </p:nvSpPr>
        <p:spPr>
          <a:xfrm>
            <a:off x="8884814" y="4986163"/>
            <a:ext cx="2679291" cy="707886"/>
          </a:xfrm>
          <a:prstGeom prst="rect">
            <a:avLst/>
          </a:prstGeom>
          <a:noFill/>
        </p:spPr>
        <p:txBody>
          <a:bodyPr wrap="square">
            <a:spAutoFit/>
          </a:bodyPr>
          <a:lstStyle/>
          <a:p>
            <a:r>
              <a:rPr lang="it-IT" sz="4000" b="1" dirty="0">
                <a:solidFill>
                  <a:schemeClr val="accent2"/>
                </a:solidFill>
              </a:rPr>
              <a:t>Ideal model</a:t>
            </a:r>
          </a:p>
        </p:txBody>
      </p:sp>
      <mc:AlternateContent xmlns:mc="http://schemas.openxmlformats.org/markup-compatibility/2006" xmlns:a14="http://schemas.microsoft.com/office/drawing/2010/main">
        <mc:Choice Requires="a14">
          <p:sp>
            <p:nvSpPr>
              <p:cNvPr id="43" name="CasellaDiTesto 42">
                <a:extLst>
                  <a:ext uri="{FF2B5EF4-FFF2-40B4-BE49-F238E27FC236}">
                    <a16:creationId xmlns:a16="http://schemas.microsoft.com/office/drawing/2014/main" id="{71B693AA-8140-F62B-73D1-5CCA9E0ADF27}"/>
                  </a:ext>
                </a:extLst>
              </p:cNvPr>
              <p:cNvSpPr txBox="1"/>
              <p:nvPr/>
            </p:nvSpPr>
            <p:spPr>
              <a:xfrm>
                <a:off x="2320974" y="5694049"/>
                <a:ext cx="1736116"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4000" b="1" i="1" smtClean="0">
                              <a:solidFill>
                                <a:schemeClr val="accent1"/>
                              </a:solidFill>
                              <a:latin typeface="Cambria Math" panose="02040503050406030204" pitchFamily="18" charset="0"/>
                            </a:rPr>
                          </m:ctrlPr>
                        </m:sSubPr>
                        <m:e>
                          <m:acc>
                            <m:accPr>
                              <m:chr m:val="̅"/>
                              <m:ctrlPr>
                                <a:rPr lang="it-IT" sz="4000" b="1" i="1" smtClean="0">
                                  <a:solidFill>
                                    <a:schemeClr val="accent1"/>
                                  </a:solidFill>
                                  <a:latin typeface="Cambria Math" panose="02040503050406030204" pitchFamily="18" charset="0"/>
                                </a:rPr>
                              </m:ctrlPr>
                            </m:accPr>
                            <m:e>
                              <m:r>
                                <a:rPr lang="it-IT" sz="4000" b="1" i="1" smtClean="0">
                                  <a:solidFill>
                                    <a:schemeClr val="accent1"/>
                                  </a:solidFill>
                                  <a:latin typeface="Cambria Math" panose="02040503050406030204" pitchFamily="18" charset="0"/>
                                </a:rPr>
                                <m:t>𝑩</m:t>
                              </m:r>
                            </m:e>
                          </m:acc>
                        </m:e>
                        <m:sub>
                          <m:r>
                            <a:rPr lang="it-IT" sz="4000" b="1" i="1" smtClean="0">
                              <a:solidFill>
                                <a:schemeClr val="accent1"/>
                              </a:solidFill>
                              <a:latin typeface="Cambria Math" panose="02040503050406030204" pitchFamily="18" charset="0"/>
                            </a:rPr>
                            <m:t>┴</m:t>
                          </m:r>
                        </m:sub>
                      </m:sSub>
                      <m:r>
                        <a:rPr lang="it-IT" sz="4000" b="1" i="1" smtClean="0">
                          <a:solidFill>
                            <a:schemeClr val="accent1"/>
                          </a:solidFill>
                          <a:latin typeface="Cambria Math" panose="02040503050406030204" pitchFamily="18" charset="0"/>
                        </a:rPr>
                        <m:t>=</m:t>
                      </m:r>
                      <m:r>
                        <a:rPr lang="it-IT" sz="4000" b="1" i="1" smtClean="0">
                          <a:solidFill>
                            <a:schemeClr val="accent1"/>
                          </a:solidFill>
                          <a:latin typeface="Cambria Math" panose="02040503050406030204" pitchFamily="18" charset="0"/>
                        </a:rPr>
                        <m:t>𝟎</m:t>
                      </m:r>
                    </m:oMath>
                  </m:oMathPara>
                </a14:m>
                <a:endParaRPr lang="it-IT" sz="4000" b="1" dirty="0"/>
              </a:p>
            </p:txBody>
          </p:sp>
        </mc:Choice>
        <mc:Fallback xmlns="">
          <p:sp>
            <p:nvSpPr>
              <p:cNvPr id="43" name="CasellaDiTesto 42">
                <a:extLst>
                  <a:ext uri="{FF2B5EF4-FFF2-40B4-BE49-F238E27FC236}">
                    <a16:creationId xmlns:a16="http://schemas.microsoft.com/office/drawing/2014/main" id="{71B693AA-8140-F62B-73D1-5CCA9E0ADF27}"/>
                  </a:ext>
                </a:extLst>
              </p:cNvPr>
              <p:cNvSpPr txBox="1">
                <a:spLocks noRot="1" noChangeAspect="1" noMove="1" noResize="1" noEditPoints="1" noAdjustHandles="1" noChangeArrowheads="1" noChangeShapeType="1" noTextEdit="1"/>
              </p:cNvSpPr>
              <p:nvPr/>
            </p:nvSpPr>
            <p:spPr>
              <a:xfrm>
                <a:off x="2320974" y="5694049"/>
                <a:ext cx="1736116" cy="615553"/>
              </a:xfrm>
              <a:prstGeom prst="rect">
                <a:avLst/>
              </a:prstGeom>
              <a:blipFill>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4" name="CasellaDiTesto 43">
                <a:extLst>
                  <a:ext uri="{FF2B5EF4-FFF2-40B4-BE49-F238E27FC236}">
                    <a16:creationId xmlns:a16="http://schemas.microsoft.com/office/drawing/2014/main" id="{5A0BED15-5638-B17C-36E4-00311BA4D07B}"/>
                  </a:ext>
                </a:extLst>
              </p:cNvPr>
              <p:cNvSpPr txBox="1"/>
              <p:nvPr/>
            </p:nvSpPr>
            <p:spPr>
              <a:xfrm>
                <a:off x="10361192" y="5632295"/>
                <a:ext cx="1736116" cy="6155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4000" b="1" i="1" smtClean="0">
                              <a:solidFill>
                                <a:schemeClr val="accent2"/>
                              </a:solidFill>
                              <a:latin typeface="Cambria Math" panose="02040503050406030204" pitchFamily="18" charset="0"/>
                            </a:rPr>
                          </m:ctrlPr>
                        </m:sSubPr>
                        <m:e>
                          <m:r>
                            <a:rPr lang="it-IT" sz="4000" b="1" i="1" smtClean="0">
                              <a:solidFill>
                                <a:schemeClr val="accent2"/>
                              </a:solidFill>
                              <a:latin typeface="Cambria Math" panose="02040503050406030204" pitchFamily="18" charset="0"/>
                            </a:rPr>
                            <m:t>𝑩</m:t>
                          </m:r>
                        </m:e>
                        <m:sub>
                          <m:r>
                            <a:rPr lang="it-IT" sz="4000" b="1" i="1" smtClean="0">
                              <a:solidFill>
                                <a:schemeClr val="accent2"/>
                              </a:solidFill>
                              <a:latin typeface="Cambria Math" panose="02040503050406030204" pitchFamily="18" charset="0"/>
                            </a:rPr>
                            <m:t>┴</m:t>
                          </m:r>
                        </m:sub>
                      </m:sSub>
                      <m:r>
                        <a:rPr lang="it-IT" sz="4000" b="1" i="1" smtClean="0">
                          <a:solidFill>
                            <a:schemeClr val="accent2"/>
                          </a:solidFill>
                          <a:latin typeface="Cambria Math" panose="02040503050406030204" pitchFamily="18" charset="0"/>
                        </a:rPr>
                        <m:t>=</m:t>
                      </m:r>
                      <m:r>
                        <a:rPr lang="it-IT" sz="4000" b="1" i="1" smtClean="0">
                          <a:solidFill>
                            <a:schemeClr val="accent2"/>
                          </a:solidFill>
                          <a:latin typeface="Cambria Math" panose="02040503050406030204" pitchFamily="18" charset="0"/>
                        </a:rPr>
                        <m:t>𝟎</m:t>
                      </m:r>
                    </m:oMath>
                  </m:oMathPara>
                </a14:m>
                <a:endParaRPr lang="it-IT" sz="4000" b="1" dirty="0"/>
              </a:p>
            </p:txBody>
          </p:sp>
        </mc:Choice>
        <mc:Fallback xmlns="">
          <p:sp>
            <p:nvSpPr>
              <p:cNvPr id="44" name="CasellaDiTesto 43">
                <a:extLst>
                  <a:ext uri="{FF2B5EF4-FFF2-40B4-BE49-F238E27FC236}">
                    <a16:creationId xmlns:a16="http://schemas.microsoft.com/office/drawing/2014/main" id="{5A0BED15-5638-B17C-36E4-00311BA4D07B}"/>
                  </a:ext>
                </a:extLst>
              </p:cNvPr>
              <p:cNvSpPr txBox="1">
                <a:spLocks noRot="1" noChangeAspect="1" noMove="1" noResize="1" noEditPoints="1" noAdjustHandles="1" noChangeArrowheads="1" noChangeShapeType="1" noTextEdit="1"/>
              </p:cNvSpPr>
              <p:nvPr/>
            </p:nvSpPr>
            <p:spPr>
              <a:xfrm>
                <a:off x="10361192" y="5632295"/>
                <a:ext cx="1736116" cy="615553"/>
              </a:xfrm>
              <a:prstGeom prst="rect">
                <a:avLst/>
              </a:prstGeom>
              <a:blipFill>
                <a:blip r:embed="rId11"/>
                <a:stretch>
                  <a:fillRect/>
                </a:stretch>
              </a:blipFill>
            </p:spPr>
            <p:txBody>
              <a:bodyPr/>
              <a:lstStyle/>
              <a:p>
                <a:r>
                  <a:rPr lang="it-IT">
                    <a:noFill/>
                  </a:rPr>
                  <a:t> </a:t>
                </a:r>
              </a:p>
            </p:txBody>
          </p:sp>
        </mc:Fallback>
      </mc:AlternateContent>
      <p:sp>
        <p:nvSpPr>
          <p:cNvPr id="46" name="CasellaDiTesto 45">
            <a:extLst>
              <a:ext uri="{FF2B5EF4-FFF2-40B4-BE49-F238E27FC236}">
                <a16:creationId xmlns:a16="http://schemas.microsoft.com/office/drawing/2014/main" id="{EC2D26EF-5F32-873D-951F-A89D6A39A2BF}"/>
              </a:ext>
            </a:extLst>
          </p:cNvPr>
          <p:cNvSpPr txBox="1"/>
          <p:nvPr/>
        </p:nvSpPr>
        <p:spPr>
          <a:xfrm>
            <a:off x="433828" y="5827297"/>
            <a:ext cx="1581701" cy="369332"/>
          </a:xfrm>
          <a:prstGeom prst="rect">
            <a:avLst/>
          </a:prstGeom>
          <a:noFill/>
        </p:spPr>
        <p:txBody>
          <a:bodyPr wrap="square" rtlCol="0">
            <a:spAutoFit/>
          </a:bodyPr>
          <a:lstStyle/>
          <a:p>
            <a:r>
              <a:rPr lang="it-IT" b="1" dirty="0"/>
              <a:t>Inside tape</a:t>
            </a:r>
          </a:p>
        </p:txBody>
      </p:sp>
      <p:sp>
        <p:nvSpPr>
          <p:cNvPr id="48" name="Freccia in giù 47">
            <a:extLst>
              <a:ext uri="{FF2B5EF4-FFF2-40B4-BE49-F238E27FC236}">
                <a16:creationId xmlns:a16="http://schemas.microsoft.com/office/drawing/2014/main" id="{E35C694E-68C8-9648-111E-B65D67741C90}"/>
              </a:ext>
            </a:extLst>
          </p:cNvPr>
          <p:cNvSpPr/>
          <p:nvPr/>
        </p:nvSpPr>
        <p:spPr>
          <a:xfrm rot="16200000">
            <a:off x="1725707" y="5716372"/>
            <a:ext cx="479686" cy="528588"/>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Freccia in giù 48">
            <a:extLst>
              <a:ext uri="{FF2B5EF4-FFF2-40B4-BE49-F238E27FC236}">
                <a16:creationId xmlns:a16="http://schemas.microsoft.com/office/drawing/2014/main" id="{9127D300-4488-BD76-5932-C74858E62CD1}"/>
              </a:ext>
            </a:extLst>
          </p:cNvPr>
          <p:cNvSpPr/>
          <p:nvPr/>
        </p:nvSpPr>
        <p:spPr>
          <a:xfrm rot="16200000">
            <a:off x="9631183" y="5704706"/>
            <a:ext cx="479686" cy="528588"/>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asellaDiTesto 49">
            <a:extLst>
              <a:ext uri="{FF2B5EF4-FFF2-40B4-BE49-F238E27FC236}">
                <a16:creationId xmlns:a16="http://schemas.microsoft.com/office/drawing/2014/main" id="{1FE2801A-E5D8-308F-08AC-2740768A8B43}"/>
              </a:ext>
            </a:extLst>
          </p:cNvPr>
          <p:cNvSpPr txBox="1"/>
          <p:nvPr/>
        </p:nvSpPr>
        <p:spPr>
          <a:xfrm>
            <a:off x="8206304" y="5777649"/>
            <a:ext cx="1328465" cy="369332"/>
          </a:xfrm>
          <a:prstGeom prst="rect">
            <a:avLst/>
          </a:prstGeom>
          <a:noFill/>
        </p:spPr>
        <p:txBody>
          <a:bodyPr wrap="square" rtlCol="0">
            <a:spAutoFit/>
          </a:bodyPr>
          <a:lstStyle/>
          <a:p>
            <a:r>
              <a:rPr lang="it-IT" b="1" dirty="0"/>
              <a:t>Inside tape</a:t>
            </a:r>
          </a:p>
        </p:txBody>
      </p:sp>
      <p:cxnSp>
        <p:nvCxnSpPr>
          <p:cNvPr id="52" name="Connettore diritto 51">
            <a:extLst>
              <a:ext uri="{FF2B5EF4-FFF2-40B4-BE49-F238E27FC236}">
                <a16:creationId xmlns:a16="http://schemas.microsoft.com/office/drawing/2014/main" id="{FAED6608-CA5F-A2D9-3EE4-7340C6E768D5}"/>
              </a:ext>
            </a:extLst>
          </p:cNvPr>
          <p:cNvCxnSpPr>
            <a:cxnSpLocks/>
          </p:cNvCxnSpPr>
          <p:nvPr/>
        </p:nvCxnSpPr>
        <p:spPr>
          <a:xfrm>
            <a:off x="4715376" y="3647344"/>
            <a:ext cx="0" cy="2499637"/>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55" name="CasellaDiTesto 54">
                <a:extLst>
                  <a:ext uri="{FF2B5EF4-FFF2-40B4-BE49-F238E27FC236}">
                    <a16:creationId xmlns:a16="http://schemas.microsoft.com/office/drawing/2014/main" id="{3BF970AD-4719-09C0-0A42-7AD940A31F8A}"/>
                  </a:ext>
                </a:extLst>
              </p:cNvPr>
              <p:cNvSpPr txBox="1"/>
              <p:nvPr/>
            </p:nvSpPr>
            <p:spPr>
              <a:xfrm>
                <a:off x="4451607" y="6146981"/>
                <a:ext cx="718038" cy="369332"/>
              </a:xfrm>
              <a:prstGeom prst="rect">
                <a:avLst/>
              </a:prstGeom>
              <a:noFill/>
            </p:spPr>
            <p:txBody>
              <a:bodyPr wrap="square">
                <a:spAutoFit/>
              </a:bodyPr>
              <a:lstStyle/>
              <a:p>
                <a14:m>
                  <m:oMath xmlns:m="http://schemas.openxmlformats.org/officeDocument/2006/math">
                    <m:r>
                      <a:rPr lang="it-IT" b="1" i="1" dirty="0" smtClean="0">
                        <a:latin typeface="Cambria Math" panose="02040503050406030204" pitchFamily="18" charset="0"/>
                      </a:rPr>
                      <m:t>𝟓𝟎</m:t>
                    </m:r>
                    <m:r>
                      <a:rPr lang="it-IT" b="1" i="1" dirty="0" smtClean="0">
                        <a:latin typeface="Cambria Math" panose="02040503050406030204" pitchFamily="18" charset="0"/>
                      </a:rPr>
                      <m:t> </m:t>
                    </m:r>
                  </m:oMath>
                </a14:m>
                <a:r>
                  <a:rPr lang="it-IT" b="1" dirty="0"/>
                  <a:t>A</a:t>
                </a:r>
                <a:endParaRPr lang="it-IT" dirty="0"/>
              </a:p>
            </p:txBody>
          </p:sp>
        </mc:Choice>
        <mc:Fallback xmlns="">
          <p:sp>
            <p:nvSpPr>
              <p:cNvPr id="55" name="CasellaDiTesto 54">
                <a:extLst>
                  <a:ext uri="{FF2B5EF4-FFF2-40B4-BE49-F238E27FC236}">
                    <a16:creationId xmlns:a16="http://schemas.microsoft.com/office/drawing/2014/main" id="{3BF970AD-4719-09C0-0A42-7AD940A31F8A}"/>
                  </a:ext>
                </a:extLst>
              </p:cNvPr>
              <p:cNvSpPr txBox="1">
                <a:spLocks noRot="1" noChangeAspect="1" noMove="1" noResize="1" noEditPoints="1" noAdjustHandles="1" noChangeArrowheads="1" noChangeShapeType="1" noTextEdit="1"/>
              </p:cNvSpPr>
              <p:nvPr/>
            </p:nvSpPr>
            <p:spPr>
              <a:xfrm>
                <a:off x="4451607" y="6146981"/>
                <a:ext cx="718038" cy="369332"/>
              </a:xfrm>
              <a:prstGeom prst="rect">
                <a:avLst/>
              </a:prstGeom>
              <a:blipFill>
                <a:blip r:embed="rId12"/>
                <a:stretch>
                  <a:fillRect t="-8197" b="-24590"/>
                </a:stretch>
              </a:blipFill>
            </p:spPr>
            <p:txBody>
              <a:bodyPr/>
              <a:lstStyle/>
              <a:p>
                <a:r>
                  <a:rPr lang="it-IT">
                    <a:noFill/>
                  </a:rPr>
                  <a:t> </a:t>
                </a:r>
              </a:p>
            </p:txBody>
          </p:sp>
        </mc:Fallback>
      </mc:AlternateContent>
      <p:pic>
        <p:nvPicPr>
          <p:cNvPr id="2" name="Immagine 1">
            <a:extLst>
              <a:ext uri="{FF2B5EF4-FFF2-40B4-BE49-F238E27FC236}">
                <a16:creationId xmlns:a16="http://schemas.microsoft.com/office/drawing/2014/main" id="{E9C225AA-1FD3-FA05-6A40-FB9F45C9FAF6}"/>
              </a:ext>
            </a:extLst>
          </p:cNvPr>
          <p:cNvPicPr>
            <a:picLocks noChangeAspect="1"/>
          </p:cNvPicPr>
          <p:nvPr/>
        </p:nvPicPr>
        <p:blipFill>
          <a:blip r:embed="rId13"/>
          <a:stretch>
            <a:fillRect/>
          </a:stretch>
        </p:blipFill>
        <p:spPr>
          <a:xfrm>
            <a:off x="10660835" y="13682"/>
            <a:ext cx="790504" cy="790504"/>
          </a:xfrm>
          <a:prstGeom prst="rect">
            <a:avLst/>
          </a:prstGeom>
        </p:spPr>
      </p:pic>
      <p:pic>
        <p:nvPicPr>
          <p:cNvPr id="4" name="Immagine 3">
            <a:extLst>
              <a:ext uri="{FF2B5EF4-FFF2-40B4-BE49-F238E27FC236}">
                <a16:creationId xmlns:a16="http://schemas.microsoft.com/office/drawing/2014/main" id="{A8E3B5A9-5611-541D-AAB2-7C895DB73855}"/>
              </a:ext>
            </a:extLst>
          </p:cNvPr>
          <p:cNvPicPr>
            <a:picLocks noChangeAspect="1"/>
          </p:cNvPicPr>
          <p:nvPr/>
        </p:nvPicPr>
        <p:blipFill>
          <a:blip r:embed="rId14"/>
          <a:stretch>
            <a:fillRect/>
          </a:stretch>
        </p:blipFill>
        <p:spPr>
          <a:xfrm>
            <a:off x="9870331" y="51103"/>
            <a:ext cx="790504" cy="734039"/>
          </a:xfrm>
          <a:prstGeom prst="rect">
            <a:avLst/>
          </a:prstGeom>
        </p:spPr>
      </p:pic>
      <p:pic>
        <p:nvPicPr>
          <p:cNvPr id="6" name="Immagine 5">
            <a:extLst>
              <a:ext uri="{FF2B5EF4-FFF2-40B4-BE49-F238E27FC236}">
                <a16:creationId xmlns:a16="http://schemas.microsoft.com/office/drawing/2014/main" id="{E1829B06-5AF3-B6C8-80F3-CFB32549BED9}"/>
              </a:ext>
            </a:extLst>
          </p:cNvPr>
          <p:cNvPicPr>
            <a:picLocks noChangeAspect="1"/>
          </p:cNvPicPr>
          <p:nvPr/>
        </p:nvPicPr>
        <p:blipFill>
          <a:blip r:embed="rId15"/>
          <a:stretch>
            <a:fillRect/>
          </a:stretch>
        </p:blipFill>
        <p:spPr>
          <a:xfrm>
            <a:off x="11391094" y="182578"/>
            <a:ext cx="800906" cy="433612"/>
          </a:xfrm>
          <a:prstGeom prst="rect">
            <a:avLst/>
          </a:prstGeom>
        </p:spPr>
      </p:pic>
      <p:pic>
        <p:nvPicPr>
          <p:cNvPr id="7" name="Immagine 6">
            <a:extLst>
              <a:ext uri="{FF2B5EF4-FFF2-40B4-BE49-F238E27FC236}">
                <a16:creationId xmlns:a16="http://schemas.microsoft.com/office/drawing/2014/main" id="{5694A4A7-B4DB-B202-C45B-F4C21DECEB3D}"/>
              </a:ext>
            </a:extLst>
          </p:cNvPr>
          <p:cNvPicPr>
            <a:picLocks noChangeAspect="1"/>
          </p:cNvPicPr>
          <p:nvPr/>
        </p:nvPicPr>
        <p:blipFill>
          <a:blip r:embed="rId16"/>
          <a:stretch>
            <a:fillRect/>
          </a:stretch>
        </p:blipFill>
        <p:spPr>
          <a:xfrm>
            <a:off x="11051364" y="714668"/>
            <a:ext cx="561829" cy="565600"/>
          </a:xfrm>
          <a:prstGeom prst="rect">
            <a:avLst/>
          </a:prstGeom>
        </p:spPr>
      </p:pic>
      <p:pic>
        <p:nvPicPr>
          <p:cNvPr id="8" name="Immagine 7">
            <a:extLst>
              <a:ext uri="{FF2B5EF4-FFF2-40B4-BE49-F238E27FC236}">
                <a16:creationId xmlns:a16="http://schemas.microsoft.com/office/drawing/2014/main" id="{247E9793-92D0-8C9C-3C8F-31029EDB9E96}"/>
              </a:ext>
            </a:extLst>
          </p:cNvPr>
          <p:cNvPicPr>
            <a:picLocks noChangeAspect="1"/>
          </p:cNvPicPr>
          <p:nvPr/>
        </p:nvPicPr>
        <p:blipFill rotWithShape="1">
          <a:blip r:embed="rId17"/>
          <a:srcRect l="1049" t="53804" r="672"/>
          <a:stretch/>
        </p:blipFill>
        <p:spPr>
          <a:xfrm>
            <a:off x="10407079" y="735196"/>
            <a:ext cx="561829" cy="535065"/>
          </a:xfrm>
          <a:prstGeom prst="rect">
            <a:avLst/>
          </a:prstGeom>
        </p:spPr>
      </p:pic>
      <p:sp>
        <p:nvSpPr>
          <p:cNvPr id="9" name="Segnaposto piè di pagina 3">
            <a:extLst>
              <a:ext uri="{FF2B5EF4-FFF2-40B4-BE49-F238E27FC236}">
                <a16:creationId xmlns:a16="http://schemas.microsoft.com/office/drawing/2014/main" id="{9AB3E855-CFC4-7721-17F7-65E0458576A0}"/>
              </a:ext>
            </a:extLst>
          </p:cNvPr>
          <p:cNvSpPr txBox="1">
            <a:spLocks/>
          </p:cNvSpPr>
          <p:nvPr/>
        </p:nvSpPr>
        <p:spPr>
          <a:xfrm>
            <a:off x="1240448" y="6475068"/>
            <a:ext cx="10150646"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Preliminary Electromagnetic and Mechanical Design of a Cos-Theta Dipole for the Muon Collider Project</a:t>
            </a:r>
            <a:r>
              <a:rPr lang="fr-FR" sz="1200" dirty="0">
                <a:latin typeface="Arial Narrow" panose="020B0604020202020204" pitchFamily="34" charset="0"/>
                <a:cs typeface="Arial Narrow" panose="020B0604020202020204" pitchFamily="34" charset="0"/>
              </a:rPr>
              <a:t>  / Francesco Mariani / </a:t>
            </a:r>
            <a:r>
              <a:rPr lang="fr-FR" sz="1200" dirty="0" err="1">
                <a:latin typeface="Arial Narrow" panose="020B0604020202020204" pitchFamily="34" charset="0"/>
                <a:cs typeface="Arial Narrow" panose="020B0604020202020204" pitchFamily="34" charset="0"/>
              </a:rPr>
              <a:t>Università</a:t>
            </a:r>
            <a:r>
              <a:rPr lang="fr-FR" sz="1200" dirty="0">
                <a:latin typeface="Arial Narrow" panose="020B0604020202020204" pitchFamily="34" charset="0"/>
                <a:cs typeface="Arial Narrow" panose="020B0604020202020204" pitchFamily="34" charset="0"/>
              </a:rPr>
              <a:t> La </a:t>
            </a:r>
            <a:r>
              <a:rPr lang="fr-FR" sz="1200" dirty="0" err="1">
                <a:latin typeface="Arial Narrow" panose="020B0604020202020204" pitchFamily="34" charset="0"/>
                <a:cs typeface="Arial Narrow" panose="020B0604020202020204" pitchFamily="34" charset="0"/>
              </a:rPr>
              <a:t>Sapienza</a:t>
            </a:r>
            <a:r>
              <a:rPr lang="fr-FR" sz="1200" dirty="0">
                <a:latin typeface="Arial Narrow" panose="020B0604020202020204" pitchFamily="34" charset="0"/>
                <a:cs typeface="Arial Narrow" panose="020B0604020202020204" pitchFamily="34" charset="0"/>
              </a:rPr>
              <a:t> and INFN LASA</a:t>
            </a:r>
          </a:p>
        </p:txBody>
      </p:sp>
    </p:spTree>
    <p:extLst>
      <p:ext uri="{BB962C8B-B14F-4D97-AF65-F5344CB8AC3E}">
        <p14:creationId xmlns:p14="http://schemas.microsoft.com/office/powerpoint/2010/main" val="1738223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8BBC1EB4-155F-A0C0-32DD-B8654E7CEC9B}"/>
              </a:ext>
            </a:extLst>
          </p:cNvPr>
          <p:cNvSpPr>
            <a:spLocks noGrp="1"/>
          </p:cNvSpPr>
          <p:nvPr>
            <p:ph type="sldNum" sz="quarter" idx="12"/>
          </p:nvPr>
        </p:nvSpPr>
        <p:spPr/>
        <p:txBody>
          <a:bodyPr/>
          <a:lstStyle/>
          <a:p>
            <a:fld id="{005C7FBA-D4E9-46CA-9321-3ADA2E368FCD}" type="slidenum">
              <a:rPr lang="en-GB" smtClean="0"/>
              <a:t>19</a:t>
            </a:fld>
            <a:endParaRPr lang="en-GB"/>
          </a:p>
        </p:txBody>
      </p:sp>
      <p:sp>
        <p:nvSpPr>
          <p:cNvPr id="7" name="Titolo 6">
            <a:extLst>
              <a:ext uri="{FF2B5EF4-FFF2-40B4-BE49-F238E27FC236}">
                <a16:creationId xmlns:a16="http://schemas.microsoft.com/office/drawing/2014/main" id="{9B5AD0CD-5C14-B7CA-BF5A-35A174C1AB03}"/>
              </a:ext>
            </a:extLst>
          </p:cNvPr>
          <p:cNvSpPr>
            <a:spLocks noGrp="1"/>
          </p:cNvSpPr>
          <p:nvPr>
            <p:ph type="title"/>
          </p:nvPr>
        </p:nvSpPr>
        <p:spPr/>
        <p:txBody>
          <a:bodyPr/>
          <a:lstStyle/>
          <a:p>
            <a:r>
              <a:rPr lang="it-IT" b="1" dirty="0"/>
              <a:t>tape </a:t>
            </a:r>
            <a:r>
              <a:rPr lang="it-IT" b="1" dirty="0" err="1"/>
              <a:t>quantity</a:t>
            </a:r>
            <a:r>
              <a:rPr lang="it-IT" b="1" dirty="0"/>
              <a:t> and cost</a:t>
            </a:r>
          </a:p>
        </p:txBody>
      </p:sp>
      <p:sp>
        <p:nvSpPr>
          <p:cNvPr id="9" name="Segnaposto piè di pagina 3">
            <a:extLst>
              <a:ext uri="{FF2B5EF4-FFF2-40B4-BE49-F238E27FC236}">
                <a16:creationId xmlns:a16="http://schemas.microsoft.com/office/drawing/2014/main" id="{35388E79-7D36-9308-AE5A-1448621C16C4}"/>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mc:AlternateContent xmlns:mc="http://schemas.openxmlformats.org/markup-compatibility/2006" xmlns:a14="http://schemas.microsoft.com/office/drawing/2010/main">
        <mc:Choice Requires="a14">
          <p:graphicFrame>
            <p:nvGraphicFramePr>
              <p:cNvPr id="4" name="Tabella 3">
                <a:extLst>
                  <a:ext uri="{FF2B5EF4-FFF2-40B4-BE49-F238E27FC236}">
                    <a16:creationId xmlns:a16="http://schemas.microsoft.com/office/drawing/2014/main" id="{5FDC2626-C1E2-6282-578C-8C1F966EFD96}"/>
                  </a:ext>
                </a:extLst>
              </p:cNvPr>
              <p:cNvGraphicFramePr>
                <a:graphicFrameLocks noGrp="1"/>
              </p:cNvGraphicFramePr>
              <p:nvPr/>
            </p:nvGraphicFramePr>
            <p:xfrm>
              <a:off x="6953233" y="2093357"/>
              <a:ext cx="2496500" cy="4232182"/>
            </p:xfrm>
            <a:graphic>
              <a:graphicData uri="http://schemas.openxmlformats.org/drawingml/2006/table">
                <a:tbl>
                  <a:tblPr firstRow="1" bandRow="1">
                    <a:tableStyleId>{5C22544A-7EE6-4342-B048-85BDC9FD1C3A}</a:tableStyleId>
                  </a:tblPr>
                  <a:tblGrid>
                    <a:gridCol w="1248250">
                      <a:extLst>
                        <a:ext uri="{9D8B030D-6E8A-4147-A177-3AD203B41FA5}">
                          <a16:colId xmlns:a16="http://schemas.microsoft.com/office/drawing/2014/main" val="2144042911"/>
                        </a:ext>
                      </a:extLst>
                    </a:gridCol>
                    <a:gridCol w="1248250">
                      <a:extLst>
                        <a:ext uri="{9D8B030D-6E8A-4147-A177-3AD203B41FA5}">
                          <a16:colId xmlns:a16="http://schemas.microsoft.com/office/drawing/2014/main" val="3649171511"/>
                        </a:ext>
                      </a:extLst>
                    </a:gridCol>
                  </a:tblGrid>
                  <a:tr h="647275">
                    <a:tc>
                      <a:txBody>
                        <a:bodyPr/>
                        <a:lstStyle/>
                        <a:p>
                          <a:pPr algn="ctr"/>
                          <a:r>
                            <a:rPr lang="it-IT" sz="1400" dirty="0"/>
                            <a:t>Block n.</a:t>
                          </a:r>
                        </a:p>
                      </a:txBody>
                      <a:tcPr anchor="ctr"/>
                    </a:tc>
                    <a:tc>
                      <a:txBody>
                        <a:bodyPr/>
                        <a:lstStyle/>
                        <a:p>
                          <a:pPr algn="ctr"/>
                          <a:r>
                            <a:rPr lang="it-IT" sz="1400" dirty="0"/>
                            <a:t>Cable </a:t>
                          </a:r>
                          <a:r>
                            <a:rPr lang="it-IT" sz="1400" dirty="0" err="1"/>
                            <a:t>length</a:t>
                          </a:r>
                          <a:r>
                            <a:rPr lang="it-IT" sz="1400" dirty="0"/>
                            <a:t> (per </a:t>
                          </a:r>
                          <a:r>
                            <a:rPr lang="it-IT" sz="1400" dirty="0" err="1"/>
                            <a:t>meter</a:t>
                          </a:r>
                          <a:r>
                            <a:rPr lang="it-IT" sz="1400" dirty="0"/>
                            <a:t>) </a:t>
                          </a:r>
                        </a:p>
                      </a:txBody>
                      <a:tcPr/>
                    </a:tc>
                    <a:extLst>
                      <a:ext uri="{0D108BD9-81ED-4DB2-BD59-A6C34878D82A}">
                        <a16:rowId xmlns:a16="http://schemas.microsoft.com/office/drawing/2014/main" val="487302034"/>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1</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𝟏𝟖𝟐</m:t>
                                </m:r>
                              </m:oMath>
                            </m:oMathPara>
                          </a14:m>
                          <a:endParaRPr lang="it-IT" sz="1800" b="1" i="1" dirty="0"/>
                        </a:p>
                      </a:txBody>
                      <a:tcPr/>
                    </a:tc>
                    <a:extLst>
                      <a:ext uri="{0D108BD9-81ED-4DB2-BD59-A6C34878D82A}">
                        <a16:rowId xmlns:a16="http://schemas.microsoft.com/office/drawing/2014/main" val="1349948531"/>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2</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𝟏𝟖𝟐</m:t>
                                </m:r>
                              </m:oMath>
                            </m:oMathPara>
                          </a14:m>
                          <a:endParaRPr lang="it-IT" sz="1800" b="1" i="1" dirty="0"/>
                        </a:p>
                      </a:txBody>
                      <a:tcPr/>
                    </a:tc>
                    <a:extLst>
                      <a:ext uri="{0D108BD9-81ED-4DB2-BD59-A6C34878D82A}">
                        <a16:rowId xmlns:a16="http://schemas.microsoft.com/office/drawing/2014/main" val="3686943390"/>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3</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𝟏𝟎𝟔</m:t>
                                </m:r>
                              </m:oMath>
                            </m:oMathPara>
                          </a14:m>
                          <a:endParaRPr lang="it-IT" sz="1800" b="1" i="1" dirty="0"/>
                        </a:p>
                      </a:txBody>
                      <a:tcPr/>
                    </a:tc>
                    <a:extLst>
                      <a:ext uri="{0D108BD9-81ED-4DB2-BD59-A6C34878D82A}">
                        <a16:rowId xmlns:a16="http://schemas.microsoft.com/office/drawing/2014/main" val="30484706"/>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4</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𝟕𝟔</m:t>
                                </m:r>
                              </m:oMath>
                            </m:oMathPara>
                          </a14:m>
                          <a:endParaRPr lang="it-IT" sz="1800" b="1" i="1" dirty="0"/>
                        </a:p>
                      </a:txBody>
                      <a:tcPr/>
                    </a:tc>
                    <a:extLst>
                      <a:ext uri="{0D108BD9-81ED-4DB2-BD59-A6C34878D82A}">
                        <a16:rowId xmlns:a16="http://schemas.microsoft.com/office/drawing/2014/main" val="2169360054"/>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5</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𝟐𝟐𝟎</m:t>
                                </m:r>
                              </m:oMath>
                            </m:oMathPara>
                          </a14:m>
                          <a:endParaRPr lang="it-IT" sz="1800" b="1" i="1" dirty="0"/>
                        </a:p>
                      </a:txBody>
                      <a:tcPr/>
                    </a:tc>
                    <a:extLst>
                      <a:ext uri="{0D108BD9-81ED-4DB2-BD59-A6C34878D82A}">
                        <a16:rowId xmlns:a16="http://schemas.microsoft.com/office/drawing/2014/main" val="2008184948"/>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6</m:t>
                                </m:r>
                              </m:oMath>
                            </m:oMathPara>
                          </a14:m>
                          <a:endParaRPr lang="it-IT"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𝟏𝟗𝟎</m:t>
                                </m:r>
                              </m:oMath>
                            </m:oMathPara>
                          </a14:m>
                          <a:endParaRPr lang="it-IT" sz="1800" b="1" i="1" dirty="0"/>
                        </a:p>
                      </a:txBody>
                      <a:tcPr/>
                    </a:tc>
                    <a:extLst>
                      <a:ext uri="{0D108BD9-81ED-4DB2-BD59-A6C34878D82A}">
                        <a16:rowId xmlns:a16="http://schemas.microsoft.com/office/drawing/2014/main" val="309788369"/>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7</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𝟏𝟕𝟎</m:t>
                                </m:r>
                              </m:oMath>
                            </m:oMathPara>
                          </a14:m>
                          <a:endParaRPr lang="it-IT" sz="1800" b="1" i="1" dirty="0"/>
                        </a:p>
                      </a:txBody>
                      <a:tcPr/>
                    </a:tc>
                    <a:extLst>
                      <a:ext uri="{0D108BD9-81ED-4DB2-BD59-A6C34878D82A}">
                        <a16:rowId xmlns:a16="http://schemas.microsoft.com/office/drawing/2014/main" val="3391418905"/>
                      </a:ext>
                    </a:extLst>
                  </a:tr>
                  <a:tr h="398323">
                    <a:tc>
                      <a:txBody>
                        <a:bodyPr/>
                        <a:lstStyle/>
                        <a:p>
                          <a:pPr/>
                          <a14:m>
                            <m:oMathPara xmlns:m="http://schemas.openxmlformats.org/officeDocument/2006/math">
                              <m:oMathParaPr>
                                <m:jc m:val="centerGroup"/>
                              </m:oMathParaPr>
                              <m:oMath xmlns:m="http://schemas.openxmlformats.org/officeDocument/2006/math">
                                <m:r>
                                  <a:rPr lang="it-IT" sz="1800" i="1" dirty="0" smtClean="0">
                                    <a:latin typeface="Cambria Math" panose="02040503050406030204" pitchFamily="18" charset="0"/>
                                  </a:rPr>
                                  <m:t>8</m:t>
                                </m:r>
                              </m:oMath>
                            </m:oMathPara>
                          </a14:m>
                          <a:endParaRPr lang="it-IT" sz="18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𝟑𝟐</m:t>
                                </m:r>
                              </m:oMath>
                            </m:oMathPara>
                          </a14:m>
                          <a:endParaRPr lang="it-IT" sz="1800" b="1" i="1" dirty="0"/>
                        </a:p>
                      </a:txBody>
                      <a:tcPr/>
                    </a:tc>
                    <a:extLst>
                      <a:ext uri="{0D108BD9-81ED-4DB2-BD59-A6C34878D82A}">
                        <a16:rowId xmlns:a16="http://schemas.microsoft.com/office/drawing/2014/main" val="1747278413"/>
                      </a:ext>
                    </a:extLst>
                  </a:tr>
                  <a:tr h="3983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0" i="1" smtClean="0">
                                    <a:latin typeface="Cambria Math" panose="02040503050406030204" pitchFamily="18" charset="0"/>
                                  </a:rPr>
                                  <m:t>9</m:t>
                                </m:r>
                              </m:oMath>
                            </m:oMathPara>
                          </a14:m>
                          <a:endParaRPr lang="it-IT"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𝟐𝟕𝟎</m:t>
                                </m:r>
                              </m:oMath>
                            </m:oMathPara>
                          </a14:m>
                          <a:endParaRPr lang="it-IT" sz="1800" b="1" i="1" dirty="0"/>
                        </a:p>
                      </a:txBody>
                      <a:tcPr/>
                    </a:tc>
                    <a:extLst>
                      <a:ext uri="{0D108BD9-81ED-4DB2-BD59-A6C34878D82A}">
                        <a16:rowId xmlns:a16="http://schemas.microsoft.com/office/drawing/2014/main" val="3190652937"/>
                      </a:ext>
                    </a:extLst>
                  </a:tr>
                </a:tbl>
              </a:graphicData>
            </a:graphic>
          </p:graphicFrame>
        </mc:Choice>
        <mc:Fallback xmlns="">
          <p:graphicFrame>
            <p:nvGraphicFramePr>
              <p:cNvPr id="4" name="Tabella 3">
                <a:extLst>
                  <a:ext uri="{FF2B5EF4-FFF2-40B4-BE49-F238E27FC236}">
                    <a16:creationId xmlns:a16="http://schemas.microsoft.com/office/drawing/2014/main" id="{5FDC2626-C1E2-6282-578C-8C1F966EFD96}"/>
                  </a:ext>
                </a:extLst>
              </p:cNvPr>
              <p:cNvGraphicFramePr>
                <a:graphicFrameLocks noGrp="1"/>
              </p:cNvGraphicFramePr>
              <p:nvPr>
                <p:extLst>
                  <p:ext uri="{D42A27DB-BD31-4B8C-83A1-F6EECF244321}">
                    <p14:modId xmlns:p14="http://schemas.microsoft.com/office/powerpoint/2010/main" val="922540070"/>
                  </p:ext>
                </p:extLst>
              </p:nvPr>
            </p:nvGraphicFramePr>
            <p:xfrm>
              <a:off x="6953233" y="2093357"/>
              <a:ext cx="2496500" cy="4232182"/>
            </p:xfrm>
            <a:graphic>
              <a:graphicData uri="http://schemas.openxmlformats.org/drawingml/2006/table">
                <a:tbl>
                  <a:tblPr firstRow="1" bandRow="1">
                    <a:tableStyleId>{5C22544A-7EE6-4342-B048-85BDC9FD1C3A}</a:tableStyleId>
                  </a:tblPr>
                  <a:tblGrid>
                    <a:gridCol w="1248250">
                      <a:extLst>
                        <a:ext uri="{9D8B030D-6E8A-4147-A177-3AD203B41FA5}">
                          <a16:colId xmlns:a16="http://schemas.microsoft.com/office/drawing/2014/main" val="2144042911"/>
                        </a:ext>
                      </a:extLst>
                    </a:gridCol>
                    <a:gridCol w="1248250">
                      <a:extLst>
                        <a:ext uri="{9D8B030D-6E8A-4147-A177-3AD203B41FA5}">
                          <a16:colId xmlns:a16="http://schemas.microsoft.com/office/drawing/2014/main" val="3649171511"/>
                        </a:ext>
                      </a:extLst>
                    </a:gridCol>
                  </a:tblGrid>
                  <a:tr h="647275">
                    <a:tc>
                      <a:txBody>
                        <a:bodyPr/>
                        <a:lstStyle/>
                        <a:p>
                          <a:pPr algn="ctr"/>
                          <a:r>
                            <a:rPr lang="it-IT" sz="1400" dirty="0"/>
                            <a:t>Block n.</a:t>
                          </a:r>
                        </a:p>
                      </a:txBody>
                      <a:tcPr anchor="ctr"/>
                    </a:tc>
                    <a:tc>
                      <a:txBody>
                        <a:bodyPr/>
                        <a:lstStyle/>
                        <a:p>
                          <a:pPr algn="ctr"/>
                          <a:r>
                            <a:rPr lang="it-IT" sz="1400" dirty="0"/>
                            <a:t>Cable </a:t>
                          </a:r>
                          <a:r>
                            <a:rPr lang="it-IT" sz="1400" dirty="0" err="1"/>
                            <a:t>length</a:t>
                          </a:r>
                          <a:r>
                            <a:rPr lang="it-IT" sz="1400" dirty="0"/>
                            <a:t> (per </a:t>
                          </a:r>
                          <a:r>
                            <a:rPr lang="it-IT" sz="1400" dirty="0" err="1"/>
                            <a:t>meter</a:t>
                          </a:r>
                          <a:r>
                            <a:rPr lang="it-IT" sz="1400" dirty="0"/>
                            <a:t>) </a:t>
                          </a:r>
                        </a:p>
                      </a:txBody>
                      <a:tcPr/>
                    </a:tc>
                    <a:extLst>
                      <a:ext uri="{0D108BD9-81ED-4DB2-BD59-A6C34878D82A}">
                        <a16:rowId xmlns:a16="http://schemas.microsoft.com/office/drawing/2014/main" val="487302034"/>
                      </a:ext>
                    </a:extLst>
                  </a:tr>
                  <a:tr h="398323">
                    <a:tc>
                      <a:txBody>
                        <a:bodyPr/>
                        <a:lstStyle/>
                        <a:p>
                          <a:endParaRPr lang="it-IT"/>
                        </a:p>
                      </a:txBody>
                      <a:tcPr>
                        <a:blipFill>
                          <a:blip r:embed="rId3"/>
                          <a:stretch>
                            <a:fillRect l="-485" t="-162121" r="-101456" b="-795455"/>
                          </a:stretch>
                        </a:blipFill>
                      </a:tcPr>
                    </a:tc>
                    <a:tc>
                      <a:txBody>
                        <a:bodyPr/>
                        <a:lstStyle/>
                        <a:p>
                          <a:endParaRPr lang="it-IT"/>
                        </a:p>
                      </a:txBody>
                      <a:tcPr>
                        <a:blipFill>
                          <a:blip r:embed="rId3"/>
                          <a:stretch>
                            <a:fillRect l="-100976" t="-162121" r="-1951" b="-795455"/>
                          </a:stretch>
                        </a:blipFill>
                      </a:tcPr>
                    </a:tc>
                    <a:extLst>
                      <a:ext uri="{0D108BD9-81ED-4DB2-BD59-A6C34878D82A}">
                        <a16:rowId xmlns:a16="http://schemas.microsoft.com/office/drawing/2014/main" val="1349948531"/>
                      </a:ext>
                    </a:extLst>
                  </a:tr>
                  <a:tr h="398323">
                    <a:tc>
                      <a:txBody>
                        <a:bodyPr/>
                        <a:lstStyle/>
                        <a:p>
                          <a:endParaRPr lang="it-IT"/>
                        </a:p>
                      </a:txBody>
                      <a:tcPr>
                        <a:blipFill>
                          <a:blip r:embed="rId3"/>
                          <a:stretch>
                            <a:fillRect l="-485" t="-266154" r="-101456" b="-707692"/>
                          </a:stretch>
                        </a:blipFill>
                      </a:tcPr>
                    </a:tc>
                    <a:tc>
                      <a:txBody>
                        <a:bodyPr/>
                        <a:lstStyle/>
                        <a:p>
                          <a:endParaRPr lang="it-IT"/>
                        </a:p>
                      </a:txBody>
                      <a:tcPr>
                        <a:blipFill>
                          <a:blip r:embed="rId3"/>
                          <a:stretch>
                            <a:fillRect l="-100976" t="-266154" r="-1951" b="-707692"/>
                          </a:stretch>
                        </a:blipFill>
                      </a:tcPr>
                    </a:tc>
                    <a:extLst>
                      <a:ext uri="{0D108BD9-81ED-4DB2-BD59-A6C34878D82A}">
                        <a16:rowId xmlns:a16="http://schemas.microsoft.com/office/drawing/2014/main" val="3686943390"/>
                      </a:ext>
                    </a:extLst>
                  </a:tr>
                  <a:tr h="398323">
                    <a:tc>
                      <a:txBody>
                        <a:bodyPr/>
                        <a:lstStyle/>
                        <a:p>
                          <a:endParaRPr lang="it-IT"/>
                        </a:p>
                      </a:txBody>
                      <a:tcPr>
                        <a:blipFill>
                          <a:blip r:embed="rId3"/>
                          <a:stretch>
                            <a:fillRect l="-485" t="-360606" r="-101456" b="-596970"/>
                          </a:stretch>
                        </a:blipFill>
                      </a:tcPr>
                    </a:tc>
                    <a:tc>
                      <a:txBody>
                        <a:bodyPr/>
                        <a:lstStyle/>
                        <a:p>
                          <a:endParaRPr lang="it-IT"/>
                        </a:p>
                      </a:txBody>
                      <a:tcPr>
                        <a:blipFill>
                          <a:blip r:embed="rId3"/>
                          <a:stretch>
                            <a:fillRect l="-100976" t="-360606" r="-1951" b="-596970"/>
                          </a:stretch>
                        </a:blipFill>
                      </a:tcPr>
                    </a:tc>
                    <a:extLst>
                      <a:ext uri="{0D108BD9-81ED-4DB2-BD59-A6C34878D82A}">
                        <a16:rowId xmlns:a16="http://schemas.microsoft.com/office/drawing/2014/main" val="30484706"/>
                      </a:ext>
                    </a:extLst>
                  </a:tr>
                  <a:tr h="398323">
                    <a:tc>
                      <a:txBody>
                        <a:bodyPr/>
                        <a:lstStyle/>
                        <a:p>
                          <a:endParaRPr lang="it-IT"/>
                        </a:p>
                      </a:txBody>
                      <a:tcPr>
                        <a:blipFill>
                          <a:blip r:embed="rId3"/>
                          <a:stretch>
                            <a:fillRect l="-485" t="-467692" r="-101456" b="-506154"/>
                          </a:stretch>
                        </a:blipFill>
                      </a:tcPr>
                    </a:tc>
                    <a:tc>
                      <a:txBody>
                        <a:bodyPr/>
                        <a:lstStyle/>
                        <a:p>
                          <a:endParaRPr lang="it-IT"/>
                        </a:p>
                      </a:txBody>
                      <a:tcPr>
                        <a:blipFill>
                          <a:blip r:embed="rId3"/>
                          <a:stretch>
                            <a:fillRect l="-100976" t="-467692" r="-1951" b="-506154"/>
                          </a:stretch>
                        </a:blipFill>
                      </a:tcPr>
                    </a:tc>
                    <a:extLst>
                      <a:ext uri="{0D108BD9-81ED-4DB2-BD59-A6C34878D82A}">
                        <a16:rowId xmlns:a16="http://schemas.microsoft.com/office/drawing/2014/main" val="2169360054"/>
                      </a:ext>
                    </a:extLst>
                  </a:tr>
                  <a:tr h="398323">
                    <a:tc>
                      <a:txBody>
                        <a:bodyPr/>
                        <a:lstStyle/>
                        <a:p>
                          <a:endParaRPr lang="it-IT"/>
                        </a:p>
                      </a:txBody>
                      <a:tcPr>
                        <a:blipFill>
                          <a:blip r:embed="rId3"/>
                          <a:stretch>
                            <a:fillRect l="-485" t="-567692" r="-101456" b="-406154"/>
                          </a:stretch>
                        </a:blipFill>
                      </a:tcPr>
                    </a:tc>
                    <a:tc>
                      <a:txBody>
                        <a:bodyPr/>
                        <a:lstStyle/>
                        <a:p>
                          <a:endParaRPr lang="it-IT"/>
                        </a:p>
                      </a:txBody>
                      <a:tcPr>
                        <a:blipFill>
                          <a:blip r:embed="rId3"/>
                          <a:stretch>
                            <a:fillRect l="-100976" t="-567692" r="-1951" b="-406154"/>
                          </a:stretch>
                        </a:blipFill>
                      </a:tcPr>
                    </a:tc>
                    <a:extLst>
                      <a:ext uri="{0D108BD9-81ED-4DB2-BD59-A6C34878D82A}">
                        <a16:rowId xmlns:a16="http://schemas.microsoft.com/office/drawing/2014/main" val="2008184948"/>
                      </a:ext>
                    </a:extLst>
                  </a:tr>
                  <a:tr h="398323">
                    <a:tc>
                      <a:txBody>
                        <a:bodyPr/>
                        <a:lstStyle/>
                        <a:p>
                          <a:endParaRPr lang="it-IT"/>
                        </a:p>
                      </a:txBody>
                      <a:tcPr>
                        <a:blipFill>
                          <a:blip r:embed="rId3"/>
                          <a:stretch>
                            <a:fillRect l="-485" t="-657576" r="-101456" b="-300000"/>
                          </a:stretch>
                        </a:blipFill>
                      </a:tcPr>
                    </a:tc>
                    <a:tc>
                      <a:txBody>
                        <a:bodyPr/>
                        <a:lstStyle/>
                        <a:p>
                          <a:endParaRPr lang="it-IT"/>
                        </a:p>
                      </a:txBody>
                      <a:tcPr>
                        <a:blipFill>
                          <a:blip r:embed="rId3"/>
                          <a:stretch>
                            <a:fillRect l="-100976" t="-657576" r="-1951" b="-300000"/>
                          </a:stretch>
                        </a:blipFill>
                      </a:tcPr>
                    </a:tc>
                    <a:extLst>
                      <a:ext uri="{0D108BD9-81ED-4DB2-BD59-A6C34878D82A}">
                        <a16:rowId xmlns:a16="http://schemas.microsoft.com/office/drawing/2014/main" val="309788369"/>
                      </a:ext>
                    </a:extLst>
                  </a:tr>
                  <a:tr h="398323">
                    <a:tc>
                      <a:txBody>
                        <a:bodyPr/>
                        <a:lstStyle/>
                        <a:p>
                          <a:endParaRPr lang="it-IT"/>
                        </a:p>
                      </a:txBody>
                      <a:tcPr>
                        <a:blipFill>
                          <a:blip r:embed="rId3"/>
                          <a:stretch>
                            <a:fillRect l="-485" t="-769231" r="-101456" b="-204615"/>
                          </a:stretch>
                        </a:blipFill>
                      </a:tcPr>
                    </a:tc>
                    <a:tc>
                      <a:txBody>
                        <a:bodyPr/>
                        <a:lstStyle/>
                        <a:p>
                          <a:endParaRPr lang="it-IT"/>
                        </a:p>
                      </a:txBody>
                      <a:tcPr>
                        <a:blipFill>
                          <a:blip r:embed="rId3"/>
                          <a:stretch>
                            <a:fillRect l="-100976" t="-769231" r="-1951" b="-204615"/>
                          </a:stretch>
                        </a:blipFill>
                      </a:tcPr>
                    </a:tc>
                    <a:extLst>
                      <a:ext uri="{0D108BD9-81ED-4DB2-BD59-A6C34878D82A}">
                        <a16:rowId xmlns:a16="http://schemas.microsoft.com/office/drawing/2014/main" val="3391418905"/>
                      </a:ext>
                    </a:extLst>
                  </a:tr>
                  <a:tr h="398323">
                    <a:tc>
                      <a:txBody>
                        <a:bodyPr/>
                        <a:lstStyle/>
                        <a:p>
                          <a:endParaRPr lang="it-IT"/>
                        </a:p>
                      </a:txBody>
                      <a:tcPr>
                        <a:blipFill>
                          <a:blip r:embed="rId3"/>
                          <a:stretch>
                            <a:fillRect l="-485" t="-856061" r="-101456" b="-101515"/>
                          </a:stretch>
                        </a:blipFill>
                      </a:tcPr>
                    </a:tc>
                    <a:tc>
                      <a:txBody>
                        <a:bodyPr/>
                        <a:lstStyle/>
                        <a:p>
                          <a:endParaRPr lang="it-IT"/>
                        </a:p>
                      </a:txBody>
                      <a:tcPr>
                        <a:blipFill>
                          <a:blip r:embed="rId3"/>
                          <a:stretch>
                            <a:fillRect l="-100976" t="-856061" r="-1951" b="-101515"/>
                          </a:stretch>
                        </a:blipFill>
                      </a:tcPr>
                    </a:tc>
                    <a:extLst>
                      <a:ext uri="{0D108BD9-81ED-4DB2-BD59-A6C34878D82A}">
                        <a16:rowId xmlns:a16="http://schemas.microsoft.com/office/drawing/2014/main" val="1747278413"/>
                      </a:ext>
                    </a:extLst>
                  </a:tr>
                  <a:tr h="398323">
                    <a:tc>
                      <a:txBody>
                        <a:bodyPr/>
                        <a:lstStyle/>
                        <a:p>
                          <a:endParaRPr lang="it-IT"/>
                        </a:p>
                      </a:txBody>
                      <a:tcPr>
                        <a:blipFill>
                          <a:blip r:embed="rId3"/>
                          <a:stretch>
                            <a:fillRect l="-485" t="-970769" r="-101456" b="-3077"/>
                          </a:stretch>
                        </a:blipFill>
                      </a:tcPr>
                    </a:tc>
                    <a:tc>
                      <a:txBody>
                        <a:bodyPr/>
                        <a:lstStyle/>
                        <a:p>
                          <a:endParaRPr lang="it-IT"/>
                        </a:p>
                      </a:txBody>
                      <a:tcPr>
                        <a:blipFill>
                          <a:blip r:embed="rId3"/>
                          <a:stretch>
                            <a:fillRect l="-100976" t="-970769" r="-1951" b="-3077"/>
                          </a:stretch>
                        </a:blipFill>
                      </a:tcPr>
                    </a:tc>
                    <a:extLst>
                      <a:ext uri="{0D108BD9-81ED-4DB2-BD59-A6C34878D82A}">
                        <a16:rowId xmlns:a16="http://schemas.microsoft.com/office/drawing/2014/main" val="3190652937"/>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ella 5">
                <a:extLst>
                  <a:ext uri="{FF2B5EF4-FFF2-40B4-BE49-F238E27FC236}">
                    <a16:creationId xmlns:a16="http://schemas.microsoft.com/office/drawing/2014/main" id="{D960E853-D1AA-26FD-2A40-BCC577F00D06}"/>
                  </a:ext>
                </a:extLst>
              </p:cNvPr>
              <p:cNvGraphicFramePr>
                <a:graphicFrameLocks noGrp="1"/>
              </p:cNvGraphicFramePr>
              <p:nvPr/>
            </p:nvGraphicFramePr>
            <p:xfrm>
              <a:off x="9481723" y="2078918"/>
              <a:ext cx="2496500" cy="2563031"/>
            </p:xfrm>
            <a:graphic>
              <a:graphicData uri="http://schemas.openxmlformats.org/drawingml/2006/table">
                <a:tbl>
                  <a:tblPr firstRow="1" bandRow="1">
                    <a:tableStyleId>{5C22544A-7EE6-4342-B048-85BDC9FD1C3A}</a:tableStyleId>
                  </a:tblPr>
                  <a:tblGrid>
                    <a:gridCol w="1248250">
                      <a:extLst>
                        <a:ext uri="{9D8B030D-6E8A-4147-A177-3AD203B41FA5}">
                          <a16:colId xmlns:a16="http://schemas.microsoft.com/office/drawing/2014/main" val="2144042911"/>
                        </a:ext>
                      </a:extLst>
                    </a:gridCol>
                    <a:gridCol w="1248250">
                      <a:extLst>
                        <a:ext uri="{9D8B030D-6E8A-4147-A177-3AD203B41FA5}">
                          <a16:colId xmlns:a16="http://schemas.microsoft.com/office/drawing/2014/main" val="3649171511"/>
                        </a:ext>
                      </a:extLst>
                    </a:gridCol>
                  </a:tblGrid>
                  <a:tr h="740431">
                    <a:tc>
                      <a:txBody>
                        <a:bodyPr/>
                        <a:lstStyle/>
                        <a:p>
                          <a:pPr algn="ctr"/>
                          <a:r>
                            <a:rPr lang="it-IT" sz="1400" dirty="0"/>
                            <a:t>Block n.</a:t>
                          </a:r>
                        </a:p>
                      </a:txBody>
                      <a:tcPr anchor="ctr"/>
                    </a:tc>
                    <a:tc>
                      <a:txBody>
                        <a:bodyPr/>
                        <a:lstStyle/>
                        <a:p>
                          <a:pPr algn="ctr"/>
                          <a:r>
                            <a:rPr lang="it-IT" sz="1400" dirty="0"/>
                            <a:t>Cable </a:t>
                          </a:r>
                          <a:r>
                            <a:rPr lang="it-IT" sz="1400" dirty="0" err="1"/>
                            <a:t>length</a:t>
                          </a:r>
                          <a:r>
                            <a:rPr lang="it-IT" sz="1400" dirty="0"/>
                            <a:t> (per </a:t>
                          </a:r>
                          <a:r>
                            <a:rPr lang="it-IT" sz="1400" dirty="0" err="1"/>
                            <a:t>meter</a:t>
                          </a:r>
                          <a:r>
                            <a:rPr lang="it-IT" sz="1400" dirty="0"/>
                            <a:t>) </a:t>
                          </a:r>
                        </a:p>
                      </a:txBody>
                      <a:tcPr/>
                    </a:tc>
                    <a:extLst>
                      <a:ext uri="{0D108BD9-81ED-4DB2-BD59-A6C34878D82A}">
                        <a16:rowId xmlns:a16="http://schemas.microsoft.com/office/drawing/2014/main" val="487302034"/>
                      </a:ext>
                    </a:extLst>
                  </a:tr>
                  <a:tr h="455650">
                    <a:tc>
                      <a:txBody>
                        <a:bodyPr/>
                        <a:lstStyle/>
                        <a:p>
                          <a:pPr/>
                          <a14:m>
                            <m:oMathPara xmlns:m="http://schemas.openxmlformats.org/officeDocument/2006/math">
                              <m:oMathParaPr>
                                <m:jc m:val="centerGroup"/>
                              </m:oMathParaPr>
                              <m:oMath xmlns:m="http://schemas.openxmlformats.org/officeDocument/2006/math">
                                <m:r>
                                  <a:rPr lang="it-IT" sz="1800" b="0" i="1" dirty="0" smtClean="0">
                                    <a:latin typeface="Cambria Math" panose="02040503050406030204" pitchFamily="18" charset="0"/>
                                  </a:rPr>
                                  <m:t>10</m:t>
                                </m:r>
                              </m:oMath>
                            </m:oMathPara>
                          </a14:m>
                          <a:endParaRPr lang="it-IT" sz="18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𝟐𝟕𝟎</m:t>
                                </m:r>
                              </m:oMath>
                            </m:oMathPara>
                          </a14:m>
                          <a:endParaRPr lang="it-IT" sz="1800" b="1" i="1" dirty="0">
                            <a:latin typeface="+mn-lt"/>
                          </a:endParaRPr>
                        </a:p>
                      </a:txBody>
                      <a:tcPr/>
                    </a:tc>
                    <a:extLst>
                      <a:ext uri="{0D108BD9-81ED-4DB2-BD59-A6C34878D82A}">
                        <a16:rowId xmlns:a16="http://schemas.microsoft.com/office/drawing/2014/main" val="1349948531"/>
                      </a:ext>
                    </a:extLst>
                  </a:tr>
                  <a:tr h="455650">
                    <a:tc>
                      <a:txBody>
                        <a:bodyPr/>
                        <a:lstStyle/>
                        <a:p>
                          <a:pPr/>
                          <a14:m>
                            <m:oMathPara xmlns:m="http://schemas.openxmlformats.org/officeDocument/2006/math">
                              <m:oMathParaPr>
                                <m:jc m:val="centerGroup"/>
                              </m:oMathParaPr>
                              <m:oMath xmlns:m="http://schemas.openxmlformats.org/officeDocument/2006/math">
                                <m:r>
                                  <a:rPr lang="it-IT" sz="1800" b="0" i="1" dirty="0" smtClean="0">
                                    <a:latin typeface="Cambria Math" panose="02040503050406030204" pitchFamily="18" charset="0"/>
                                  </a:rPr>
                                  <m:t>11</m:t>
                                </m:r>
                              </m:oMath>
                            </m:oMathPara>
                          </a14:m>
                          <a:endParaRPr lang="it-IT" sz="18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𝟐𝟒𝟎</m:t>
                                </m:r>
                              </m:oMath>
                            </m:oMathPara>
                          </a14:m>
                          <a:endParaRPr lang="it-IT" sz="1800" b="1" i="1" dirty="0"/>
                        </a:p>
                      </a:txBody>
                      <a:tcPr/>
                    </a:tc>
                    <a:extLst>
                      <a:ext uri="{0D108BD9-81ED-4DB2-BD59-A6C34878D82A}">
                        <a16:rowId xmlns:a16="http://schemas.microsoft.com/office/drawing/2014/main" val="3686943390"/>
                      </a:ext>
                    </a:extLst>
                  </a:tr>
                  <a:tr h="455650">
                    <a:tc>
                      <a:txBody>
                        <a:bodyPr/>
                        <a:lstStyle/>
                        <a:p>
                          <a:pPr/>
                          <a14:m>
                            <m:oMathPara xmlns:m="http://schemas.openxmlformats.org/officeDocument/2006/math">
                              <m:oMathParaPr>
                                <m:jc m:val="centerGroup"/>
                              </m:oMathParaPr>
                              <m:oMath xmlns:m="http://schemas.openxmlformats.org/officeDocument/2006/math">
                                <m:r>
                                  <a:rPr lang="it-IT" sz="1800" b="0" i="1" dirty="0" smtClean="0">
                                    <a:latin typeface="Cambria Math" panose="02040503050406030204" pitchFamily="18" charset="0"/>
                                  </a:rPr>
                                  <m:t>12</m:t>
                                </m:r>
                              </m:oMath>
                            </m:oMathPara>
                          </a14:m>
                          <a:endParaRPr lang="it-IT" sz="18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𝟑𝟎𝟎</m:t>
                                </m:r>
                              </m:oMath>
                            </m:oMathPara>
                          </a14:m>
                          <a:endParaRPr lang="it-IT" sz="1800" b="1" i="1" dirty="0"/>
                        </a:p>
                      </a:txBody>
                      <a:tcPr/>
                    </a:tc>
                    <a:extLst>
                      <a:ext uri="{0D108BD9-81ED-4DB2-BD59-A6C34878D82A}">
                        <a16:rowId xmlns:a16="http://schemas.microsoft.com/office/drawing/2014/main" val="30484706"/>
                      </a:ext>
                    </a:extLst>
                  </a:tr>
                  <a:tr h="455650">
                    <a:tc>
                      <a:txBody>
                        <a:bodyPr/>
                        <a:lstStyle/>
                        <a:p>
                          <a:pPr/>
                          <a14:m>
                            <m:oMathPara xmlns:m="http://schemas.openxmlformats.org/officeDocument/2006/math">
                              <m:oMathParaPr>
                                <m:jc m:val="centerGroup"/>
                              </m:oMathParaPr>
                              <m:oMath xmlns:m="http://schemas.openxmlformats.org/officeDocument/2006/math">
                                <m:r>
                                  <a:rPr lang="it-IT" sz="1800" b="0" i="1" dirty="0" smtClean="0">
                                    <a:latin typeface="Cambria Math" panose="02040503050406030204" pitchFamily="18" charset="0"/>
                                  </a:rPr>
                                  <m:t>13</m:t>
                                </m:r>
                              </m:oMath>
                            </m:oMathPara>
                          </a14:m>
                          <a:endParaRPr lang="it-IT" sz="1800"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800" b="1" i="1" dirty="0" smtClean="0">
                                    <a:latin typeface="Cambria Math" panose="02040503050406030204" pitchFamily="18" charset="0"/>
                                  </a:rPr>
                                  <m:t>𝟒𝟒𝟔</m:t>
                                </m:r>
                              </m:oMath>
                            </m:oMathPara>
                          </a14:m>
                          <a:endParaRPr lang="it-IT" sz="1800" b="1" i="1" dirty="0"/>
                        </a:p>
                      </a:txBody>
                      <a:tcPr/>
                    </a:tc>
                    <a:extLst>
                      <a:ext uri="{0D108BD9-81ED-4DB2-BD59-A6C34878D82A}">
                        <a16:rowId xmlns:a16="http://schemas.microsoft.com/office/drawing/2014/main" val="2169360054"/>
                      </a:ext>
                    </a:extLst>
                  </a:tr>
                </a:tbl>
              </a:graphicData>
            </a:graphic>
          </p:graphicFrame>
        </mc:Choice>
        <mc:Fallback xmlns="">
          <p:graphicFrame>
            <p:nvGraphicFramePr>
              <p:cNvPr id="6" name="Tabella 5">
                <a:extLst>
                  <a:ext uri="{FF2B5EF4-FFF2-40B4-BE49-F238E27FC236}">
                    <a16:creationId xmlns:a16="http://schemas.microsoft.com/office/drawing/2014/main" id="{D960E853-D1AA-26FD-2A40-BCC577F00D06}"/>
                  </a:ext>
                </a:extLst>
              </p:cNvPr>
              <p:cNvGraphicFramePr>
                <a:graphicFrameLocks noGrp="1"/>
              </p:cNvGraphicFramePr>
              <p:nvPr>
                <p:extLst>
                  <p:ext uri="{D42A27DB-BD31-4B8C-83A1-F6EECF244321}">
                    <p14:modId xmlns:p14="http://schemas.microsoft.com/office/powerpoint/2010/main" val="797393650"/>
                  </p:ext>
                </p:extLst>
              </p:nvPr>
            </p:nvGraphicFramePr>
            <p:xfrm>
              <a:off x="9481723" y="2078918"/>
              <a:ext cx="2496500" cy="2563031"/>
            </p:xfrm>
            <a:graphic>
              <a:graphicData uri="http://schemas.openxmlformats.org/drawingml/2006/table">
                <a:tbl>
                  <a:tblPr firstRow="1" bandRow="1">
                    <a:tableStyleId>{5C22544A-7EE6-4342-B048-85BDC9FD1C3A}</a:tableStyleId>
                  </a:tblPr>
                  <a:tblGrid>
                    <a:gridCol w="1248250">
                      <a:extLst>
                        <a:ext uri="{9D8B030D-6E8A-4147-A177-3AD203B41FA5}">
                          <a16:colId xmlns:a16="http://schemas.microsoft.com/office/drawing/2014/main" val="2144042911"/>
                        </a:ext>
                      </a:extLst>
                    </a:gridCol>
                    <a:gridCol w="1248250">
                      <a:extLst>
                        <a:ext uri="{9D8B030D-6E8A-4147-A177-3AD203B41FA5}">
                          <a16:colId xmlns:a16="http://schemas.microsoft.com/office/drawing/2014/main" val="3649171511"/>
                        </a:ext>
                      </a:extLst>
                    </a:gridCol>
                  </a:tblGrid>
                  <a:tr h="740431">
                    <a:tc>
                      <a:txBody>
                        <a:bodyPr/>
                        <a:lstStyle/>
                        <a:p>
                          <a:pPr algn="ctr"/>
                          <a:r>
                            <a:rPr lang="it-IT" sz="1400" dirty="0"/>
                            <a:t>Block n.</a:t>
                          </a:r>
                        </a:p>
                      </a:txBody>
                      <a:tcPr anchor="ctr"/>
                    </a:tc>
                    <a:tc>
                      <a:txBody>
                        <a:bodyPr/>
                        <a:lstStyle/>
                        <a:p>
                          <a:pPr algn="ctr"/>
                          <a:r>
                            <a:rPr lang="it-IT" sz="1400" dirty="0"/>
                            <a:t>Cable </a:t>
                          </a:r>
                          <a:r>
                            <a:rPr lang="it-IT" sz="1400" dirty="0" err="1"/>
                            <a:t>length</a:t>
                          </a:r>
                          <a:r>
                            <a:rPr lang="it-IT" sz="1400" dirty="0"/>
                            <a:t> (per </a:t>
                          </a:r>
                          <a:r>
                            <a:rPr lang="it-IT" sz="1400" dirty="0" err="1"/>
                            <a:t>meter</a:t>
                          </a:r>
                          <a:r>
                            <a:rPr lang="it-IT" sz="1400" dirty="0"/>
                            <a:t>) </a:t>
                          </a:r>
                        </a:p>
                      </a:txBody>
                      <a:tcPr/>
                    </a:tc>
                    <a:extLst>
                      <a:ext uri="{0D108BD9-81ED-4DB2-BD59-A6C34878D82A}">
                        <a16:rowId xmlns:a16="http://schemas.microsoft.com/office/drawing/2014/main" val="487302034"/>
                      </a:ext>
                    </a:extLst>
                  </a:tr>
                  <a:tr h="455650">
                    <a:tc>
                      <a:txBody>
                        <a:bodyPr/>
                        <a:lstStyle/>
                        <a:p>
                          <a:endParaRPr lang="it-IT"/>
                        </a:p>
                      </a:txBody>
                      <a:tcPr>
                        <a:blipFill>
                          <a:blip r:embed="rId4"/>
                          <a:stretch>
                            <a:fillRect l="-488" t="-167568" r="-102439" b="-306757"/>
                          </a:stretch>
                        </a:blipFill>
                      </a:tcPr>
                    </a:tc>
                    <a:tc>
                      <a:txBody>
                        <a:bodyPr/>
                        <a:lstStyle/>
                        <a:p>
                          <a:endParaRPr lang="it-IT"/>
                        </a:p>
                      </a:txBody>
                      <a:tcPr>
                        <a:blipFill>
                          <a:blip r:embed="rId4"/>
                          <a:stretch>
                            <a:fillRect l="-100488" t="-167568" r="-2439" b="-306757"/>
                          </a:stretch>
                        </a:blipFill>
                      </a:tcPr>
                    </a:tc>
                    <a:extLst>
                      <a:ext uri="{0D108BD9-81ED-4DB2-BD59-A6C34878D82A}">
                        <a16:rowId xmlns:a16="http://schemas.microsoft.com/office/drawing/2014/main" val="1349948531"/>
                      </a:ext>
                    </a:extLst>
                  </a:tr>
                  <a:tr h="455650">
                    <a:tc>
                      <a:txBody>
                        <a:bodyPr/>
                        <a:lstStyle/>
                        <a:p>
                          <a:endParaRPr lang="it-IT"/>
                        </a:p>
                      </a:txBody>
                      <a:tcPr>
                        <a:blipFill>
                          <a:blip r:embed="rId4"/>
                          <a:stretch>
                            <a:fillRect l="-488" t="-264000" r="-102439" b="-202667"/>
                          </a:stretch>
                        </a:blipFill>
                      </a:tcPr>
                    </a:tc>
                    <a:tc>
                      <a:txBody>
                        <a:bodyPr/>
                        <a:lstStyle/>
                        <a:p>
                          <a:endParaRPr lang="it-IT"/>
                        </a:p>
                      </a:txBody>
                      <a:tcPr>
                        <a:blipFill>
                          <a:blip r:embed="rId4"/>
                          <a:stretch>
                            <a:fillRect l="-100488" t="-264000" r="-2439" b="-202667"/>
                          </a:stretch>
                        </a:blipFill>
                      </a:tcPr>
                    </a:tc>
                    <a:extLst>
                      <a:ext uri="{0D108BD9-81ED-4DB2-BD59-A6C34878D82A}">
                        <a16:rowId xmlns:a16="http://schemas.microsoft.com/office/drawing/2014/main" val="3686943390"/>
                      </a:ext>
                    </a:extLst>
                  </a:tr>
                  <a:tr h="455650">
                    <a:tc>
                      <a:txBody>
                        <a:bodyPr/>
                        <a:lstStyle/>
                        <a:p>
                          <a:endParaRPr lang="it-IT"/>
                        </a:p>
                      </a:txBody>
                      <a:tcPr>
                        <a:blipFill>
                          <a:blip r:embed="rId4"/>
                          <a:stretch>
                            <a:fillRect l="-488" t="-364000" r="-102439" b="-102667"/>
                          </a:stretch>
                        </a:blipFill>
                      </a:tcPr>
                    </a:tc>
                    <a:tc>
                      <a:txBody>
                        <a:bodyPr/>
                        <a:lstStyle/>
                        <a:p>
                          <a:endParaRPr lang="it-IT"/>
                        </a:p>
                      </a:txBody>
                      <a:tcPr>
                        <a:blipFill>
                          <a:blip r:embed="rId4"/>
                          <a:stretch>
                            <a:fillRect l="-100488" t="-364000" r="-2439" b="-102667"/>
                          </a:stretch>
                        </a:blipFill>
                      </a:tcPr>
                    </a:tc>
                    <a:extLst>
                      <a:ext uri="{0D108BD9-81ED-4DB2-BD59-A6C34878D82A}">
                        <a16:rowId xmlns:a16="http://schemas.microsoft.com/office/drawing/2014/main" val="30484706"/>
                      </a:ext>
                    </a:extLst>
                  </a:tr>
                  <a:tr h="455650">
                    <a:tc>
                      <a:txBody>
                        <a:bodyPr/>
                        <a:lstStyle/>
                        <a:p>
                          <a:endParaRPr lang="it-IT"/>
                        </a:p>
                      </a:txBody>
                      <a:tcPr>
                        <a:blipFill>
                          <a:blip r:embed="rId4"/>
                          <a:stretch>
                            <a:fillRect l="-488" t="-464000" r="-102439" b="-2667"/>
                          </a:stretch>
                        </a:blipFill>
                      </a:tcPr>
                    </a:tc>
                    <a:tc>
                      <a:txBody>
                        <a:bodyPr/>
                        <a:lstStyle/>
                        <a:p>
                          <a:endParaRPr lang="it-IT"/>
                        </a:p>
                      </a:txBody>
                      <a:tcPr>
                        <a:blipFill>
                          <a:blip r:embed="rId4"/>
                          <a:stretch>
                            <a:fillRect l="-100488" t="-464000" r="-2439" b="-2667"/>
                          </a:stretch>
                        </a:blipFill>
                      </a:tcPr>
                    </a:tc>
                    <a:extLst>
                      <a:ext uri="{0D108BD9-81ED-4DB2-BD59-A6C34878D82A}">
                        <a16:rowId xmlns:a16="http://schemas.microsoft.com/office/drawing/2014/main" val="216936005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Tabella 7">
                <a:extLst>
                  <a:ext uri="{FF2B5EF4-FFF2-40B4-BE49-F238E27FC236}">
                    <a16:creationId xmlns:a16="http://schemas.microsoft.com/office/drawing/2014/main" id="{273C7138-0163-C4E8-3423-A0F3F5B264FE}"/>
                  </a:ext>
                </a:extLst>
              </p:cNvPr>
              <p:cNvGraphicFramePr>
                <a:graphicFrameLocks noGrp="1"/>
              </p:cNvGraphicFramePr>
              <p:nvPr/>
            </p:nvGraphicFramePr>
            <p:xfrm>
              <a:off x="9460396" y="4647897"/>
              <a:ext cx="2496500" cy="1746372"/>
            </p:xfrm>
            <a:graphic>
              <a:graphicData uri="http://schemas.openxmlformats.org/drawingml/2006/table">
                <a:tbl>
                  <a:tblPr firstRow="1" bandRow="1">
                    <a:tableStyleId>{7DF18680-E054-41AD-8BC1-D1AEF772440D}</a:tableStyleId>
                  </a:tblPr>
                  <a:tblGrid>
                    <a:gridCol w="1248250">
                      <a:extLst>
                        <a:ext uri="{9D8B030D-6E8A-4147-A177-3AD203B41FA5}">
                          <a16:colId xmlns:a16="http://schemas.microsoft.com/office/drawing/2014/main" val="2178952388"/>
                        </a:ext>
                      </a:extLst>
                    </a:gridCol>
                    <a:gridCol w="1248250">
                      <a:extLst>
                        <a:ext uri="{9D8B030D-6E8A-4147-A177-3AD203B41FA5}">
                          <a16:colId xmlns:a16="http://schemas.microsoft.com/office/drawing/2014/main" val="1520262690"/>
                        </a:ext>
                      </a:extLst>
                    </a:gridCol>
                  </a:tblGrid>
                  <a:tr h="434992">
                    <a:tc>
                      <a:txBody>
                        <a:bodyPr/>
                        <a:lstStyle/>
                        <a:p>
                          <a:pPr algn="ctr"/>
                          <a:r>
                            <a:rPr lang="it-IT" sz="1400" dirty="0"/>
                            <a:t>Layer 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t>Cable </a:t>
                          </a:r>
                          <a:r>
                            <a:rPr lang="it-IT" sz="1400" dirty="0" err="1"/>
                            <a:t>length</a:t>
                          </a:r>
                          <a:r>
                            <a:rPr lang="it-IT" sz="1400" dirty="0"/>
                            <a:t> (per </a:t>
                          </a:r>
                          <a:r>
                            <a:rPr lang="it-IT" sz="1400" dirty="0" err="1"/>
                            <a:t>meter</a:t>
                          </a:r>
                          <a:r>
                            <a:rPr lang="it-IT" sz="1400" dirty="0"/>
                            <a:t>)</a:t>
                          </a:r>
                        </a:p>
                      </a:txBody>
                      <a:tcPr/>
                    </a:tc>
                    <a:extLst>
                      <a:ext uri="{0D108BD9-81ED-4DB2-BD59-A6C34878D82A}">
                        <a16:rowId xmlns:a16="http://schemas.microsoft.com/office/drawing/2014/main" val="1060416856"/>
                      </a:ext>
                    </a:extLst>
                  </a:tr>
                  <a:tr h="307053">
                    <a:tc>
                      <a:txBody>
                        <a:bodyPr/>
                        <a:lstStyle/>
                        <a:p>
                          <a:pPr algn="just"/>
                          <a14:m>
                            <m:oMathPara xmlns:m="http://schemas.openxmlformats.org/officeDocument/2006/math">
                              <m:oMathParaPr>
                                <m:jc m:val="centerGroup"/>
                              </m:oMathParaPr>
                              <m:oMath xmlns:m="http://schemas.openxmlformats.org/officeDocument/2006/math">
                                <m:r>
                                  <a:rPr lang="it-IT" sz="1400" dirty="0" smtClean="0">
                                    <a:latin typeface="Cambria Math" panose="02040503050406030204" pitchFamily="18" charset="0"/>
                                  </a:rPr>
                                  <m:t>1</m:t>
                                </m:r>
                              </m:oMath>
                            </m:oMathPara>
                          </a14:m>
                          <a:endParaRPr lang="it-IT" sz="14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400" b="1" dirty="0" smtClean="0">
                                    <a:latin typeface="Cambria Math" panose="02040503050406030204" pitchFamily="18" charset="0"/>
                                  </a:rPr>
                                  <m:t>𝟓𝟒𝟔</m:t>
                                </m:r>
                              </m:oMath>
                            </m:oMathPara>
                          </a14:m>
                          <a:endParaRPr lang="it-IT" sz="1400" b="1" i="1" dirty="0"/>
                        </a:p>
                      </a:txBody>
                      <a:tcPr/>
                    </a:tc>
                    <a:extLst>
                      <a:ext uri="{0D108BD9-81ED-4DB2-BD59-A6C34878D82A}">
                        <a16:rowId xmlns:a16="http://schemas.microsoft.com/office/drawing/2014/main" val="2123696547"/>
                      </a:ext>
                    </a:extLst>
                  </a:tr>
                  <a:tr h="307053">
                    <a:tc>
                      <a:txBody>
                        <a:bodyPr/>
                        <a:lstStyle/>
                        <a:p>
                          <a:pPr algn="just"/>
                          <a14:m>
                            <m:oMathPara xmlns:m="http://schemas.openxmlformats.org/officeDocument/2006/math">
                              <m:oMathParaPr>
                                <m:jc m:val="centerGroup"/>
                              </m:oMathParaPr>
                              <m:oMath xmlns:m="http://schemas.openxmlformats.org/officeDocument/2006/math">
                                <m:r>
                                  <a:rPr lang="it-IT" sz="1400" dirty="0" smtClean="0">
                                    <a:latin typeface="Cambria Math" panose="02040503050406030204" pitchFamily="18" charset="0"/>
                                  </a:rPr>
                                  <m:t>2</m:t>
                                </m:r>
                              </m:oMath>
                            </m:oMathPara>
                          </a14:m>
                          <a:endParaRPr lang="it-IT" sz="14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400" b="1" dirty="0" smtClean="0">
                                    <a:latin typeface="Cambria Math" panose="02040503050406030204" pitchFamily="18" charset="0"/>
                                  </a:rPr>
                                  <m:t>𝟔𝟏𝟐</m:t>
                                </m:r>
                              </m:oMath>
                            </m:oMathPara>
                          </a14:m>
                          <a:endParaRPr lang="it-IT" sz="1400" b="1" i="1" dirty="0"/>
                        </a:p>
                      </a:txBody>
                      <a:tcPr/>
                    </a:tc>
                    <a:extLst>
                      <a:ext uri="{0D108BD9-81ED-4DB2-BD59-A6C34878D82A}">
                        <a16:rowId xmlns:a16="http://schemas.microsoft.com/office/drawing/2014/main" val="2938335482"/>
                      </a:ext>
                    </a:extLst>
                  </a:tr>
                  <a:tr h="307053">
                    <a:tc>
                      <a:txBody>
                        <a:bodyPr/>
                        <a:lstStyle/>
                        <a:p>
                          <a:pPr algn="just"/>
                          <a14:m>
                            <m:oMathPara xmlns:m="http://schemas.openxmlformats.org/officeDocument/2006/math">
                              <m:oMathParaPr>
                                <m:jc m:val="centerGroup"/>
                              </m:oMathParaPr>
                              <m:oMath xmlns:m="http://schemas.openxmlformats.org/officeDocument/2006/math">
                                <m:r>
                                  <a:rPr lang="it-IT" sz="1400" dirty="0" smtClean="0">
                                    <a:latin typeface="Cambria Math" panose="02040503050406030204" pitchFamily="18" charset="0"/>
                                  </a:rPr>
                                  <m:t>3</m:t>
                                </m:r>
                              </m:oMath>
                            </m:oMathPara>
                          </a14:m>
                          <a:endParaRPr lang="it-IT" sz="14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400" b="1" dirty="0" smtClean="0">
                                    <a:latin typeface="Cambria Math" panose="02040503050406030204" pitchFamily="18" charset="0"/>
                                  </a:rPr>
                                  <m:t>𝟕𝟖𝟎</m:t>
                                </m:r>
                              </m:oMath>
                            </m:oMathPara>
                          </a14:m>
                          <a:endParaRPr lang="it-IT" sz="1400" b="1" i="1" dirty="0"/>
                        </a:p>
                      </a:txBody>
                      <a:tcPr/>
                    </a:tc>
                    <a:extLst>
                      <a:ext uri="{0D108BD9-81ED-4DB2-BD59-A6C34878D82A}">
                        <a16:rowId xmlns:a16="http://schemas.microsoft.com/office/drawing/2014/main" val="408625033"/>
                      </a:ext>
                    </a:extLst>
                  </a:tr>
                  <a:tr h="307053">
                    <a:tc>
                      <a:txBody>
                        <a:bodyPr/>
                        <a:lstStyle/>
                        <a:p>
                          <a:pPr algn="just"/>
                          <a14:m>
                            <m:oMathPara xmlns:m="http://schemas.openxmlformats.org/officeDocument/2006/math">
                              <m:oMathParaPr>
                                <m:jc m:val="centerGroup"/>
                              </m:oMathParaPr>
                              <m:oMath xmlns:m="http://schemas.openxmlformats.org/officeDocument/2006/math">
                                <m:r>
                                  <a:rPr lang="it-IT" sz="1400" b="0" smtClean="0">
                                    <a:latin typeface="Cambria Math" panose="02040503050406030204" pitchFamily="18" charset="0"/>
                                  </a:rPr>
                                  <m:t>4</m:t>
                                </m:r>
                              </m:oMath>
                            </m:oMathPara>
                          </a14:m>
                          <a:endParaRPr lang="it-IT" sz="1400" dirty="0"/>
                        </a:p>
                      </a:txBody>
                      <a:tcPr/>
                    </a:tc>
                    <a:tc>
                      <a:txBody>
                        <a:bodyPr/>
                        <a:lstStyle/>
                        <a:p>
                          <a:pPr algn="ctr"/>
                          <a14:m>
                            <m:oMathPara xmlns:m="http://schemas.openxmlformats.org/officeDocument/2006/math">
                              <m:oMathParaPr>
                                <m:jc m:val="centerGroup"/>
                              </m:oMathParaPr>
                              <m:oMath xmlns:m="http://schemas.openxmlformats.org/officeDocument/2006/math">
                                <m:r>
                                  <a:rPr lang="it-IT" sz="1400" b="1" dirty="0" smtClean="0">
                                    <a:latin typeface="Cambria Math" panose="02040503050406030204" pitchFamily="18" charset="0"/>
                                  </a:rPr>
                                  <m:t>𝟕𝟒𝟔</m:t>
                                </m:r>
                              </m:oMath>
                            </m:oMathPara>
                          </a14:m>
                          <a:endParaRPr lang="it-IT" sz="1400" b="1" i="1" dirty="0"/>
                        </a:p>
                      </a:txBody>
                      <a:tcPr/>
                    </a:tc>
                    <a:extLst>
                      <a:ext uri="{0D108BD9-81ED-4DB2-BD59-A6C34878D82A}">
                        <a16:rowId xmlns:a16="http://schemas.microsoft.com/office/drawing/2014/main" val="3540456745"/>
                      </a:ext>
                    </a:extLst>
                  </a:tr>
                </a:tbl>
              </a:graphicData>
            </a:graphic>
          </p:graphicFrame>
        </mc:Choice>
        <mc:Fallback xmlns="">
          <p:graphicFrame>
            <p:nvGraphicFramePr>
              <p:cNvPr id="8" name="Tabella 7">
                <a:extLst>
                  <a:ext uri="{FF2B5EF4-FFF2-40B4-BE49-F238E27FC236}">
                    <a16:creationId xmlns:a16="http://schemas.microsoft.com/office/drawing/2014/main" id="{273C7138-0163-C4E8-3423-A0F3F5B264FE}"/>
                  </a:ext>
                </a:extLst>
              </p:cNvPr>
              <p:cNvGraphicFramePr>
                <a:graphicFrameLocks noGrp="1"/>
              </p:cNvGraphicFramePr>
              <p:nvPr>
                <p:extLst>
                  <p:ext uri="{D42A27DB-BD31-4B8C-83A1-F6EECF244321}">
                    <p14:modId xmlns:p14="http://schemas.microsoft.com/office/powerpoint/2010/main" val="4027581538"/>
                  </p:ext>
                </p:extLst>
              </p:nvPr>
            </p:nvGraphicFramePr>
            <p:xfrm>
              <a:off x="9460396" y="4647897"/>
              <a:ext cx="2496500" cy="1746372"/>
            </p:xfrm>
            <a:graphic>
              <a:graphicData uri="http://schemas.openxmlformats.org/drawingml/2006/table">
                <a:tbl>
                  <a:tblPr firstRow="1" bandRow="1">
                    <a:tableStyleId>{7DF18680-E054-41AD-8BC1-D1AEF772440D}</a:tableStyleId>
                  </a:tblPr>
                  <a:tblGrid>
                    <a:gridCol w="1248250">
                      <a:extLst>
                        <a:ext uri="{9D8B030D-6E8A-4147-A177-3AD203B41FA5}">
                          <a16:colId xmlns:a16="http://schemas.microsoft.com/office/drawing/2014/main" val="2178952388"/>
                        </a:ext>
                      </a:extLst>
                    </a:gridCol>
                    <a:gridCol w="1248250">
                      <a:extLst>
                        <a:ext uri="{9D8B030D-6E8A-4147-A177-3AD203B41FA5}">
                          <a16:colId xmlns:a16="http://schemas.microsoft.com/office/drawing/2014/main" val="1520262690"/>
                        </a:ext>
                      </a:extLst>
                    </a:gridCol>
                  </a:tblGrid>
                  <a:tr h="518160">
                    <a:tc>
                      <a:txBody>
                        <a:bodyPr/>
                        <a:lstStyle/>
                        <a:p>
                          <a:pPr algn="ctr"/>
                          <a:r>
                            <a:rPr lang="it-IT" sz="1400" dirty="0"/>
                            <a:t>Layer 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a:t>Cable </a:t>
                          </a:r>
                          <a:r>
                            <a:rPr lang="it-IT" sz="1400" dirty="0" err="1"/>
                            <a:t>length</a:t>
                          </a:r>
                          <a:r>
                            <a:rPr lang="it-IT" sz="1400" dirty="0"/>
                            <a:t> (per </a:t>
                          </a:r>
                          <a:r>
                            <a:rPr lang="it-IT" sz="1400" dirty="0" err="1"/>
                            <a:t>meter</a:t>
                          </a:r>
                          <a:r>
                            <a:rPr lang="it-IT" sz="1400" dirty="0"/>
                            <a:t>)</a:t>
                          </a:r>
                        </a:p>
                      </a:txBody>
                      <a:tcPr/>
                    </a:tc>
                    <a:extLst>
                      <a:ext uri="{0D108BD9-81ED-4DB2-BD59-A6C34878D82A}">
                        <a16:rowId xmlns:a16="http://schemas.microsoft.com/office/drawing/2014/main" val="1060416856"/>
                      </a:ext>
                    </a:extLst>
                  </a:tr>
                  <a:tr h="307053">
                    <a:tc>
                      <a:txBody>
                        <a:bodyPr/>
                        <a:lstStyle/>
                        <a:p>
                          <a:endParaRPr lang="it-IT"/>
                        </a:p>
                      </a:txBody>
                      <a:tcPr>
                        <a:blipFill>
                          <a:blip r:embed="rId5"/>
                          <a:stretch>
                            <a:fillRect l="-485" t="-168627" r="-101456" b="-301961"/>
                          </a:stretch>
                        </a:blipFill>
                      </a:tcPr>
                    </a:tc>
                    <a:tc>
                      <a:txBody>
                        <a:bodyPr/>
                        <a:lstStyle/>
                        <a:p>
                          <a:endParaRPr lang="it-IT"/>
                        </a:p>
                      </a:txBody>
                      <a:tcPr>
                        <a:blipFill>
                          <a:blip r:embed="rId5"/>
                          <a:stretch>
                            <a:fillRect l="-100976" t="-168627" r="-1951" b="-301961"/>
                          </a:stretch>
                        </a:blipFill>
                      </a:tcPr>
                    </a:tc>
                    <a:extLst>
                      <a:ext uri="{0D108BD9-81ED-4DB2-BD59-A6C34878D82A}">
                        <a16:rowId xmlns:a16="http://schemas.microsoft.com/office/drawing/2014/main" val="2123696547"/>
                      </a:ext>
                    </a:extLst>
                  </a:tr>
                  <a:tr h="307053">
                    <a:tc>
                      <a:txBody>
                        <a:bodyPr/>
                        <a:lstStyle/>
                        <a:p>
                          <a:endParaRPr lang="it-IT"/>
                        </a:p>
                      </a:txBody>
                      <a:tcPr>
                        <a:blipFill>
                          <a:blip r:embed="rId5"/>
                          <a:stretch>
                            <a:fillRect l="-485" t="-274000" r="-101456" b="-208000"/>
                          </a:stretch>
                        </a:blipFill>
                      </a:tcPr>
                    </a:tc>
                    <a:tc>
                      <a:txBody>
                        <a:bodyPr/>
                        <a:lstStyle/>
                        <a:p>
                          <a:endParaRPr lang="it-IT"/>
                        </a:p>
                      </a:txBody>
                      <a:tcPr>
                        <a:blipFill>
                          <a:blip r:embed="rId5"/>
                          <a:stretch>
                            <a:fillRect l="-100976" t="-274000" r="-1951" b="-208000"/>
                          </a:stretch>
                        </a:blipFill>
                      </a:tcPr>
                    </a:tc>
                    <a:extLst>
                      <a:ext uri="{0D108BD9-81ED-4DB2-BD59-A6C34878D82A}">
                        <a16:rowId xmlns:a16="http://schemas.microsoft.com/office/drawing/2014/main" val="2938335482"/>
                      </a:ext>
                    </a:extLst>
                  </a:tr>
                  <a:tr h="307053">
                    <a:tc>
                      <a:txBody>
                        <a:bodyPr/>
                        <a:lstStyle/>
                        <a:p>
                          <a:endParaRPr lang="it-IT"/>
                        </a:p>
                      </a:txBody>
                      <a:tcPr>
                        <a:blipFill>
                          <a:blip r:embed="rId5"/>
                          <a:stretch>
                            <a:fillRect l="-485" t="-366667" r="-101456" b="-103922"/>
                          </a:stretch>
                        </a:blipFill>
                      </a:tcPr>
                    </a:tc>
                    <a:tc>
                      <a:txBody>
                        <a:bodyPr/>
                        <a:lstStyle/>
                        <a:p>
                          <a:endParaRPr lang="it-IT"/>
                        </a:p>
                      </a:txBody>
                      <a:tcPr>
                        <a:blipFill>
                          <a:blip r:embed="rId5"/>
                          <a:stretch>
                            <a:fillRect l="-100976" t="-366667" r="-1951" b="-103922"/>
                          </a:stretch>
                        </a:blipFill>
                      </a:tcPr>
                    </a:tc>
                    <a:extLst>
                      <a:ext uri="{0D108BD9-81ED-4DB2-BD59-A6C34878D82A}">
                        <a16:rowId xmlns:a16="http://schemas.microsoft.com/office/drawing/2014/main" val="408625033"/>
                      </a:ext>
                    </a:extLst>
                  </a:tr>
                  <a:tr h="307053">
                    <a:tc>
                      <a:txBody>
                        <a:bodyPr/>
                        <a:lstStyle/>
                        <a:p>
                          <a:endParaRPr lang="it-IT"/>
                        </a:p>
                      </a:txBody>
                      <a:tcPr>
                        <a:blipFill>
                          <a:blip r:embed="rId5"/>
                          <a:stretch>
                            <a:fillRect l="-485" t="-476000" r="-101456" b="-6000"/>
                          </a:stretch>
                        </a:blipFill>
                      </a:tcPr>
                    </a:tc>
                    <a:tc>
                      <a:txBody>
                        <a:bodyPr/>
                        <a:lstStyle/>
                        <a:p>
                          <a:endParaRPr lang="it-IT"/>
                        </a:p>
                      </a:txBody>
                      <a:tcPr>
                        <a:blipFill>
                          <a:blip r:embed="rId5"/>
                          <a:stretch>
                            <a:fillRect l="-100976" t="-476000" r="-1951" b="-6000"/>
                          </a:stretch>
                        </a:blipFill>
                      </a:tcPr>
                    </a:tc>
                    <a:extLst>
                      <a:ext uri="{0D108BD9-81ED-4DB2-BD59-A6C34878D82A}">
                        <a16:rowId xmlns:a16="http://schemas.microsoft.com/office/drawing/2014/main" val="3540456745"/>
                      </a:ext>
                    </a:extLst>
                  </a:tr>
                </a:tbl>
              </a:graphicData>
            </a:graphic>
          </p:graphicFrame>
        </mc:Fallback>
      </mc:AlternateContent>
      <mc:AlternateContent xmlns:mc="http://schemas.openxmlformats.org/markup-compatibility/2006" xmlns:a14="http://schemas.microsoft.com/office/drawing/2010/main">
        <mc:Choice Requires="a14">
          <p:sp>
            <p:nvSpPr>
              <p:cNvPr id="13" name="Segnaposto contenuto 2">
                <a:extLst>
                  <a:ext uri="{FF2B5EF4-FFF2-40B4-BE49-F238E27FC236}">
                    <a16:creationId xmlns:a16="http://schemas.microsoft.com/office/drawing/2014/main" id="{72CAA131-5D64-ED3A-05D5-F40664282EA3}"/>
                  </a:ext>
                </a:extLst>
              </p:cNvPr>
              <p:cNvSpPr txBox="1">
                <a:spLocks/>
              </p:cNvSpPr>
              <p:nvPr/>
            </p:nvSpPr>
            <p:spPr>
              <a:xfrm>
                <a:off x="738595" y="1409575"/>
                <a:ext cx="11050951" cy="348205"/>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it-IT" sz="2400" dirty="0">
                    <a:latin typeface="+mn-lt"/>
                  </a:rPr>
                  <a:t>Total tape </a:t>
                </a:r>
                <a:r>
                  <a:rPr lang="it-IT" sz="2400" dirty="0" err="1">
                    <a:latin typeface="+mn-lt"/>
                  </a:rPr>
                  <a:t>quantity</a:t>
                </a:r>
                <a:r>
                  <a:rPr lang="it-IT" sz="2400" dirty="0">
                    <a:latin typeface="+mn-lt"/>
                  </a:rPr>
                  <a:t> = </a:t>
                </a:r>
                <a14:m>
                  <m:oMath xmlns:m="http://schemas.openxmlformats.org/officeDocument/2006/math">
                    <m:r>
                      <a:rPr lang="it-IT" sz="2400" i="1" dirty="0" smtClean="0">
                        <a:latin typeface="Cambria Math" panose="02040503050406030204" pitchFamily="18" charset="0"/>
                      </a:rPr>
                      <m:t>1</m:t>
                    </m:r>
                    <m:r>
                      <a:rPr lang="it-IT" sz="2400" b="0" i="1" dirty="0" smtClean="0">
                        <a:latin typeface="Cambria Math" panose="02040503050406030204" pitchFamily="18" charset="0"/>
                      </a:rPr>
                      <m:t>0.736</m:t>
                    </m:r>
                  </m:oMath>
                </a14:m>
                <a:r>
                  <a:rPr lang="it-IT" sz="2400" dirty="0">
                    <a:latin typeface="+mn-lt"/>
                  </a:rPr>
                  <a:t> </a:t>
                </a:r>
                <a14:m>
                  <m:oMath xmlns:m="http://schemas.openxmlformats.org/officeDocument/2006/math">
                    <m:r>
                      <a:rPr lang="it-IT" sz="2400" i="1" dirty="0" smtClean="0">
                        <a:latin typeface="Cambria Math" panose="02040503050406030204" pitchFamily="18" charset="0"/>
                      </a:rPr>
                      <m:t>𝐾𝑚</m:t>
                    </m:r>
                    <m:r>
                      <a:rPr lang="it-IT" sz="2400" i="1" dirty="0" smtClean="0">
                        <a:latin typeface="Cambria Math" panose="02040503050406030204" pitchFamily="18" charset="0"/>
                      </a:rPr>
                      <m:t>/</m:t>
                    </m:r>
                    <m:r>
                      <a:rPr lang="it-IT" sz="2400" i="1" dirty="0">
                        <a:latin typeface="Cambria Math" panose="02040503050406030204" pitchFamily="18" charset="0"/>
                      </a:rPr>
                      <m:t>𝑚</m:t>
                    </m:r>
                  </m:oMath>
                </a14:m>
                <a:r>
                  <a:rPr lang="it-IT" sz="2400" dirty="0">
                    <a:latin typeface="+mn-lt"/>
                    <a:sym typeface="Wingdings" panose="05000000000000000000" pitchFamily="2" charset="2"/>
                  </a:rPr>
                  <a:t>  Total cost of tape = </a:t>
                </a:r>
                <a14:m>
                  <m:oMath xmlns:m="http://schemas.openxmlformats.org/officeDocument/2006/math">
                    <m:r>
                      <a:rPr lang="it-IT" sz="2400" b="0" i="1" smtClean="0">
                        <a:latin typeface="Cambria Math" panose="02040503050406030204" pitchFamily="18" charset="0"/>
                        <a:sym typeface="Wingdings" panose="05000000000000000000" pitchFamily="2" charset="2"/>
                      </a:rPr>
                      <m:t>6441.6 €/</m:t>
                    </m:r>
                    <m:r>
                      <a:rPr lang="it-IT" sz="2400" b="0" i="1" smtClean="0">
                        <a:latin typeface="Cambria Math" panose="02040503050406030204" pitchFamily="18" charset="0"/>
                        <a:sym typeface="Wingdings" panose="05000000000000000000" pitchFamily="2" charset="2"/>
                      </a:rPr>
                      <m:t>𝑚</m:t>
                    </m:r>
                    <m:r>
                      <a:rPr lang="it-IT" sz="2400" b="0" i="1" smtClean="0">
                        <a:latin typeface="Cambria Math" panose="02040503050406030204" pitchFamily="18" charset="0"/>
                        <a:sym typeface="Wingdings" panose="05000000000000000000" pitchFamily="2" charset="2"/>
                      </a:rPr>
                      <m:t> </m:t>
                    </m:r>
                  </m:oMath>
                </a14:m>
                <a:endParaRPr lang="it-IT" sz="2400" dirty="0">
                  <a:latin typeface="+mn-lt"/>
                </a:endParaRPr>
              </a:p>
            </p:txBody>
          </p:sp>
        </mc:Choice>
        <mc:Fallback xmlns="">
          <p:sp>
            <p:nvSpPr>
              <p:cNvPr id="13" name="Segnaposto contenuto 2">
                <a:extLst>
                  <a:ext uri="{FF2B5EF4-FFF2-40B4-BE49-F238E27FC236}">
                    <a16:creationId xmlns:a16="http://schemas.microsoft.com/office/drawing/2014/main" id="{72CAA131-5D64-ED3A-05D5-F40664282EA3}"/>
                  </a:ext>
                </a:extLst>
              </p:cNvPr>
              <p:cNvSpPr txBox="1">
                <a:spLocks noRot="1" noChangeAspect="1" noMove="1" noResize="1" noEditPoints="1" noAdjustHandles="1" noChangeArrowheads="1" noChangeShapeType="1" noTextEdit="1"/>
              </p:cNvSpPr>
              <p:nvPr/>
            </p:nvSpPr>
            <p:spPr>
              <a:xfrm>
                <a:off x="738595" y="1409575"/>
                <a:ext cx="11050951" cy="348205"/>
              </a:xfrm>
              <a:prstGeom prst="rect">
                <a:avLst/>
              </a:prstGeom>
              <a:blipFill>
                <a:blip r:embed="rId6"/>
                <a:stretch>
                  <a:fillRect l="-717" t="-15789" b="-71930"/>
                </a:stretch>
              </a:blipFill>
            </p:spPr>
            <p:txBody>
              <a:bodyPr/>
              <a:lstStyle/>
              <a:p>
                <a:r>
                  <a:rPr lang="it-IT">
                    <a:noFill/>
                  </a:rPr>
                  <a:t> </a:t>
                </a:r>
              </a:p>
            </p:txBody>
          </p:sp>
        </mc:Fallback>
      </mc:AlternateContent>
      <p:pic>
        <p:nvPicPr>
          <p:cNvPr id="14" name="Immagine 13">
            <a:extLst>
              <a:ext uri="{FF2B5EF4-FFF2-40B4-BE49-F238E27FC236}">
                <a16:creationId xmlns:a16="http://schemas.microsoft.com/office/drawing/2014/main" id="{97BCE5A0-850B-E9F0-7901-A86B95A747FC}"/>
              </a:ext>
            </a:extLst>
          </p:cNvPr>
          <p:cNvPicPr>
            <a:picLocks noChangeAspect="1"/>
          </p:cNvPicPr>
          <p:nvPr/>
        </p:nvPicPr>
        <p:blipFill>
          <a:blip r:embed="rId7"/>
          <a:stretch>
            <a:fillRect/>
          </a:stretch>
        </p:blipFill>
        <p:spPr>
          <a:xfrm>
            <a:off x="738595" y="2060832"/>
            <a:ext cx="5634213" cy="4333437"/>
          </a:xfrm>
          <a:prstGeom prst="rect">
            <a:avLst/>
          </a:prstGeom>
        </p:spPr>
      </p:pic>
      <p:pic>
        <p:nvPicPr>
          <p:cNvPr id="2" name="Immagine 1">
            <a:extLst>
              <a:ext uri="{FF2B5EF4-FFF2-40B4-BE49-F238E27FC236}">
                <a16:creationId xmlns:a16="http://schemas.microsoft.com/office/drawing/2014/main" id="{979D6337-CEE6-A901-9CDF-6A70D4A18B9E}"/>
              </a:ext>
            </a:extLst>
          </p:cNvPr>
          <p:cNvPicPr>
            <a:picLocks noChangeAspect="1"/>
          </p:cNvPicPr>
          <p:nvPr/>
        </p:nvPicPr>
        <p:blipFill>
          <a:blip r:embed="rId8"/>
          <a:stretch>
            <a:fillRect/>
          </a:stretch>
        </p:blipFill>
        <p:spPr>
          <a:xfrm>
            <a:off x="10660835" y="13682"/>
            <a:ext cx="790504" cy="790504"/>
          </a:xfrm>
          <a:prstGeom prst="rect">
            <a:avLst/>
          </a:prstGeom>
        </p:spPr>
      </p:pic>
      <p:pic>
        <p:nvPicPr>
          <p:cNvPr id="3" name="Immagine 2">
            <a:extLst>
              <a:ext uri="{FF2B5EF4-FFF2-40B4-BE49-F238E27FC236}">
                <a16:creationId xmlns:a16="http://schemas.microsoft.com/office/drawing/2014/main" id="{17F2403B-6FE4-8AEA-9383-6778D737FD0A}"/>
              </a:ext>
            </a:extLst>
          </p:cNvPr>
          <p:cNvPicPr>
            <a:picLocks noChangeAspect="1"/>
          </p:cNvPicPr>
          <p:nvPr/>
        </p:nvPicPr>
        <p:blipFill>
          <a:blip r:embed="rId9"/>
          <a:stretch>
            <a:fillRect/>
          </a:stretch>
        </p:blipFill>
        <p:spPr>
          <a:xfrm>
            <a:off x="9870331" y="51103"/>
            <a:ext cx="790504" cy="734039"/>
          </a:xfrm>
          <a:prstGeom prst="rect">
            <a:avLst/>
          </a:prstGeom>
        </p:spPr>
      </p:pic>
      <p:pic>
        <p:nvPicPr>
          <p:cNvPr id="10" name="Immagine 9">
            <a:extLst>
              <a:ext uri="{FF2B5EF4-FFF2-40B4-BE49-F238E27FC236}">
                <a16:creationId xmlns:a16="http://schemas.microsoft.com/office/drawing/2014/main" id="{1521BD5B-4341-8C4E-E3A0-2342D7DA3E9A}"/>
              </a:ext>
            </a:extLst>
          </p:cNvPr>
          <p:cNvPicPr>
            <a:picLocks noChangeAspect="1"/>
          </p:cNvPicPr>
          <p:nvPr/>
        </p:nvPicPr>
        <p:blipFill>
          <a:blip r:embed="rId10"/>
          <a:stretch>
            <a:fillRect/>
          </a:stretch>
        </p:blipFill>
        <p:spPr>
          <a:xfrm>
            <a:off x="11391094" y="182578"/>
            <a:ext cx="800906" cy="433612"/>
          </a:xfrm>
          <a:prstGeom prst="rect">
            <a:avLst/>
          </a:prstGeom>
        </p:spPr>
      </p:pic>
      <p:pic>
        <p:nvPicPr>
          <p:cNvPr id="11" name="Immagine 10">
            <a:extLst>
              <a:ext uri="{FF2B5EF4-FFF2-40B4-BE49-F238E27FC236}">
                <a16:creationId xmlns:a16="http://schemas.microsoft.com/office/drawing/2014/main" id="{728848AD-E3EC-4EE2-B587-FD8308CAB927}"/>
              </a:ext>
            </a:extLst>
          </p:cNvPr>
          <p:cNvPicPr>
            <a:picLocks noChangeAspect="1"/>
          </p:cNvPicPr>
          <p:nvPr/>
        </p:nvPicPr>
        <p:blipFill>
          <a:blip r:embed="rId11"/>
          <a:stretch>
            <a:fillRect/>
          </a:stretch>
        </p:blipFill>
        <p:spPr>
          <a:xfrm>
            <a:off x="11051364" y="714668"/>
            <a:ext cx="561829" cy="565600"/>
          </a:xfrm>
          <a:prstGeom prst="rect">
            <a:avLst/>
          </a:prstGeom>
        </p:spPr>
      </p:pic>
      <p:pic>
        <p:nvPicPr>
          <p:cNvPr id="12" name="Immagine 11">
            <a:extLst>
              <a:ext uri="{FF2B5EF4-FFF2-40B4-BE49-F238E27FC236}">
                <a16:creationId xmlns:a16="http://schemas.microsoft.com/office/drawing/2014/main" id="{311FBE32-E8BB-410E-D659-469D4C7342E5}"/>
              </a:ext>
            </a:extLst>
          </p:cNvPr>
          <p:cNvPicPr>
            <a:picLocks noChangeAspect="1"/>
          </p:cNvPicPr>
          <p:nvPr/>
        </p:nvPicPr>
        <p:blipFill rotWithShape="1">
          <a:blip r:embed="rId12"/>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22176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BFDAAD35-043C-719E-4AE7-330BF85D2984}"/>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sp>
        <p:nvSpPr>
          <p:cNvPr id="12" name="Segnaposto testo 11">
            <a:extLst>
              <a:ext uri="{FF2B5EF4-FFF2-40B4-BE49-F238E27FC236}">
                <a16:creationId xmlns:a16="http://schemas.microsoft.com/office/drawing/2014/main" id="{8CEC3DB2-671E-97AB-E044-77E71040D331}"/>
              </a:ext>
            </a:extLst>
          </p:cNvPr>
          <p:cNvSpPr>
            <a:spLocks noGrp="1"/>
          </p:cNvSpPr>
          <p:nvPr>
            <p:ph type="body" sz="quarter" idx="13"/>
          </p:nvPr>
        </p:nvSpPr>
        <p:spPr>
          <a:xfrm>
            <a:off x="2329063" y="306231"/>
            <a:ext cx="7408824" cy="832938"/>
          </a:xfrm>
        </p:spPr>
        <p:txBody>
          <a:bodyPr/>
          <a:lstStyle/>
          <a:p>
            <a:r>
              <a:rPr lang="it-IT" b="1" dirty="0"/>
              <a:t>The </a:t>
            </a:r>
            <a:r>
              <a:rPr lang="it-IT" b="1" dirty="0" err="1"/>
              <a:t>Muon</a:t>
            </a:r>
            <a:r>
              <a:rPr lang="it-IT" b="1" dirty="0"/>
              <a:t> Collider</a:t>
            </a:r>
          </a:p>
        </p:txBody>
      </p:sp>
      <p:pic>
        <p:nvPicPr>
          <p:cNvPr id="22" name="Immagine 21">
            <a:extLst>
              <a:ext uri="{FF2B5EF4-FFF2-40B4-BE49-F238E27FC236}">
                <a16:creationId xmlns:a16="http://schemas.microsoft.com/office/drawing/2014/main" id="{57BF27B5-9034-C55E-0241-F013530134D5}"/>
              </a:ext>
            </a:extLst>
          </p:cNvPr>
          <p:cNvPicPr>
            <a:picLocks noChangeAspect="1"/>
          </p:cNvPicPr>
          <p:nvPr/>
        </p:nvPicPr>
        <p:blipFill>
          <a:blip r:embed="rId3"/>
          <a:stretch>
            <a:fillRect/>
          </a:stretch>
        </p:blipFill>
        <p:spPr>
          <a:xfrm>
            <a:off x="4429822" y="1420562"/>
            <a:ext cx="7648936" cy="1771297"/>
          </a:xfrm>
          <a:prstGeom prst="rect">
            <a:avLst/>
          </a:prstGeom>
        </p:spPr>
      </p:pic>
      <p:sp>
        <p:nvSpPr>
          <p:cNvPr id="23" name="CasellaDiTesto 22">
            <a:extLst>
              <a:ext uri="{FF2B5EF4-FFF2-40B4-BE49-F238E27FC236}">
                <a16:creationId xmlns:a16="http://schemas.microsoft.com/office/drawing/2014/main" id="{819BE984-6FA8-2931-73E1-8EEFB528BEDD}"/>
              </a:ext>
            </a:extLst>
          </p:cNvPr>
          <p:cNvSpPr txBox="1"/>
          <p:nvPr/>
        </p:nvSpPr>
        <p:spPr>
          <a:xfrm>
            <a:off x="4482002" y="3268216"/>
            <a:ext cx="3386102" cy="2677656"/>
          </a:xfrm>
          <a:prstGeom prst="rect">
            <a:avLst/>
          </a:prstGeom>
          <a:noFill/>
          <a:ln w="38100">
            <a:solidFill>
              <a:schemeClr val="accent1"/>
            </a:solidFill>
          </a:ln>
        </p:spPr>
        <p:txBody>
          <a:bodyPr wrap="square" rtlCol="0">
            <a:spAutoFit/>
          </a:bodyPr>
          <a:lstStyle/>
          <a:p>
            <a:r>
              <a:rPr lang="en-US" sz="2400" dirty="0"/>
              <a:t>Collider ring dipole magnets:</a:t>
            </a:r>
          </a:p>
          <a:p>
            <a:pPr marL="285750" indent="-285750">
              <a:buFont typeface="Arial" panose="020B0604020202020204" pitchFamily="34" charset="0"/>
              <a:buChar char="•"/>
            </a:pPr>
            <a:r>
              <a:rPr lang="en-US" sz="2400" b="1" dirty="0">
                <a:solidFill>
                  <a:schemeClr val="accent1"/>
                </a:solidFill>
              </a:rPr>
              <a:t>Highest field </a:t>
            </a:r>
            <a:r>
              <a:rPr lang="en-US" sz="2400" dirty="0"/>
              <a:t>possible to have a compact</a:t>
            </a:r>
            <a:r>
              <a:rPr lang="en-US" sz="2400" b="1" dirty="0">
                <a:solidFill>
                  <a:srgbClr val="0070C0"/>
                </a:solidFill>
              </a:rPr>
              <a:t> </a:t>
            </a:r>
            <a:r>
              <a:rPr lang="en-US" sz="2400" dirty="0"/>
              <a:t>ring.</a:t>
            </a:r>
          </a:p>
          <a:p>
            <a:pPr marL="285750" indent="-285750">
              <a:buFont typeface="Arial" panose="020B0604020202020204" pitchFamily="34" charset="0"/>
              <a:buChar char="•"/>
            </a:pPr>
            <a:r>
              <a:rPr lang="en-US" sz="2400" b="1" dirty="0">
                <a:solidFill>
                  <a:schemeClr val="accent1"/>
                </a:solidFill>
              </a:rPr>
              <a:t>Large aperture dipoles</a:t>
            </a:r>
            <a:r>
              <a:rPr lang="en-US" sz="2400" dirty="0">
                <a:solidFill>
                  <a:schemeClr val="accent1"/>
                </a:solidFill>
              </a:rPr>
              <a:t> </a:t>
            </a:r>
            <a:r>
              <a:rPr lang="en-US" sz="2400" dirty="0"/>
              <a:t>for shielding against beam induced heat.</a:t>
            </a:r>
          </a:p>
        </p:txBody>
      </p:sp>
      <p:sp>
        <p:nvSpPr>
          <p:cNvPr id="34" name="CasellaDiTesto 33">
            <a:extLst>
              <a:ext uri="{FF2B5EF4-FFF2-40B4-BE49-F238E27FC236}">
                <a16:creationId xmlns:a16="http://schemas.microsoft.com/office/drawing/2014/main" id="{F0071B5F-B29F-62F5-9E68-7A8C409F016D}"/>
              </a:ext>
            </a:extLst>
          </p:cNvPr>
          <p:cNvSpPr txBox="1"/>
          <p:nvPr/>
        </p:nvSpPr>
        <p:spPr>
          <a:xfrm>
            <a:off x="151713" y="1456824"/>
            <a:ext cx="3941685" cy="1200329"/>
          </a:xfrm>
          <a:prstGeom prst="rect">
            <a:avLst/>
          </a:prstGeom>
          <a:noFill/>
        </p:spPr>
        <p:txBody>
          <a:bodyPr wrap="square" rtlCol="0">
            <a:spAutoFit/>
          </a:bodyPr>
          <a:lstStyle/>
          <a:p>
            <a:r>
              <a:rPr lang="en-US" dirty="0"/>
              <a:t>IMCC (International Muon Collider Collaboration) aims at studying the feasibility of a </a:t>
            </a:r>
            <a:r>
              <a:rPr lang="en-US" b="1" dirty="0"/>
              <a:t>10 km</a:t>
            </a:r>
            <a:r>
              <a:rPr lang="en-US" dirty="0"/>
              <a:t>, </a:t>
            </a:r>
            <a:r>
              <a:rPr lang="en-US" b="1" dirty="0"/>
              <a:t>10 TeV </a:t>
            </a:r>
            <a:r>
              <a:rPr lang="en-US" dirty="0"/>
              <a:t>center of mass energy Muon Collider.</a:t>
            </a:r>
          </a:p>
        </p:txBody>
      </p:sp>
      <p:sp>
        <p:nvSpPr>
          <p:cNvPr id="35" name="CasellaDiTesto 34">
            <a:extLst>
              <a:ext uri="{FF2B5EF4-FFF2-40B4-BE49-F238E27FC236}">
                <a16:creationId xmlns:a16="http://schemas.microsoft.com/office/drawing/2014/main" id="{3A1ED791-BA85-17BB-A36B-9ABBA4A46E5A}"/>
              </a:ext>
            </a:extLst>
          </p:cNvPr>
          <p:cNvSpPr txBox="1"/>
          <p:nvPr/>
        </p:nvSpPr>
        <p:spPr>
          <a:xfrm>
            <a:off x="680183" y="2886727"/>
            <a:ext cx="3019609" cy="461665"/>
          </a:xfrm>
          <a:prstGeom prst="rect">
            <a:avLst/>
          </a:prstGeom>
          <a:noFill/>
        </p:spPr>
        <p:txBody>
          <a:bodyPr wrap="none" rtlCol="0">
            <a:spAutoFit/>
          </a:bodyPr>
          <a:lstStyle/>
          <a:p>
            <a:r>
              <a:rPr lang="it-IT" sz="2400" b="1" dirty="0">
                <a:solidFill>
                  <a:srgbClr val="C00000"/>
                </a:solidFill>
              </a:rPr>
              <a:t>Why a </a:t>
            </a:r>
            <a:r>
              <a:rPr lang="it-IT" sz="2400" b="1" dirty="0" err="1">
                <a:solidFill>
                  <a:srgbClr val="C00000"/>
                </a:solidFill>
              </a:rPr>
              <a:t>Muon</a:t>
            </a:r>
            <a:r>
              <a:rPr lang="it-IT" sz="2400" b="1" dirty="0">
                <a:solidFill>
                  <a:srgbClr val="C00000"/>
                </a:solidFill>
              </a:rPr>
              <a:t> Collider?</a:t>
            </a:r>
          </a:p>
        </p:txBody>
      </p:sp>
      <mc:AlternateContent xmlns:mc="http://schemas.openxmlformats.org/markup-compatibility/2006" xmlns:a14="http://schemas.microsoft.com/office/drawing/2010/main">
        <mc:Choice Requires="a14">
          <p:sp>
            <p:nvSpPr>
              <p:cNvPr id="36" name="CasellaDiTesto 35">
                <a:extLst>
                  <a:ext uri="{FF2B5EF4-FFF2-40B4-BE49-F238E27FC236}">
                    <a16:creationId xmlns:a16="http://schemas.microsoft.com/office/drawing/2014/main" id="{250C3879-AB7A-08A9-1976-F55623C7720B}"/>
                  </a:ext>
                </a:extLst>
              </p:cNvPr>
              <p:cNvSpPr txBox="1"/>
              <p:nvPr/>
            </p:nvSpPr>
            <p:spPr>
              <a:xfrm>
                <a:off x="104709" y="5692252"/>
                <a:ext cx="1573548" cy="646331"/>
              </a:xfrm>
              <a:prstGeom prst="rect">
                <a:avLst/>
              </a:prstGeom>
              <a:noFill/>
              <a:ln w="38100">
                <a:solidFill>
                  <a:srgbClr val="C00000"/>
                </a:solidFill>
              </a:ln>
            </p:spPr>
            <p:txBody>
              <a:bodyPr wrap="square" rtlCol="0">
                <a:spAutoFit/>
              </a:bodyPr>
              <a:lstStyle/>
              <a:p>
                <a:pPr algn="ctr"/>
                <a14:m>
                  <m:oMath xmlns:m="http://schemas.openxmlformats.org/officeDocument/2006/math">
                    <m:sSup>
                      <m:sSupPr>
                        <m:ctrlPr>
                          <a:rPr lang="it-IT" i="1" smtClean="0">
                            <a:latin typeface="Cambria Math" panose="02040503050406030204" pitchFamily="18" charset="0"/>
                          </a:rPr>
                        </m:ctrlPr>
                      </m:sSupPr>
                      <m:e>
                        <m:r>
                          <a:rPr lang="it-IT" b="0" i="1" smtClean="0">
                            <a:latin typeface="Cambria Math" panose="02040503050406030204" pitchFamily="18" charset="0"/>
                          </a:rPr>
                          <m:t>10</m:t>
                        </m:r>
                      </m:e>
                      <m:sup>
                        <m:r>
                          <a:rPr lang="it-IT" b="0" i="1" smtClean="0">
                            <a:latin typeface="Cambria Math" panose="02040503050406030204" pitchFamily="18" charset="0"/>
                          </a:rPr>
                          <m:t>9</m:t>
                        </m:r>
                      </m:sup>
                    </m:sSup>
                  </m:oMath>
                </a14:m>
                <a:r>
                  <a:rPr lang="it-IT" dirty="0"/>
                  <a:t> times </a:t>
                </a:r>
                <a:r>
                  <a:rPr lang="it-IT" dirty="0" err="1"/>
                  <a:t>less</a:t>
                </a:r>
                <a:r>
                  <a:rPr lang="it-IT" dirty="0"/>
                  <a:t> </a:t>
                </a:r>
              </a:p>
              <a:p>
                <a:pPr algn="ctr"/>
                <a:r>
                  <a:rPr lang="it-IT" dirty="0" err="1"/>
                  <a:t>radiation</a:t>
                </a:r>
                <a:r>
                  <a:rPr lang="it-IT" dirty="0"/>
                  <a:t> </a:t>
                </a:r>
                <a:r>
                  <a:rPr lang="it-IT" dirty="0" err="1"/>
                  <a:t>loss</a:t>
                </a:r>
                <a:endParaRPr lang="it-IT" dirty="0"/>
              </a:p>
            </p:txBody>
          </p:sp>
        </mc:Choice>
        <mc:Fallback xmlns="">
          <p:sp>
            <p:nvSpPr>
              <p:cNvPr id="36" name="CasellaDiTesto 35">
                <a:extLst>
                  <a:ext uri="{FF2B5EF4-FFF2-40B4-BE49-F238E27FC236}">
                    <a16:creationId xmlns:a16="http://schemas.microsoft.com/office/drawing/2014/main" id="{250C3879-AB7A-08A9-1976-F55623C7720B}"/>
                  </a:ext>
                </a:extLst>
              </p:cNvPr>
              <p:cNvSpPr txBox="1">
                <a:spLocks noRot="1" noChangeAspect="1" noMove="1" noResize="1" noEditPoints="1" noAdjustHandles="1" noChangeArrowheads="1" noChangeShapeType="1" noTextEdit="1"/>
              </p:cNvSpPr>
              <p:nvPr/>
            </p:nvSpPr>
            <p:spPr>
              <a:xfrm>
                <a:off x="104709" y="5692252"/>
                <a:ext cx="1573548" cy="646331"/>
              </a:xfrm>
              <a:prstGeom prst="rect">
                <a:avLst/>
              </a:prstGeom>
              <a:blipFill>
                <a:blip r:embed="rId4"/>
                <a:stretch>
                  <a:fillRect t="-2679" r="-379" b="-10714"/>
                </a:stretch>
              </a:blipFill>
              <a:ln w="38100">
                <a:solidFill>
                  <a:srgbClr val="C00000"/>
                </a:solidFill>
              </a:ln>
            </p:spPr>
            <p:txBody>
              <a:bodyPr/>
              <a:lstStyle/>
              <a:p>
                <a:r>
                  <a:rPr lang="it-IT">
                    <a:noFill/>
                  </a:rPr>
                  <a:t> </a:t>
                </a:r>
              </a:p>
            </p:txBody>
          </p:sp>
        </mc:Fallback>
      </mc:AlternateContent>
      <p:sp>
        <p:nvSpPr>
          <p:cNvPr id="41" name="CasellaDiTesto 40">
            <a:extLst>
              <a:ext uri="{FF2B5EF4-FFF2-40B4-BE49-F238E27FC236}">
                <a16:creationId xmlns:a16="http://schemas.microsoft.com/office/drawing/2014/main" id="{18E63F53-FE67-4967-7020-5623D2FE028F}"/>
              </a:ext>
            </a:extLst>
          </p:cNvPr>
          <p:cNvSpPr txBox="1"/>
          <p:nvPr/>
        </p:nvSpPr>
        <p:spPr>
          <a:xfrm>
            <a:off x="1894738" y="5692252"/>
            <a:ext cx="2507085" cy="646331"/>
          </a:xfrm>
          <a:prstGeom prst="rect">
            <a:avLst/>
          </a:prstGeom>
          <a:noFill/>
          <a:ln w="38100">
            <a:solidFill>
              <a:srgbClr val="C00000"/>
            </a:solidFill>
          </a:ln>
        </p:spPr>
        <p:txBody>
          <a:bodyPr wrap="square" rtlCol="0">
            <a:spAutoFit/>
          </a:bodyPr>
          <a:lstStyle/>
          <a:p>
            <a:pPr algn="ctr"/>
            <a:r>
              <a:rPr lang="en-US" dirty="0"/>
              <a:t>all COM energy available</a:t>
            </a:r>
          </a:p>
          <a:p>
            <a:pPr algn="ctr"/>
            <a:r>
              <a:rPr lang="en-US" dirty="0"/>
              <a:t> for the collision</a:t>
            </a:r>
            <a:endParaRPr lang="it-IT" dirty="0"/>
          </a:p>
        </p:txBody>
      </p:sp>
      <p:sp>
        <p:nvSpPr>
          <p:cNvPr id="43" name="Freccia curva 42">
            <a:extLst>
              <a:ext uri="{FF2B5EF4-FFF2-40B4-BE49-F238E27FC236}">
                <a16:creationId xmlns:a16="http://schemas.microsoft.com/office/drawing/2014/main" id="{1AE6EDDE-661C-2921-3CEC-F66B2DFB0A7A}"/>
              </a:ext>
            </a:extLst>
          </p:cNvPr>
          <p:cNvSpPr/>
          <p:nvPr/>
        </p:nvSpPr>
        <p:spPr>
          <a:xfrm rot="10800000">
            <a:off x="7989784" y="3080547"/>
            <a:ext cx="3622205" cy="380998"/>
          </a:xfrm>
          <a:prstGeom prst="bentArrow">
            <a:avLst>
              <a:gd name="adj1" fmla="val 26109"/>
              <a:gd name="adj2" fmla="val 24875"/>
              <a:gd name="adj3" fmla="val 25000"/>
              <a:gd name="adj4" fmla="val 43750"/>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mc:AlternateContent xmlns:mc="http://schemas.openxmlformats.org/markup-compatibility/2006" xmlns:a14="http://schemas.microsoft.com/office/drawing/2010/main">
        <mc:Choice Requires="a14">
          <p:sp>
            <p:nvSpPr>
              <p:cNvPr id="49" name="CasellaDiTesto 48">
                <a:extLst>
                  <a:ext uri="{FF2B5EF4-FFF2-40B4-BE49-F238E27FC236}">
                    <a16:creationId xmlns:a16="http://schemas.microsoft.com/office/drawing/2014/main" id="{5C576D82-B3AD-0D75-F9F9-00E565860D0C}"/>
                  </a:ext>
                </a:extLst>
              </p:cNvPr>
              <p:cNvSpPr txBox="1"/>
              <p:nvPr/>
            </p:nvSpPr>
            <p:spPr>
              <a:xfrm>
                <a:off x="1977122" y="4242217"/>
                <a:ext cx="2392624" cy="369332"/>
              </a:xfrm>
              <a:prstGeom prst="rect">
                <a:avLst/>
              </a:prstGeom>
              <a:noFill/>
              <a:ln w="38100">
                <a:solidFill>
                  <a:srgbClr val="C00000"/>
                </a:solidFill>
              </a:ln>
            </p:spPr>
            <p:txBody>
              <a:bodyPr wrap="square" rtlCol="0">
                <a:spAutoFit/>
              </a:bodyPr>
              <a:lstStyle/>
              <a:p>
                <a14:m>
                  <m:oMath xmlns:m="http://schemas.openxmlformats.org/officeDocument/2006/math">
                    <m:r>
                      <a:rPr lang="it-IT" sz="1800" b="1" i="1" smtClean="0">
                        <a:latin typeface="Cambria Math" panose="02040503050406030204" pitchFamily="18" charset="0"/>
                        <a:ea typeface="Cambria Math" panose="02040503050406030204" pitchFamily="18" charset="0"/>
                      </a:rPr>
                      <m:t>𝝁</m:t>
                    </m:r>
                  </m:oMath>
                </a14:m>
                <a:r>
                  <a:rPr lang="it-IT" sz="1800" dirty="0"/>
                  <a:t> </a:t>
                </a:r>
                <a:r>
                  <a:rPr lang="it-IT" dirty="0"/>
                  <a:t>= </a:t>
                </a:r>
                <a:r>
                  <a:rPr lang="it-IT" sz="1800" dirty="0" err="1"/>
                  <a:t>elementary</a:t>
                </a:r>
                <a:r>
                  <a:rPr lang="it-IT" sz="1800" dirty="0"/>
                  <a:t> </a:t>
                </a:r>
                <a:r>
                  <a:rPr lang="it-IT" sz="1800" dirty="0" err="1"/>
                  <a:t>particle</a:t>
                </a:r>
                <a:r>
                  <a:rPr lang="it-IT" sz="1800" dirty="0"/>
                  <a:t> </a:t>
                </a:r>
                <a:endParaRPr lang="it-IT" dirty="0"/>
              </a:p>
            </p:txBody>
          </p:sp>
        </mc:Choice>
        <mc:Fallback xmlns="">
          <p:sp>
            <p:nvSpPr>
              <p:cNvPr id="49" name="CasellaDiTesto 48">
                <a:extLst>
                  <a:ext uri="{FF2B5EF4-FFF2-40B4-BE49-F238E27FC236}">
                    <a16:creationId xmlns:a16="http://schemas.microsoft.com/office/drawing/2014/main" id="{5C576D82-B3AD-0D75-F9F9-00E565860D0C}"/>
                  </a:ext>
                </a:extLst>
              </p:cNvPr>
              <p:cNvSpPr txBox="1">
                <a:spLocks noRot="1" noChangeAspect="1" noMove="1" noResize="1" noEditPoints="1" noAdjustHandles="1" noChangeArrowheads="1" noChangeShapeType="1" noTextEdit="1"/>
              </p:cNvSpPr>
              <p:nvPr/>
            </p:nvSpPr>
            <p:spPr>
              <a:xfrm>
                <a:off x="1977122" y="4242217"/>
                <a:ext cx="2392624" cy="369332"/>
              </a:xfrm>
              <a:prstGeom prst="rect">
                <a:avLst/>
              </a:prstGeom>
              <a:blipFill>
                <a:blip r:embed="rId5"/>
                <a:stretch>
                  <a:fillRect t="-4545" r="-752" b="-19697"/>
                </a:stretch>
              </a:blipFill>
              <a:ln w="38100">
                <a:solidFill>
                  <a:srgbClr val="C00000"/>
                </a:solidFill>
              </a:ln>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2" name="CasellaDiTesto 51">
                <a:extLst>
                  <a:ext uri="{FF2B5EF4-FFF2-40B4-BE49-F238E27FC236}">
                    <a16:creationId xmlns:a16="http://schemas.microsoft.com/office/drawing/2014/main" id="{D522DECC-063B-2755-5937-83FFB0D7F441}"/>
                  </a:ext>
                </a:extLst>
              </p:cNvPr>
              <p:cNvSpPr txBox="1"/>
              <p:nvPr/>
            </p:nvSpPr>
            <p:spPr>
              <a:xfrm>
                <a:off x="104709" y="4220994"/>
                <a:ext cx="1780383" cy="424796"/>
              </a:xfrm>
              <a:prstGeom prst="rect">
                <a:avLst/>
              </a:prstGeom>
              <a:noFill/>
              <a:ln w="38100">
                <a:solidFill>
                  <a:srgbClr val="C00000"/>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000" b="1" i="1" smtClean="0">
                              <a:latin typeface="Cambria Math" panose="02040503050406030204" pitchFamily="18" charset="0"/>
                            </a:rPr>
                          </m:ctrlPr>
                        </m:sSubPr>
                        <m:e>
                          <m:r>
                            <a:rPr lang="it-IT" sz="2000" b="1" i="1" smtClean="0">
                              <a:latin typeface="Cambria Math" panose="02040503050406030204" pitchFamily="18" charset="0"/>
                            </a:rPr>
                            <m:t>𝒎</m:t>
                          </m:r>
                        </m:e>
                        <m:sub>
                          <m:r>
                            <a:rPr lang="it-IT" sz="2000" b="1" i="1" smtClean="0">
                              <a:latin typeface="Cambria Math" panose="02040503050406030204" pitchFamily="18" charset="0"/>
                              <a:ea typeface="Cambria Math" panose="02040503050406030204" pitchFamily="18" charset="0"/>
                            </a:rPr>
                            <m:t>𝝁</m:t>
                          </m:r>
                        </m:sub>
                      </m:sSub>
                      <m:r>
                        <a:rPr lang="it-IT" sz="2000" b="0" i="1" smtClean="0">
                          <a:latin typeface="Cambria Math" panose="02040503050406030204" pitchFamily="18" charset="0"/>
                          <a:ea typeface="Cambria Math" panose="02040503050406030204" pitchFamily="18" charset="0"/>
                        </a:rPr>
                        <m:t>≈200</m:t>
                      </m:r>
                      <m:sSub>
                        <m:sSubPr>
                          <m:ctrlPr>
                            <a:rPr lang="it-IT" sz="2000" b="1" i="1">
                              <a:latin typeface="Cambria Math" panose="02040503050406030204" pitchFamily="18" charset="0"/>
                            </a:rPr>
                          </m:ctrlPr>
                        </m:sSubPr>
                        <m:e>
                          <m:r>
                            <a:rPr lang="it-IT" sz="2000" b="1" i="1" smtClean="0">
                              <a:latin typeface="Cambria Math" panose="02040503050406030204" pitchFamily="18" charset="0"/>
                            </a:rPr>
                            <m:t> </m:t>
                          </m:r>
                          <m:r>
                            <a:rPr lang="it-IT" sz="2000" b="1" i="1">
                              <a:latin typeface="Cambria Math" panose="02040503050406030204" pitchFamily="18" charset="0"/>
                            </a:rPr>
                            <m:t>𝒎</m:t>
                          </m:r>
                        </m:e>
                        <m:sub>
                          <m:r>
                            <a:rPr lang="it-IT" sz="2000" b="1" i="1" smtClean="0">
                              <a:latin typeface="Cambria Math" panose="02040503050406030204" pitchFamily="18" charset="0"/>
                            </a:rPr>
                            <m:t>𝒆</m:t>
                          </m:r>
                        </m:sub>
                      </m:sSub>
                    </m:oMath>
                  </m:oMathPara>
                </a14:m>
                <a:endParaRPr lang="it-IT" sz="2000" b="1" dirty="0"/>
              </a:p>
            </p:txBody>
          </p:sp>
        </mc:Choice>
        <mc:Fallback xmlns="">
          <p:sp>
            <p:nvSpPr>
              <p:cNvPr id="52" name="CasellaDiTesto 51">
                <a:extLst>
                  <a:ext uri="{FF2B5EF4-FFF2-40B4-BE49-F238E27FC236}">
                    <a16:creationId xmlns:a16="http://schemas.microsoft.com/office/drawing/2014/main" id="{D522DECC-063B-2755-5937-83FFB0D7F441}"/>
                  </a:ext>
                </a:extLst>
              </p:cNvPr>
              <p:cNvSpPr txBox="1">
                <a:spLocks noRot="1" noChangeAspect="1" noMove="1" noResize="1" noEditPoints="1" noAdjustHandles="1" noChangeArrowheads="1" noChangeShapeType="1" noTextEdit="1"/>
              </p:cNvSpPr>
              <p:nvPr/>
            </p:nvSpPr>
            <p:spPr>
              <a:xfrm>
                <a:off x="104709" y="4220994"/>
                <a:ext cx="1780383" cy="424796"/>
              </a:xfrm>
              <a:prstGeom prst="rect">
                <a:avLst/>
              </a:prstGeom>
              <a:blipFill>
                <a:blip r:embed="rId6"/>
                <a:stretch>
                  <a:fillRect b="-1316"/>
                </a:stretch>
              </a:blipFill>
              <a:ln w="38100">
                <a:solidFill>
                  <a:srgbClr val="C00000"/>
                </a:solidFill>
              </a:ln>
            </p:spPr>
            <p:txBody>
              <a:bodyPr/>
              <a:lstStyle/>
              <a:p>
                <a:r>
                  <a:rPr lang="it-IT">
                    <a:noFill/>
                  </a:rPr>
                  <a:t> </a:t>
                </a:r>
              </a:p>
            </p:txBody>
          </p:sp>
        </mc:Fallback>
      </mc:AlternateContent>
      <p:sp>
        <p:nvSpPr>
          <p:cNvPr id="54" name="Freccia a destra 53">
            <a:extLst>
              <a:ext uri="{FF2B5EF4-FFF2-40B4-BE49-F238E27FC236}">
                <a16:creationId xmlns:a16="http://schemas.microsoft.com/office/drawing/2014/main" id="{453DFCAB-56C8-35A5-3635-6F1528998453}"/>
              </a:ext>
            </a:extLst>
          </p:cNvPr>
          <p:cNvSpPr/>
          <p:nvPr/>
        </p:nvSpPr>
        <p:spPr>
          <a:xfrm rot="2798590">
            <a:off x="2542970" y="3513027"/>
            <a:ext cx="725332" cy="570289"/>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Freccia a destra 54">
            <a:extLst>
              <a:ext uri="{FF2B5EF4-FFF2-40B4-BE49-F238E27FC236}">
                <a16:creationId xmlns:a16="http://schemas.microsoft.com/office/drawing/2014/main" id="{A2910555-0BEB-75E9-823A-76A018606271}"/>
              </a:ext>
            </a:extLst>
          </p:cNvPr>
          <p:cNvSpPr/>
          <p:nvPr/>
        </p:nvSpPr>
        <p:spPr>
          <a:xfrm rot="5400000">
            <a:off x="2776900" y="4844821"/>
            <a:ext cx="587741" cy="650393"/>
          </a:xfrm>
          <a:prstGeom prst="rightArrow">
            <a:avLst>
              <a:gd name="adj1" fmla="val 50000"/>
              <a:gd name="adj2" fmla="val 43854"/>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2" name="Immagine 61">
            <a:extLst>
              <a:ext uri="{FF2B5EF4-FFF2-40B4-BE49-F238E27FC236}">
                <a16:creationId xmlns:a16="http://schemas.microsoft.com/office/drawing/2014/main" id="{63FF9876-B4B9-888E-A943-C35570BC406F}"/>
              </a:ext>
            </a:extLst>
          </p:cNvPr>
          <p:cNvPicPr>
            <a:picLocks noChangeAspect="1"/>
          </p:cNvPicPr>
          <p:nvPr/>
        </p:nvPicPr>
        <p:blipFill>
          <a:blip r:embed="rId7"/>
          <a:stretch>
            <a:fillRect/>
          </a:stretch>
        </p:blipFill>
        <p:spPr>
          <a:xfrm>
            <a:off x="10660835" y="13682"/>
            <a:ext cx="790504" cy="790504"/>
          </a:xfrm>
          <a:prstGeom prst="rect">
            <a:avLst/>
          </a:prstGeom>
        </p:spPr>
      </p:pic>
      <p:pic>
        <p:nvPicPr>
          <p:cNvPr id="63" name="Immagine 62">
            <a:extLst>
              <a:ext uri="{FF2B5EF4-FFF2-40B4-BE49-F238E27FC236}">
                <a16:creationId xmlns:a16="http://schemas.microsoft.com/office/drawing/2014/main" id="{37A29BD9-3F15-A424-2D10-F7657BAD94DD}"/>
              </a:ext>
            </a:extLst>
          </p:cNvPr>
          <p:cNvPicPr>
            <a:picLocks noChangeAspect="1"/>
          </p:cNvPicPr>
          <p:nvPr/>
        </p:nvPicPr>
        <p:blipFill>
          <a:blip r:embed="rId8"/>
          <a:stretch>
            <a:fillRect/>
          </a:stretch>
        </p:blipFill>
        <p:spPr>
          <a:xfrm>
            <a:off x="9870331" y="51103"/>
            <a:ext cx="790504" cy="734039"/>
          </a:xfrm>
          <a:prstGeom prst="rect">
            <a:avLst/>
          </a:prstGeom>
        </p:spPr>
      </p:pic>
      <p:pic>
        <p:nvPicPr>
          <p:cNvPr id="64" name="Immagine 63">
            <a:extLst>
              <a:ext uri="{FF2B5EF4-FFF2-40B4-BE49-F238E27FC236}">
                <a16:creationId xmlns:a16="http://schemas.microsoft.com/office/drawing/2014/main" id="{68217D0B-5186-A70A-FC01-C9992743061A}"/>
              </a:ext>
            </a:extLst>
          </p:cNvPr>
          <p:cNvPicPr>
            <a:picLocks noChangeAspect="1"/>
          </p:cNvPicPr>
          <p:nvPr/>
        </p:nvPicPr>
        <p:blipFill>
          <a:blip r:embed="rId9"/>
          <a:stretch>
            <a:fillRect/>
          </a:stretch>
        </p:blipFill>
        <p:spPr>
          <a:xfrm>
            <a:off x="11391094" y="182578"/>
            <a:ext cx="800906" cy="433612"/>
          </a:xfrm>
          <a:prstGeom prst="rect">
            <a:avLst/>
          </a:prstGeom>
        </p:spPr>
      </p:pic>
      <p:pic>
        <p:nvPicPr>
          <p:cNvPr id="65" name="Immagine 64">
            <a:extLst>
              <a:ext uri="{FF2B5EF4-FFF2-40B4-BE49-F238E27FC236}">
                <a16:creationId xmlns:a16="http://schemas.microsoft.com/office/drawing/2014/main" id="{369BD43D-7849-4C99-631D-F288C12BA9DC}"/>
              </a:ext>
            </a:extLst>
          </p:cNvPr>
          <p:cNvPicPr>
            <a:picLocks noChangeAspect="1"/>
          </p:cNvPicPr>
          <p:nvPr/>
        </p:nvPicPr>
        <p:blipFill>
          <a:blip r:embed="rId10"/>
          <a:stretch>
            <a:fillRect/>
          </a:stretch>
        </p:blipFill>
        <p:spPr>
          <a:xfrm>
            <a:off x="11051364" y="714668"/>
            <a:ext cx="561829" cy="565600"/>
          </a:xfrm>
          <a:prstGeom prst="rect">
            <a:avLst/>
          </a:prstGeom>
        </p:spPr>
      </p:pic>
      <p:pic>
        <p:nvPicPr>
          <p:cNvPr id="66" name="Immagine 65">
            <a:extLst>
              <a:ext uri="{FF2B5EF4-FFF2-40B4-BE49-F238E27FC236}">
                <a16:creationId xmlns:a16="http://schemas.microsoft.com/office/drawing/2014/main" id="{28ED9B44-9C81-7A32-B267-654388331C5C}"/>
              </a:ext>
            </a:extLst>
          </p:cNvPr>
          <p:cNvPicPr>
            <a:picLocks noChangeAspect="1"/>
          </p:cNvPicPr>
          <p:nvPr/>
        </p:nvPicPr>
        <p:blipFill rotWithShape="1">
          <a:blip r:embed="rId11"/>
          <a:srcRect l="1049" t="53804" r="672"/>
          <a:stretch/>
        </p:blipFill>
        <p:spPr>
          <a:xfrm>
            <a:off x="10407079" y="735196"/>
            <a:ext cx="561829" cy="535065"/>
          </a:xfrm>
          <a:prstGeom prst="rect">
            <a:avLst/>
          </a:prstGeom>
        </p:spPr>
      </p:pic>
      <p:pic>
        <p:nvPicPr>
          <p:cNvPr id="68" name="Immagine 67">
            <a:extLst>
              <a:ext uri="{FF2B5EF4-FFF2-40B4-BE49-F238E27FC236}">
                <a16:creationId xmlns:a16="http://schemas.microsoft.com/office/drawing/2014/main" id="{193DDD2B-44AD-CD01-37A1-8C1CC40A3101}"/>
              </a:ext>
            </a:extLst>
          </p:cNvPr>
          <p:cNvPicPr>
            <a:picLocks noChangeAspect="1"/>
          </p:cNvPicPr>
          <p:nvPr/>
        </p:nvPicPr>
        <p:blipFill>
          <a:blip r:embed="rId12"/>
          <a:stretch>
            <a:fillRect/>
          </a:stretch>
        </p:blipFill>
        <p:spPr>
          <a:xfrm>
            <a:off x="7926509" y="3467054"/>
            <a:ext cx="4152248" cy="3008013"/>
          </a:xfrm>
          <a:prstGeom prst="rect">
            <a:avLst/>
          </a:prstGeom>
        </p:spPr>
      </p:pic>
      <p:sp>
        <p:nvSpPr>
          <p:cNvPr id="69" name="Ovale 68">
            <a:extLst>
              <a:ext uri="{FF2B5EF4-FFF2-40B4-BE49-F238E27FC236}">
                <a16:creationId xmlns:a16="http://schemas.microsoft.com/office/drawing/2014/main" id="{7A83F3D7-494F-E276-35C5-89449C7A12DE}"/>
              </a:ext>
            </a:extLst>
          </p:cNvPr>
          <p:cNvSpPr/>
          <p:nvPr/>
        </p:nvSpPr>
        <p:spPr>
          <a:xfrm>
            <a:off x="10608906" y="5095089"/>
            <a:ext cx="103857" cy="104504"/>
          </a:xfrm>
          <a:prstGeom prst="ellipse">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0" name="CasellaDiTesto 69">
            <a:extLst>
              <a:ext uri="{FF2B5EF4-FFF2-40B4-BE49-F238E27FC236}">
                <a16:creationId xmlns:a16="http://schemas.microsoft.com/office/drawing/2014/main" id="{041330C7-E1EA-6BC1-D22A-5A178FF319D7}"/>
              </a:ext>
            </a:extLst>
          </p:cNvPr>
          <p:cNvSpPr txBox="1"/>
          <p:nvPr/>
        </p:nvSpPr>
        <p:spPr>
          <a:xfrm>
            <a:off x="10390627" y="4843358"/>
            <a:ext cx="1209117" cy="246221"/>
          </a:xfrm>
          <a:prstGeom prst="rect">
            <a:avLst/>
          </a:prstGeom>
          <a:noFill/>
          <a:ln>
            <a:noFill/>
          </a:ln>
        </p:spPr>
        <p:txBody>
          <a:bodyPr wrap="square" rtlCol="0">
            <a:spAutoFit/>
          </a:bodyPr>
          <a:lstStyle/>
          <a:p>
            <a:r>
              <a:rPr lang="it-IT" sz="1000" b="1" dirty="0"/>
              <a:t>ARC [16T,140 mm]</a:t>
            </a:r>
          </a:p>
        </p:txBody>
      </p:sp>
      <p:sp>
        <p:nvSpPr>
          <p:cNvPr id="42" name="CasellaDiTesto 41">
            <a:extLst>
              <a:ext uri="{FF2B5EF4-FFF2-40B4-BE49-F238E27FC236}">
                <a16:creationId xmlns:a16="http://schemas.microsoft.com/office/drawing/2014/main" id="{B933CB2D-2DC5-D821-B082-59ECF515D1AF}"/>
              </a:ext>
            </a:extLst>
          </p:cNvPr>
          <p:cNvSpPr txBox="1"/>
          <p:nvPr/>
        </p:nvSpPr>
        <p:spPr>
          <a:xfrm>
            <a:off x="4746827" y="6160035"/>
            <a:ext cx="3121277" cy="369332"/>
          </a:xfrm>
          <a:prstGeom prst="rect">
            <a:avLst/>
          </a:prstGeom>
          <a:noFill/>
        </p:spPr>
        <p:txBody>
          <a:bodyPr wrap="square" rtlCol="0">
            <a:spAutoFit/>
          </a:bodyPr>
          <a:lstStyle/>
          <a:p>
            <a:r>
              <a:rPr lang="it-IT" dirty="0"/>
              <a:t>(See D. Novelli ID </a:t>
            </a:r>
            <a:r>
              <a:rPr lang="it-IT" b="0" i="0" dirty="0">
                <a:effectLst/>
                <a:highlight>
                  <a:srgbClr val="FFFFFF"/>
                </a:highlight>
                <a:latin typeface="Cambria" panose="02040503050406030204" pitchFamily="18" charset="0"/>
              </a:rPr>
              <a:t>3LPo2H-05</a:t>
            </a:r>
            <a:r>
              <a:rPr lang="it-IT" dirty="0"/>
              <a:t> )</a:t>
            </a:r>
          </a:p>
        </p:txBody>
      </p:sp>
      <p:sp>
        <p:nvSpPr>
          <p:cNvPr id="71" name="Freccia curva 70">
            <a:extLst>
              <a:ext uri="{FF2B5EF4-FFF2-40B4-BE49-F238E27FC236}">
                <a16:creationId xmlns:a16="http://schemas.microsoft.com/office/drawing/2014/main" id="{5CA59057-6EAF-BE2B-CE09-F8EA15E6AA8C}"/>
              </a:ext>
            </a:extLst>
          </p:cNvPr>
          <p:cNvSpPr/>
          <p:nvPr/>
        </p:nvSpPr>
        <p:spPr>
          <a:xfrm rot="10800000">
            <a:off x="7782441" y="6098684"/>
            <a:ext cx="970464" cy="354531"/>
          </a:xfrm>
          <a:prstGeom prst="bentArrow">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Freccia a destra 1">
            <a:extLst>
              <a:ext uri="{FF2B5EF4-FFF2-40B4-BE49-F238E27FC236}">
                <a16:creationId xmlns:a16="http://schemas.microsoft.com/office/drawing/2014/main" id="{F6E2619B-4B60-8B14-C197-89732B9E5B38}"/>
              </a:ext>
            </a:extLst>
          </p:cNvPr>
          <p:cNvSpPr/>
          <p:nvPr/>
        </p:nvSpPr>
        <p:spPr>
          <a:xfrm rot="5400000">
            <a:off x="597612" y="4852576"/>
            <a:ext cx="587741" cy="650393"/>
          </a:xfrm>
          <a:prstGeom prst="rightArrow">
            <a:avLst>
              <a:gd name="adj1" fmla="val 50000"/>
              <a:gd name="adj2" fmla="val 43854"/>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Freccia a destra 2">
            <a:extLst>
              <a:ext uri="{FF2B5EF4-FFF2-40B4-BE49-F238E27FC236}">
                <a16:creationId xmlns:a16="http://schemas.microsoft.com/office/drawing/2014/main" id="{3F74D4EB-6591-CBC2-30E0-CD458F5B078A}"/>
              </a:ext>
            </a:extLst>
          </p:cNvPr>
          <p:cNvSpPr/>
          <p:nvPr/>
        </p:nvSpPr>
        <p:spPr>
          <a:xfrm rot="7851290">
            <a:off x="862458" y="3519247"/>
            <a:ext cx="725332" cy="570289"/>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a:extLst>
              <a:ext uri="{FF2B5EF4-FFF2-40B4-BE49-F238E27FC236}">
                <a16:creationId xmlns:a16="http://schemas.microsoft.com/office/drawing/2014/main" id="{B4954CE4-7301-F48A-EBDE-D5858B1BB2AA}"/>
              </a:ext>
            </a:extLst>
          </p:cNvPr>
          <p:cNvSpPr/>
          <p:nvPr/>
        </p:nvSpPr>
        <p:spPr>
          <a:xfrm rot="997520">
            <a:off x="7825363" y="4541267"/>
            <a:ext cx="2666408" cy="181416"/>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a destra 5">
            <a:extLst>
              <a:ext uri="{FF2B5EF4-FFF2-40B4-BE49-F238E27FC236}">
                <a16:creationId xmlns:a16="http://schemas.microsoft.com/office/drawing/2014/main" id="{292D2F39-779D-6642-9430-BEC21B2E65F9}"/>
              </a:ext>
            </a:extLst>
          </p:cNvPr>
          <p:cNvSpPr/>
          <p:nvPr/>
        </p:nvSpPr>
        <p:spPr>
          <a:xfrm rot="21014200">
            <a:off x="7850310" y="5394604"/>
            <a:ext cx="2606848" cy="165645"/>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24102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5" grpId="0"/>
      <p:bldP spid="36" grpId="0" animBg="1"/>
      <p:bldP spid="41" grpId="0" animBg="1"/>
      <p:bldP spid="43" grpId="0" animBg="1"/>
      <p:bldP spid="49" grpId="0" animBg="1"/>
      <p:bldP spid="52" grpId="0" animBg="1"/>
      <p:bldP spid="54" grpId="0" animBg="1"/>
      <p:bldP spid="55" grpId="0" animBg="1"/>
      <p:bldP spid="69" grpId="0" animBg="1"/>
      <p:bldP spid="70" grpId="0"/>
      <p:bldP spid="42" grpId="0"/>
      <p:bldP spid="71" grpId="0" animBg="1"/>
      <p:bldP spid="2" grpId="0" animBg="1"/>
      <p:bldP spid="3" grpId="0" animBg="1"/>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F5AF6C9A-3B42-1EAD-04D4-C30BADDFAF12}"/>
              </a:ext>
            </a:extLst>
          </p:cNvPr>
          <p:cNvSpPr>
            <a:spLocks noGrp="1"/>
          </p:cNvSpPr>
          <p:nvPr>
            <p:ph type="sldNum" sz="quarter" idx="12"/>
          </p:nvPr>
        </p:nvSpPr>
        <p:spPr/>
        <p:txBody>
          <a:bodyPr/>
          <a:lstStyle/>
          <a:p>
            <a:fld id="{005C7FBA-D4E9-46CA-9321-3ADA2E368FCD}" type="slidenum">
              <a:rPr lang="en-GB" smtClean="0"/>
              <a:t>20</a:t>
            </a:fld>
            <a:endParaRPr lang="en-GB"/>
          </a:p>
        </p:txBody>
      </p:sp>
      <p:sp>
        <p:nvSpPr>
          <p:cNvPr id="7" name="Titolo 6">
            <a:extLst>
              <a:ext uri="{FF2B5EF4-FFF2-40B4-BE49-F238E27FC236}">
                <a16:creationId xmlns:a16="http://schemas.microsoft.com/office/drawing/2014/main" id="{92F486F2-1BF6-9FA2-67EE-5DF396A880B5}"/>
              </a:ext>
            </a:extLst>
          </p:cNvPr>
          <p:cNvSpPr>
            <a:spLocks noGrp="1"/>
          </p:cNvSpPr>
          <p:nvPr>
            <p:ph type="title"/>
          </p:nvPr>
        </p:nvSpPr>
        <p:spPr/>
        <p:txBody>
          <a:bodyPr/>
          <a:lstStyle/>
          <a:p>
            <a:r>
              <a:rPr lang="it-IT" b="1" dirty="0"/>
              <a:t>Field </a:t>
            </a:r>
            <a:r>
              <a:rPr lang="it-IT" b="1" dirty="0" err="1"/>
              <a:t>quality</a:t>
            </a:r>
            <a:r>
              <a:rPr lang="it-IT" b="1" dirty="0"/>
              <a:t> </a:t>
            </a:r>
            <a:br>
              <a:rPr lang="it-IT" b="1" dirty="0"/>
            </a:br>
            <a:r>
              <a:rPr lang="it-IT" b="1" dirty="0">
                <a:solidFill>
                  <a:srgbClr val="C00000"/>
                </a:solidFill>
              </a:rPr>
              <a:t>uniform </a:t>
            </a:r>
            <a:r>
              <a:rPr lang="it-IT" b="1" dirty="0" err="1">
                <a:solidFill>
                  <a:srgbClr val="C00000"/>
                </a:solidFill>
              </a:rPr>
              <a:t>nominal</a:t>
            </a:r>
            <a:r>
              <a:rPr lang="it-IT" b="1" dirty="0">
                <a:solidFill>
                  <a:srgbClr val="C00000"/>
                </a:solidFill>
              </a:rPr>
              <a:t> current</a:t>
            </a:r>
          </a:p>
        </p:txBody>
      </p:sp>
      <p:pic>
        <p:nvPicPr>
          <p:cNvPr id="8" name="Immagine 7">
            <a:extLst>
              <a:ext uri="{FF2B5EF4-FFF2-40B4-BE49-F238E27FC236}">
                <a16:creationId xmlns:a16="http://schemas.microsoft.com/office/drawing/2014/main" id="{94489109-99B3-C564-1950-38AF024F4653}"/>
              </a:ext>
            </a:extLst>
          </p:cNvPr>
          <p:cNvPicPr>
            <a:picLocks noChangeAspect="1"/>
          </p:cNvPicPr>
          <p:nvPr/>
        </p:nvPicPr>
        <p:blipFill>
          <a:blip r:embed="rId2"/>
          <a:stretch>
            <a:fillRect/>
          </a:stretch>
        </p:blipFill>
        <p:spPr>
          <a:xfrm>
            <a:off x="66061" y="1893455"/>
            <a:ext cx="11693898" cy="4156364"/>
          </a:xfrm>
          <a:prstGeom prst="rect">
            <a:avLst/>
          </a:prstGeom>
        </p:spPr>
      </p:pic>
      <p:sp>
        <p:nvSpPr>
          <p:cNvPr id="9" name="Segnaposto piè di pagina 3">
            <a:extLst>
              <a:ext uri="{FF2B5EF4-FFF2-40B4-BE49-F238E27FC236}">
                <a16:creationId xmlns:a16="http://schemas.microsoft.com/office/drawing/2014/main" id="{B830CCB2-C4B2-9F69-347F-F38ECC5CA8DC}"/>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pic>
        <p:nvPicPr>
          <p:cNvPr id="2" name="Immagine 1">
            <a:extLst>
              <a:ext uri="{FF2B5EF4-FFF2-40B4-BE49-F238E27FC236}">
                <a16:creationId xmlns:a16="http://schemas.microsoft.com/office/drawing/2014/main" id="{85E69431-05DF-F7FA-6C06-12718F14DEAB}"/>
              </a:ext>
            </a:extLst>
          </p:cNvPr>
          <p:cNvPicPr>
            <a:picLocks noChangeAspect="1"/>
          </p:cNvPicPr>
          <p:nvPr/>
        </p:nvPicPr>
        <p:blipFill>
          <a:blip r:embed="rId3"/>
          <a:stretch>
            <a:fillRect/>
          </a:stretch>
        </p:blipFill>
        <p:spPr>
          <a:xfrm>
            <a:off x="10660835" y="13682"/>
            <a:ext cx="790504" cy="790504"/>
          </a:xfrm>
          <a:prstGeom prst="rect">
            <a:avLst/>
          </a:prstGeom>
        </p:spPr>
      </p:pic>
      <p:pic>
        <p:nvPicPr>
          <p:cNvPr id="3" name="Immagine 2">
            <a:extLst>
              <a:ext uri="{FF2B5EF4-FFF2-40B4-BE49-F238E27FC236}">
                <a16:creationId xmlns:a16="http://schemas.microsoft.com/office/drawing/2014/main" id="{15A93523-E26A-ACCC-AC66-9AA9CAE39278}"/>
              </a:ext>
            </a:extLst>
          </p:cNvPr>
          <p:cNvPicPr>
            <a:picLocks noChangeAspect="1"/>
          </p:cNvPicPr>
          <p:nvPr/>
        </p:nvPicPr>
        <p:blipFill>
          <a:blip r:embed="rId4"/>
          <a:stretch>
            <a:fillRect/>
          </a:stretch>
        </p:blipFill>
        <p:spPr>
          <a:xfrm>
            <a:off x="9870331" y="51103"/>
            <a:ext cx="790504" cy="734039"/>
          </a:xfrm>
          <a:prstGeom prst="rect">
            <a:avLst/>
          </a:prstGeom>
        </p:spPr>
      </p:pic>
      <p:pic>
        <p:nvPicPr>
          <p:cNvPr id="4" name="Immagine 3">
            <a:extLst>
              <a:ext uri="{FF2B5EF4-FFF2-40B4-BE49-F238E27FC236}">
                <a16:creationId xmlns:a16="http://schemas.microsoft.com/office/drawing/2014/main" id="{34D15EDE-5397-96B8-58D7-A2F1672AD705}"/>
              </a:ext>
            </a:extLst>
          </p:cNvPr>
          <p:cNvPicPr>
            <a:picLocks noChangeAspect="1"/>
          </p:cNvPicPr>
          <p:nvPr/>
        </p:nvPicPr>
        <p:blipFill>
          <a:blip r:embed="rId5"/>
          <a:stretch>
            <a:fillRect/>
          </a:stretch>
        </p:blipFill>
        <p:spPr>
          <a:xfrm>
            <a:off x="11391094" y="182578"/>
            <a:ext cx="800906" cy="433612"/>
          </a:xfrm>
          <a:prstGeom prst="rect">
            <a:avLst/>
          </a:prstGeom>
        </p:spPr>
      </p:pic>
      <p:pic>
        <p:nvPicPr>
          <p:cNvPr id="6" name="Immagine 5">
            <a:extLst>
              <a:ext uri="{FF2B5EF4-FFF2-40B4-BE49-F238E27FC236}">
                <a16:creationId xmlns:a16="http://schemas.microsoft.com/office/drawing/2014/main" id="{3CD62AC3-21F5-6CBE-7649-CA9E28C9519C}"/>
              </a:ext>
            </a:extLst>
          </p:cNvPr>
          <p:cNvPicPr>
            <a:picLocks noChangeAspect="1"/>
          </p:cNvPicPr>
          <p:nvPr/>
        </p:nvPicPr>
        <p:blipFill>
          <a:blip r:embed="rId6"/>
          <a:stretch>
            <a:fillRect/>
          </a:stretch>
        </p:blipFill>
        <p:spPr>
          <a:xfrm>
            <a:off x="11051364" y="714668"/>
            <a:ext cx="561829" cy="565600"/>
          </a:xfrm>
          <a:prstGeom prst="rect">
            <a:avLst/>
          </a:prstGeom>
        </p:spPr>
      </p:pic>
      <p:pic>
        <p:nvPicPr>
          <p:cNvPr id="10" name="Immagine 9">
            <a:extLst>
              <a:ext uri="{FF2B5EF4-FFF2-40B4-BE49-F238E27FC236}">
                <a16:creationId xmlns:a16="http://schemas.microsoft.com/office/drawing/2014/main" id="{E236DA3E-7B80-EE3A-DACB-569FEA6335EF}"/>
              </a:ext>
            </a:extLst>
          </p:cNvPr>
          <p:cNvPicPr>
            <a:picLocks noChangeAspect="1"/>
          </p:cNvPicPr>
          <p:nvPr/>
        </p:nvPicPr>
        <p:blipFill rotWithShape="1">
          <a:blip r:embed="rId7"/>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2689766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076A3DBA-22A9-B9CC-7289-94B82B4D6C4D}"/>
              </a:ext>
            </a:extLst>
          </p:cNvPr>
          <p:cNvSpPr>
            <a:spLocks noGrp="1"/>
          </p:cNvSpPr>
          <p:nvPr>
            <p:ph type="sldNum" sz="quarter" idx="12"/>
          </p:nvPr>
        </p:nvSpPr>
        <p:spPr/>
        <p:txBody>
          <a:bodyPr/>
          <a:lstStyle/>
          <a:p>
            <a:fld id="{005C7FBA-D4E9-46CA-9321-3ADA2E368FCD}" type="slidenum">
              <a:rPr lang="en-GB" smtClean="0"/>
              <a:t>21</a:t>
            </a:fld>
            <a:endParaRPr lang="en-GB"/>
          </a:p>
        </p:txBody>
      </p:sp>
      <p:sp>
        <p:nvSpPr>
          <p:cNvPr id="7" name="Titolo 6">
            <a:extLst>
              <a:ext uri="{FF2B5EF4-FFF2-40B4-BE49-F238E27FC236}">
                <a16:creationId xmlns:a16="http://schemas.microsoft.com/office/drawing/2014/main" id="{8A97D273-626D-13FC-0DE2-3175A6D68806}"/>
              </a:ext>
            </a:extLst>
          </p:cNvPr>
          <p:cNvSpPr>
            <a:spLocks noGrp="1"/>
          </p:cNvSpPr>
          <p:nvPr>
            <p:ph type="title"/>
          </p:nvPr>
        </p:nvSpPr>
        <p:spPr/>
        <p:txBody>
          <a:bodyPr/>
          <a:lstStyle/>
          <a:p>
            <a:r>
              <a:rPr lang="it-IT" b="1" dirty="0"/>
              <a:t>Field </a:t>
            </a:r>
            <a:r>
              <a:rPr lang="it-IT" b="1" dirty="0" err="1"/>
              <a:t>quality</a:t>
            </a:r>
            <a:r>
              <a:rPr lang="it-IT" b="1" dirty="0"/>
              <a:t> </a:t>
            </a:r>
            <a:r>
              <a:rPr lang="it-IT" b="1" dirty="0" err="1"/>
              <a:t>at</a:t>
            </a:r>
            <a:r>
              <a:rPr lang="it-IT" b="1" dirty="0"/>
              <a:t> non uniform current</a:t>
            </a:r>
          </a:p>
        </p:txBody>
      </p:sp>
      <p:pic>
        <p:nvPicPr>
          <p:cNvPr id="8" name="Immagine 7">
            <a:extLst>
              <a:ext uri="{FF2B5EF4-FFF2-40B4-BE49-F238E27FC236}">
                <a16:creationId xmlns:a16="http://schemas.microsoft.com/office/drawing/2014/main" id="{BDC9AD01-F5C7-3987-A2FB-DE2AFC379608}"/>
              </a:ext>
            </a:extLst>
          </p:cNvPr>
          <p:cNvPicPr>
            <a:picLocks noChangeAspect="1"/>
          </p:cNvPicPr>
          <p:nvPr/>
        </p:nvPicPr>
        <p:blipFill>
          <a:blip r:embed="rId2"/>
          <a:stretch>
            <a:fillRect/>
          </a:stretch>
        </p:blipFill>
        <p:spPr>
          <a:xfrm>
            <a:off x="338314" y="1427160"/>
            <a:ext cx="6631368" cy="5002777"/>
          </a:xfrm>
          <a:prstGeom prst="rect">
            <a:avLst/>
          </a:prstGeom>
        </p:spPr>
      </p:pic>
      <p:sp>
        <p:nvSpPr>
          <p:cNvPr id="10" name="Freccia in giù 9">
            <a:extLst>
              <a:ext uri="{FF2B5EF4-FFF2-40B4-BE49-F238E27FC236}">
                <a16:creationId xmlns:a16="http://schemas.microsoft.com/office/drawing/2014/main" id="{92004877-640B-B78D-6A08-867B55F9065B}"/>
              </a:ext>
            </a:extLst>
          </p:cNvPr>
          <p:cNvSpPr/>
          <p:nvPr/>
        </p:nvSpPr>
        <p:spPr>
          <a:xfrm rot="2016992">
            <a:off x="6658601" y="3001379"/>
            <a:ext cx="545194" cy="123673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erchio vuoto 10">
            <a:extLst>
              <a:ext uri="{FF2B5EF4-FFF2-40B4-BE49-F238E27FC236}">
                <a16:creationId xmlns:a16="http://schemas.microsoft.com/office/drawing/2014/main" id="{914B0CD8-AD8D-A5E6-EC91-83ED7513F745}"/>
              </a:ext>
            </a:extLst>
          </p:cNvPr>
          <p:cNvSpPr/>
          <p:nvPr/>
        </p:nvSpPr>
        <p:spPr>
          <a:xfrm>
            <a:off x="6181958" y="4086427"/>
            <a:ext cx="401872" cy="398383"/>
          </a:xfrm>
          <a:prstGeom prst="donut">
            <a:avLst>
              <a:gd name="adj" fmla="val 547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3151D31C-0AD5-6010-6E5F-AC0C5E4E3CF3}"/>
                  </a:ext>
                </a:extLst>
              </p:cNvPr>
              <p:cNvSpPr txBox="1"/>
              <p:nvPr/>
            </p:nvSpPr>
            <p:spPr>
              <a:xfrm>
                <a:off x="7394373" y="2459028"/>
                <a:ext cx="3400867" cy="769441"/>
              </a:xfrm>
              <a:prstGeom prst="rect">
                <a:avLst/>
              </a:prstGeom>
              <a:noFill/>
            </p:spPr>
            <p:txBody>
              <a:bodyPr wrap="none" rtlCol="0">
                <a:spAutoFit/>
              </a:bodyPr>
              <a:lstStyle/>
              <a:p>
                <a:r>
                  <a:rPr lang="it-IT" sz="4400" dirty="0"/>
                  <a:t>b3 (</a:t>
                </a:r>
                <a14:m>
                  <m:oMath xmlns:m="http://schemas.openxmlformats.org/officeDocument/2006/math">
                    <m:sSub>
                      <m:sSubPr>
                        <m:ctrlPr>
                          <a:rPr lang="it-IT" sz="4400" i="1" smtClean="0">
                            <a:latin typeface="Cambria Math" panose="02040503050406030204" pitchFamily="18" charset="0"/>
                          </a:rPr>
                        </m:ctrlPr>
                      </m:sSubPr>
                      <m:e>
                        <m:r>
                          <a:rPr lang="it-IT" sz="4400" b="0" i="1" smtClean="0">
                            <a:latin typeface="Cambria Math" panose="02040503050406030204" pitchFamily="18" charset="0"/>
                          </a:rPr>
                          <m:t>𝐼</m:t>
                        </m:r>
                      </m:e>
                      <m:sub>
                        <m:r>
                          <a:rPr lang="it-IT" sz="4400" b="0" i="1" smtClean="0">
                            <a:latin typeface="Cambria Math" panose="02040503050406030204" pitchFamily="18" charset="0"/>
                          </a:rPr>
                          <m:t>𝑛𝑜𝑚</m:t>
                        </m:r>
                      </m:sub>
                    </m:sSub>
                    <m:r>
                      <a:rPr lang="it-IT" sz="4400" b="0" i="1" smtClean="0">
                        <a:latin typeface="Cambria Math" panose="02040503050406030204" pitchFamily="18" charset="0"/>
                      </a:rPr>
                      <m:t>)</m:t>
                    </m:r>
                  </m:oMath>
                </a14:m>
                <a:r>
                  <a:rPr lang="it-IT" sz="4400" dirty="0"/>
                  <a:t> = -5</a:t>
                </a:r>
              </a:p>
            </p:txBody>
          </p:sp>
        </mc:Choice>
        <mc:Fallback xmlns="">
          <p:sp>
            <p:nvSpPr>
              <p:cNvPr id="12" name="CasellaDiTesto 11">
                <a:extLst>
                  <a:ext uri="{FF2B5EF4-FFF2-40B4-BE49-F238E27FC236}">
                    <a16:creationId xmlns:a16="http://schemas.microsoft.com/office/drawing/2014/main" id="{3151D31C-0AD5-6010-6E5F-AC0C5E4E3CF3}"/>
                  </a:ext>
                </a:extLst>
              </p:cNvPr>
              <p:cNvSpPr txBox="1">
                <a:spLocks noRot="1" noChangeAspect="1" noMove="1" noResize="1" noEditPoints="1" noAdjustHandles="1" noChangeArrowheads="1" noChangeShapeType="1" noTextEdit="1"/>
              </p:cNvSpPr>
              <p:nvPr/>
            </p:nvSpPr>
            <p:spPr>
              <a:xfrm>
                <a:off x="7394373" y="2459028"/>
                <a:ext cx="3400867" cy="769441"/>
              </a:xfrm>
              <a:prstGeom prst="rect">
                <a:avLst/>
              </a:prstGeom>
              <a:blipFill>
                <a:blip r:embed="rId3"/>
                <a:stretch>
                  <a:fillRect l="-7348" t="-15748" r="-6272" b="-36220"/>
                </a:stretch>
              </a:blipFill>
            </p:spPr>
            <p:txBody>
              <a:bodyPr/>
              <a:lstStyle/>
              <a:p>
                <a:r>
                  <a:rPr lang="it-IT">
                    <a:noFill/>
                  </a:rPr>
                  <a:t> </a:t>
                </a:r>
              </a:p>
            </p:txBody>
          </p:sp>
        </mc:Fallback>
      </mc:AlternateContent>
      <p:pic>
        <p:nvPicPr>
          <p:cNvPr id="2" name="Immagine 1">
            <a:extLst>
              <a:ext uri="{FF2B5EF4-FFF2-40B4-BE49-F238E27FC236}">
                <a16:creationId xmlns:a16="http://schemas.microsoft.com/office/drawing/2014/main" id="{B9C44E72-63B2-ADEE-EFA0-1D17D2F10CEE}"/>
              </a:ext>
            </a:extLst>
          </p:cNvPr>
          <p:cNvPicPr>
            <a:picLocks noChangeAspect="1"/>
          </p:cNvPicPr>
          <p:nvPr/>
        </p:nvPicPr>
        <p:blipFill>
          <a:blip r:embed="rId4"/>
          <a:stretch>
            <a:fillRect/>
          </a:stretch>
        </p:blipFill>
        <p:spPr>
          <a:xfrm>
            <a:off x="10660835" y="13682"/>
            <a:ext cx="790504" cy="790504"/>
          </a:xfrm>
          <a:prstGeom prst="rect">
            <a:avLst/>
          </a:prstGeom>
        </p:spPr>
      </p:pic>
      <p:pic>
        <p:nvPicPr>
          <p:cNvPr id="3" name="Immagine 2">
            <a:extLst>
              <a:ext uri="{FF2B5EF4-FFF2-40B4-BE49-F238E27FC236}">
                <a16:creationId xmlns:a16="http://schemas.microsoft.com/office/drawing/2014/main" id="{FC606A2B-9968-D436-1BEA-CCE13D0B2831}"/>
              </a:ext>
            </a:extLst>
          </p:cNvPr>
          <p:cNvPicPr>
            <a:picLocks noChangeAspect="1"/>
          </p:cNvPicPr>
          <p:nvPr/>
        </p:nvPicPr>
        <p:blipFill>
          <a:blip r:embed="rId5"/>
          <a:stretch>
            <a:fillRect/>
          </a:stretch>
        </p:blipFill>
        <p:spPr>
          <a:xfrm>
            <a:off x="9870331" y="51103"/>
            <a:ext cx="790504" cy="734039"/>
          </a:xfrm>
          <a:prstGeom prst="rect">
            <a:avLst/>
          </a:prstGeom>
        </p:spPr>
      </p:pic>
      <p:pic>
        <p:nvPicPr>
          <p:cNvPr id="9" name="Immagine 8">
            <a:extLst>
              <a:ext uri="{FF2B5EF4-FFF2-40B4-BE49-F238E27FC236}">
                <a16:creationId xmlns:a16="http://schemas.microsoft.com/office/drawing/2014/main" id="{ABC3C3A6-7B67-C0E7-AD54-2340E31B9509}"/>
              </a:ext>
            </a:extLst>
          </p:cNvPr>
          <p:cNvPicPr>
            <a:picLocks noChangeAspect="1"/>
          </p:cNvPicPr>
          <p:nvPr/>
        </p:nvPicPr>
        <p:blipFill>
          <a:blip r:embed="rId6"/>
          <a:stretch>
            <a:fillRect/>
          </a:stretch>
        </p:blipFill>
        <p:spPr>
          <a:xfrm>
            <a:off x="11391094" y="182578"/>
            <a:ext cx="800906" cy="433612"/>
          </a:xfrm>
          <a:prstGeom prst="rect">
            <a:avLst/>
          </a:prstGeom>
        </p:spPr>
      </p:pic>
      <p:pic>
        <p:nvPicPr>
          <p:cNvPr id="13" name="Immagine 12">
            <a:extLst>
              <a:ext uri="{FF2B5EF4-FFF2-40B4-BE49-F238E27FC236}">
                <a16:creationId xmlns:a16="http://schemas.microsoft.com/office/drawing/2014/main" id="{321AD835-A5A9-92B2-AFFE-CE8AA75C749E}"/>
              </a:ext>
            </a:extLst>
          </p:cNvPr>
          <p:cNvPicPr>
            <a:picLocks noChangeAspect="1"/>
          </p:cNvPicPr>
          <p:nvPr/>
        </p:nvPicPr>
        <p:blipFill>
          <a:blip r:embed="rId7"/>
          <a:stretch>
            <a:fillRect/>
          </a:stretch>
        </p:blipFill>
        <p:spPr>
          <a:xfrm>
            <a:off x="11051364" y="714668"/>
            <a:ext cx="561829" cy="565600"/>
          </a:xfrm>
          <a:prstGeom prst="rect">
            <a:avLst/>
          </a:prstGeom>
        </p:spPr>
      </p:pic>
      <p:pic>
        <p:nvPicPr>
          <p:cNvPr id="14" name="Immagine 13">
            <a:extLst>
              <a:ext uri="{FF2B5EF4-FFF2-40B4-BE49-F238E27FC236}">
                <a16:creationId xmlns:a16="http://schemas.microsoft.com/office/drawing/2014/main" id="{64371282-C779-267F-C258-E35C258C21F8}"/>
              </a:ext>
            </a:extLst>
          </p:cNvPr>
          <p:cNvPicPr>
            <a:picLocks noChangeAspect="1"/>
          </p:cNvPicPr>
          <p:nvPr/>
        </p:nvPicPr>
        <p:blipFill rotWithShape="1">
          <a:blip r:embed="rId8"/>
          <a:srcRect l="1049" t="53804" r="672"/>
          <a:stretch/>
        </p:blipFill>
        <p:spPr>
          <a:xfrm>
            <a:off x="10407079" y="735196"/>
            <a:ext cx="561829" cy="535065"/>
          </a:xfrm>
          <a:prstGeom prst="rect">
            <a:avLst/>
          </a:prstGeom>
        </p:spPr>
      </p:pic>
      <p:sp>
        <p:nvSpPr>
          <p:cNvPr id="15" name="Segnaposto piè di pagina 3">
            <a:extLst>
              <a:ext uri="{FF2B5EF4-FFF2-40B4-BE49-F238E27FC236}">
                <a16:creationId xmlns:a16="http://schemas.microsoft.com/office/drawing/2014/main" id="{9419E29B-59F6-0769-A8EC-A537E977FB38}"/>
              </a:ext>
            </a:extLst>
          </p:cNvPr>
          <p:cNvSpPr txBox="1">
            <a:spLocks/>
          </p:cNvSpPr>
          <p:nvPr/>
        </p:nvSpPr>
        <p:spPr>
          <a:xfrm>
            <a:off x="1240448" y="6475068"/>
            <a:ext cx="10150646"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Preliminary Electromagnetic and Mechanical Design of a Cos-Theta Dipole for the Muon Collider Project</a:t>
            </a:r>
            <a:r>
              <a:rPr lang="fr-FR" sz="1200" dirty="0">
                <a:latin typeface="Arial Narrow" panose="020B0604020202020204" pitchFamily="34" charset="0"/>
                <a:cs typeface="Arial Narrow" panose="020B0604020202020204" pitchFamily="34" charset="0"/>
              </a:rPr>
              <a:t>  / Francesco Mariani / </a:t>
            </a:r>
            <a:r>
              <a:rPr lang="fr-FR" sz="1200" dirty="0" err="1">
                <a:latin typeface="Arial Narrow" panose="020B0604020202020204" pitchFamily="34" charset="0"/>
                <a:cs typeface="Arial Narrow" panose="020B0604020202020204" pitchFamily="34" charset="0"/>
              </a:rPr>
              <a:t>Università</a:t>
            </a:r>
            <a:r>
              <a:rPr lang="fr-FR" sz="1200" dirty="0">
                <a:latin typeface="Arial Narrow" panose="020B0604020202020204" pitchFamily="34" charset="0"/>
                <a:cs typeface="Arial Narrow" panose="020B0604020202020204" pitchFamily="34" charset="0"/>
              </a:rPr>
              <a:t> La </a:t>
            </a:r>
            <a:r>
              <a:rPr lang="fr-FR" sz="1200" dirty="0" err="1">
                <a:latin typeface="Arial Narrow" panose="020B0604020202020204" pitchFamily="34" charset="0"/>
                <a:cs typeface="Arial Narrow" panose="020B0604020202020204" pitchFamily="34" charset="0"/>
              </a:rPr>
              <a:t>Sapienza</a:t>
            </a:r>
            <a:r>
              <a:rPr lang="fr-FR" sz="1200" dirty="0">
                <a:latin typeface="Arial Narrow" panose="020B0604020202020204" pitchFamily="34" charset="0"/>
                <a:cs typeface="Arial Narrow" panose="020B0604020202020204" pitchFamily="34" charset="0"/>
              </a:rPr>
              <a:t> and INFN LASA</a:t>
            </a:r>
          </a:p>
        </p:txBody>
      </p:sp>
    </p:spTree>
    <p:extLst>
      <p:ext uri="{BB962C8B-B14F-4D97-AF65-F5344CB8AC3E}">
        <p14:creationId xmlns:p14="http://schemas.microsoft.com/office/powerpoint/2010/main" val="536062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33161DC8-23B5-8C8C-6A5D-ECEFDD0FA7A3}"/>
              </a:ext>
            </a:extLst>
          </p:cNvPr>
          <p:cNvSpPr>
            <a:spLocks noGrp="1"/>
          </p:cNvSpPr>
          <p:nvPr>
            <p:ph type="sldNum" sz="quarter" idx="12"/>
          </p:nvPr>
        </p:nvSpPr>
        <p:spPr/>
        <p:txBody>
          <a:bodyPr/>
          <a:lstStyle/>
          <a:p>
            <a:fld id="{005C7FBA-D4E9-46CA-9321-3ADA2E368FCD}" type="slidenum">
              <a:rPr lang="en-GB" smtClean="0"/>
              <a:t>22</a:t>
            </a:fld>
            <a:endParaRPr lang="en-GB"/>
          </a:p>
        </p:txBody>
      </p:sp>
      <p:sp>
        <p:nvSpPr>
          <p:cNvPr id="7" name="Titolo 6">
            <a:extLst>
              <a:ext uri="{FF2B5EF4-FFF2-40B4-BE49-F238E27FC236}">
                <a16:creationId xmlns:a16="http://schemas.microsoft.com/office/drawing/2014/main" id="{3C1C901E-022F-AD95-6694-B50A195DCD27}"/>
              </a:ext>
            </a:extLst>
          </p:cNvPr>
          <p:cNvSpPr>
            <a:spLocks noGrp="1"/>
          </p:cNvSpPr>
          <p:nvPr>
            <p:ph type="title"/>
          </p:nvPr>
        </p:nvSpPr>
        <p:spPr/>
        <p:txBody>
          <a:bodyPr>
            <a:normAutofit/>
          </a:bodyPr>
          <a:lstStyle/>
          <a:p>
            <a:r>
              <a:rPr lang="it-IT" b="1" dirty="0"/>
              <a:t>Field </a:t>
            </a:r>
            <a:r>
              <a:rPr lang="it-IT" b="1" dirty="0" err="1"/>
              <a:t>quality</a:t>
            </a:r>
            <a:br>
              <a:rPr lang="it-IT" b="1" dirty="0"/>
            </a:br>
            <a:r>
              <a:rPr lang="it-IT" b="1" dirty="0"/>
              <a:t> </a:t>
            </a:r>
            <a:r>
              <a:rPr lang="it-IT" b="1" dirty="0">
                <a:solidFill>
                  <a:srgbClr val="C00000"/>
                </a:solidFill>
              </a:rPr>
              <a:t>non uniform </a:t>
            </a:r>
            <a:r>
              <a:rPr lang="it-IT" b="1" dirty="0" err="1">
                <a:solidFill>
                  <a:srgbClr val="C00000"/>
                </a:solidFill>
              </a:rPr>
              <a:t>nominal</a:t>
            </a:r>
            <a:r>
              <a:rPr lang="it-IT" b="1" dirty="0">
                <a:solidFill>
                  <a:srgbClr val="C00000"/>
                </a:solidFill>
              </a:rPr>
              <a:t> current</a:t>
            </a:r>
            <a:endParaRPr lang="it-IT" b="1" dirty="0"/>
          </a:p>
        </p:txBody>
      </p:sp>
      <p:pic>
        <p:nvPicPr>
          <p:cNvPr id="8" name="Immagine 7">
            <a:extLst>
              <a:ext uri="{FF2B5EF4-FFF2-40B4-BE49-F238E27FC236}">
                <a16:creationId xmlns:a16="http://schemas.microsoft.com/office/drawing/2014/main" id="{24ACBEA9-C852-E0BC-7EB1-A521B3B4B236}"/>
              </a:ext>
            </a:extLst>
          </p:cNvPr>
          <p:cNvPicPr>
            <a:picLocks noChangeAspect="1"/>
          </p:cNvPicPr>
          <p:nvPr/>
        </p:nvPicPr>
        <p:blipFill>
          <a:blip r:embed="rId3"/>
          <a:stretch>
            <a:fillRect/>
          </a:stretch>
        </p:blipFill>
        <p:spPr>
          <a:xfrm>
            <a:off x="293299" y="1690114"/>
            <a:ext cx="11546524" cy="4615481"/>
          </a:xfrm>
          <a:prstGeom prst="rect">
            <a:avLst/>
          </a:prstGeom>
        </p:spPr>
      </p:pic>
      <p:sp>
        <p:nvSpPr>
          <p:cNvPr id="9" name="Segnaposto piè di pagina 3">
            <a:extLst>
              <a:ext uri="{FF2B5EF4-FFF2-40B4-BE49-F238E27FC236}">
                <a16:creationId xmlns:a16="http://schemas.microsoft.com/office/drawing/2014/main" id="{10533952-5352-0888-3FC2-720625B1C54C}"/>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pic>
        <p:nvPicPr>
          <p:cNvPr id="2" name="Immagine 1">
            <a:extLst>
              <a:ext uri="{FF2B5EF4-FFF2-40B4-BE49-F238E27FC236}">
                <a16:creationId xmlns:a16="http://schemas.microsoft.com/office/drawing/2014/main" id="{EC0B5FEC-4FD1-AB4D-73A8-77D330825885}"/>
              </a:ext>
            </a:extLst>
          </p:cNvPr>
          <p:cNvPicPr>
            <a:picLocks noChangeAspect="1"/>
          </p:cNvPicPr>
          <p:nvPr/>
        </p:nvPicPr>
        <p:blipFill>
          <a:blip r:embed="rId4"/>
          <a:stretch>
            <a:fillRect/>
          </a:stretch>
        </p:blipFill>
        <p:spPr>
          <a:xfrm>
            <a:off x="10660835" y="13682"/>
            <a:ext cx="790504" cy="790504"/>
          </a:xfrm>
          <a:prstGeom prst="rect">
            <a:avLst/>
          </a:prstGeom>
        </p:spPr>
      </p:pic>
      <p:pic>
        <p:nvPicPr>
          <p:cNvPr id="3" name="Immagine 2">
            <a:extLst>
              <a:ext uri="{FF2B5EF4-FFF2-40B4-BE49-F238E27FC236}">
                <a16:creationId xmlns:a16="http://schemas.microsoft.com/office/drawing/2014/main" id="{A5ED2D22-9ABC-DD9B-CA22-CC7B80B1FC66}"/>
              </a:ext>
            </a:extLst>
          </p:cNvPr>
          <p:cNvPicPr>
            <a:picLocks noChangeAspect="1"/>
          </p:cNvPicPr>
          <p:nvPr/>
        </p:nvPicPr>
        <p:blipFill>
          <a:blip r:embed="rId5"/>
          <a:stretch>
            <a:fillRect/>
          </a:stretch>
        </p:blipFill>
        <p:spPr>
          <a:xfrm>
            <a:off x="9870331" y="51103"/>
            <a:ext cx="790504" cy="734039"/>
          </a:xfrm>
          <a:prstGeom prst="rect">
            <a:avLst/>
          </a:prstGeom>
        </p:spPr>
      </p:pic>
      <p:pic>
        <p:nvPicPr>
          <p:cNvPr id="4" name="Immagine 3">
            <a:extLst>
              <a:ext uri="{FF2B5EF4-FFF2-40B4-BE49-F238E27FC236}">
                <a16:creationId xmlns:a16="http://schemas.microsoft.com/office/drawing/2014/main" id="{5E1E08F8-CAC6-EBAE-56E7-FAE88795A67D}"/>
              </a:ext>
            </a:extLst>
          </p:cNvPr>
          <p:cNvPicPr>
            <a:picLocks noChangeAspect="1"/>
          </p:cNvPicPr>
          <p:nvPr/>
        </p:nvPicPr>
        <p:blipFill>
          <a:blip r:embed="rId6"/>
          <a:stretch>
            <a:fillRect/>
          </a:stretch>
        </p:blipFill>
        <p:spPr>
          <a:xfrm>
            <a:off x="11391094" y="182578"/>
            <a:ext cx="800906" cy="433612"/>
          </a:xfrm>
          <a:prstGeom prst="rect">
            <a:avLst/>
          </a:prstGeom>
        </p:spPr>
      </p:pic>
      <p:pic>
        <p:nvPicPr>
          <p:cNvPr id="6" name="Immagine 5">
            <a:extLst>
              <a:ext uri="{FF2B5EF4-FFF2-40B4-BE49-F238E27FC236}">
                <a16:creationId xmlns:a16="http://schemas.microsoft.com/office/drawing/2014/main" id="{815B0560-7680-2FA5-B4E9-6859EFAC13D7}"/>
              </a:ext>
            </a:extLst>
          </p:cNvPr>
          <p:cNvPicPr>
            <a:picLocks noChangeAspect="1"/>
          </p:cNvPicPr>
          <p:nvPr/>
        </p:nvPicPr>
        <p:blipFill>
          <a:blip r:embed="rId7"/>
          <a:stretch>
            <a:fillRect/>
          </a:stretch>
        </p:blipFill>
        <p:spPr>
          <a:xfrm>
            <a:off x="11051364" y="714668"/>
            <a:ext cx="561829" cy="565600"/>
          </a:xfrm>
          <a:prstGeom prst="rect">
            <a:avLst/>
          </a:prstGeom>
        </p:spPr>
      </p:pic>
      <p:pic>
        <p:nvPicPr>
          <p:cNvPr id="10" name="Immagine 9">
            <a:extLst>
              <a:ext uri="{FF2B5EF4-FFF2-40B4-BE49-F238E27FC236}">
                <a16:creationId xmlns:a16="http://schemas.microsoft.com/office/drawing/2014/main" id="{2C89F786-0B9E-69A5-5D7A-1B0053D49F5D}"/>
              </a:ext>
            </a:extLst>
          </p:cNvPr>
          <p:cNvPicPr>
            <a:picLocks noChangeAspect="1"/>
          </p:cNvPicPr>
          <p:nvPr/>
        </p:nvPicPr>
        <p:blipFill rotWithShape="1">
          <a:blip r:embed="rId8"/>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2847512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D23B7CF9-3DCE-B61C-F085-0CBFEF88AE6D}"/>
              </a:ext>
            </a:extLst>
          </p:cNvPr>
          <p:cNvSpPr>
            <a:spLocks noGrp="1"/>
          </p:cNvSpPr>
          <p:nvPr>
            <p:ph type="sldNum" sz="quarter" idx="12"/>
          </p:nvPr>
        </p:nvSpPr>
        <p:spPr/>
        <p:txBody>
          <a:bodyPr/>
          <a:lstStyle/>
          <a:p>
            <a:fld id="{005C7FBA-D4E9-46CA-9321-3ADA2E368FCD}" type="slidenum">
              <a:rPr lang="en-GB" smtClean="0"/>
              <a:t>23</a:t>
            </a:fld>
            <a:endParaRPr lang="en-GB"/>
          </a:p>
        </p:txBody>
      </p:sp>
      <p:sp>
        <p:nvSpPr>
          <p:cNvPr id="7" name="Titolo 6">
            <a:extLst>
              <a:ext uri="{FF2B5EF4-FFF2-40B4-BE49-F238E27FC236}">
                <a16:creationId xmlns:a16="http://schemas.microsoft.com/office/drawing/2014/main" id="{0C4CA292-1FC5-805F-07F5-CD68A71698EA}"/>
              </a:ext>
            </a:extLst>
          </p:cNvPr>
          <p:cNvSpPr>
            <a:spLocks noGrp="1"/>
          </p:cNvSpPr>
          <p:nvPr>
            <p:ph type="title"/>
          </p:nvPr>
        </p:nvSpPr>
        <p:spPr>
          <a:xfrm>
            <a:off x="2409711" y="60711"/>
            <a:ext cx="7365780" cy="1267554"/>
          </a:xfrm>
        </p:spPr>
        <p:txBody>
          <a:bodyPr/>
          <a:lstStyle/>
          <a:p>
            <a:r>
              <a:rPr lang="it-IT" b="1" dirty="0"/>
              <a:t>Margin</a:t>
            </a:r>
          </a:p>
        </p:txBody>
      </p:sp>
      <p:pic>
        <p:nvPicPr>
          <p:cNvPr id="10" name="Immagine 9">
            <a:extLst>
              <a:ext uri="{FF2B5EF4-FFF2-40B4-BE49-F238E27FC236}">
                <a16:creationId xmlns:a16="http://schemas.microsoft.com/office/drawing/2014/main" id="{E037E81D-B4A5-F851-B0C3-44152245C27B}"/>
              </a:ext>
            </a:extLst>
          </p:cNvPr>
          <p:cNvPicPr>
            <a:picLocks noChangeAspect="1"/>
          </p:cNvPicPr>
          <p:nvPr/>
        </p:nvPicPr>
        <p:blipFill>
          <a:blip r:embed="rId2"/>
          <a:stretch>
            <a:fillRect/>
          </a:stretch>
        </p:blipFill>
        <p:spPr>
          <a:xfrm>
            <a:off x="707876" y="1921163"/>
            <a:ext cx="4719921" cy="4402103"/>
          </a:xfrm>
          <a:prstGeom prst="rect">
            <a:avLst/>
          </a:prstGeom>
        </p:spPr>
      </p:pic>
      <p:pic>
        <p:nvPicPr>
          <p:cNvPr id="13" name="Immagine 12">
            <a:extLst>
              <a:ext uri="{FF2B5EF4-FFF2-40B4-BE49-F238E27FC236}">
                <a16:creationId xmlns:a16="http://schemas.microsoft.com/office/drawing/2014/main" id="{34132110-41E3-B68A-A36D-7491C85D8E05}"/>
              </a:ext>
            </a:extLst>
          </p:cNvPr>
          <p:cNvPicPr>
            <a:picLocks noChangeAspect="1"/>
          </p:cNvPicPr>
          <p:nvPr/>
        </p:nvPicPr>
        <p:blipFill>
          <a:blip r:embed="rId3"/>
          <a:stretch>
            <a:fillRect/>
          </a:stretch>
        </p:blipFill>
        <p:spPr>
          <a:xfrm>
            <a:off x="6181958" y="1921163"/>
            <a:ext cx="4648969" cy="4415082"/>
          </a:xfrm>
          <a:prstGeom prst="rect">
            <a:avLst/>
          </a:prstGeom>
        </p:spPr>
      </p:pic>
      <p:sp>
        <p:nvSpPr>
          <p:cNvPr id="15" name="CasellaDiTesto 14">
            <a:extLst>
              <a:ext uri="{FF2B5EF4-FFF2-40B4-BE49-F238E27FC236}">
                <a16:creationId xmlns:a16="http://schemas.microsoft.com/office/drawing/2014/main" id="{DA153D8B-8922-65C4-0A58-12DB8E5E1F34}"/>
              </a:ext>
            </a:extLst>
          </p:cNvPr>
          <p:cNvSpPr txBox="1"/>
          <p:nvPr/>
        </p:nvSpPr>
        <p:spPr>
          <a:xfrm>
            <a:off x="1361073" y="1429159"/>
            <a:ext cx="3456384" cy="461665"/>
          </a:xfrm>
          <a:prstGeom prst="rect">
            <a:avLst/>
          </a:prstGeom>
          <a:noFill/>
        </p:spPr>
        <p:txBody>
          <a:bodyPr wrap="square">
            <a:spAutoFit/>
          </a:bodyPr>
          <a:lstStyle/>
          <a:p>
            <a:pPr algn="ctr"/>
            <a:r>
              <a:rPr lang="it-IT" sz="2400" b="1" dirty="0"/>
              <a:t>J uniform</a:t>
            </a:r>
          </a:p>
        </p:txBody>
      </p:sp>
      <p:sp>
        <p:nvSpPr>
          <p:cNvPr id="16" name="CasellaDiTesto 15">
            <a:extLst>
              <a:ext uri="{FF2B5EF4-FFF2-40B4-BE49-F238E27FC236}">
                <a16:creationId xmlns:a16="http://schemas.microsoft.com/office/drawing/2014/main" id="{573E63AB-326D-8946-0D4F-FDCF5E588D1C}"/>
              </a:ext>
            </a:extLst>
          </p:cNvPr>
          <p:cNvSpPr txBox="1"/>
          <p:nvPr/>
        </p:nvSpPr>
        <p:spPr>
          <a:xfrm>
            <a:off x="6824838" y="1429159"/>
            <a:ext cx="3456384" cy="461665"/>
          </a:xfrm>
          <a:prstGeom prst="rect">
            <a:avLst/>
          </a:prstGeom>
          <a:noFill/>
        </p:spPr>
        <p:txBody>
          <a:bodyPr wrap="square">
            <a:spAutoFit/>
          </a:bodyPr>
          <a:lstStyle/>
          <a:p>
            <a:pPr algn="ctr"/>
            <a:r>
              <a:rPr lang="it-IT" sz="2400" b="1" dirty="0"/>
              <a:t>J non uniform</a:t>
            </a:r>
          </a:p>
        </p:txBody>
      </p:sp>
      <p:sp>
        <p:nvSpPr>
          <p:cNvPr id="17" name="Segnaposto piè di pagina 3">
            <a:extLst>
              <a:ext uri="{FF2B5EF4-FFF2-40B4-BE49-F238E27FC236}">
                <a16:creationId xmlns:a16="http://schemas.microsoft.com/office/drawing/2014/main" id="{B5BF6DDC-E4D3-1681-FAAB-9F55106A2607}"/>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pic>
        <p:nvPicPr>
          <p:cNvPr id="11" name="Immagine 10">
            <a:extLst>
              <a:ext uri="{FF2B5EF4-FFF2-40B4-BE49-F238E27FC236}">
                <a16:creationId xmlns:a16="http://schemas.microsoft.com/office/drawing/2014/main" id="{BC54606A-671B-BD95-849B-B063D191B89F}"/>
              </a:ext>
            </a:extLst>
          </p:cNvPr>
          <p:cNvPicPr>
            <a:picLocks noChangeAspect="1"/>
          </p:cNvPicPr>
          <p:nvPr/>
        </p:nvPicPr>
        <p:blipFill>
          <a:blip r:embed="rId4"/>
          <a:stretch>
            <a:fillRect/>
          </a:stretch>
        </p:blipFill>
        <p:spPr>
          <a:xfrm>
            <a:off x="10660835" y="13682"/>
            <a:ext cx="790504" cy="790504"/>
          </a:xfrm>
          <a:prstGeom prst="rect">
            <a:avLst/>
          </a:prstGeom>
        </p:spPr>
      </p:pic>
      <p:pic>
        <p:nvPicPr>
          <p:cNvPr id="12" name="Immagine 11">
            <a:extLst>
              <a:ext uri="{FF2B5EF4-FFF2-40B4-BE49-F238E27FC236}">
                <a16:creationId xmlns:a16="http://schemas.microsoft.com/office/drawing/2014/main" id="{2EFA9C78-8224-7E5B-C028-E68A6DC40852}"/>
              </a:ext>
            </a:extLst>
          </p:cNvPr>
          <p:cNvPicPr>
            <a:picLocks noChangeAspect="1"/>
          </p:cNvPicPr>
          <p:nvPr/>
        </p:nvPicPr>
        <p:blipFill>
          <a:blip r:embed="rId5"/>
          <a:stretch>
            <a:fillRect/>
          </a:stretch>
        </p:blipFill>
        <p:spPr>
          <a:xfrm>
            <a:off x="9870331" y="51103"/>
            <a:ext cx="790504" cy="734039"/>
          </a:xfrm>
          <a:prstGeom prst="rect">
            <a:avLst/>
          </a:prstGeom>
        </p:spPr>
      </p:pic>
      <p:pic>
        <p:nvPicPr>
          <p:cNvPr id="14" name="Immagine 13">
            <a:extLst>
              <a:ext uri="{FF2B5EF4-FFF2-40B4-BE49-F238E27FC236}">
                <a16:creationId xmlns:a16="http://schemas.microsoft.com/office/drawing/2014/main" id="{44CD5EDE-563F-1780-4963-A5DC9034DEF3}"/>
              </a:ext>
            </a:extLst>
          </p:cNvPr>
          <p:cNvPicPr>
            <a:picLocks noChangeAspect="1"/>
          </p:cNvPicPr>
          <p:nvPr/>
        </p:nvPicPr>
        <p:blipFill>
          <a:blip r:embed="rId6"/>
          <a:stretch>
            <a:fillRect/>
          </a:stretch>
        </p:blipFill>
        <p:spPr>
          <a:xfrm>
            <a:off x="11391094" y="182578"/>
            <a:ext cx="800906" cy="433612"/>
          </a:xfrm>
          <a:prstGeom prst="rect">
            <a:avLst/>
          </a:prstGeom>
        </p:spPr>
      </p:pic>
      <p:pic>
        <p:nvPicPr>
          <p:cNvPr id="18" name="Immagine 17">
            <a:extLst>
              <a:ext uri="{FF2B5EF4-FFF2-40B4-BE49-F238E27FC236}">
                <a16:creationId xmlns:a16="http://schemas.microsoft.com/office/drawing/2014/main" id="{D70B31CC-6F2D-C206-825B-08DADCD7CD69}"/>
              </a:ext>
            </a:extLst>
          </p:cNvPr>
          <p:cNvPicPr>
            <a:picLocks noChangeAspect="1"/>
          </p:cNvPicPr>
          <p:nvPr/>
        </p:nvPicPr>
        <p:blipFill>
          <a:blip r:embed="rId7"/>
          <a:stretch>
            <a:fillRect/>
          </a:stretch>
        </p:blipFill>
        <p:spPr>
          <a:xfrm>
            <a:off x="11051364" y="714668"/>
            <a:ext cx="561829" cy="565600"/>
          </a:xfrm>
          <a:prstGeom prst="rect">
            <a:avLst/>
          </a:prstGeom>
        </p:spPr>
      </p:pic>
      <p:pic>
        <p:nvPicPr>
          <p:cNvPr id="19" name="Immagine 18">
            <a:extLst>
              <a:ext uri="{FF2B5EF4-FFF2-40B4-BE49-F238E27FC236}">
                <a16:creationId xmlns:a16="http://schemas.microsoft.com/office/drawing/2014/main" id="{D796C029-222E-7319-1713-68522D8117C2}"/>
              </a:ext>
            </a:extLst>
          </p:cNvPr>
          <p:cNvPicPr>
            <a:picLocks noChangeAspect="1"/>
          </p:cNvPicPr>
          <p:nvPr/>
        </p:nvPicPr>
        <p:blipFill rotWithShape="1">
          <a:blip r:embed="rId8"/>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3337962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32DCAA6C-9D13-CE03-F4E9-EFCAD6754B7B}"/>
              </a:ext>
            </a:extLst>
          </p:cNvPr>
          <p:cNvSpPr>
            <a:spLocks noGrp="1"/>
          </p:cNvSpPr>
          <p:nvPr>
            <p:ph type="sldNum" sz="quarter" idx="12"/>
          </p:nvPr>
        </p:nvSpPr>
        <p:spPr/>
        <p:txBody>
          <a:bodyPr/>
          <a:lstStyle/>
          <a:p>
            <a:fld id="{005C7FBA-D4E9-46CA-9321-3ADA2E368FCD}" type="slidenum">
              <a:rPr lang="en-GB" smtClean="0"/>
              <a:t>24</a:t>
            </a:fld>
            <a:endParaRPr lang="en-GB"/>
          </a:p>
        </p:txBody>
      </p:sp>
      <p:sp>
        <p:nvSpPr>
          <p:cNvPr id="7" name="Titolo 6">
            <a:extLst>
              <a:ext uri="{FF2B5EF4-FFF2-40B4-BE49-F238E27FC236}">
                <a16:creationId xmlns:a16="http://schemas.microsoft.com/office/drawing/2014/main" id="{3941FAB1-3E98-2886-D391-64B07B020377}"/>
              </a:ext>
            </a:extLst>
          </p:cNvPr>
          <p:cNvSpPr>
            <a:spLocks noGrp="1"/>
          </p:cNvSpPr>
          <p:nvPr>
            <p:ph type="title"/>
          </p:nvPr>
        </p:nvSpPr>
        <p:spPr/>
        <p:txBody>
          <a:bodyPr/>
          <a:lstStyle/>
          <a:p>
            <a:r>
              <a:rPr lang="it-IT" b="1" dirty="0" err="1"/>
              <a:t>Deformation</a:t>
            </a:r>
            <a:endParaRPr lang="it-IT" b="1" dirty="0"/>
          </a:p>
        </p:txBody>
      </p:sp>
      <p:pic>
        <p:nvPicPr>
          <p:cNvPr id="8" name="Immagine 7">
            <a:extLst>
              <a:ext uri="{FF2B5EF4-FFF2-40B4-BE49-F238E27FC236}">
                <a16:creationId xmlns:a16="http://schemas.microsoft.com/office/drawing/2014/main" id="{ACAF0D74-F406-09EF-C51F-05FD97AD9696}"/>
              </a:ext>
            </a:extLst>
          </p:cNvPr>
          <p:cNvPicPr>
            <a:picLocks noChangeAspect="1"/>
          </p:cNvPicPr>
          <p:nvPr/>
        </p:nvPicPr>
        <p:blipFill>
          <a:blip r:embed="rId2"/>
          <a:stretch>
            <a:fillRect/>
          </a:stretch>
        </p:blipFill>
        <p:spPr>
          <a:xfrm>
            <a:off x="958187" y="1542473"/>
            <a:ext cx="10801772" cy="4824791"/>
          </a:xfrm>
          <a:prstGeom prst="rect">
            <a:avLst/>
          </a:prstGeom>
        </p:spPr>
      </p:pic>
      <p:sp>
        <p:nvSpPr>
          <p:cNvPr id="9" name="Segnaposto piè di pagina 3">
            <a:extLst>
              <a:ext uri="{FF2B5EF4-FFF2-40B4-BE49-F238E27FC236}">
                <a16:creationId xmlns:a16="http://schemas.microsoft.com/office/drawing/2014/main" id="{25E57051-0C80-8884-25CC-998EC1B2D3B6}"/>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pic>
        <p:nvPicPr>
          <p:cNvPr id="10" name="Immagine 9">
            <a:extLst>
              <a:ext uri="{FF2B5EF4-FFF2-40B4-BE49-F238E27FC236}">
                <a16:creationId xmlns:a16="http://schemas.microsoft.com/office/drawing/2014/main" id="{EE7943D9-1971-BD4E-D34D-EB71B6B901BE}"/>
              </a:ext>
            </a:extLst>
          </p:cNvPr>
          <p:cNvPicPr>
            <a:picLocks noChangeAspect="1"/>
          </p:cNvPicPr>
          <p:nvPr/>
        </p:nvPicPr>
        <p:blipFill>
          <a:blip r:embed="rId3"/>
          <a:stretch>
            <a:fillRect/>
          </a:stretch>
        </p:blipFill>
        <p:spPr>
          <a:xfrm>
            <a:off x="10660835" y="13682"/>
            <a:ext cx="790504" cy="790504"/>
          </a:xfrm>
          <a:prstGeom prst="rect">
            <a:avLst/>
          </a:prstGeom>
        </p:spPr>
      </p:pic>
      <p:pic>
        <p:nvPicPr>
          <p:cNvPr id="11" name="Immagine 10">
            <a:extLst>
              <a:ext uri="{FF2B5EF4-FFF2-40B4-BE49-F238E27FC236}">
                <a16:creationId xmlns:a16="http://schemas.microsoft.com/office/drawing/2014/main" id="{B1B71AB9-383F-8F46-7A97-837C9D1A7C37}"/>
              </a:ext>
            </a:extLst>
          </p:cNvPr>
          <p:cNvPicPr>
            <a:picLocks noChangeAspect="1"/>
          </p:cNvPicPr>
          <p:nvPr/>
        </p:nvPicPr>
        <p:blipFill>
          <a:blip r:embed="rId4"/>
          <a:stretch>
            <a:fillRect/>
          </a:stretch>
        </p:blipFill>
        <p:spPr>
          <a:xfrm>
            <a:off x="9870331" y="51103"/>
            <a:ext cx="790504" cy="734039"/>
          </a:xfrm>
          <a:prstGeom prst="rect">
            <a:avLst/>
          </a:prstGeom>
        </p:spPr>
      </p:pic>
      <p:pic>
        <p:nvPicPr>
          <p:cNvPr id="12" name="Immagine 11">
            <a:extLst>
              <a:ext uri="{FF2B5EF4-FFF2-40B4-BE49-F238E27FC236}">
                <a16:creationId xmlns:a16="http://schemas.microsoft.com/office/drawing/2014/main" id="{CAA42783-E9FC-525E-A5D5-19DB0B443B32}"/>
              </a:ext>
            </a:extLst>
          </p:cNvPr>
          <p:cNvPicPr>
            <a:picLocks noChangeAspect="1"/>
          </p:cNvPicPr>
          <p:nvPr/>
        </p:nvPicPr>
        <p:blipFill>
          <a:blip r:embed="rId5"/>
          <a:stretch>
            <a:fillRect/>
          </a:stretch>
        </p:blipFill>
        <p:spPr>
          <a:xfrm>
            <a:off x="11391094" y="182578"/>
            <a:ext cx="800906" cy="433612"/>
          </a:xfrm>
          <a:prstGeom prst="rect">
            <a:avLst/>
          </a:prstGeom>
        </p:spPr>
      </p:pic>
      <p:pic>
        <p:nvPicPr>
          <p:cNvPr id="13" name="Immagine 12">
            <a:extLst>
              <a:ext uri="{FF2B5EF4-FFF2-40B4-BE49-F238E27FC236}">
                <a16:creationId xmlns:a16="http://schemas.microsoft.com/office/drawing/2014/main" id="{6F1FF528-A752-3E97-7566-940563EB86EF}"/>
              </a:ext>
            </a:extLst>
          </p:cNvPr>
          <p:cNvPicPr>
            <a:picLocks noChangeAspect="1"/>
          </p:cNvPicPr>
          <p:nvPr/>
        </p:nvPicPr>
        <p:blipFill>
          <a:blip r:embed="rId6"/>
          <a:stretch>
            <a:fillRect/>
          </a:stretch>
        </p:blipFill>
        <p:spPr>
          <a:xfrm>
            <a:off x="11051364" y="714668"/>
            <a:ext cx="561829" cy="565600"/>
          </a:xfrm>
          <a:prstGeom prst="rect">
            <a:avLst/>
          </a:prstGeom>
        </p:spPr>
      </p:pic>
      <p:pic>
        <p:nvPicPr>
          <p:cNvPr id="14" name="Immagine 13">
            <a:extLst>
              <a:ext uri="{FF2B5EF4-FFF2-40B4-BE49-F238E27FC236}">
                <a16:creationId xmlns:a16="http://schemas.microsoft.com/office/drawing/2014/main" id="{E800CDDF-715E-3031-ACDC-729B6B672104}"/>
              </a:ext>
            </a:extLst>
          </p:cNvPr>
          <p:cNvPicPr>
            <a:picLocks noChangeAspect="1"/>
          </p:cNvPicPr>
          <p:nvPr/>
        </p:nvPicPr>
        <p:blipFill rotWithShape="1">
          <a:blip r:embed="rId7"/>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2228424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3657162-88BB-A5FA-55E6-2E764855BAD6}"/>
              </a:ext>
            </a:extLst>
          </p:cNvPr>
          <p:cNvSpPr>
            <a:spLocks noGrp="1"/>
          </p:cNvSpPr>
          <p:nvPr>
            <p:ph type="sldNum" sz="quarter" idx="12"/>
          </p:nvPr>
        </p:nvSpPr>
        <p:spPr/>
        <p:txBody>
          <a:bodyPr/>
          <a:lstStyle/>
          <a:p>
            <a:fld id="{005C7FBA-D4E9-46CA-9321-3ADA2E368FCD}" type="slidenum">
              <a:rPr lang="en-GB" smtClean="0"/>
              <a:t>25</a:t>
            </a:fld>
            <a:endParaRPr lang="en-GB"/>
          </a:p>
        </p:txBody>
      </p:sp>
      <p:sp>
        <p:nvSpPr>
          <p:cNvPr id="7" name="Titolo 6">
            <a:extLst>
              <a:ext uri="{FF2B5EF4-FFF2-40B4-BE49-F238E27FC236}">
                <a16:creationId xmlns:a16="http://schemas.microsoft.com/office/drawing/2014/main" id="{3E9CA0EE-CC85-125A-4C30-8409657359C9}"/>
              </a:ext>
            </a:extLst>
          </p:cNvPr>
          <p:cNvSpPr>
            <a:spLocks noGrp="1"/>
          </p:cNvSpPr>
          <p:nvPr>
            <p:ph type="title"/>
          </p:nvPr>
        </p:nvSpPr>
        <p:spPr>
          <a:xfrm>
            <a:off x="2413110" y="150709"/>
            <a:ext cx="7365780" cy="1267554"/>
          </a:xfrm>
        </p:spPr>
        <p:txBody>
          <a:bodyPr/>
          <a:lstStyle/>
          <a:p>
            <a:r>
              <a:rPr lang="it-IT" b="1" dirty="0" err="1"/>
              <a:t>Radial</a:t>
            </a:r>
            <a:r>
              <a:rPr lang="it-IT" b="1" dirty="0"/>
              <a:t> stress</a:t>
            </a:r>
          </a:p>
        </p:txBody>
      </p:sp>
      <p:pic>
        <p:nvPicPr>
          <p:cNvPr id="11" name="Immagine 10">
            <a:extLst>
              <a:ext uri="{FF2B5EF4-FFF2-40B4-BE49-F238E27FC236}">
                <a16:creationId xmlns:a16="http://schemas.microsoft.com/office/drawing/2014/main" id="{5B858ACF-FCC3-70E9-9E82-6F3B6C0CFFD6}"/>
              </a:ext>
            </a:extLst>
          </p:cNvPr>
          <p:cNvPicPr>
            <a:picLocks noChangeAspect="1"/>
          </p:cNvPicPr>
          <p:nvPr/>
        </p:nvPicPr>
        <p:blipFill rotWithShape="1">
          <a:blip r:embed="rId3"/>
          <a:srcRect t="3666"/>
          <a:stretch/>
        </p:blipFill>
        <p:spPr>
          <a:xfrm>
            <a:off x="5717960" y="1903752"/>
            <a:ext cx="5945519" cy="4458584"/>
          </a:xfrm>
          <a:prstGeom prst="rect">
            <a:avLst/>
          </a:prstGeom>
        </p:spPr>
      </p:pic>
      <p:sp>
        <p:nvSpPr>
          <p:cNvPr id="14" name="Segnaposto piè di pagina 3">
            <a:extLst>
              <a:ext uri="{FF2B5EF4-FFF2-40B4-BE49-F238E27FC236}">
                <a16:creationId xmlns:a16="http://schemas.microsoft.com/office/drawing/2014/main" id="{449212EF-F8AD-7BC2-9654-E70332F7CD52}"/>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sp>
        <p:nvSpPr>
          <p:cNvPr id="2" name="CasellaDiTesto 1">
            <a:extLst>
              <a:ext uri="{FF2B5EF4-FFF2-40B4-BE49-F238E27FC236}">
                <a16:creationId xmlns:a16="http://schemas.microsoft.com/office/drawing/2014/main" id="{8B7A08D1-B308-46EB-0917-1F8ED4FD0C93}"/>
              </a:ext>
            </a:extLst>
          </p:cNvPr>
          <p:cNvSpPr txBox="1"/>
          <p:nvPr/>
        </p:nvSpPr>
        <p:spPr>
          <a:xfrm>
            <a:off x="1347629" y="1445680"/>
            <a:ext cx="3456384" cy="461665"/>
          </a:xfrm>
          <a:prstGeom prst="rect">
            <a:avLst/>
          </a:prstGeom>
          <a:noFill/>
        </p:spPr>
        <p:txBody>
          <a:bodyPr wrap="square">
            <a:spAutoFit/>
          </a:bodyPr>
          <a:lstStyle/>
          <a:p>
            <a:pPr algn="ctr"/>
            <a:r>
              <a:rPr lang="it-IT" sz="2400" b="1" dirty="0"/>
              <a:t>J uniform</a:t>
            </a:r>
          </a:p>
        </p:txBody>
      </p:sp>
      <p:pic>
        <p:nvPicPr>
          <p:cNvPr id="6" name="Immagine 5">
            <a:extLst>
              <a:ext uri="{FF2B5EF4-FFF2-40B4-BE49-F238E27FC236}">
                <a16:creationId xmlns:a16="http://schemas.microsoft.com/office/drawing/2014/main" id="{03E0B48F-645A-C694-2098-3247B0D2AB11}"/>
              </a:ext>
            </a:extLst>
          </p:cNvPr>
          <p:cNvPicPr>
            <a:picLocks noChangeAspect="1"/>
          </p:cNvPicPr>
          <p:nvPr/>
        </p:nvPicPr>
        <p:blipFill>
          <a:blip r:embed="rId4"/>
          <a:stretch>
            <a:fillRect/>
          </a:stretch>
        </p:blipFill>
        <p:spPr>
          <a:xfrm>
            <a:off x="130165" y="1903751"/>
            <a:ext cx="5587795" cy="4458584"/>
          </a:xfrm>
          <a:prstGeom prst="rect">
            <a:avLst/>
          </a:prstGeom>
        </p:spPr>
      </p:pic>
      <p:sp>
        <p:nvSpPr>
          <p:cNvPr id="8" name="CasellaDiTesto 7">
            <a:extLst>
              <a:ext uri="{FF2B5EF4-FFF2-40B4-BE49-F238E27FC236}">
                <a16:creationId xmlns:a16="http://schemas.microsoft.com/office/drawing/2014/main" id="{C0CEEB6D-612D-A005-D38D-97D5B15386DA}"/>
              </a:ext>
            </a:extLst>
          </p:cNvPr>
          <p:cNvSpPr txBox="1"/>
          <p:nvPr/>
        </p:nvSpPr>
        <p:spPr>
          <a:xfrm>
            <a:off x="7194916" y="1418263"/>
            <a:ext cx="3456384" cy="461665"/>
          </a:xfrm>
          <a:prstGeom prst="rect">
            <a:avLst/>
          </a:prstGeom>
          <a:noFill/>
        </p:spPr>
        <p:txBody>
          <a:bodyPr wrap="square">
            <a:spAutoFit/>
          </a:bodyPr>
          <a:lstStyle/>
          <a:p>
            <a:pPr algn="ctr"/>
            <a:r>
              <a:rPr lang="it-IT" sz="2400" b="1" dirty="0"/>
              <a:t>J non uniform</a:t>
            </a:r>
          </a:p>
        </p:txBody>
      </p:sp>
      <p:pic>
        <p:nvPicPr>
          <p:cNvPr id="3" name="Immagine 2">
            <a:extLst>
              <a:ext uri="{FF2B5EF4-FFF2-40B4-BE49-F238E27FC236}">
                <a16:creationId xmlns:a16="http://schemas.microsoft.com/office/drawing/2014/main" id="{08464CA8-2EFE-27AC-F322-564B5394168F}"/>
              </a:ext>
            </a:extLst>
          </p:cNvPr>
          <p:cNvPicPr>
            <a:picLocks noChangeAspect="1"/>
          </p:cNvPicPr>
          <p:nvPr/>
        </p:nvPicPr>
        <p:blipFill>
          <a:blip r:embed="rId5"/>
          <a:stretch>
            <a:fillRect/>
          </a:stretch>
        </p:blipFill>
        <p:spPr>
          <a:xfrm>
            <a:off x="10660835" y="13682"/>
            <a:ext cx="790504" cy="790504"/>
          </a:xfrm>
          <a:prstGeom prst="rect">
            <a:avLst/>
          </a:prstGeom>
        </p:spPr>
      </p:pic>
      <p:pic>
        <p:nvPicPr>
          <p:cNvPr id="4" name="Immagine 3">
            <a:extLst>
              <a:ext uri="{FF2B5EF4-FFF2-40B4-BE49-F238E27FC236}">
                <a16:creationId xmlns:a16="http://schemas.microsoft.com/office/drawing/2014/main" id="{1D3FCED4-4A58-6EA6-08AD-CFFE1AF6B34E}"/>
              </a:ext>
            </a:extLst>
          </p:cNvPr>
          <p:cNvPicPr>
            <a:picLocks noChangeAspect="1"/>
          </p:cNvPicPr>
          <p:nvPr/>
        </p:nvPicPr>
        <p:blipFill>
          <a:blip r:embed="rId6"/>
          <a:stretch>
            <a:fillRect/>
          </a:stretch>
        </p:blipFill>
        <p:spPr>
          <a:xfrm>
            <a:off x="9870331" y="51103"/>
            <a:ext cx="790504" cy="734039"/>
          </a:xfrm>
          <a:prstGeom prst="rect">
            <a:avLst/>
          </a:prstGeom>
        </p:spPr>
      </p:pic>
      <p:pic>
        <p:nvPicPr>
          <p:cNvPr id="9" name="Immagine 8">
            <a:extLst>
              <a:ext uri="{FF2B5EF4-FFF2-40B4-BE49-F238E27FC236}">
                <a16:creationId xmlns:a16="http://schemas.microsoft.com/office/drawing/2014/main" id="{DBF83774-27F8-53B4-D404-30E3B52F8D8B}"/>
              </a:ext>
            </a:extLst>
          </p:cNvPr>
          <p:cNvPicPr>
            <a:picLocks noChangeAspect="1"/>
          </p:cNvPicPr>
          <p:nvPr/>
        </p:nvPicPr>
        <p:blipFill>
          <a:blip r:embed="rId7"/>
          <a:stretch>
            <a:fillRect/>
          </a:stretch>
        </p:blipFill>
        <p:spPr>
          <a:xfrm>
            <a:off x="11391094" y="182578"/>
            <a:ext cx="800906" cy="433612"/>
          </a:xfrm>
          <a:prstGeom prst="rect">
            <a:avLst/>
          </a:prstGeom>
        </p:spPr>
      </p:pic>
      <p:pic>
        <p:nvPicPr>
          <p:cNvPr id="10" name="Immagine 9">
            <a:extLst>
              <a:ext uri="{FF2B5EF4-FFF2-40B4-BE49-F238E27FC236}">
                <a16:creationId xmlns:a16="http://schemas.microsoft.com/office/drawing/2014/main" id="{7875DF8F-6D76-524A-F0C5-A7A42C9193A5}"/>
              </a:ext>
            </a:extLst>
          </p:cNvPr>
          <p:cNvPicPr>
            <a:picLocks noChangeAspect="1"/>
          </p:cNvPicPr>
          <p:nvPr/>
        </p:nvPicPr>
        <p:blipFill>
          <a:blip r:embed="rId8"/>
          <a:stretch>
            <a:fillRect/>
          </a:stretch>
        </p:blipFill>
        <p:spPr>
          <a:xfrm>
            <a:off x="11051364" y="714668"/>
            <a:ext cx="561829" cy="565600"/>
          </a:xfrm>
          <a:prstGeom prst="rect">
            <a:avLst/>
          </a:prstGeom>
        </p:spPr>
      </p:pic>
      <p:pic>
        <p:nvPicPr>
          <p:cNvPr id="12" name="Immagine 11">
            <a:extLst>
              <a:ext uri="{FF2B5EF4-FFF2-40B4-BE49-F238E27FC236}">
                <a16:creationId xmlns:a16="http://schemas.microsoft.com/office/drawing/2014/main" id="{03720642-29C9-80CC-5B20-B2165370D71F}"/>
              </a:ext>
            </a:extLst>
          </p:cNvPr>
          <p:cNvPicPr>
            <a:picLocks noChangeAspect="1"/>
          </p:cNvPicPr>
          <p:nvPr/>
        </p:nvPicPr>
        <p:blipFill rotWithShape="1">
          <a:blip r:embed="rId9"/>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3420291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C3657162-88BB-A5FA-55E6-2E764855BAD6}"/>
              </a:ext>
            </a:extLst>
          </p:cNvPr>
          <p:cNvSpPr>
            <a:spLocks noGrp="1"/>
          </p:cNvSpPr>
          <p:nvPr>
            <p:ph type="sldNum" sz="quarter" idx="12"/>
          </p:nvPr>
        </p:nvSpPr>
        <p:spPr/>
        <p:txBody>
          <a:bodyPr/>
          <a:lstStyle/>
          <a:p>
            <a:fld id="{005C7FBA-D4E9-46CA-9321-3ADA2E368FCD}" type="slidenum">
              <a:rPr lang="en-GB" smtClean="0"/>
              <a:t>26</a:t>
            </a:fld>
            <a:endParaRPr lang="en-GB"/>
          </a:p>
        </p:txBody>
      </p:sp>
      <p:sp>
        <p:nvSpPr>
          <p:cNvPr id="7" name="Titolo 6">
            <a:extLst>
              <a:ext uri="{FF2B5EF4-FFF2-40B4-BE49-F238E27FC236}">
                <a16:creationId xmlns:a16="http://schemas.microsoft.com/office/drawing/2014/main" id="{3E9CA0EE-CC85-125A-4C30-8409657359C9}"/>
              </a:ext>
            </a:extLst>
          </p:cNvPr>
          <p:cNvSpPr>
            <a:spLocks noGrp="1"/>
          </p:cNvSpPr>
          <p:nvPr>
            <p:ph type="title"/>
          </p:nvPr>
        </p:nvSpPr>
        <p:spPr>
          <a:xfrm>
            <a:off x="2413110" y="150709"/>
            <a:ext cx="7365780" cy="1267554"/>
          </a:xfrm>
        </p:spPr>
        <p:txBody>
          <a:bodyPr/>
          <a:lstStyle/>
          <a:p>
            <a:r>
              <a:rPr lang="it-IT" b="1" dirty="0" err="1"/>
              <a:t>Radial</a:t>
            </a:r>
            <a:r>
              <a:rPr lang="it-IT" b="1" dirty="0"/>
              <a:t> stress</a:t>
            </a:r>
          </a:p>
        </p:txBody>
      </p:sp>
      <p:pic>
        <p:nvPicPr>
          <p:cNvPr id="9" name="Immagine 8">
            <a:extLst>
              <a:ext uri="{FF2B5EF4-FFF2-40B4-BE49-F238E27FC236}">
                <a16:creationId xmlns:a16="http://schemas.microsoft.com/office/drawing/2014/main" id="{4D494DB9-3599-F4B7-2152-A0B06371FFBF}"/>
              </a:ext>
            </a:extLst>
          </p:cNvPr>
          <p:cNvPicPr>
            <a:picLocks noChangeAspect="1"/>
          </p:cNvPicPr>
          <p:nvPr/>
        </p:nvPicPr>
        <p:blipFill>
          <a:blip r:embed="rId3"/>
          <a:stretch>
            <a:fillRect/>
          </a:stretch>
        </p:blipFill>
        <p:spPr>
          <a:xfrm>
            <a:off x="269823" y="1903752"/>
            <a:ext cx="5448137" cy="4431168"/>
          </a:xfrm>
          <a:prstGeom prst="rect">
            <a:avLst/>
          </a:prstGeom>
        </p:spPr>
      </p:pic>
      <p:pic>
        <p:nvPicPr>
          <p:cNvPr id="11" name="Immagine 10">
            <a:extLst>
              <a:ext uri="{FF2B5EF4-FFF2-40B4-BE49-F238E27FC236}">
                <a16:creationId xmlns:a16="http://schemas.microsoft.com/office/drawing/2014/main" id="{5B858ACF-FCC3-70E9-9E82-6F3B6C0CFFD6}"/>
              </a:ext>
            </a:extLst>
          </p:cNvPr>
          <p:cNvPicPr>
            <a:picLocks noChangeAspect="1"/>
          </p:cNvPicPr>
          <p:nvPr/>
        </p:nvPicPr>
        <p:blipFill rotWithShape="1">
          <a:blip r:embed="rId4"/>
          <a:srcRect t="3666"/>
          <a:stretch/>
        </p:blipFill>
        <p:spPr>
          <a:xfrm>
            <a:off x="5717960" y="1903752"/>
            <a:ext cx="5945519" cy="4458584"/>
          </a:xfrm>
          <a:prstGeom prst="rect">
            <a:avLst/>
          </a:prstGeom>
        </p:spPr>
      </p:pic>
      <p:sp>
        <p:nvSpPr>
          <p:cNvPr id="14" name="Segnaposto piè di pagina 3">
            <a:extLst>
              <a:ext uri="{FF2B5EF4-FFF2-40B4-BE49-F238E27FC236}">
                <a16:creationId xmlns:a16="http://schemas.microsoft.com/office/drawing/2014/main" id="{449212EF-F8AD-7BC2-9654-E70332F7CD52}"/>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sp>
        <p:nvSpPr>
          <p:cNvPr id="2" name="CasellaDiTesto 1">
            <a:extLst>
              <a:ext uri="{FF2B5EF4-FFF2-40B4-BE49-F238E27FC236}">
                <a16:creationId xmlns:a16="http://schemas.microsoft.com/office/drawing/2014/main" id="{8B7A08D1-B308-46EB-0917-1F8ED4FD0C93}"/>
              </a:ext>
            </a:extLst>
          </p:cNvPr>
          <p:cNvSpPr txBox="1"/>
          <p:nvPr/>
        </p:nvSpPr>
        <p:spPr>
          <a:xfrm>
            <a:off x="1607121" y="1418263"/>
            <a:ext cx="3456384" cy="461665"/>
          </a:xfrm>
          <a:prstGeom prst="rect">
            <a:avLst/>
          </a:prstGeom>
          <a:noFill/>
        </p:spPr>
        <p:txBody>
          <a:bodyPr wrap="square">
            <a:spAutoFit/>
          </a:bodyPr>
          <a:lstStyle/>
          <a:p>
            <a:pPr algn="ctr"/>
            <a:r>
              <a:rPr lang="it-IT" sz="2400" b="1" dirty="0"/>
              <a:t>Bounded layers</a:t>
            </a:r>
          </a:p>
        </p:txBody>
      </p:sp>
      <p:sp>
        <p:nvSpPr>
          <p:cNvPr id="3" name="CasellaDiTesto 2">
            <a:extLst>
              <a:ext uri="{FF2B5EF4-FFF2-40B4-BE49-F238E27FC236}">
                <a16:creationId xmlns:a16="http://schemas.microsoft.com/office/drawing/2014/main" id="{3B4F70D7-F274-3317-9685-371B171C52E7}"/>
              </a:ext>
            </a:extLst>
          </p:cNvPr>
          <p:cNvSpPr txBox="1"/>
          <p:nvPr/>
        </p:nvSpPr>
        <p:spPr>
          <a:xfrm>
            <a:off x="6962527" y="1413580"/>
            <a:ext cx="3456384" cy="461665"/>
          </a:xfrm>
          <a:prstGeom prst="rect">
            <a:avLst/>
          </a:prstGeom>
          <a:noFill/>
        </p:spPr>
        <p:txBody>
          <a:bodyPr wrap="square">
            <a:spAutoFit/>
          </a:bodyPr>
          <a:lstStyle/>
          <a:p>
            <a:pPr algn="ctr"/>
            <a:r>
              <a:rPr lang="it-IT" sz="2400" b="1" dirty="0" err="1"/>
              <a:t>Unbounded</a:t>
            </a:r>
            <a:r>
              <a:rPr lang="it-IT" sz="2400" b="1" dirty="0"/>
              <a:t> layers</a:t>
            </a:r>
          </a:p>
        </p:txBody>
      </p:sp>
      <p:pic>
        <p:nvPicPr>
          <p:cNvPr id="4" name="Immagine 3">
            <a:extLst>
              <a:ext uri="{FF2B5EF4-FFF2-40B4-BE49-F238E27FC236}">
                <a16:creationId xmlns:a16="http://schemas.microsoft.com/office/drawing/2014/main" id="{801DA574-403C-D6A0-12BA-F4A1165A184A}"/>
              </a:ext>
            </a:extLst>
          </p:cNvPr>
          <p:cNvPicPr>
            <a:picLocks noChangeAspect="1"/>
          </p:cNvPicPr>
          <p:nvPr/>
        </p:nvPicPr>
        <p:blipFill>
          <a:blip r:embed="rId5"/>
          <a:stretch>
            <a:fillRect/>
          </a:stretch>
        </p:blipFill>
        <p:spPr>
          <a:xfrm>
            <a:off x="10660835" y="13682"/>
            <a:ext cx="790504" cy="790504"/>
          </a:xfrm>
          <a:prstGeom prst="rect">
            <a:avLst/>
          </a:prstGeom>
        </p:spPr>
      </p:pic>
      <p:pic>
        <p:nvPicPr>
          <p:cNvPr id="6" name="Immagine 5">
            <a:extLst>
              <a:ext uri="{FF2B5EF4-FFF2-40B4-BE49-F238E27FC236}">
                <a16:creationId xmlns:a16="http://schemas.microsoft.com/office/drawing/2014/main" id="{388A5C1E-210A-0097-4947-AB70E79B4951}"/>
              </a:ext>
            </a:extLst>
          </p:cNvPr>
          <p:cNvPicPr>
            <a:picLocks noChangeAspect="1"/>
          </p:cNvPicPr>
          <p:nvPr/>
        </p:nvPicPr>
        <p:blipFill>
          <a:blip r:embed="rId6"/>
          <a:stretch>
            <a:fillRect/>
          </a:stretch>
        </p:blipFill>
        <p:spPr>
          <a:xfrm>
            <a:off x="9870331" y="51103"/>
            <a:ext cx="790504" cy="734039"/>
          </a:xfrm>
          <a:prstGeom prst="rect">
            <a:avLst/>
          </a:prstGeom>
        </p:spPr>
      </p:pic>
      <p:pic>
        <p:nvPicPr>
          <p:cNvPr id="8" name="Immagine 7">
            <a:extLst>
              <a:ext uri="{FF2B5EF4-FFF2-40B4-BE49-F238E27FC236}">
                <a16:creationId xmlns:a16="http://schemas.microsoft.com/office/drawing/2014/main" id="{6EC74C07-AB40-0CB5-E388-E84480D23AD0}"/>
              </a:ext>
            </a:extLst>
          </p:cNvPr>
          <p:cNvPicPr>
            <a:picLocks noChangeAspect="1"/>
          </p:cNvPicPr>
          <p:nvPr/>
        </p:nvPicPr>
        <p:blipFill>
          <a:blip r:embed="rId7"/>
          <a:stretch>
            <a:fillRect/>
          </a:stretch>
        </p:blipFill>
        <p:spPr>
          <a:xfrm>
            <a:off x="11391094" y="182578"/>
            <a:ext cx="800906" cy="433612"/>
          </a:xfrm>
          <a:prstGeom prst="rect">
            <a:avLst/>
          </a:prstGeom>
        </p:spPr>
      </p:pic>
      <p:pic>
        <p:nvPicPr>
          <p:cNvPr id="10" name="Immagine 9">
            <a:extLst>
              <a:ext uri="{FF2B5EF4-FFF2-40B4-BE49-F238E27FC236}">
                <a16:creationId xmlns:a16="http://schemas.microsoft.com/office/drawing/2014/main" id="{10570E62-D852-B242-1FFB-DB54240BFAB7}"/>
              </a:ext>
            </a:extLst>
          </p:cNvPr>
          <p:cNvPicPr>
            <a:picLocks noChangeAspect="1"/>
          </p:cNvPicPr>
          <p:nvPr/>
        </p:nvPicPr>
        <p:blipFill>
          <a:blip r:embed="rId8"/>
          <a:stretch>
            <a:fillRect/>
          </a:stretch>
        </p:blipFill>
        <p:spPr>
          <a:xfrm>
            <a:off x="11051364" y="714668"/>
            <a:ext cx="561829" cy="565600"/>
          </a:xfrm>
          <a:prstGeom prst="rect">
            <a:avLst/>
          </a:prstGeom>
        </p:spPr>
      </p:pic>
      <p:pic>
        <p:nvPicPr>
          <p:cNvPr id="12" name="Immagine 11">
            <a:extLst>
              <a:ext uri="{FF2B5EF4-FFF2-40B4-BE49-F238E27FC236}">
                <a16:creationId xmlns:a16="http://schemas.microsoft.com/office/drawing/2014/main" id="{934DFFBE-B27E-FD95-CDF6-7F3B0FE2922B}"/>
              </a:ext>
            </a:extLst>
          </p:cNvPr>
          <p:cNvPicPr>
            <a:picLocks noChangeAspect="1"/>
          </p:cNvPicPr>
          <p:nvPr/>
        </p:nvPicPr>
        <p:blipFill rotWithShape="1">
          <a:blip r:embed="rId9"/>
          <a:srcRect l="1049" t="53804" r="672"/>
          <a:stretch/>
        </p:blipFill>
        <p:spPr>
          <a:xfrm>
            <a:off x="10407079" y="735196"/>
            <a:ext cx="561829" cy="535065"/>
          </a:xfrm>
          <a:prstGeom prst="rect">
            <a:avLst/>
          </a:prstGeom>
        </p:spPr>
      </p:pic>
    </p:spTree>
    <p:extLst>
      <p:ext uri="{BB962C8B-B14F-4D97-AF65-F5344CB8AC3E}">
        <p14:creationId xmlns:p14="http://schemas.microsoft.com/office/powerpoint/2010/main" val="32916417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9503D8E7-5D3D-C57D-1306-4C0267FB9D4B}"/>
              </a:ext>
            </a:extLst>
          </p:cNvPr>
          <p:cNvPicPr>
            <a:picLocks noChangeAspect="1"/>
          </p:cNvPicPr>
          <p:nvPr/>
        </p:nvPicPr>
        <p:blipFill>
          <a:blip r:embed="rId2"/>
          <a:stretch>
            <a:fillRect/>
          </a:stretch>
        </p:blipFill>
        <p:spPr>
          <a:xfrm>
            <a:off x="6398663" y="2247933"/>
            <a:ext cx="5570163" cy="4198481"/>
          </a:xfrm>
          <a:prstGeom prst="rect">
            <a:avLst/>
          </a:prstGeom>
        </p:spPr>
      </p:pic>
      <p:pic>
        <p:nvPicPr>
          <p:cNvPr id="3" name="Immagine 2">
            <a:extLst>
              <a:ext uri="{FF2B5EF4-FFF2-40B4-BE49-F238E27FC236}">
                <a16:creationId xmlns:a16="http://schemas.microsoft.com/office/drawing/2014/main" id="{E18E3663-B791-EEE0-D89B-DDD5AF7FB18B}"/>
              </a:ext>
            </a:extLst>
          </p:cNvPr>
          <p:cNvPicPr>
            <a:picLocks noChangeAspect="1"/>
          </p:cNvPicPr>
          <p:nvPr/>
        </p:nvPicPr>
        <p:blipFill>
          <a:blip r:embed="rId3"/>
          <a:stretch>
            <a:fillRect/>
          </a:stretch>
        </p:blipFill>
        <p:spPr>
          <a:xfrm>
            <a:off x="439229" y="2181019"/>
            <a:ext cx="5745896" cy="4284439"/>
          </a:xfrm>
          <a:prstGeom prst="rect">
            <a:avLst/>
          </a:prstGeom>
        </p:spPr>
      </p:pic>
      <p:sp>
        <p:nvSpPr>
          <p:cNvPr id="5" name="Title 4">
            <a:extLst>
              <a:ext uri="{FF2B5EF4-FFF2-40B4-BE49-F238E27FC236}">
                <a16:creationId xmlns:a16="http://schemas.microsoft.com/office/drawing/2014/main" id="{02CD1F4D-08CC-6DF0-97C7-F33EA62B003F}"/>
              </a:ext>
            </a:extLst>
          </p:cNvPr>
          <p:cNvSpPr>
            <a:spLocks noGrp="1"/>
          </p:cNvSpPr>
          <p:nvPr>
            <p:ph type="title"/>
          </p:nvPr>
        </p:nvSpPr>
        <p:spPr>
          <a:xfrm>
            <a:off x="1550627" y="-70310"/>
            <a:ext cx="9033213" cy="1612483"/>
          </a:xfrm>
        </p:spPr>
        <p:txBody>
          <a:bodyPr/>
          <a:lstStyle/>
          <a:p>
            <a:r>
              <a:rPr lang="it-IT" b="1" dirty="0"/>
              <a:t>Field &amp; </a:t>
            </a:r>
            <a:r>
              <a:rPr lang="it-IT" b="1" dirty="0" err="1"/>
              <a:t>Forces</a:t>
            </a:r>
            <a:br>
              <a:rPr lang="it-IT" sz="4800" b="1" dirty="0"/>
            </a:br>
            <a:r>
              <a:rPr lang="it-IT" sz="3200" b="1" dirty="0"/>
              <a:t> (J uniform)</a:t>
            </a:r>
            <a:endParaRPr lang="en-US" sz="3200" b="1" dirty="0"/>
          </a:p>
        </p:txBody>
      </p:sp>
      <p:sp>
        <p:nvSpPr>
          <p:cNvPr id="6" name="Segnaposto data 5">
            <a:extLst>
              <a:ext uri="{FF2B5EF4-FFF2-40B4-BE49-F238E27FC236}">
                <a16:creationId xmlns:a16="http://schemas.microsoft.com/office/drawing/2014/main" id="{CAADF041-FB72-5FD2-0447-332C9F8C9959}"/>
              </a:ext>
            </a:extLst>
          </p:cNvPr>
          <p:cNvSpPr>
            <a:spLocks noGrp="1"/>
          </p:cNvSpPr>
          <p:nvPr>
            <p:ph type="dt" sz="half" idx="2"/>
          </p:nvPr>
        </p:nvSpPr>
        <p:spPr/>
        <p:txBody>
          <a:bodyPr/>
          <a:lstStyle/>
          <a:p>
            <a:r>
              <a:rPr lang="it-IT"/>
              <a:t>21 June 2023</a:t>
            </a:r>
            <a:endParaRPr lang="en-GB" dirty="0"/>
          </a:p>
        </p:txBody>
      </p:sp>
      <p:sp>
        <p:nvSpPr>
          <p:cNvPr id="8" name="Segnaposto piè di pagina 7">
            <a:extLst>
              <a:ext uri="{FF2B5EF4-FFF2-40B4-BE49-F238E27FC236}">
                <a16:creationId xmlns:a16="http://schemas.microsoft.com/office/drawing/2014/main" id="{C438995F-B079-D077-A202-FA7140D5304B}"/>
              </a:ext>
            </a:extLst>
          </p:cNvPr>
          <p:cNvSpPr>
            <a:spLocks noGrp="1"/>
          </p:cNvSpPr>
          <p:nvPr>
            <p:ph type="ftr" sz="quarter" idx="3"/>
          </p:nvPr>
        </p:nvSpPr>
        <p:spPr/>
        <p:txBody>
          <a:bodyPr/>
          <a:lstStyle/>
          <a:p>
            <a:r>
              <a:rPr lang="da-DK">
                <a:latin typeface="Liberation Sans"/>
              </a:rPr>
              <a:t>RFMF test station manget p.o.v- M. Statera et al. UMIL&amp;INFN</a:t>
            </a:r>
            <a:endParaRPr lang="en-GB" dirty="0"/>
          </a:p>
        </p:txBody>
      </p:sp>
      <p:sp>
        <p:nvSpPr>
          <p:cNvPr id="12" name="Segnaposto numero diapositiva 11">
            <a:extLst>
              <a:ext uri="{FF2B5EF4-FFF2-40B4-BE49-F238E27FC236}">
                <a16:creationId xmlns:a16="http://schemas.microsoft.com/office/drawing/2014/main" id="{A449F307-197B-38C5-FC17-C401236200A2}"/>
              </a:ext>
            </a:extLst>
          </p:cNvPr>
          <p:cNvSpPr>
            <a:spLocks noGrp="1"/>
          </p:cNvSpPr>
          <p:nvPr>
            <p:ph type="sldNum" sz="quarter" idx="15"/>
          </p:nvPr>
        </p:nvSpPr>
        <p:spPr/>
        <p:txBody>
          <a:bodyPr/>
          <a:lstStyle/>
          <a:p>
            <a:fld id="{974172A1-1CBF-0B40-9234-7D4D80EC19EA}" type="slidenum">
              <a:rPr lang="en-GB" smtClean="0"/>
              <a:pPr/>
              <a:t>27</a:t>
            </a:fld>
            <a:endParaRPr lang="en-GB" dirty="0"/>
          </a:p>
        </p:txBody>
      </p:sp>
      <mc:AlternateContent xmlns:mc="http://schemas.openxmlformats.org/markup-compatibility/2006" xmlns:a14="http://schemas.microsoft.com/office/drawing/2010/main">
        <mc:Choice Requires="a14">
          <p:graphicFrame>
            <p:nvGraphicFramePr>
              <p:cNvPr id="10" name="Tabella 9">
                <a:extLst>
                  <a:ext uri="{FF2B5EF4-FFF2-40B4-BE49-F238E27FC236}">
                    <a16:creationId xmlns:a16="http://schemas.microsoft.com/office/drawing/2014/main" id="{EBC4167C-7162-1EF7-72C0-D6BED7FF5CD9}"/>
                  </a:ext>
                </a:extLst>
              </p:cNvPr>
              <p:cNvGraphicFramePr>
                <a:graphicFrameLocks noGrp="1"/>
              </p:cNvGraphicFramePr>
              <p:nvPr/>
            </p:nvGraphicFramePr>
            <p:xfrm>
              <a:off x="3009685" y="1290096"/>
              <a:ext cx="6350880" cy="1143000"/>
            </p:xfrm>
            <a:graphic>
              <a:graphicData uri="http://schemas.openxmlformats.org/drawingml/2006/table">
                <a:tbl>
                  <a:tblPr firstRow="1" bandRow="1">
                    <a:tableStyleId>{5C22544A-7EE6-4342-B048-85BDC9FD1C3A}</a:tableStyleId>
                  </a:tblPr>
                  <a:tblGrid>
                    <a:gridCol w="3175440">
                      <a:extLst>
                        <a:ext uri="{9D8B030D-6E8A-4147-A177-3AD203B41FA5}">
                          <a16:colId xmlns:a16="http://schemas.microsoft.com/office/drawing/2014/main" val="1693939166"/>
                        </a:ext>
                      </a:extLst>
                    </a:gridCol>
                    <a:gridCol w="3175440">
                      <a:extLst>
                        <a:ext uri="{9D8B030D-6E8A-4147-A177-3AD203B41FA5}">
                          <a16:colId xmlns:a16="http://schemas.microsoft.com/office/drawing/2014/main" val="922726877"/>
                        </a:ext>
                      </a:extLst>
                    </a:gridCol>
                  </a:tblGrid>
                  <a:tr h="528320">
                    <a:tc>
                      <a:txBody>
                        <a:bodyPr/>
                        <a:lstStyle/>
                        <a:p>
                          <a:pPr/>
                          <a14:m>
                            <m:oMathPara xmlns:m="http://schemas.openxmlformats.org/officeDocument/2006/math">
                              <m:oMathParaPr>
                                <m:jc m:val="centerGroup"/>
                              </m:oMathParaPr>
                              <m:oMath xmlns:m="http://schemas.openxmlformats.org/officeDocument/2006/math">
                                <m:r>
                                  <a:rPr lang="it-IT" sz="2700" b="1" i="0" smtClean="0">
                                    <a:latin typeface="Cambria Math" panose="02040503050406030204" pitchFamily="18" charset="0"/>
                                  </a:rPr>
                                  <m:t>𝐒𝐭𝐨𝐫𝐞𝐝</m:t>
                                </m:r>
                                <m:r>
                                  <a:rPr lang="it-IT" sz="2700" b="1" i="0" smtClean="0">
                                    <a:latin typeface="Cambria Math" panose="02040503050406030204" pitchFamily="18" charset="0"/>
                                  </a:rPr>
                                  <m:t> </m:t>
                                </m:r>
                                <m:r>
                                  <a:rPr lang="it-IT" sz="2700" b="1" i="0" smtClean="0">
                                    <a:latin typeface="Cambria Math" panose="02040503050406030204" pitchFamily="18" charset="0"/>
                                  </a:rPr>
                                  <m:t>𝐄𝐧𝐞𝐫𝐠𝐲</m:t>
                                </m:r>
                                <m:r>
                                  <a:rPr lang="it-IT" sz="2700" b="1" i="0" smtClean="0">
                                    <a:latin typeface="Cambria Math" panose="02040503050406030204" pitchFamily="18" charset="0"/>
                                  </a:rPr>
                                  <m:t> </m:t>
                                </m:r>
                              </m:oMath>
                            </m:oMathPara>
                          </a14:m>
                          <a:endParaRPr lang="it-IT" sz="2700" i="0" dirty="0"/>
                        </a:p>
                      </a:txBody>
                      <a:tcPr marL="121920" marR="121920" marT="60960" marB="60960"/>
                    </a:tc>
                    <a:tc>
                      <a:txBody>
                        <a:bodyPr/>
                        <a:lstStyle/>
                        <a:p>
                          <a:pPr algn="ctr"/>
                          <a14:m>
                            <m:oMathPara xmlns:m="http://schemas.openxmlformats.org/officeDocument/2006/math">
                              <m:oMathParaPr>
                                <m:jc m:val="centerGroup"/>
                              </m:oMathParaPr>
                              <m:oMath xmlns:m="http://schemas.openxmlformats.org/officeDocument/2006/math">
                                <m:r>
                                  <a:rPr lang="it-IT" sz="2700" b="1" i="0" smtClean="0">
                                    <a:latin typeface="Cambria Math" panose="02040503050406030204" pitchFamily="18" charset="0"/>
                                  </a:rPr>
                                  <m:t>𝐒𝐞𝐥𝐟</m:t>
                                </m:r>
                                <m:r>
                                  <a:rPr lang="it-IT" sz="2700" b="1" i="1" smtClean="0">
                                    <a:latin typeface="Cambria Math" panose="02040503050406030204" pitchFamily="18" charset="0"/>
                                  </a:rPr>
                                  <m:t> </m:t>
                                </m:r>
                                <m:r>
                                  <a:rPr lang="it-IT" sz="2700" b="1" i="0" smtClean="0">
                                    <a:latin typeface="Cambria Math" panose="02040503050406030204" pitchFamily="18" charset="0"/>
                                  </a:rPr>
                                  <m:t>𝐈𝐧𝐝𝐮𝐜𝐭𝐚𝐧𝐜𝐞</m:t>
                                </m:r>
                              </m:oMath>
                            </m:oMathPara>
                          </a14:m>
                          <a:endParaRPr lang="it-IT" sz="2700" i="0" dirty="0"/>
                        </a:p>
                      </a:txBody>
                      <a:tcPr marL="121920" marR="121920" marT="60960" marB="60960"/>
                    </a:tc>
                    <a:extLst>
                      <a:ext uri="{0D108BD9-81ED-4DB2-BD59-A6C34878D82A}">
                        <a16:rowId xmlns:a16="http://schemas.microsoft.com/office/drawing/2014/main" val="798979961"/>
                      </a:ext>
                    </a:extLst>
                  </a:tr>
                  <a:tr h="609600">
                    <a:tc>
                      <a:txBody>
                        <a:bodyPr/>
                        <a:lstStyle/>
                        <a:p>
                          <a:pPr/>
                          <a14:m>
                            <m:oMathPara xmlns:m="http://schemas.openxmlformats.org/officeDocument/2006/math">
                              <m:oMathParaPr>
                                <m:jc m:val="centerGroup"/>
                              </m:oMathParaPr>
                              <m:oMath xmlns:m="http://schemas.openxmlformats.org/officeDocument/2006/math">
                                <m:r>
                                  <a:rPr lang="it-IT" sz="3200" b="0" i="1" smtClean="0">
                                    <a:latin typeface="Cambria Math" panose="02040503050406030204" pitchFamily="18" charset="0"/>
                                  </a:rPr>
                                  <m:t> 4927 </m:t>
                                </m:r>
                                <m:r>
                                  <a:rPr lang="it-IT" sz="3200" b="0" i="1" smtClean="0">
                                    <a:latin typeface="Cambria Math" panose="02040503050406030204" pitchFamily="18" charset="0"/>
                                  </a:rPr>
                                  <m:t>𝑘𝐽</m:t>
                                </m:r>
                                <m:r>
                                  <a:rPr lang="it-IT" sz="3200" b="0" i="1" smtClean="0">
                                    <a:latin typeface="Cambria Math" panose="02040503050406030204" pitchFamily="18" charset="0"/>
                                  </a:rPr>
                                  <m:t>/</m:t>
                                </m:r>
                                <m:r>
                                  <a:rPr lang="it-IT" sz="3200" b="0" i="1" smtClean="0">
                                    <a:latin typeface="Cambria Math" panose="02040503050406030204" pitchFamily="18" charset="0"/>
                                  </a:rPr>
                                  <m:t>𝑚</m:t>
                                </m:r>
                              </m:oMath>
                            </m:oMathPara>
                          </a14:m>
                          <a:endParaRPr lang="it-IT" sz="3200" dirty="0"/>
                        </a:p>
                      </a:txBody>
                      <a:tcPr marL="121920" marR="121920" marT="60960" marB="60960"/>
                    </a:tc>
                    <a:tc>
                      <a:txBody>
                        <a:bodyPr/>
                        <a:lstStyle/>
                        <a:p>
                          <a:pPr/>
                          <a14:m>
                            <m:oMathPara xmlns:m="http://schemas.openxmlformats.org/officeDocument/2006/math">
                              <m:oMathParaPr>
                                <m:jc m:val="centerGroup"/>
                              </m:oMathParaPr>
                              <m:oMath xmlns:m="http://schemas.openxmlformats.org/officeDocument/2006/math">
                                <m:r>
                                  <a:rPr lang="it-IT" sz="3200" b="0" i="0" smtClean="0">
                                    <a:latin typeface="Cambria Math" panose="02040503050406030204" pitchFamily="18" charset="0"/>
                                  </a:rPr>
                                  <m:t>3402 </m:t>
                                </m:r>
                                <m:r>
                                  <a:rPr lang="it-IT" sz="3200" b="0" i="1" smtClean="0">
                                    <a:latin typeface="Cambria Math" panose="02040503050406030204" pitchFamily="18" charset="0"/>
                                  </a:rPr>
                                  <m:t>𝑚𝐻</m:t>
                                </m:r>
                                <m:r>
                                  <a:rPr lang="it-IT" sz="3200" b="0" i="1" smtClean="0">
                                    <a:latin typeface="Cambria Math" panose="02040503050406030204" pitchFamily="18" charset="0"/>
                                  </a:rPr>
                                  <m:t>/</m:t>
                                </m:r>
                                <m:r>
                                  <a:rPr lang="it-IT" sz="3200" b="0" i="1" smtClean="0">
                                    <a:latin typeface="Cambria Math" panose="02040503050406030204" pitchFamily="18" charset="0"/>
                                  </a:rPr>
                                  <m:t>𝑚</m:t>
                                </m:r>
                              </m:oMath>
                            </m:oMathPara>
                          </a14:m>
                          <a:endParaRPr lang="it-IT" sz="3200" dirty="0"/>
                        </a:p>
                      </a:txBody>
                      <a:tcPr marL="121920" marR="121920" marT="60960" marB="60960"/>
                    </a:tc>
                    <a:extLst>
                      <a:ext uri="{0D108BD9-81ED-4DB2-BD59-A6C34878D82A}">
                        <a16:rowId xmlns:a16="http://schemas.microsoft.com/office/drawing/2014/main" val="163546790"/>
                      </a:ext>
                    </a:extLst>
                  </a:tr>
                </a:tbl>
              </a:graphicData>
            </a:graphic>
          </p:graphicFrame>
        </mc:Choice>
        <mc:Fallback xmlns="">
          <p:graphicFrame>
            <p:nvGraphicFramePr>
              <p:cNvPr id="10" name="Tabella 9">
                <a:extLst>
                  <a:ext uri="{FF2B5EF4-FFF2-40B4-BE49-F238E27FC236}">
                    <a16:creationId xmlns:a16="http://schemas.microsoft.com/office/drawing/2014/main" id="{EBC4167C-7162-1EF7-72C0-D6BED7FF5CD9}"/>
                  </a:ext>
                </a:extLst>
              </p:cNvPr>
              <p:cNvGraphicFramePr>
                <a:graphicFrameLocks noGrp="1"/>
              </p:cNvGraphicFramePr>
              <p:nvPr>
                <p:extLst>
                  <p:ext uri="{D42A27DB-BD31-4B8C-83A1-F6EECF244321}">
                    <p14:modId xmlns:p14="http://schemas.microsoft.com/office/powerpoint/2010/main" val="1840569311"/>
                  </p:ext>
                </p:extLst>
              </p:nvPr>
            </p:nvGraphicFramePr>
            <p:xfrm>
              <a:off x="3009685" y="1290096"/>
              <a:ext cx="6350880" cy="1143000"/>
            </p:xfrm>
            <a:graphic>
              <a:graphicData uri="http://schemas.openxmlformats.org/drawingml/2006/table">
                <a:tbl>
                  <a:tblPr firstRow="1" bandRow="1">
                    <a:tableStyleId>{5C22544A-7EE6-4342-B048-85BDC9FD1C3A}</a:tableStyleId>
                  </a:tblPr>
                  <a:tblGrid>
                    <a:gridCol w="3175440">
                      <a:extLst>
                        <a:ext uri="{9D8B030D-6E8A-4147-A177-3AD203B41FA5}">
                          <a16:colId xmlns:a16="http://schemas.microsoft.com/office/drawing/2014/main" val="1693939166"/>
                        </a:ext>
                      </a:extLst>
                    </a:gridCol>
                    <a:gridCol w="3175440">
                      <a:extLst>
                        <a:ext uri="{9D8B030D-6E8A-4147-A177-3AD203B41FA5}">
                          <a16:colId xmlns:a16="http://schemas.microsoft.com/office/drawing/2014/main" val="922726877"/>
                        </a:ext>
                      </a:extLst>
                    </a:gridCol>
                  </a:tblGrid>
                  <a:tr h="533400">
                    <a:tc>
                      <a:txBody>
                        <a:bodyPr/>
                        <a:lstStyle/>
                        <a:p>
                          <a:endParaRPr lang="it-IT"/>
                        </a:p>
                      </a:txBody>
                      <a:tcPr marL="121920" marR="121920" marT="60960" marB="60960">
                        <a:blipFill>
                          <a:blip r:embed="rId4"/>
                          <a:stretch>
                            <a:fillRect l="-192" t="-1136" r="-100575" b="-117045"/>
                          </a:stretch>
                        </a:blipFill>
                      </a:tcPr>
                    </a:tc>
                    <a:tc>
                      <a:txBody>
                        <a:bodyPr/>
                        <a:lstStyle/>
                        <a:p>
                          <a:endParaRPr lang="it-IT"/>
                        </a:p>
                      </a:txBody>
                      <a:tcPr marL="121920" marR="121920" marT="60960" marB="60960">
                        <a:blipFill>
                          <a:blip r:embed="rId4"/>
                          <a:stretch>
                            <a:fillRect l="-100384" t="-1136" r="-768" b="-117045"/>
                          </a:stretch>
                        </a:blipFill>
                      </a:tcPr>
                    </a:tc>
                    <a:extLst>
                      <a:ext uri="{0D108BD9-81ED-4DB2-BD59-A6C34878D82A}">
                        <a16:rowId xmlns:a16="http://schemas.microsoft.com/office/drawing/2014/main" val="798979961"/>
                      </a:ext>
                    </a:extLst>
                  </a:tr>
                  <a:tr h="609600">
                    <a:tc>
                      <a:txBody>
                        <a:bodyPr/>
                        <a:lstStyle/>
                        <a:p>
                          <a:endParaRPr lang="it-IT"/>
                        </a:p>
                      </a:txBody>
                      <a:tcPr marL="121920" marR="121920" marT="60960" marB="60960">
                        <a:blipFill>
                          <a:blip r:embed="rId4"/>
                          <a:stretch>
                            <a:fillRect l="-192" t="-88119" r="-100575" b="-1980"/>
                          </a:stretch>
                        </a:blipFill>
                      </a:tcPr>
                    </a:tc>
                    <a:tc>
                      <a:txBody>
                        <a:bodyPr/>
                        <a:lstStyle/>
                        <a:p>
                          <a:endParaRPr lang="it-IT"/>
                        </a:p>
                      </a:txBody>
                      <a:tcPr marL="121920" marR="121920" marT="60960" marB="60960">
                        <a:blipFill>
                          <a:blip r:embed="rId4"/>
                          <a:stretch>
                            <a:fillRect l="-100384" t="-88119" r="-768" b="-1980"/>
                          </a:stretch>
                        </a:blipFill>
                      </a:tcPr>
                    </a:tc>
                    <a:extLst>
                      <a:ext uri="{0D108BD9-81ED-4DB2-BD59-A6C34878D82A}">
                        <a16:rowId xmlns:a16="http://schemas.microsoft.com/office/drawing/2014/main" val="163546790"/>
                      </a:ext>
                    </a:extLst>
                  </a:tr>
                </a:tbl>
              </a:graphicData>
            </a:graphic>
          </p:graphicFrame>
        </mc:Fallback>
      </mc:AlternateContent>
      <p:cxnSp>
        <p:nvCxnSpPr>
          <p:cNvPr id="15" name="Connettore diritto 14">
            <a:extLst>
              <a:ext uri="{FF2B5EF4-FFF2-40B4-BE49-F238E27FC236}">
                <a16:creationId xmlns:a16="http://schemas.microsoft.com/office/drawing/2014/main" id="{CCDDDDF8-9418-47DA-31F7-71743FA953B1}"/>
              </a:ext>
            </a:extLst>
          </p:cNvPr>
          <p:cNvCxnSpPr>
            <a:cxnSpLocks/>
            <a:stCxn id="10" idx="2"/>
            <a:endCxn id="14" idx="0"/>
          </p:cNvCxnSpPr>
          <p:nvPr/>
        </p:nvCxnSpPr>
        <p:spPr>
          <a:xfrm>
            <a:off x="6185125" y="2433096"/>
            <a:ext cx="18903" cy="403544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117321B4-7D90-B155-282D-F98A9034B44E}"/>
              </a:ext>
            </a:extLst>
          </p:cNvPr>
          <p:cNvSpPr txBox="1"/>
          <p:nvPr/>
        </p:nvSpPr>
        <p:spPr>
          <a:xfrm>
            <a:off x="2892903" y="2604723"/>
            <a:ext cx="797013" cy="461665"/>
          </a:xfrm>
          <a:prstGeom prst="rect">
            <a:avLst/>
          </a:prstGeom>
          <a:noFill/>
        </p:spPr>
        <p:txBody>
          <a:bodyPr wrap="none" rtlCol="0">
            <a:spAutoFit/>
          </a:bodyPr>
          <a:lstStyle/>
          <a:p>
            <a:r>
              <a:rPr lang="it-IT" sz="2400" b="1" dirty="0">
                <a:solidFill>
                  <a:srgbClr val="C00000"/>
                </a:solidFill>
              </a:rPr>
              <a:t>Field</a:t>
            </a:r>
          </a:p>
        </p:txBody>
      </p:sp>
      <p:sp>
        <p:nvSpPr>
          <p:cNvPr id="19" name="CasellaDiTesto 18">
            <a:extLst>
              <a:ext uri="{FF2B5EF4-FFF2-40B4-BE49-F238E27FC236}">
                <a16:creationId xmlns:a16="http://schemas.microsoft.com/office/drawing/2014/main" id="{844410BA-EB00-E3A0-B7C6-2DBE9B03800E}"/>
              </a:ext>
            </a:extLst>
          </p:cNvPr>
          <p:cNvSpPr txBox="1"/>
          <p:nvPr/>
        </p:nvSpPr>
        <p:spPr>
          <a:xfrm>
            <a:off x="8303279" y="2604723"/>
            <a:ext cx="2015232" cy="461665"/>
          </a:xfrm>
          <a:prstGeom prst="rect">
            <a:avLst/>
          </a:prstGeom>
          <a:noFill/>
        </p:spPr>
        <p:txBody>
          <a:bodyPr wrap="none" rtlCol="0">
            <a:spAutoFit/>
          </a:bodyPr>
          <a:lstStyle/>
          <a:p>
            <a:r>
              <a:rPr lang="it-IT" sz="2400" b="1" dirty="0">
                <a:solidFill>
                  <a:srgbClr val="C00000"/>
                </a:solidFill>
              </a:rPr>
              <a:t>Lorentz </a:t>
            </a:r>
            <a:r>
              <a:rPr lang="it-IT" sz="2400" b="1" dirty="0" err="1">
                <a:solidFill>
                  <a:srgbClr val="C00000"/>
                </a:solidFill>
              </a:rPr>
              <a:t>Forces</a:t>
            </a:r>
            <a:endParaRPr lang="it-IT" sz="2400" b="1" dirty="0">
              <a:solidFill>
                <a:srgbClr val="C00000"/>
              </a:solidFill>
            </a:endParaRPr>
          </a:p>
        </p:txBody>
      </p:sp>
      <p:pic>
        <p:nvPicPr>
          <p:cNvPr id="2" name="Immagine 1">
            <a:extLst>
              <a:ext uri="{FF2B5EF4-FFF2-40B4-BE49-F238E27FC236}">
                <a16:creationId xmlns:a16="http://schemas.microsoft.com/office/drawing/2014/main" id="{CC185A87-AB54-2597-ECCD-F72631EDE277}"/>
              </a:ext>
            </a:extLst>
          </p:cNvPr>
          <p:cNvPicPr>
            <a:picLocks noChangeAspect="1"/>
          </p:cNvPicPr>
          <p:nvPr/>
        </p:nvPicPr>
        <p:blipFill>
          <a:blip r:embed="rId5"/>
          <a:stretch>
            <a:fillRect/>
          </a:stretch>
        </p:blipFill>
        <p:spPr>
          <a:xfrm>
            <a:off x="10660835" y="13682"/>
            <a:ext cx="790504" cy="790504"/>
          </a:xfrm>
          <a:prstGeom prst="rect">
            <a:avLst/>
          </a:prstGeom>
        </p:spPr>
      </p:pic>
      <p:pic>
        <p:nvPicPr>
          <p:cNvPr id="4" name="Immagine 3">
            <a:extLst>
              <a:ext uri="{FF2B5EF4-FFF2-40B4-BE49-F238E27FC236}">
                <a16:creationId xmlns:a16="http://schemas.microsoft.com/office/drawing/2014/main" id="{C62A25C1-C6E0-226C-D33C-320C5E5BF16D}"/>
              </a:ext>
            </a:extLst>
          </p:cNvPr>
          <p:cNvPicPr>
            <a:picLocks noChangeAspect="1"/>
          </p:cNvPicPr>
          <p:nvPr/>
        </p:nvPicPr>
        <p:blipFill>
          <a:blip r:embed="rId6"/>
          <a:stretch>
            <a:fillRect/>
          </a:stretch>
        </p:blipFill>
        <p:spPr>
          <a:xfrm>
            <a:off x="9870331" y="51103"/>
            <a:ext cx="790504" cy="734039"/>
          </a:xfrm>
          <a:prstGeom prst="rect">
            <a:avLst/>
          </a:prstGeom>
        </p:spPr>
      </p:pic>
      <p:pic>
        <p:nvPicPr>
          <p:cNvPr id="9" name="Immagine 8">
            <a:extLst>
              <a:ext uri="{FF2B5EF4-FFF2-40B4-BE49-F238E27FC236}">
                <a16:creationId xmlns:a16="http://schemas.microsoft.com/office/drawing/2014/main" id="{8C62CC74-F53D-CB61-09D9-E0BCBD2A1008}"/>
              </a:ext>
            </a:extLst>
          </p:cNvPr>
          <p:cNvPicPr>
            <a:picLocks noChangeAspect="1"/>
          </p:cNvPicPr>
          <p:nvPr/>
        </p:nvPicPr>
        <p:blipFill>
          <a:blip r:embed="rId7"/>
          <a:stretch>
            <a:fillRect/>
          </a:stretch>
        </p:blipFill>
        <p:spPr>
          <a:xfrm>
            <a:off x="11391094" y="182578"/>
            <a:ext cx="800906" cy="433612"/>
          </a:xfrm>
          <a:prstGeom prst="rect">
            <a:avLst/>
          </a:prstGeom>
        </p:spPr>
      </p:pic>
      <p:pic>
        <p:nvPicPr>
          <p:cNvPr id="11" name="Immagine 10">
            <a:extLst>
              <a:ext uri="{FF2B5EF4-FFF2-40B4-BE49-F238E27FC236}">
                <a16:creationId xmlns:a16="http://schemas.microsoft.com/office/drawing/2014/main" id="{1D8B9FCF-8FBC-719A-763D-2627D6D5BA57}"/>
              </a:ext>
            </a:extLst>
          </p:cNvPr>
          <p:cNvPicPr>
            <a:picLocks noChangeAspect="1"/>
          </p:cNvPicPr>
          <p:nvPr/>
        </p:nvPicPr>
        <p:blipFill>
          <a:blip r:embed="rId8"/>
          <a:stretch>
            <a:fillRect/>
          </a:stretch>
        </p:blipFill>
        <p:spPr>
          <a:xfrm>
            <a:off x="11051364" y="714668"/>
            <a:ext cx="561829" cy="565600"/>
          </a:xfrm>
          <a:prstGeom prst="rect">
            <a:avLst/>
          </a:prstGeom>
        </p:spPr>
      </p:pic>
      <p:pic>
        <p:nvPicPr>
          <p:cNvPr id="13" name="Immagine 12">
            <a:extLst>
              <a:ext uri="{FF2B5EF4-FFF2-40B4-BE49-F238E27FC236}">
                <a16:creationId xmlns:a16="http://schemas.microsoft.com/office/drawing/2014/main" id="{1E5C2F76-CA3A-935A-7BCD-B0FDBC33F0FD}"/>
              </a:ext>
            </a:extLst>
          </p:cNvPr>
          <p:cNvPicPr>
            <a:picLocks noChangeAspect="1"/>
          </p:cNvPicPr>
          <p:nvPr/>
        </p:nvPicPr>
        <p:blipFill rotWithShape="1">
          <a:blip r:embed="rId9"/>
          <a:srcRect l="1049" t="53804" r="672"/>
          <a:stretch/>
        </p:blipFill>
        <p:spPr>
          <a:xfrm>
            <a:off x="10407079" y="735196"/>
            <a:ext cx="561829" cy="535065"/>
          </a:xfrm>
          <a:prstGeom prst="rect">
            <a:avLst/>
          </a:prstGeom>
        </p:spPr>
      </p:pic>
      <p:sp>
        <p:nvSpPr>
          <p:cNvPr id="14" name="Segnaposto piè di pagina 3">
            <a:extLst>
              <a:ext uri="{FF2B5EF4-FFF2-40B4-BE49-F238E27FC236}">
                <a16:creationId xmlns:a16="http://schemas.microsoft.com/office/drawing/2014/main" id="{396CB7AE-6AD5-9420-552D-355E44E2015A}"/>
              </a:ext>
            </a:extLst>
          </p:cNvPr>
          <p:cNvSpPr txBox="1">
            <a:spLocks/>
          </p:cNvSpPr>
          <p:nvPr/>
        </p:nvSpPr>
        <p:spPr>
          <a:xfrm>
            <a:off x="1175143" y="6468542"/>
            <a:ext cx="1005777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a:t>Preliminary Electromagnetic and Mechanical Design of a Cos-Theta Dipole for the Muon Collider Project</a:t>
            </a:r>
            <a:r>
              <a:rPr lang="fr-FR" sz="1200">
                <a:latin typeface="Arial Narrow" panose="020B0604020202020204" pitchFamily="34" charset="0"/>
                <a:cs typeface="Arial Narrow" panose="020B0604020202020204" pitchFamily="34" charset="0"/>
              </a:rPr>
              <a:t>  / Francesco Mariani / Università La Sapienza e INFN LASA</a:t>
            </a:r>
            <a:endParaRPr lang="fr-FR" sz="1200"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871949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59BD4A4C-A61A-EF1F-0ACE-01A17063B076}"/>
              </a:ext>
            </a:extLst>
          </p:cNvPr>
          <p:cNvSpPr>
            <a:spLocks noGrp="1"/>
          </p:cNvSpPr>
          <p:nvPr>
            <p:ph type="sldNum" sz="quarter" idx="15"/>
          </p:nvPr>
        </p:nvSpPr>
        <p:spPr/>
        <p:txBody>
          <a:bodyPr/>
          <a:lstStyle/>
          <a:p>
            <a:fld id="{974172A1-1CBF-0B40-9234-7D4D80EC19EA}" type="slidenum">
              <a:rPr lang="en-GB" smtClean="0"/>
              <a:pPr/>
              <a:t>28</a:t>
            </a:fld>
            <a:endParaRPr lang="en-GB" dirty="0"/>
          </a:p>
        </p:txBody>
      </p:sp>
      <p:sp>
        <p:nvSpPr>
          <p:cNvPr id="2" name="Titolo 3">
            <a:extLst>
              <a:ext uri="{FF2B5EF4-FFF2-40B4-BE49-F238E27FC236}">
                <a16:creationId xmlns:a16="http://schemas.microsoft.com/office/drawing/2014/main" id="{A5223DB3-EBD1-EDF6-1643-FE84BF8400D6}"/>
              </a:ext>
            </a:extLst>
          </p:cNvPr>
          <p:cNvSpPr>
            <a:spLocks noGrp="1"/>
          </p:cNvSpPr>
          <p:nvPr>
            <p:ph type="title"/>
          </p:nvPr>
        </p:nvSpPr>
        <p:spPr>
          <a:xfrm>
            <a:off x="2137293" y="314325"/>
            <a:ext cx="8064896" cy="838200"/>
          </a:xfrm>
        </p:spPr>
        <p:txBody>
          <a:bodyPr>
            <a:normAutofit fontScale="90000"/>
          </a:bodyPr>
          <a:lstStyle/>
          <a:p>
            <a:r>
              <a:rPr lang="it-IT" sz="3200" b="1" dirty="0"/>
              <a:t>Stress on </a:t>
            </a:r>
            <a:r>
              <a:rPr lang="it-IT" sz="3200" b="1" dirty="0" err="1"/>
              <a:t>Midplane</a:t>
            </a:r>
            <a:br>
              <a:rPr lang="it-IT" sz="3200" dirty="0">
                <a:solidFill>
                  <a:srgbClr val="0070C0"/>
                </a:solidFill>
              </a:rPr>
            </a:br>
            <a:endParaRPr lang="it-IT" sz="3200" dirty="0">
              <a:solidFill>
                <a:schemeClr val="accent1"/>
              </a:solidFill>
            </a:endParaRPr>
          </a:p>
        </p:txBody>
      </p:sp>
      <p:pic>
        <p:nvPicPr>
          <p:cNvPr id="5" name="Immagine 4">
            <a:extLst>
              <a:ext uri="{FF2B5EF4-FFF2-40B4-BE49-F238E27FC236}">
                <a16:creationId xmlns:a16="http://schemas.microsoft.com/office/drawing/2014/main" id="{146A33F9-5350-FA77-5849-99E98E9DFBDC}"/>
              </a:ext>
            </a:extLst>
          </p:cNvPr>
          <p:cNvPicPr>
            <a:picLocks noChangeAspect="1"/>
          </p:cNvPicPr>
          <p:nvPr/>
        </p:nvPicPr>
        <p:blipFill rotWithShape="1">
          <a:blip r:embed="rId2"/>
          <a:srcRect t="6703" r="-365"/>
          <a:stretch/>
        </p:blipFill>
        <p:spPr>
          <a:xfrm>
            <a:off x="2137293" y="1367434"/>
            <a:ext cx="8160907" cy="5098024"/>
          </a:xfrm>
          <a:prstGeom prst="rect">
            <a:avLst/>
          </a:prstGeom>
        </p:spPr>
      </p:pic>
      <p:pic>
        <p:nvPicPr>
          <p:cNvPr id="4" name="Immagine 3">
            <a:extLst>
              <a:ext uri="{FF2B5EF4-FFF2-40B4-BE49-F238E27FC236}">
                <a16:creationId xmlns:a16="http://schemas.microsoft.com/office/drawing/2014/main" id="{759A507F-9464-6005-DC7C-27D8EEF5C237}"/>
              </a:ext>
            </a:extLst>
          </p:cNvPr>
          <p:cNvPicPr>
            <a:picLocks noChangeAspect="1"/>
          </p:cNvPicPr>
          <p:nvPr/>
        </p:nvPicPr>
        <p:blipFill>
          <a:blip r:embed="rId3"/>
          <a:stretch>
            <a:fillRect/>
          </a:stretch>
        </p:blipFill>
        <p:spPr>
          <a:xfrm>
            <a:off x="10660835" y="13682"/>
            <a:ext cx="790504" cy="790504"/>
          </a:xfrm>
          <a:prstGeom prst="rect">
            <a:avLst/>
          </a:prstGeom>
        </p:spPr>
      </p:pic>
      <p:pic>
        <p:nvPicPr>
          <p:cNvPr id="6" name="Immagine 5">
            <a:extLst>
              <a:ext uri="{FF2B5EF4-FFF2-40B4-BE49-F238E27FC236}">
                <a16:creationId xmlns:a16="http://schemas.microsoft.com/office/drawing/2014/main" id="{AF3C59BD-FD29-F1C0-F223-07C663EB60DA}"/>
              </a:ext>
            </a:extLst>
          </p:cNvPr>
          <p:cNvPicPr>
            <a:picLocks noChangeAspect="1"/>
          </p:cNvPicPr>
          <p:nvPr/>
        </p:nvPicPr>
        <p:blipFill>
          <a:blip r:embed="rId4"/>
          <a:stretch>
            <a:fillRect/>
          </a:stretch>
        </p:blipFill>
        <p:spPr>
          <a:xfrm>
            <a:off x="9870331" y="51103"/>
            <a:ext cx="790504" cy="734039"/>
          </a:xfrm>
          <a:prstGeom prst="rect">
            <a:avLst/>
          </a:prstGeom>
        </p:spPr>
      </p:pic>
      <p:pic>
        <p:nvPicPr>
          <p:cNvPr id="7" name="Immagine 6">
            <a:extLst>
              <a:ext uri="{FF2B5EF4-FFF2-40B4-BE49-F238E27FC236}">
                <a16:creationId xmlns:a16="http://schemas.microsoft.com/office/drawing/2014/main" id="{391A0A68-8CDC-9601-5725-91C2E071F467}"/>
              </a:ext>
            </a:extLst>
          </p:cNvPr>
          <p:cNvPicPr>
            <a:picLocks noChangeAspect="1"/>
          </p:cNvPicPr>
          <p:nvPr/>
        </p:nvPicPr>
        <p:blipFill>
          <a:blip r:embed="rId5"/>
          <a:stretch>
            <a:fillRect/>
          </a:stretch>
        </p:blipFill>
        <p:spPr>
          <a:xfrm>
            <a:off x="11391094" y="182578"/>
            <a:ext cx="800906" cy="433612"/>
          </a:xfrm>
          <a:prstGeom prst="rect">
            <a:avLst/>
          </a:prstGeom>
        </p:spPr>
      </p:pic>
      <p:pic>
        <p:nvPicPr>
          <p:cNvPr id="8" name="Immagine 7">
            <a:extLst>
              <a:ext uri="{FF2B5EF4-FFF2-40B4-BE49-F238E27FC236}">
                <a16:creationId xmlns:a16="http://schemas.microsoft.com/office/drawing/2014/main" id="{1A2BC842-C9D6-B50B-CBD0-630A9C4D1C91}"/>
              </a:ext>
            </a:extLst>
          </p:cNvPr>
          <p:cNvPicPr>
            <a:picLocks noChangeAspect="1"/>
          </p:cNvPicPr>
          <p:nvPr/>
        </p:nvPicPr>
        <p:blipFill>
          <a:blip r:embed="rId6"/>
          <a:stretch>
            <a:fillRect/>
          </a:stretch>
        </p:blipFill>
        <p:spPr>
          <a:xfrm>
            <a:off x="11051364" y="714668"/>
            <a:ext cx="561829" cy="565600"/>
          </a:xfrm>
          <a:prstGeom prst="rect">
            <a:avLst/>
          </a:prstGeom>
        </p:spPr>
      </p:pic>
      <p:pic>
        <p:nvPicPr>
          <p:cNvPr id="9" name="Immagine 8">
            <a:extLst>
              <a:ext uri="{FF2B5EF4-FFF2-40B4-BE49-F238E27FC236}">
                <a16:creationId xmlns:a16="http://schemas.microsoft.com/office/drawing/2014/main" id="{D617872B-1EC1-2336-9DEF-5783C4C88F4C}"/>
              </a:ext>
            </a:extLst>
          </p:cNvPr>
          <p:cNvPicPr>
            <a:picLocks noChangeAspect="1"/>
          </p:cNvPicPr>
          <p:nvPr/>
        </p:nvPicPr>
        <p:blipFill rotWithShape="1">
          <a:blip r:embed="rId7"/>
          <a:srcRect l="1049" t="53804" r="672"/>
          <a:stretch/>
        </p:blipFill>
        <p:spPr>
          <a:xfrm>
            <a:off x="10407079" y="735196"/>
            <a:ext cx="561829" cy="535065"/>
          </a:xfrm>
          <a:prstGeom prst="rect">
            <a:avLst/>
          </a:prstGeom>
        </p:spPr>
      </p:pic>
      <p:sp>
        <p:nvSpPr>
          <p:cNvPr id="10" name="Segnaposto piè di pagina 3">
            <a:extLst>
              <a:ext uri="{FF2B5EF4-FFF2-40B4-BE49-F238E27FC236}">
                <a16:creationId xmlns:a16="http://schemas.microsoft.com/office/drawing/2014/main" id="{F13E9E21-4313-24E9-1163-F1BAC5830C12}"/>
              </a:ext>
            </a:extLst>
          </p:cNvPr>
          <p:cNvSpPr txBox="1">
            <a:spLocks/>
          </p:cNvSpPr>
          <p:nvPr/>
        </p:nvSpPr>
        <p:spPr>
          <a:xfrm>
            <a:off x="1066325" y="6475465"/>
            <a:ext cx="1120364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dirty="0"/>
              <a:t>Preliminary Electromagnetic and Mechanical Design of a Cos-Theta Dipole for the Muon Collider Project</a:t>
            </a:r>
            <a:r>
              <a:rPr lang="fr-FR" sz="1200" dirty="0">
                <a:latin typeface="Arial Narrow" panose="020B0604020202020204" pitchFamily="34" charset="0"/>
                <a:cs typeface="Arial Narrow" panose="020B0604020202020204" pitchFamily="34" charset="0"/>
              </a:rPr>
              <a:t>  / Francesco Mariani / </a:t>
            </a:r>
            <a:r>
              <a:rPr lang="fr-FR" sz="1200" dirty="0" err="1">
                <a:latin typeface="Arial Narrow" panose="020B0604020202020204" pitchFamily="34" charset="0"/>
                <a:cs typeface="Arial Narrow" panose="020B0604020202020204" pitchFamily="34" charset="0"/>
              </a:rPr>
              <a:t>Università</a:t>
            </a:r>
            <a:r>
              <a:rPr lang="fr-FR" sz="1200" dirty="0">
                <a:latin typeface="Arial Narrow" panose="020B0604020202020204" pitchFamily="34" charset="0"/>
                <a:cs typeface="Arial Narrow" panose="020B0604020202020204" pitchFamily="34" charset="0"/>
              </a:rPr>
              <a:t> La </a:t>
            </a:r>
            <a:r>
              <a:rPr lang="fr-FR" sz="1200" dirty="0" err="1">
                <a:latin typeface="Arial Narrow" panose="020B0604020202020204" pitchFamily="34" charset="0"/>
                <a:cs typeface="Arial Narrow" panose="020B0604020202020204" pitchFamily="34" charset="0"/>
              </a:rPr>
              <a:t>Sapienza</a:t>
            </a:r>
            <a:r>
              <a:rPr lang="fr-FR" sz="1200" dirty="0">
                <a:latin typeface="Arial Narrow" panose="020B0604020202020204" pitchFamily="34" charset="0"/>
                <a:cs typeface="Arial Narrow" panose="020B0604020202020204" pitchFamily="34" charset="0"/>
              </a:rPr>
              <a:t> e INFN LASA</a:t>
            </a:r>
          </a:p>
        </p:txBody>
      </p:sp>
    </p:spTree>
    <p:extLst>
      <p:ext uri="{BB962C8B-B14F-4D97-AF65-F5344CB8AC3E}">
        <p14:creationId xmlns:p14="http://schemas.microsoft.com/office/powerpoint/2010/main" val="2218959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a:extLst>
              <a:ext uri="{FF2B5EF4-FFF2-40B4-BE49-F238E27FC236}">
                <a16:creationId xmlns:a16="http://schemas.microsoft.com/office/drawing/2014/main" id="{BD77F78B-E751-8D43-A165-37809A7AB212}"/>
              </a:ext>
            </a:extLst>
          </p:cNvPr>
          <p:cNvSpPr>
            <a:spLocks noGrp="1"/>
          </p:cNvSpPr>
          <p:nvPr>
            <p:ph type="sldNum" sz="quarter" idx="15"/>
          </p:nvPr>
        </p:nvSpPr>
        <p:spPr/>
        <p:txBody>
          <a:bodyPr/>
          <a:lstStyle/>
          <a:p>
            <a:fld id="{974172A1-1CBF-0B40-9234-7D4D80EC19EA}" type="slidenum">
              <a:rPr lang="en-GB" smtClean="0"/>
              <a:pPr/>
              <a:t>29</a:t>
            </a:fld>
            <a:endParaRPr lang="en-GB" dirty="0"/>
          </a:p>
        </p:txBody>
      </p:sp>
      <p:sp>
        <p:nvSpPr>
          <p:cNvPr id="5" name="Segnaposto piè di pagina 4">
            <a:extLst>
              <a:ext uri="{FF2B5EF4-FFF2-40B4-BE49-F238E27FC236}">
                <a16:creationId xmlns:a16="http://schemas.microsoft.com/office/drawing/2014/main" id="{2A65B65C-43C6-FAC5-E5EF-47439F7D81E4}"/>
              </a:ext>
            </a:extLst>
          </p:cNvPr>
          <p:cNvSpPr>
            <a:spLocks noGrp="1"/>
          </p:cNvSpPr>
          <p:nvPr>
            <p:ph type="ftr" sz="quarter" idx="3"/>
          </p:nvPr>
        </p:nvSpPr>
        <p:spPr/>
        <p:txBody>
          <a:bodyPr/>
          <a:lstStyle/>
          <a:p>
            <a:r>
              <a:rPr lang="da-DK">
                <a:latin typeface="Liberation Sans"/>
              </a:rPr>
              <a:t>RFMF test station manget p.o.v- M. Statera et al. UMIL&amp;INFN</a:t>
            </a:r>
            <a:endParaRPr lang="en-GB" dirty="0"/>
          </a:p>
        </p:txBody>
      </p:sp>
      <p:pic>
        <p:nvPicPr>
          <p:cNvPr id="6" name="Immagine 5">
            <a:extLst>
              <a:ext uri="{FF2B5EF4-FFF2-40B4-BE49-F238E27FC236}">
                <a16:creationId xmlns:a16="http://schemas.microsoft.com/office/drawing/2014/main" id="{8BF27FC7-EC34-655C-A8C2-AAE9B58E4560}"/>
              </a:ext>
            </a:extLst>
          </p:cNvPr>
          <p:cNvPicPr>
            <a:picLocks noChangeAspect="1"/>
          </p:cNvPicPr>
          <p:nvPr/>
        </p:nvPicPr>
        <p:blipFill>
          <a:blip r:embed="rId2"/>
          <a:stretch>
            <a:fillRect/>
          </a:stretch>
        </p:blipFill>
        <p:spPr>
          <a:xfrm>
            <a:off x="5450354" y="1717950"/>
            <a:ext cx="5751530" cy="4631762"/>
          </a:xfrm>
          <a:prstGeom prst="rect">
            <a:avLst/>
          </a:prstGeom>
        </p:spPr>
      </p:pic>
      <p:pic>
        <p:nvPicPr>
          <p:cNvPr id="7" name="Immagine 6">
            <a:extLst>
              <a:ext uri="{FF2B5EF4-FFF2-40B4-BE49-F238E27FC236}">
                <a16:creationId xmlns:a16="http://schemas.microsoft.com/office/drawing/2014/main" id="{07EDEF76-613B-6304-0FF0-7C92731C0065}"/>
              </a:ext>
            </a:extLst>
          </p:cNvPr>
          <p:cNvPicPr>
            <a:picLocks noChangeAspect="1"/>
          </p:cNvPicPr>
          <p:nvPr/>
        </p:nvPicPr>
        <p:blipFill>
          <a:blip r:embed="rId3"/>
          <a:stretch>
            <a:fillRect/>
          </a:stretch>
        </p:blipFill>
        <p:spPr>
          <a:xfrm>
            <a:off x="990116" y="1901892"/>
            <a:ext cx="6165432" cy="3753384"/>
          </a:xfrm>
          <a:prstGeom prst="rect">
            <a:avLst/>
          </a:prstGeom>
        </p:spPr>
      </p:pic>
      <p:sp>
        <p:nvSpPr>
          <p:cNvPr id="9" name="CasellaDiTesto 8">
            <a:extLst>
              <a:ext uri="{FF2B5EF4-FFF2-40B4-BE49-F238E27FC236}">
                <a16:creationId xmlns:a16="http://schemas.microsoft.com/office/drawing/2014/main" id="{42C0E135-3B8F-6250-BC64-3F8690AAC9B9}"/>
              </a:ext>
            </a:extLst>
          </p:cNvPr>
          <p:cNvSpPr txBox="1"/>
          <p:nvPr/>
        </p:nvSpPr>
        <p:spPr>
          <a:xfrm>
            <a:off x="3246698" y="187061"/>
            <a:ext cx="6099858" cy="1015663"/>
          </a:xfrm>
          <a:prstGeom prst="rect">
            <a:avLst/>
          </a:prstGeom>
          <a:noFill/>
        </p:spPr>
        <p:txBody>
          <a:bodyPr wrap="square">
            <a:spAutoFit/>
          </a:bodyPr>
          <a:lstStyle/>
          <a:p>
            <a:pPr algn="ctr">
              <a:buClr>
                <a:schemeClr val="accent5"/>
              </a:buClr>
            </a:pPr>
            <a:r>
              <a:rPr lang="en-US" sz="6000" b="1" dirty="0"/>
              <a:t>heat intercept</a:t>
            </a:r>
            <a:endParaRPr lang="en-US" sz="6000" dirty="0"/>
          </a:p>
        </p:txBody>
      </p:sp>
      <p:pic>
        <p:nvPicPr>
          <p:cNvPr id="2" name="Immagine 1">
            <a:extLst>
              <a:ext uri="{FF2B5EF4-FFF2-40B4-BE49-F238E27FC236}">
                <a16:creationId xmlns:a16="http://schemas.microsoft.com/office/drawing/2014/main" id="{08DC9C12-CCCF-AD4E-6DD6-B3C48D52ADAA}"/>
              </a:ext>
            </a:extLst>
          </p:cNvPr>
          <p:cNvPicPr>
            <a:picLocks noChangeAspect="1"/>
          </p:cNvPicPr>
          <p:nvPr/>
        </p:nvPicPr>
        <p:blipFill>
          <a:blip r:embed="rId4"/>
          <a:stretch>
            <a:fillRect/>
          </a:stretch>
        </p:blipFill>
        <p:spPr>
          <a:xfrm>
            <a:off x="10660835" y="13682"/>
            <a:ext cx="790504" cy="790504"/>
          </a:xfrm>
          <a:prstGeom prst="rect">
            <a:avLst/>
          </a:prstGeom>
        </p:spPr>
      </p:pic>
      <p:pic>
        <p:nvPicPr>
          <p:cNvPr id="4" name="Immagine 3">
            <a:extLst>
              <a:ext uri="{FF2B5EF4-FFF2-40B4-BE49-F238E27FC236}">
                <a16:creationId xmlns:a16="http://schemas.microsoft.com/office/drawing/2014/main" id="{E0141B6C-5817-FB89-7BBC-7A025784C2B9}"/>
              </a:ext>
            </a:extLst>
          </p:cNvPr>
          <p:cNvPicPr>
            <a:picLocks noChangeAspect="1"/>
          </p:cNvPicPr>
          <p:nvPr/>
        </p:nvPicPr>
        <p:blipFill>
          <a:blip r:embed="rId5"/>
          <a:stretch>
            <a:fillRect/>
          </a:stretch>
        </p:blipFill>
        <p:spPr>
          <a:xfrm>
            <a:off x="9870331" y="51103"/>
            <a:ext cx="790504" cy="734039"/>
          </a:xfrm>
          <a:prstGeom prst="rect">
            <a:avLst/>
          </a:prstGeom>
        </p:spPr>
      </p:pic>
      <p:pic>
        <p:nvPicPr>
          <p:cNvPr id="8" name="Immagine 7">
            <a:extLst>
              <a:ext uri="{FF2B5EF4-FFF2-40B4-BE49-F238E27FC236}">
                <a16:creationId xmlns:a16="http://schemas.microsoft.com/office/drawing/2014/main" id="{0F0252C2-0039-8B13-FE32-2C5ED8BC88B4}"/>
              </a:ext>
            </a:extLst>
          </p:cNvPr>
          <p:cNvPicPr>
            <a:picLocks noChangeAspect="1"/>
          </p:cNvPicPr>
          <p:nvPr/>
        </p:nvPicPr>
        <p:blipFill>
          <a:blip r:embed="rId6"/>
          <a:stretch>
            <a:fillRect/>
          </a:stretch>
        </p:blipFill>
        <p:spPr>
          <a:xfrm>
            <a:off x="11391094" y="182578"/>
            <a:ext cx="800906" cy="433612"/>
          </a:xfrm>
          <a:prstGeom prst="rect">
            <a:avLst/>
          </a:prstGeom>
        </p:spPr>
      </p:pic>
      <p:pic>
        <p:nvPicPr>
          <p:cNvPr id="10" name="Immagine 9">
            <a:extLst>
              <a:ext uri="{FF2B5EF4-FFF2-40B4-BE49-F238E27FC236}">
                <a16:creationId xmlns:a16="http://schemas.microsoft.com/office/drawing/2014/main" id="{9C0A3261-A645-9548-C1C9-064DC0573211}"/>
              </a:ext>
            </a:extLst>
          </p:cNvPr>
          <p:cNvPicPr>
            <a:picLocks noChangeAspect="1"/>
          </p:cNvPicPr>
          <p:nvPr/>
        </p:nvPicPr>
        <p:blipFill>
          <a:blip r:embed="rId7"/>
          <a:stretch>
            <a:fillRect/>
          </a:stretch>
        </p:blipFill>
        <p:spPr>
          <a:xfrm>
            <a:off x="11051364" y="714668"/>
            <a:ext cx="561829" cy="565600"/>
          </a:xfrm>
          <a:prstGeom prst="rect">
            <a:avLst/>
          </a:prstGeom>
        </p:spPr>
      </p:pic>
      <p:pic>
        <p:nvPicPr>
          <p:cNvPr id="11" name="Immagine 10">
            <a:extLst>
              <a:ext uri="{FF2B5EF4-FFF2-40B4-BE49-F238E27FC236}">
                <a16:creationId xmlns:a16="http://schemas.microsoft.com/office/drawing/2014/main" id="{87D20F98-31EB-1B03-2F97-6FA618F3D3F2}"/>
              </a:ext>
            </a:extLst>
          </p:cNvPr>
          <p:cNvPicPr>
            <a:picLocks noChangeAspect="1"/>
          </p:cNvPicPr>
          <p:nvPr/>
        </p:nvPicPr>
        <p:blipFill rotWithShape="1">
          <a:blip r:embed="rId8"/>
          <a:srcRect l="1049" t="53804" r="672"/>
          <a:stretch/>
        </p:blipFill>
        <p:spPr>
          <a:xfrm>
            <a:off x="10407079" y="735196"/>
            <a:ext cx="561829" cy="535065"/>
          </a:xfrm>
          <a:prstGeom prst="rect">
            <a:avLst/>
          </a:prstGeom>
        </p:spPr>
      </p:pic>
      <p:sp>
        <p:nvSpPr>
          <p:cNvPr id="12" name="Segnaposto piè di pagina 3">
            <a:extLst>
              <a:ext uri="{FF2B5EF4-FFF2-40B4-BE49-F238E27FC236}">
                <a16:creationId xmlns:a16="http://schemas.microsoft.com/office/drawing/2014/main" id="{D47B0305-737A-29C9-6854-2F849562E965}"/>
              </a:ext>
            </a:extLst>
          </p:cNvPr>
          <p:cNvSpPr txBox="1">
            <a:spLocks/>
          </p:cNvSpPr>
          <p:nvPr/>
        </p:nvSpPr>
        <p:spPr>
          <a:xfrm>
            <a:off x="1009855" y="6492875"/>
            <a:ext cx="10172289"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a:t>Preliminary Electromagnetic and Mechanical Design of a Cos-Theta Dipole for the Muon Collider Project</a:t>
            </a:r>
            <a:r>
              <a:rPr lang="fr-FR" sz="1200">
                <a:latin typeface="Arial Narrow" panose="020B0604020202020204" pitchFamily="34" charset="0"/>
                <a:cs typeface="Arial Narrow" panose="020B0604020202020204" pitchFamily="34" charset="0"/>
              </a:rPr>
              <a:t>  / Francesco Mariani / Università La Sapienza e INFN LASA</a:t>
            </a:r>
            <a:endParaRPr lang="fr-FR" sz="1200"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215103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Segnaposto testo 13">
                <a:extLst>
                  <a:ext uri="{FF2B5EF4-FFF2-40B4-BE49-F238E27FC236}">
                    <a16:creationId xmlns:a16="http://schemas.microsoft.com/office/drawing/2014/main" id="{94E1DA45-6A0C-74DA-6BF1-F74A575A278D}"/>
                  </a:ext>
                </a:extLst>
              </p:cNvPr>
              <p:cNvSpPr>
                <a:spLocks noGrp="1"/>
              </p:cNvSpPr>
              <p:nvPr>
                <p:ph type="body" sz="half" idx="2"/>
              </p:nvPr>
            </p:nvSpPr>
            <p:spPr>
              <a:xfrm>
                <a:off x="441144" y="4146632"/>
                <a:ext cx="5174431" cy="1871155"/>
              </a:xfrm>
            </p:spPr>
            <p:txBody>
              <a:bodyPr>
                <a:noAutofit/>
              </a:bodyPr>
              <a:lstStyle/>
              <a:p>
                <a:r>
                  <a:rPr lang="it-IT" sz="2400" b="1" dirty="0">
                    <a:solidFill>
                      <a:srgbClr val="C00000"/>
                    </a:solidFill>
                  </a:rPr>
                  <a:t>REQUIREMENTS</a:t>
                </a:r>
              </a:p>
              <a:p>
                <a:pPr marL="285750" indent="-285750">
                  <a:buFont typeface="Arial" panose="020B0604020202020204" pitchFamily="34" charset="0"/>
                  <a:buChar char="•"/>
                </a:pPr>
                <a14:m>
                  <m:oMath xmlns:m="http://schemas.openxmlformats.org/officeDocument/2006/math">
                    <m:r>
                      <a:rPr lang="it-IT" sz="2400" b="0" i="1" dirty="0" smtClean="0">
                        <a:latin typeface="Cambria Math" panose="02040503050406030204" pitchFamily="18" charset="0"/>
                      </a:rPr>
                      <m:t>𝑏𝑜𝑟𝑒</m:t>
                    </m:r>
                    <m:r>
                      <a:rPr lang="it-IT" sz="2400" b="0" i="1" dirty="0" smtClean="0">
                        <a:latin typeface="Cambria Math" panose="02040503050406030204" pitchFamily="18" charset="0"/>
                      </a:rPr>
                      <m:t> </m:t>
                    </m:r>
                    <m:r>
                      <a:rPr lang="it-IT" sz="2400" b="0" i="1" dirty="0" smtClean="0">
                        <a:latin typeface="Cambria Math" panose="02040503050406030204" pitchFamily="18" charset="0"/>
                      </a:rPr>
                      <m:t>𝑎𝑝𝑒𝑟𝑡𝑢𝑟𝑒</m:t>
                    </m:r>
                    <m:r>
                      <a:rPr lang="it-IT" sz="2400" b="0" i="1" dirty="0" smtClean="0">
                        <a:latin typeface="Cambria Math" panose="02040503050406030204" pitchFamily="18" charset="0"/>
                      </a:rPr>
                      <m:t>=140 </m:t>
                    </m:r>
                    <m:r>
                      <a:rPr lang="it-IT" sz="2400" b="0" i="1" dirty="0" smtClean="0">
                        <a:latin typeface="Cambria Math" panose="02040503050406030204" pitchFamily="18" charset="0"/>
                      </a:rPr>
                      <m:t>𝑚𝑚</m:t>
                    </m:r>
                  </m:oMath>
                </a14:m>
                <a:endParaRPr lang="it-IT" sz="2400" dirty="0"/>
              </a:p>
              <a:p>
                <a:pPr marL="285750" indent="-285750">
                  <a:buFont typeface="Arial" panose="020B0604020202020204" pitchFamily="34" charset="0"/>
                  <a:buChar char="•"/>
                </a:pPr>
                <a14:m>
                  <m:oMath xmlns:m="http://schemas.openxmlformats.org/officeDocument/2006/math">
                    <m:sSub>
                      <m:sSubPr>
                        <m:ctrlPr>
                          <a:rPr lang="it-IT" sz="2400" i="1" dirty="0">
                            <a:latin typeface="Cambria Math" panose="02040503050406030204" pitchFamily="18" charset="0"/>
                          </a:rPr>
                        </m:ctrlPr>
                      </m:sSubPr>
                      <m:e>
                        <m:r>
                          <a:rPr lang="it-IT" sz="2400" i="1" dirty="0">
                            <a:latin typeface="Cambria Math" panose="02040503050406030204" pitchFamily="18" charset="0"/>
                          </a:rPr>
                          <m:t>𝐵</m:t>
                        </m:r>
                      </m:e>
                      <m:sub>
                        <m:r>
                          <a:rPr lang="it-IT" sz="2400" b="0" i="1" dirty="0" smtClean="0">
                            <a:latin typeface="Cambria Math" panose="02040503050406030204" pitchFamily="18" charset="0"/>
                          </a:rPr>
                          <m:t>𝑑</m:t>
                        </m:r>
                      </m:sub>
                    </m:sSub>
                    <m:r>
                      <m:rPr>
                        <m:nor/>
                      </m:rPr>
                      <a:rPr lang="it-IT" sz="2400" dirty="0"/>
                      <m:t> = </m:t>
                    </m:r>
                    <m:r>
                      <a:rPr lang="it-IT" sz="2400" i="1" dirty="0">
                        <a:latin typeface="Cambria Math" panose="02040503050406030204" pitchFamily="18" charset="0"/>
                      </a:rPr>
                      <m:t>16</m:t>
                    </m:r>
                    <m:r>
                      <m:rPr>
                        <m:nor/>
                      </m:rPr>
                      <a:rPr lang="it-IT" sz="2400" dirty="0"/>
                      <m:t> </m:t>
                    </m:r>
                    <m:r>
                      <m:rPr>
                        <m:nor/>
                      </m:rPr>
                      <a:rPr lang="it-IT" sz="2400" dirty="0"/>
                      <m:t>T</m:t>
                    </m:r>
                  </m:oMath>
                </a14:m>
                <a:endParaRPr lang="it-IT" sz="2400" dirty="0"/>
              </a:p>
              <a:p>
                <a:pPr marL="285750" indent="-285750">
                  <a:buFont typeface="Arial" panose="020B0604020202020204" pitchFamily="34" charset="0"/>
                  <a:buChar char="•"/>
                </a:pPr>
                <a14:m>
                  <m:oMath xmlns:m="http://schemas.openxmlformats.org/officeDocument/2006/math">
                    <m:sSub>
                      <m:sSubPr>
                        <m:ctrlPr>
                          <a:rPr lang="it-IT" sz="2400" i="1" smtClean="0">
                            <a:latin typeface="Cambria Math" panose="02040503050406030204" pitchFamily="18" charset="0"/>
                          </a:rPr>
                        </m:ctrlPr>
                      </m:sSubPr>
                      <m:e>
                        <m:r>
                          <a:rPr lang="it-IT" sz="2400" b="0" i="1" smtClean="0">
                            <a:latin typeface="Cambria Math" panose="02040503050406030204" pitchFamily="18" charset="0"/>
                          </a:rPr>
                          <m:t>𝑇</m:t>
                        </m:r>
                      </m:e>
                      <m:sub>
                        <m:r>
                          <a:rPr lang="it-IT" sz="2400" b="0" i="1" smtClean="0">
                            <a:latin typeface="Cambria Math" panose="02040503050406030204" pitchFamily="18" charset="0"/>
                          </a:rPr>
                          <m:t>𝑜𝑝</m:t>
                        </m:r>
                      </m:sub>
                    </m:sSub>
                    <m:r>
                      <a:rPr lang="it-IT" sz="2400" b="0" i="1" smtClean="0">
                        <a:latin typeface="Cambria Math" panose="02040503050406030204" pitchFamily="18" charset="0"/>
                      </a:rPr>
                      <m:t>=20 </m:t>
                    </m:r>
                    <m:r>
                      <a:rPr lang="it-IT" sz="2400" b="0" i="1" smtClean="0">
                        <a:latin typeface="Cambria Math" panose="02040503050406030204" pitchFamily="18" charset="0"/>
                      </a:rPr>
                      <m:t>𝐾</m:t>
                    </m:r>
                  </m:oMath>
                </a14:m>
                <a:endParaRPr lang="it-IT" sz="2400" dirty="0"/>
              </a:p>
              <a:p>
                <a:pPr marL="285750" indent="-285750">
                  <a:buFont typeface="Arial" panose="020B0604020202020204" pitchFamily="34" charset="0"/>
                  <a:buChar char="•"/>
                </a:pPr>
                <a14:m>
                  <m:oMath xmlns:m="http://schemas.openxmlformats.org/officeDocument/2006/math">
                    <m:sSub>
                      <m:sSubPr>
                        <m:ctrlPr>
                          <a:rPr lang="it-IT" sz="2400" i="1" smtClean="0">
                            <a:latin typeface="Cambria Math" panose="02040503050406030204" pitchFamily="18" charset="0"/>
                          </a:rPr>
                        </m:ctrlPr>
                      </m:sSubPr>
                      <m:e>
                        <m:r>
                          <a:rPr lang="it-IT" sz="2400" i="1" smtClean="0">
                            <a:latin typeface="Cambria Math" panose="02040503050406030204" pitchFamily="18" charset="0"/>
                            <a:ea typeface="Cambria Math" panose="02040503050406030204" pitchFamily="18" charset="0"/>
                          </a:rPr>
                          <m:t>∆</m:t>
                        </m:r>
                        <m:r>
                          <a:rPr lang="it-IT" sz="2400" b="0" i="1" smtClean="0">
                            <a:latin typeface="Cambria Math" panose="02040503050406030204" pitchFamily="18" charset="0"/>
                            <a:ea typeface="Cambria Math" panose="02040503050406030204" pitchFamily="18" charset="0"/>
                          </a:rPr>
                          <m:t>𝑇</m:t>
                        </m:r>
                      </m:e>
                      <m:sub>
                        <m:r>
                          <a:rPr lang="it-IT" sz="2400" b="0" i="1" smtClean="0">
                            <a:latin typeface="Cambria Math" panose="02040503050406030204" pitchFamily="18" charset="0"/>
                          </a:rPr>
                          <m:t>𝑚𝑎𝑟𝑔</m:t>
                        </m:r>
                      </m:sub>
                    </m:sSub>
                    <m:r>
                      <a:rPr lang="it-IT" sz="2400" b="0" i="1" smtClean="0">
                        <a:latin typeface="Cambria Math" panose="02040503050406030204" pitchFamily="18" charset="0"/>
                      </a:rPr>
                      <m:t>=2.5 </m:t>
                    </m:r>
                    <m:r>
                      <a:rPr lang="it-IT" sz="2400" b="0" i="1" smtClean="0">
                        <a:latin typeface="Cambria Math" panose="02040503050406030204" pitchFamily="18" charset="0"/>
                      </a:rPr>
                      <m:t>𝐾</m:t>
                    </m:r>
                  </m:oMath>
                </a14:m>
                <a:endParaRPr lang="it-IT" sz="2400" dirty="0"/>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endParaRPr lang="it-IT" sz="2400" dirty="0"/>
              </a:p>
            </p:txBody>
          </p:sp>
        </mc:Choice>
        <mc:Fallback xmlns="">
          <p:sp>
            <p:nvSpPr>
              <p:cNvPr id="14" name="Segnaposto testo 13">
                <a:extLst>
                  <a:ext uri="{FF2B5EF4-FFF2-40B4-BE49-F238E27FC236}">
                    <a16:creationId xmlns:a16="http://schemas.microsoft.com/office/drawing/2014/main" id="{94E1DA45-6A0C-74DA-6BF1-F74A575A278D}"/>
                  </a:ext>
                </a:extLst>
              </p:cNvPr>
              <p:cNvSpPr>
                <a:spLocks noGrp="1" noRot="1" noChangeAspect="1" noMove="1" noResize="1" noEditPoints="1" noAdjustHandles="1" noChangeArrowheads="1" noChangeShapeType="1" noTextEdit="1"/>
              </p:cNvSpPr>
              <p:nvPr>
                <p:ph type="body" sz="half" idx="2"/>
              </p:nvPr>
            </p:nvSpPr>
            <p:spPr>
              <a:xfrm>
                <a:off x="441144" y="4146632"/>
                <a:ext cx="5174431" cy="1871155"/>
              </a:xfrm>
              <a:blipFill>
                <a:blip r:embed="rId3"/>
                <a:stretch>
                  <a:fillRect l="-1767" t="-4235" b="-28013"/>
                </a:stretch>
              </a:blipFill>
            </p:spPr>
            <p:txBody>
              <a:bodyPr/>
              <a:lstStyle/>
              <a:p>
                <a:r>
                  <a:rPr lang="it-IT">
                    <a:noFill/>
                  </a:rPr>
                  <a:t> </a:t>
                </a:r>
              </a:p>
            </p:txBody>
          </p:sp>
        </mc:Fallback>
      </mc:AlternateContent>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15" name="Segnaposto testo 14">
            <a:extLst>
              <a:ext uri="{FF2B5EF4-FFF2-40B4-BE49-F238E27FC236}">
                <a16:creationId xmlns:a16="http://schemas.microsoft.com/office/drawing/2014/main" id="{AE9889D5-A252-CCE0-9AD7-9360D3B475AA}"/>
              </a:ext>
            </a:extLst>
          </p:cNvPr>
          <p:cNvSpPr>
            <a:spLocks noGrp="1"/>
          </p:cNvSpPr>
          <p:nvPr>
            <p:ph type="body" sz="quarter" idx="13"/>
          </p:nvPr>
        </p:nvSpPr>
        <p:spPr>
          <a:xfrm>
            <a:off x="2391588" y="325474"/>
            <a:ext cx="7408824" cy="832714"/>
          </a:xfrm>
        </p:spPr>
        <p:txBody>
          <a:bodyPr>
            <a:normAutofit fontScale="92500"/>
          </a:bodyPr>
          <a:lstStyle/>
          <a:p>
            <a:r>
              <a:rPr lang="it-IT" b="1" dirty="0" err="1"/>
              <a:t>Motivation</a:t>
            </a:r>
            <a:r>
              <a:rPr lang="it-IT" b="1" dirty="0"/>
              <a:t> &amp; </a:t>
            </a:r>
            <a:r>
              <a:rPr lang="it-IT" b="1" dirty="0" err="1"/>
              <a:t>Magnet</a:t>
            </a:r>
            <a:r>
              <a:rPr lang="it-IT" b="1" dirty="0"/>
              <a:t> </a:t>
            </a:r>
            <a:r>
              <a:rPr lang="it-IT" b="1" dirty="0" err="1"/>
              <a:t>Requirements</a:t>
            </a:r>
            <a:endParaRPr lang="it-IT" b="1" dirty="0"/>
          </a:p>
        </p:txBody>
      </p:sp>
      <mc:AlternateContent xmlns:mc="http://schemas.openxmlformats.org/markup-compatibility/2006" xmlns:a14="http://schemas.microsoft.com/office/drawing/2010/main">
        <mc:Choice Requires="a14">
          <p:sp>
            <p:nvSpPr>
              <p:cNvPr id="21" name="CasellaDiTesto 20">
                <a:extLst>
                  <a:ext uri="{FF2B5EF4-FFF2-40B4-BE49-F238E27FC236}">
                    <a16:creationId xmlns:a16="http://schemas.microsoft.com/office/drawing/2014/main" id="{3E149CC4-FC46-3D30-DCAE-683256391658}"/>
                  </a:ext>
                </a:extLst>
              </p:cNvPr>
              <p:cNvSpPr txBox="1"/>
              <p:nvPr/>
            </p:nvSpPr>
            <p:spPr>
              <a:xfrm>
                <a:off x="8368319" y="3517989"/>
                <a:ext cx="11135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it-IT" sz="1800" b="0" i="1" dirty="0" smtClean="0">
                          <a:solidFill>
                            <a:schemeClr val="bg1"/>
                          </a:solidFill>
                          <a:latin typeface="Cambria Math" panose="02040503050406030204" pitchFamily="18" charset="0"/>
                        </a:rPr>
                        <m:t>23.5</m:t>
                      </m:r>
                      <m:r>
                        <a:rPr lang="it-IT" sz="1800" i="1" dirty="0">
                          <a:solidFill>
                            <a:schemeClr val="bg1"/>
                          </a:solidFill>
                          <a:latin typeface="Cambria Math" panose="02040503050406030204" pitchFamily="18" charset="0"/>
                        </a:rPr>
                        <m:t> </m:t>
                      </m:r>
                      <m:r>
                        <a:rPr lang="it-IT" sz="1800" i="1" dirty="0" smtClean="0">
                          <a:solidFill>
                            <a:schemeClr val="bg1"/>
                          </a:solidFill>
                          <a:latin typeface="Cambria Math" panose="02040503050406030204" pitchFamily="18" charset="0"/>
                        </a:rPr>
                        <m:t>𝑚𝑚</m:t>
                      </m:r>
                    </m:oMath>
                  </m:oMathPara>
                </a14:m>
                <a:endParaRPr lang="it-IT" dirty="0">
                  <a:solidFill>
                    <a:schemeClr val="bg1"/>
                  </a:solidFill>
                </a:endParaRPr>
              </a:p>
            </p:txBody>
          </p:sp>
        </mc:Choice>
        <mc:Fallback xmlns="">
          <p:sp>
            <p:nvSpPr>
              <p:cNvPr id="21" name="CasellaDiTesto 20">
                <a:extLst>
                  <a:ext uri="{FF2B5EF4-FFF2-40B4-BE49-F238E27FC236}">
                    <a16:creationId xmlns:a16="http://schemas.microsoft.com/office/drawing/2014/main" id="{3E149CC4-FC46-3D30-DCAE-683256391658}"/>
                  </a:ext>
                </a:extLst>
              </p:cNvPr>
              <p:cNvSpPr txBox="1">
                <a:spLocks noRot="1" noChangeAspect="1" noMove="1" noResize="1" noEditPoints="1" noAdjustHandles="1" noChangeArrowheads="1" noChangeShapeType="1" noTextEdit="1"/>
              </p:cNvSpPr>
              <p:nvPr/>
            </p:nvSpPr>
            <p:spPr>
              <a:xfrm>
                <a:off x="8368319" y="3517989"/>
                <a:ext cx="1113575" cy="369332"/>
              </a:xfrm>
              <a:prstGeom prst="rect">
                <a:avLst/>
              </a:prstGeom>
              <a:blipFill>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1" name="Segnaposto testo 10">
                <a:extLst>
                  <a:ext uri="{FF2B5EF4-FFF2-40B4-BE49-F238E27FC236}">
                    <a16:creationId xmlns:a16="http://schemas.microsoft.com/office/drawing/2014/main" id="{B85D02D0-307E-68F5-A8FC-1E565337ECF3}"/>
                  </a:ext>
                </a:extLst>
              </p:cNvPr>
              <p:cNvSpPr txBox="1">
                <a:spLocks/>
              </p:cNvSpPr>
              <p:nvPr/>
            </p:nvSpPr>
            <p:spPr>
              <a:xfrm>
                <a:off x="456923" y="1765513"/>
                <a:ext cx="5718973" cy="13899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it-IT" sz="2800" b="1" dirty="0">
                    <a:solidFill>
                      <a:schemeClr val="accent1"/>
                    </a:solidFill>
                  </a:rPr>
                  <a:t>Motivation</a:t>
                </a:r>
              </a:p>
              <a:p>
                <a:r>
                  <a:rPr lang="it-IT" sz="2800" dirty="0">
                    <a:latin typeface="+mn-lt"/>
                  </a:rPr>
                  <a:t>A </a:t>
                </a:r>
                <a:r>
                  <a:rPr lang="it-IT" sz="2800" dirty="0" err="1">
                    <a:latin typeface="+mn-lt"/>
                  </a:rPr>
                  <a:t>preliminary</a:t>
                </a:r>
                <a:r>
                  <a:rPr lang="it-IT" sz="2800" dirty="0">
                    <a:latin typeface="+mn-lt"/>
                  </a:rPr>
                  <a:t> </a:t>
                </a:r>
                <a:r>
                  <a:rPr lang="it-IT" sz="2800" b="1" dirty="0" err="1">
                    <a:latin typeface="+mn-lt"/>
                  </a:rPr>
                  <a:t>electromagnetic</a:t>
                </a:r>
                <a:r>
                  <a:rPr lang="it-IT" sz="2800" dirty="0">
                    <a:latin typeface="+mn-lt"/>
                  </a:rPr>
                  <a:t> and </a:t>
                </a:r>
                <a:r>
                  <a:rPr lang="it-IT" sz="2800" b="1" dirty="0" err="1">
                    <a:latin typeface="+mn-lt"/>
                  </a:rPr>
                  <a:t>mechanical</a:t>
                </a:r>
                <a:r>
                  <a:rPr lang="it-IT" sz="2800" b="1" dirty="0">
                    <a:latin typeface="+mn-lt"/>
                  </a:rPr>
                  <a:t> </a:t>
                </a:r>
                <a:r>
                  <a:rPr lang="it-IT" sz="2800" dirty="0">
                    <a:latin typeface="+mn-lt"/>
                  </a:rPr>
                  <a:t>study of cos</a:t>
                </a:r>
                <a14:m>
                  <m:oMath xmlns:m="http://schemas.openxmlformats.org/officeDocument/2006/math">
                    <m:r>
                      <a:rPr lang="it-IT" sz="2800" i="1" smtClean="0">
                        <a:latin typeface="Cambria Math" panose="02040503050406030204" pitchFamily="18" charset="0"/>
                        <a:ea typeface="Cambria Math" panose="02040503050406030204" pitchFamily="18" charset="0"/>
                      </a:rPr>
                      <m:t>𝜗</m:t>
                    </m:r>
                    <m:r>
                      <a:rPr lang="it-IT" sz="2800" b="0" i="1" smtClean="0">
                        <a:latin typeface="Cambria Math" panose="02040503050406030204" pitchFamily="18" charset="0"/>
                        <a:ea typeface="Cambria Math" panose="02040503050406030204" pitchFamily="18" charset="0"/>
                      </a:rPr>
                      <m:t> </m:t>
                    </m:r>
                  </m:oMath>
                </a14:m>
                <a:r>
                  <a:rPr lang="it-IT" sz="2800" dirty="0">
                    <a:latin typeface="+mn-lt"/>
                  </a:rPr>
                  <a:t>dipole magnet </a:t>
                </a:r>
                <a:r>
                  <a:rPr lang="en-US" sz="2800" dirty="0">
                    <a:latin typeface="+mn-lt"/>
                  </a:rPr>
                  <a:t>taking into account </a:t>
                </a:r>
                <a:r>
                  <a:rPr lang="en-US" sz="2800" b="1" dirty="0">
                    <a:latin typeface="+mn-lt"/>
                  </a:rPr>
                  <a:t>non-uniform</a:t>
                </a:r>
                <a:r>
                  <a:rPr lang="en-US" sz="2800" dirty="0">
                    <a:latin typeface="+mn-lt"/>
                  </a:rPr>
                  <a:t> current distribution</a:t>
                </a:r>
                <a:r>
                  <a:rPr lang="en-US" sz="2800" dirty="0"/>
                  <a:t>.</a:t>
                </a:r>
                <a:endParaRPr lang="it-IT" sz="2800" dirty="0"/>
              </a:p>
              <a:p>
                <a:endParaRPr lang="it-IT" sz="2800" dirty="0"/>
              </a:p>
            </p:txBody>
          </p:sp>
        </mc:Choice>
        <mc:Fallback xmlns="">
          <p:sp>
            <p:nvSpPr>
              <p:cNvPr id="11" name="Segnaposto testo 10">
                <a:extLst>
                  <a:ext uri="{FF2B5EF4-FFF2-40B4-BE49-F238E27FC236}">
                    <a16:creationId xmlns:a16="http://schemas.microsoft.com/office/drawing/2014/main" id="{B85D02D0-307E-68F5-A8FC-1E565337ECF3}"/>
                  </a:ext>
                </a:extLst>
              </p:cNvPr>
              <p:cNvSpPr txBox="1">
                <a:spLocks noRot="1" noChangeAspect="1" noMove="1" noResize="1" noEditPoints="1" noAdjustHandles="1" noChangeArrowheads="1" noChangeShapeType="1" noTextEdit="1"/>
              </p:cNvSpPr>
              <p:nvPr/>
            </p:nvSpPr>
            <p:spPr>
              <a:xfrm>
                <a:off x="456923" y="1765513"/>
                <a:ext cx="5718973" cy="1389900"/>
              </a:xfrm>
              <a:prstGeom prst="rect">
                <a:avLst/>
              </a:prstGeom>
              <a:blipFill>
                <a:blip r:embed="rId5"/>
                <a:stretch>
                  <a:fillRect l="-2239" t="-7895" b="-66667"/>
                </a:stretch>
              </a:blipFill>
            </p:spPr>
            <p:txBody>
              <a:bodyPr/>
              <a:lstStyle/>
              <a:p>
                <a:r>
                  <a:rPr lang="it-IT">
                    <a:noFill/>
                  </a:rPr>
                  <a:t> </a:t>
                </a:r>
              </a:p>
            </p:txBody>
          </p:sp>
        </mc:Fallback>
      </mc:AlternateContent>
      <p:pic>
        <p:nvPicPr>
          <p:cNvPr id="34" name="Immagine 33">
            <a:extLst>
              <a:ext uri="{FF2B5EF4-FFF2-40B4-BE49-F238E27FC236}">
                <a16:creationId xmlns:a16="http://schemas.microsoft.com/office/drawing/2014/main" id="{72010074-F759-C6D6-B646-E29522C5DC82}"/>
              </a:ext>
            </a:extLst>
          </p:cNvPr>
          <p:cNvPicPr>
            <a:picLocks noChangeAspect="1"/>
          </p:cNvPicPr>
          <p:nvPr/>
        </p:nvPicPr>
        <p:blipFill>
          <a:blip r:embed="rId6"/>
          <a:stretch>
            <a:fillRect/>
          </a:stretch>
        </p:blipFill>
        <p:spPr>
          <a:xfrm>
            <a:off x="6491322" y="1604441"/>
            <a:ext cx="3804522" cy="3438637"/>
          </a:xfrm>
          <a:prstGeom prst="rect">
            <a:avLst/>
          </a:prstGeom>
        </p:spPr>
      </p:pic>
      <p:sp>
        <p:nvSpPr>
          <p:cNvPr id="35" name="Ovale 34">
            <a:extLst>
              <a:ext uri="{FF2B5EF4-FFF2-40B4-BE49-F238E27FC236}">
                <a16:creationId xmlns:a16="http://schemas.microsoft.com/office/drawing/2014/main" id="{11C505CA-4A5B-6DEE-F64B-A1481FD6B016}"/>
              </a:ext>
            </a:extLst>
          </p:cNvPr>
          <p:cNvSpPr/>
          <p:nvPr/>
        </p:nvSpPr>
        <p:spPr>
          <a:xfrm>
            <a:off x="524427" y="5189922"/>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Ovale 35">
            <a:extLst>
              <a:ext uri="{FF2B5EF4-FFF2-40B4-BE49-F238E27FC236}">
                <a16:creationId xmlns:a16="http://schemas.microsoft.com/office/drawing/2014/main" id="{6DDD44C6-A747-2FED-B89A-2BA3B5728BA1}"/>
              </a:ext>
            </a:extLst>
          </p:cNvPr>
          <p:cNvSpPr/>
          <p:nvPr/>
        </p:nvSpPr>
        <p:spPr>
          <a:xfrm>
            <a:off x="524427" y="5630896"/>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Ovale 36">
            <a:extLst>
              <a:ext uri="{FF2B5EF4-FFF2-40B4-BE49-F238E27FC236}">
                <a16:creationId xmlns:a16="http://schemas.microsoft.com/office/drawing/2014/main" id="{E484C666-6D3D-CCBF-42F5-90A3E0629608}"/>
              </a:ext>
            </a:extLst>
          </p:cNvPr>
          <p:cNvSpPr/>
          <p:nvPr/>
        </p:nvSpPr>
        <p:spPr>
          <a:xfrm>
            <a:off x="524427" y="6102047"/>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CasellaDiTesto 40">
            <a:extLst>
              <a:ext uri="{FF2B5EF4-FFF2-40B4-BE49-F238E27FC236}">
                <a16:creationId xmlns:a16="http://schemas.microsoft.com/office/drawing/2014/main" id="{32E1B0B3-D9B3-2199-2949-688C572BDB8E}"/>
              </a:ext>
            </a:extLst>
          </p:cNvPr>
          <p:cNvSpPr txBox="1"/>
          <p:nvPr/>
        </p:nvSpPr>
        <p:spPr>
          <a:xfrm>
            <a:off x="2748091" y="5261564"/>
            <a:ext cx="3050057" cy="369332"/>
          </a:xfrm>
          <a:prstGeom prst="rect">
            <a:avLst/>
          </a:prstGeom>
          <a:noFill/>
        </p:spPr>
        <p:txBody>
          <a:bodyPr wrap="square" rtlCol="0">
            <a:spAutoFit/>
          </a:bodyPr>
          <a:lstStyle/>
          <a:p>
            <a:r>
              <a:rPr lang="it-IT" b="1" dirty="0">
                <a:solidFill>
                  <a:srgbClr val="C00000"/>
                </a:solidFill>
              </a:rPr>
              <a:t>HTS </a:t>
            </a:r>
            <a:r>
              <a:rPr lang="it-IT" b="1" dirty="0" err="1">
                <a:solidFill>
                  <a:srgbClr val="C00000"/>
                </a:solidFill>
              </a:rPr>
              <a:t>techonology</a:t>
            </a:r>
            <a:r>
              <a:rPr lang="it-IT" b="1" dirty="0">
                <a:solidFill>
                  <a:srgbClr val="C00000"/>
                </a:solidFill>
              </a:rPr>
              <a:t> </a:t>
            </a:r>
            <a:r>
              <a:rPr lang="it-IT" b="1" dirty="0" err="1">
                <a:solidFill>
                  <a:srgbClr val="C00000"/>
                </a:solidFill>
              </a:rPr>
              <a:t>is</a:t>
            </a:r>
            <a:r>
              <a:rPr lang="it-IT" b="1" dirty="0">
                <a:solidFill>
                  <a:srgbClr val="C00000"/>
                </a:solidFill>
              </a:rPr>
              <a:t> </a:t>
            </a:r>
            <a:r>
              <a:rPr lang="it-IT" b="1" dirty="0" err="1">
                <a:solidFill>
                  <a:srgbClr val="C00000"/>
                </a:solidFill>
              </a:rPr>
              <a:t>needed</a:t>
            </a:r>
            <a:r>
              <a:rPr lang="it-IT" b="1" dirty="0">
                <a:solidFill>
                  <a:srgbClr val="C00000"/>
                </a:solidFill>
              </a:rPr>
              <a:t>!</a:t>
            </a:r>
          </a:p>
        </p:txBody>
      </p:sp>
      <p:sp>
        <p:nvSpPr>
          <p:cNvPr id="47" name="Segnaposto testo 13">
            <a:extLst>
              <a:ext uri="{FF2B5EF4-FFF2-40B4-BE49-F238E27FC236}">
                <a16:creationId xmlns:a16="http://schemas.microsoft.com/office/drawing/2014/main" id="{542F09CC-2FDD-7BFB-872F-24E73FE4E2F5}"/>
              </a:ext>
            </a:extLst>
          </p:cNvPr>
          <p:cNvSpPr txBox="1">
            <a:spLocks/>
          </p:cNvSpPr>
          <p:nvPr/>
        </p:nvSpPr>
        <p:spPr>
          <a:xfrm>
            <a:off x="6259809" y="5510405"/>
            <a:ext cx="5063363" cy="44929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it-IT" sz="2400" b="1" dirty="0">
                <a:latin typeface="+mn-lt"/>
              </a:rPr>
              <a:t>Cable: </a:t>
            </a:r>
            <a:r>
              <a:rPr lang="it-IT" sz="2400" dirty="0">
                <a:latin typeface="+mn-lt"/>
              </a:rPr>
              <a:t>Double tape</a:t>
            </a:r>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endParaRPr lang="it-IT" sz="2400" dirty="0"/>
          </a:p>
        </p:txBody>
      </p:sp>
      <p:sp>
        <p:nvSpPr>
          <p:cNvPr id="48" name="Freccia a destra 47">
            <a:extLst>
              <a:ext uri="{FF2B5EF4-FFF2-40B4-BE49-F238E27FC236}">
                <a16:creationId xmlns:a16="http://schemas.microsoft.com/office/drawing/2014/main" id="{FB22BBAE-CA4B-83EA-C13B-47E2F3E9D241}"/>
              </a:ext>
            </a:extLst>
          </p:cNvPr>
          <p:cNvSpPr/>
          <p:nvPr/>
        </p:nvSpPr>
        <p:spPr>
          <a:xfrm rot="2360976">
            <a:off x="5571184" y="5544665"/>
            <a:ext cx="566884" cy="365125"/>
          </a:xfrm>
          <a:prstGeom prst="rightArrow">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Freccia angolare in su 49">
            <a:extLst>
              <a:ext uri="{FF2B5EF4-FFF2-40B4-BE49-F238E27FC236}">
                <a16:creationId xmlns:a16="http://schemas.microsoft.com/office/drawing/2014/main" id="{5BFE8D88-5ADB-1575-4BEE-7F11530362D8}"/>
              </a:ext>
            </a:extLst>
          </p:cNvPr>
          <p:cNvSpPr/>
          <p:nvPr/>
        </p:nvSpPr>
        <p:spPr>
          <a:xfrm rot="5400000">
            <a:off x="8362330" y="4359299"/>
            <a:ext cx="1040058" cy="1113575"/>
          </a:xfrm>
          <a:prstGeom prst="bentUpArrow">
            <a:avLst>
              <a:gd name="adj1" fmla="val 12567"/>
              <a:gd name="adj2" fmla="val 18340"/>
              <a:gd name="adj3" fmla="val 20560"/>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CasellaDiTesto 50">
            <a:extLst>
              <a:ext uri="{FF2B5EF4-FFF2-40B4-BE49-F238E27FC236}">
                <a16:creationId xmlns:a16="http://schemas.microsoft.com/office/drawing/2014/main" id="{EF647742-17A0-16BC-831D-293E7712E0AF}"/>
              </a:ext>
            </a:extLst>
          </p:cNvPr>
          <p:cNvSpPr txBox="1"/>
          <p:nvPr/>
        </p:nvSpPr>
        <p:spPr>
          <a:xfrm>
            <a:off x="9439147" y="5004135"/>
            <a:ext cx="2527423" cy="461665"/>
          </a:xfrm>
          <a:prstGeom prst="rect">
            <a:avLst/>
          </a:prstGeom>
          <a:noFill/>
        </p:spPr>
        <p:txBody>
          <a:bodyPr wrap="none" rtlCol="0">
            <a:spAutoFit/>
          </a:bodyPr>
          <a:lstStyle/>
          <a:p>
            <a:r>
              <a:rPr lang="it-IT" sz="2400" b="1" dirty="0" err="1"/>
              <a:t>tungsten</a:t>
            </a:r>
            <a:r>
              <a:rPr lang="it-IT" sz="2400" b="1" dirty="0"/>
              <a:t> </a:t>
            </a:r>
            <a:r>
              <a:rPr lang="it-IT" sz="2400" b="1" dirty="0" err="1"/>
              <a:t>shielding</a:t>
            </a:r>
            <a:endParaRPr lang="it-IT" sz="2400" b="1" dirty="0"/>
          </a:p>
        </p:txBody>
      </p:sp>
      <p:sp>
        <p:nvSpPr>
          <p:cNvPr id="53" name="Freccia a destra 52">
            <a:extLst>
              <a:ext uri="{FF2B5EF4-FFF2-40B4-BE49-F238E27FC236}">
                <a16:creationId xmlns:a16="http://schemas.microsoft.com/office/drawing/2014/main" id="{F337696D-D28B-3019-8BE7-B8C8AC797E7A}"/>
              </a:ext>
            </a:extLst>
          </p:cNvPr>
          <p:cNvSpPr/>
          <p:nvPr/>
        </p:nvSpPr>
        <p:spPr>
          <a:xfrm>
            <a:off x="9962074" y="1962515"/>
            <a:ext cx="767899" cy="228235"/>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4" name="CasellaDiTesto 53">
            <a:extLst>
              <a:ext uri="{FF2B5EF4-FFF2-40B4-BE49-F238E27FC236}">
                <a16:creationId xmlns:a16="http://schemas.microsoft.com/office/drawing/2014/main" id="{1E74BF52-C79B-B800-C76B-9244929D57FB}"/>
              </a:ext>
            </a:extLst>
          </p:cNvPr>
          <p:cNvSpPr txBox="1"/>
          <p:nvPr/>
        </p:nvSpPr>
        <p:spPr>
          <a:xfrm>
            <a:off x="10762249" y="1802136"/>
            <a:ext cx="750655" cy="461665"/>
          </a:xfrm>
          <a:prstGeom prst="rect">
            <a:avLst/>
          </a:prstGeom>
          <a:noFill/>
        </p:spPr>
        <p:txBody>
          <a:bodyPr wrap="none" rtlCol="0">
            <a:spAutoFit/>
          </a:bodyPr>
          <a:lstStyle/>
          <a:p>
            <a:r>
              <a:rPr lang="it-IT" sz="2400" b="1" dirty="0"/>
              <a:t>coils</a:t>
            </a:r>
          </a:p>
        </p:txBody>
      </p:sp>
      <p:sp>
        <p:nvSpPr>
          <p:cNvPr id="55" name="Segnaposto piè di pagina 3">
            <a:extLst>
              <a:ext uri="{FF2B5EF4-FFF2-40B4-BE49-F238E27FC236}">
                <a16:creationId xmlns:a16="http://schemas.microsoft.com/office/drawing/2014/main" id="{C2A909FB-32B2-9A76-3862-03EBF12DE089}"/>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sp>
        <p:nvSpPr>
          <p:cNvPr id="56" name="CasellaDiTesto 55">
            <a:extLst>
              <a:ext uri="{FF2B5EF4-FFF2-40B4-BE49-F238E27FC236}">
                <a16:creationId xmlns:a16="http://schemas.microsoft.com/office/drawing/2014/main" id="{CF9F1A15-87E2-B6EC-E0B6-803C947C79B0}"/>
              </a:ext>
            </a:extLst>
          </p:cNvPr>
          <p:cNvSpPr txBox="1"/>
          <p:nvPr/>
        </p:nvSpPr>
        <p:spPr>
          <a:xfrm>
            <a:off x="2309043" y="4787355"/>
            <a:ext cx="502061" cy="1200329"/>
          </a:xfrm>
          <a:prstGeom prst="rect">
            <a:avLst/>
          </a:prstGeom>
          <a:noFill/>
        </p:spPr>
        <p:txBody>
          <a:bodyPr wrap="none" rtlCol="0">
            <a:spAutoFit/>
          </a:bodyPr>
          <a:lstStyle/>
          <a:p>
            <a:r>
              <a:rPr lang="it-IT" sz="7200" b="1" dirty="0">
                <a:solidFill>
                  <a:srgbClr val="C00000"/>
                </a:solidFill>
              </a:rPr>
              <a:t>}</a:t>
            </a:r>
          </a:p>
        </p:txBody>
      </p:sp>
      <p:sp>
        <p:nvSpPr>
          <p:cNvPr id="57" name="Freccia bidirezionale orizzontale 56">
            <a:extLst>
              <a:ext uri="{FF2B5EF4-FFF2-40B4-BE49-F238E27FC236}">
                <a16:creationId xmlns:a16="http://schemas.microsoft.com/office/drawing/2014/main" id="{0C39E425-A38B-0AC6-0E13-BCE12C344A82}"/>
              </a:ext>
            </a:extLst>
          </p:cNvPr>
          <p:cNvSpPr/>
          <p:nvPr/>
        </p:nvSpPr>
        <p:spPr>
          <a:xfrm>
            <a:off x="7375620" y="3241730"/>
            <a:ext cx="1979836" cy="132439"/>
          </a:xfrm>
          <a:prstGeom prst="lef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58" name="CasellaDiTesto 57">
                <a:extLst>
                  <a:ext uri="{FF2B5EF4-FFF2-40B4-BE49-F238E27FC236}">
                    <a16:creationId xmlns:a16="http://schemas.microsoft.com/office/drawing/2014/main" id="{50C7FC4F-6785-93E2-D384-8A78F2D779DF}"/>
                  </a:ext>
                </a:extLst>
              </p:cNvPr>
              <p:cNvSpPr txBox="1"/>
              <p:nvPr/>
            </p:nvSpPr>
            <p:spPr>
              <a:xfrm>
                <a:off x="8003892" y="3038635"/>
                <a:ext cx="779381"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1200" b="1" i="1" smtClean="0">
                          <a:solidFill>
                            <a:schemeClr val="tx1"/>
                          </a:solidFill>
                          <a:latin typeface="Cambria Math" panose="02040503050406030204" pitchFamily="18" charset="0"/>
                        </a:rPr>
                        <m:t>𝟏𝟒𝟎</m:t>
                      </m:r>
                      <m:r>
                        <a:rPr lang="it-IT" sz="1200" b="1" i="1" smtClean="0">
                          <a:solidFill>
                            <a:schemeClr val="tx1"/>
                          </a:solidFill>
                          <a:latin typeface="Cambria Math" panose="02040503050406030204" pitchFamily="18" charset="0"/>
                        </a:rPr>
                        <m:t>𝒎𝒎</m:t>
                      </m:r>
                    </m:oMath>
                  </m:oMathPara>
                </a14:m>
                <a:endParaRPr lang="it-IT" sz="1200" b="1" dirty="0"/>
              </a:p>
            </p:txBody>
          </p:sp>
        </mc:Choice>
        <mc:Fallback xmlns="">
          <p:sp>
            <p:nvSpPr>
              <p:cNvPr id="58" name="CasellaDiTesto 57">
                <a:extLst>
                  <a:ext uri="{FF2B5EF4-FFF2-40B4-BE49-F238E27FC236}">
                    <a16:creationId xmlns:a16="http://schemas.microsoft.com/office/drawing/2014/main" id="{50C7FC4F-6785-93E2-D384-8A78F2D779DF}"/>
                  </a:ext>
                </a:extLst>
              </p:cNvPr>
              <p:cNvSpPr txBox="1">
                <a:spLocks noRot="1" noChangeAspect="1" noMove="1" noResize="1" noEditPoints="1" noAdjustHandles="1" noChangeArrowheads="1" noChangeShapeType="1" noTextEdit="1"/>
              </p:cNvSpPr>
              <p:nvPr/>
            </p:nvSpPr>
            <p:spPr>
              <a:xfrm>
                <a:off x="8003892" y="3038635"/>
                <a:ext cx="779381" cy="276999"/>
              </a:xfrm>
              <a:prstGeom prst="rect">
                <a:avLst/>
              </a:prstGeom>
              <a:blipFill>
                <a:blip r:embed="rId7"/>
                <a:stretch>
                  <a:fillRect/>
                </a:stretch>
              </a:blipFill>
            </p:spPr>
            <p:txBody>
              <a:bodyPr/>
              <a:lstStyle/>
              <a:p>
                <a:r>
                  <a:rPr lang="it-IT">
                    <a:noFill/>
                  </a:rPr>
                  <a:t> </a:t>
                </a:r>
              </a:p>
            </p:txBody>
          </p:sp>
        </mc:Fallback>
      </mc:AlternateContent>
      <p:sp>
        <p:nvSpPr>
          <p:cNvPr id="61" name="Segnaposto testo 13">
            <a:extLst>
              <a:ext uri="{FF2B5EF4-FFF2-40B4-BE49-F238E27FC236}">
                <a16:creationId xmlns:a16="http://schemas.microsoft.com/office/drawing/2014/main" id="{46329899-31EF-013D-BEA4-FC5AB38EFCCE}"/>
              </a:ext>
            </a:extLst>
          </p:cNvPr>
          <p:cNvSpPr txBox="1">
            <a:spLocks/>
          </p:cNvSpPr>
          <p:nvPr/>
        </p:nvSpPr>
        <p:spPr>
          <a:xfrm>
            <a:off x="6268027" y="5857251"/>
            <a:ext cx="5810730" cy="44929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it-IT" sz="2400" b="1" dirty="0">
                <a:latin typeface="+mn-lt"/>
              </a:rPr>
              <a:t>Tape: </a:t>
            </a:r>
            <a:r>
              <a:rPr lang="it-IT" sz="2400" dirty="0">
                <a:latin typeface="+mn-lt"/>
              </a:rPr>
              <a:t>REBCO (12 mm) </a:t>
            </a:r>
            <a:r>
              <a:rPr lang="it-IT" sz="2400" dirty="0" err="1">
                <a:latin typeface="Calibri" panose="020F0502020204030204" pitchFamily="34" charset="0"/>
                <a:ea typeface="Calibri" panose="020F0502020204030204" pitchFamily="34" charset="0"/>
                <a:cs typeface="Calibri" panose="020F0502020204030204" pitchFamily="34" charset="0"/>
              </a:rPr>
              <a:t>Fujikura</a:t>
            </a:r>
            <a:r>
              <a:rPr lang="it-IT" sz="2400" dirty="0">
                <a:latin typeface="Calibri" panose="020F0502020204030204" pitchFamily="34" charset="0"/>
                <a:ea typeface="Calibri" panose="020F0502020204030204" pitchFamily="34" charset="0"/>
                <a:cs typeface="Calibri" panose="020F0502020204030204" pitchFamily="34" charset="0"/>
              </a:rPr>
              <a:t> FESC tape</a:t>
            </a:r>
            <a:endParaRPr lang="it-IT" sz="2400" b="0" dirty="0">
              <a:latin typeface="Calibri" panose="020F0502020204030204" pitchFamily="34" charset="0"/>
              <a:ea typeface="Calibri" panose="020F0502020204030204" pitchFamily="34" charset="0"/>
              <a:cs typeface="Calibri" panose="020F0502020204030204" pitchFamily="34" charset="0"/>
            </a:endParaRPr>
          </a:p>
          <a:p>
            <a:endParaRPr lang="it-IT" sz="2400" dirty="0">
              <a:latin typeface="+mn-lt"/>
            </a:endParaRPr>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pPr marL="285750" indent="-285750">
              <a:buFont typeface="Arial" panose="020B0604020202020204" pitchFamily="34" charset="0"/>
              <a:buChar char="•"/>
            </a:pPr>
            <a:endParaRPr lang="it-IT" sz="2400" dirty="0"/>
          </a:p>
          <a:p>
            <a:endParaRPr lang="it-IT" sz="2400" dirty="0"/>
          </a:p>
        </p:txBody>
      </p:sp>
      <p:sp>
        <p:nvSpPr>
          <p:cNvPr id="65" name="CasellaDiTesto 64">
            <a:extLst>
              <a:ext uri="{FF2B5EF4-FFF2-40B4-BE49-F238E27FC236}">
                <a16:creationId xmlns:a16="http://schemas.microsoft.com/office/drawing/2014/main" id="{B198712D-AAE3-9121-D440-EE9012F63189}"/>
              </a:ext>
            </a:extLst>
          </p:cNvPr>
          <p:cNvSpPr txBox="1"/>
          <p:nvPr/>
        </p:nvSpPr>
        <p:spPr>
          <a:xfrm>
            <a:off x="10913987" y="4171569"/>
            <a:ext cx="1157689" cy="461665"/>
          </a:xfrm>
          <a:prstGeom prst="rect">
            <a:avLst/>
          </a:prstGeom>
          <a:noFill/>
        </p:spPr>
        <p:txBody>
          <a:bodyPr wrap="none" rtlCol="0">
            <a:spAutoFit/>
          </a:bodyPr>
          <a:lstStyle/>
          <a:p>
            <a:r>
              <a:rPr lang="it-IT" sz="2400" b="1" dirty="0"/>
              <a:t>4 layers</a:t>
            </a:r>
          </a:p>
        </p:txBody>
      </p:sp>
      <p:sp>
        <p:nvSpPr>
          <p:cNvPr id="66" name="CasellaDiTesto 65">
            <a:extLst>
              <a:ext uri="{FF2B5EF4-FFF2-40B4-BE49-F238E27FC236}">
                <a16:creationId xmlns:a16="http://schemas.microsoft.com/office/drawing/2014/main" id="{E6CEB659-1230-5B65-10E0-5DAB0E83C8B3}"/>
              </a:ext>
            </a:extLst>
          </p:cNvPr>
          <p:cNvSpPr txBox="1"/>
          <p:nvPr/>
        </p:nvSpPr>
        <p:spPr>
          <a:xfrm rot="5400000">
            <a:off x="9653455" y="2798236"/>
            <a:ext cx="537327" cy="1323439"/>
          </a:xfrm>
          <a:prstGeom prst="rect">
            <a:avLst/>
          </a:prstGeom>
          <a:noFill/>
        </p:spPr>
        <p:txBody>
          <a:bodyPr wrap="none" rtlCol="0">
            <a:spAutoFit/>
          </a:bodyPr>
          <a:lstStyle/>
          <a:p>
            <a:r>
              <a:rPr lang="it-IT" sz="8000" b="1" dirty="0"/>
              <a:t>}</a:t>
            </a:r>
          </a:p>
        </p:txBody>
      </p:sp>
      <p:sp>
        <p:nvSpPr>
          <p:cNvPr id="67" name="Freccia angolare in su 66">
            <a:extLst>
              <a:ext uri="{FF2B5EF4-FFF2-40B4-BE49-F238E27FC236}">
                <a16:creationId xmlns:a16="http://schemas.microsoft.com/office/drawing/2014/main" id="{BAB8E156-3EFC-3424-B39C-D0F3C4D9CF22}"/>
              </a:ext>
            </a:extLst>
          </p:cNvPr>
          <p:cNvSpPr/>
          <p:nvPr/>
        </p:nvSpPr>
        <p:spPr>
          <a:xfrm rot="5400000">
            <a:off x="9837170" y="3529567"/>
            <a:ext cx="1040058" cy="1113575"/>
          </a:xfrm>
          <a:prstGeom prst="bentUpArrow">
            <a:avLst>
              <a:gd name="adj1" fmla="val 12567"/>
              <a:gd name="adj2" fmla="val 18340"/>
              <a:gd name="adj3" fmla="val 20560"/>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9" name="CasellaDiTesto 68">
            <a:extLst>
              <a:ext uri="{FF2B5EF4-FFF2-40B4-BE49-F238E27FC236}">
                <a16:creationId xmlns:a16="http://schemas.microsoft.com/office/drawing/2014/main" id="{E206878C-D45A-685D-8C9F-B92DC09E4B55}"/>
              </a:ext>
            </a:extLst>
          </p:cNvPr>
          <p:cNvSpPr txBox="1"/>
          <p:nvPr/>
        </p:nvSpPr>
        <p:spPr>
          <a:xfrm>
            <a:off x="9364098" y="2850147"/>
            <a:ext cx="1042981" cy="369332"/>
          </a:xfrm>
          <a:prstGeom prst="rect">
            <a:avLst/>
          </a:prstGeom>
          <a:noFill/>
        </p:spPr>
        <p:txBody>
          <a:bodyPr wrap="square">
            <a:spAutoFit/>
          </a:bodyPr>
          <a:lstStyle/>
          <a:p>
            <a:r>
              <a:rPr lang="it-IT" dirty="0"/>
              <a:t>1  2  3  4</a:t>
            </a:r>
          </a:p>
        </p:txBody>
      </p:sp>
      <p:pic>
        <p:nvPicPr>
          <p:cNvPr id="70" name="Immagine 69">
            <a:extLst>
              <a:ext uri="{FF2B5EF4-FFF2-40B4-BE49-F238E27FC236}">
                <a16:creationId xmlns:a16="http://schemas.microsoft.com/office/drawing/2014/main" id="{D443DE6C-9009-E328-8490-7D612BA420EC}"/>
              </a:ext>
            </a:extLst>
          </p:cNvPr>
          <p:cNvPicPr>
            <a:picLocks noChangeAspect="1"/>
          </p:cNvPicPr>
          <p:nvPr/>
        </p:nvPicPr>
        <p:blipFill>
          <a:blip r:embed="rId8"/>
          <a:stretch>
            <a:fillRect/>
          </a:stretch>
        </p:blipFill>
        <p:spPr>
          <a:xfrm>
            <a:off x="10660835" y="13682"/>
            <a:ext cx="790504" cy="790504"/>
          </a:xfrm>
          <a:prstGeom prst="rect">
            <a:avLst/>
          </a:prstGeom>
        </p:spPr>
      </p:pic>
      <p:pic>
        <p:nvPicPr>
          <p:cNvPr id="71" name="Immagine 70">
            <a:extLst>
              <a:ext uri="{FF2B5EF4-FFF2-40B4-BE49-F238E27FC236}">
                <a16:creationId xmlns:a16="http://schemas.microsoft.com/office/drawing/2014/main" id="{FA05C567-A446-64D4-E77A-0BAAE63C3E21}"/>
              </a:ext>
            </a:extLst>
          </p:cNvPr>
          <p:cNvPicPr>
            <a:picLocks noChangeAspect="1"/>
          </p:cNvPicPr>
          <p:nvPr/>
        </p:nvPicPr>
        <p:blipFill>
          <a:blip r:embed="rId9"/>
          <a:stretch>
            <a:fillRect/>
          </a:stretch>
        </p:blipFill>
        <p:spPr>
          <a:xfrm>
            <a:off x="9870331" y="51103"/>
            <a:ext cx="790504" cy="734039"/>
          </a:xfrm>
          <a:prstGeom prst="rect">
            <a:avLst/>
          </a:prstGeom>
        </p:spPr>
      </p:pic>
      <p:pic>
        <p:nvPicPr>
          <p:cNvPr id="72" name="Immagine 71">
            <a:extLst>
              <a:ext uri="{FF2B5EF4-FFF2-40B4-BE49-F238E27FC236}">
                <a16:creationId xmlns:a16="http://schemas.microsoft.com/office/drawing/2014/main" id="{30E10E95-86C9-72C2-3D12-D3C17098D07A}"/>
              </a:ext>
            </a:extLst>
          </p:cNvPr>
          <p:cNvPicPr>
            <a:picLocks noChangeAspect="1"/>
          </p:cNvPicPr>
          <p:nvPr/>
        </p:nvPicPr>
        <p:blipFill>
          <a:blip r:embed="rId10"/>
          <a:stretch>
            <a:fillRect/>
          </a:stretch>
        </p:blipFill>
        <p:spPr>
          <a:xfrm>
            <a:off x="11391094" y="182578"/>
            <a:ext cx="800906" cy="433612"/>
          </a:xfrm>
          <a:prstGeom prst="rect">
            <a:avLst/>
          </a:prstGeom>
        </p:spPr>
      </p:pic>
      <p:pic>
        <p:nvPicPr>
          <p:cNvPr id="73" name="Immagine 72">
            <a:extLst>
              <a:ext uri="{FF2B5EF4-FFF2-40B4-BE49-F238E27FC236}">
                <a16:creationId xmlns:a16="http://schemas.microsoft.com/office/drawing/2014/main" id="{4133CC70-FB42-D6BF-A168-D8A13223924B}"/>
              </a:ext>
            </a:extLst>
          </p:cNvPr>
          <p:cNvPicPr>
            <a:picLocks noChangeAspect="1"/>
          </p:cNvPicPr>
          <p:nvPr/>
        </p:nvPicPr>
        <p:blipFill>
          <a:blip r:embed="rId11"/>
          <a:stretch>
            <a:fillRect/>
          </a:stretch>
        </p:blipFill>
        <p:spPr>
          <a:xfrm>
            <a:off x="11051364" y="714668"/>
            <a:ext cx="561829" cy="565600"/>
          </a:xfrm>
          <a:prstGeom prst="rect">
            <a:avLst/>
          </a:prstGeom>
        </p:spPr>
      </p:pic>
      <p:pic>
        <p:nvPicPr>
          <p:cNvPr id="74" name="Immagine 73">
            <a:extLst>
              <a:ext uri="{FF2B5EF4-FFF2-40B4-BE49-F238E27FC236}">
                <a16:creationId xmlns:a16="http://schemas.microsoft.com/office/drawing/2014/main" id="{FB16768D-B7F1-E3D3-7581-11803F1D5E81}"/>
              </a:ext>
            </a:extLst>
          </p:cNvPr>
          <p:cNvPicPr>
            <a:picLocks noChangeAspect="1"/>
          </p:cNvPicPr>
          <p:nvPr/>
        </p:nvPicPr>
        <p:blipFill rotWithShape="1">
          <a:blip r:embed="rId12"/>
          <a:srcRect l="1049" t="53804" r="672"/>
          <a:stretch/>
        </p:blipFill>
        <p:spPr>
          <a:xfrm>
            <a:off x="10407079" y="735196"/>
            <a:ext cx="561829" cy="535065"/>
          </a:xfrm>
          <a:prstGeom prst="rect">
            <a:avLst/>
          </a:prstGeom>
        </p:spPr>
      </p:pic>
      <p:sp>
        <p:nvSpPr>
          <p:cNvPr id="75" name="Ovale 74">
            <a:extLst>
              <a:ext uri="{FF2B5EF4-FFF2-40B4-BE49-F238E27FC236}">
                <a16:creationId xmlns:a16="http://schemas.microsoft.com/office/drawing/2014/main" id="{A394B8A7-E49A-35D5-615C-B18E80926C83}"/>
              </a:ext>
            </a:extLst>
          </p:cNvPr>
          <p:cNvSpPr/>
          <p:nvPr/>
        </p:nvSpPr>
        <p:spPr>
          <a:xfrm>
            <a:off x="524427" y="4709495"/>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5502FA95-3ECD-9CA8-1EB0-1ED11E066082}"/>
              </a:ext>
            </a:extLst>
          </p:cNvPr>
          <p:cNvSpPr/>
          <p:nvPr/>
        </p:nvSpPr>
        <p:spPr>
          <a:xfrm>
            <a:off x="9408738" y="3290066"/>
            <a:ext cx="221218" cy="7340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4A90EBED-DD86-B409-674E-A93472B3E933}"/>
              </a:ext>
            </a:extLst>
          </p:cNvPr>
          <p:cNvSpPr/>
          <p:nvPr/>
        </p:nvSpPr>
        <p:spPr>
          <a:xfrm>
            <a:off x="9631073" y="3290066"/>
            <a:ext cx="221218" cy="7340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69E264CF-7936-971D-51C9-730B70A3A99B}"/>
              </a:ext>
            </a:extLst>
          </p:cNvPr>
          <p:cNvSpPr/>
          <p:nvPr/>
        </p:nvSpPr>
        <p:spPr>
          <a:xfrm>
            <a:off x="9848130" y="3290066"/>
            <a:ext cx="221218" cy="7340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F1EE21A4-BBEC-7D84-7968-C85527C7E240}"/>
              </a:ext>
            </a:extLst>
          </p:cNvPr>
          <p:cNvSpPr/>
          <p:nvPr/>
        </p:nvSpPr>
        <p:spPr>
          <a:xfrm>
            <a:off x="10064475" y="3290066"/>
            <a:ext cx="221218" cy="73407"/>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25FEE22E-76F7-5BB9-CAB4-C229F6E90B16}"/>
              </a:ext>
            </a:extLst>
          </p:cNvPr>
          <p:cNvSpPr txBox="1"/>
          <p:nvPr/>
        </p:nvSpPr>
        <p:spPr>
          <a:xfrm>
            <a:off x="9320543" y="3066320"/>
            <a:ext cx="453811" cy="246221"/>
          </a:xfrm>
          <a:prstGeom prst="rect">
            <a:avLst/>
          </a:prstGeom>
          <a:noFill/>
        </p:spPr>
        <p:txBody>
          <a:bodyPr wrap="square" rtlCol="0">
            <a:spAutoFit/>
          </a:bodyPr>
          <a:lstStyle/>
          <a:p>
            <a:r>
              <a:rPr lang="it-IT" sz="1000" b="1" dirty="0">
                <a:solidFill>
                  <a:schemeClr val="accent2"/>
                </a:solidFill>
              </a:rPr>
              <a:t>tape</a:t>
            </a:r>
          </a:p>
        </p:txBody>
      </p:sp>
    </p:spTree>
    <p:extLst>
      <p:ext uri="{BB962C8B-B14F-4D97-AF65-F5344CB8AC3E}">
        <p14:creationId xmlns:p14="http://schemas.microsoft.com/office/powerpoint/2010/main" val="120504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7" grpId="0"/>
      <p:bldP spid="48" grpId="0" animBg="1"/>
      <p:bldP spid="56"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452CB67-45EE-B2E6-1674-190C84D30EF0}"/>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6" name="Title 5">
            <a:extLst>
              <a:ext uri="{FF2B5EF4-FFF2-40B4-BE49-F238E27FC236}">
                <a16:creationId xmlns:a16="http://schemas.microsoft.com/office/drawing/2014/main" id="{4B4F4502-0B47-981B-5CE8-63D07D4E7BE8}"/>
              </a:ext>
            </a:extLst>
          </p:cNvPr>
          <p:cNvSpPr>
            <a:spLocks noGrp="1"/>
          </p:cNvSpPr>
          <p:nvPr>
            <p:ph type="title"/>
          </p:nvPr>
        </p:nvSpPr>
        <p:spPr>
          <a:xfrm>
            <a:off x="2391588" y="100725"/>
            <a:ext cx="7408824" cy="1325563"/>
          </a:xfrm>
        </p:spPr>
        <p:txBody>
          <a:bodyPr/>
          <a:lstStyle/>
          <a:p>
            <a:r>
              <a:rPr lang="en-GB" b="1" dirty="0"/>
              <a:t>Tape &amp; Cable</a:t>
            </a:r>
          </a:p>
        </p:txBody>
      </p:sp>
      <p:pic>
        <p:nvPicPr>
          <p:cNvPr id="8" name="Segnaposto contenuto 7">
            <a:extLst>
              <a:ext uri="{FF2B5EF4-FFF2-40B4-BE49-F238E27FC236}">
                <a16:creationId xmlns:a16="http://schemas.microsoft.com/office/drawing/2014/main" id="{6AFFB34D-F42A-368D-C0D6-1B98EFD830DB}"/>
              </a:ext>
            </a:extLst>
          </p:cNvPr>
          <p:cNvPicPr>
            <a:picLocks noGrp="1" noChangeAspect="1"/>
          </p:cNvPicPr>
          <p:nvPr>
            <p:ph sz="half" idx="2"/>
          </p:nvPr>
        </p:nvPicPr>
        <p:blipFill>
          <a:blip r:embed="rId3"/>
          <a:stretch>
            <a:fillRect/>
          </a:stretch>
        </p:blipFill>
        <p:spPr>
          <a:xfrm>
            <a:off x="324448" y="1405032"/>
            <a:ext cx="6871543" cy="4951651"/>
          </a:xfrm>
          <a:prstGeom prst="rect">
            <a:avLst/>
          </a:prstGeom>
        </p:spPr>
      </p:pic>
      <p:sp>
        <p:nvSpPr>
          <p:cNvPr id="10" name="CasellaDiTesto 9">
            <a:extLst>
              <a:ext uri="{FF2B5EF4-FFF2-40B4-BE49-F238E27FC236}">
                <a16:creationId xmlns:a16="http://schemas.microsoft.com/office/drawing/2014/main" id="{1B9BACF6-E8D3-E520-CAFB-A79F4AE52A45}"/>
              </a:ext>
            </a:extLst>
          </p:cNvPr>
          <p:cNvSpPr txBox="1"/>
          <p:nvPr/>
        </p:nvSpPr>
        <p:spPr>
          <a:xfrm>
            <a:off x="7948381" y="1405032"/>
            <a:ext cx="3864150" cy="1200329"/>
          </a:xfrm>
          <a:prstGeom prst="rect">
            <a:avLst/>
          </a:prstGeom>
          <a:noFill/>
        </p:spPr>
        <p:txBody>
          <a:bodyPr wrap="square">
            <a:spAutoFit/>
          </a:bodyPr>
          <a:lstStyle/>
          <a:p>
            <a:r>
              <a:rPr lang="en-US" dirty="0"/>
              <a:t>d</a:t>
            </a:r>
            <a:r>
              <a:rPr lang="en-US" sz="1800" b="0" i="0" u="none" strike="noStrike" baseline="0" dirty="0"/>
              <a:t>ouble tape &amp; metal-insulated cable, co-wounded with:</a:t>
            </a:r>
          </a:p>
          <a:p>
            <a:pPr marL="285750" indent="-285750">
              <a:buFontTx/>
              <a:buChar char="-"/>
            </a:pPr>
            <a:r>
              <a:rPr lang="en-US" sz="1800" i="0" u="none" strike="noStrike" baseline="0" dirty="0"/>
              <a:t>50 𝜇𝑚 </a:t>
            </a:r>
            <a:r>
              <a:rPr lang="en-US" sz="1800" b="0" i="0" u="none" strike="noStrike" baseline="0" dirty="0"/>
              <a:t>thick </a:t>
            </a:r>
            <a:r>
              <a:rPr lang="en-US" sz="1800" b="1" i="0" u="none" strike="noStrike" baseline="0" dirty="0">
                <a:solidFill>
                  <a:schemeClr val="accent1"/>
                </a:solidFill>
              </a:rPr>
              <a:t>SS tape </a:t>
            </a:r>
            <a:r>
              <a:rPr lang="en-US" sz="1800" b="0" i="0" u="none" strike="noStrike" baseline="0" dirty="0"/>
              <a:t>(layers 1-2) </a:t>
            </a:r>
          </a:p>
          <a:p>
            <a:r>
              <a:rPr lang="en-US" b="0" i="0" u="none" strike="noStrike" baseline="0" dirty="0"/>
              <a:t>-    </a:t>
            </a:r>
            <a:r>
              <a:rPr lang="en-US" i="0" u="none" strike="noStrike" baseline="0" dirty="0"/>
              <a:t>25 𝜇𝑚 </a:t>
            </a:r>
            <a:r>
              <a:rPr lang="en-US" b="0" i="0" u="none" strike="noStrike" baseline="0" dirty="0"/>
              <a:t>thick </a:t>
            </a:r>
            <a:r>
              <a:rPr lang="en-US" b="1" i="0" u="none" strike="noStrike" baseline="0" dirty="0">
                <a:solidFill>
                  <a:schemeClr val="accent1"/>
                </a:solidFill>
              </a:rPr>
              <a:t>SS tape </a:t>
            </a:r>
            <a:r>
              <a:rPr lang="en-US" b="0" i="0" u="none" strike="noStrike" baseline="0" dirty="0"/>
              <a:t>(layers 3-4)</a:t>
            </a:r>
            <a:endParaRPr lang="it-IT" dirty="0"/>
          </a:p>
        </p:txBody>
      </p:sp>
      <p:sp>
        <p:nvSpPr>
          <p:cNvPr id="12" name="Rettangolo con angoli arrotondati 11">
            <a:extLst>
              <a:ext uri="{FF2B5EF4-FFF2-40B4-BE49-F238E27FC236}">
                <a16:creationId xmlns:a16="http://schemas.microsoft.com/office/drawing/2014/main" id="{28F3EF99-0B33-71D7-9A58-2928D6EAC88E}"/>
              </a:ext>
            </a:extLst>
          </p:cNvPr>
          <p:cNvSpPr/>
          <p:nvPr/>
        </p:nvSpPr>
        <p:spPr>
          <a:xfrm>
            <a:off x="7670663" y="3188569"/>
            <a:ext cx="1826044" cy="365125"/>
          </a:xfrm>
          <a:prstGeom prst="roundRect">
            <a:avLst>
              <a:gd name="adj" fmla="val 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6" name="CasellaDiTesto 15">
            <a:extLst>
              <a:ext uri="{FF2B5EF4-FFF2-40B4-BE49-F238E27FC236}">
                <a16:creationId xmlns:a16="http://schemas.microsoft.com/office/drawing/2014/main" id="{754DC660-AC42-8AE2-427A-65F41276FC72}"/>
              </a:ext>
            </a:extLst>
          </p:cNvPr>
          <p:cNvSpPr txBox="1"/>
          <p:nvPr/>
        </p:nvSpPr>
        <p:spPr>
          <a:xfrm>
            <a:off x="7841492" y="2549360"/>
            <a:ext cx="1480226" cy="646331"/>
          </a:xfrm>
          <a:prstGeom prst="rect">
            <a:avLst/>
          </a:prstGeom>
          <a:noFill/>
        </p:spPr>
        <p:txBody>
          <a:bodyPr wrap="square">
            <a:spAutoFit/>
          </a:bodyPr>
          <a:lstStyle/>
          <a:p>
            <a:pPr algn="ctr"/>
            <a:r>
              <a:rPr lang="en-US" sz="1800" b="1" i="0" u="none" strike="noStrike" baseline="0" dirty="0">
                <a:solidFill>
                  <a:schemeClr val="accent4">
                    <a:lumMod val="75000"/>
                  </a:schemeClr>
                </a:solidFill>
                <a:latin typeface="Calibri" panose="020F0502020204030204" pitchFamily="34" charset="0"/>
              </a:rPr>
              <a:t>Cable</a:t>
            </a:r>
          </a:p>
          <a:p>
            <a:pPr algn="ctr"/>
            <a:r>
              <a:rPr lang="en-US" sz="1800" b="1" i="0" u="none" strike="noStrike" baseline="0" dirty="0">
                <a:solidFill>
                  <a:schemeClr val="accent4">
                    <a:lumMod val="75000"/>
                  </a:schemeClr>
                </a:solidFill>
                <a:latin typeface="Calibri" panose="020F0502020204030204" pitchFamily="34" charset="0"/>
              </a:rPr>
              <a:t> in layers 1-2</a:t>
            </a:r>
            <a:endParaRPr lang="it-IT" b="1" dirty="0">
              <a:solidFill>
                <a:schemeClr val="accent4">
                  <a:lumMod val="75000"/>
                </a:schemeClr>
              </a:solidFill>
            </a:endParaRPr>
          </a:p>
        </p:txBody>
      </p:sp>
      <p:sp>
        <p:nvSpPr>
          <p:cNvPr id="17" name="CasellaDiTesto 16">
            <a:extLst>
              <a:ext uri="{FF2B5EF4-FFF2-40B4-BE49-F238E27FC236}">
                <a16:creationId xmlns:a16="http://schemas.microsoft.com/office/drawing/2014/main" id="{46621FD0-7CD3-38AB-6A75-C22AB6528F73}"/>
              </a:ext>
            </a:extLst>
          </p:cNvPr>
          <p:cNvSpPr txBox="1"/>
          <p:nvPr/>
        </p:nvSpPr>
        <p:spPr>
          <a:xfrm>
            <a:off x="10151842" y="2524535"/>
            <a:ext cx="1480226" cy="646331"/>
          </a:xfrm>
          <a:prstGeom prst="rect">
            <a:avLst/>
          </a:prstGeom>
          <a:noFill/>
        </p:spPr>
        <p:txBody>
          <a:bodyPr wrap="square">
            <a:spAutoFit/>
          </a:bodyPr>
          <a:lstStyle/>
          <a:p>
            <a:pPr algn="ctr"/>
            <a:r>
              <a:rPr lang="en-US" sz="1800" b="1" i="0" u="none" strike="noStrike" baseline="0" dirty="0">
                <a:solidFill>
                  <a:schemeClr val="accent4">
                    <a:lumMod val="75000"/>
                  </a:schemeClr>
                </a:solidFill>
                <a:latin typeface="Calibri" panose="020F0502020204030204" pitchFamily="34" charset="0"/>
              </a:rPr>
              <a:t>Cable</a:t>
            </a:r>
          </a:p>
          <a:p>
            <a:pPr algn="ctr"/>
            <a:r>
              <a:rPr lang="en-US" sz="1800" b="1" i="0" u="none" strike="noStrike" baseline="0" dirty="0">
                <a:solidFill>
                  <a:schemeClr val="accent4">
                    <a:lumMod val="75000"/>
                  </a:schemeClr>
                </a:solidFill>
                <a:latin typeface="Calibri" panose="020F0502020204030204" pitchFamily="34" charset="0"/>
              </a:rPr>
              <a:t> in layers 3-4</a:t>
            </a:r>
            <a:endParaRPr lang="it-IT" b="1" dirty="0">
              <a:solidFill>
                <a:schemeClr val="accent4">
                  <a:lumMod val="75000"/>
                </a:schemeClr>
              </a:solidFill>
            </a:endParaRPr>
          </a:p>
        </p:txBody>
      </p:sp>
      <p:sp>
        <p:nvSpPr>
          <p:cNvPr id="3" name="Rettangolo 2">
            <a:extLst>
              <a:ext uri="{FF2B5EF4-FFF2-40B4-BE49-F238E27FC236}">
                <a16:creationId xmlns:a16="http://schemas.microsoft.com/office/drawing/2014/main" id="{F7A62693-6525-5368-48C7-C9920677EF9F}"/>
              </a:ext>
            </a:extLst>
          </p:cNvPr>
          <p:cNvSpPr/>
          <p:nvPr/>
        </p:nvSpPr>
        <p:spPr>
          <a:xfrm>
            <a:off x="7670663" y="3511009"/>
            <a:ext cx="1826044" cy="12454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ttangolo 3">
            <a:extLst>
              <a:ext uri="{FF2B5EF4-FFF2-40B4-BE49-F238E27FC236}">
                <a16:creationId xmlns:a16="http://schemas.microsoft.com/office/drawing/2014/main" id="{874B1297-017D-AD01-6592-2D61C486732D}"/>
              </a:ext>
            </a:extLst>
          </p:cNvPr>
          <p:cNvSpPr/>
          <p:nvPr/>
        </p:nvSpPr>
        <p:spPr>
          <a:xfrm>
            <a:off x="7810772" y="3611418"/>
            <a:ext cx="1545825" cy="748147"/>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5B25ACBF-F8AA-8C34-84CF-A9A7DD503B79}"/>
              </a:ext>
            </a:extLst>
          </p:cNvPr>
          <p:cNvSpPr/>
          <p:nvPr/>
        </p:nvSpPr>
        <p:spPr>
          <a:xfrm>
            <a:off x="7810772" y="4358536"/>
            <a:ext cx="1545825" cy="101890"/>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6E5745AD-AE18-730F-4207-2DD802151FB5}"/>
              </a:ext>
            </a:extLst>
          </p:cNvPr>
          <p:cNvSpPr/>
          <p:nvPr/>
        </p:nvSpPr>
        <p:spPr>
          <a:xfrm>
            <a:off x="7810772" y="4464083"/>
            <a:ext cx="1545825" cy="45719"/>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507F499F-0DDB-0786-D924-289EAC2A1C41}"/>
              </a:ext>
            </a:extLst>
          </p:cNvPr>
          <p:cNvSpPr/>
          <p:nvPr/>
        </p:nvSpPr>
        <p:spPr>
          <a:xfrm>
            <a:off x="7810772" y="4503253"/>
            <a:ext cx="1545825" cy="171232"/>
          </a:xfrm>
          <a:prstGeom prst="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1" name="Immagine 30">
            <a:extLst>
              <a:ext uri="{FF2B5EF4-FFF2-40B4-BE49-F238E27FC236}">
                <a16:creationId xmlns:a16="http://schemas.microsoft.com/office/drawing/2014/main" id="{354D4EF6-2ABF-8F28-977B-5AE06858E8D3}"/>
              </a:ext>
            </a:extLst>
          </p:cNvPr>
          <p:cNvPicPr>
            <a:picLocks noChangeAspect="1"/>
          </p:cNvPicPr>
          <p:nvPr/>
        </p:nvPicPr>
        <p:blipFill>
          <a:blip r:embed="rId4"/>
          <a:stretch>
            <a:fillRect/>
          </a:stretch>
        </p:blipFill>
        <p:spPr>
          <a:xfrm>
            <a:off x="7809090" y="4268586"/>
            <a:ext cx="1554360" cy="110856"/>
          </a:xfrm>
          <a:prstGeom prst="rect">
            <a:avLst/>
          </a:prstGeom>
        </p:spPr>
      </p:pic>
      <p:pic>
        <p:nvPicPr>
          <p:cNvPr id="37" name="Immagine 36">
            <a:extLst>
              <a:ext uri="{FF2B5EF4-FFF2-40B4-BE49-F238E27FC236}">
                <a16:creationId xmlns:a16="http://schemas.microsoft.com/office/drawing/2014/main" id="{6EF46BBF-493A-C8AA-FA86-7CC02A3B40BD}"/>
              </a:ext>
            </a:extLst>
          </p:cNvPr>
          <p:cNvPicPr>
            <a:picLocks noChangeAspect="1"/>
          </p:cNvPicPr>
          <p:nvPr/>
        </p:nvPicPr>
        <p:blipFill>
          <a:blip r:embed="rId5"/>
          <a:stretch>
            <a:fillRect/>
          </a:stretch>
        </p:blipFill>
        <p:spPr>
          <a:xfrm>
            <a:off x="7810828" y="4155899"/>
            <a:ext cx="1548845" cy="114954"/>
          </a:xfrm>
          <a:prstGeom prst="rect">
            <a:avLst/>
          </a:prstGeom>
        </p:spPr>
      </p:pic>
      <p:pic>
        <p:nvPicPr>
          <p:cNvPr id="41" name="Immagine 40">
            <a:extLst>
              <a:ext uri="{FF2B5EF4-FFF2-40B4-BE49-F238E27FC236}">
                <a16:creationId xmlns:a16="http://schemas.microsoft.com/office/drawing/2014/main" id="{516FFBA8-B7CB-0493-A052-96CA2748CB0A}"/>
              </a:ext>
            </a:extLst>
          </p:cNvPr>
          <p:cNvPicPr>
            <a:picLocks noChangeAspect="1"/>
          </p:cNvPicPr>
          <p:nvPr/>
        </p:nvPicPr>
        <p:blipFill>
          <a:blip r:embed="rId6"/>
          <a:stretch>
            <a:fillRect/>
          </a:stretch>
        </p:blipFill>
        <p:spPr>
          <a:xfrm>
            <a:off x="9971379" y="3330293"/>
            <a:ext cx="1841152" cy="188992"/>
          </a:xfrm>
          <a:prstGeom prst="rect">
            <a:avLst/>
          </a:prstGeom>
        </p:spPr>
      </p:pic>
      <p:sp>
        <p:nvSpPr>
          <p:cNvPr id="43" name="Segnaposto piè di pagina 3">
            <a:extLst>
              <a:ext uri="{FF2B5EF4-FFF2-40B4-BE49-F238E27FC236}">
                <a16:creationId xmlns:a16="http://schemas.microsoft.com/office/drawing/2014/main" id="{3FF59F4C-9213-FE01-5295-4C0C8F5DE02A}"/>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44" name="Immagine 43">
            <a:extLst>
              <a:ext uri="{FF2B5EF4-FFF2-40B4-BE49-F238E27FC236}">
                <a16:creationId xmlns:a16="http://schemas.microsoft.com/office/drawing/2014/main" id="{A71F633A-A6E4-F8AF-DF48-A2DB438D2B9C}"/>
              </a:ext>
            </a:extLst>
          </p:cNvPr>
          <p:cNvPicPr>
            <a:picLocks noChangeAspect="1"/>
          </p:cNvPicPr>
          <p:nvPr/>
        </p:nvPicPr>
        <p:blipFill>
          <a:blip r:embed="rId7"/>
          <a:stretch>
            <a:fillRect/>
          </a:stretch>
        </p:blipFill>
        <p:spPr>
          <a:xfrm>
            <a:off x="10660835" y="13682"/>
            <a:ext cx="790504" cy="790504"/>
          </a:xfrm>
          <a:prstGeom prst="rect">
            <a:avLst/>
          </a:prstGeom>
        </p:spPr>
      </p:pic>
      <p:pic>
        <p:nvPicPr>
          <p:cNvPr id="45" name="Immagine 44">
            <a:extLst>
              <a:ext uri="{FF2B5EF4-FFF2-40B4-BE49-F238E27FC236}">
                <a16:creationId xmlns:a16="http://schemas.microsoft.com/office/drawing/2014/main" id="{19D9120D-07E6-7FFB-D636-12C19DC1561D}"/>
              </a:ext>
            </a:extLst>
          </p:cNvPr>
          <p:cNvPicPr>
            <a:picLocks noChangeAspect="1"/>
          </p:cNvPicPr>
          <p:nvPr/>
        </p:nvPicPr>
        <p:blipFill>
          <a:blip r:embed="rId8"/>
          <a:stretch>
            <a:fillRect/>
          </a:stretch>
        </p:blipFill>
        <p:spPr>
          <a:xfrm>
            <a:off x="9870331" y="51103"/>
            <a:ext cx="790504" cy="734039"/>
          </a:xfrm>
          <a:prstGeom prst="rect">
            <a:avLst/>
          </a:prstGeom>
        </p:spPr>
      </p:pic>
      <p:pic>
        <p:nvPicPr>
          <p:cNvPr id="46" name="Immagine 45">
            <a:extLst>
              <a:ext uri="{FF2B5EF4-FFF2-40B4-BE49-F238E27FC236}">
                <a16:creationId xmlns:a16="http://schemas.microsoft.com/office/drawing/2014/main" id="{C341D71E-639B-E217-4AB3-1641000442E0}"/>
              </a:ext>
            </a:extLst>
          </p:cNvPr>
          <p:cNvPicPr>
            <a:picLocks noChangeAspect="1"/>
          </p:cNvPicPr>
          <p:nvPr/>
        </p:nvPicPr>
        <p:blipFill>
          <a:blip r:embed="rId9"/>
          <a:stretch>
            <a:fillRect/>
          </a:stretch>
        </p:blipFill>
        <p:spPr>
          <a:xfrm>
            <a:off x="11391094" y="182578"/>
            <a:ext cx="800906" cy="433612"/>
          </a:xfrm>
          <a:prstGeom prst="rect">
            <a:avLst/>
          </a:prstGeom>
        </p:spPr>
      </p:pic>
      <p:pic>
        <p:nvPicPr>
          <p:cNvPr id="47" name="Immagine 46">
            <a:extLst>
              <a:ext uri="{FF2B5EF4-FFF2-40B4-BE49-F238E27FC236}">
                <a16:creationId xmlns:a16="http://schemas.microsoft.com/office/drawing/2014/main" id="{2E96B11E-0E86-D252-795D-C976C22DA70B}"/>
              </a:ext>
            </a:extLst>
          </p:cNvPr>
          <p:cNvPicPr>
            <a:picLocks noChangeAspect="1"/>
          </p:cNvPicPr>
          <p:nvPr/>
        </p:nvPicPr>
        <p:blipFill>
          <a:blip r:embed="rId10"/>
          <a:stretch>
            <a:fillRect/>
          </a:stretch>
        </p:blipFill>
        <p:spPr>
          <a:xfrm>
            <a:off x="11051364" y="714668"/>
            <a:ext cx="561829" cy="565600"/>
          </a:xfrm>
          <a:prstGeom prst="rect">
            <a:avLst/>
          </a:prstGeom>
        </p:spPr>
      </p:pic>
      <p:pic>
        <p:nvPicPr>
          <p:cNvPr id="48" name="Immagine 47">
            <a:extLst>
              <a:ext uri="{FF2B5EF4-FFF2-40B4-BE49-F238E27FC236}">
                <a16:creationId xmlns:a16="http://schemas.microsoft.com/office/drawing/2014/main" id="{0A57762A-6298-2C0F-1D7E-B207E8BAD2FD}"/>
              </a:ext>
            </a:extLst>
          </p:cNvPr>
          <p:cNvPicPr>
            <a:picLocks noChangeAspect="1"/>
          </p:cNvPicPr>
          <p:nvPr/>
        </p:nvPicPr>
        <p:blipFill rotWithShape="1">
          <a:blip r:embed="rId11"/>
          <a:srcRect l="1049" t="53804" r="672"/>
          <a:stretch/>
        </p:blipFill>
        <p:spPr>
          <a:xfrm>
            <a:off x="10407079" y="735196"/>
            <a:ext cx="561829" cy="535065"/>
          </a:xfrm>
          <a:prstGeom prst="rect">
            <a:avLst/>
          </a:prstGeom>
        </p:spPr>
      </p:pic>
      <p:sp>
        <p:nvSpPr>
          <p:cNvPr id="80" name="Cerchio vuoto 79">
            <a:extLst>
              <a:ext uri="{FF2B5EF4-FFF2-40B4-BE49-F238E27FC236}">
                <a16:creationId xmlns:a16="http://schemas.microsoft.com/office/drawing/2014/main" id="{2F687F8D-BA62-DBDC-F57B-90DECBAA42A6}"/>
              </a:ext>
            </a:extLst>
          </p:cNvPr>
          <p:cNvSpPr/>
          <p:nvPr/>
        </p:nvSpPr>
        <p:spPr>
          <a:xfrm>
            <a:off x="371914" y="5710687"/>
            <a:ext cx="6744878" cy="338904"/>
          </a:xfrm>
          <a:prstGeom prst="donut">
            <a:avLst>
              <a:gd name="adj" fmla="val 11581"/>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3" name="Rettangolo 12">
            <a:extLst>
              <a:ext uri="{FF2B5EF4-FFF2-40B4-BE49-F238E27FC236}">
                <a16:creationId xmlns:a16="http://schemas.microsoft.com/office/drawing/2014/main" id="{7D7948EE-010B-21A7-5084-9770926FAA99}"/>
              </a:ext>
            </a:extLst>
          </p:cNvPr>
          <p:cNvSpPr/>
          <p:nvPr/>
        </p:nvSpPr>
        <p:spPr>
          <a:xfrm>
            <a:off x="7670663" y="4754665"/>
            <a:ext cx="1826044" cy="12454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 name="Immagine 13">
            <a:extLst>
              <a:ext uri="{FF2B5EF4-FFF2-40B4-BE49-F238E27FC236}">
                <a16:creationId xmlns:a16="http://schemas.microsoft.com/office/drawing/2014/main" id="{8836C8B6-1B04-C8DC-FFC7-811D53379475}"/>
              </a:ext>
            </a:extLst>
          </p:cNvPr>
          <p:cNvPicPr>
            <a:picLocks noChangeAspect="1"/>
          </p:cNvPicPr>
          <p:nvPr/>
        </p:nvPicPr>
        <p:blipFill>
          <a:blip r:embed="rId12"/>
          <a:stretch>
            <a:fillRect/>
          </a:stretch>
        </p:blipFill>
        <p:spPr>
          <a:xfrm rot="10800000">
            <a:off x="7807106" y="4831654"/>
            <a:ext cx="1560711" cy="1079086"/>
          </a:xfrm>
          <a:prstGeom prst="rect">
            <a:avLst/>
          </a:prstGeom>
        </p:spPr>
      </p:pic>
      <p:sp>
        <p:nvSpPr>
          <p:cNvPr id="19" name="Rettangolo 18">
            <a:extLst>
              <a:ext uri="{FF2B5EF4-FFF2-40B4-BE49-F238E27FC236}">
                <a16:creationId xmlns:a16="http://schemas.microsoft.com/office/drawing/2014/main" id="{E93112B5-87C1-D079-CF57-4114DA54A5FC}"/>
              </a:ext>
            </a:extLst>
          </p:cNvPr>
          <p:cNvSpPr/>
          <p:nvPr/>
        </p:nvSpPr>
        <p:spPr>
          <a:xfrm>
            <a:off x="9978933" y="4751149"/>
            <a:ext cx="1826044" cy="12454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4E14E73D-5877-14F0-57E7-4D6E805029A8}"/>
              </a:ext>
            </a:extLst>
          </p:cNvPr>
          <p:cNvSpPr/>
          <p:nvPr/>
        </p:nvSpPr>
        <p:spPr>
          <a:xfrm>
            <a:off x="9978933" y="3516308"/>
            <a:ext cx="1826044" cy="1245406"/>
          </a:xfrm>
          <a:prstGeom prst="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97E2B833-4EA3-0D6F-2E59-9D51411F7907}"/>
              </a:ext>
            </a:extLst>
          </p:cNvPr>
          <p:cNvSpPr/>
          <p:nvPr/>
        </p:nvSpPr>
        <p:spPr>
          <a:xfrm>
            <a:off x="10119042" y="3616717"/>
            <a:ext cx="1545825" cy="748147"/>
          </a:xfrm>
          <a:prstGeom prst="rect">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564772EC-9C42-8F2B-8B4C-A50F657E381D}"/>
              </a:ext>
            </a:extLst>
          </p:cNvPr>
          <p:cNvSpPr/>
          <p:nvPr/>
        </p:nvSpPr>
        <p:spPr>
          <a:xfrm>
            <a:off x="10119042" y="4363835"/>
            <a:ext cx="1545825" cy="101890"/>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4D331A1E-3493-F54D-3EB0-55A451F78CE4}"/>
              </a:ext>
            </a:extLst>
          </p:cNvPr>
          <p:cNvSpPr/>
          <p:nvPr/>
        </p:nvSpPr>
        <p:spPr>
          <a:xfrm>
            <a:off x="10119042" y="4469382"/>
            <a:ext cx="1545825" cy="45719"/>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C0379A73-A39B-5D07-BF07-B70287CEF953}"/>
              </a:ext>
            </a:extLst>
          </p:cNvPr>
          <p:cNvSpPr/>
          <p:nvPr/>
        </p:nvSpPr>
        <p:spPr>
          <a:xfrm>
            <a:off x="10119042" y="4508552"/>
            <a:ext cx="1545825" cy="171232"/>
          </a:xfrm>
          <a:prstGeom prst="rec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5" name="Immagine 24">
            <a:extLst>
              <a:ext uri="{FF2B5EF4-FFF2-40B4-BE49-F238E27FC236}">
                <a16:creationId xmlns:a16="http://schemas.microsoft.com/office/drawing/2014/main" id="{037FE86E-1805-0AEC-E435-9199CE687802}"/>
              </a:ext>
            </a:extLst>
          </p:cNvPr>
          <p:cNvPicPr>
            <a:picLocks noChangeAspect="1"/>
          </p:cNvPicPr>
          <p:nvPr/>
        </p:nvPicPr>
        <p:blipFill>
          <a:blip r:embed="rId4"/>
          <a:stretch>
            <a:fillRect/>
          </a:stretch>
        </p:blipFill>
        <p:spPr>
          <a:xfrm>
            <a:off x="10117360" y="4273885"/>
            <a:ext cx="1554360" cy="110856"/>
          </a:xfrm>
          <a:prstGeom prst="rect">
            <a:avLst/>
          </a:prstGeom>
        </p:spPr>
      </p:pic>
      <p:pic>
        <p:nvPicPr>
          <p:cNvPr id="26" name="Immagine 25">
            <a:extLst>
              <a:ext uri="{FF2B5EF4-FFF2-40B4-BE49-F238E27FC236}">
                <a16:creationId xmlns:a16="http://schemas.microsoft.com/office/drawing/2014/main" id="{2FC1D55E-22DA-33D7-654D-9BA3D7BB888A}"/>
              </a:ext>
            </a:extLst>
          </p:cNvPr>
          <p:cNvPicPr>
            <a:picLocks noChangeAspect="1"/>
          </p:cNvPicPr>
          <p:nvPr/>
        </p:nvPicPr>
        <p:blipFill>
          <a:blip r:embed="rId5"/>
          <a:stretch>
            <a:fillRect/>
          </a:stretch>
        </p:blipFill>
        <p:spPr>
          <a:xfrm>
            <a:off x="10119098" y="4161198"/>
            <a:ext cx="1548845" cy="114954"/>
          </a:xfrm>
          <a:prstGeom prst="rect">
            <a:avLst/>
          </a:prstGeom>
        </p:spPr>
      </p:pic>
      <p:pic>
        <p:nvPicPr>
          <p:cNvPr id="18" name="Immagine 17">
            <a:extLst>
              <a:ext uri="{FF2B5EF4-FFF2-40B4-BE49-F238E27FC236}">
                <a16:creationId xmlns:a16="http://schemas.microsoft.com/office/drawing/2014/main" id="{38110095-812C-7E1D-15FF-5D04D46C7CC9}"/>
              </a:ext>
            </a:extLst>
          </p:cNvPr>
          <p:cNvPicPr>
            <a:picLocks noChangeAspect="1"/>
          </p:cNvPicPr>
          <p:nvPr/>
        </p:nvPicPr>
        <p:blipFill>
          <a:blip r:embed="rId12"/>
          <a:stretch>
            <a:fillRect/>
          </a:stretch>
        </p:blipFill>
        <p:spPr>
          <a:xfrm rot="10800000">
            <a:off x="10111009" y="4831655"/>
            <a:ext cx="1560711" cy="1079086"/>
          </a:xfrm>
          <a:prstGeom prst="rect">
            <a:avLst/>
          </a:prstGeom>
        </p:spPr>
      </p:pic>
    </p:spTree>
    <p:extLst>
      <p:ext uri="{BB962C8B-B14F-4D97-AF65-F5344CB8AC3E}">
        <p14:creationId xmlns:p14="http://schemas.microsoft.com/office/powerpoint/2010/main" val="1522810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testo 7">
            <a:extLst>
              <a:ext uri="{FF2B5EF4-FFF2-40B4-BE49-F238E27FC236}">
                <a16:creationId xmlns:a16="http://schemas.microsoft.com/office/drawing/2014/main" id="{FD5BAF7C-C5C2-6D4B-78D6-D4C18A2A6BA4}"/>
              </a:ext>
            </a:extLst>
          </p:cNvPr>
          <p:cNvSpPr>
            <a:spLocks noGrp="1"/>
          </p:cNvSpPr>
          <p:nvPr>
            <p:ph type="body" idx="1"/>
          </p:nvPr>
        </p:nvSpPr>
        <p:spPr>
          <a:xfrm>
            <a:off x="862013" y="1370123"/>
            <a:ext cx="5157787" cy="823912"/>
          </a:xfrm>
        </p:spPr>
        <p:txBody>
          <a:bodyPr/>
          <a:lstStyle/>
          <a:p>
            <a:r>
              <a:rPr lang="it-IT" dirty="0" err="1">
                <a:solidFill>
                  <a:srgbClr val="00B050"/>
                </a:solidFill>
              </a:rPr>
              <a:t>Advantages</a:t>
            </a:r>
            <a:endParaRPr lang="it-IT" dirty="0">
              <a:solidFill>
                <a:srgbClr val="00B050"/>
              </a:solidFill>
            </a:endParaRPr>
          </a:p>
        </p:txBody>
      </p:sp>
      <mc:AlternateContent xmlns:mc="http://schemas.openxmlformats.org/markup-compatibility/2006" xmlns:a14="http://schemas.microsoft.com/office/drawing/2010/main">
        <mc:Choice Requires="a14">
          <p:sp>
            <p:nvSpPr>
              <p:cNvPr id="9" name="Segnaposto contenuto 8">
                <a:extLst>
                  <a:ext uri="{FF2B5EF4-FFF2-40B4-BE49-F238E27FC236}">
                    <a16:creationId xmlns:a16="http://schemas.microsoft.com/office/drawing/2014/main" id="{500C916A-0A94-68F2-3DF5-AAA386E6C949}"/>
                  </a:ext>
                </a:extLst>
              </p:cNvPr>
              <p:cNvSpPr>
                <a:spLocks noGrp="1"/>
              </p:cNvSpPr>
              <p:nvPr>
                <p:ph sz="half" idx="2"/>
              </p:nvPr>
            </p:nvSpPr>
            <p:spPr>
              <a:xfrm>
                <a:off x="839787" y="2617168"/>
                <a:ext cx="5157787" cy="3684588"/>
              </a:xfrm>
            </p:spPr>
            <p:txBody>
              <a:bodyPr>
                <a:normAutofit/>
              </a:bodyPr>
              <a:lstStyle/>
              <a:p>
                <a:r>
                  <a:rPr lang="it-IT" dirty="0">
                    <a:latin typeface="+mn-lt"/>
                  </a:rPr>
                  <a:t>Higher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𝐵</m:t>
                        </m:r>
                      </m:e>
                      <m:sub>
                        <m:r>
                          <a:rPr lang="it-IT" i="1">
                            <a:latin typeface="Cambria Math" panose="02040503050406030204" pitchFamily="18" charset="0"/>
                          </a:rPr>
                          <m:t>𝑐</m:t>
                        </m:r>
                        <m:r>
                          <a:rPr lang="it-IT" i="1">
                            <a:latin typeface="Cambria Math" panose="02040503050406030204" pitchFamily="18" charset="0"/>
                          </a:rPr>
                          <m:t>2</m:t>
                        </m:r>
                      </m:sub>
                    </m:sSub>
                  </m:oMath>
                </a14:m>
                <a:endParaRPr lang="it-IT" dirty="0">
                  <a:latin typeface="+mn-lt"/>
                </a:endParaRPr>
              </a:p>
              <a:p>
                <a:endParaRPr lang="it-IT" dirty="0">
                  <a:latin typeface="+mn-lt"/>
                </a:endParaRPr>
              </a:p>
              <a:p>
                <a:r>
                  <a:rPr lang="it-IT" dirty="0">
                    <a:latin typeface="+mn-lt"/>
                  </a:rPr>
                  <a:t>Higher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𝐼</m:t>
                        </m:r>
                      </m:e>
                      <m:sub>
                        <m:r>
                          <a:rPr lang="it-IT" i="1">
                            <a:latin typeface="Cambria Math" panose="02040503050406030204" pitchFamily="18" charset="0"/>
                          </a:rPr>
                          <m:t>𝑐</m:t>
                        </m:r>
                      </m:sub>
                    </m:sSub>
                  </m:oMath>
                </a14:m>
                <a:r>
                  <a:rPr lang="it-IT" dirty="0">
                    <a:latin typeface="+mn-lt"/>
                  </a:rPr>
                  <a:t>       </a:t>
                </a:r>
                <a:endParaRPr lang="it-IT" sz="1800" dirty="0">
                  <a:latin typeface="+mn-lt"/>
                </a:endParaRPr>
              </a:p>
              <a:p>
                <a:pPr marL="0" indent="0">
                  <a:buNone/>
                </a:pPr>
                <a:endParaRPr lang="it-IT" dirty="0">
                  <a:latin typeface="+mn-lt"/>
                </a:endParaRPr>
              </a:p>
              <a:p>
                <a:r>
                  <a:rPr lang="it-IT" dirty="0" err="1">
                    <a:latin typeface="+mn-lt"/>
                  </a:rPr>
                  <a:t>Higher</a:t>
                </a:r>
                <a:r>
                  <a:rPr lang="it-IT" dirty="0">
                    <a:latin typeface="+mn-lt"/>
                  </a:rPr>
                  <a:t> </a:t>
                </a:r>
                <a14:m>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𝑇</m:t>
                        </m:r>
                      </m:e>
                      <m:sub>
                        <m:r>
                          <a:rPr lang="it-IT" b="0" i="1" smtClean="0">
                            <a:latin typeface="Cambria Math" panose="02040503050406030204" pitchFamily="18" charset="0"/>
                          </a:rPr>
                          <m:t>𝑐</m:t>
                        </m:r>
                      </m:sub>
                    </m:sSub>
                  </m:oMath>
                </a14:m>
                <a:r>
                  <a:rPr lang="it-IT" dirty="0">
                    <a:latin typeface="+mn-lt"/>
                  </a:rPr>
                  <a:t>       </a:t>
                </a:r>
                <a:endParaRPr lang="it-IT" sz="1800" dirty="0">
                  <a:latin typeface="+mn-lt"/>
                </a:endParaRPr>
              </a:p>
            </p:txBody>
          </p:sp>
        </mc:Choice>
        <mc:Fallback xmlns="">
          <p:sp>
            <p:nvSpPr>
              <p:cNvPr id="9" name="Segnaposto contenuto 8">
                <a:extLst>
                  <a:ext uri="{FF2B5EF4-FFF2-40B4-BE49-F238E27FC236}">
                    <a16:creationId xmlns:a16="http://schemas.microsoft.com/office/drawing/2014/main" id="{500C916A-0A94-68F2-3DF5-AAA386E6C949}"/>
                  </a:ext>
                </a:extLst>
              </p:cNvPr>
              <p:cNvSpPr>
                <a:spLocks noGrp="1" noRot="1" noChangeAspect="1" noMove="1" noResize="1" noEditPoints="1" noAdjustHandles="1" noChangeArrowheads="1" noChangeShapeType="1" noTextEdit="1"/>
              </p:cNvSpPr>
              <p:nvPr>
                <p:ph sz="half" idx="2"/>
              </p:nvPr>
            </p:nvSpPr>
            <p:spPr>
              <a:xfrm>
                <a:off x="839787" y="2617168"/>
                <a:ext cx="5157787" cy="3684588"/>
              </a:xfrm>
              <a:blipFill>
                <a:blip r:embed="rId3"/>
                <a:stretch>
                  <a:fillRect l="-1655" t="-2314"/>
                </a:stretch>
              </a:blipFill>
            </p:spPr>
            <p:txBody>
              <a:bodyPr/>
              <a:lstStyle/>
              <a:p>
                <a:r>
                  <a:rPr lang="it-IT">
                    <a:noFill/>
                  </a:rPr>
                  <a:t> </a:t>
                </a:r>
              </a:p>
            </p:txBody>
          </p:sp>
        </mc:Fallback>
      </mc:AlternateContent>
      <p:sp>
        <p:nvSpPr>
          <p:cNvPr id="11" name="Segnaposto contenuto 10">
            <a:extLst>
              <a:ext uri="{FF2B5EF4-FFF2-40B4-BE49-F238E27FC236}">
                <a16:creationId xmlns:a16="http://schemas.microsoft.com/office/drawing/2014/main" id="{B06D474D-C71A-624E-CA47-A24DEFE3139F}"/>
              </a:ext>
            </a:extLst>
          </p:cNvPr>
          <p:cNvSpPr>
            <a:spLocks noGrp="1"/>
          </p:cNvSpPr>
          <p:nvPr>
            <p:ph sz="quarter" idx="4"/>
          </p:nvPr>
        </p:nvSpPr>
        <p:spPr>
          <a:xfrm>
            <a:off x="6457363" y="2667464"/>
            <a:ext cx="5778133" cy="2355415"/>
          </a:xfrm>
        </p:spPr>
        <p:txBody>
          <a:bodyPr>
            <a:normAutofit lnSpcReduction="10000"/>
          </a:bodyPr>
          <a:lstStyle/>
          <a:p>
            <a:r>
              <a:rPr lang="it-IT" dirty="0" err="1">
                <a:latin typeface="+mn-lt"/>
              </a:rPr>
              <a:t>Challenging</a:t>
            </a:r>
            <a:r>
              <a:rPr lang="it-IT" dirty="0">
                <a:latin typeface="+mn-lt"/>
              </a:rPr>
              <a:t> </a:t>
            </a:r>
            <a:r>
              <a:rPr lang="it-IT" dirty="0" err="1">
                <a:latin typeface="+mn-lt"/>
              </a:rPr>
              <a:t>quench</a:t>
            </a:r>
            <a:r>
              <a:rPr lang="it-IT" dirty="0">
                <a:latin typeface="+mn-lt"/>
              </a:rPr>
              <a:t> </a:t>
            </a:r>
            <a:r>
              <a:rPr lang="it-IT" dirty="0" err="1">
                <a:latin typeface="+mn-lt"/>
              </a:rPr>
              <a:t>protection</a:t>
            </a:r>
            <a:endParaRPr lang="it-IT" dirty="0">
              <a:latin typeface="+mn-lt"/>
            </a:endParaRPr>
          </a:p>
          <a:p>
            <a:endParaRPr lang="it-IT" dirty="0">
              <a:latin typeface="+mn-lt"/>
            </a:endParaRPr>
          </a:p>
          <a:p>
            <a:r>
              <a:rPr lang="it-IT" dirty="0">
                <a:latin typeface="+mn-lt"/>
              </a:rPr>
              <a:t>More </a:t>
            </a:r>
            <a:r>
              <a:rPr lang="it-IT" dirty="0" err="1">
                <a:latin typeface="+mn-lt"/>
              </a:rPr>
              <a:t>expensive</a:t>
            </a:r>
            <a:r>
              <a:rPr lang="it-IT" dirty="0">
                <a:latin typeface="+mn-lt"/>
              </a:rPr>
              <a:t> </a:t>
            </a:r>
            <a:r>
              <a:rPr lang="it-IT" dirty="0" err="1">
                <a:latin typeface="+mn-lt"/>
              </a:rPr>
              <a:t>than</a:t>
            </a:r>
            <a:r>
              <a:rPr lang="it-IT" dirty="0">
                <a:latin typeface="+mn-lt"/>
              </a:rPr>
              <a:t> LTS </a:t>
            </a:r>
          </a:p>
          <a:p>
            <a:endParaRPr lang="it-IT" dirty="0">
              <a:latin typeface="+mn-lt"/>
            </a:endParaRPr>
          </a:p>
          <a:p>
            <a:r>
              <a:rPr lang="it-IT" dirty="0">
                <a:latin typeface="+mn-lt"/>
              </a:rPr>
              <a:t>Wide </a:t>
            </a:r>
            <a:r>
              <a:rPr lang="it-IT" dirty="0" err="1">
                <a:latin typeface="+mn-lt"/>
              </a:rPr>
              <a:t>width</a:t>
            </a:r>
            <a:r>
              <a:rPr lang="it-IT" dirty="0">
                <a:latin typeface="+mn-lt"/>
              </a:rPr>
              <a:t> of REBCO tapes (12mm) + No </a:t>
            </a:r>
            <a:r>
              <a:rPr lang="it-IT" dirty="0" err="1">
                <a:latin typeface="+mn-lt"/>
              </a:rPr>
              <a:t>twisted</a:t>
            </a:r>
            <a:r>
              <a:rPr lang="it-IT" dirty="0">
                <a:latin typeface="+mn-lt"/>
              </a:rPr>
              <a:t>/</a:t>
            </a:r>
            <a:r>
              <a:rPr lang="it-IT" dirty="0" err="1">
                <a:latin typeface="+mn-lt"/>
              </a:rPr>
              <a:t>transposed</a:t>
            </a:r>
            <a:r>
              <a:rPr lang="it-IT" dirty="0">
                <a:latin typeface="+mn-lt"/>
              </a:rPr>
              <a:t> tapes</a:t>
            </a:r>
          </a:p>
          <a:p>
            <a:endParaRPr lang="it-IT" dirty="0">
              <a:latin typeface="+mn-lt"/>
            </a:endParaRPr>
          </a:p>
          <a:p>
            <a:pPr marL="0" indent="0">
              <a:buNone/>
            </a:pPr>
            <a:endParaRPr lang="it-IT" dirty="0">
              <a:latin typeface="+mn-lt"/>
            </a:endParaRPr>
          </a:p>
          <a:p>
            <a:endParaRPr lang="it-IT" dirty="0">
              <a:latin typeface="+mn-lt"/>
            </a:endParaRPr>
          </a:p>
        </p:txBody>
      </p:sp>
      <p:sp>
        <p:nvSpPr>
          <p:cNvPr id="5" name="Segnaposto numero diapositiva 4">
            <a:extLst>
              <a:ext uri="{FF2B5EF4-FFF2-40B4-BE49-F238E27FC236}">
                <a16:creationId xmlns:a16="http://schemas.microsoft.com/office/drawing/2014/main" id="{E4905D0D-AC8B-75D8-CE9F-B2BAE707A598}"/>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7" name="Titolo 6">
            <a:extLst>
              <a:ext uri="{FF2B5EF4-FFF2-40B4-BE49-F238E27FC236}">
                <a16:creationId xmlns:a16="http://schemas.microsoft.com/office/drawing/2014/main" id="{1E1A5FE9-EE21-E11A-6283-07106C7A0D64}"/>
              </a:ext>
            </a:extLst>
          </p:cNvPr>
          <p:cNvSpPr>
            <a:spLocks noGrp="1"/>
          </p:cNvSpPr>
          <p:nvPr>
            <p:ph type="title"/>
          </p:nvPr>
        </p:nvSpPr>
        <p:spPr/>
        <p:txBody>
          <a:bodyPr/>
          <a:lstStyle/>
          <a:p>
            <a:r>
              <a:rPr lang="it-IT" b="1" dirty="0"/>
              <a:t>HTS vs LTS </a:t>
            </a:r>
            <a:r>
              <a:rPr lang="it-IT" b="1" dirty="0" err="1"/>
              <a:t>technology</a:t>
            </a:r>
            <a:endParaRPr lang="it-IT" b="1" dirty="0"/>
          </a:p>
        </p:txBody>
      </p:sp>
      <p:sp>
        <p:nvSpPr>
          <p:cNvPr id="14" name="CasellaDiTesto 13">
            <a:extLst>
              <a:ext uri="{FF2B5EF4-FFF2-40B4-BE49-F238E27FC236}">
                <a16:creationId xmlns:a16="http://schemas.microsoft.com/office/drawing/2014/main" id="{EEC8EC06-2FC8-F3B1-5184-D873E9658879}"/>
              </a:ext>
            </a:extLst>
          </p:cNvPr>
          <p:cNvSpPr txBox="1"/>
          <p:nvPr/>
        </p:nvSpPr>
        <p:spPr>
          <a:xfrm>
            <a:off x="3494493" y="2506948"/>
            <a:ext cx="2525307" cy="646331"/>
          </a:xfrm>
          <a:prstGeom prst="rect">
            <a:avLst/>
          </a:prstGeom>
          <a:noFill/>
          <a:ln w="28575">
            <a:solidFill>
              <a:srgbClr val="00B050"/>
            </a:solidFill>
          </a:ln>
        </p:spPr>
        <p:txBody>
          <a:bodyPr wrap="none" rtlCol="0">
            <a:spAutoFit/>
          </a:bodyPr>
          <a:lstStyle/>
          <a:p>
            <a:r>
              <a:rPr lang="it-IT" dirty="0" err="1"/>
              <a:t>M</a:t>
            </a:r>
            <a:r>
              <a:rPr lang="it-IT" sz="1800" dirty="0" err="1"/>
              <a:t>agnet</a:t>
            </a:r>
            <a:r>
              <a:rPr lang="it-IT" sz="1800" dirty="0"/>
              <a:t> can </a:t>
            </a:r>
            <a:r>
              <a:rPr lang="it-IT" sz="1800" dirty="0" err="1"/>
              <a:t>reach</a:t>
            </a:r>
            <a:r>
              <a:rPr lang="it-IT" sz="1800" dirty="0"/>
              <a:t> </a:t>
            </a:r>
            <a:r>
              <a:rPr lang="it-IT" sz="1800" dirty="0" err="1"/>
              <a:t>higher</a:t>
            </a:r>
            <a:endParaRPr lang="it-IT" sz="1800" dirty="0"/>
          </a:p>
          <a:p>
            <a:r>
              <a:rPr lang="it-IT" sz="1800" dirty="0"/>
              <a:t>field </a:t>
            </a:r>
            <a:r>
              <a:rPr lang="it-IT" sz="1800" dirty="0" err="1"/>
              <a:t>without</a:t>
            </a:r>
            <a:r>
              <a:rPr lang="it-IT" sz="1800" dirty="0"/>
              <a:t> quenching.</a:t>
            </a:r>
            <a:endParaRPr lang="it-IT" dirty="0"/>
          </a:p>
        </p:txBody>
      </p:sp>
      <mc:AlternateContent xmlns:mc="http://schemas.openxmlformats.org/markup-compatibility/2006" xmlns:a14="http://schemas.microsoft.com/office/drawing/2010/main">
        <mc:Choice Requires="a14">
          <p:sp>
            <p:nvSpPr>
              <p:cNvPr id="16" name="CasellaDiTesto 15">
                <a:extLst>
                  <a:ext uri="{FF2B5EF4-FFF2-40B4-BE49-F238E27FC236}">
                    <a16:creationId xmlns:a16="http://schemas.microsoft.com/office/drawing/2014/main" id="{77F25AE9-567A-8C05-B7B5-ECFAF8AF1F3F}"/>
                  </a:ext>
                </a:extLst>
              </p:cNvPr>
              <p:cNvSpPr txBox="1"/>
              <p:nvPr/>
            </p:nvSpPr>
            <p:spPr>
              <a:xfrm>
                <a:off x="3488556" y="4322753"/>
                <a:ext cx="2529099" cy="667747"/>
              </a:xfrm>
              <a:prstGeom prst="rect">
                <a:avLst/>
              </a:prstGeom>
              <a:noFill/>
              <a:ln w="28575">
                <a:solidFill>
                  <a:srgbClr val="00B050"/>
                </a:solidFill>
              </a:ln>
            </p:spPr>
            <p:txBody>
              <a:bodyPr wrap="square" rtlCol="0">
                <a:spAutoFit/>
              </a:bodyPr>
              <a:lstStyle/>
              <a:p>
                <a:r>
                  <a:rPr lang="it-IT" dirty="0" err="1"/>
                  <a:t>higher</a:t>
                </a:r>
                <a:r>
                  <a:rPr lang="it-IT" dirty="0"/>
                  <a:t> </a:t>
                </a:r>
                <a14:m>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𝑇</m:t>
                        </m:r>
                      </m:e>
                      <m:sub>
                        <m:r>
                          <a:rPr lang="it-IT" b="0" i="1" smtClean="0">
                            <a:latin typeface="Cambria Math" panose="02040503050406030204" pitchFamily="18" charset="0"/>
                          </a:rPr>
                          <m:t>𝑜𝑝</m:t>
                        </m:r>
                      </m:sub>
                    </m:sSub>
                  </m:oMath>
                </a14:m>
                <a:r>
                  <a:rPr lang="it-IT" dirty="0"/>
                  <a:t> </a:t>
                </a:r>
                <a:r>
                  <a:rPr lang="it-IT" dirty="0" err="1"/>
                  <a:t>thus</a:t>
                </a:r>
                <a:r>
                  <a:rPr lang="it-IT" dirty="0"/>
                  <a:t> </a:t>
                </a:r>
                <a:r>
                  <a:rPr lang="it-IT" dirty="0" err="1"/>
                  <a:t>reducing</a:t>
                </a:r>
                <a:r>
                  <a:rPr lang="it-IT" dirty="0"/>
                  <a:t> the </a:t>
                </a:r>
                <a:r>
                  <a:rPr lang="it-IT" dirty="0" err="1"/>
                  <a:t>refrigeration</a:t>
                </a:r>
                <a:r>
                  <a:rPr lang="it-IT" dirty="0"/>
                  <a:t> cost.</a:t>
                </a:r>
              </a:p>
            </p:txBody>
          </p:sp>
        </mc:Choice>
        <mc:Fallback xmlns="">
          <p:sp>
            <p:nvSpPr>
              <p:cNvPr id="16" name="CasellaDiTesto 15">
                <a:extLst>
                  <a:ext uri="{FF2B5EF4-FFF2-40B4-BE49-F238E27FC236}">
                    <a16:creationId xmlns:a16="http://schemas.microsoft.com/office/drawing/2014/main" id="{77F25AE9-567A-8C05-B7B5-ECFAF8AF1F3F}"/>
                  </a:ext>
                </a:extLst>
              </p:cNvPr>
              <p:cNvSpPr txBox="1">
                <a:spLocks noRot="1" noChangeAspect="1" noMove="1" noResize="1" noEditPoints="1" noAdjustHandles="1" noChangeArrowheads="1" noChangeShapeType="1" noTextEdit="1"/>
              </p:cNvSpPr>
              <p:nvPr/>
            </p:nvSpPr>
            <p:spPr>
              <a:xfrm>
                <a:off x="3488556" y="4322753"/>
                <a:ext cx="2529099" cy="667747"/>
              </a:xfrm>
              <a:prstGeom prst="rect">
                <a:avLst/>
              </a:prstGeom>
              <a:blipFill>
                <a:blip r:embed="rId4"/>
                <a:stretch>
                  <a:fillRect l="-1429" t="-1739" b="-10435"/>
                </a:stretch>
              </a:blipFill>
              <a:ln w="28575">
                <a:solidFill>
                  <a:srgbClr val="00B050"/>
                </a:solidFill>
              </a:ln>
            </p:spPr>
            <p:txBody>
              <a:bodyPr/>
              <a:lstStyle/>
              <a:p>
                <a:r>
                  <a:rPr lang="it-IT">
                    <a:noFill/>
                  </a:rPr>
                  <a:t> </a:t>
                </a:r>
              </a:p>
            </p:txBody>
          </p:sp>
        </mc:Fallback>
      </mc:AlternateContent>
      <p:sp>
        <p:nvSpPr>
          <p:cNvPr id="18" name="CasellaDiTesto 17">
            <a:extLst>
              <a:ext uri="{FF2B5EF4-FFF2-40B4-BE49-F238E27FC236}">
                <a16:creationId xmlns:a16="http://schemas.microsoft.com/office/drawing/2014/main" id="{CA1A0A48-B705-6E70-361E-B30713A2EAAE}"/>
              </a:ext>
            </a:extLst>
          </p:cNvPr>
          <p:cNvSpPr txBox="1"/>
          <p:nvPr/>
        </p:nvSpPr>
        <p:spPr>
          <a:xfrm>
            <a:off x="3497628" y="3542768"/>
            <a:ext cx="2522172" cy="369332"/>
          </a:xfrm>
          <a:prstGeom prst="rect">
            <a:avLst/>
          </a:prstGeom>
          <a:noFill/>
          <a:ln w="28575">
            <a:solidFill>
              <a:srgbClr val="00B050"/>
            </a:solidFill>
          </a:ln>
        </p:spPr>
        <p:txBody>
          <a:bodyPr wrap="square" rtlCol="0">
            <a:spAutoFit/>
          </a:bodyPr>
          <a:lstStyle/>
          <a:p>
            <a:r>
              <a:rPr lang="it-IT" dirty="0"/>
              <a:t>More </a:t>
            </a:r>
            <a:r>
              <a:rPr lang="it-IT" sz="1800" dirty="0"/>
              <a:t>compact </a:t>
            </a:r>
            <a:r>
              <a:rPr lang="it-IT" sz="1800" dirty="0" err="1"/>
              <a:t>magnets</a:t>
            </a:r>
            <a:r>
              <a:rPr lang="it-IT" sz="1800" dirty="0"/>
              <a:t>.</a:t>
            </a:r>
          </a:p>
        </p:txBody>
      </p:sp>
      <p:sp>
        <p:nvSpPr>
          <p:cNvPr id="19" name="Segnaposto testo 7">
            <a:extLst>
              <a:ext uri="{FF2B5EF4-FFF2-40B4-BE49-F238E27FC236}">
                <a16:creationId xmlns:a16="http://schemas.microsoft.com/office/drawing/2014/main" id="{5BA4F867-A804-D4C4-1E9A-353BCC742D8F}"/>
              </a:ext>
            </a:extLst>
          </p:cNvPr>
          <p:cNvSpPr txBox="1">
            <a:spLocks/>
          </p:cNvSpPr>
          <p:nvPr/>
        </p:nvSpPr>
        <p:spPr>
          <a:xfrm>
            <a:off x="6413867" y="1366654"/>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it-IT" dirty="0" err="1">
                <a:solidFill>
                  <a:srgbClr val="C00000"/>
                </a:solidFill>
              </a:rPr>
              <a:t>Disadvantages</a:t>
            </a:r>
            <a:endParaRPr lang="it-IT" dirty="0">
              <a:solidFill>
                <a:srgbClr val="C00000"/>
              </a:solidFill>
            </a:endParaRPr>
          </a:p>
        </p:txBody>
      </p:sp>
      <p:sp>
        <p:nvSpPr>
          <p:cNvPr id="20" name="Segnaposto contenuto 10">
            <a:extLst>
              <a:ext uri="{FF2B5EF4-FFF2-40B4-BE49-F238E27FC236}">
                <a16:creationId xmlns:a16="http://schemas.microsoft.com/office/drawing/2014/main" id="{0D947923-90B7-0A75-FA87-244B2D7CB8D1}"/>
              </a:ext>
            </a:extLst>
          </p:cNvPr>
          <p:cNvSpPr txBox="1">
            <a:spLocks/>
          </p:cNvSpPr>
          <p:nvPr/>
        </p:nvSpPr>
        <p:spPr>
          <a:xfrm>
            <a:off x="6773708" y="5298379"/>
            <a:ext cx="5183188" cy="1142600"/>
          </a:xfrm>
          <a:prstGeom prst="rect">
            <a:avLst/>
          </a:prstGeom>
          <a:ln w="28575">
            <a:solidFill>
              <a:srgbClr val="C00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it-IT" b="1" dirty="0" err="1">
                <a:solidFill>
                  <a:srgbClr val="C00000"/>
                </a:solidFill>
                <a:latin typeface="Calibri" panose="020F0502020204030204" pitchFamily="34" charset="0"/>
                <a:ea typeface="Calibri" panose="020F0502020204030204" pitchFamily="34" charset="0"/>
                <a:cs typeface="Calibri" panose="020F0502020204030204" pitchFamily="34" charset="0"/>
              </a:rPr>
              <a:t>Higher</a:t>
            </a:r>
            <a:r>
              <a:rPr lang="it-IT"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it-IT" b="1" dirty="0" err="1">
                <a:solidFill>
                  <a:srgbClr val="C00000"/>
                </a:solidFill>
                <a:latin typeface="Calibri" panose="020F0502020204030204" pitchFamily="34" charset="0"/>
                <a:ea typeface="Calibri" panose="020F0502020204030204" pitchFamily="34" charset="0"/>
                <a:cs typeface="Calibri" panose="020F0502020204030204" pitchFamily="34" charset="0"/>
              </a:rPr>
              <a:t>magnetization</a:t>
            </a:r>
            <a:r>
              <a:rPr lang="it-IT"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w.r.t. LTS cables, </a:t>
            </a:r>
            <a:r>
              <a:rPr lang="it-IT" dirty="0" err="1">
                <a:latin typeface="Calibri" panose="020F0502020204030204" pitchFamily="34" charset="0"/>
                <a:ea typeface="Calibri" panose="020F0502020204030204" pitchFamily="34" charset="0"/>
                <a:cs typeface="Calibri" panose="020F0502020204030204" pitchFamily="34" charset="0"/>
              </a:rPr>
              <a:t>leading</a:t>
            </a:r>
            <a:r>
              <a:rPr lang="it-IT" dirty="0">
                <a:latin typeface="Calibri" panose="020F0502020204030204" pitchFamily="34" charset="0"/>
                <a:ea typeface="Calibri" panose="020F0502020204030204" pitchFamily="34" charset="0"/>
                <a:cs typeface="Calibri" panose="020F0502020204030204" pitchFamily="34" charset="0"/>
              </a:rPr>
              <a:t> to </a:t>
            </a:r>
            <a:r>
              <a:rPr lang="it-IT" b="1" dirty="0" err="1">
                <a:latin typeface="Calibri" panose="020F0502020204030204" pitchFamily="34" charset="0"/>
                <a:ea typeface="Calibri" panose="020F0502020204030204" pitchFamily="34" charset="0"/>
                <a:cs typeface="Calibri" panose="020F0502020204030204" pitchFamily="34" charset="0"/>
              </a:rPr>
              <a:t>higher</a:t>
            </a:r>
            <a:r>
              <a:rPr lang="it-IT" b="1" dirty="0">
                <a:latin typeface="Calibri" panose="020F0502020204030204" pitchFamily="34" charset="0"/>
                <a:ea typeface="Calibri" panose="020F0502020204030204" pitchFamily="34" charset="0"/>
                <a:cs typeface="Calibri" panose="020F0502020204030204" pitchFamily="34" charset="0"/>
              </a:rPr>
              <a:t> </a:t>
            </a:r>
            <a:r>
              <a:rPr lang="it-IT" b="1" dirty="0" err="1">
                <a:latin typeface="Calibri" panose="020F0502020204030204" pitchFamily="34" charset="0"/>
                <a:ea typeface="Calibri" panose="020F0502020204030204" pitchFamily="34" charset="0"/>
                <a:cs typeface="Calibri" panose="020F0502020204030204" pitchFamily="34" charset="0"/>
              </a:rPr>
              <a:t>losses</a:t>
            </a:r>
            <a:r>
              <a:rPr lang="it-IT" b="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and </a:t>
            </a:r>
            <a:r>
              <a:rPr lang="it-IT" dirty="0" err="1">
                <a:latin typeface="Calibri" panose="020F0502020204030204" pitchFamily="34" charset="0"/>
                <a:ea typeface="Calibri" panose="020F0502020204030204" pitchFamily="34" charset="0"/>
                <a:cs typeface="Calibri" panose="020F0502020204030204" pitchFamily="34" charset="0"/>
              </a:rPr>
              <a:t>threatening</a:t>
            </a:r>
            <a:r>
              <a:rPr lang="it-IT" dirty="0">
                <a:latin typeface="Calibri" panose="020F0502020204030204" pitchFamily="34" charset="0"/>
                <a:ea typeface="Calibri" panose="020F0502020204030204" pitchFamily="34" charset="0"/>
                <a:cs typeface="Calibri" panose="020F0502020204030204" pitchFamily="34" charset="0"/>
              </a:rPr>
              <a:t> the </a:t>
            </a:r>
            <a:r>
              <a:rPr lang="it-IT" b="1" dirty="0">
                <a:latin typeface="Calibri" panose="020F0502020204030204" pitchFamily="34" charset="0"/>
                <a:ea typeface="Calibri" panose="020F0502020204030204" pitchFamily="34" charset="0"/>
                <a:cs typeface="Calibri" panose="020F0502020204030204" pitchFamily="34" charset="0"/>
              </a:rPr>
              <a:t>field </a:t>
            </a:r>
            <a:r>
              <a:rPr lang="it-IT" b="1" dirty="0" err="1">
                <a:latin typeface="Calibri" panose="020F0502020204030204" pitchFamily="34" charset="0"/>
                <a:ea typeface="Calibri" panose="020F0502020204030204" pitchFamily="34" charset="0"/>
                <a:cs typeface="Calibri" panose="020F0502020204030204" pitchFamily="34" charset="0"/>
              </a:rPr>
              <a:t>quality</a:t>
            </a:r>
            <a:r>
              <a:rPr lang="it-IT" dirty="0">
                <a:latin typeface="Calibri" panose="020F0502020204030204" pitchFamily="34" charset="0"/>
                <a:ea typeface="Calibri" panose="020F0502020204030204" pitchFamily="34" charset="0"/>
                <a:cs typeface="Calibri" panose="020F0502020204030204" pitchFamily="34" charset="0"/>
              </a:rPr>
              <a:t>.</a:t>
            </a:r>
          </a:p>
        </p:txBody>
      </p:sp>
      <p:sp>
        <p:nvSpPr>
          <p:cNvPr id="21" name="Freccia a destra 20">
            <a:extLst>
              <a:ext uri="{FF2B5EF4-FFF2-40B4-BE49-F238E27FC236}">
                <a16:creationId xmlns:a16="http://schemas.microsoft.com/office/drawing/2014/main" id="{7F8A4CCE-BBE4-7F2A-2291-CEFC22E2718A}"/>
              </a:ext>
            </a:extLst>
          </p:cNvPr>
          <p:cNvSpPr/>
          <p:nvPr/>
        </p:nvSpPr>
        <p:spPr>
          <a:xfrm rot="5400000">
            <a:off x="9075351" y="5012793"/>
            <a:ext cx="241411" cy="196826"/>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Freccia a destra 22">
            <a:extLst>
              <a:ext uri="{FF2B5EF4-FFF2-40B4-BE49-F238E27FC236}">
                <a16:creationId xmlns:a16="http://schemas.microsoft.com/office/drawing/2014/main" id="{F08AF151-4D8E-0F48-4207-B9E366C402A6}"/>
              </a:ext>
            </a:extLst>
          </p:cNvPr>
          <p:cNvSpPr/>
          <p:nvPr/>
        </p:nvSpPr>
        <p:spPr>
          <a:xfrm>
            <a:off x="2660759" y="3613264"/>
            <a:ext cx="683491" cy="288636"/>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a:extLst>
              <a:ext uri="{FF2B5EF4-FFF2-40B4-BE49-F238E27FC236}">
                <a16:creationId xmlns:a16="http://schemas.microsoft.com/office/drawing/2014/main" id="{5F2CA053-44EC-B677-D666-2F214C8F5DD9}"/>
              </a:ext>
            </a:extLst>
          </p:cNvPr>
          <p:cNvSpPr/>
          <p:nvPr/>
        </p:nvSpPr>
        <p:spPr>
          <a:xfrm>
            <a:off x="2660759" y="4519814"/>
            <a:ext cx="683491" cy="288636"/>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Ovale 25">
            <a:extLst>
              <a:ext uri="{FF2B5EF4-FFF2-40B4-BE49-F238E27FC236}">
                <a16:creationId xmlns:a16="http://schemas.microsoft.com/office/drawing/2014/main" id="{B23588B2-0E93-4A67-069C-BC98BBCFFF51}"/>
              </a:ext>
            </a:extLst>
          </p:cNvPr>
          <p:cNvSpPr/>
          <p:nvPr/>
        </p:nvSpPr>
        <p:spPr>
          <a:xfrm>
            <a:off x="866173" y="2705982"/>
            <a:ext cx="147782" cy="157204"/>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Ovale 26">
            <a:extLst>
              <a:ext uri="{FF2B5EF4-FFF2-40B4-BE49-F238E27FC236}">
                <a16:creationId xmlns:a16="http://schemas.microsoft.com/office/drawing/2014/main" id="{874C2AEE-8911-8256-2426-3FC411AE04A9}"/>
              </a:ext>
            </a:extLst>
          </p:cNvPr>
          <p:cNvSpPr/>
          <p:nvPr/>
        </p:nvSpPr>
        <p:spPr>
          <a:xfrm>
            <a:off x="875410" y="3662179"/>
            <a:ext cx="147782" cy="157204"/>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Ovale 27">
            <a:extLst>
              <a:ext uri="{FF2B5EF4-FFF2-40B4-BE49-F238E27FC236}">
                <a16:creationId xmlns:a16="http://schemas.microsoft.com/office/drawing/2014/main" id="{0D504C7A-E278-047C-CF3C-27B99AD85638}"/>
              </a:ext>
            </a:extLst>
          </p:cNvPr>
          <p:cNvSpPr/>
          <p:nvPr/>
        </p:nvSpPr>
        <p:spPr>
          <a:xfrm>
            <a:off x="875410" y="4567250"/>
            <a:ext cx="147782" cy="157204"/>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Ovale 28">
            <a:extLst>
              <a:ext uri="{FF2B5EF4-FFF2-40B4-BE49-F238E27FC236}">
                <a16:creationId xmlns:a16="http://schemas.microsoft.com/office/drawing/2014/main" id="{1BB2CB50-A6D1-BE9E-8892-549AE6C8AC0B}"/>
              </a:ext>
            </a:extLst>
          </p:cNvPr>
          <p:cNvSpPr/>
          <p:nvPr/>
        </p:nvSpPr>
        <p:spPr>
          <a:xfrm>
            <a:off x="6487960" y="2770422"/>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Freccia a destra 31">
            <a:extLst>
              <a:ext uri="{FF2B5EF4-FFF2-40B4-BE49-F238E27FC236}">
                <a16:creationId xmlns:a16="http://schemas.microsoft.com/office/drawing/2014/main" id="{833E0CCB-73C6-62BD-4BD1-4C146E74B88E}"/>
              </a:ext>
            </a:extLst>
          </p:cNvPr>
          <p:cNvSpPr/>
          <p:nvPr/>
        </p:nvSpPr>
        <p:spPr>
          <a:xfrm>
            <a:off x="2660759" y="2667464"/>
            <a:ext cx="683491" cy="288636"/>
          </a:xfrm>
          <a:prstGeom prst="right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Segnaposto piè di pagina 3">
            <a:extLst>
              <a:ext uri="{FF2B5EF4-FFF2-40B4-BE49-F238E27FC236}">
                <a16:creationId xmlns:a16="http://schemas.microsoft.com/office/drawing/2014/main" id="{07FFA690-1B2D-0FF0-6AA2-80FE1214E52E}"/>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38" name="Immagine 37">
            <a:extLst>
              <a:ext uri="{FF2B5EF4-FFF2-40B4-BE49-F238E27FC236}">
                <a16:creationId xmlns:a16="http://schemas.microsoft.com/office/drawing/2014/main" id="{39BBF52A-6741-9623-0B03-4E0A804EB317}"/>
              </a:ext>
            </a:extLst>
          </p:cNvPr>
          <p:cNvPicPr>
            <a:picLocks noChangeAspect="1"/>
          </p:cNvPicPr>
          <p:nvPr/>
        </p:nvPicPr>
        <p:blipFill>
          <a:blip r:embed="rId5"/>
          <a:stretch>
            <a:fillRect/>
          </a:stretch>
        </p:blipFill>
        <p:spPr>
          <a:xfrm>
            <a:off x="10660835" y="13682"/>
            <a:ext cx="790504" cy="790504"/>
          </a:xfrm>
          <a:prstGeom prst="rect">
            <a:avLst/>
          </a:prstGeom>
        </p:spPr>
      </p:pic>
      <p:pic>
        <p:nvPicPr>
          <p:cNvPr id="39" name="Immagine 38">
            <a:extLst>
              <a:ext uri="{FF2B5EF4-FFF2-40B4-BE49-F238E27FC236}">
                <a16:creationId xmlns:a16="http://schemas.microsoft.com/office/drawing/2014/main" id="{FF881AEF-D3F2-A307-9C44-D0732194BCF1}"/>
              </a:ext>
            </a:extLst>
          </p:cNvPr>
          <p:cNvPicPr>
            <a:picLocks noChangeAspect="1"/>
          </p:cNvPicPr>
          <p:nvPr/>
        </p:nvPicPr>
        <p:blipFill>
          <a:blip r:embed="rId6"/>
          <a:stretch>
            <a:fillRect/>
          </a:stretch>
        </p:blipFill>
        <p:spPr>
          <a:xfrm>
            <a:off x="9870331" y="51103"/>
            <a:ext cx="790504" cy="734039"/>
          </a:xfrm>
          <a:prstGeom prst="rect">
            <a:avLst/>
          </a:prstGeom>
        </p:spPr>
      </p:pic>
      <p:pic>
        <p:nvPicPr>
          <p:cNvPr id="40" name="Immagine 39">
            <a:extLst>
              <a:ext uri="{FF2B5EF4-FFF2-40B4-BE49-F238E27FC236}">
                <a16:creationId xmlns:a16="http://schemas.microsoft.com/office/drawing/2014/main" id="{ADDB5503-A85A-CE93-F8D2-EA942EF93F25}"/>
              </a:ext>
            </a:extLst>
          </p:cNvPr>
          <p:cNvPicPr>
            <a:picLocks noChangeAspect="1"/>
          </p:cNvPicPr>
          <p:nvPr/>
        </p:nvPicPr>
        <p:blipFill>
          <a:blip r:embed="rId7"/>
          <a:stretch>
            <a:fillRect/>
          </a:stretch>
        </p:blipFill>
        <p:spPr>
          <a:xfrm>
            <a:off x="11391094" y="182578"/>
            <a:ext cx="800906" cy="433612"/>
          </a:xfrm>
          <a:prstGeom prst="rect">
            <a:avLst/>
          </a:prstGeom>
        </p:spPr>
      </p:pic>
      <p:pic>
        <p:nvPicPr>
          <p:cNvPr id="41" name="Immagine 40">
            <a:extLst>
              <a:ext uri="{FF2B5EF4-FFF2-40B4-BE49-F238E27FC236}">
                <a16:creationId xmlns:a16="http://schemas.microsoft.com/office/drawing/2014/main" id="{D5342025-7CA1-7A90-1130-DD4B2620AB5A}"/>
              </a:ext>
            </a:extLst>
          </p:cNvPr>
          <p:cNvPicPr>
            <a:picLocks noChangeAspect="1"/>
          </p:cNvPicPr>
          <p:nvPr/>
        </p:nvPicPr>
        <p:blipFill>
          <a:blip r:embed="rId8"/>
          <a:stretch>
            <a:fillRect/>
          </a:stretch>
        </p:blipFill>
        <p:spPr>
          <a:xfrm>
            <a:off x="11051364" y="714668"/>
            <a:ext cx="561829" cy="565600"/>
          </a:xfrm>
          <a:prstGeom prst="rect">
            <a:avLst/>
          </a:prstGeom>
        </p:spPr>
      </p:pic>
      <p:pic>
        <p:nvPicPr>
          <p:cNvPr id="42" name="Immagine 41">
            <a:extLst>
              <a:ext uri="{FF2B5EF4-FFF2-40B4-BE49-F238E27FC236}">
                <a16:creationId xmlns:a16="http://schemas.microsoft.com/office/drawing/2014/main" id="{5938FF92-69EE-1611-9594-2806482F4A5B}"/>
              </a:ext>
            </a:extLst>
          </p:cNvPr>
          <p:cNvPicPr>
            <a:picLocks noChangeAspect="1"/>
          </p:cNvPicPr>
          <p:nvPr/>
        </p:nvPicPr>
        <p:blipFill rotWithShape="1">
          <a:blip r:embed="rId9"/>
          <a:srcRect l="1049" t="53804" r="672"/>
          <a:stretch/>
        </p:blipFill>
        <p:spPr>
          <a:xfrm>
            <a:off x="10407079" y="735196"/>
            <a:ext cx="561829" cy="535065"/>
          </a:xfrm>
          <a:prstGeom prst="rect">
            <a:avLst/>
          </a:prstGeom>
        </p:spPr>
      </p:pic>
      <p:sp>
        <p:nvSpPr>
          <p:cNvPr id="44" name="Ovale 43">
            <a:extLst>
              <a:ext uri="{FF2B5EF4-FFF2-40B4-BE49-F238E27FC236}">
                <a16:creationId xmlns:a16="http://schemas.microsoft.com/office/drawing/2014/main" id="{A9451E18-DF6C-AC88-18AF-64F71A432470}"/>
              </a:ext>
            </a:extLst>
          </p:cNvPr>
          <p:cNvSpPr/>
          <p:nvPr/>
        </p:nvSpPr>
        <p:spPr>
          <a:xfrm>
            <a:off x="6483453" y="3588270"/>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Ovale 44">
            <a:extLst>
              <a:ext uri="{FF2B5EF4-FFF2-40B4-BE49-F238E27FC236}">
                <a16:creationId xmlns:a16="http://schemas.microsoft.com/office/drawing/2014/main" id="{CC2E5551-72D3-E86F-584B-BF08CF56CD93}"/>
              </a:ext>
            </a:extLst>
          </p:cNvPr>
          <p:cNvSpPr/>
          <p:nvPr/>
        </p:nvSpPr>
        <p:spPr>
          <a:xfrm>
            <a:off x="6487960" y="4388161"/>
            <a:ext cx="147782" cy="157204"/>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1A1F6471-B422-D04C-CE7A-4CF65CC4FD39}"/>
              </a:ext>
            </a:extLst>
          </p:cNvPr>
          <p:cNvSpPr txBox="1"/>
          <p:nvPr/>
        </p:nvSpPr>
        <p:spPr>
          <a:xfrm>
            <a:off x="9775491" y="1385697"/>
            <a:ext cx="2460005" cy="338554"/>
          </a:xfrm>
          <a:prstGeom prst="rect">
            <a:avLst/>
          </a:prstGeom>
          <a:noFill/>
        </p:spPr>
        <p:txBody>
          <a:bodyPr wrap="square">
            <a:spAutoFit/>
          </a:bodyPr>
          <a:lstStyle/>
          <a:p>
            <a:r>
              <a:rPr lang="it-IT" sz="1600" dirty="0"/>
              <a:t>(See </a:t>
            </a:r>
            <a:r>
              <a:rPr lang="it-IT" sz="1600" dirty="0" err="1"/>
              <a:t>T.Salmi</a:t>
            </a:r>
            <a:r>
              <a:rPr lang="it-IT" sz="1600" dirty="0"/>
              <a:t> ID </a:t>
            </a:r>
            <a:r>
              <a:rPr lang="it-IT" sz="1600" dirty="0">
                <a:highlight>
                  <a:srgbClr val="FFFFFF"/>
                </a:highlight>
                <a:latin typeface="Cambria" panose="02040503050406030204" pitchFamily="18" charset="0"/>
              </a:rPr>
              <a:t>1</a:t>
            </a:r>
            <a:r>
              <a:rPr lang="it-IT" sz="1600" b="0" i="0" dirty="0">
                <a:effectLst/>
                <a:highlight>
                  <a:srgbClr val="FFFFFF"/>
                </a:highlight>
                <a:latin typeface="Cambria" panose="02040503050406030204" pitchFamily="18" charset="0"/>
              </a:rPr>
              <a:t>LPo1I-04</a:t>
            </a:r>
            <a:r>
              <a:rPr lang="it-IT" sz="1600" dirty="0"/>
              <a:t> )</a:t>
            </a:r>
          </a:p>
        </p:txBody>
      </p:sp>
      <p:sp>
        <p:nvSpPr>
          <p:cNvPr id="4" name="Freccia in su 3">
            <a:extLst>
              <a:ext uri="{FF2B5EF4-FFF2-40B4-BE49-F238E27FC236}">
                <a16:creationId xmlns:a16="http://schemas.microsoft.com/office/drawing/2014/main" id="{BDBC0F30-CA8E-FCDE-A16A-08F627C433B0}"/>
              </a:ext>
            </a:extLst>
          </p:cNvPr>
          <p:cNvSpPr/>
          <p:nvPr/>
        </p:nvSpPr>
        <p:spPr>
          <a:xfrm>
            <a:off x="10308693" y="1724691"/>
            <a:ext cx="189545" cy="934149"/>
          </a:xfrm>
          <a:prstGeom prst="up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C141FCAC-8217-FF87-C9F6-9B32AF5A11E8}"/>
              </a:ext>
            </a:extLst>
          </p:cNvPr>
          <p:cNvSpPr txBox="1"/>
          <p:nvPr/>
        </p:nvSpPr>
        <p:spPr>
          <a:xfrm>
            <a:off x="388450" y="5321851"/>
            <a:ext cx="6133604" cy="1077218"/>
          </a:xfrm>
          <a:prstGeom prst="rect">
            <a:avLst/>
          </a:prstGeom>
          <a:noFill/>
        </p:spPr>
        <p:txBody>
          <a:bodyPr wrap="square">
            <a:spAutoFit/>
          </a:bodyPr>
          <a:lstStyle/>
          <a:p>
            <a:pPr marL="0" indent="0">
              <a:buNone/>
            </a:pPr>
            <a:r>
              <a:rPr lang="it-IT" sz="3200" b="1" dirty="0">
                <a:solidFill>
                  <a:srgbClr val="C00000"/>
                </a:solidFill>
                <a:latin typeface="Calibri" panose="020F0502020204030204" pitchFamily="34" charset="0"/>
                <a:ea typeface="Calibri" panose="020F0502020204030204" pitchFamily="34" charset="0"/>
                <a:cs typeface="Calibri" panose="020F0502020204030204" pitchFamily="34" charset="0"/>
              </a:rPr>
              <a:t>Current </a:t>
            </a:r>
            <a:r>
              <a:rPr lang="it-IT" sz="3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distribution</a:t>
            </a:r>
            <a:r>
              <a:rPr lang="it-IT" sz="3200" b="1" dirty="0">
                <a:solidFill>
                  <a:srgbClr val="C00000"/>
                </a:solidFill>
                <a:latin typeface="Calibri" panose="020F0502020204030204" pitchFamily="34" charset="0"/>
                <a:ea typeface="Calibri" panose="020F0502020204030204" pitchFamily="34" charset="0"/>
                <a:cs typeface="Calibri" panose="020F0502020204030204" pitchFamily="34" charset="0"/>
              </a:rPr>
              <a:t> inside tapes must be </a:t>
            </a:r>
            <a:r>
              <a:rPr lang="it-IT" sz="3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taken</a:t>
            </a:r>
            <a:r>
              <a:rPr lang="it-IT" sz="3200" b="1" dirty="0">
                <a:solidFill>
                  <a:srgbClr val="C00000"/>
                </a:solidFill>
                <a:latin typeface="Calibri" panose="020F0502020204030204" pitchFamily="34" charset="0"/>
                <a:ea typeface="Calibri" panose="020F0502020204030204" pitchFamily="34" charset="0"/>
                <a:cs typeface="Calibri" panose="020F0502020204030204" pitchFamily="34" charset="0"/>
              </a:rPr>
              <a:t> </a:t>
            </a:r>
            <a:r>
              <a:rPr lang="it-IT" sz="3200" b="1" dirty="0" err="1">
                <a:solidFill>
                  <a:srgbClr val="C00000"/>
                </a:solidFill>
                <a:latin typeface="Calibri" panose="020F0502020204030204" pitchFamily="34" charset="0"/>
                <a:ea typeface="Calibri" panose="020F0502020204030204" pitchFamily="34" charset="0"/>
                <a:cs typeface="Calibri" panose="020F0502020204030204" pitchFamily="34" charset="0"/>
              </a:rPr>
              <a:t>into</a:t>
            </a:r>
            <a:r>
              <a:rPr lang="it-IT" sz="3200" b="1" dirty="0">
                <a:solidFill>
                  <a:srgbClr val="C00000"/>
                </a:solidFill>
                <a:latin typeface="Calibri" panose="020F0502020204030204" pitchFamily="34" charset="0"/>
                <a:ea typeface="Calibri" panose="020F0502020204030204" pitchFamily="34" charset="0"/>
                <a:cs typeface="Calibri" panose="020F0502020204030204" pitchFamily="34" charset="0"/>
              </a:rPr>
              <a:t> account!</a:t>
            </a:r>
          </a:p>
        </p:txBody>
      </p:sp>
      <p:sp>
        <p:nvSpPr>
          <p:cNvPr id="10" name="Freccia a destra 9">
            <a:extLst>
              <a:ext uri="{FF2B5EF4-FFF2-40B4-BE49-F238E27FC236}">
                <a16:creationId xmlns:a16="http://schemas.microsoft.com/office/drawing/2014/main" id="{93C14C3B-27E5-74B5-51D0-072D48976140}"/>
              </a:ext>
            </a:extLst>
          </p:cNvPr>
          <p:cNvSpPr/>
          <p:nvPr/>
        </p:nvSpPr>
        <p:spPr>
          <a:xfrm rot="10800000">
            <a:off x="6092601" y="5665334"/>
            <a:ext cx="478592" cy="458231"/>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9987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6"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C1E8D33-9801-EB98-605C-7C1ED5BDD2C1}"/>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4" name="Title 3">
            <a:extLst>
              <a:ext uri="{FF2B5EF4-FFF2-40B4-BE49-F238E27FC236}">
                <a16:creationId xmlns:a16="http://schemas.microsoft.com/office/drawing/2014/main" id="{7C89D684-B882-2778-E9DF-CA790D647896}"/>
              </a:ext>
            </a:extLst>
          </p:cNvPr>
          <p:cNvSpPr>
            <a:spLocks noGrp="1"/>
          </p:cNvSpPr>
          <p:nvPr>
            <p:ph type="title"/>
          </p:nvPr>
        </p:nvSpPr>
        <p:spPr>
          <a:xfrm>
            <a:off x="2391588" y="250249"/>
            <a:ext cx="7408824" cy="1325563"/>
          </a:xfrm>
        </p:spPr>
        <p:txBody>
          <a:bodyPr>
            <a:normAutofit fontScale="90000"/>
          </a:bodyPr>
          <a:lstStyle/>
          <a:p>
            <a:r>
              <a:rPr lang="en-GB" sz="4400" b="1" dirty="0"/>
              <a:t>J distribution according to </a:t>
            </a:r>
            <a:br>
              <a:rPr lang="en-GB" sz="4400" b="1" dirty="0"/>
            </a:br>
            <a:r>
              <a:rPr lang="en-GB" sz="4400" b="1" dirty="0">
                <a:solidFill>
                  <a:schemeClr val="accent1"/>
                </a:solidFill>
              </a:rPr>
              <a:t>Brandt Model </a:t>
            </a:r>
            <a:r>
              <a:rPr lang="en-GB" sz="4400" b="1" dirty="0"/>
              <a:t>(1)</a:t>
            </a:r>
            <a:br>
              <a:rPr lang="en-GB" b="1" dirty="0"/>
            </a:br>
            <a:endParaRPr lang="en-GB" b="1" dirty="0"/>
          </a:p>
        </p:txBody>
      </p:sp>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FBBF952C-0136-EBBF-C3A5-3DD4EE010799}"/>
                  </a:ext>
                </a:extLst>
              </p:cNvPr>
              <p:cNvSpPr txBox="1"/>
              <p:nvPr/>
            </p:nvSpPr>
            <p:spPr>
              <a:xfrm>
                <a:off x="876824" y="1458108"/>
                <a:ext cx="5616873" cy="2226414"/>
              </a:xfrm>
              <a:prstGeom prst="rect">
                <a:avLst/>
              </a:prstGeom>
              <a:noFill/>
            </p:spPr>
            <p:txBody>
              <a:bodyPr wrap="square">
                <a:spAutoFit/>
              </a:bodyPr>
              <a:lstStyle/>
              <a:p>
                <a:r>
                  <a:rPr lang="it-IT" sz="2800" dirty="0" err="1"/>
                  <a:t>When</a:t>
                </a:r>
                <a:r>
                  <a:rPr lang="it-IT" sz="2800" dirty="0"/>
                  <a:t> the tape </a:t>
                </a:r>
                <a:r>
                  <a:rPr lang="it-IT" sz="2800" dirty="0" err="1"/>
                  <a:t>is</a:t>
                </a:r>
                <a:r>
                  <a:rPr lang="it-IT" sz="2800" dirty="0"/>
                  <a:t> </a:t>
                </a:r>
                <a:r>
                  <a:rPr lang="it-IT" sz="2800" dirty="0" err="1"/>
                  <a:t>immersed</a:t>
                </a:r>
                <a:r>
                  <a:rPr lang="it-IT" sz="2800" dirty="0"/>
                  <a:t> in a </a:t>
                </a:r>
                <a:r>
                  <a:rPr lang="it-IT" sz="2800" dirty="0" err="1"/>
                  <a:t>magnetic</a:t>
                </a:r>
                <a:r>
                  <a:rPr lang="it-IT" sz="2800" dirty="0"/>
                  <a:t> field </a:t>
                </a:r>
                <a:r>
                  <a:rPr lang="it-IT" sz="2800" dirty="0" err="1"/>
                  <a:t>region</a:t>
                </a:r>
                <a:r>
                  <a:rPr lang="it-IT" sz="2800" dirty="0"/>
                  <a:t>, a screening current (</a:t>
                </a:r>
                <a14:m>
                  <m:oMath xmlns:m="http://schemas.openxmlformats.org/officeDocument/2006/math">
                    <m:sSub>
                      <m:sSubPr>
                        <m:ctrlPr>
                          <a:rPr lang="it-IT" sz="2800" i="1" smtClean="0">
                            <a:latin typeface="Cambria Math" panose="02040503050406030204" pitchFamily="18" charset="0"/>
                          </a:rPr>
                        </m:ctrlPr>
                      </m:sSubPr>
                      <m:e>
                        <m:r>
                          <a:rPr lang="it-IT" sz="2800" i="1">
                            <a:latin typeface="Cambria Math" panose="02040503050406030204" pitchFamily="18" charset="0"/>
                          </a:rPr>
                          <m:t>𝐼</m:t>
                        </m:r>
                      </m:e>
                      <m:sub>
                        <m:r>
                          <a:rPr lang="it-IT" sz="2800" i="1">
                            <a:latin typeface="Cambria Math" panose="02040503050406030204" pitchFamily="18" charset="0"/>
                          </a:rPr>
                          <m:t>𝑠𝑐𝑟𝑒𝑒𝑛</m:t>
                        </m:r>
                      </m:sub>
                    </m:sSub>
                  </m:oMath>
                </a14:m>
                <a:r>
                  <a:rPr lang="it-IT" sz="2800" dirty="0"/>
                  <a:t>) </a:t>
                </a:r>
                <a:r>
                  <a:rPr lang="it-IT" sz="2800" dirty="0" err="1"/>
                  <a:t>originates</a:t>
                </a:r>
                <a:r>
                  <a:rPr lang="it-IT" sz="2800" dirty="0"/>
                  <a:t> inside </a:t>
                </a:r>
                <a:r>
                  <a:rPr lang="it-IT" sz="2800" dirty="0" err="1"/>
                  <a:t>it</a:t>
                </a:r>
                <a:r>
                  <a:rPr lang="it-IT" sz="2800" dirty="0"/>
                  <a:t> to </a:t>
                </a:r>
                <a:r>
                  <a:rPr lang="it-IT" sz="2800" dirty="0" err="1"/>
                  <a:t>cancel</a:t>
                </a:r>
                <a:r>
                  <a:rPr lang="it-IT" sz="2800" dirty="0"/>
                  <a:t> the </a:t>
                </a:r>
                <a:r>
                  <a:rPr lang="it-IT" sz="2800" dirty="0" err="1"/>
                  <a:t>inner</a:t>
                </a:r>
                <a:r>
                  <a:rPr lang="it-IT" sz="2800" dirty="0"/>
                  <a:t> </a:t>
                </a:r>
                <a:r>
                  <a:rPr lang="it-IT" sz="2800" dirty="0" err="1"/>
                  <a:t>perpendicular</a:t>
                </a:r>
                <a:r>
                  <a:rPr lang="it-IT" sz="2800" dirty="0"/>
                  <a:t> field, </a:t>
                </a:r>
                <a:r>
                  <a:rPr lang="it-IT" sz="2800" dirty="0" err="1"/>
                  <a:t>starting</a:t>
                </a:r>
                <a:r>
                  <a:rPr lang="it-IT" sz="2800" dirty="0"/>
                  <a:t> from the </a:t>
                </a:r>
                <a:r>
                  <a:rPr lang="it-IT" sz="2800" dirty="0" err="1"/>
                  <a:t>edges</a:t>
                </a:r>
                <a:r>
                  <a:rPr lang="it-IT" sz="2800" dirty="0"/>
                  <a:t>.</a:t>
                </a:r>
                <a:endParaRPr lang="en-US" sz="2800" dirty="0"/>
              </a:p>
            </p:txBody>
          </p:sp>
        </mc:Choice>
        <mc:Fallback xmlns="">
          <p:sp>
            <p:nvSpPr>
              <p:cNvPr id="7" name="CasellaDiTesto 6">
                <a:extLst>
                  <a:ext uri="{FF2B5EF4-FFF2-40B4-BE49-F238E27FC236}">
                    <a16:creationId xmlns:a16="http://schemas.microsoft.com/office/drawing/2014/main" id="{FBBF952C-0136-EBBF-C3A5-3DD4EE010799}"/>
                  </a:ext>
                </a:extLst>
              </p:cNvPr>
              <p:cNvSpPr txBox="1">
                <a:spLocks noRot="1" noChangeAspect="1" noMove="1" noResize="1" noEditPoints="1" noAdjustHandles="1" noChangeArrowheads="1" noChangeShapeType="1" noTextEdit="1"/>
              </p:cNvSpPr>
              <p:nvPr/>
            </p:nvSpPr>
            <p:spPr>
              <a:xfrm>
                <a:off x="876824" y="1458108"/>
                <a:ext cx="5616873" cy="2226414"/>
              </a:xfrm>
              <a:prstGeom prst="rect">
                <a:avLst/>
              </a:prstGeom>
              <a:blipFill>
                <a:blip r:embed="rId3"/>
                <a:stretch>
                  <a:fillRect l="-2280" t="-2466" b="-7945"/>
                </a:stretch>
              </a:blipFill>
            </p:spPr>
            <p:txBody>
              <a:bodyPr/>
              <a:lstStyle/>
              <a:p>
                <a:r>
                  <a:rPr lang="it-IT">
                    <a:noFill/>
                  </a:rPr>
                  <a:t> </a:t>
                </a:r>
              </a:p>
            </p:txBody>
          </p:sp>
        </mc:Fallback>
      </mc:AlternateContent>
      <p:pic>
        <p:nvPicPr>
          <p:cNvPr id="9" name="Immagine 8">
            <a:extLst>
              <a:ext uri="{FF2B5EF4-FFF2-40B4-BE49-F238E27FC236}">
                <a16:creationId xmlns:a16="http://schemas.microsoft.com/office/drawing/2014/main" id="{90F7C4B0-9610-19C6-F89C-627E939FE4B1}"/>
              </a:ext>
            </a:extLst>
          </p:cNvPr>
          <p:cNvPicPr>
            <a:picLocks noChangeAspect="1"/>
          </p:cNvPicPr>
          <p:nvPr/>
        </p:nvPicPr>
        <p:blipFill>
          <a:blip r:embed="rId4"/>
          <a:stretch>
            <a:fillRect/>
          </a:stretch>
        </p:blipFill>
        <p:spPr>
          <a:xfrm>
            <a:off x="8151962" y="1575812"/>
            <a:ext cx="3252962" cy="2986461"/>
          </a:xfrm>
          <a:prstGeom prst="rect">
            <a:avLst/>
          </a:prstGeom>
        </p:spPr>
      </p:pic>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5A664509-CF2E-235A-6833-0DFA7749162E}"/>
                  </a:ext>
                </a:extLst>
              </p:cNvPr>
              <p:cNvSpPr txBox="1"/>
              <p:nvPr/>
            </p:nvSpPr>
            <p:spPr>
              <a:xfrm>
                <a:off x="6323767" y="4589690"/>
                <a:ext cx="5989888" cy="1384995"/>
              </a:xfrm>
              <a:prstGeom prst="rect">
                <a:avLst/>
              </a:prstGeom>
              <a:noFill/>
            </p:spPr>
            <p:txBody>
              <a:bodyPr wrap="square">
                <a:spAutoFit/>
              </a:bodyPr>
              <a:lstStyle/>
              <a:p>
                <a:r>
                  <a:rPr lang="it-IT" sz="2800" dirty="0"/>
                  <a:t>As the field </a:t>
                </a:r>
                <a:r>
                  <a:rPr lang="it-IT" sz="2800" dirty="0" err="1"/>
                  <a:t>increases</a:t>
                </a:r>
                <a:r>
                  <a:rPr lang="it-IT" sz="2800" dirty="0"/>
                  <a:t>, </a:t>
                </a:r>
                <a14:m>
                  <m:oMath xmlns:m="http://schemas.openxmlformats.org/officeDocument/2006/math">
                    <m:sSub>
                      <m:sSubPr>
                        <m:ctrlPr>
                          <a:rPr lang="it-IT" sz="2800" i="1" smtClean="0">
                            <a:latin typeface="Cambria Math" panose="02040503050406030204" pitchFamily="18" charset="0"/>
                          </a:rPr>
                        </m:ctrlPr>
                      </m:sSubPr>
                      <m:e>
                        <m:r>
                          <a:rPr lang="it-IT" sz="2800" i="1">
                            <a:latin typeface="Cambria Math" panose="02040503050406030204" pitchFamily="18" charset="0"/>
                          </a:rPr>
                          <m:t>𝐼</m:t>
                        </m:r>
                      </m:e>
                      <m:sub>
                        <m:r>
                          <a:rPr lang="it-IT" sz="2800" i="1">
                            <a:latin typeface="Cambria Math" panose="02040503050406030204" pitchFamily="18" charset="0"/>
                          </a:rPr>
                          <m:t>𝑠𝑐𝑟𝑒𝑒𝑛</m:t>
                        </m:r>
                      </m:sub>
                    </m:sSub>
                  </m:oMath>
                </a14:m>
                <a:r>
                  <a:rPr lang="it-IT" sz="2800" dirty="0"/>
                  <a:t> </a:t>
                </a:r>
                <a:r>
                  <a:rPr lang="it-IT" sz="2800" dirty="0" err="1"/>
                  <a:t>penetrates</a:t>
                </a:r>
                <a:r>
                  <a:rPr lang="it-IT" sz="2800" dirty="0"/>
                  <a:t> </a:t>
                </a:r>
                <a:r>
                  <a:rPr lang="it-IT" sz="2800" dirty="0" err="1"/>
                  <a:t>towards</a:t>
                </a:r>
                <a:r>
                  <a:rPr lang="it-IT" sz="2800" dirty="0"/>
                  <a:t> the center of the tape.</a:t>
                </a:r>
                <a:endParaRPr lang="en-US" sz="2800" dirty="0"/>
              </a:p>
            </p:txBody>
          </p:sp>
        </mc:Choice>
        <mc:Fallback xmlns="">
          <p:sp>
            <p:nvSpPr>
              <p:cNvPr id="12" name="CasellaDiTesto 11">
                <a:extLst>
                  <a:ext uri="{FF2B5EF4-FFF2-40B4-BE49-F238E27FC236}">
                    <a16:creationId xmlns:a16="http://schemas.microsoft.com/office/drawing/2014/main" id="{5A664509-CF2E-235A-6833-0DFA7749162E}"/>
                  </a:ext>
                </a:extLst>
              </p:cNvPr>
              <p:cNvSpPr txBox="1">
                <a:spLocks noRot="1" noChangeAspect="1" noMove="1" noResize="1" noEditPoints="1" noAdjustHandles="1" noChangeArrowheads="1" noChangeShapeType="1" noTextEdit="1"/>
              </p:cNvSpPr>
              <p:nvPr/>
            </p:nvSpPr>
            <p:spPr>
              <a:xfrm>
                <a:off x="6323767" y="4589690"/>
                <a:ext cx="5989888" cy="1384995"/>
              </a:xfrm>
              <a:prstGeom prst="rect">
                <a:avLst/>
              </a:prstGeom>
              <a:blipFill>
                <a:blip r:embed="rId5"/>
                <a:stretch>
                  <a:fillRect l="-2035" t="-4405" b="-11894"/>
                </a:stretch>
              </a:blipFill>
            </p:spPr>
            <p:txBody>
              <a:bodyPr/>
              <a:lstStyle/>
              <a:p>
                <a:r>
                  <a:rPr lang="it-IT">
                    <a:noFill/>
                  </a:rPr>
                  <a:t> </a:t>
                </a:r>
              </a:p>
            </p:txBody>
          </p:sp>
        </mc:Fallback>
      </mc:AlternateContent>
      <p:sp>
        <p:nvSpPr>
          <p:cNvPr id="14" name="Freccia a destra 13">
            <a:extLst>
              <a:ext uri="{FF2B5EF4-FFF2-40B4-BE49-F238E27FC236}">
                <a16:creationId xmlns:a16="http://schemas.microsoft.com/office/drawing/2014/main" id="{86DDB70A-5C4B-964E-AAAF-720003C07ABE}"/>
              </a:ext>
            </a:extLst>
          </p:cNvPr>
          <p:cNvSpPr/>
          <p:nvPr/>
        </p:nvSpPr>
        <p:spPr>
          <a:xfrm rot="10800000">
            <a:off x="4550549" y="4811437"/>
            <a:ext cx="1427672" cy="470750"/>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a:extLst>
              <a:ext uri="{FF2B5EF4-FFF2-40B4-BE49-F238E27FC236}">
                <a16:creationId xmlns:a16="http://schemas.microsoft.com/office/drawing/2014/main" id="{4EF8D9D8-2E43-42AF-3EC2-40B57A127650}"/>
              </a:ext>
            </a:extLst>
          </p:cNvPr>
          <p:cNvPicPr>
            <a:picLocks noChangeAspect="1"/>
          </p:cNvPicPr>
          <p:nvPr/>
        </p:nvPicPr>
        <p:blipFill rotWithShape="1">
          <a:blip r:embed="rId6"/>
          <a:srcRect t="2673" r="-357"/>
          <a:stretch/>
        </p:blipFill>
        <p:spPr>
          <a:xfrm>
            <a:off x="1335942" y="3864077"/>
            <a:ext cx="3112681" cy="2601382"/>
          </a:xfrm>
          <a:prstGeom prst="rect">
            <a:avLst/>
          </a:prstGeom>
        </p:spPr>
      </p:pic>
      <p:sp>
        <p:nvSpPr>
          <p:cNvPr id="2" name="Segnaposto piè di pagina 3">
            <a:extLst>
              <a:ext uri="{FF2B5EF4-FFF2-40B4-BE49-F238E27FC236}">
                <a16:creationId xmlns:a16="http://schemas.microsoft.com/office/drawing/2014/main" id="{59A412F8-B835-6D97-8170-C8C465A07B47}"/>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6" name="Immagine 5">
            <a:extLst>
              <a:ext uri="{FF2B5EF4-FFF2-40B4-BE49-F238E27FC236}">
                <a16:creationId xmlns:a16="http://schemas.microsoft.com/office/drawing/2014/main" id="{6D4FB4D3-26DF-B2A5-8ABB-8A90FC7B3030}"/>
              </a:ext>
            </a:extLst>
          </p:cNvPr>
          <p:cNvPicPr>
            <a:picLocks noChangeAspect="1"/>
          </p:cNvPicPr>
          <p:nvPr/>
        </p:nvPicPr>
        <p:blipFill>
          <a:blip r:embed="rId7"/>
          <a:stretch>
            <a:fillRect/>
          </a:stretch>
        </p:blipFill>
        <p:spPr>
          <a:xfrm>
            <a:off x="10660835" y="13682"/>
            <a:ext cx="790504" cy="790504"/>
          </a:xfrm>
          <a:prstGeom prst="rect">
            <a:avLst/>
          </a:prstGeom>
        </p:spPr>
      </p:pic>
      <p:pic>
        <p:nvPicPr>
          <p:cNvPr id="8" name="Immagine 7">
            <a:extLst>
              <a:ext uri="{FF2B5EF4-FFF2-40B4-BE49-F238E27FC236}">
                <a16:creationId xmlns:a16="http://schemas.microsoft.com/office/drawing/2014/main" id="{133D34F7-5759-3424-1F1F-F6AE51E51A50}"/>
              </a:ext>
            </a:extLst>
          </p:cNvPr>
          <p:cNvPicPr>
            <a:picLocks noChangeAspect="1"/>
          </p:cNvPicPr>
          <p:nvPr/>
        </p:nvPicPr>
        <p:blipFill>
          <a:blip r:embed="rId8"/>
          <a:stretch>
            <a:fillRect/>
          </a:stretch>
        </p:blipFill>
        <p:spPr>
          <a:xfrm>
            <a:off x="9870331" y="51103"/>
            <a:ext cx="790504" cy="734039"/>
          </a:xfrm>
          <a:prstGeom prst="rect">
            <a:avLst/>
          </a:prstGeom>
        </p:spPr>
      </p:pic>
      <p:pic>
        <p:nvPicPr>
          <p:cNvPr id="10" name="Immagine 9">
            <a:extLst>
              <a:ext uri="{FF2B5EF4-FFF2-40B4-BE49-F238E27FC236}">
                <a16:creationId xmlns:a16="http://schemas.microsoft.com/office/drawing/2014/main" id="{51938A7F-9E5E-6722-E960-061365E83E9B}"/>
              </a:ext>
            </a:extLst>
          </p:cNvPr>
          <p:cNvPicPr>
            <a:picLocks noChangeAspect="1"/>
          </p:cNvPicPr>
          <p:nvPr/>
        </p:nvPicPr>
        <p:blipFill>
          <a:blip r:embed="rId9"/>
          <a:stretch>
            <a:fillRect/>
          </a:stretch>
        </p:blipFill>
        <p:spPr>
          <a:xfrm>
            <a:off x="11391094" y="182578"/>
            <a:ext cx="800906" cy="433612"/>
          </a:xfrm>
          <a:prstGeom prst="rect">
            <a:avLst/>
          </a:prstGeom>
        </p:spPr>
      </p:pic>
      <p:pic>
        <p:nvPicPr>
          <p:cNvPr id="11" name="Immagine 10">
            <a:extLst>
              <a:ext uri="{FF2B5EF4-FFF2-40B4-BE49-F238E27FC236}">
                <a16:creationId xmlns:a16="http://schemas.microsoft.com/office/drawing/2014/main" id="{3FFE852B-E4CA-CE89-BEB2-0F71D120ACF9}"/>
              </a:ext>
            </a:extLst>
          </p:cNvPr>
          <p:cNvPicPr>
            <a:picLocks noChangeAspect="1"/>
          </p:cNvPicPr>
          <p:nvPr/>
        </p:nvPicPr>
        <p:blipFill>
          <a:blip r:embed="rId10"/>
          <a:stretch>
            <a:fillRect/>
          </a:stretch>
        </p:blipFill>
        <p:spPr>
          <a:xfrm>
            <a:off x="11051364" y="714668"/>
            <a:ext cx="561829" cy="565600"/>
          </a:xfrm>
          <a:prstGeom prst="rect">
            <a:avLst/>
          </a:prstGeom>
        </p:spPr>
      </p:pic>
      <p:pic>
        <p:nvPicPr>
          <p:cNvPr id="15" name="Immagine 14">
            <a:extLst>
              <a:ext uri="{FF2B5EF4-FFF2-40B4-BE49-F238E27FC236}">
                <a16:creationId xmlns:a16="http://schemas.microsoft.com/office/drawing/2014/main" id="{32A2EB11-7189-616B-C03D-73A8F99D230A}"/>
              </a:ext>
            </a:extLst>
          </p:cNvPr>
          <p:cNvPicPr>
            <a:picLocks noChangeAspect="1"/>
          </p:cNvPicPr>
          <p:nvPr/>
        </p:nvPicPr>
        <p:blipFill rotWithShape="1">
          <a:blip r:embed="rId11"/>
          <a:srcRect l="1049" t="53804" r="672"/>
          <a:stretch/>
        </p:blipFill>
        <p:spPr>
          <a:xfrm>
            <a:off x="10407079" y="735196"/>
            <a:ext cx="561829" cy="535065"/>
          </a:xfrm>
          <a:prstGeom prst="rect">
            <a:avLst/>
          </a:prstGeom>
        </p:spPr>
      </p:pic>
      <p:pic>
        <p:nvPicPr>
          <p:cNvPr id="20" name="Immagine 19">
            <a:extLst>
              <a:ext uri="{FF2B5EF4-FFF2-40B4-BE49-F238E27FC236}">
                <a16:creationId xmlns:a16="http://schemas.microsoft.com/office/drawing/2014/main" id="{F7898171-B195-B080-8430-910321A713D9}"/>
              </a:ext>
            </a:extLst>
          </p:cNvPr>
          <p:cNvPicPr>
            <a:picLocks noChangeAspect="1"/>
          </p:cNvPicPr>
          <p:nvPr/>
        </p:nvPicPr>
        <p:blipFill rotWithShape="1">
          <a:blip r:embed="rId12"/>
          <a:srcRect l="38896" t="-2419" r="2415" b="43952"/>
          <a:stretch/>
        </p:blipFill>
        <p:spPr>
          <a:xfrm rot="5238478">
            <a:off x="10662844" y="3746635"/>
            <a:ext cx="241873" cy="435692"/>
          </a:xfrm>
          <a:prstGeom prst="rect">
            <a:avLst/>
          </a:prstGeom>
        </p:spPr>
      </p:pic>
      <p:pic>
        <p:nvPicPr>
          <p:cNvPr id="21" name="Immagine 20">
            <a:extLst>
              <a:ext uri="{FF2B5EF4-FFF2-40B4-BE49-F238E27FC236}">
                <a16:creationId xmlns:a16="http://schemas.microsoft.com/office/drawing/2014/main" id="{D539ECF1-001F-3A13-9EBD-90F175B7397C}"/>
              </a:ext>
            </a:extLst>
          </p:cNvPr>
          <p:cNvPicPr>
            <a:picLocks noChangeAspect="1"/>
          </p:cNvPicPr>
          <p:nvPr/>
        </p:nvPicPr>
        <p:blipFill>
          <a:blip r:embed="rId13"/>
          <a:stretch>
            <a:fillRect/>
          </a:stretch>
        </p:blipFill>
        <p:spPr>
          <a:xfrm>
            <a:off x="3275743" y="5706110"/>
            <a:ext cx="670817" cy="398864"/>
          </a:xfrm>
          <a:prstGeom prst="rect">
            <a:avLst/>
          </a:prstGeom>
        </p:spPr>
      </p:pic>
      <p:pic>
        <p:nvPicPr>
          <p:cNvPr id="22" name="Immagine 21">
            <a:extLst>
              <a:ext uri="{FF2B5EF4-FFF2-40B4-BE49-F238E27FC236}">
                <a16:creationId xmlns:a16="http://schemas.microsoft.com/office/drawing/2014/main" id="{56A52989-D841-4F07-6F0E-99A140623437}"/>
              </a:ext>
            </a:extLst>
          </p:cNvPr>
          <p:cNvPicPr>
            <a:picLocks noChangeAspect="1"/>
          </p:cNvPicPr>
          <p:nvPr/>
        </p:nvPicPr>
        <p:blipFill rotWithShape="1">
          <a:blip r:embed="rId12"/>
          <a:srcRect t="43031" r="31360"/>
          <a:stretch/>
        </p:blipFill>
        <p:spPr>
          <a:xfrm rot="5243837">
            <a:off x="1997204" y="5581071"/>
            <a:ext cx="406885" cy="655724"/>
          </a:xfrm>
          <a:prstGeom prst="rect">
            <a:avLst/>
          </a:prstGeom>
        </p:spPr>
      </p:pic>
      <p:pic>
        <p:nvPicPr>
          <p:cNvPr id="23" name="Immagine 22">
            <a:extLst>
              <a:ext uri="{FF2B5EF4-FFF2-40B4-BE49-F238E27FC236}">
                <a16:creationId xmlns:a16="http://schemas.microsoft.com/office/drawing/2014/main" id="{EAC22C3C-A3B1-65EF-2037-CF203A11A277}"/>
              </a:ext>
            </a:extLst>
          </p:cNvPr>
          <p:cNvPicPr>
            <a:picLocks noChangeAspect="1"/>
          </p:cNvPicPr>
          <p:nvPr/>
        </p:nvPicPr>
        <p:blipFill>
          <a:blip r:embed="rId14"/>
          <a:stretch>
            <a:fillRect/>
          </a:stretch>
        </p:blipFill>
        <p:spPr>
          <a:xfrm>
            <a:off x="8706947" y="3818477"/>
            <a:ext cx="432854" cy="280440"/>
          </a:xfrm>
          <a:prstGeom prst="rect">
            <a:avLst/>
          </a:prstGeom>
        </p:spPr>
      </p:pic>
      <p:pic>
        <p:nvPicPr>
          <p:cNvPr id="24" name="Immagine 23">
            <a:extLst>
              <a:ext uri="{FF2B5EF4-FFF2-40B4-BE49-F238E27FC236}">
                <a16:creationId xmlns:a16="http://schemas.microsoft.com/office/drawing/2014/main" id="{BF04A31E-0051-97E8-AF98-FD5D7AECF0EE}"/>
              </a:ext>
            </a:extLst>
          </p:cNvPr>
          <p:cNvPicPr>
            <a:picLocks noChangeAspect="1"/>
          </p:cNvPicPr>
          <p:nvPr/>
        </p:nvPicPr>
        <p:blipFill>
          <a:blip r:embed="rId15"/>
          <a:stretch>
            <a:fillRect/>
          </a:stretch>
        </p:blipFill>
        <p:spPr>
          <a:xfrm rot="10800000">
            <a:off x="6597342" y="2791383"/>
            <a:ext cx="1450974" cy="512108"/>
          </a:xfrm>
          <a:prstGeom prst="rect">
            <a:avLst/>
          </a:prstGeom>
        </p:spPr>
      </p:pic>
    </p:spTree>
    <p:extLst>
      <p:ext uri="{BB962C8B-B14F-4D97-AF65-F5344CB8AC3E}">
        <p14:creationId xmlns:p14="http://schemas.microsoft.com/office/powerpoint/2010/main" val="398572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magine 14">
            <a:extLst>
              <a:ext uri="{FF2B5EF4-FFF2-40B4-BE49-F238E27FC236}">
                <a16:creationId xmlns:a16="http://schemas.microsoft.com/office/drawing/2014/main" id="{11F5B584-3935-D381-2A94-8A332ACEB96F}"/>
              </a:ext>
            </a:extLst>
          </p:cNvPr>
          <p:cNvPicPr>
            <a:picLocks noChangeAspect="1"/>
          </p:cNvPicPr>
          <p:nvPr/>
        </p:nvPicPr>
        <p:blipFill>
          <a:blip r:embed="rId3"/>
          <a:stretch>
            <a:fillRect/>
          </a:stretch>
        </p:blipFill>
        <p:spPr>
          <a:xfrm>
            <a:off x="3340952" y="3720785"/>
            <a:ext cx="2832176" cy="2737163"/>
          </a:xfrm>
          <a:prstGeom prst="rect">
            <a:avLst/>
          </a:prstGeom>
        </p:spPr>
      </p:pic>
      <p:pic>
        <p:nvPicPr>
          <p:cNvPr id="11" name="Immagine 10">
            <a:extLst>
              <a:ext uri="{FF2B5EF4-FFF2-40B4-BE49-F238E27FC236}">
                <a16:creationId xmlns:a16="http://schemas.microsoft.com/office/drawing/2014/main" id="{ADC2FA9E-3918-0A3A-045D-590FD05B1BF1}"/>
              </a:ext>
            </a:extLst>
          </p:cNvPr>
          <p:cNvPicPr>
            <a:picLocks noChangeAspect="1"/>
          </p:cNvPicPr>
          <p:nvPr/>
        </p:nvPicPr>
        <p:blipFill>
          <a:blip r:embed="rId4"/>
          <a:stretch>
            <a:fillRect/>
          </a:stretch>
        </p:blipFill>
        <p:spPr>
          <a:xfrm>
            <a:off x="292771" y="3728295"/>
            <a:ext cx="2822280" cy="2737163"/>
          </a:xfrm>
          <a:prstGeom prst="rect">
            <a:avLst/>
          </a:prstGeom>
        </p:spPr>
      </p:pic>
      <p:pic>
        <p:nvPicPr>
          <p:cNvPr id="7" name="Immagine 6">
            <a:extLst>
              <a:ext uri="{FF2B5EF4-FFF2-40B4-BE49-F238E27FC236}">
                <a16:creationId xmlns:a16="http://schemas.microsoft.com/office/drawing/2014/main" id="{883C6CB6-2562-2B9C-8478-2E0C48289333}"/>
              </a:ext>
            </a:extLst>
          </p:cNvPr>
          <p:cNvPicPr>
            <a:picLocks noChangeAspect="1"/>
          </p:cNvPicPr>
          <p:nvPr/>
        </p:nvPicPr>
        <p:blipFill>
          <a:blip r:embed="rId5"/>
          <a:stretch>
            <a:fillRect/>
          </a:stretch>
        </p:blipFill>
        <p:spPr>
          <a:xfrm>
            <a:off x="9194457" y="3553304"/>
            <a:ext cx="2949131" cy="2896546"/>
          </a:xfrm>
          <a:prstGeom prst="rect">
            <a:avLst/>
          </a:prstGeom>
        </p:spPr>
      </p:pic>
      <p:pic>
        <p:nvPicPr>
          <p:cNvPr id="5" name="Immagine 4">
            <a:extLst>
              <a:ext uri="{FF2B5EF4-FFF2-40B4-BE49-F238E27FC236}">
                <a16:creationId xmlns:a16="http://schemas.microsoft.com/office/drawing/2014/main" id="{77DB529F-10DE-3F07-6698-B1A2DB78AC18}"/>
              </a:ext>
            </a:extLst>
          </p:cNvPr>
          <p:cNvPicPr>
            <a:picLocks noChangeAspect="1"/>
          </p:cNvPicPr>
          <p:nvPr/>
        </p:nvPicPr>
        <p:blipFill>
          <a:blip r:embed="rId6"/>
          <a:stretch>
            <a:fillRect/>
          </a:stretch>
        </p:blipFill>
        <p:spPr>
          <a:xfrm>
            <a:off x="6233337" y="3716446"/>
            <a:ext cx="2762426" cy="2706576"/>
          </a:xfrm>
          <a:prstGeom prst="rect">
            <a:avLst/>
          </a:prstGeom>
        </p:spPr>
      </p:pic>
      <p:sp>
        <p:nvSpPr>
          <p:cNvPr id="4" name="Slide Number Placeholder 3">
            <a:extLst>
              <a:ext uri="{FF2B5EF4-FFF2-40B4-BE49-F238E27FC236}">
                <a16:creationId xmlns:a16="http://schemas.microsoft.com/office/drawing/2014/main" id="{A1D11F16-88B0-4C09-A20A-09BFDDC33EAE}"/>
              </a:ext>
            </a:extLst>
          </p:cNvPr>
          <p:cNvSpPr>
            <a:spLocks noGrp="1"/>
          </p:cNvSpPr>
          <p:nvPr>
            <p:ph type="sldNum" sz="quarter" idx="12"/>
          </p:nvPr>
        </p:nvSpPr>
        <p:spPr/>
        <p:txBody>
          <a:bodyPr/>
          <a:lstStyle/>
          <a:p>
            <a:fld id="{005C7FBA-D4E9-46CA-9321-3ADA2E368FCD}" type="slidenum">
              <a:rPr lang="en-GB" smtClean="0"/>
              <a:t>7</a:t>
            </a:fld>
            <a:endParaRPr lang="en-GB"/>
          </a:p>
        </p:txBody>
      </p:sp>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340E6BAB-A982-BF87-B060-40897A574621}"/>
                  </a:ext>
                </a:extLst>
              </p:cNvPr>
              <p:cNvSpPr txBox="1"/>
              <p:nvPr/>
            </p:nvSpPr>
            <p:spPr>
              <a:xfrm>
                <a:off x="305317" y="1753795"/>
                <a:ext cx="12102860" cy="461665"/>
              </a:xfrm>
              <a:prstGeom prst="rect">
                <a:avLst/>
              </a:prstGeom>
              <a:noFill/>
            </p:spPr>
            <p:txBody>
              <a:bodyPr wrap="square">
                <a:spAutoFit/>
              </a:bodyPr>
              <a:lstStyle/>
              <a:p>
                <a:r>
                  <a:rPr lang="it-IT" sz="2400" dirty="0"/>
                  <a:t>If a </a:t>
                </a:r>
                <a:r>
                  <a:rPr lang="it-IT" sz="2400" dirty="0" err="1"/>
                  <a:t>transport</a:t>
                </a:r>
                <a:r>
                  <a:rPr lang="it-IT" sz="2400" dirty="0"/>
                  <a:t> current </a:t>
                </a:r>
                <a14:m>
                  <m:oMath xmlns:m="http://schemas.openxmlformats.org/officeDocument/2006/math">
                    <m:sSub>
                      <m:sSubPr>
                        <m:ctrlPr>
                          <a:rPr lang="it-IT" sz="2400" i="1" smtClean="0">
                            <a:latin typeface="Cambria Math" panose="02040503050406030204" pitchFamily="18" charset="0"/>
                          </a:rPr>
                        </m:ctrlPr>
                      </m:sSubPr>
                      <m:e>
                        <m:r>
                          <a:rPr lang="it-IT" sz="2400" b="0" i="1" smtClean="0">
                            <a:latin typeface="Cambria Math" panose="02040503050406030204" pitchFamily="18" charset="0"/>
                          </a:rPr>
                          <m:t>𝐼</m:t>
                        </m:r>
                      </m:e>
                      <m:sub>
                        <m:r>
                          <a:rPr lang="it-IT" sz="2400" b="0" i="1" smtClean="0">
                            <a:latin typeface="Cambria Math" panose="02040503050406030204" pitchFamily="18" charset="0"/>
                          </a:rPr>
                          <m:t>𝑡</m:t>
                        </m:r>
                      </m:sub>
                    </m:sSub>
                  </m:oMath>
                </a14:m>
                <a:r>
                  <a:rPr lang="it-IT" sz="2400" dirty="0"/>
                  <a:t> flows </a:t>
                </a:r>
                <a:r>
                  <a:rPr lang="it-IT" sz="2400" dirty="0" err="1"/>
                  <a:t>along</a:t>
                </a:r>
                <a:r>
                  <a:rPr lang="it-IT" sz="2400" dirty="0"/>
                  <a:t> the tape, </a:t>
                </a:r>
                <a:r>
                  <a:rPr lang="it-IT" sz="2400" dirty="0" err="1"/>
                  <a:t>we</a:t>
                </a:r>
                <a:r>
                  <a:rPr lang="it-IT" sz="2400" dirty="0"/>
                  <a:t> </a:t>
                </a:r>
                <a:r>
                  <a:rPr lang="it-IT" sz="2400" dirty="0" err="1"/>
                  <a:t>need</a:t>
                </a:r>
                <a:r>
                  <a:rPr lang="it-IT" sz="2400" dirty="0"/>
                  <a:t> to </a:t>
                </a:r>
                <a:r>
                  <a:rPr lang="it-IT" sz="2400" dirty="0" err="1"/>
                  <a:t>distinguish</a:t>
                </a:r>
                <a:r>
                  <a:rPr lang="it-IT" sz="2400" dirty="0"/>
                  <a:t> </a:t>
                </a:r>
                <a:r>
                  <a:rPr lang="it-IT" sz="2400" dirty="0" err="1"/>
                  <a:t>between</a:t>
                </a:r>
                <a:r>
                  <a:rPr lang="it-IT" sz="2400" dirty="0"/>
                  <a:t> 2 </a:t>
                </a:r>
                <a:r>
                  <a:rPr lang="it-IT" sz="2400" dirty="0" err="1"/>
                  <a:t>scenarios</a:t>
                </a:r>
                <a:r>
                  <a:rPr lang="it-IT" sz="2400" dirty="0"/>
                  <a:t>:</a:t>
                </a:r>
              </a:p>
            </p:txBody>
          </p:sp>
        </mc:Choice>
        <mc:Fallback xmlns="">
          <p:sp>
            <p:nvSpPr>
              <p:cNvPr id="10" name="CasellaDiTesto 9">
                <a:extLst>
                  <a:ext uri="{FF2B5EF4-FFF2-40B4-BE49-F238E27FC236}">
                    <a16:creationId xmlns:a16="http://schemas.microsoft.com/office/drawing/2014/main" id="{340E6BAB-A982-BF87-B060-40897A574621}"/>
                  </a:ext>
                </a:extLst>
              </p:cNvPr>
              <p:cNvSpPr txBox="1">
                <a:spLocks noRot="1" noChangeAspect="1" noMove="1" noResize="1" noEditPoints="1" noAdjustHandles="1" noChangeArrowheads="1" noChangeShapeType="1" noTextEdit="1"/>
              </p:cNvSpPr>
              <p:nvPr/>
            </p:nvSpPr>
            <p:spPr>
              <a:xfrm>
                <a:off x="305317" y="1753795"/>
                <a:ext cx="12102860" cy="461665"/>
              </a:xfrm>
              <a:prstGeom prst="rect">
                <a:avLst/>
              </a:prstGeom>
              <a:blipFill>
                <a:blip r:embed="rId7"/>
                <a:stretch>
                  <a:fillRect l="-756" t="-10667" b="-30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D0945BB6-E252-34C3-01C3-F83BD0108FF8}"/>
                  </a:ext>
                </a:extLst>
              </p:cNvPr>
              <p:cNvSpPr txBox="1"/>
              <p:nvPr/>
            </p:nvSpPr>
            <p:spPr>
              <a:xfrm>
                <a:off x="593067" y="2476854"/>
                <a:ext cx="5668583" cy="1015663"/>
              </a:xfrm>
              <a:prstGeom prst="rect">
                <a:avLst/>
              </a:prstGeom>
              <a:noFill/>
            </p:spPr>
            <p:txBody>
              <a:bodyPr wrap="square">
                <a:spAutoFit/>
              </a:bodyPr>
              <a:lstStyle/>
              <a:p>
                <a:r>
                  <a:rPr lang="it-IT" sz="2000" b="1" dirty="0">
                    <a:solidFill>
                      <a:schemeClr val="accent1"/>
                    </a:solidFill>
                  </a:rPr>
                  <a:t>A)  </a:t>
                </a:r>
                <a:r>
                  <a:rPr lang="it-IT" sz="2000" dirty="0" err="1"/>
                  <a:t>If</a:t>
                </a:r>
                <a:r>
                  <a:rPr lang="it-IT" sz="2000" dirty="0"/>
                  <a:t> </a:t>
                </a:r>
                <a14:m>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𝐼</m:t>
                        </m:r>
                      </m:e>
                      <m:sub>
                        <m:r>
                          <a:rPr lang="it-IT" sz="2000" i="1">
                            <a:latin typeface="Cambria Math" panose="02040503050406030204" pitchFamily="18" charset="0"/>
                          </a:rPr>
                          <m:t>𝑠𝑐𝑟𝑒𝑒𝑛</m:t>
                        </m:r>
                      </m:sub>
                    </m:sSub>
                  </m:oMath>
                </a14:m>
                <a:r>
                  <a:rPr lang="it-IT" sz="2000" dirty="0"/>
                  <a:t> has </a:t>
                </a:r>
                <a:r>
                  <a:rPr lang="it-IT" sz="2000" dirty="0" err="1"/>
                  <a:t>not</a:t>
                </a:r>
                <a:r>
                  <a:rPr lang="it-IT" sz="2000" dirty="0"/>
                  <a:t> </a:t>
                </a:r>
                <a:r>
                  <a:rPr lang="it-IT" sz="2000" dirty="0" err="1"/>
                  <a:t>yet</a:t>
                </a:r>
                <a:r>
                  <a:rPr lang="it-IT" sz="2000" dirty="0"/>
                  <a:t> </a:t>
                </a:r>
                <a:r>
                  <a:rPr lang="it-IT" sz="2000" dirty="0" err="1"/>
                  <a:t>fully</a:t>
                </a:r>
                <a:r>
                  <a:rPr lang="it-IT" sz="2000" dirty="0"/>
                  <a:t> </a:t>
                </a:r>
                <a:r>
                  <a:rPr lang="it-IT" sz="2000" dirty="0" err="1"/>
                  <a:t>penetrated</a:t>
                </a:r>
                <a:r>
                  <a:rPr lang="it-IT" sz="2000" dirty="0"/>
                  <a:t> inside the</a:t>
                </a:r>
              </a:p>
              <a:p>
                <a:r>
                  <a:rPr lang="it-IT" sz="2000" dirty="0"/>
                  <a:t>tape, </a:t>
                </a:r>
                <a:r>
                  <a:rPr lang="it-IT" sz="2000" dirty="0" err="1"/>
                  <a:t>then</a:t>
                </a:r>
                <a:r>
                  <a:rPr lang="it-IT" sz="2000" dirty="0"/>
                  <a:t> </a:t>
                </a:r>
                <a14:m>
                  <m:oMath xmlns:m="http://schemas.openxmlformats.org/officeDocument/2006/math">
                    <m:sSub>
                      <m:sSubPr>
                        <m:ctrlPr>
                          <a:rPr lang="it-IT" sz="2000" i="1" smtClean="0">
                            <a:latin typeface="Cambria Math" panose="02040503050406030204" pitchFamily="18" charset="0"/>
                          </a:rPr>
                        </m:ctrlPr>
                      </m:sSubPr>
                      <m:e>
                        <m:r>
                          <a:rPr lang="it-IT" sz="2000" b="0" i="1" smtClean="0">
                            <a:latin typeface="Cambria Math" panose="02040503050406030204" pitchFamily="18" charset="0"/>
                          </a:rPr>
                          <m:t>𝐼</m:t>
                        </m:r>
                      </m:e>
                      <m:sub>
                        <m:r>
                          <a:rPr lang="it-IT" sz="2000" b="0" i="1" smtClean="0">
                            <a:latin typeface="Cambria Math" panose="02040503050406030204" pitchFamily="18" charset="0"/>
                          </a:rPr>
                          <m:t>𝑡</m:t>
                        </m:r>
                      </m:sub>
                    </m:sSub>
                  </m:oMath>
                </a14:m>
                <a:r>
                  <a:rPr lang="it-IT" sz="2000" dirty="0"/>
                  <a:t> </a:t>
                </a:r>
                <a:r>
                  <a:rPr lang="it-IT" sz="2000" dirty="0" err="1"/>
                  <a:t>will</a:t>
                </a:r>
                <a:r>
                  <a:rPr lang="it-IT" sz="2000" dirty="0"/>
                  <a:t> </a:t>
                </a:r>
                <a:r>
                  <a:rPr lang="it-IT" sz="2000" dirty="0" err="1"/>
                  <a:t>distribute</a:t>
                </a:r>
                <a:r>
                  <a:rPr lang="it-IT" sz="2000" dirty="0"/>
                  <a:t> in the </a:t>
                </a:r>
                <a:r>
                  <a:rPr lang="it-IT" sz="2000" dirty="0" err="1"/>
                  <a:t>region</a:t>
                </a:r>
                <a:r>
                  <a:rPr lang="it-IT" sz="2000" dirty="0"/>
                  <a:t> </a:t>
                </a:r>
                <a:r>
                  <a:rPr lang="it-IT" sz="2000" dirty="0" err="1"/>
                  <a:t>not</a:t>
                </a:r>
                <a:r>
                  <a:rPr lang="it-IT" sz="2000" dirty="0"/>
                  <a:t> </a:t>
                </a:r>
                <a:r>
                  <a:rPr lang="it-IT" sz="2000" dirty="0" err="1"/>
                  <a:t>yet</a:t>
                </a:r>
                <a:r>
                  <a:rPr lang="it-IT" sz="2000" dirty="0"/>
                  <a:t> </a:t>
                </a:r>
              </a:p>
              <a:p>
                <a:r>
                  <a:rPr lang="it-IT" sz="2000" dirty="0"/>
                  <a:t>Saturated.</a:t>
                </a:r>
              </a:p>
            </p:txBody>
          </p:sp>
        </mc:Choice>
        <mc:Fallback xmlns="">
          <p:sp>
            <p:nvSpPr>
              <p:cNvPr id="12" name="CasellaDiTesto 11">
                <a:extLst>
                  <a:ext uri="{FF2B5EF4-FFF2-40B4-BE49-F238E27FC236}">
                    <a16:creationId xmlns:a16="http://schemas.microsoft.com/office/drawing/2014/main" id="{D0945BB6-E252-34C3-01C3-F83BD0108FF8}"/>
                  </a:ext>
                </a:extLst>
              </p:cNvPr>
              <p:cNvSpPr txBox="1">
                <a:spLocks noRot="1" noChangeAspect="1" noMove="1" noResize="1" noEditPoints="1" noAdjustHandles="1" noChangeArrowheads="1" noChangeShapeType="1" noTextEdit="1"/>
              </p:cNvSpPr>
              <p:nvPr/>
            </p:nvSpPr>
            <p:spPr>
              <a:xfrm>
                <a:off x="593067" y="2476854"/>
                <a:ext cx="5668583" cy="1015663"/>
              </a:xfrm>
              <a:prstGeom prst="rect">
                <a:avLst/>
              </a:prstGeom>
              <a:blipFill>
                <a:blip r:embed="rId8"/>
                <a:stretch>
                  <a:fillRect l="-1075" t="-2994" b="-9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E3974E4C-EEC3-67EC-60AF-8818107E416B}"/>
                  </a:ext>
                </a:extLst>
              </p:cNvPr>
              <p:cNvSpPr txBox="1"/>
              <p:nvPr/>
            </p:nvSpPr>
            <p:spPr>
              <a:xfrm>
                <a:off x="6181958" y="2494617"/>
                <a:ext cx="6044109" cy="1015663"/>
              </a:xfrm>
              <a:prstGeom prst="rect">
                <a:avLst/>
              </a:prstGeom>
              <a:noFill/>
            </p:spPr>
            <p:txBody>
              <a:bodyPr wrap="square">
                <a:spAutoFit/>
              </a:bodyPr>
              <a:lstStyle/>
              <a:p>
                <a:r>
                  <a:rPr lang="it-IT" sz="2000" b="1" dirty="0">
                    <a:solidFill>
                      <a:schemeClr val="accent1"/>
                    </a:solidFill>
                  </a:rPr>
                  <a:t>B)  </a:t>
                </a:r>
                <a:r>
                  <a:rPr lang="it-IT" sz="2000" dirty="0" err="1"/>
                  <a:t>If</a:t>
                </a:r>
                <a:r>
                  <a:rPr lang="it-IT" sz="2000" dirty="0"/>
                  <a:t> </a:t>
                </a:r>
                <a14:m>
                  <m:oMath xmlns:m="http://schemas.openxmlformats.org/officeDocument/2006/math">
                    <m:sSub>
                      <m:sSubPr>
                        <m:ctrlPr>
                          <a:rPr lang="it-IT" sz="2000" i="1" smtClean="0">
                            <a:latin typeface="Cambria Math" panose="02040503050406030204" pitchFamily="18" charset="0"/>
                          </a:rPr>
                        </m:ctrlPr>
                      </m:sSubPr>
                      <m:e>
                        <m:r>
                          <a:rPr lang="it-IT" sz="2000" b="0" i="1" smtClean="0">
                            <a:latin typeface="Cambria Math" panose="02040503050406030204" pitchFamily="18" charset="0"/>
                          </a:rPr>
                          <m:t>𝐼</m:t>
                        </m:r>
                      </m:e>
                      <m:sub>
                        <m:r>
                          <a:rPr lang="it-IT" sz="2000" b="0" i="1" smtClean="0">
                            <a:latin typeface="Cambria Math" panose="02040503050406030204" pitchFamily="18" charset="0"/>
                          </a:rPr>
                          <m:t>𝑠𝑐𝑟𝑒𝑒𝑛</m:t>
                        </m:r>
                      </m:sub>
                    </m:sSub>
                  </m:oMath>
                </a14:m>
                <a:r>
                  <a:rPr lang="en-US" sz="2000" dirty="0"/>
                  <a:t> has fully penetrated , then </a:t>
                </a:r>
                <a14:m>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𝐼</m:t>
                        </m:r>
                      </m:e>
                      <m:sub>
                        <m:r>
                          <a:rPr lang="it-IT" sz="2000" i="1">
                            <a:latin typeface="Cambria Math" panose="02040503050406030204" pitchFamily="18" charset="0"/>
                          </a:rPr>
                          <m:t>𝑡</m:t>
                        </m:r>
                      </m:sub>
                    </m:sSub>
                  </m:oMath>
                </a14:m>
                <a:r>
                  <a:rPr lang="it-IT" sz="2000" dirty="0"/>
                  <a:t> </a:t>
                </a:r>
                <a:r>
                  <a:rPr lang="it-IT" sz="2000" dirty="0" err="1"/>
                  <a:t>will</a:t>
                </a:r>
                <a:r>
                  <a:rPr lang="it-IT" sz="2000" dirty="0"/>
                  <a:t> </a:t>
                </a:r>
                <a:r>
                  <a:rPr lang="it-IT" sz="2000" dirty="0" err="1"/>
                  <a:t>distribute</a:t>
                </a:r>
                <a:r>
                  <a:rPr lang="it-IT" sz="2000" dirty="0"/>
                  <a:t> in the </a:t>
                </a:r>
                <a:r>
                  <a:rPr lang="it-IT" sz="2000" dirty="0" err="1"/>
                  <a:t>central</a:t>
                </a:r>
                <a:r>
                  <a:rPr lang="it-IT" sz="2000" dirty="0"/>
                  <a:t> </a:t>
                </a:r>
                <a:r>
                  <a:rPr lang="it-IT" sz="2000" dirty="0" err="1"/>
                  <a:t>region</a:t>
                </a:r>
                <a:r>
                  <a:rPr lang="it-IT" sz="2000" dirty="0"/>
                  <a:t> of the tape by </a:t>
                </a:r>
                <a:r>
                  <a:rPr lang="it-IT" sz="2000" dirty="0" err="1"/>
                  <a:t>pushing</a:t>
                </a:r>
                <a:r>
                  <a:rPr lang="it-IT" sz="2000" dirty="0"/>
                  <a:t> </a:t>
                </a:r>
                <a14:m>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𝐼</m:t>
                        </m:r>
                      </m:e>
                      <m:sub>
                        <m:r>
                          <a:rPr lang="it-IT" sz="2000" i="1">
                            <a:latin typeface="Cambria Math" panose="02040503050406030204" pitchFamily="18" charset="0"/>
                          </a:rPr>
                          <m:t>𝑠𝑐𝑟𝑒𝑒𝑛</m:t>
                        </m:r>
                      </m:sub>
                    </m:sSub>
                  </m:oMath>
                </a14:m>
                <a:r>
                  <a:rPr lang="en-US" sz="2000" dirty="0"/>
                  <a:t> towards the edges thus reducing </a:t>
                </a:r>
                <a14:m>
                  <m:oMath xmlns:m="http://schemas.openxmlformats.org/officeDocument/2006/math">
                    <m:sSub>
                      <m:sSubPr>
                        <m:ctrlPr>
                          <a:rPr lang="it-IT" sz="2000" i="1">
                            <a:latin typeface="Cambria Math" panose="02040503050406030204" pitchFamily="18" charset="0"/>
                          </a:rPr>
                        </m:ctrlPr>
                      </m:sSubPr>
                      <m:e>
                        <m:r>
                          <a:rPr lang="it-IT" sz="2000" i="1">
                            <a:latin typeface="Cambria Math" panose="02040503050406030204" pitchFamily="18" charset="0"/>
                          </a:rPr>
                          <m:t>𝐼</m:t>
                        </m:r>
                      </m:e>
                      <m:sub>
                        <m:r>
                          <a:rPr lang="it-IT" sz="2000" i="1">
                            <a:latin typeface="Cambria Math" panose="02040503050406030204" pitchFamily="18" charset="0"/>
                          </a:rPr>
                          <m:t>𝑠𝑐𝑟𝑒𝑒𝑛</m:t>
                        </m:r>
                      </m:sub>
                    </m:sSub>
                  </m:oMath>
                </a14:m>
                <a:r>
                  <a:rPr lang="en-US" sz="2000" dirty="0"/>
                  <a:t> .</a:t>
                </a:r>
              </a:p>
            </p:txBody>
          </p:sp>
        </mc:Choice>
        <mc:Fallback xmlns="">
          <p:sp>
            <p:nvSpPr>
              <p:cNvPr id="14" name="CasellaDiTesto 13">
                <a:extLst>
                  <a:ext uri="{FF2B5EF4-FFF2-40B4-BE49-F238E27FC236}">
                    <a16:creationId xmlns:a16="http://schemas.microsoft.com/office/drawing/2014/main" id="{E3974E4C-EEC3-67EC-60AF-8818107E416B}"/>
                  </a:ext>
                </a:extLst>
              </p:cNvPr>
              <p:cNvSpPr txBox="1">
                <a:spLocks noRot="1" noChangeAspect="1" noMove="1" noResize="1" noEditPoints="1" noAdjustHandles="1" noChangeArrowheads="1" noChangeShapeType="1" noTextEdit="1"/>
              </p:cNvSpPr>
              <p:nvPr/>
            </p:nvSpPr>
            <p:spPr>
              <a:xfrm>
                <a:off x="6181958" y="2494617"/>
                <a:ext cx="6044109" cy="1015663"/>
              </a:xfrm>
              <a:prstGeom prst="rect">
                <a:avLst/>
              </a:prstGeom>
              <a:blipFill>
                <a:blip r:embed="rId9"/>
                <a:stretch>
                  <a:fillRect l="-1008" t="-2994" b="-9581"/>
                </a:stretch>
              </a:blipFill>
            </p:spPr>
            <p:txBody>
              <a:bodyPr/>
              <a:lstStyle/>
              <a:p>
                <a:r>
                  <a:rPr lang="it-IT">
                    <a:noFill/>
                  </a:rPr>
                  <a:t> </a:t>
                </a:r>
              </a:p>
            </p:txBody>
          </p:sp>
        </mc:Fallback>
      </mc:AlternateContent>
      <p:sp>
        <p:nvSpPr>
          <p:cNvPr id="24" name="Freccia a destra 23">
            <a:extLst>
              <a:ext uri="{FF2B5EF4-FFF2-40B4-BE49-F238E27FC236}">
                <a16:creationId xmlns:a16="http://schemas.microsoft.com/office/drawing/2014/main" id="{872FFAAF-1323-BAF3-5B67-873676DD651A}"/>
              </a:ext>
            </a:extLst>
          </p:cNvPr>
          <p:cNvSpPr/>
          <p:nvPr/>
        </p:nvSpPr>
        <p:spPr>
          <a:xfrm>
            <a:off x="8833230" y="4850692"/>
            <a:ext cx="722453" cy="365126"/>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a:extLst>
              <a:ext uri="{FF2B5EF4-FFF2-40B4-BE49-F238E27FC236}">
                <a16:creationId xmlns:a16="http://schemas.microsoft.com/office/drawing/2014/main" id="{E117ED4A-504C-AA4F-F27F-D960EE1C2632}"/>
              </a:ext>
            </a:extLst>
          </p:cNvPr>
          <p:cNvSpPr/>
          <p:nvPr/>
        </p:nvSpPr>
        <p:spPr>
          <a:xfrm>
            <a:off x="6120392" y="2424023"/>
            <a:ext cx="45719" cy="4033397"/>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25">
            <a:extLst>
              <a:ext uri="{FF2B5EF4-FFF2-40B4-BE49-F238E27FC236}">
                <a16:creationId xmlns:a16="http://schemas.microsoft.com/office/drawing/2014/main" id="{15C7A0B2-4326-6F15-ABB5-8D24ED8BFB73}"/>
              </a:ext>
            </a:extLst>
          </p:cNvPr>
          <p:cNvSpPr/>
          <p:nvPr/>
        </p:nvSpPr>
        <p:spPr>
          <a:xfrm rot="5400000" flipH="1">
            <a:off x="6120391" y="-3398069"/>
            <a:ext cx="45719" cy="11651577"/>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Freccia a destra 18">
            <a:extLst>
              <a:ext uri="{FF2B5EF4-FFF2-40B4-BE49-F238E27FC236}">
                <a16:creationId xmlns:a16="http://schemas.microsoft.com/office/drawing/2014/main" id="{D772B502-D1DC-A3BB-D5EA-06514076667B}"/>
              </a:ext>
            </a:extLst>
          </p:cNvPr>
          <p:cNvSpPr/>
          <p:nvPr/>
        </p:nvSpPr>
        <p:spPr>
          <a:xfrm>
            <a:off x="2942722" y="4914313"/>
            <a:ext cx="722453" cy="365126"/>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29" name="CasellaDiTesto 28">
                <a:extLst>
                  <a:ext uri="{FF2B5EF4-FFF2-40B4-BE49-F238E27FC236}">
                    <a16:creationId xmlns:a16="http://schemas.microsoft.com/office/drawing/2014/main" id="{A367E638-5C11-FDBE-E259-7F4EF869AB73}"/>
                  </a:ext>
                </a:extLst>
              </p:cNvPr>
              <p:cNvSpPr txBox="1"/>
              <p:nvPr/>
            </p:nvSpPr>
            <p:spPr>
              <a:xfrm>
                <a:off x="1285551" y="3456939"/>
                <a:ext cx="8578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𝑰</m:t>
                          </m:r>
                        </m:e>
                        <m:sub>
                          <m:r>
                            <a:rPr lang="it-IT" b="1" i="1" smtClean="0">
                              <a:latin typeface="Cambria Math" panose="02040503050406030204" pitchFamily="18" charset="0"/>
                            </a:rPr>
                            <m:t>𝒕</m:t>
                          </m:r>
                        </m:sub>
                      </m:sSub>
                      <m:r>
                        <a:rPr lang="it-IT" b="1" i="1" smtClean="0">
                          <a:latin typeface="Cambria Math" panose="02040503050406030204" pitchFamily="18" charset="0"/>
                        </a:rPr>
                        <m:t>=</m:t>
                      </m:r>
                      <m:r>
                        <a:rPr lang="it-IT" b="1" i="1" smtClean="0">
                          <a:latin typeface="Cambria Math" panose="02040503050406030204" pitchFamily="18" charset="0"/>
                        </a:rPr>
                        <m:t>𝟎</m:t>
                      </m:r>
                    </m:oMath>
                  </m:oMathPara>
                </a14:m>
                <a:endParaRPr lang="it-IT" b="1" dirty="0"/>
              </a:p>
            </p:txBody>
          </p:sp>
        </mc:Choice>
        <mc:Fallback xmlns="">
          <p:sp>
            <p:nvSpPr>
              <p:cNvPr id="29" name="CasellaDiTesto 28">
                <a:extLst>
                  <a:ext uri="{FF2B5EF4-FFF2-40B4-BE49-F238E27FC236}">
                    <a16:creationId xmlns:a16="http://schemas.microsoft.com/office/drawing/2014/main" id="{A367E638-5C11-FDBE-E259-7F4EF869AB73}"/>
                  </a:ext>
                </a:extLst>
              </p:cNvPr>
              <p:cNvSpPr txBox="1">
                <a:spLocks noRot="1" noChangeAspect="1" noMove="1" noResize="1" noEditPoints="1" noAdjustHandles="1" noChangeArrowheads="1" noChangeShapeType="1" noTextEdit="1"/>
              </p:cNvSpPr>
              <p:nvPr/>
            </p:nvSpPr>
            <p:spPr>
              <a:xfrm>
                <a:off x="1285551" y="3456939"/>
                <a:ext cx="857864" cy="369332"/>
              </a:xfrm>
              <a:prstGeom prst="rect">
                <a:avLst/>
              </a:prstGeom>
              <a:blipFill>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02DE8174-C0F8-A873-5E68-AF5F029ED6C0}"/>
                  </a:ext>
                </a:extLst>
              </p:cNvPr>
              <p:cNvSpPr txBox="1"/>
              <p:nvPr/>
            </p:nvSpPr>
            <p:spPr>
              <a:xfrm>
                <a:off x="7163375" y="3456939"/>
                <a:ext cx="8578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𝑰</m:t>
                          </m:r>
                        </m:e>
                        <m:sub>
                          <m:r>
                            <a:rPr lang="it-IT" b="1" i="1" smtClean="0">
                              <a:latin typeface="Cambria Math" panose="02040503050406030204" pitchFamily="18" charset="0"/>
                            </a:rPr>
                            <m:t>𝒕</m:t>
                          </m:r>
                        </m:sub>
                      </m:sSub>
                      <m:r>
                        <a:rPr lang="it-IT" b="1" i="1" smtClean="0">
                          <a:latin typeface="Cambria Math" panose="02040503050406030204" pitchFamily="18" charset="0"/>
                        </a:rPr>
                        <m:t>=</m:t>
                      </m:r>
                      <m:r>
                        <a:rPr lang="it-IT" b="1" i="1" smtClean="0">
                          <a:latin typeface="Cambria Math" panose="02040503050406030204" pitchFamily="18" charset="0"/>
                        </a:rPr>
                        <m:t>𝟎</m:t>
                      </m:r>
                    </m:oMath>
                  </m:oMathPara>
                </a14:m>
                <a:endParaRPr lang="it-IT" b="1" dirty="0"/>
              </a:p>
            </p:txBody>
          </p:sp>
        </mc:Choice>
        <mc:Fallback xmlns="">
          <p:sp>
            <p:nvSpPr>
              <p:cNvPr id="30" name="CasellaDiTesto 29">
                <a:extLst>
                  <a:ext uri="{FF2B5EF4-FFF2-40B4-BE49-F238E27FC236}">
                    <a16:creationId xmlns:a16="http://schemas.microsoft.com/office/drawing/2014/main" id="{02DE8174-C0F8-A873-5E68-AF5F029ED6C0}"/>
                  </a:ext>
                </a:extLst>
              </p:cNvPr>
              <p:cNvSpPr txBox="1">
                <a:spLocks noRot="1" noChangeAspect="1" noMove="1" noResize="1" noEditPoints="1" noAdjustHandles="1" noChangeArrowheads="1" noChangeShapeType="1" noTextEdit="1"/>
              </p:cNvSpPr>
              <p:nvPr/>
            </p:nvSpPr>
            <p:spPr>
              <a:xfrm>
                <a:off x="7163375" y="3456939"/>
                <a:ext cx="857864" cy="369332"/>
              </a:xfrm>
              <a:prstGeom prst="rect">
                <a:avLst/>
              </a:prstGeom>
              <a:blipFill>
                <a:blip r:embed="rId1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1" name="CasellaDiTesto 30">
                <a:extLst>
                  <a:ext uri="{FF2B5EF4-FFF2-40B4-BE49-F238E27FC236}">
                    <a16:creationId xmlns:a16="http://schemas.microsoft.com/office/drawing/2014/main" id="{242595FB-2C41-E3FC-DBD8-AA3B8E613560}"/>
                  </a:ext>
                </a:extLst>
              </p:cNvPr>
              <p:cNvSpPr txBox="1"/>
              <p:nvPr/>
            </p:nvSpPr>
            <p:spPr>
              <a:xfrm>
                <a:off x="4415963" y="3429000"/>
                <a:ext cx="8578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𝑰</m:t>
                          </m:r>
                        </m:e>
                        <m:sub>
                          <m:r>
                            <a:rPr lang="it-IT" b="1" i="1" smtClean="0">
                              <a:latin typeface="Cambria Math" panose="02040503050406030204" pitchFamily="18" charset="0"/>
                            </a:rPr>
                            <m:t>𝒕</m:t>
                          </m:r>
                        </m:sub>
                      </m:sSub>
                      <m:r>
                        <a:rPr lang="it-IT" b="1" i="1" smtClean="0">
                          <a:latin typeface="Cambria Math" panose="02040503050406030204" pitchFamily="18" charset="0"/>
                          <a:ea typeface="Cambria Math" panose="02040503050406030204" pitchFamily="18" charset="0"/>
                        </a:rPr>
                        <m:t>≠</m:t>
                      </m:r>
                      <m:r>
                        <a:rPr lang="it-IT" b="1" i="1" smtClean="0">
                          <a:latin typeface="Cambria Math" panose="02040503050406030204" pitchFamily="18" charset="0"/>
                          <a:ea typeface="Cambria Math" panose="02040503050406030204" pitchFamily="18" charset="0"/>
                        </a:rPr>
                        <m:t>𝟎</m:t>
                      </m:r>
                    </m:oMath>
                  </m:oMathPara>
                </a14:m>
                <a:endParaRPr lang="it-IT" b="1" dirty="0"/>
              </a:p>
            </p:txBody>
          </p:sp>
        </mc:Choice>
        <mc:Fallback xmlns="">
          <p:sp>
            <p:nvSpPr>
              <p:cNvPr id="31" name="CasellaDiTesto 30">
                <a:extLst>
                  <a:ext uri="{FF2B5EF4-FFF2-40B4-BE49-F238E27FC236}">
                    <a16:creationId xmlns:a16="http://schemas.microsoft.com/office/drawing/2014/main" id="{242595FB-2C41-E3FC-DBD8-AA3B8E613560}"/>
                  </a:ext>
                </a:extLst>
              </p:cNvPr>
              <p:cNvSpPr txBox="1">
                <a:spLocks noRot="1" noChangeAspect="1" noMove="1" noResize="1" noEditPoints="1" noAdjustHandles="1" noChangeArrowheads="1" noChangeShapeType="1" noTextEdit="1"/>
              </p:cNvSpPr>
              <p:nvPr/>
            </p:nvSpPr>
            <p:spPr>
              <a:xfrm>
                <a:off x="4415963" y="3429000"/>
                <a:ext cx="857864" cy="369332"/>
              </a:xfrm>
              <a:prstGeom prst="rect">
                <a:avLst/>
              </a:prstGeom>
              <a:blipFill>
                <a:blip r:embed="rId1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597ECA02-2864-BD1D-B986-D121C0E5197D}"/>
                  </a:ext>
                </a:extLst>
              </p:cNvPr>
              <p:cNvSpPr txBox="1"/>
              <p:nvPr/>
            </p:nvSpPr>
            <p:spPr>
              <a:xfrm>
                <a:off x="10362116" y="3451022"/>
                <a:ext cx="85786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𝑰</m:t>
                          </m:r>
                        </m:e>
                        <m:sub>
                          <m:r>
                            <a:rPr lang="it-IT" b="1" i="1" smtClean="0">
                              <a:latin typeface="Cambria Math" panose="02040503050406030204" pitchFamily="18" charset="0"/>
                            </a:rPr>
                            <m:t>𝒕</m:t>
                          </m:r>
                        </m:sub>
                      </m:sSub>
                      <m:r>
                        <a:rPr lang="it-IT" b="1" i="1" smtClean="0">
                          <a:latin typeface="Cambria Math" panose="02040503050406030204" pitchFamily="18" charset="0"/>
                          <a:ea typeface="Cambria Math" panose="02040503050406030204" pitchFamily="18" charset="0"/>
                        </a:rPr>
                        <m:t>≠</m:t>
                      </m:r>
                      <m:r>
                        <a:rPr lang="it-IT" b="1" i="1" smtClean="0">
                          <a:latin typeface="Cambria Math" panose="02040503050406030204" pitchFamily="18" charset="0"/>
                          <a:ea typeface="Cambria Math" panose="02040503050406030204" pitchFamily="18" charset="0"/>
                        </a:rPr>
                        <m:t>𝟎</m:t>
                      </m:r>
                    </m:oMath>
                  </m:oMathPara>
                </a14:m>
                <a:endParaRPr lang="it-IT" b="1" dirty="0"/>
              </a:p>
            </p:txBody>
          </p:sp>
        </mc:Choice>
        <mc:Fallback xmlns="">
          <p:sp>
            <p:nvSpPr>
              <p:cNvPr id="32" name="CasellaDiTesto 31">
                <a:extLst>
                  <a:ext uri="{FF2B5EF4-FFF2-40B4-BE49-F238E27FC236}">
                    <a16:creationId xmlns:a16="http://schemas.microsoft.com/office/drawing/2014/main" id="{597ECA02-2864-BD1D-B986-D121C0E5197D}"/>
                  </a:ext>
                </a:extLst>
              </p:cNvPr>
              <p:cNvSpPr txBox="1">
                <a:spLocks noRot="1" noChangeAspect="1" noMove="1" noResize="1" noEditPoints="1" noAdjustHandles="1" noChangeArrowheads="1" noChangeShapeType="1" noTextEdit="1"/>
              </p:cNvSpPr>
              <p:nvPr/>
            </p:nvSpPr>
            <p:spPr>
              <a:xfrm>
                <a:off x="10362116" y="3451022"/>
                <a:ext cx="857864" cy="369332"/>
              </a:xfrm>
              <a:prstGeom prst="rect">
                <a:avLst/>
              </a:prstGeom>
              <a:blipFill>
                <a:blip r:embed="rId13"/>
                <a:stretch>
                  <a:fillRect/>
                </a:stretch>
              </a:blipFill>
            </p:spPr>
            <p:txBody>
              <a:bodyPr/>
              <a:lstStyle/>
              <a:p>
                <a:r>
                  <a:rPr lang="it-IT">
                    <a:noFill/>
                  </a:rPr>
                  <a:t> </a:t>
                </a:r>
              </a:p>
            </p:txBody>
          </p:sp>
        </mc:Fallback>
      </mc:AlternateContent>
      <p:sp>
        <p:nvSpPr>
          <p:cNvPr id="2" name="Segnaposto piè di pagina 3">
            <a:extLst>
              <a:ext uri="{FF2B5EF4-FFF2-40B4-BE49-F238E27FC236}">
                <a16:creationId xmlns:a16="http://schemas.microsoft.com/office/drawing/2014/main" id="{5DF6ABDF-04E9-A205-FC8E-03696F5881A1}"/>
              </a:ext>
            </a:extLst>
          </p:cNvPr>
          <p:cNvSpPr>
            <a:spLocks noGrp="1"/>
          </p:cNvSpPr>
          <p:nvPr>
            <p:ph type="ftr" sz="quarter" idx="11"/>
          </p:nvPr>
        </p:nvSpPr>
        <p:spPr>
          <a:xfrm>
            <a:off x="1555423" y="6492875"/>
            <a:ext cx="9336532"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e INFN LASA</a:t>
            </a:r>
          </a:p>
        </p:txBody>
      </p:sp>
      <p:pic>
        <p:nvPicPr>
          <p:cNvPr id="3" name="Immagine 2">
            <a:extLst>
              <a:ext uri="{FF2B5EF4-FFF2-40B4-BE49-F238E27FC236}">
                <a16:creationId xmlns:a16="http://schemas.microsoft.com/office/drawing/2014/main" id="{BEA93C0F-E617-7823-A87A-13EBBD217D70}"/>
              </a:ext>
            </a:extLst>
          </p:cNvPr>
          <p:cNvPicPr>
            <a:picLocks noChangeAspect="1"/>
          </p:cNvPicPr>
          <p:nvPr/>
        </p:nvPicPr>
        <p:blipFill>
          <a:blip r:embed="rId14"/>
          <a:stretch>
            <a:fillRect/>
          </a:stretch>
        </p:blipFill>
        <p:spPr>
          <a:xfrm>
            <a:off x="10660835" y="13682"/>
            <a:ext cx="790504" cy="790504"/>
          </a:xfrm>
          <a:prstGeom prst="rect">
            <a:avLst/>
          </a:prstGeom>
        </p:spPr>
      </p:pic>
      <p:pic>
        <p:nvPicPr>
          <p:cNvPr id="6" name="Immagine 5">
            <a:extLst>
              <a:ext uri="{FF2B5EF4-FFF2-40B4-BE49-F238E27FC236}">
                <a16:creationId xmlns:a16="http://schemas.microsoft.com/office/drawing/2014/main" id="{EAD13C61-C2F6-5199-283C-A0411D1B0258}"/>
              </a:ext>
            </a:extLst>
          </p:cNvPr>
          <p:cNvPicPr>
            <a:picLocks noChangeAspect="1"/>
          </p:cNvPicPr>
          <p:nvPr/>
        </p:nvPicPr>
        <p:blipFill>
          <a:blip r:embed="rId15"/>
          <a:stretch>
            <a:fillRect/>
          </a:stretch>
        </p:blipFill>
        <p:spPr>
          <a:xfrm>
            <a:off x="9870331" y="51103"/>
            <a:ext cx="790504" cy="734039"/>
          </a:xfrm>
          <a:prstGeom prst="rect">
            <a:avLst/>
          </a:prstGeom>
        </p:spPr>
      </p:pic>
      <p:pic>
        <p:nvPicPr>
          <p:cNvPr id="9" name="Immagine 8">
            <a:extLst>
              <a:ext uri="{FF2B5EF4-FFF2-40B4-BE49-F238E27FC236}">
                <a16:creationId xmlns:a16="http://schemas.microsoft.com/office/drawing/2014/main" id="{305E3D5E-5EDC-31C3-3E8A-95EC31361491}"/>
              </a:ext>
            </a:extLst>
          </p:cNvPr>
          <p:cNvPicPr>
            <a:picLocks noChangeAspect="1"/>
          </p:cNvPicPr>
          <p:nvPr/>
        </p:nvPicPr>
        <p:blipFill>
          <a:blip r:embed="rId16"/>
          <a:stretch>
            <a:fillRect/>
          </a:stretch>
        </p:blipFill>
        <p:spPr>
          <a:xfrm>
            <a:off x="11391094" y="182578"/>
            <a:ext cx="800906" cy="433612"/>
          </a:xfrm>
          <a:prstGeom prst="rect">
            <a:avLst/>
          </a:prstGeom>
        </p:spPr>
      </p:pic>
      <p:pic>
        <p:nvPicPr>
          <p:cNvPr id="13" name="Immagine 12">
            <a:extLst>
              <a:ext uri="{FF2B5EF4-FFF2-40B4-BE49-F238E27FC236}">
                <a16:creationId xmlns:a16="http://schemas.microsoft.com/office/drawing/2014/main" id="{2E803CEA-04D6-0D5C-C703-387233D87166}"/>
              </a:ext>
            </a:extLst>
          </p:cNvPr>
          <p:cNvPicPr>
            <a:picLocks noChangeAspect="1"/>
          </p:cNvPicPr>
          <p:nvPr/>
        </p:nvPicPr>
        <p:blipFill>
          <a:blip r:embed="rId17"/>
          <a:stretch>
            <a:fillRect/>
          </a:stretch>
        </p:blipFill>
        <p:spPr>
          <a:xfrm>
            <a:off x="11051364" y="714668"/>
            <a:ext cx="561829" cy="565600"/>
          </a:xfrm>
          <a:prstGeom prst="rect">
            <a:avLst/>
          </a:prstGeom>
        </p:spPr>
      </p:pic>
      <p:pic>
        <p:nvPicPr>
          <p:cNvPr id="16" name="Immagine 15">
            <a:extLst>
              <a:ext uri="{FF2B5EF4-FFF2-40B4-BE49-F238E27FC236}">
                <a16:creationId xmlns:a16="http://schemas.microsoft.com/office/drawing/2014/main" id="{78744BEA-EC95-3435-4560-FBEC98924873}"/>
              </a:ext>
            </a:extLst>
          </p:cNvPr>
          <p:cNvPicPr>
            <a:picLocks noChangeAspect="1"/>
          </p:cNvPicPr>
          <p:nvPr/>
        </p:nvPicPr>
        <p:blipFill rotWithShape="1">
          <a:blip r:embed="rId18"/>
          <a:srcRect l="1049" t="53804" r="672"/>
          <a:stretch/>
        </p:blipFill>
        <p:spPr>
          <a:xfrm>
            <a:off x="10407079" y="735196"/>
            <a:ext cx="561829" cy="535065"/>
          </a:xfrm>
          <a:prstGeom prst="rect">
            <a:avLst/>
          </a:prstGeom>
        </p:spPr>
      </p:pic>
      <p:sp>
        <p:nvSpPr>
          <p:cNvPr id="20" name="Title 3">
            <a:extLst>
              <a:ext uri="{FF2B5EF4-FFF2-40B4-BE49-F238E27FC236}">
                <a16:creationId xmlns:a16="http://schemas.microsoft.com/office/drawing/2014/main" id="{6992A985-9F5F-B98E-BCF5-6F431F13A125}"/>
              </a:ext>
            </a:extLst>
          </p:cNvPr>
          <p:cNvSpPr>
            <a:spLocks noGrp="1"/>
          </p:cNvSpPr>
          <p:nvPr>
            <p:ph type="title"/>
          </p:nvPr>
        </p:nvSpPr>
        <p:spPr>
          <a:xfrm>
            <a:off x="2391588" y="207642"/>
            <a:ext cx="7408824" cy="1325563"/>
          </a:xfrm>
        </p:spPr>
        <p:txBody>
          <a:bodyPr>
            <a:normAutofit fontScale="90000"/>
          </a:bodyPr>
          <a:lstStyle/>
          <a:p>
            <a:r>
              <a:rPr lang="en-GB" sz="4400" dirty="0"/>
              <a:t>J distribution according to </a:t>
            </a:r>
            <a:br>
              <a:rPr lang="en-GB" sz="4400" dirty="0"/>
            </a:br>
            <a:r>
              <a:rPr lang="en-GB" sz="4400" dirty="0">
                <a:solidFill>
                  <a:schemeClr val="accent1"/>
                </a:solidFill>
              </a:rPr>
              <a:t>Brandt Model </a:t>
            </a:r>
            <a:r>
              <a:rPr lang="en-GB" sz="4400" dirty="0"/>
              <a:t>(2)</a:t>
            </a:r>
            <a:br>
              <a:rPr lang="en-GB" dirty="0"/>
            </a:br>
            <a:endParaRPr lang="en-GB" dirty="0"/>
          </a:p>
        </p:txBody>
      </p:sp>
      <p:pic>
        <p:nvPicPr>
          <p:cNvPr id="8" name="Immagine 7">
            <a:extLst>
              <a:ext uri="{FF2B5EF4-FFF2-40B4-BE49-F238E27FC236}">
                <a16:creationId xmlns:a16="http://schemas.microsoft.com/office/drawing/2014/main" id="{8CD2492A-28B1-A9D5-D5C8-1D50F2590FE0}"/>
              </a:ext>
            </a:extLst>
          </p:cNvPr>
          <p:cNvPicPr>
            <a:picLocks noChangeAspect="1"/>
          </p:cNvPicPr>
          <p:nvPr/>
        </p:nvPicPr>
        <p:blipFill>
          <a:blip r:embed="rId19"/>
          <a:stretch>
            <a:fillRect/>
          </a:stretch>
        </p:blipFill>
        <p:spPr>
          <a:xfrm>
            <a:off x="735917" y="5745937"/>
            <a:ext cx="1949409" cy="237229"/>
          </a:xfrm>
          <a:prstGeom prst="rect">
            <a:avLst/>
          </a:prstGeom>
        </p:spPr>
      </p:pic>
      <p:pic>
        <p:nvPicPr>
          <p:cNvPr id="18" name="Immagine 17">
            <a:extLst>
              <a:ext uri="{FF2B5EF4-FFF2-40B4-BE49-F238E27FC236}">
                <a16:creationId xmlns:a16="http://schemas.microsoft.com/office/drawing/2014/main" id="{AA038B8F-6AFF-5034-A7DF-25E70F05E475}"/>
              </a:ext>
            </a:extLst>
          </p:cNvPr>
          <p:cNvPicPr>
            <a:picLocks noChangeAspect="1"/>
          </p:cNvPicPr>
          <p:nvPr/>
        </p:nvPicPr>
        <p:blipFill>
          <a:blip r:embed="rId20"/>
          <a:stretch>
            <a:fillRect/>
          </a:stretch>
        </p:blipFill>
        <p:spPr>
          <a:xfrm rot="154967">
            <a:off x="4759890" y="5565252"/>
            <a:ext cx="1062544" cy="631783"/>
          </a:xfrm>
          <a:prstGeom prst="rect">
            <a:avLst/>
          </a:prstGeom>
        </p:spPr>
      </p:pic>
      <p:pic>
        <p:nvPicPr>
          <p:cNvPr id="23" name="Immagine 22">
            <a:extLst>
              <a:ext uri="{FF2B5EF4-FFF2-40B4-BE49-F238E27FC236}">
                <a16:creationId xmlns:a16="http://schemas.microsoft.com/office/drawing/2014/main" id="{3ADCF57B-27D5-F81C-0513-44553559F4A3}"/>
              </a:ext>
            </a:extLst>
          </p:cNvPr>
          <p:cNvPicPr>
            <a:picLocks noChangeAspect="1"/>
          </p:cNvPicPr>
          <p:nvPr/>
        </p:nvPicPr>
        <p:blipFill>
          <a:blip r:embed="rId21"/>
          <a:stretch>
            <a:fillRect/>
          </a:stretch>
        </p:blipFill>
        <p:spPr>
          <a:xfrm>
            <a:off x="3777681" y="5737256"/>
            <a:ext cx="432854" cy="280440"/>
          </a:xfrm>
          <a:prstGeom prst="rect">
            <a:avLst/>
          </a:prstGeom>
        </p:spPr>
      </p:pic>
      <p:pic>
        <p:nvPicPr>
          <p:cNvPr id="27" name="Immagine 26">
            <a:extLst>
              <a:ext uri="{FF2B5EF4-FFF2-40B4-BE49-F238E27FC236}">
                <a16:creationId xmlns:a16="http://schemas.microsoft.com/office/drawing/2014/main" id="{CF44DC54-19E5-0950-0E5A-78F54947E246}"/>
              </a:ext>
            </a:extLst>
          </p:cNvPr>
          <p:cNvPicPr>
            <a:picLocks noChangeAspect="1"/>
          </p:cNvPicPr>
          <p:nvPr/>
        </p:nvPicPr>
        <p:blipFill>
          <a:blip r:embed="rId21"/>
          <a:stretch>
            <a:fillRect/>
          </a:stretch>
        </p:blipFill>
        <p:spPr>
          <a:xfrm>
            <a:off x="6751063" y="5725462"/>
            <a:ext cx="723830" cy="468959"/>
          </a:xfrm>
          <a:prstGeom prst="rect">
            <a:avLst/>
          </a:prstGeom>
        </p:spPr>
      </p:pic>
      <p:pic>
        <p:nvPicPr>
          <p:cNvPr id="28" name="Immagine 27">
            <a:extLst>
              <a:ext uri="{FF2B5EF4-FFF2-40B4-BE49-F238E27FC236}">
                <a16:creationId xmlns:a16="http://schemas.microsoft.com/office/drawing/2014/main" id="{DC6E542B-882E-B705-CDD6-39DA5D81681A}"/>
              </a:ext>
            </a:extLst>
          </p:cNvPr>
          <p:cNvPicPr>
            <a:picLocks noChangeAspect="1"/>
          </p:cNvPicPr>
          <p:nvPr/>
        </p:nvPicPr>
        <p:blipFill>
          <a:blip r:embed="rId21"/>
          <a:stretch>
            <a:fillRect/>
          </a:stretch>
        </p:blipFill>
        <p:spPr>
          <a:xfrm>
            <a:off x="9754611" y="5748727"/>
            <a:ext cx="432854" cy="280440"/>
          </a:xfrm>
          <a:prstGeom prst="rect">
            <a:avLst/>
          </a:prstGeom>
        </p:spPr>
      </p:pic>
      <p:pic>
        <p:nvPicPr>
          <p:cNvPr id="34" name="Immagine 33">
            <a:extLst>
              <a:ext uri="{FF2B5EF4-FFF2-40B4-BE49-F238E27FC236}">
                <a16:creationId xmlns:a16="http://schemas.microsoft.com/office/drawing/2014/main" id="{593EE3B1-A883-536E-8B79-C71B1E82D519}"/>
              </a:ext>
            </a:extLst>
          </p:cNvPr>
          <p:cNvPicPr>
            <a:picLocks noChangeAspect="1"/>
          </p:cNvPicPr>
          <p:nvPr/>
        </p:nvPicPr>
        <p:blipFill>
          <a:blip r:embed="rId22"/>
          <a:stretch>
            <a:fillRect/>
          </a:stretch>
        </p:blipFill>
        <p:spPr>
          <a:xfrm>
            <a:off x="10484470" y="5492568"/>
            <a:ext cx="1097375" cy="682811"/>
          </a:xfrm>
          <a:prstGeom prst="rect">
            <a:avLst/>
          </a:prstGeom>
        </p:spPr>
      </p:pic>
      <p:pic>
        <p:nvPicPr>
          <p:cNvPr id="35" name="Immagine 34">
            <a:extLst>
              <a:ext uri="{FF2B5EF4-FFF2-40B4-BE49-F238E27FC236}">
                <a16:creationId xmlns:a16="http://schemas.microsoft.com/office/drawing/2014/main" id="{16E50C17-7255-548C-8A31-3553FE010754}"/>
              </a:ext>
            </a:extLst>
          </p:cNvPr>
          <p:cNvPicPr>
            <a:picLocks noChangeAspect="1"/>
          </p:cNvPicPr>
          <p:nvPr/>
        </p:nvPicPr>
        <p:blipFill>
          <a:blip r:embed="rId22"/>
          <a:stretch>
            <a:fillRect/>
          </a:stretch>
        </p:blipFill>
        <p:spPr>
          <a:xfrm>
            <a:off x="7691801" y="5699111"/>
            <a:ext cx="913032" cy="568109"/>
          </a:xfrm>
          <a:prstGeom prst="rect">
            <a:avLst/>
          </a:prstGeom>
        </p:spPr>
      </p:pic>
    </p:spTree>
    <p:extLst>
      <p:ext uri="{BB962C8B-B14F-4D97-AF65-F5344CB8AC3E}">
        <p14:creationId xmlns:p14="http://schemas.microsoft.com/office/powerpoint/2010/main" val="280990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4" grpId="0" animBg="1"/>
      <p:bldP spid="19" grpId="0" animBg="1"/>
      <p:bldP spid="29" grpId="0"/>
      <p:bldP spid="30"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2" name="CasellaDiTesto 41">
                <a:extLst>
                  <a:ext uri="{FF2B5EF4-FFF2-40B4-BE49-F238E27FC236}">
                    <a16:creationId xmlns:a16="http://schemas.microsoft.com/office/drawing/2014/main" id="{42E072FD-362E-D7B5-38A3-B9A4091378B4}"/>
                  </a:ext>
                </a:extLst>
              </p:cNvPr>
              <p:cNvSpPr txBox="1"/>
              <p:nvPr/>
            </p:nvSpPr>
            <p:spPr>
              <a:xfrm>
                <a:off x="8289086" y="3433159"/>
                <a:ext cx="1300432" cy="8309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4800" b="1" i="1" smtClean="0">
                          <a:latin typeface="Cambria Math" panose="02040503050406030204" pitchFamily="18" charset="0"/>
                          <a:ea typeface="Cambria Math" panose="02040503050406030204" pitchFamily="18" charset="0"/>
                        </a:rPr>
                        <m:t>≠</m:t>
                      </m:r>
                    </m:oMath>
                  </m:oMathPara>
                </a14:m>
                <a:endParaRPr lang="it-IT" sz="4800" b="1" dirty="0"/>
              </a:p>
            </p:txBody>
          </p:sp>
        </mc:Choice>
        <mc:Fallback xmlns="">
          <p:sp>
            <p:nvSpPr>
              <p:cNvPr id="42" name="CasellaDiTesto 41">
                <a:extLst>
                  <a:ext uri="{FF2B5EF4-FFF2-40B4-BE49-F238E27FC236}">
                    <a16:creationId xmlns:a16="http://schemas.microsoft.com/office/drawing/2014/main" id="{42E072FD-362E-D7B5-38A3-B9A4091378B4}"/>
                  </a:ext>
                </a:extLst>
              </p:cNvPr>
              <p:cNvSpPr txBox="1">
                <a:spLocks noRot="1" noChangeAspect="1" noMove="1" noResize="1" noEditPoints="1" noAdjustHandles="1" noChangeArrowheads="1" noChangeShapeType="1" noTextEdit="1"/>
              </p:cNvSpPr>
              <p:nvPr/>
            </p:nvSpPr>
            <p:spPr>
              <a:xfrm>
                <a:off x="8289086" y="3433159"/>
                <a:ext cx="1300432" cy="830997"/>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0" name="CasellaDiTesto 29">
                <a:extLst>
                  <a:ext uri="{FF2B5EF4-FFF2-40B4-BE49-F238E27FC236}">
                    <a16:creationId xmlns:a16="http://schemas.microsoft.com/office/drawing/2014/main" id="{C2A35F4D-7DBD-BDE2-18B7-D743B894D4F2}"/>
                  </a:ext>
                </a:extLst>
              </p:cNvPr>
              <p:cNvSpPr txBox="1"/>
              <p:nvPr/>
            </p:nvSpPr>
            <p:spPr>
              <a:xfrm>
                <a:off x="6493518" y="1428481"/>
                <a:ext cx="5073046" cy="830997"/>
              </a:xfrm>
              <a:prstGeom prst="rect">
                <a:avLst/>
              </a:prstGeom>
              <a:noFill/>
              <a:ln w="38100">
                <a:solidFill>
                  <a:srgbClr val="C00000"/>
                </a:solidFill>
              </a:ln>
            </p:spPr>
            <p:txBody>
              <a:bodyPr wrap="square">
                <a:spAutoFit/>
              </a:bodyPr>
              <a:lstStyle/>
              <a:p>
                <a:pPr marL="342900" indent="-342900">
                  <a:buFont typeface="Arial" panose="020B0604020202020204" pitchFamily="34" charset="0"/>
                  <a:buChar char="•"/>
                </a:pPr>
                <a:r>
                  <a:rPr lang="en-GB" sz="2400" dirty="0"/>
                  <a:t>The model assumes a single value of </a:t>
                </a:r>
                <a14:m>
                  <m:oMath xmlns:m="http://schemas.openxmlformats.org/officeDocument/2006/math">
                    <m:sSub>
                      <m:sSubPr>
                        <m:ctrlPr>
                          <a:rPr lang="it-IT" sz="2400" b="1" i="1" smtClean="0">
                            <a:solidFill>
                              <a:schemeClr val="tx1"/>
                            </a:solidFill>
                            <a:latin typeface="Cambria Math" panose="02040503050406030204" pitchFamily="18" charset="0"/>
                          </a:rPr>
                        </m:ctrlPr>
                      </m:sSubPr>
                      <m:e>
                        <m:r>
                          <a:rPr lang="it-IT" sz="2400" b="1" i="1" smtClean="0">
                            <a:solidFill>
                              <a:schemeClr val="tx1"/>
                            </a:solidFill>
                            <a:latin typeface="Cambria Math" panose="02040503050406030204" pitchFamily="18" charset="0"/>
                          </a:rPr>
                          <m:t>𝑩</m:t>
                        </m:r>
                      </m:e>
                      <m:sub>
                        <m:r>
                          <a:rPr lang="it-IT" sz="2400" b="1" i="1" smtClean="0">
                            <a:solidFill>
                              <a:schemeClr val="tx1"/>
                            </a:solidFill>
                            <a:latin typeface="Cambria Math" panose="02040503050406030204" pitchFamily="18" charset="0"/>
                          </a:rPr>
                          <m:t>┴</m:t>
                        </m:r>
                      </m:sub>
                    </m:sSub>
                  </m:oMath>
                </a14:m>
                <a:r>
                  <a:rPr lang="en-GB" sz="2400" dirty="0"/>
                  <a:t> in which the tape is immersed.</a:t>
                </a:r>
              </a:p>
            </p:txBody>
          </p:sp>
        </mc:Choice>
        <mc:Fallback xmlns="">
          <p:sp>
            <p:nvSpPr>
              <p:cNvPr id="30" name="CasellaDiTesto 29">
                <a:extLst>
                  <a:ext uri="{FF2B5EF4-FFF2-40B4-BE49-F238E27FC236}">
                    <a16:creationId xmlns:a16="http://schemas.microsoft.com/office/drawing/2014/main" id="{C2A35F4D-7DBD-BDE2-18B7-D743B894D4F2}"/>
                  </a:ext>
                </a:extLst>
              </p:cNvPr>
              <p:cNvSpPr txBox="1">
                <a:spLocks noRot="1" noChangeAspect="1" noMove="1" noResize="1" noEditPoints="1" noAdjustHandles="1" noChangeArrowheads="1" noChangeShapeType="1" noTextEdit="1"/>
              </p:cNvSpPr>
              <p:nvPr/>
            </p:nvSpPr>
            <p:spPr>
              <a:xfrm>
                <a:off x="6493518" y="1428481"/>
                <a:ext cx="5073046" cy="830997"/>
              </a:xfrm>
              <a:prstGeom prst="rect">
                <a:avLst/>
              </a:prstGeom>
              <a:blipFill>
                <a:blip r:embed="rId4"/>
                <a:stretch>
                  <a:fillRect l="-1193" t="-3497" r="-1790" b="-12587"/>
                </a:stretch>
              </a:blipFill>
              <a:ln w="38100">
                <a:solidFill>
                  <a:srgbClr val="C00000"/>
                </a:solidFill>
              </a:ln>
            </p:spPr>
            <p:txBody>
              <a:bodyPr/>
              <a:lstStyle/>
              <a:p>
                <a:r>
                  <a:rPr lang="it-IT">
                    <a:noFill/>
                  </a:rPr>
                  <a:t> </a:t>
                </a:r>
              </a:p>
            </p:txBody>
          </p:sp>
        </mc:Fallback>
      </mc:AlternateContent>
      <p:pic>
        <p:nvPicPr>
          <p:cNvPr id="10" name="Segnaposto immagine 9">
            <a:extLst>
              <a:ext uri="{FF2B5EF4-FFF2-40B4-BE49-F238E27FC236}">
                <a16:creationId xmlns:a16="http://schemas.microsoft.com/office/drawing/2014/main" id="{A761DD4B-7EAD-AC02-94ED-148E7632A654}"/>
              </a:ext>
            </a:extLst>
          </p:cNvPr>
          <p:cNvPicPr>
            <a:picLocks noGrp="1" noChangeAspect="1"/>
          </p:cNvPicPr>
          <p:nvPr>
            <p:ph type="pic" idx="1"/>
          </p:nvPr>
        </p:nvPicPr>
        <p:blipFill>
          <a:blip r:embed="rId5"/>
          <a:srcRect t="741" b="741"/>
          <a:stretch>
            <a:fillRect/>
          </a:stretch>
        </p:blipFill>
        <p:spPr>
          <a:xfrm>
            <a:off x="2868160" y="2804079"/>
            <a:ext cx="2659571" cy="2048182"/>
          </a:xfrm>
          <a:prstGeom prst="rect">
            <a:avLst/>
          </a:prstGeom>
        </p:spPr>
      </p:pic>
      <p:sp>
        <p:nvSpPr>
          <p:cNvPr id="4" name="Text Placeholder 3">
            <a:extLst>
              <a:ext uri="{FF2B5EF4-FFF2-40B4-BE49-F238E27FC236}">
                <a16:creationId xmlns:a16="http://schemas.microsoft.com/office/drawing/2014/main" id="{2C120234-1D98-B9EF-2C98-F8C5E004DE45}"/>
              </a:ext>
            </a:extLst>
          </p:cNvPr>
          <p:cNvSpPr>
            <a:spLocks noGrp="1"/>
          </p:cNvSpPr>
          <p:nvPr>
            <p:ph type="body" sz="half" idx="2"/>
          </p:nvPr>
        </p:nvSpPr>
        <p:spPr>
          <a:xfrm>
            <a:off x="583430" y="1430041"/>
            <a:ext cx="4944301" cy="1087544"/>
          </a:xfrm>
          <a:ln w="38100">
            <a:solidFill>
              <a:srgbClr val="C00000"/>
            </a:solidFill>
          </a:ln>
        </p:spPr>
        <p:txBody>
          <a:bodyPr>
            <a:normAutofit/>
          </a:bodyPr>
          <a:lstStyle/>
          <a:p>
            <a:pPr marL="342900" indent="-342900">
              <a:buFont typeface="Arial" panose="020B0604020202020204" pitchFamily="34" charset="0"/>
              <a:buChar char="•"/>
            </a:pPr>
            <a:r>
              <a:rPr lang="en-GB" sz="2400" dirty="0">
                <a:latin typeface="+mn-lt"/>
              </a:rPr>
              <a:t>The model considers only a single tape, whereas the dipole magnet is made of thousands of tapes.</a:t>
            </a:r>
          </a:p>
        </p:txBody>
      </p:sp>
      <p:sp>
        <p:nvSpPr>
          <p:cNvPr id="6" name="Slide Number Placeholder 5">
            <a:extLst>
              <a:ext uri="{FF2B5EF4-FFF2-40B4-BE49-F238E27FC236}">
                <a16:creationId xmlns:a16="http://schemas.microsoft.com/office/drawing/2014/main" id="{FE61C8EB-8673-9821-CC1F-8789F4802792}"/>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8" name="Text Placeholder 7">
            <a:extLst>
              <a:ext uri="{FF2B5EF4-FFF2-40B4-BE49-F238E27FC236}">
                <a16:creationId xmlns:a16="http://schemas.microsoft.com/office/drawing/2014/main" id="{2EB36717-C36B-8416-591F-68CDE3F8E69B}"/>
              </a:ext>
            </a:extLst>
          </p:cNvPr>
          <p:cNvSpPr>
            <a:spLocks noGrp="1"/>
          </p:cNvSpPr>
          <p:nvPr>
            <p:ph type="body" sz="quarter" idx="13"/>
          </p:nvPr>
        </p:nvSpPr>
        <p:spPr>
          <a:xfrm>
            <a:off x="1038295" y="91704"/>
            <a:ext cx="9853660" cy="755314"/>
          </a:xfrm>
        </p:spPr>
        <p:txBody>
          <a:bodyPr>
            <a:noAutofit/>
          </a:bodyPr>
          <a:lstStyle/>
          <a:p>
            <a:r>
              <a:rPr lang="en-GB" b="1" dirty="0">
                <a:solidFill>
                  <a:srgbClr val="C00000"/>
                </a:solidFill>
              </a:rPr>
              <a:t>Limitations</a:t>
            </a:r>
            <a:r>
              <a:rPr lang="en-GB" b="1" dirty="0"/>
              <a:t> of the model </a:t>
            </a:r>
          </a:p>
          <a:p>
            <a:r>
              <a:rPr lang="en-GB" b="1" dirty="0"/>
              <a:t>and </a:t>
            </a:r>
            <a:r>
              <a:rPr lang="en-GB" b="1" dirty="0">
                <a:solidFill>
                  <a:srgbClr val="00B050"/>
                </a:solidFill>
              </a:rPr>
              <a:t>Mitigations</a:t>
            </a:r>
            <a:r>
              <a:rPr lang="en-GB" b="1" dirty="0"/>
              <a:t> adopted</a:t>
            </a:r>
          </a:p>
          <a:p>
            <a:r>
              <a:rPr lang="en-GB" dirty="0"/>
              <a:t> </a:t>
            </a:r>
          </a:p>
        </p:txBody>
      </p:sp>
      <p:sp>
        <p:nvSpPr>
          <p:cNvPr id="11" name="Rettangolo 10">
            <a:extLst>
              <a:ext uri="{FF2B5EF4-FFF2-40B4-BE49-F238E27FC236}">
                <a16:creationId xmlns:a16="http://schemas.microsoft.com/office/drawing/2014/main" id="{B1BDD90D-17C7-1DC1-0030-D9E77C96D521}"/>
              </a:ext>
            </a:extLst>
          </p:cNvPr>
          <p:cNvSpPr/>
          <p:nvPr/>
        </p:nvSpPr>
        <p:spPr>
          <a:xfrm>
            <a:off x="832249" y="3957745"/>
            <a:ext cx="1313518" cy="60612"/>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F71AA1CD-5ED8-3B52-D5C2-128EBFCFBD06}"/>
              </a:ext>
            </a:extLst>
          </p:cNvPr>
          <p:cNvSpPr txBox="1"/>
          <p:nvPr/>
        </p:nvSpPr>
        <p:spPr>
          <a:xfrm>
            <a:off x="1131304" y="3548658"/>
            <a:ext cx="785151" cy="369332"/>
          </a:xfrm>
          <a:prstGeom prst="rect">
            <a:avLst/>
          </a:prstGeom>
          <a:noFill/>
        </p:spPr>
        <p:txBody>
          <a:bodyPr wrap="none" rtlCol="0">
            <a:spAutoFit/>
          </a:bodyPr>
          <a:lstStyle/>
          <a:p>
            <a:r>
              <a:rPr lang="it-IT" b="1" dirty="0">
                <a:solidFill>
                  <a:srgbClr val="FF0000"/>
                </a:solidFill>
              </a:rPr>
              <a:t>1 tape</a:t>
            </a:r>
          </a:p>
        </p:txBody>
      </p:sp>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4BE07BEC-BBB9-89A7-EAA0-5A301BDE420E}"/>
                  </a:ext>
                </a:extLst>
              </p:cNvPr>
              <p:cNvSpPr txBox="1"/>
              <p:nvPr/>
            </p:nvSpPr>
            <p:spPr>
              <a:xfrm>
                <a:off x="2137001" y="3548658"/>
                <a:ext cx="751681" cy="83099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4800" b="1" i="1" smtClean="0">
                          <a:latin typeface="Cambria Math" panose="02040503050406030204" pitchFamily="18" charset="0"/>
                          <a:ea typeface="Cambria Math" panose="02040503050406030204" pitchFamily="18" charset="0"/>
                        </a:rPr>
                        <m:t>≠</m:t>
                      </m:r>
                    </m:oMath>
                  </m:oMathPara>
                </a14:m>
                <a:endParaRPr lang="it-IT" sz="4800" b="1" dirty="0"/>
              </a:p>
            </p:txBody>
          </p:sp>
        </mc:Choice>
        <mc:Fallback xmlns="">
          <p:sp>
            <p:nvSpPr>
              <p:cNvPr id="14" name="CasellaDiTesto 13">
                <a:extLst>
                  <a:ext uri="{FF2B5EF4-FFF2-40B4-BE49-F238E27FC236}">
                    <a16:creationId xmlns:a16="http://schemas.microsoft.com/office/drawing/2014/main" id="{4BE07BEC-BBB9-89A7-EAA0-5A301BDE420E}"/>
                  </a:ext>
                </a:extLst>
              </p:cNvPr>
              <p:cNvSpPr txBox="1">
                <a:spLocks noRot="1" noChangeAspect="1" noMove="1" noResize="1" noEditPoints="1" noAdjustHandles="1" noChangeArrowheads="1" noChangeShapeType="1" noTextEdit="1"/>
              </p:cNvSpPr>
              <p:nvPr/>
            </p:nvSpPr>
            <p:spPr>
              <a:xfrm>
                <a:off x="2137001" y="3548658"/>
                <a:ext cx="751681" cy="830997"/>
              </a:xfrm>
              <a:prstGeom prst="rect">
                <a:avLst/>
              </a:prstGeom>
              <a:blipFill>
                <a:blip r:embed="rId6"/>
                <a:stretch>
                  <a:fillRect/>
                </a:stretch>
              </a:blipFill>
            </p:spPr>
            <p:txBody>
              <a:bodyPr/>
              <a:lstStyle/>
              <a:p>
                <a:r>
                  <a:rPr lang="it-IT">
                    <a:noFill/>
                  </a:rPr>
                  <a:t> </a:t>
                </a:r>
              </a:p>
            </p:txBody>
          </p:sp>
        </mc:Fallback>
      </mc:AlternateContent>
      <p:sp>
        <p:nvSpPr>
          <p:cNvPr id="16" name="CasellaDiTesto 15">
            <a:extLst>
              <a:ext uri="{FF2B5EF4-FFF2-40B4-BE49-F238E27FC236}">
                <a16:creationId xmlns:a16="http://schemas.microsoft.com/office/drawing/2014/main" id="{018FE472-58E7-0195-94B2-53B41C67FF1F}"/>
              </a:ext>
            </a:extLst>
          </p:cNvPr>
          <p:cNvSpPr txBox="1"/>
          <p:nvPr/>
        </p:nvSpPr>
        <p:spPr>
          <a:xfrm>
            <a:off x="3578547" y="2485264"/>
            <a:ext cx="1419983" cy="369332"/>
          </a:xfrm>
          <a:prstGeom prst="rect">
            <a:avLst/>
          </a:prstGeom>
          <a:noFill/>
        </p:spPr>
        <p:txBody>
          <a:bodyPr wrap="square">
            <a:spAutoFit/>
          </a:bodyPr>
          <a:lstStyle/>
          <a:p>
            <a:r>
              <a:rPr lang="it-IT" b="1" dirty="0">
                <a:solidFill>
                  <a:srgbClr val="FF0000"/>
                </a:solidFill>
              </a:rPr>
              <a:t>10736 tapes</a:t>
            </a:r>
          </a:p>
        </p:txBody>
      </p:sp>
      <p:sp>
        <p:nvSpPr>
          <p:cNvPr id="31" name="Rettangolo 30">
            <a:extLst>
              <a:ext uri="{FF2B5EF4-FFF2-40B4-BE49-F238E27FC236}">
                <a16:creationId xmlns:a16="http://schemas.microsoft.com/office/drawing/2014/main" id="{3FA71434-46A4-C68B-1EFA-88414BAC3004}"/>
              </a:ext>
            </a:extLst>
          </p:cNvPr>
          <p:cNvSpPr/>
          <p:nvPr/>
        </p:nvSpPr>
        <p:spPr>
          <a:xfrm>
            <a:off x="6477396" y="3792221"/>
            <a:ext cx="2171907" cy="17193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Freccia in giù 34">
            <a:extLst>
              <a:ext uri="{FF2B5EF4-FFF2-40B4-BE49-F238E27FC236}">
                <a16:creationId xmlns:a16="http://schemas.microsoft.com/office/drawing/2014/main" id="{49A4942D-04DB-1301-4209-267BF9639AB4}"/>
              </a:ext>
            </a:extLst>
          </p:cNvPr>
          <p:cNvSpPr/>
          <p:nvPr/>
        </p:nvSpPr>
        <p:spPr>
          <a:xfrm>
            <a:off x="7852090" y="3003112"/>
            <a:ext cx="194075" cy="162939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Freccia in giù 35">
            <a:extLst>
              <a:ext uri="{FF2B5EF4-FFF2-40B4-BE49-F238E27FC236}">
                <a16:creationId xmlns:a16="http://schemas.microsoft.com/office/drawing/2014/main" id="{97537B73-641F-3DBC-89FC-7885CBF79B3F}"/>
              </a:ext>
            </a:extLst>
          </p:cNvPr>
          <p:cNvSpPr/>
          <p:nvPr/>
        </p:nvSpPr>
        <p:spPr>
          <a:xfrm>
            <a:off x="8225093" y="3011458"/>
            <a:ext cx="201282" cy="162939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Freccia in giù 36">
            <a:extLst>
              <a:ext uri="{FF2B5EF4-FFF2-40B4-BE49-F238E27FC236}">
                <a16:creationId xmlns:a16="http://schemas.microsoft.com/office/drawing/2014/main" id="{8E011196-B4D1-FD01-C536-9D07A7C4A446}"/>
              </a:ext>
            </a:extLst>
          </p:cNvPr>
          <p:cNvSpPr/>
          <p:nvPr/>
        </p:nvSpPr>
        <p:spPr>
          <a:xfrm>
            <a:off x="7066799" y="3003112"/>
            <a:ext cx="237145" cy="16248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Freccia in giù 37">
            <a:extLst>
              <a:ext uri="{FF2B5EF4-FFF2-40B4-BE49-F238E27FC236}">
                <a16:creationId xmlns:a16="http://schemas.microsoft.com/office/drawing/2014/main" id="{EA0B8F3A-3EEA-325C-5687-B8F66965178D}"/>
              </a:ext>
            </a:extLst>
          </p:cNvPr>
          <p:cNvSpPr/>
          <p:nvPr/>
        </p:nvSpPr>
        <p:spPr>
          <a:xfrm>
            <a:off x="7466872" y="3003112"/>
            <a:ext cx="236356" cy="16248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Freccia in giù 39">
            <a:extLst>
              <a:ext uri="{FF2B5EF4-FFF2-40B4-BE49-F238E27FC236}">
                <a16:creationId xmlns:a16="http://schemas.microsoft.com/office/drawing/2014/main" id="{E7FD2D42-4268-79CD-5576-CDB732A8C4FB}"/>
              </a:ext>
            </a:extLst>
          </p:cNvPr>
          <p:cNvSpPr/>
          <p:nvPr/>
        </p:nvSpPr>
        <p:spPr>
          <a:xfrm>
            <a:off x="6688126" y="2986322"/>
            <a:ext cx="237145" cy="1649961"/>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41" name="CasellaDiTesto 40">
                <a:extLst>
                  <a:ext uri="{FF2B5EF4-FFF2-40B4-BE49-F238E27FC236}">
                    <a16:creationId xmlns:a16="http://schemas.microsoft.com/office/drawing/2014/main" id="{D03AB3C8-FEBB-9FA3-35CC-59965D6B1E5B}"/>
                  </a:ext>
                </a:extLst>
              </p:cNvPr>
              <p:cNvSpPr txBox="1"/>
              <p:nvPr/>
            </p:nvSpPr>
            <p:spPr>
              <a:xfrm>
                <a:off x="6733950" y="2392931"/>
                <a:ext cx="1637931" cy="461665"/>
              </a:xfrm>
              <a:prstGeom prst="rect">
                <a:avLst/>
              </a:prstGeom>
              <a:noFill/>
            </p:spPr>
            <p:txBody>
              <a:bodyPr wrap="square" rtlCol="0">
                <a:spAutoFit/>
              </a:bodyPr>
              <a:lstStyle/>
              <a:p>
                <a:r>
                  <a:rPr lang="it-IT" sz="2400" b="1" dirty="0">
                    <a:solidFill>
                      <a:schemeClr val="accent1"/>
                    </a:solidFill>
                  </a:rPr>
                  <a:t>uniform</a:t>
                </a:r>
                <a:r>
                  <a:rPr lang="it-IT" b="1" dirty="0">
                    <a:solidFill>
                      <a:schemeClr val="accent1"/>
                    </a:solidFill>
                  </a:rPr>
                  <a:t> </a:t>
                </a:r>
                <a14:m>
                  <m:oMath xmlns:m="http://schemas.openxmlformats.org/officeDocument/2006/math">
                    <m:sSub>
                      <m:sSubPr>
                        <m:ctrlPr>
                          <a:rPr lang="it-IT" sz="2400" b="1" i="1" smtClean="0">
                            <a:solidFill>
                              <a:schemeClr val="accent1"/>
                            </a:solidFill>
                            <a:latin typeface="Cambria Math" panose="02040503050406030204" pitchFamily="18" charset="0"/>
                          </a:rPr>
                        </m:ctrlPr>
                      </m:sSubPr>
                      <m:e>
                        <m:r>
                          <a:rPr lang="it-IT" sz="2400" b="1" i="1" smtClean="0">
                            <a:solidFill>
                              <a:schemeClr val="accent1"/>
                            </a:solidFill>
                            <a:latin typeface="Cambria Math" panose="02040503050406030204" pitchFamily="18" charset="0"/>
                          </a:rPr>
                          <m:t>𝑩</m:t>
                        </m:r>
                      </m:e>
                      <m:sub>
                        <m:r>
                          <a:rPr lang="it-IT" sz="2400" b="1" i="1" smtClean="0">
                            <a:solidFill>
                              <a:schemeClr val="accent1"/>
                            </a:solidFill>
                            <a:latin typeface="Cambria Math" panose="02040503050406030204" pitchFamily="18" charset="0"/>
                          </a:rPr>
                          <m:t>┴</m:t>
                        </m:r>
                      </m:sub>
                    </m:sSub>
                  </m:oMath>
                </a14:m>
                <a:r>
                  <a:rPr lang="it-IT" sz="2400" b="1" dirty="0">
                    <a:solidFill>
                      <a:schemeClr val="accent1"/>
                    </a:solidFill>
                  </a:rPr>
                  <a:t> </a:t>
                </a:r>
              </a:p>
            </p:txBody>
          </p:sp>
        </mc:Choice>
        <mc:Fallback xmlns="">
          <p:sp>
            <p:nvSpPr>
              <p:cNvPr id="41" name="CasellaDiTesto 40">
                <a:extLst>
                  <a:ext uri="{FF2B5EF4-FFF2-40B4-BE49-F238E27FC236}">
                    <a16:creationId xmlns:a16="http://schemas.microsoft.com/office/drawing/2014/main" id="{D03AB3C8-FEBB-9FA3-35CC-59965D6B1E5B}"/>
                  </a:ext>
                </a:extLst>
              </p:cNvPr>
              <p:cNvSpPr txBox="1">
                <a:spLocks noRot="1" noChangeAspect="1" noMove="1" noResize="1" noEditPoints="1" noAdjustHandles="1" noChangeArrowheads="1" noChangeShapeType="1" noTextEdit="1"/>
              </p:cNvSpPr>
              <p:nvPr/>
            </p:nvSpPr>
            <p:spPr>
              <a:xfrm>
                <a:off x="6733950" y="2392931"/>
                <a:ext cx="1637931" cy="461665"/>
              </a:xfrm>
              <a:prstGeom prst="rect">
                <a:avLst/>
              </a:prstGeom>
              <a:blipFill>
                <a:blip r:embed="rId7"/>
                <a:stretch>
                  <a:fillRect l="-5970" t="-10667" b="-30667"/>
                </a:stretch>
              </a:blipFill>
            </p:spPr>
            <p:txBody>
              <a:bodyPr/>
              <a:lstStyle/>
              <a:p>
                <a:r>
                  <a:rPr lang="it-IT">
                    <a:noFill/>
                  </a:rPr>
                  <a:t> </a:t>
                </a:r>
              </a:p>
            </p:txBody>
          </p:sp>
        </mc:Fallback>
      </mc:AlternateContent>
      <p:pic>
        <p:nvPicPr>
          <p:cNvPr id="48" name="Immagine 47">
            <a:extLst>
              <a:ext uri="{FF2B5EF4-FFF2-40B4-BE49-F238E27FC236}">
                <a16:creationId xmlns:a16="http://schemas.microsoft.com/office/drawing/2014/main" id="{02BCFE04-828B-2C40-2B49-B41C77971871}"/>
              </a:ext>
            </a:extLst>
          </p:cNvPr>
          <p:cNvPicPr>
            <a:picLocks noChangeAspect="1"/>
          </p:cNvPicPr>
          <p:nvPr/>
        </p:nvPicPr>
        <p:blipFill rotWithShape="1">
          <a:blip r:embed="rId8"/>
          <a:srcRect l="9008" t="10811" r="8907" b="8097"/>
          <a:stretch/>
        </p:blipFill>
        <p:spPr>
          <a:xfrm>
            <a:off x="9233312" y="2843777"/>
            <a:ext cx="2699363" cy="2016997"/>
          </a:xfrm>
          <a:prstGeom prst="rect">
            <a:avLst/>
          </a:prstGeom>
        </p:spPr>
      </p:pic>
      <mc:AlternateContent xmlns:mc="http://schemas.openxmlformats.org/markup-compatibility/2006" xmlns:a14="http://schemas.microsoft.com/office/drawing/2010/main">
        <mc:Choice Requires="a14">
          <p:sp>
            <p:nvSpPr>
              <p:cNvPr id="56" name="CasellaDiTesto 55">
                <a:extLst>
                  <a:ext uri="{FF2B5EF4-FFF2-40B4-BE49-F238E27FC236}">
                    <a16:creationId xmlns:a16="http://schemas.microsoft.com/office/drawing/2014/main" id="{6CB8652A-4482-8DEF-603B-9FBBC0B2DC35}"/>
                  </a:ext>
                </a:extLst>
              </p:cNvPr>
              <p:cNvSpPr txBox="1"/>
              <p:nvPr/>
            </p:nvSpPr>
            <p:spPr>
              <a:xfrm>
                <a:off x="9496878" y="2338506"/>
                <a:ext cx="2439400" cy="461665"/>
              </a:xfrm>
              <a:prstGeom prst="rect">
                <a:avLst/>
              </a:prstGeom>
              <a:noFill/>
            </p:spPr>
            <p:txBody>
              <a:bodyPr wrap="square">
                <a:spAutoFit/>
              </a:bodyPr>
              <a:lstStyle/>
              <a:p>
                <a:r>
                  <a:rPr lang="it-IT" sz="2400" b="1" dirty="0">
                    <a:solidFill>
                      <a:schemeClr val="accent1"/>
                    </a:solidFill>
                  </a:rPr>
                  <a:t>non uniform </a:t>
                </a:r>
                <a14:m>
                  <m:oMath xmlns:m="http://schemas.openxmlformats.org/officeDocument/2006/math">
                    <m:sSub>
                      <m:sSubPr>
                        <m:ctrlPr>
                          <a:rPr lang="it-IT" sz="2400" b="1" i="1" smtClean="0">
                            <a:solidFill>
                              <a:schemeClr val="accent1"/>
                            </a:solidFill>
                            <a:latin typeface="Cambria Math" panose="02040503050406030204" pitchFamily="18" charset="0"/>
                          </a:rPr>
                        </m:ctrlPr>
                      </m:sSubPr>
                      <m:e>
                        <m:r>
                          <a:rPr lang="it-IT" sz="2400" b="1" i="1" smtClean="0">
                            <a:solidFill>
                              <a:schemeClr val="accent1"/>
                            </a:solidFill>
                            <a:latin typeface="Cambria Math" panose="02040503050406030204" pitchFamily="18" charset="0"/>
                          </a:rPr>
                          <m:t>𝑩</m:t>
                        </m:r>
                      </m:e>
                      <m:sub>
                        <m:r>
                          <a:rPr lang="it-IT" sz="2400" b="1" i="1" smtClean="0">
                            <a:solidFill>
                              <a:schemeClr val="accent1"/>
                            </a:solidFill>
                            <a:latin typeface="Cambria Math" panose="02040503050406030204" pitchFamily="18" charset="0"/>
                          </a:rPr>
                          <m:t>┴</m:t>
                        </m:r>
                      </m:sub>
                    </m:sSub>
                  </m:oMath>
                </a14:m>
                <a:r>
                  <a:rPr lang="it-IT" sz="2400" b="1" dirty="0">
                    <a:solidFill>
                      <a:schemeClr val="accent1"/>
                    </a:solidFill>
                  </a:rPr>
                  <a:t> </a:t>
                </a:r>
              </a:p>
            </p:txBody>
          </p:sp>
        </mc:Choice>
        <mc:Fallback xmlns="">
          <p:sp>
            <p:nvSpPr>
              <p:cNvPr id="56" name="CasellaDiTesto 55">
                <a:extLst>
                  <a:ext uri="{FF2B5EF4-FFF2-40B4-BE49-F238E27FC236}">
                    <a16:creationId xmlns:a16="http://schemas.microsoft.com/office/drawing/2014/main" id="{6CB8652A-4482-8DEF-603B-9FBBC0B2DC35}"/>
                  </a:ext>
                </a:extLst>
              </p:cNvPr>
              <p:cNvSpPr txBox="1">
                <a:spLocks noRot="1" noChangeAspect="1" noMove="1" noResize="1" noEditPoints="1" noAdjustHandles="1" noChangeArrowheads="1" noChangeShapeType="1" noTextEdit="1"/>
              </p:cNvSpPr>
              <p:nvPr/>
            </p:nvSpPr>
            <p:spPr>
              <a:xfrm>
                <a:off x="9496878" y="2338506"/>
                <a:ext cx="2439400" cy="461665"/>
              </a:xfrm>
              <a:prstGeom prst="rect">
                <a:avLst/>
              </a:prstGeom>
              <a:blipFill>
                <a:blip r:embed="rId9"/>
                <a:stretch>
                  <a:fillRect l="-4000" t="-10667" b="-30667"/>
                </a:stretch>
              </a:blipFill>
            </p:spPr>
            <p:txBody>
              <a:bodyPr/>
              <a:lstStyle/>
              <a:p>
                <a:r>
                  <a:rPr lang="it-IT">
                    <a:noFill/>
                  </a:rPr>
                  <a:t> </a:t>
                </a:r>
              </a:p>
            </p:txBody>
          </p:sp>
        </mc:Fallback>
      </mc:AlternateContent>
      <p:sp>
        <p:nvSpPr>
          <p:cNvPr id="17" name="Freccia in giù 16">
            <a:extLst>
              <a:ext uri="{FF2B5EF4-FFF2-40B4-BE49-F238E27FC236}">
                <a16:creationId xmlns:a16="http://schemas.microsoft.com/office/drawing/2014/main" id="{A9750924-CC25-1BED-5BAB-4582EC6617B6}"/>
              </a:ext>
            </a:extLst>
          </p:cNvPr>
          <p:cNvSpPr/>
          <p:nvPr/>
        </p:nvSpPr>
        <p:spPr>
          <a:xfrm>
            <a:off x="2314617" y="3263954"/>
            <a:ext cx="358800" cy="369332"/>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Text Placeholder 3">
            <a:extLst>
              <a:ext uri="{FF2B5EF4-FFF2-40B4-BE49-F238E27FC236}">
                <a16:creationId xmlns:a16="http://schemas.microsoft.com/office/drawing/2014/main" id="{35093DBD-9F49-5049-4160-C1BD7CDD46AF}"/>
              </a:ext>
            </a:extLst>
          </p:cNvPr>
          <p:cNvSpPr txBox="1">
            <a:spLocks/>
          </p:cNvSpPr>
          <p:nvPr/>
        </p:nvSpPr>
        <p:spPr>
          <a:xfrm>
            <a:off x="622675" y="4967553"/>
            <a:ext cx="4905056" cy="1436424"/>
          </a:xfrm>
          <a:prstGeom prst="rect">
            <a:avLst/>
          </a:prstGeom>
          <a:ln w="38100">
            <a:solidFill>
              <a:srgbClr val="00B050"/>
            </a:solidFill>
          </a:ln>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342900" indent="-342900">
              <a:buFont typeface="Arial" panose="020B0604020202020204" pitchFamily="34" charset="0"/>
              <a:buChar char="•"/>
            </a:pPr>
            <a:r>
              <a:rPr lang="en-GB" sz="2400" dirty="0">
                <a:latin typeface="+mn-lt"/>
              </a:rPr>
              <a:t>Iterative solution was performed </a:t>
            </a:r>
            <a:r>
              <a:rPr lang="en-US" sz="2400" dirty="0">
                <a:latin typeface="+mn-lt"/>
              </a:rPr>
              <a:t>to consider how each tape is affected by the current distribution of the others.</a:t>
            </a:r>
            <a:endParaRPr lang="en-GB" sz="2400" dirty="0">
              <a:latin typeface="+mn-lt"/>
            </a:endParaRPr>
          </a:p>
        </p:txBody>
      </p:sp>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E34AC7FE-D1C5-F39C-886F-2710A9CC8AC1}"/>
                  </a:ext>
                </a:extLst>
              </p:cNvPr>
              <p:cNvSpPr txBox="1"/>
              <p:nvPr/>
            </p:nvSpPr>
            <p:spPr>
              <a:xfrm>
                <a:off x="6508616" y="5199935"/>
                <a:ext cx="5217913" cy="1200329"/>
              </a:xfrm>
              <a:prstGeom prst="rect">
                <a:avLst/>
              </a:prstGeom>
              <a:noFill/>
              <a:ln w="38100">
                <a:solidFill>
                  <a:srgbClr val="00B050"/>
                </a:solidFill>
              </a:ln>
            </p:spPr>
            <p:txBody>
              <a:bodyPr wrap="square">
                <a:spAutoFit/>
              </a:bodyPr>
              <a:lstStyle/>
              <a:p>
                <a:pPr marL="342900" indent="-342900">
                  <a:buFont typeface="Arial" panose="020B0604020202020204" pitchFamily="34" charset="0"/>
                  <a:buChar char="•"/>
                </a:pPr>
                <a14:m>
                  <m:oMath xmlns:m="http://schemas.openxmlformats.org/officeDocument/2006/math">
                    <m:sSub>
                      <m:sSubPr>
                        <m:ctrlPr>
                          <a:rPr lang="it-IT" sz="2400" b="1" i="1" smtClean="0">
                            <a:solidFill>
                              <a:schemeClr val="tx1"/>
                            </a:solidFill>
                            <a:latin typeface="Cambria Math" panose="02040503050406030204" pitchFamily="18" charset="0"/>
                          </a:rPr>
                        </m:ctrlPr>
                      </m:sSubPr>
                      <m:e>
                        <m:r>
                          <a:rPr lang="it-IT" sz="2400" b="1" i="1" smtClean="0">
                            <a:solidFill>
                              <a:schemeClr val="tx1"/>
                            </a:solidFill>
                            <a:latin typeface="Cambria Math" panose="02040503050406030204" pitchFamily="18" charset="0"/>
                          </a:rPr>
                          <m:t>𝑩</m:t>
                        </m:r>
                      </m:e>
                      <m:sub>
                        <m:r>
                          <a:rPr lang="it-IT" sz="2400" b="1" i="1" smtClean="0">
                            <a:solidFill>
                              <a:schemeClr val="tx1"/>
                            </a:solidFill>
                            <a:latin typeface="Cambria Math" panose="02040503050406030204" pitchFamily="18" charset="0"/>
                          </a:rPr>
                          <m:t>┴</m:t>
                        </m:r>
                      </m:sub>
                    </m:sSub>
                  </m:oMath>
                </a14:m>
                <a:r>
                  <a:rPr lang="en-US" sz="2400" dirty="0">
                    <a:solidFill>
                      <a:schemeClr val="tx1"/>
                    </a:solidFill>
                  </a:rPr>
                  <a:t> </a:t>
                </a:r>
                <a:r>
                  <a:rPr lang="en-US" sz="2400" dirty="0"/>
                  <a:t>averaged along each tape is taken as the uniform field in which the tape is immersed.</a:t>
                </a:r>
              </a:p>
            </p:txBody>
          </p:sp>
        </mc:Choice>
        <mc:Fallback xmlns="">
          <p:sp>
            <p:nvSpPr>
              <p:cNvPr id="28" name="CasellaDiTesto 27">
                <a:extLst>
                  <a:ext uri="{FF2B5EF4-FFF2-40B4-BE49-F238E27FC236}">
                    <a16:creationId xmlns:a16="http://schemas.microsoft.com/office/drawing/2014/main" id="{E34AC7FE-D1C5-F39C-886F-2710A9CC8AC1}"/>
                  </a:ext>
                </a:extLst>
              </p:cNvPr>
              <p:cNvSpPr txBox="1">
                <a:spLocks noRot="1" noChangeAspect="1" noMove="1" noResize="1" noEditPoints="1" noAdjustHandles="1" noChangeArrowheads="1" noChangeShapeType="1" noTextEdit="1"/>
              </p:cNvSpPr>
              <p:nvPr/>
            </p:nvSpPr>
            <p:spPr>
              <a:xfrm>
                <a:off x="6508616" y="5199935"/>
                <a:ext cx="5217913" cy="1200329"/>
              </a:xfrm>
              <a:prstGeom prst="rect">
                <a:avLst/>
              </a:prstGeom>
              <a:blipFill>
                <a:blip r:embed="rId10"/>
                <a:stretch>
                  <a:fillRect l="-1276" t="-2463" r="-1392" b="-8867"/>
                </a:stretch>
              </a:blipFill>
              <a:ln w="38100">
                <a:solidFill>
                  <a:srgbClr val="00B050"/>
                </a:solidFill>
              </a:ln>
            </p:spPr>
            <p:txBody>
              <a:bodyPr/>
              <a:lstStyle/>
              <a:p>
                <a:r>
                  <a:rPr lang="it-IT">
                    <a:noFill/>
                  </a:rPr>
                  <a:t> </a:t>
                </a:r>
              </a:p>
            </p:txBody>
          </p:sp>
        </mc:Fallback>
      </mc:AlternateContent>
      <p:sp>
        <p:nvSpPr>
          <p:cNvPr id="29" name="Freccia in giù 28">
            <a:extLst>
              <a:ext uri="{FF2B5EF4-FFF2-40B4-BE49-F238E27FC236}">
                <a16:creationId xmlns:a16="http://schemas.microsoft.com/office/drawing/2014/main" id="{23B5DC9D-E57E-0F57-4032-3D9CDE110EC3}"/>
              </a:ext>
            </a:extLst>
          </p:cNvPr>
          <p:cNvSpPr/>
          <p:nvPr/>
        </p:nvSpPr>
        <p:spPr>
          <a:xfrm>
            <a:off x="2333441" y="4375745"/>
            <a:ext cx="358800" cy="369332"/>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Freccia in giù 32">
            <a:extLst>
              <a:ext uri="{FF2B5EF4-FFF2-40B4-BE49-F238E27FC236}">
                <a16:creationId xmlns:a16="http://schemas.microsoft.com/office/drawing/2014/main" id="{6611F088-71C6-58B0-418E-1B5043D86E53}"/>
              </a:ext>
            </a:extLst>
          </p:cNvPr>
          <p:cNvSpPr/>
          <p:nvPr/>
        </p:nvSpPr>
        <p:spPr>
          <a:xfrm>
            <a:off x="8740952" y="2776001"/>
            <a:ext cx="358149" cy="752365"/>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Freccia in giù 33">
            <a:extLst>
              <a:ext uri="{FF2B5EF4-FFF2-40B4-BE49-F238E27FC236}">
                <a16:creationId xmlns:a16="http://schemas.microsoft.com/office/drawing/2014/main" id="{5C3CF923-1B60-F121-FD34-AC40DD3B9480}"/>
              </a:ext>
            </a:extLst>
          </p:cNvPr>
          <p:cNvSpPr/>
          <p:nvPr/>
        </p:nvSpPr>
        <p:spPr>
          <a:xfrm>
            <a:off x="8761030" y="4197553"/>
            <a:ext cx="356543" cy="614950"/>
          </a:xfrm>
          <a:prstGeom prst="down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6" name="Segnaposto piè di pagina 3">
            <a:extLst>
              <a:ext uri="{FF2B5EF4-FFF2-40B4-BE49-F238E27FC236}">
                <a16:creationId xmlns:a16="http://schemas.microsoft.com/office/drawing/2014/main" id="{7F295754-77D4-E29F-D930-686073E9C146}"/>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47" name="Immagine 46">
            <a:extLst>
              <a:ext uri="{FF2B5EF4-FFF2-40B4-BE49-F238E27FC236}">
                <a16:creationId xmlns:a16="http://schemas.microsoft.com/office/drawing/2014/main" id="{DB3DAAE4-C5E5-2289-AA67-ED3E7E00440B}"/>
              </a:ext>
            </a:extLst>
          </p:cNvPr>
          <p:cNvPicPr>
            <a:picLocks noChangeAspect="1"/>
          </p:cNvPicPr>
          <p:nvPr/>
        </p:nvPicPr>
        <p:blipFill>
          <a:blip r:embed="rId11"/>
          <a:stretch>
            <a:fillRect/>
          </a:stretch>
        </p:blipFill>
        <p:spPr>
          <a:xfrm>
            <a:off x="10660835" y="13682"/>
            <a:ext cx="790504" cy="790504"/>
          </a:xfrm>
          <a:prstGeom prst="rect">
            <a:avLst/>
          </a:prstGeom>
        </p:spPr>
      </p:pic>
      <p:pic>
        <p:nvPicPr>
          <p:cNvPr id="49" name="Immagine 48">
            <a:extLst>
              <a:ext uri="{FF2B5EF4-FFF2-40B4-BE49-F238E27FC236}">
                <a16:creationId xmlns:a16="http://schemas.microsoft.com/office/drawing/2014/main" id="{20CD832A-D658-A38A-1443-E0AB228971C8}"/>
              </a:ext>
            </a:extLst>
          </p:cNvPr>
          <p:cNvPicPr>
            <a:picLocks noChangeAspect="1"/>
          </p:cNvPicPr>
          <p:nvPr/>
        </p:nvPicPr>
        <p:blipFill>
          <a:blip r:embed="rId12"/>
          <a:stretch>
            <a:fillRect/>
          </a:stretch>
        </p:blipFill>
        <p:spPr>
          <a:xfrm>
            <a:off x="9870331" y="51103"/>
            <a:ext cx="790504" cy="734039"/>
          </a:xfrm>
          <a:prstGeom prst="rect">
            <a:avLst/>
          </a:prstGeom>
        </p:spPr>
      </p:pic>
      <p:pic>
        <p:nvPicPr>
          <p:cNvPr id="50" name="Immagine 49">
            <a:extLst>
              <a:ext uri="{FF2B5EF4-FFF2-40B4-BE49-F238E27FC236}">
                <a16:creationId xmlns:a16="http://schemas.microsoft.com/office/drawing/2014/main" id="{A5A2917F-FFB8-90C6-E1D2-DC2A972F0C93}"/>
              </a:ext>
            </a:extLst>
          </p:cNvPr>
          <p:cNvPicPr>
            <a:picLocks noChangeAspect="1"/>
          </p:cNvPicPr>
          <p:nvPr/>
        </p:nvPicPr>
        <p:blipFill>
          <a:blip r:embed="rId13"/>
          <a:stretch>
            <a:fillRect/>
          </a:stretch>
        </p:blipFill>
        <p:spPr>
          <a:xfrm>
            <a:off x="11391094" y="182578"/>
            <a:ext cx="800906" cy="433612"/>
          </a:xfrm>
          <a:prstGeom prst="rect">
            <a:avLst/>
          </a:prstGeom>
        </p:spPr>
      </p:pic>
      <p:pic>
        <p:nvPicPr>
          <p:cNvPr id="53" name="Immagine 52">
            <a:extLst>
              <a:ext uri="{FF2B5EF4-FFF2-40B4-BE49-F238E27FC236}">
                <a16:creationId xmlns:a16="http://schemas.microsoft.com/office/drawing/2014/main" id="{1A3F49F6-39D7-61C0-9E5E-5417637E258D}"/>
              </a:ext>
            </a:extLst>
          </p:cNvPr>
          <p:cNvPicPr>
            <a:picLocks noChangeAspect="1"/>
          </p:cNvPicPr>
          <p:nvPr/>
        </p:nvPicPr>
        <p:blipFill>
          <a:blip r:embed="rId14"/>
          <a:stretch>
            <a:fillRect/>
          </a:stretch>
        </p:blipFill>
        <p:spPr>
          <a:xfrm>
            <a:off x="11051364" y="714668"/>
            <a:ext cx="561829" cy="565600"/>
          </a:xfrm>
          <a:prstGeom prst="rect">
            <a:avLst/>
          </a:prstGeom>
        </p:spPr>
      </p:pic>
      <p:pic>
        <p:nvPicPr>
          <p:cNvPr id="54" name="Immagine 53">
            <a:extLst>
              <a:ext uri="{FF2B5EF4-FFF2-40B4-BE49-F238E27FC236}">
                <a16:creationId xmlns:a16="http://schemas.microsoft.com/office/drawing/2014/main" id="{B8A8EE30-3506-A867-9936-9C14A1B00D3E}"/>
              </a:ext>
            </a:extLst>
          </p:cNvPr>
          <p:cNvPicPr>
            <a:picLocks noChangeAspect="1"/>
          </p:cNvPicPr>
          <p:nvPr/>
        </p:nvPicPr>
        <p:blipFill rotWithShape="1">
          <a:blip r:embed="rId15"/>
          <a:srcRect l="1049" t="53804" r="672"/>
          <a:stretch/>
        </p:blipFill>
        <p:spPr>
          <a:xfrm>
            <a:off x="10407079" y="735196"/>
            <a:ext cx="561829" cy="535065"/>
          </a:xfrm>
          <a:prstGeom prst="rect">
            <a:avLst/>
          </a:prstGeom>
        </p:spPr>
      </p:pic>
      <p:sp>
        <p:nvSpPr>
          <p:cNvPr id="3" name="CasellaDiTesto 2">
            <a:extLst>
              <a:ext uri="{FF2B5EF4-FFF2-40B4-BE49-F238E27FC236}">
                <a16:creationId xmlns:a16="http://schemas.microsoft.com/office/drawing/2014/main" id="{2A9DD87A-E0B2-A9BC-5ED0-EBC7B902F7D8}"/>
              </a:ext>
            </a:extLst>
          </p:cNvPr>
          <p:cNvSpPr txBox="1"/>
          <p:nvPr/>
        </p:nvSpPr>
        <p:spPr>
          <a:xfrm>
            <a:off x="5889312" y="3673885"/>
            <a:ext cx="813290" cy="369332"/>
          </a:xfrm>
          <a:prstGeom prst="rect">
            <a:avLst/>
          </a:prstGeom>
          <a:noFill/>
        </p:spPr>
        <p:txBody>
          <a:bodyPr wrap="square">
            <a:spAutoFit/>
          </a:bodyPr>
          <a:lstStyle/>
          <a:p>
            <a:r>
              <a:rPr lang="it-IT" b="1" dirty="0">
                <a:solidFill>
                  <a:srgbClr val="FF0000"/>
                </a:solidFill>
              </a:rPr>
              <a:t>tape</a:t>
            </a:r>
            <a:endParaRPr lang="it-IT" dirty="0"/>
          </a:p>
        </p:txBody>
      </p:sp>
    </p:spTree>
    <p:extLst>
      <p:ext uri="{BB962C8B-B14F-4D97-AF65-F5344CB8AC3E}">
        <p14:creationId xmlns:p14="http://schemas.microsoft.com/office/powerpoint/2010/main" val="401401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48"/>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56"/>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0" grpId="0" animBg="1"/>
      <p:bldP spid="4" grpId="0" uiExpand="1" build="p" animBg="1"/>
      <p:bldP spid="11" grpId="0" animBg="1"/>
      <p:bldP spid="12" grpId="0"/>
      <p:bldP spid="14" grpId="0"/>
      <p:bldP spid="16" grpId="0"/>
      <p:bldP spid="31" grpId="0" animBg="1"/>
      <p:bldP spid="35" grpId="0" animBg="1"/>
      <p:bldP spid="36" grpId="0" animBg="1"/>
      <p:bldP spid="37" grpId="0" animBg="1"/>
      <p:bldP spid="38" grpId="0" animBg="1"/>
      <p:bldP spid="40" grpId="0" animBg="1"/>
      <p:bldP spid="41" grpId="0"/>
      <p:bldP spid="56" grpId="0"/>
      <p:bldP spid="17" grpId="0" animBg="1"/>
      <p:bldP spid="27" grpId="0" animBg="1"/>
      <p:bldP spid="28" grpId="0" animBg="1"/>
      <p:bldP spid="29" grpId="0" animBg="1"/>
      <p:bldP spid="33" grpId="0" animBg="1"/>
      <p:bldP spid="34"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newfile_J_Jc">
            <a:hlinkClick r:id="" action="ppaction://media"/>
            <a:extLst>
              <a:ext uri="{FF2B5EF4-FFF2-40B4-BE49-F238E27FC236}">
                <a16:creationId xmlns:a16="http://schemas.microsoft.com/office/drawing/2014/main" id="{36EAA30F-ECCD-1FC5-1918-0F6E9D664D4E}"/>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2576" t="7154" r="6388" b="6660"/>
          <a:stretch/>
        </p:blipFill>
        <p:spPr>
          <a:xfrm>
            <a:off x="4546625" y="2672547"/>
            <a:ext cx="4405994" cy="3840816"/>
          </a:xfrm>
          <a:prstGeom prst="rect">
            <a:avLst/>
          </a:prstGeom>
        </p:spPr>
      </p:pic>
      <mc:AlternateContent xmlns:mc="http://schemas.openxmlformats.org/markup-compatibility/2006" xmlns:a14="http://schemas.microsoft.com/office/drawing/2010/main">
        <mc:Choice Requires="a14">
          <p:sp>
            <p:nvSpPr>
              <p:cNvPr id="14" name="CasellaDiTesto 13">
                <a:extLst>
                  <a:ext uri="{FF2B5EF4-FFF2-40B4-BE49-F238E27FC236}">
                    <a16:creationId xmlns:a16="http://schemas.microsoft.com/office/drawing/2014/main" id="{31564B40-A628-8E92-6757-73E3A1488242}"/>
                  </a:ext>
                </a:extLst>
              </p:cNvPr>
              <p:cNvSpPr txBox="1"/>
              <p:nvPr/>
            </p:nvSpPr>
            <p:spPr>
              <a:xfrm>
                <a:off x="5128181" y="5299309"/>
                <a:ext cx="1278858" cy="338554"/>
              </a:xfrm>
              <a:prstGeom prst="rect">
                <a:avLst/>
              </a:prstGeom>
              <a:noFill/>
            </p:spPr>
            <p:txBody>
              <a:bodyPr wrap="square" rtlCol="0">
                <a:spAutoFit/>
              </a:bodyPr>
              <a:lstStyle/>
              <a:p>
                <a14:m>
                  <m:oMath xmlns:m="http://schemas.openxmlformats.org/officeDocument/2006/math">
                    <m:sSub>
                      <m:sSubPr>
                        <m:ctrlPr>
                          <a:rPr lang="it-IT" sz="1600" b="1" i="1" smtClean="0">
                            <a:solidFill>
                              <a:srgbClr val="00B0F0"/>
                            </a:solidFill>
                            <a:latin typeface="Cambria Math" panose="02040503050406030204" pitchFamily="18" charset="0"/>
                          </a:rPr>
                        </m:ctrlPr>
                      </m:sSubPr>
                      <m:e>
                        <m:r>
                          <a:rPr lang="it-IT" sz="1600" b="1" i="1" smtClean="0">
                            <a:solidFill>
                              <a:srgbClr val="00B0F0"/>
                            </a:solidFill>
                            <a:latin typeface="Cambria Math" panose="02040503050406030204" pitchFamily="18" charset="0"/>
                          </a:rPr>
                          <m:t>(</m:t>
                        </m:r>
                        <m:r>
                          <a:rPr lang="it-IT" sz="1600" b="1" i="1" smtClean="0">
                            <a:solidFill>
                              <a:srgbClr val="00B0F0"/>
                            </a:solidFill>
                            <a:latin typeface="Cambria Math" panose="02040503050406030204" pitchFamily="18" charset="0"/>
                          </a:rPr>
                          <m:t>𝑰</m:t>
                        </m:r>
                      </m:e>
                      <m:sub>
                        <m:r>
                          <a:rPr lang="it-IT" sz="1600" b="1" i="1" smtClean="0">
                            <a:solidFill>
                              <a:srgbClr val="00B0F0"/>
                            </a:solidFill>
                            <a:latin typeface="Cambria Math" panose="02040503050406030204" pitchFamily="18" charset="0"/>
                          </a:rPr>
                          <m:t>𝒔𝒄𝒓𝒆𝒆𝒏</m:t>
                        </m:r>
                      </m:sub>
                    </m:sSub>
                  </m:oMath>
                </a14:m>
                <a:r>
                  <a:rPr lang="it-IT" sz="1600" b="1" dirty="0">
                    <a:solidFill>
                      <a:srgbClr val="00B0F0"/>
                    </a:solidFill>
                  </a:rPr>
                  <a:t>)</a:t>
                </a:r>
              </a:p>
            </p:txBody>
          </p:sp>
        </mc:Choice>
        <mc:Fallback xmlns="">
          <p:sp>
            <p:nvSpPr>
              <p:cNvPr id="14" name="CasellaDiTesto 13">
                <a:extLst>
                  <a:ext uri="{FF2B5EF4-FFF2-40B4-BE49-F238E27FC236}">
                    <a16:creationId xmlns:a16="http://schemas.microsoft.com/office/drawing/2014/main" id="{31564B40-A628-8E92-6757-73E3A1488242}"/>
                  </a:ext>
                </a:extLst>
              </p:cNvPr>
              <p:cNvSpPr txBox="1">
                <a:spLocks noRot="1" noChangeAspect="1" noMove="1" noResize="1" noEditPoints="1" noAdjustHandles="1" noChangeArrowheads="1" noChangeShapeType="1" noTextEdit="1"/>
              </p:cNvSpPr>
              <p:nvPr/>
            </p:nvSpPr>
            <p:spPr>
              <a:xfrm>
                <a:off x="5128181" y="5299309"/>
                <a:ext cx="1278858" cy="338554"/>
              </a:xfrm>
              <a:prstGeom prst="rect">
                <a:avLst/>
              </a:prstGeom>
              <a:blipFill>
                <a:blip r:embed="rId8"/>
                <a:stretch>
                  <a:fillRect t="-5357" b="-21429"/>
                </a:stretch>
              </a:blipFill>
            </p:spPr>
            <p:txBody>
              <a:bodyPr/>
              <a:lstStyle/>
              <a:p>
                <a:r>
                  <a:rPr lang="it-IT">
                    <a:noFill/>
                  </a:rPr>
                  <a:t> </a:t>
                </a:r>
              </a:p>
            </p:txBody>
          </p:sp>
        </mc:Fallback>
      </mc:AlternateContent>
      <p:sp>
        <p:nvSpPr>
          <p:cNvPr id="6" name="Segnaposto numero diapositiva 5">
            <a:extLst>
              <a:ext uri="{FF2B5EF4-FFF2-40B4-BE49-F238E27FC236}">
                <a16:creationId xmlns:a16="http://schemas.microsoft.com/office/drawing/2014/main" id="{FDFFF491-4A82-5528-5865-B061293EC771}"/>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7" name="Segnaposto testo 6">
            <a:extLst>
              <a:ext uri="{FF2B5EF4-FFF2-40B4-BE49-F238E27FC236}">
                <a16:creationId xmlns:a16="http://schemas.microsoft.com/office/drawing/2014/main" id="{2B644860-CB03-E740-DBDE-803549BB5027}"/>
              </a:ext>
            </a:extLst>
          </p:cNvPr>
          <p:cNvSpPr>
            <a:spLocks noGrp="1"/>
          </p:cNvSpPr>
          <p:nvPr>
            <p:ph type="body" sz="quarter" idx="13"/>
          </p:nvPr>
        </p:nvSpPr>
        <p:spPr/>
        <p:txBody>
          <a:bodyPr>
            <a:normAutofit/>
          </a:bodyPr>
          <a:lstStyle/>
          <a:p>
            <a:r>
              <a:rPr lang="it-IT" b="1" dirty="0"/>
              <a:t>ELECTROMAGNETIC STUDY</a:t>
            </a:r>
          </a:p>
          <a:p>
            <a:r>
              <a:rPr lang="it-IT" b="1" dirty="0">
                <a:solidFill>
                  <a:schemeClr val="accent1"/>
                </a:solidFill>
              </a:rPr>
              <a:t>Field &amp; Current </a:t>
            </a:r>
            <a:r>
              <a:rPr lang="it-IT" b="1" dirty="0" err="1">
                <a:solidFill>
                  <a:schemeClr val="accent1"/>
                </a:solidFill>
              </a:rPr>
              <a:t>distribution</a:t>
            </a:r>
            <a:endParaRPr lang="it-IT" b="1" dirty="0">
              <a:solidFill>
                <a:schemeClr val="accent1"/>
              </a:solidFill>
            </a:endParaRPr>
          </a:p>
        </p:txBody>
      </p:sp>
      <p:sp>
        <p:nvSpPr>
          <p:cNvPr id="8" name="Segnaposto piè di pagina 3">
            <a:extLst>
              <a:ext uri="{FF2B5EF4-FFF2-40B4-BE49-F238E27FC236}">
                <a16:creationId xmlns:a16="http://schemas.microsoft.com/office/drawing/2014/main" id="{3B791871-FE21-9918-5681-38D0C59A3E87}"/>
              </a:ext>
            </a:extLst>
          </p:cNvPr>
          <p:cNvSpPr>
            <a:spLocks noGrp="1"/>
          </p:cNvSpPr>
          <p:nvPr>
            <p:ph type="ftr" sz="quarter" idx="11"/>
          </p:nvPr>
        </p:nvSpPr>
        <p:spPr>
          <a:xfrm>
            <a:off x="1240448" y="6475068"/>
            <a:ext cx="9586053" cy="365125"/>
          </a:xfrm>
        </p:spPr>
        <p:txBody>
          <a:bodyPr/>
          <a:lstStyle/>
          <a:p>
            <a:r>
              <a:rPr lang="en-GB" dirty="0"/>
              <a:t>Preliminary Electromagnetic and Mechanical Design of a Cos-Theta Dipole for the Muon Collider Project</a:t>
            </a:r>
            <a:r>
              <a:rPr lang="fr-FR" dirty="0">
                <a:latin typeface="Arial Narrow" panose="020B0604020202020204" pitchFamily="34" charset="0"/>
                <a:cs typeface="Arial Narrow" panose="020B0604020202020204" pitchFamily="34" charset="0"/>
              </a:rPr>
              <a:t>  / Francesco Mariani / </a:t>
            </a:r>
            <a:r>
              <a:rPr lang="fr-FR" dirty="0" err="1">
                <a:latin typeface="Arial Narrow" panose="020B0604020202020204" pitchFamily="34" charset="0"/>
                <a:cs typeface="Arial Narrow" panose="020B0604020202020204" pitchFamily="34" charset="0"/>
              </a:rPr>
              <a:t>Università</a:t>
            </a:r>
            <a:r>
              <a:rPr lang="fr-FR" dirty="0">
                <a:latin typeface="Arial Narrow" panose="020B0604020202020204" pitchFamily="34" charset="0"/>
                <a:cs typeface="Arial Narrow" panose="020B0604020202020204" pitchFamily="34" charset="0"/>
              </a:rPr>
              <a:t> La </a:t>
            </a:r>
            <a:r>
              <a:rPr lang="fr-FR" dirty="0" err="1">
                <a:latin typeface="Arial Narrow" panose="020B0604020202020204" pitchFamily="34" charset="0"/>
                <a:cs typeface="Arial Narrow" panose="020B0604020202020204" pitchFamily="34" charset="0"/>
              </a:rPr>
              <a:t>Sapienza</a:t>
            </a:r>
            <a:r>
              <a:rPr lang="fr-FR" dirty="0">
                <a:latin typeface="Arial Narrow" panose="020B0604020202020204" pitchFamily="34" charset="0"/>
                <a:cs typeface="Arial Narrow" panose="020B0604020202020204" pitchFamily="34" charset="0"/>
              </a:rPr>
              <a:t> and INFN LASA</a:t>
            </a:r>
          </a:p>
        </p:txBody>
      </p:sp>
      <p:pic>
        <p:nvPicPr>
          <p:cNvPr id="12" name="Immagine 11">
            <a:extLst>
              <a:ext uri="{FF2B5EF4-FFF2-40B4-BE49-F238E27FC236}">
                <a16:creationId xmlns:a16="http://schemas.microsoft.com/office/drawing/2014/main" id="{0A3EEAEC-6342-2B43-9B21-321FE3185DD4}"/>
              </a:ext>
            </a:extLst>
          </p:cNvPr>
          <p:cNvPicPr>
            <a:picLocks noChangeAspect="1"/>
          </p:cNvPicPr>
          <p:nvPr/>
        </p:nvPicPr>
        <p:blipFill>
          <a:blip r:embed="rId9"/>
          <a:stretch>
            <a:fillRect/>
          </a:stretch>
        </p:blipFill>
        <p:spPr>
          <a:xfrm>
            <a:off x="10660835" y="13682"/>
            <a:ext cx="790504" cy="790504"/>
          </a:xfrm>
          <a:prstGeom prst="rect">
            <a:avLst/>
          </a:prstGeom>
        </p:spPr>
      </p:pic>
      <p:pic>
        <p:nvPicPr>
          <p:cNvPr id="18" name="Immagine 17">
            <a:extLst>
              <a:ext uri="{FF2B5EF4-FFF2-40B4-BE49-F238E27FC236}">
                <a16:creationId xmlns:a16="http://schemas.microsoft.com/office/drawing/2014/main" id="{76C8962B-4AE7-F13D-0A09-606C46EE3C7C}"/>
              </a:ext>
            </a:extLst>
          </p:cNvPr>
          <p:cNvPicPr>
            <a:picLocks noChangeAspect="1"/>
          </p:cNvPicPr>
          <p:nvPr/>
        </p:nvPicPr>
        <p:blipFill>
          <a:blip r:embed="rId10"/>
          <a:stretch>
            <a:fillRect/>
          </a:stretch>
        </p:blipFill>
        <p:spPr>
          <a:xfrm>
            <a:off x="9870331" y="51103"/>
            <a:ext cx="790504" cy="734039"/>
          </a:xfrm>
          <a:prstGeom prst="rect">
            <a:avLst/>
          </a:prstGeom>
        </p:spPr>
      </p:pic>
      <p:pic>
        <p:nvPicPr>
          <p:cNvPr id="19" name="Immagine 18">
            <a:extLst>
              <a:ext uri="{FF2B5EF4-FFF2-40B4-BE49-F238E27FC236}">
                <a16:creationId xmlns:a16="http://schemas.microsoft.com/office/drawing/2014/main" id="{BE51E527-6CE3-C5D9-E512-234AED21A9A3}"/>
              </a:ext>
            </a:extLst>
          </p:cNvPr>
          <p:cNvPicPr>
            <a:picLocks noChangeAspect="1"/>
          </p:cNvPicPr>
          <p:nvPr/>
        </p:nvPicPr>
        <p:blipFill>
          <a:blip r:embed="rId11"/>
          <a:stretch>
            <a:fillRect/>
          </a:stretch>
        </p:blipFill>
        <p:spPr>
          <a:xfrm>
            <a:off x="11391094" y="182578"/>
            <a:ext cx="800906" cy="433612"/>
          </a:xfrm>
          <a:prstGeom prst="rect">
            <a:avLst/>
          </a:prstGeom>
        </p:spPr>
      </p:pic>
      <p:pic>
        <p:nvPicPr>
          <p:cNvPr id="20" name="Immagine 19">
            <a:extLst>
              <a:ext uri="{FF2B5EF4-FFF2-40B4-BE49-F238E27FC236}">
                <a16:creationId xmlns:a16="http://schemas.microsoft.com/office/drawing/2014/main" id="{3B270ECA-4AE0-70A8-232B-7E6C8ED3AF51}"/>
              </a:ext>
            </a:extLst>
          </p:cNvPr>
          <p:cNvPicPr>
            <a:picLocks noChangeAspect="1"/>
          </p:cNvPicPr>
          <p:nvPr/>
        </p:nvPicPr>
        <p:blipFill>
          <a:blip r:embed="rId12"/>
          <a:stretch>
            <a:fillRect/>
          </a:stretch>
        </p:blipFill>
        <p:spPr>
          <a:xfrm>
            <a:off x="11051364" y="714668"/>
            <a:ext cx="561829" cy="565600"/>
          </a:xfrm>
          <a:prstGeom prst="rect">
            <a:avLst/>
          </a:prstGeom>
        </p:spPr>
      </p:pic>
      <p:pic>
        <p:nvPicPr>
          <p:cNvPr id="21" name="Immagine 20">
            <a:extLst>
              <a:ext uri="{FF2B5EF4-FFF2-40B4-BE49-F238E27FC236}">
                <a16:creationId xmlns:a16="http://schemas.microsoft.com/office/drawing/2014/main" id="{5FAD754F-E5D0-D1A1-006C-DBA22B164F3E}"/>
              </a:ext>
            </a:extLst>
          </p:cNvPr>
          <p:cNvPicPr>
            <a:picLocks noChangeAspect="1"/>
          </p:cNvPicPr>
          <p:nvPr/>
        </p:nvPicPr>
        <p:blipFill rotWithShape="1">
          <a:blip r:embed="rId13"/>
          <a:srcRect l="1049" t="53804" r="672"/>
          <a:stretch/>
        </p:blipFill>
        <p:spPr>
          <a:xfrm>
            <a:off x="10407079" y="735196"/>
            <a:ext cx="561829" cy="535065"/>
          </a:xfrm>
          <a:prstGeom prst="rect">
            <a:avLst/>
          </a:prstGeom>
        </p:spPr>
      </p:pic>
      <mc:AlternateContent xmlns:mc="http://schemas.openxmlformats.org/markup-compatibility/2006" xmlns:a14="http://schemas.microsoft.com/office/drawing/2010/main">
        <mc:Choice Requires="a14">
          <p:graphicFrame>
            <p:nvGraphicFramePr>
              <p:cNvPr id="31" name="Tabella 30">
                <a:extLst>
                  <a:ext uri="{FF2B5EF4-FFF2-40B4-BE49-F238E27FC236}">
                    <a16:creationId xmlns:a16="http://schemas.microsoft.com/office/drawing/2014/main" id="{02EBF88D-2671-7562-D61F-5DEB29D61C67}"/>
                  </a:ext>
                </a:extLst>
              </p:cNvPr>
              <p:cNvGraphicFramePr>
                <a:graphicFrameLocks noGrp="1"/>
              </p:cNvGraphicFramePr>
              <p:nvPr>
                <p:extLst>
                  <p:ext uri="{D42A27DB-BD31-4B8C-83A1-F6EECF244321}">
                    <p14:modId xmlns:p14="http://schemas.microsoft.com/office/powerpoint/2010/main" val="3181889701"/>
                  </p:ext>
                </p:extLst>
              </p:nvPr>
            </p:nvGraphicFramePr>
            <p:xfrm>
              <a:off x="51502" y="1384475"/>
              <a:ext cx="5756635" cy="1245272"/>
            </p:xfrm>
            <a:graphic>
              <a:graphicData uri="http://schemas.openxmlformats.org/drawingml/2006/table">
                <a:tbl>
                  <a:tblPr firstRow="1" bandRow="1">
                    <a:tableStyleId>{125E5076-3810-47DD-B79F-674D7AD40C01}</a:tableStyleId>
                  </a:tblPr>
                  <a:tblGrid>
                    <a:gridCol w="959439">
                      <a:extLst>
                        <a:ext uri="{9D8B030D-6E8A-4147-A177-3AD203B41FA5}">
                          <a16:colId xmlns:a16="http://schemas.microsoft.com/office/drawing/2014/main" val="3228286905"/>
                        </a:ext>
                      </a:extLst>
                    </a:gridCol>
                    <a:gridCol w="959439">
                      <a:extLst>
                        <a:ext uri="{9D8B030D-6E8A-4147-A177-3AD203B41FA5}">
                          <a16:colId xmlns:a16="http://schemas.microsoft.com/office/drawing/2014/main" val="3823194839"/>
                        </a:ext>
                      </a:extLst>
                    </a:gridCol>
                    <a:gridCol w="877010">
                      <a:extLst>
                        <a:ext uri="{9D8B030D-6E8A-4147-A177-3AD203B41FA5}">
                          <a16:colId xmlns:a16="http://schemas.microsoft.com/office/drawing/2014/main" val="482629129"/>
                        </a:ext>
                      </a:extLst>
                    </a:gridCol>
                    <a:gridCol w="871380">
                      <a:extLst>
                        <a:ext uri="{9D8B030D-6E8A-4147-A177-3AD203B41FA5}">
                          <a16:colId xmlns:a16="http://schemas.microsoft.com/office/drawing/2014/main" val="1075927125"/>
                        </a:ext>
                      </a:extLst>
                    </a:gridCol>
                    <a:gridCol w="930599">
                      <a:extLst>
                        <a:ext uri="{9D8B030D-6E8A-4147-A177-3AD203B41FA5}">
                          <a16:colId xmlns:a16="http://schemas.microsoft.com/office/drawing/2014/main" val="1926677851"/>
                        </a:ext>
                      </a:extLst>
                    </a:gridCol>
                    <a:gridCol w="1158768">
                      <a:extLst>
                        <a:ext uri="{9D8B030D-6E8A-4147-A177-3AD203B41FA5}">
                          <a16:colId xmlns:a16="http://schemas.microsoft.com/office/drawing/2014/main" val="4276980313"/>
                        </a:ext>
                      </a:extLst>
                    </a:gridCol>
                  </a:tblGrid>
                  <a:tr h="637505">
                    <a:tc>
                      <a:txBody>
                        <a:bodyPr/>
                        <a:lstStyle/>
                        <a:p>
                          <a:pPr algn="ctr"/>
                          <a14:m>
                            <m:oMath xmlns:m="http://schemas.openxmlformats.org/officeDocument/2006/math">
                              <m:sSub>
                                <m:sSubPr>
                                  <m:ctrlPr>
                                    <a:rPr lang="it-IT" sz="2000" i="1" smtClean="0">
                                      <a:solidFill>
                                        <a:schemeClr val="bg1"/>
                                      </a:solidFill>
                                      <a:latin typeface="Cambria Math" panose="02040503050406030204" pitchFamily="18" charset="0"/>
                                    </a:rPr>
                                  </m:ctrlPr>
                                </m:sSubPr>
                                <m:e>
                                  <m:r>
                                    <a:rPr lang="it-IT" sz="2000" b="1" smtClean="0">
                                      <a:solidFill>
                                        <a:schemeClr val="bg1"/>
                                      </a:solidFill>
                                      <a:latin typeface="Cambria Math" panose="02040503050406030204" pitchFamily="18" charset="0"/>
                                    </a:rPr>
                                    <m:t>𝑩</m:t>
                                  </m:r>
                                </m:e>
                                <m:sub>
                                  <m:r>
                                    <a:rPr lang="it-IT" sz="2000" b="1" smtClean="0">
                                      <a:solidFill>
                                        <a:schemeClr val="bg1"/>
                                      </a:solidFill>
                                      <a:latin typeface="Cambria Math" panose="02040503050406030204" pitchFamily="18" charset="0"/>
                                    </a:rPr>
                                    <m:t>𝒅</m:t>
                                  </m:r>
                                </m:sub>
                              </m:sSub>
                            </m:oMath>
                          </a14:m>
                          <a:r>
                            <a:rPr lang="it-IT" sz="2000" dirty="0">
                              <a:solidFill>
                                <a:schemeClr val="bg1"/>
                              </a:solidFill>
                            </a:rPr>
                            <a:t> (T)</a:t>
                          </a:r>
                        </a:p>
                      </a:txBody>
                      <a:tcPr anchor="ctr">
                        <a:solidFill>
                          <a:srgbClr val="C00000"/>
                        </a:solidFill>
                      </a:tcPr>
                    </a:tc>
                    <a:tc>
                      <a:txBody>
                        <a:bodyPr/>
                        <a:lstStyle/>
                        <a:p>
                          <a:pPr/>
                          <a14:m>
                            <m:oMathPara xmlns:m="http://schemas.openxmlformats.org/officeDocument/2006/math">
                              <m:oMathParaPr>
                                <m:jc m:val="center"/>
                              </m:oMathParaPr>
                              <m:oMath xmlns:m="http://schemas.openxmlformats.org/officeDocument/2006/math">
                                <m:r>
                                  <a:rPr lang="it-IT" sz="2000" b="1" smtClean="0">
                                    <a:solidFill>
                                      <a:schemeClr val="bg1"/>
                                    </a:solidFill>
                                    <a:latin typeface="Cambria Math" panose="02040503050406030204" pitchFamily="18" charset="0"/>
                                  </a:rPr>
                                  <m:t>𝒅</m:t>
                                </m:r>
                                <m:r>
                                  <a:rPr lang="it-IT" sz="2000" b="1" smtClean="0">
                                    <a:solidFill>
                                      <a:schemeClr val="bg1"/>
                                    </a:solidFill>
                                    <a:latin typeface="Cambria Math" panose="02040503050406030204" pitchFamily="18" charset="0"/>
                                  </a:rPr>
                                  <m:t> (</m:t>
                                </m:r>
                                <m:r>
                                  <a:rPr lang="it-IT" sz="2000" b="1" smtClean="0">
                                    <a:solidFill>
                                      <a:schemeClr val="bg1"/>
                                    </a:solidFill>
                                    <a:latin typeface="Cambria Math" panose="02040503050406030204" pitchFamily="18" charset="0"/>
                                  </a:rPr>
                                  <m:t>𝒎𝒎</m:t>
                                </m:r>
                                <m:r>
                                  <a:rPr lang="it-IT" sz="2000" b="1" smtClean="0">
                                    <a:solidFill>
                                      <a:schemeClr val="bg1"/>
                                    </a:solidFill>
                                    <a:latin typeface="Cambria Math" panose="02040503050406030204" pitchFamily="18" charset="0"/>
                                  </a:rPr>
                                  <m:t>)</m:t>
                                </m:r>
                              </m:oMath>
                            </m:oMathPara>
                          </a14:m>
                          <a:endParaRPr lang="it-IT" sz="2000" b="1" dirty="0">
                            <a:solidFill>
                              <a:schemeClr val="bg1"/>
                            </a:solidFill>
                          </a:endParaRPr>
                        </a:p>
                      </a:txBody>
                      <a:tcPr anchor="ctr">
                        <a:solidFill>
                          <a:srgbClr val="C00000"/>
                        </a:solidFill>
                      </a:tcPr>
                    </a:tc>
                    <a:tc>
                      <a:txBody>
                        <a:bodyPr/>
                        <a:lstStyle/>
                        <a:p>
                          <a:pPr algn="ctr"/>
                          <a14:m>
                            <m:oMath xmlns:m="http://schemas.openxmlformats.org/officeDocument/2006/math">
                              <m:sSub>
                                <m:sSubPr>
                                  <m:ctrlPr>
                                    <a:rPr lang="it-IT" sz="2000" i="1" smtClean="0">
                                      <a:solidFill>
                                        <a:schemeClr val="bg1"/>
                                      </a:solidFill>
                                      <a:latin typeface="Cambria Math" panose="02040503050406030204" pitchFamily="18" charset="0"/>
                                    </a:rPr>
                                  </m:ctrlPr>
                                </m:sSubPr>
                                <m:e>
                                  <m:r>
                                    <a:rPr lang="it-IT" sz="2000" b="0" smtClean="0">
                                      <a:solidFill>
                                        <a:schemeClr val="bg1"/>
                                      </a:solidFill>
                                      <a:latin typeface="Cambria Math" panose="02040503050406030204" pitchFamily="18" charset="0"/>
                                    </a:rPr>
                                    <m:t>𝑇</m:t>
                                  </m:r>
                                </m:e>
                                <m:sub>
                                  <m:r>
                                    <a:rPr lang="it-IT" sz="2000" b="0" smtClean="0">
                                      <a:solidFill>
                                        <a:schemeClr val="bg1"/>
                                      </a:solidFill>
                                      <a:latin typeface="Cambria Math" panose="02040503050406030204" pitchFamily="18" charset="0"/>
                                    </a:rPr>
                                    <m:t>𝑜𝑝</m:t>
                                  </m:r>
                                </m:sub>
                              </m:sSub>
                            </m:oMath>
                          </a14:m>
                          <a:r>
                            <a:rPr lang="it-IT" sz="2000" dirty="0">
                              <a:solidFill>
                                <a:schemeClr val="bg1"/>
                              </a:solidFill>
                            </a:rPr>
                            <a:t> (K)</a:t>
                          </a:r>
                        </a:p>
                      </a:txBody>
                      <a:tcPr anchor="ctr">
                        <a:solidFill>
                          <a:srgbClr val="C00000"/>
                        </a:solidFill>
                      </a:tcPr>
                    </a:tc>
                    <a:tc>
                      <a:txBody>
                        <a:bodyPr/>
                        <a:lstStyle/>
                        <a:p>
                          <a:pPr algn="ctr"/>
                          <a14:m>
                            <m:oMath xmlns:m="http://schemas.openxmlformats.org/officeDocument/2006/math">
                              <m:sSub>
                                <m:sSubPr>
                                  <m:ctrlPr>
                                    <a:rPr lang="it-IT" sz="2000" i="1" smtClean="0">
                                      <a:solidFill>
                                        <a:schemeClr val="bg1"/>
                                      </a:solidFill>
                                      <a:latin typeface="Cambria Math" panose="02040503050406030204" pitchFamily="18" charset="0"/>
                                    </a:rPr>
                                  </m:ctrlPr>
                                </m:sSubPr>
                                <m:e>
                                  <m:r>
                                    <a:rPr lang="it-IT" sz="2000" b="1" smtClean="0">
                                      <a:solidFill>
                                        <a:schemeClr val="bg1"/>
                                      </a:solidFill>
                                      <a:latin typeface="Cambria Math" panose="02040503050406030204" pitchFamily="18" charset="0"/>
                                    </a:rPr>
                                    <m:t>𝑰</m:t>
                                  </m:r>
                                </m:e>
                                <m:sub>
                                  <m:r>
                                    <a:rPr lang="it-IT" sz="2000" b="1" smtClean="0">
                                      <a:solidFill>
                                        <a:schemeClr val="bg1"/>
                                      </a:solidFill>
                                      <a:latin typeface="Cambria Math" panose="02040503050406030204" pitchFamily="18" charset="0"/>
                                    </a:rPr>
                                    <m:t>𝒏𝒐𝒎</m:t>
                                  </m:r>
                                </m:sub>
                              </m:sSub>
                            </m:oMath>
                          </a14:m>
                          <a:r>
                            <a:rPr lang="it-IT" sz="2000" dirty="0">
                              <a:solidFill>
                                <a:schemeClr val="bg1"/>
                              </a:solidFill>
                            </a:rPr>
                            <a:t> (A)</a:t>
                          </a:r>
                        </a:p>
                      </a:txBody>
                      <a:tcPr anchor="ctr">
                        <a:solidFill>
                          <a:srgbClr val="C00000"/>
                        </a:solidFill>
                      </a:tcPr>
                    </a:tc>
                    <a:tc>
                      <a:txBody>
                        <a:bodyPr/>
                        <a:lstStyle/>
                        <a:p>
                          <a:pPr algn="ctr"/>
                          <a14:m>
                            <m:oMathPara xmlns:m="http://schemas.openxmlformats.org/officeDocument/2006/math">
                              <m:oMathParaPr>
                                <m:jc m:val="centerGroup"/>
                              </m:oMathParaPr>
                              <m:oMath xmlns:m="http://schemas.openxmlformats.org/officeDocument/2006/math">
                                <m:r>
                                  <a:rPr lang="it-IT" sz="1800" b="1" smtClean="0">
                                    <a:solidFill>
                                      <a:schemeClr val="bg1"/>
                                    </a:solidFill>
                                    <a:latin typeface="Cambria Math" panose="02040503050406030204" pitchFamily="18" charset="0"/>
                                  </a:rPr>
                                  <m:t>𝑬𝒏𝒆𝒓𝒈𝒚</m:t>
                                </m:r>
                              </m:oMath>
                            </m:oMathPara>
                          </a14:m>
                          <a:endParaRPr lang="it-IT" sz="1800" dirty="0">
                            <a:solidFill>
                              <a:schemeClr val="bg1"/>
                            </a:solidFill>
                          </a:endParaRPr>
                        </a:p>
                        <a:p>
                          <a:pPr algn="ctr"/>
                          <a:r>
                            <a:rPr lang="it-IT" sz="1600" dirty="0">
                              <a:solidFill>
                                <a:schemeClr val="bg1"/>
                              </a:solidFill>
                            </a:rPr>
                            <a:t>(</a:t>
                          </a:r>
                          <a14:m>
                            <m:oMath xmlns:m="http://schemas.openxmlformats.org/officeDocument/2006/math">
                              <m:r>
                                <a:rPr lang="it-IT" sz="1600" b="0" smtClean="0">
                                  <a:solidFill>
                                    <a:schemeClr val="bg1"/>
                                  </a:solidFill>
                                  <a:latin typeface="Cambria Math" panose="02040503050406030204" pitchFamily="18" charset="0"/>
                                </a:rPr>
                                <m:t>𝑘𝐽</m:t>
                              </m:r>
                              <m:r>
                                <a:rPr lang="it-IT" sz="1600" b="0" smtClean="0">
                                  <a:solidFill>
                                    <a:schemeClr val="bg1"/>
                                  </a:solidFill>
                                  <a:latin typeface="Cambria Math" panose="02040503050406030204" pitchFamily="18" charset="0"/>
                                </a:rPr>
                                <m:t>/</m:t>
                              </m:r>
                              <m:r>
                                <a:rPr lang="it-IT" sz="1600" b="0" smtClean="0">
                                  <a:solidFill>
                                    <a:schemeClr val="bg1"/>
                                  </a:solidFill>
                                  <a:latin typeface="Cambria Math" panose="02040503050406030204" pitchFamily="18" charset="0"/>
                                </a:rPr>
                                <m:t>𝑚</m:t>
                              </m:r>
                            </m:oMath>
                          </a14:m>
                          <a:r>
                            <a:rPr lang="it-IT" sz="1600" dirty="0">
                              <a:solidFill>
                                <a:schemeClr val="bg1"/>
                              </a:solidFill>
                            </a:rPr>
                            <a:t>)</a:t>
                          </a:r>
                        </a:p>
                      </a:txBody>
                      <a:tcPr anchor="ctr">
                        <a:solidFill>
                          <a:srgbClr val="C00000"/>
                        </a:solidFill>
                      </a:tcPr>
                    </a:tc>
                    <a:tc>
                      <a:txBody>
                        <a:bodyPr/>
                        <a:lstStyle/>
                        <a:p>
                          <a:pPr/>
                          <a14:m>
                            <m:oMathPara xmlns:m="http://schemas.openxmlformats.org/officeDocument/2006/math">
                              <m:oMathParaPr>
                                <m:jc m:val="centerGroup"/>
                              </m:oMathParaPr>
                              <m:oMath xmlns:m="http://schemas.openxmlformats.org/officeDocument/2006/math">
                                <m:r>
                                  <a:rPr lang="it-IT" sz="1400" b="1" smtClean="0">
                                    <a:solidFill>
                                      <a:schemeClr val="bg1"/>
                                    </a:solidFill>
                                    <a:latin typeface="Cambria Math" panose="02040503050406030204" pitchFamily="18" charset="0"/>
                                  </a:rPr>
                                  <m:t>𝑰𝒏𝒅𝒖𝒄𝒕𝒂𝒏𝒄𝒆</m:t>
                                </m:r>
                              </m:oMath>
                            </m:oMathPara>
                          </a14:m>
                          <a:endParaRPr lang="it-IT" sz="1400" b="1"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dirty="0">
                              <a:solidFill>
                                <a:schemeClr val="bg1"/>
                              </a:solidFill>
                            </a:rPr>
                            <a:t>(</a:t>
                          </a:r>
                          <a14:m>
                            <m:oMath xmlns:m="http://schemas.openxmlformats.org/officeDocument/2006/math">
                              <m:r>
                                <a:rPr lang="it-IT" sz="1600" b="0" smtClean="0">
                                  <a:solidFill>
                                    <a:schemeClr val="bg1"/>
                                  </a:solidFill>
                                  <a:latin typeface="Cambria Math" panose="02040503050406030204" pitchFamily="18" charset="0"/>
                                </a:rPr>
                                <m:t>𝑚𝐻</m:t>
                              </m:r>
                              <m:r>
                                <a:rPr lang="it-IT" sz="1600" b="0" smtClean="0">
                                  <a:solidFill>
                                    <a:schemeClr val="bg1"/>
                                  </a:solidFill>
                                  <a:latin typeface="Cambria Math" panose="02040503050406030204" pitchFamily="18" charset="0"/>
                                </a:rPr>
                                <m:t>/</m:t>
                              </m:r>
                              <m:r>
                                <a:rPr lang="it-IT" sz="1600" b="0" smtClean="0">
                                  <a:solidFill>
                                    <a:schemeClr val="bg1"/>
                                  </a:solidFill>
                                  <a:latin typeface="Cambria Math" panose="02040503050406030204" pitchFamily="18" charset="0"/>
                                </a:rPr>
                                <m:t>𝑚</m:t>
                              </m:r>
                            </m:oMath>
                          </a14:m>
                          <a:r>
                            <a:rPr lang="it-IT" sz="1600" dirty="0">
                              <a:solidFill>
                                <a:schemeClr val="bg1"/>
                              </a:solidFill>
                            </a:rPr>
                            <a:t>)</a:t>
                          </a:r>
                        </a:p>
                      </a:txBody>
                      <a:tcPr anchor="ctr">
                        <a:solidFill>
                          <a:srgbClr val="C00000"/>
                        </a:solidFill>
                      </a:tcPr>
                    </a:tc>
                    <a:extLst>
                      <a:ext uri="{0D108BD9-81ED-4DB2-BD59-A6C34878D82A}">
                        <a16:rowId xmlns:a16="http://schemas.microsoft.com/office/drawing/2014/main" val="2399724863"/>
                      </a:ext>
                    </a:extLst>
                  </a:tr>
                  <a:tr h="458282">
                    <a:tc>
                      <a:txBody>
                        <a:bodyPr/>
                        <a:lstStyle/>
                        <a:p>
                          <a:pPr algn="ctr"/>
                          <a14:m>
                            <m:oMathPara xmlns:m="http://schemas.openxmlformats.org/officeDocument/2006/math">
                              <m:oMathParaPr>
                                <m:jc m:val="centerGroup"/>
                              </m:oMathParaPr>
                              <m:oMath xmlns:m="http://schemas.openxmlformats.org/officeDocument/2006/math">
                                <m:r>
                                  <a:rPr lang="it-IT" sz="2000" b="0" smtClean="0">
                                    <a:latin typeface="Cambria Math" panose="02040503050406030204" pitchFamily="18" charset="0"/>
                                  </a:rPr>
                                  <m:t>16</m:t>
                                </m:r>
                              </m:oMath>
                            </m:oMathPara>
                          </a14:m>
                          <a:endParaRPr lang="it-IT" sz="20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2000" b="0" smtClean="0">
                                    <a:latin typeface="Cambria Math" panose="02040503050406030204" pitchFamily="18" charset="0"/>
                                  </a:rPr>
                                  <m:t>140</m:t>
                                </m:r>
                              </m:oMath>
                            </m:oMathPara>
                          </a14:m>
                          <a:endParaRPr lang="it-IT" sz="20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2000" b="0" smtClean="0">
                                    <a:latin typeface="Cambria Math" panose="02040503050406030204" pitchFamily="18" charset="0"/>
                                  </a:rPr>
                                  <m:t>20</m:t>
                                </m:r>
                              </m:oMath>
                            </m:oMathPara>
                          </a14:m>
                          <a:endParaRPr lang="it-IT" sz="20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2000" b="0" smtClean="0">
                                    <a:latin typeface="Cambria Math" panose="02040503050406030204" pitchFamily="18" charset="0"/>
                                  </a:rPr>
                                  <m:t>1702</m:t>
                                </m:r>
                              </m:oMath>
                            </m:oMathPara>
                          </a14:m>
                          <a:endParaRPr lang="it-IT" sz="2000"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2000" b="0" smtClean="0">
                                    <a:latin typeface="Cambria Math" panose="02040503050406030204" pitchFamily="18" charset="0"/>
                                  </a:rPr>
                                  <m:t>  4927 </m:t>
                                </m:r>
                              </m:oMath>
                            </m:oMathPara>
                          </a14:m>
                          <a:endParaRPr lang="it-IT" sz="20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2000" dirty="0"/>
                        </a:p>
                      </a:txBody>
                      <a:tcPr marL="108000" marT="180000" marB="36000"/>
                    </a:tc>
                    <a:extLst>
                      <a:ext uri="{0D108BD9-81ED-4DB2-BD59-A6C34878D82A}">
                        <a16:rowId xmlns:a16="http://schemas.microsoft.com/office/drawing/2014/main" val="2706970906"/>
                      </a:ext>
                    </a:extLst>
                  </a:tr>
                </a:tbl>
              </a:graphicData>
            </a:graphic>
          </p:graphicFrame>
        </mc:Choice>
        <mc:Fallback xmlns="">
          <p:graphicFrame>
            <p:nvGraphicFramePr>
              <p:cNvPr id="31" name="Tabella 30">
                <a:extLst>
                  <a:ext uri="{FF2B5EF4-FFF2-40B4-BE49-F238E27FC236}">
                    <a16:creationId xmlns:a16="http://schemas.microsoft.com/office/drawing/2014/main" id="{02EBF88D-2671-7562-D61F-5DEB29D61C67}"/>
                  </a:ext>
                </a:extLst>
              </p:cNvPr>
              <p:cNvGraphicFramePr>
                <a:graphicFrameLocks noGrp="1"/>
              </p:cNvGraphicFramePr>
              <p:nvPr>
                <p:extLst>
                  <p:ext uri="{D42A27DB-BD31-4B8C-83A1-F6EECF244321}">
                    <p14:modId xmlns:p14="http://schemas.microsoft.com/office/powerpoint/2010/main" val="3181889701"/>
                  </p:ext>
                </p:extLst>
              </p:nvPr>
            </p:nvGraphicFramePr>
            <p:xfrm>
              <a:off x="51502" y="1384475"/>
              <a:ext cx="5756635" cy="1245272"/>
            </p:xfrm>
            <a:graphic>
              <a:graphicData uri="http://schemas.openxmlformats.org/drawingml/2006/table">
                <a:tbl>
                  <a:tblPr firstRow="1" bandRow="1">
                    <a:tableStyleId>{125E5076-3810-47DD-B79F-674D7AD40C01}</a:tableStyleId>
                  </a:tblPr>
                  <a:tblGrid>
                    <a:gridCol w="959439">
                      <a:extLst>
                        <a:ext uri="{9D8B030D-6E8A-4147-A177-3AD203B41FA5}">
                          <a16:colId xmlns:a16="http://schemas.microsoft.com/office/drawing/2014/main" val="3228286905"/>
                        </a:ext>
                      </a:extLst>
                    </a:gridCol>
                    <a:gridCol w="959439">
                      <a:extLst>
                        <a:ext uri="{9D8B030D-6E8A-4147-A177-3AD203B41FA5}">
                          <a16:colId xmlns:a16="http://schemas.microsoft.com/office/drawing/2014/main" val="3823194839"/>
                        </a:ext>
                      </a:extLst>
                    </a:gridCol>
                    <a:gridCol w="877010">
                      <a:extLst>
                        <a:ext uri="{9D8B030D-6E8A-4147-A177-3AD203B41FA5}">
                          <a16:colId xmlns:a16="http://schemas.microsoft.com/office/drawing/2014/main" val="482629129"/>
                        </a:ext>
                      </a:extLst>
                    </a:gridCol>
                    <a:gridCol w="871380">
                      <a:extLst>
                        <a:ext uri="{9D8B030D-6E8A-4147-A177-3AD203B41FA5}">
                          <a16:colId xmlns:a16="http://schemas.microsoft.com/office/drawing/2014/main" val="1075927125"/>
                        </a:ext>
                      </a:extLst>
                    </a:gridCol>
                    <a:gridCol w="930599">
                      <a:extLst>
                        <a:ext uri="{9D8B030D-6E8A-4147-A177-3AD203B41FA5}">
                          <a16:colId xmlns:a16="http://schemas.microsoft.com/office/drawing/2014/main" val="1926677851"/>
                        </a:ext>
                      </a:extLst>
                    </a:gridCol>
                    <a:gridCol w="1158768">
                      <a:extLst>
                        <a:ext uri="{9D8B030D-6E8A-4147-A177-3AD203B41FA5}">
                          <a16:colId xmlns:a16="http://schemas.microsoft.com/office/drawing/2014/main" val="4276980313"/>
                        </a:ext>
                      </a:extLst>
                    </a:gridCol>
                  </a:tblGrid>
                  <a:tr h="724472">
                    <a:tc>
                      <a:txBody>
                        <a:bodyPr/>
                        <a:lstStyle/>
                        <a:p>
                          <a:endParaRPr lang="it-IT"/>
                        </a:p>
                      </a:txBody>
                      <a:tcPr anchor="ctr">
                        <a:blipFill>
                          <a:blip r:embed="rId14"/>
                          <a:stretch>
                            <a:fillRect r="-503185" b="-72269"/>
                          </a:stretch>
                        </a:blipFill>
                      </a:tcPr>
                    </a:tc>
                    <a:tc>
                      <a:txBody>
                        <a:bodyPr/>
                        <a:lstStyle/>
                        <a:p>
                          <a:endParaRPr lang="it-IT"/>
                        </a:p>
                      </a:txBody>
                      <a:tcPr anchor="ctr">
                        <a:blipFill>
                          <a:blip r:embed="rId14"/>
                          <a:stretch>
                            <a:fillRect l="-99367" r="-400000" b="-72269"/>
                          </a:stretch>
                        </a:blipFill>
                      </a:tcPr>
                    </a:tc>
                    <a:tc>
                      <a:txBody>
                        <a:bodyPr/>
                        <a:lstStyle/>
                        <a:p>
                          <a:endParaRPr lang="it-IT"/>
                        </a:p>
                      </a:txBody>
                      <a:tcPr anchor="ctr">
                        <a:blipFill>
                          <a:blip r:embed="rId14"/>
                          <a:stretch>
                            <a:fillRect l="-218750" r="-338889" b="-72269"/>
                          </a:stretch>
                        </a:blipFill>
                      </a:tcPr>
                    </a:tc>
                    <a:tc>
                      <a:txBody>
                        <a:bodyPr/>
                        <a:lstStyle/>
                        <a:p>
                          <a:endParaRPr lang="it-IT"/>
                        </a:p>
                      </a:txBody>
                      <a:tcPr anchor="ctr">
                        <a:blipFill>
                          <a:blip r:embed="rId14"/>
                          <a:stretch>
                            <a:fillRect l="-320979" r="-241259" b="-72269"/>
                          </a:stretch>
                        </a:blipFill>
                      </a:tcPr>
                    </a:tc>
                    <a:tc>
                      <a:txBody>
                        <a:bodyPr/>
                        <a:lstStyle/>
                        <a:p>
                          <a:endParaRPr lang="it-IT"/>
                        </a:p>
                      </a:txBody>
                      <a:tcPr anchor="ctr">
                        <a:blipFill>
                          <a:blip r:embed="rId14"/>
                          <a:stretch>
                            <a:fillRect l="-393464" r="-125490" b="-72269"/>
                          </a:stretch>
                        </a:blipFill>
                      </a:tcPr>
                    </a:tc>
                    <a:tc>
                      <a:txBody>
                        <a:bodyPr/>
                        <a:lstStyle/>
                        <a:p>
                          <a:endParaRPr lang="it-IT"/>
                        </a:p>
                      </a:txBody>
                      <a:tcPr anchor="ctr">
                        <a:blipFill>
                          <a:blip r:embed="rId14"/>
                          <a:stretch>
                            <a:fillRect l="-397368" r="-1053" b="-72269"/>
                          </a:stretch>
                        </a:blipFill>
                      </a:tcPr>
                    </a:tc>
                    <a:extLst>
                      <a:ext uri="{0D108BD9-81ED-4DB2-BD59-A6C34878D82A}">
                        <a16:rowId xmlns:a16="http://schemas.microsoft.com/office/drawing/2014/main" val="2399724863"/>
                      </a:ext>
                    </a:extLst>
                  </a:tr>
                  <a:tr h="520800">
                    <a:tc>
                      <a:txBody>
                        <a:bodyPr/>
                        <a:lstStyle/>
                        <a:p>
                          <a:endParaRPr lang="it-IT"/>
                        </a:p>
                      </a:txBody>
                      <a:tcPr anchor="ctr">
                        <a:blipFill>
                          <a:blip r:embed="rId14"/>
                          <a:stretch>
                            <a:fillRect t="-138372" r="-503185"/>
                          </a:stretch>
                        </a:blipFill>
                      </a:tcPr>
                    </a:tc>
                    <a:tc>
                      <a:txBody>
                        <a:bodyPr/>
                        <a:lstStyle/>
                        <a:p>
                          <a:endParaRPr lang="it-IT"/>
                        </a:p>
                      </a:txBody>
                      <a:tcPr anchor="ctr">
                        <a:blipFill>
                          <a:blip r:embed="rId14"/>
                          <a:stretch>
                            <a:fillRect l="-99367" t="-138372" r="-400000"/>
                          </a:stretch>
                        </a:blipFill>
                      </a:tcPr>
                    </a:tc>
                    <a:tc>
                      <a:txBody>
                        <a:bodyPr/>
                        <a:lstStyle/>
                        <a:p>
                          <a:endParaRPr lang="it-IT"/>
                        </a:p>
                      </a:txBody>
                      <a:tcPr anchor="ctr">
                        <a:blipFill>
                          <a:blip r:embed="rId14"/>
                          <a:stretch>
                            <a:fillRect l="-218750" t="-138372" r="-338889"/>
                          </a:stretch>
                        </a:blipFill>
                      </a:tcPr>
                    </a:tc>
                    <a:tc>
                      <a:txBody>
                        <a:bodyPr/>
                        <a:lstStyle/>
                        <a:p>
                          <a:endParaRPr lang="it-IT"/>
                        </a:p>
                      </a:txBody>
                      <a:tcPr anchor="ctr">
                        <a:blipFill>
                          <a:blip r:embed="rId14"/>
                          <a:stretch>
                            <a:fillRect l="-320979" t="-138372" r="-241259"/>
                          </a:stretch>
                        </a:blipFill>
                      </a:tcPr>
                    </a:tc>
                    <a:tc>
                      <a:txBody>
                        <a:bodyPr/>
                        <a:lstStyle/>
                        <a:p>
                          <a:endParaRPr lang="it-IT"/>
                        </a:p>
                      </a:txBody>
                      <a:tcPr anchor="ctr">
                        <a:blipFill>
                          <a:blip r:embed="rId14"/>
                          <a:stretch>
                            <a:fillRect l="-393464" t="-138372" r="-125490"/>
                          </a:stretch>
                        </a:blip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it-IT" sz="2000" dirty="0"/>
                        </a:p>
                      </a:txBody>
                      <a:tcPr marL="108000" marT="180000" marB="36000"/>
                    </a:tc>
                    <a:extLst>
                      <a:ext uri="{0D108BD9-81ED-4DB2-BD59-A6C34878D82A}">
                        <a16:rowId xmlns:a16="http://schemas.microsoft.com/office/drawing/2014/main" val="2706970906"/>
                      </a:ext>
                    </a:extLst>
                  </a:tr>
                </a:tbl>
              </a:graphicData>
            </a:graphic>
          </p:graphicFrame>
        </mc:Fallback>
      </mc:AlternateContent>
      <p:pic>
        <p:nvPicPr>
          <p:cNvPr id="33" name="Immagine 32">
            <a:extLst>
              <a:ext uri="{FF2B5EF4-FFF2-40B4-BE49-F238E27FC236}">
                <a16:creationId xmlns:a16="http://schemas.microsoft.com/office/drawing/2014/main" id="{E61B2E39-47DA-376C-F804-0F604E369659}"/>
              </a:ext>
            </a:extLst>
          </p:cNvPr>
          <p:cNvPicPr>
            <a:picLocks noChangeAspect="1"/>
          </p:cNvPicPr>
          <p:nvPr/>
        </p:nvPicPr>
        <p:blipFill>
          <a:blip r:embed="rId15"/>
          <a:stretch>
            <a:fillRect/>
          </a:stretch>
        </p:blipFill>
        <p:spPr>
          <a:xfrm>
            <a:off x="9214163" y="1370826"/>
            <a:ext cx="2926335" cy="2311515"/>
          </a:xfrm>
          <a:prstGeom prst="rect">
            <a:avLst/>
          </a:prstGeom>
        </p:spPr>
      </p:pic>
      <mc:AlternateContent xmlns:mc="http://schemas.openxmlformats.org/markup-compatibility/2006" xmlns:a14="http://schemas.microsoft.com/office/drawing/2010/main">
        <mc:Choice Requires="a14">
          <p:graphicFrame>
            <p:nvGraphicFramePr>
              <p:cNvPr id="2" name="Tabella 1">
                <a:extLst>
                  <a:ext uri="{FF2B5EF4-FFF2-40B4-BE49-F238E27FC236}">
                    <a16:creationId xmlns:a16="http://schemas.microsoft.com/office/drawing/2014/main" id="{7E241128-B1B5-599F-26D2-162AFD1C1C06}"/>
                  </a:ext>
                </a:extLst>
              </p:cNvPr>
              <p:cNvGraphicFramePr>
                <a:graphicFrameLocks noGrp="1"/>
              </p:cNvGraphicFramePr>
              <p:nvPr>
                <p:extLst>
                  <p:ext uri="{D42A27DB-BD31-4B8C-83A1-F6EECF244321}">
                    <p14:modId xmlns:p14="http://schemas.microsoft.com/office/powerpoint/2010/main" val="2728658098"/>
                  </p:ext>
                </p:extLst>
              </p:nvPr>
            </p:nvGraphicFramePr>
            <p:xfrm>
              <a:off x="6014394" y="1383337"/>
              <a:ext cx="2926334" cy="1341120"/>
            </p:xfrm>
            <a:graphic>
              <a:graphicData uri="http://schemas.openxmlformats.org/drawingml/2006/table">
                <a:tbl>
                  <a:tblPr firstRow="1" bandRow="1">
                    <a:tableStyleId>{125E5076-3810-47DD-B79F-674D7AD40C01}</a:tableStyleId>
                  </a:tblPr>
                  <a:tblGrid>
                    <a:gridCol w="1586380">
                      <a:extLst>
                        <a:ext uri="{9D8B030D-6E8A-4147-A177-3AD203B41FA5}">
                          <a16:colId xmlns:a16="http://schemas.microsoft.com/office/drawing/2014/main" val="1326269156"/>
                        </a:ext>
                      </a:extLst>
                    </a:gridCol>
                    <a:gridCol w="664512">
                      <a:extLst>
                        <a:ext uri="{9D8B030D-6E8A-4147-A177-3AD203B41FA5}">
                          <a16:colId xmlns:a16="http://schemas.microsoft.com/office/drawing/2014/main" val="2474593271"/>
                        </a:ext>
                      </a:extLst>
                    </a:gridCol>
                    <a:gridCol w="675442">
                      <a:extLst>
                        <a:ext uri="{9D8B030D-6E8A-4147-A177-3AD203B41FA5}">
                          <a16:colId xmlns:a16="http://schemas.microsoft.com/office/drawing/2014/main" val="1320802972"/>
                        </a:ext>
                      </a:extLst>
                    </a:gridCol>
                  </a:tblGrid>
                  <a:tr h="310685">
                    <a:tc gridSpan="3">
                      <a:txBody>
                        <a:bodyPr/>
                        <a:lstStyle/>
                        <a:p>
                          <a:pPr algn="ctr"/>
                          <a:r>
                            <a:rPr lang="it-IT" dirty="0">
                              <a:solidFill>
                                <a:schemeClr val="bg1"/>
                              </a:solidFill>
                            </a:rPr>
                            <a:t>Field </a:t>
                          </a:r>
                          <a:r>
                            <a:rPr lang="it-IT" dirty="0" err="1">
                              <a:solidFill>
                                <a:schemeClr val="bg1"/>
                              </a:solidFill>
                            </a:rPr>
                            <a:t>quality</a:t>
                          </a:r>
                          <a:r>
                            <a:rPr lang="it-IT" dirty="0">
                              <a:solidFill>
                                <a:schemeClr val="bg1"/>
                              </a:solidFill>
                            </a:rPr>
                            <a:t> (</a:t>
                          </a:r>
                          <a14:m>
                            <m:oMath xmlns:m="http://schemas.openxmlformats.org/officeDocument/2006/math">
                              <m:sSub>
                                <m:sSubPr>
                                  <m:ctrlPr>
                                    <a:rPr lang="it-IT" i="1" smtClean="0">
                                      <a:solidFill>
                                        <a:schemeClr val="bg1"/>
                                      </a:solidFill>
                                      <a:latin typeface="Cambria Math" panose="02040503050406030204" pitchFamily="18" charset="0"/>
                                    </a:rPr>
                                  </m:ctrlPr>
                                </m:sSubPr>
                                <m:e>
                                  <m:r>
                                    <a:rPr lang="it-IT" b="1" smtClean="0">
                                      <a:solidFill>
                                        <a:schemeClr val="bg1"/>
                                      </a:solidFill>
                                      <a:latin typeface="Cambria Math" panose="02040503050406030204" pitchFamily="18" charset="0"/>
                                    </a:rPr>
                                    <m:t>𝑰</m:t>
                                  </m:r>
                                </m:e>
                                <m:sub>
                                  <m:r>
                                    <a:rPr lang="it-IT" b="1" smtClean="0">
                                      <a:solidFill>
                                        <a:schemeClr val="bg1"/>
                                      </a:solidFill>
                                      <a:latin typeface="Cambria Math" panose="02040503050406030204" pitchFamily="18" charset="0"/>
                                    </a:rPr>
                                    <m:t>𝒏𝒐𝒎</m:t>
                                  </m:r>
                                </m:sub>
                              </m:sSub>
                            </m:oMath>
                          </a14:m>
                          <a:r>
                            <a:rPr lang="it-IT" dirty="0">
                              <a:solidFill>
                                <a:schemeClr val="bg1"/>
                              </a:solidFill>
                            </a:rPr>
                            <a:t>)</a:t>
                          </a:r>
                        </a:p>
                      </a:txBody>
                      <a:tcPr anchor="ctr">
                        <a:solidFill>
                          <a:srgbClr val="C00000"/>
                        </a:solidFill>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107023131"/>
                      </a:ext>
                    </a:extLst>
                  </a:tr>
                  <a:tr h="258904">
                    <a:tc>
                      <a:txBody>
                        <a:bodyPr/>
                        <a:lstStyle/>
                        <a:p>
                          <a:pPr algn="ctr"/>
                          <a14:m>
                            <m:oMath xmlns:m="http://schemas.openxmlformats.org/officeDocument/2006/math">
                              <m:r>
                                <a:rPr lang="it-IT" sz="1400" i="1" dirty="0" smtClean="0">
                                  <a:latin typeface="Cambria Math" panose="02040503050406030204" pitchFamily="18" charset="0"/>
                                </a:rPr>
                                <m:t>𝐼</m:t>
                              </m:r>
                              <m:r>
                                <a:rPr lang="it-IT" sz="1400" i="1" dirty="0" smtClean="0">
                                  <a:latin typeface="Cambria Math" panose="02040503050406030204" pitchFamily="18" charset="0"/>
                                </a:rPr>
                                <m:t>=1702</m:t>
                              </m:r>
                            </m:oMath>
                          </a14:m>
                          <a:r>
                            <a:rPr lang="it-IT" sz="1400" dirty="0"/>
                            <a:t> A</a:t>
                          </a: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it-IT" sz="1400" b="1" i="1" smtClean="0">
                                        <a:latin typeface="Cambria Math" panose="02040503050406030204" pitchFamily="18" charset="0"/>
                                      </a:rPr>
                                    </m:ctrlPr>
                                  </m:sSubPr>
                                  <m:e>
                                    <m:r>
                                      <a:rPr lang="it-IT" sz="1400" b="1" i="1" smtClean="0">
                                        <a:latin typeface="Cambria Math" panose="02040503050406030204" pitchFamily="18" charset="0"/>
                                      </a:rPr>
                                      <m:t>𝒃</m:t>
                                    </m:r>
                                  </m:e>
                                  <m:sub>
                                    <m:r>
                                      <a:rPr lang="it-IT" sz="1400" b="1" i="1" smtClean="0">
                                        <a:latin typeface="Cambria Math" panose="02040503050406030204" pitchFamily="18" charset="0"/>
                                      </a:rPr>
                                      <m:t>𝟑</m:t>
                                    </m:r>
                                  </m:sub>
                                </m:sSub>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it-IT" sz="1400" b="1" i="1" smtClean="0">
                                        <a:latin typeface="Cambria Math" panose="02040503050406030204" pitchFamily="18" charset="0"/>
                                      </a:rPr>
                                    </m:ctrlPr>
                                  </m:sSubPr>
                                  <m:e>
                                    <m:r>
                                      <a:rPr lang="it-IT" sz="1400" b="1" i="1" smtClean="0">
                                        <a:latin typeface="Cambria Math" panose="02040503050406030204" pitchFamily="18" charset="0"/>
                                      </a:rPr>
                                      <m:t>𝒃</m:t>
                                    </m:r>
                                  </m:e>
                                  <m:sub>
                                    <m:r>
                                      <a:rPr lang="it-IT" sz="1400" b="1" i="1" smtClean="0">
                                        <a:latin typeface="Cambria Math" panose="02040503050406030204" pitchFamily="18" charset="0"/>
                                      </a:rPr>
                                      <m:t>𝟓</m:t>
                                    </m:r>
                                  </m:sub>
                                </m:sSub>
                              </m:oMath>
                            </m:oMathPara>
                          </a14:m>
                          <a:endParaRPr lang="it-IT" sz="1400" b="1" dirty="0"/>
                        </a:p>
                      </a:txBody>
                      <a:tcPr anchor="ctr"/>
                    </a:tc>
                    <a:extLst>
                      <a:ext uri="{0D108BD9-81ED-4DB2-BD59-A6C34878D82A}">
                        <a16:rowId xmlns:a16="http://schemas.microsoft.com/office/drawing/2014/main" val="2166065317"/>
                      </a:ext>
                    </a:extLst>
                  </a:tr>
                  <a:tr h="308196">
                    <a:tc>
                      <a:txBody>
                        <a:bodyPr/>
                        <a:lstStyle/>
                        <a:p>
                          <a:pPr algn="ctr"/>
                          <a:r>
                            <a:rPr lang="it-IT" sz="1600" b="1" dirty="0"/>
                            <a:t>J </a:t>
                          </a:r>
                          <a:r>
                            <a:rPr lang="it-IT" sz="1600" b="1" dirty="0" err="1"/>
                            <a:t>unif</a:t>
                          </a:r>
                          <a:endParaRPr lang="it-IT" sz="1600" b="1" dirty="0"/>
                        </a:p>
                      </a:txBody>
                      <a:tcPr anchor="ctr"/>
                    </a:tc>
                    <a:tc>
                      <a:txBody>
                        <a:bodyPr/>
                        <a:lstStyle/>
                        <a:p>
                          <a:pPr algn="ctr"/>
                          <a:r>
                            <a:rPr lang="it-IT" sz="1400" b="1" dirty="0"/>
                            <a:t>0.05</a:t>
                          </a:r>
                        </a:p>
                      </a:txBody>
                      <a:tcPr anchor="ctr"/>
                    </a:tc>
                    <a:tc>
                      <a:txBody>
                        <a:bodyPr/>
                        <a:lstStyle/>
                        <a:p>
                          <a:pPr algn="ctr"/>
                          <a:r>
                            <a:rPr lang="it-IT" sz="1400" b="1" dirty="0"/>
                            <a:t>1.2</a:t>
                          </a:r>
                        </a:p>
                      </a:txBody>
                      <a:tcPr anchor="ctr"/>
                    </a:tc>
                    <a:extLst>
                      <a:ext uri="{0D108BD9-81ED-4DB2-BD59-A6C34878D82A}">
                        <a16:rowId xmlns:a16="http://schemas.microsoft.com/office/drawing/2014/main" val="2527622629"/>
                      </a:ext>
                    </a:extLst>
                  </a:tr>
                  <a:tr h="284794">
                    <a:tc>
                      <a:txBody>
                        <a:bodyPr/>
                        <a:lstStyle/>
                        <a:p>
                          <a:pPr algn="ctr"/>
                          <a:r>
                            <a:rPr lang="it-IT" sz="1600" b="1" dirty="0"/>
                            <a:t>J non-</a:t>
                          </a:r>
                          <a:r>
                            <a:rPr lang="it-IT" sz="1600" b="1" dirty="0" err="1"/>
                            <a:t>unif</a:t>
                          </a:r>
                          <a:endParaRPr lang="it-IT" sz="16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𝟓</m:t>
                                </m:r>
                              </m:oMath>
                            </m:oMathPara>
                          </a14:m>
                          <a:endParaRPr lang="it-IT" sz="1400" b="1" dirty="0"/>
                        </a:p>
                      </a:txBody>
                      <a:tcPr anchor="ctr"/>
                    </a:tc>
                    <a:tc>
                      <a:txBody>
                        <a:bodyPr/>
                        <a:lstStyle/>
                        <a:p>
                          <a:pPr algn="ctr"/>
                          <a14:m>
                            <m:oMathPara xmlns:m="http://schemas.openxmlformats.org/officeDocument/2006/math">
                              <m:oMathParaPr>
                                <m:jc m:val="centerGroup"/>
                              </m:oMathParaPr>
                              <m:oMath xmlns:m="http://schemas.openxmlformats.org/officeDocument/2006/math">
                                <m:r>
                                  <a:rPr lang="it-IT" sz="1400" b="1" i="1" dirty="0" smtClean="0">
                                    <a:latin typeface="Cambria Math" panose="02040503050406030204" pitchFamily="18" charset="0"/>
                                  </a:rPr>
                                  <m:t>𝟐</m:t>
                                </m:r>
                              </m:oMath>
                            </m:oMathPara>
                          </a14:m>
                          <a:endParaRPr lang="it-IT" sz="1400" b="1" dirty="0"/>
                        </a:p>
                      </a:txBody>
                      <a:tcPr anchor="ctr"/>
                    </a:tc>
                    <a:extLst>
                      <a:ext uri="{0D108BD9-81ED-4DB2-BD59-A6C34878D82A}">
                        <a16:rowId xmlns:a16="http://schemas.microsoft.com/office/drawing/2014/main" val="897387710"/>
                      </a:ext>
                    </a:extLst>
                  </a:tr>
                </a:tbl>
              </a:graphicData>
            </a:graphic>
          </p:graphicFrame>
        </mc:Choice>
        <mc:Fallback xmlns="">
          <p:graphicFrame>
            <p:nvGraphicFramePr>
              <p:cNvPr id="2" name="Tabella 1">
                <a:extLst>
                  <a:ext uri="{FF2B5EF4-FFF2-40B4-BE49-F238E27FC236}">
                    <a16:creationId xmlns:a16="http://schemas.microsoft.com/office/drawing/2014/main" id="{7E241128-B1B5-599F-26D2-162AFD1C1C06}"/>
                  </a:ext>
                </a:extLst>
              </p:cNvPr>
              <p:cNvGraphicFramePr>
                <a:graphicFrameLocks noGrp="1"/>
              </p:cNvGraphicFramePr>
              <p:nvPr>
                <p:extLst>
                  <p:ext uri="{D42A27DB-BD31-4B8C-83A1-F6EECF244321}">
                    <p14:modId xmlns:p14="http://schemas.microsoft.com/office/powerpoint/2010/main" val="2728658098"/>
                  </p:ext>
                </p:extLst>
              </p:nvPr>
            </p:nvGraphicFramePr>
            <p:xfrm>
              <a:off x="6014394" y="1383337"/>
              <a:ext cx="2926334" cy="1341120"/>
            </p:xfrm>
            <a:graphic>
              <a:graphicData uri="http://schemas.openxmlformats.org/drawingml/2006/table">
                <a:tbl>
                  <a:tblPr firstRow="1" bandRow="1">
                    <a:tableStyleId>{125E5076-3810-47DD-B79F-674D7AD40C01}</a:tableStyleId>
                  </a:tblPr>
                  <a:tblGrid>
                    <a:gridCol w="1586380">
                      <a:extLst>
                        <a:ext uri="{9D8B030D-6E8A-4147-A177-3AD203B41FA5}">
                          <a16:colId xmlns:a16="http://schemas.microsoft.com/office/drawing/2014/main" val="1326269156"/>
                        </a:ext>
                      </a:extLst>
                    </a:gridCol>
                    <a:gridCol w="664512">
                      <a:extLst>
                        <a:ext uri="{9D8B030D-6E8A-4147-A177-3AD203B41FA5}">
                          <a16:colId xmlns:a16="http://schemas.microsoft.com/office/drawing/2014/main" val="2474593271"/>
                        </a:ext>
                      </a:extLst>
                    </a:gridCol>
                    <a:gridCol w="675442">
                      <a:extLst>
                        <a:ext uri="{9D8B030D-6E8A-4147-A177-3AD203B41FA5}">
                          <a16:colId xmlns:a16="http://schemas.microsoft.com/office/drawing/2014/main" val="1320802972"/>
                        </a:ext>
                      </a:extLst>
                    </a:gridCol>
                  </a:tblGrid>
                  <a:tr h="365760">
                    <a:tc gridSpan="3">
                      <a:txBody>
                        <a:bodyPr/>
                        <a:lstStyle/>
                        <a:p>
                          <a:endParaRPr lang="it-IT"/>
                        </a:p>
                      </a:txBody>
                      <a:tcPr anchor="ctr">
                        <a:blipFill>
                          <a:blip r:embed="rId16"/>
                          <a:stretch>
                            <a:fillRect t="-8333" r="-416" b="-290000"/>
                          </a:stretch>
                        </a:blipFill>
                      </a:tcPr>
                    </a:tc>
                    <a:tc hMerge="1">
                      <a:txBody>
                        <a:bodyPr/>
                        <a:lstStyle/>
                        <a:p>
                          <a:endParaRPr lang="it-IT"/>
                        </a:p>
                      </a:txBody>
                      <a:tcPr/>
                    </a:tc>
                    <a:tc hMerge="1">
                      <a:txBody>
                        <a:bodyPr/>
                        <a:lstStyle/>
                        <a:p>
                          <a:endParaRPr lang="it-IT" dirty="0"/>
                        </a:p>
                      </a:txBody>
                      <a:tcPr/>
                    </a:tc>
                    <a:extLst>
                      <a:ext uri="{0D108BD9-81ED-4DB2-BD59-A6C34878D82A}">
                        <a16:rowId xmlns:a16="http://schemas.microsoft.com/office/drawing/2014/main" val="1107023131"/>
                      </a:ext>
                    </a:extLst>
                  </a:tr>
                  <a:tr h="304800">
                    <a:tc>
                      <a:txBody>
                        <a:bodyPr/>
                        <a:lstStyle/>
                        <a:p>
                          <a:endParaRPr lang="it-IT"/>
                        </a:p>
                      </a:txBody>
                      <a:tcPr anchor="ctr">
                        <a:blipFill>
                          <a:blip r:embed="rId16"/>
                          <a:stretch>
                            <a:fillRect t="-127451" r="-85057" b="-241176"/>
                          </a:stretch>
                        </a:blipFill>
                      </a:tcPr>
                    </a:tc>
                    <a:tc>
                      <a:txBody>
                        <a:bodyPr/>
                        <a:lstStyle/>
                        <a:p>
                          <a:endParaRPr lang="it-IT"/>
                        </a:p>
                      </a:txBody>
                      <a:tcPr anchor="ctr">
                        <a:blipFill>
                          <a:blip r:embed="rId16"/>
                          <a:stretch>
                            <a:fillRect l="-239450" t="-127451" r="-103670" b="-241176"/>
                          </a:stretch>
                        </a:blipFill>
                      </a:tcPr>
                    </a:tc>
                    <a:tc>
                      <a:txBody>
                        <a:bodyPr/>
                        <a:lstStyle/>
                        <a:p>
                          <a:endParaRPr lang="it-IT"/>
                        </a:p>
                      </a:txBody>
                      <a:tcPr anchor="ctr">
                        <a:blipFill>
                          <a:blip r:embed="rId16"/>
                          <a:stretch>
                            <a:fillRect l="-333333" t="-127451" r="-1802" b="-241176"/>
                          </a:stretch>
                        </a:blipFill>
                      </a:tcPr>
                    </a:tc>
                    <a:extLst>
                      <a:ext uri="{0D108BD9-81ED-4DB2-BD59-A6C34878D82A}">
                        <a16:rowId xmlns:a16="http://schemas.microsoft.com/office/drawing/2014/main" val="2166065317"/>
                      </a:ext>
                    </a:extLst>
                  </a:tr>
                  <a:tr h="335280">
                    <a:tc>
                      <a:txBody>
                        <a:bodyPr/>
                        <a:lstStyle/>
                        <a:p>
                          <a:pPr algn="ctr"/>
                          <a:r>
                            <a:rPr lang="it-IT" sz="1600" b="1" dirty="0"/>
                            <a:t>J </a:t>
                          </a:r>
                          <a:r>
                            <a:rPr lang="it-IT" sz="1600" b="1" dirty="0" err="1"/>
                            <a:t>unif</a:t>
                          </a:r>
                          <a:endParaRPr lang="it-IT" sz="1600" b="1" dirty="0"/>
                        </a:p>
                      </a:txBody>
                      <a:tcPr anchor="ctr"/>
                    </a:tc>
                    <a:tc>
                      <a:txBody>
                        <a:bodyPr/>
                        <a:lstStyle/>
                        <a:p>
                          <a:pPr algn="ctr"/>
                          <a:r>
                            <a:rPr lang="it-IT" sz="1400" b="1" dirty="0"/>
                            <a:t>0.05</a:t>
                          </a:r>
                        </a:p>
                      </a:txBody>
                      <a:tcPr anchor="ctr"/>
                    </a:tc>
                    <a:tc>
                      <a:txBody>
                        <a:bodyPr/>
                        <a:lstStyle/>
                        <a:p>
                          <a:pPr algn="ctr"/>
                          <a:r>
                            <a:rPr lang="it-IT" sz="1400" b="1" dirty="0"/>
                            <a:t>1.2</a:t>
                          </a:r>
                        </a:p>
                      </a:txBody>
                      <a:tcPr anchor="ctr"/>
                    </a:tc>
                    <a:extLst>
                      <a:ext uri="{0D108BD9-81ED-4DB2-BD59-A6C34878D82A}">
                        <a16:rowId xmlns:a16="http://schemas.microsoft.com/office/drawing/2014/main" val="2527622629"/>
                      </a:ext>
                    </a:extLst>
                  </a:tr>
                  <a:tr h="335280">
                    <a:tc>
                      <a:txBody>
                        <a:bodyPr/>
                        <a:lstStyle/>
                        <a:p>
                          <a:pPr algn="ctr"/>
                          <a:r>
                            <a:rPr lang="it-IT" sz="1600" b="1" dirty="0"/>
                            <a:t>J non-</a:t>
                          </a:r>
                          <a:r>
                            <a:rPr lang="it-IT" sz="1600" b="1" dirty="0" err="1"/>
                            <a:t>unif</a:t>
                          </a:r>
                          <a:endParaRPr lang="it-IT" sz="1600" b="1" dirty="0"/>
                        </a:p>
                      </a:txBody>
                      <a:tcPr anchor="ctr"/>
                    </a:tc>
                    <a:tc>
                      <a:txBody>
                        <a:bodyPr/>
                        <a:lstStyle/>
                        <a:p>
                          <a:endParaRPr lang="it-IT"/>
                        </a:p>
                      </a:txBody>
                      <a:tcPr anchor="ctr">
                        <a:blipFill>
                          <a:blip r:embed="rId16"/>
                          <a:stretch>
                            <a:fillRect l="-239450" t="-310909" r="-103670" b="-23636"/>
                          </a:stretch>
                        </a:blipFill>
                      </a:tcPr>
                    </a:tc>
                    <a:tc>
                      <a:txBody>
                        <a:bodyPr/>
                        <a:lstStyle/>
                        <a:p>
                          <a:endParaRPr lang="it-IT"/>
                        </a:p>
                      </a:txBody>
                      <a:tcPr anchor="ctr">
                        <a:blipFill>
                          <a:blip r:embed="rId16"/>
                          <a:stretch>
                            <a:fillRect l="-333333" t="-310909" r="-1802" b="-23636"/>
                          </a:stretch>
                        </a:blipFill>
                      </a:tcPr>
                    </a:tc>
                    <a:extLst>
                      <a:ext uri="{0D108BD9-81ED-4DB2-BD59-A6C34878D82A}">
                        <a16:rowId xmlns:a16="http://schemas.microsoft.com/office/drawing/2014/main" val="897387710"/>
                      </a:ext>
                    </a:extLst>
                  </a:tr>
                </a:tbl>
              </a:graphicData>
            </a:graphic>
          </p:graphicFrame>
        </mc:Fallback>
      </mc:AlternateContent>
      <mc:AlternateContent xmlns:mc="http://schemas.openxmlformats.org/markup-compatibility/2006" xmlns:a14="http://schemas.microsoft.com/office/drawing/2010/main">
        <mc:Choice Requires="a14">
          <p:sp>
            <p:nvSpPr>
              <p:cNvPr id="3" name="CasellaDiTesto 2">
                <a:extLst>
                  <a:ext uri="{FF2B5EF4-FFF2-40B4-BE49-F238E27FC236}">
                    <a16:creationId xmlns:a16="http://schemas.microsoft.com/office/drawing/2014/main" id="{47FEE9B1-73E4-F068-8ED8-3A21579DF0F1}"/>
                  </a:ext>
                </a:extLst>
              </p:cNvPr>
              <p:cNvSpPr txBox="1"/>
              <p:nvPr/>
            </p:nvSpPr>
            <p:spPr>
              <a:xfrm>
                <a:off x="4721659" y="2176820"/>
                <a:ext cx="813043"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sz="2000" i="1" dirty="0" smtClean="0">
                          <a:solidFill>
                            <a:schemeClr val="bg1"/>
                          </a:solidFill>
                          <a:latin typeface="Cambria Math" panose="02040503050406030204" pitchFamily="18" charset="0"/>
                        </a:rPr>
                        <m:t>3402</m:t>
                      </m:r>
                    </m:oMath>
                  </m:oMathPara>
                </a14:m>
                <a:endParaRPr lang="it-IT" sz="2000" dirty="0">
                  <a:solidFill>
                    <a:schemeClr val="bg1"/>
                  </a:solidFill>
                </a:endParaRPr>
              </a:p>
            </p:txBody>
          </p:sp>
        </mc:Choice>
        <mc:Fallback xmlns="">
          <p:sp>
            <p:nvSpPr>
              <p:cNvPr id="3" name="CasellaDiTesto 2">
                <a:extLst>
                  <a:ext uri="{FF2B5EF4-FFF2-40B4-BE49-F238E27FC236}">
                    <a16:creationId xmlns:a16="http://schemas.microsoft.com/office/drawing/2014/main" id="{47FEE9B1-73E4-F068-8ED8-3A21579DF0F1}"/>
                  </a:ext>
                </a:extLst>
              </p:cNvPr>
              <p:cNvSpPr txBox="1">
                <a:spLocks noRot="1" noChangeAspect="1" noMove="1" noResize="1" noEditPoints="1" noAdjustHandles="1" noChangeArrowheads="1" noChangeShapeType="1" noTextEdit="1"/>
              </p:cNvSpPr>
              <p:nvPr/>
            </p:nvSpPr>
            <p:spPr>
              <a:xfrm>
                <a:off x="4721659" y="2176820"/>
                <a:ext cx="813043" cy="400110"/>
              </a:xfrm>
              <a:prstGeom prst="rect">
                <a:avLst/>
              </a:prstGeom>
              <a:blipFill>
                <a:blip r:embed="rId17"/>
                <a:stretch>
                  <a:fillRect/>
                </a:stretch>
              </a:blipFill>
            </p:spPr>
            <p:txBody>
              <a:bodyPr/>
              <a:lstStyle/>
              <a:p>
                <a:r>
                  <a:rPr lang="it-IT">
                    <a:noFill/>
                  </a:rPr>
                  <a:t> </a:t>
                </a:r>
              </a:p>
            </p:txBody>
          </p:sp>
        </mc:Fallback>
      </mc:AlternateContent>
      <p:pic>
        <p:nvPicPr>
          <p:cNvPr id="10" name="newfile_B">
            <a:hlinkClick r:id="" action="ppaction://media"/>
            <a:extLst>
              <a:ext uri="{FF2B5EF4-FFF2-40B4-BE49-F238E27FC236}">
                <a16:creationId xmlns:a16="http://schemas.microsoft.com/office/drawing/2014/main" id="{9D72E005-B660-5194-244D-20970F98D872}"/>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18"/>
          <a:srcRect l="2647" t="7780" r="8841" b="6796"/>
          <a:stretch/>
        </p:blipFill>
        <p:spPr>
          <a:xfrm>
            <a:off x="33539" y="2710038"/>
            <a:ext cx="4500384" cy="3840816"/>
          </a:xfrm>
          <a:prstGeom prst="rect">
            <a:avLst/>
          </a:prstGeom>
        </p:spPr>
      </p:pic>
      <p:pic>
        <p:nvPicPr>
          <p:cNvPr id="22" name="Immagine 21">
            <a:extLst>
              <a:ext uri="{FF2B5EF4-FFF2-40B4-BE49-F238E27FC236}">
                <a16:creationId xmlns:a16="http://schemas.microsoft.com/office/drawing/2014/main" id="{3C249585-126D-05B0-3E45-F082AEC69EFF}"/>
              </a:ext>
            </a:extLst>
          </p:cNvPr>
          <p:cNvPicPr>
            <a:picLocks noChangeAspect="1"/>
          </p:cNvPicPr>
          <p:nvPr/>
        </p:nvPicPr>
        <p:blipFill rotWithShape="1">
          <a:blip r:embed="rId19"/>
          <a:srcRect l="6772"/>
          <a:stretch/>
        </p:blipFill>
        <p:spPr>
          <a:xfrm>
            <a:off x="8988682" y="3603143"/>
            <a:ext cx="3429128" cy="2829125"/>
          </a:xfrm>
          <a:prstGeom prst="rect">
            <a:avLst/>
          </a:prstGeom>
        </p:spPr>
      </p:pic>
      <p:sp>
        <p:nvSpPr>
          <p:cNvPr id="4" name="CasellaDiTesto 3">
            <a:extLst>
              <a:ext uri="{FF2B5EF4-FFF2-40B4-BE49-F238E27FC236}">
                <a16:creationId xmlns:a16="http://schemas.microsoft.com/office/drawing/2014/main" id="{7444E50B-5A95-3E27-39FA-4E8ABA3B44DC}"/>
              </a:ext>
            </a:extLst>
          </p:cNvPr>
          <p:cNvSpPr txBox="1"/>
          <p:nvPr/>
        </p:nvSpPr>
        <p:spPr>
          <a:xfrm rot="16200000">
            <a:off x="8655685" y="4816940"/>
            <a:ext cx="635110" cy="261610"/>
          </a:xfrm>
          <a:prstGeom prst="rect">
            <a:avLst/>
          </a:prstGeom>
          <a:solidFill>
            <a:schemeClr val="bg1"/>
          </a:solidFill>
        </p:spPr>
        <p:txBody>
          <a:bodyPr wrap="none" rtlCol="0">
            <a:spAutoFit/>
          </a:bodyPr>
          <a:lstStyle/>
          <a:p>
            <a:r>
              <a:rPr lang="it-IT" sz="1100" dirty="0"/>
              <a:t>P(W/m)</a:t>
            </a:r>
          </a:p>
        </p:txBody>
      </p:sp>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3BA686E4-9061-8EED-B86B-D41162ED4CF4}"/>
                  </a:ext>
                </a:extLst>
              </p:cNvPr>
              <p:cNvSpPr txBox="1"/>
              <p:nvPr/>
            </p:nvSpPr>
            <p:spPr>
              <a:xfrm>
                <a:off x="9595078" y="5747679"/>
                <a:ext cx="2164503" cy="338554"/>
              </a:xfrm>
              <a:prstGeom prst="rect">
                <a:avLst/>
              </a:prstGeom>
              <a:noFill/>
            </p:spPr>
            <p:txBody>
              <a:bodyPr wrap="none" rtlCol="0">
                <a:spAutoFit/>
              </a:bodyPr>
              <a:lstStyle/>
              <a:p>
                <a:r>
                  <a:rPr lang="it-IT" sz="1600" dirty="0"/>
                  <a:t>ramp time </a:t>
                </a:r>
                <a14:m>
                  <m:oMath xmlns:m="http://schemas.openxmlformats.org/officeDocument/2006/math">
                    <m:sSub>
                      <m:sSubPr>
                        <m:ctrlPr>
                          <a:rPr lang="it-IT" sz="1600" i="1" smtClean="0">
                            <a:latin typeface="Cambria Math" panose="02040503050406030204" pitchFamily="18" charset="0"/>
                          </a:rPr>
                        </m:ctrlPr>
                      </m:sSubPr>
                      <m:e>
                        <m:r>
                          <a:rPr lang="it-IT" sz="1600" b="0" i="1" smtClean="0">
                            <a:latin typeface="Cambria Math" panose="02040503050406030204" pitchFamily="18" charset="0"/>
                          </a:rPr>
                          <m:t>𝑡</m:t>
                        </m:r>
                      </m:e>
                      <m:sub>
                        <m:r>
                          <a:rPr lang="it-IT" sz="1600" b="0" i="1" smtClean="0">
                            <a:latin typeface="Cambria Math" panose="02040503050406030204" pitchFamily="18" charset="0"/>
                          </a:rPr>
                          <m:t>𝑟</m:t>
                        </m:r>
                      </m:sub>
                    </m:sSub>
                    <m:r>
                      <a:rPr lang="it-IT" sz="1600" b="0" i="1" smtClean="0">
                        <a:latin typeface="Cambria Math" panose="02040503050406030204" pitchFamily="18" charset="0"/>
                      </a:rPr>
                      <m:t>=20 </m:t>
                    </m:r>
                    <m:r>
                      <a:rPr lang="it-IT" sz="1600" b="0" i="1" smtClean="0">
                        <a:latin typeface="Cambria Math" panose="02040503050406030204" pitchFamily="18" charset="0"/>
                      </a:rPr>
                      <m:t>𝑚𝑖𝑛</m:t>
                    </m:r>
                  </m:oMath>
                </a14:m>
                <a:endParaRPr lang="it-IT" sz="1600" dirty="0"/>
              </a:p>
            </p:txBody>
          </p:sp>
        </mc:Choice>
        <mc:Fallback xmlns="">
          <p:sp>
            <p:nvSpPr>
              <p:cNvPr id="5" name="CasellaDiTesto 4">
                <a:extLst>
                  <a:ext uri="{FF2B5EF4-FFF2-40B4-BE49-F238E27FC236}">
                    <a16:creationId xmlns:a16="http://schemas.microsoft.com/office/drawing/2014/main" id="{3BA686E4-9061-8EED-B86B-D41162ED4CF4}"/>
                  </a:ext>
                </a:extLst>
              </p:cNvPr>
              <p:cNvSpPr txBox="1">
                <a:spLocks noRot="1" noChangeAspect="1" noMove="1" noResize="1" noEditPoints="1" noAdjustHandles="1" noChangeArrowheads="1" noChangeShapeType="1" noTextEdit="1"/>
              </p:cNvSpPr>
              <p:nvPr/>
            </p:nvSpPr>
            <p:spPr>
              <a:xfrm>
                <a:off x="9595078" y="5747679"/>
                <a:ext cx="2164503" cy="338554"/>
              </a:xfrm>
              <a:prstGeom prst="rect">
                <a:avLst/>
              </a:prstGeom>
              <a:blipFill>
                <a:blip r:embed="rId20"/>
                <a:stretch>
                  <a:fillRect l="-1690" t="-5455" b="-23636"/>
                </a:stretch>
              </a:blipFill>
            </p:spPr>
            <p:txBody>
              <a:bodyPr/>
              <a:lstStyle/>
              <a:p>
                <a:r>
                  <a:rPr lang="it-IT">
                    <a:noFill/>
                  </a:rPr>
                  <a:t> </a:t>
                </a:r>
              </a:p>
            </p:txBody>
          </p:sp>
        </mc:Fallback>
      </mc:AlternateContent>
      <p:pic>
        <p:nvPicPr>
          <p:cNvPr id="9" name="Immagine 8">
            <a:extLst>
              <a:ext uri="{FF2B5EF4-FFF2-40B4-BE49-F238E27FC236}">
                <a16:creationId xmlns:a16="http://schemas.microsoft.com/office/drawing/2014/main" id="{B9E5AF76-2ECE-17C0-49F0-1EF340AA2FA8}"/>
              </a:ext>
            </a:extLst>
          </p:cNvPr>
          <p:cNvPicPr>
            <a:picLocks noChangeAspect="1"/>
          </p:cNvPicPr>
          <p:nvPr/>
        </p:nvPicPr>
        <p:blipFill>
          <a:blip r:embed="rId21"/>
          <a:stretch>
            <a:fillRect/>
          </a:stretch>
        </p:blipFill>
        <p:spPr>
          <a:xfrm>
            <a:off x="5948220" y="5265300"/>
            <a:ext cx="432854" cy="280440"/>
          </a:xfrm>
          <a:prstGeom prst="rect">
            <a:avLst/>
          </a:prstGeom>
        </p:spPr>
      </p:pic>
      <p:pic>
        <p:nvPicPr>
          <p:cNvPr id="13" name="Immagine 12">
            <a:extLst>
              <a:ext uri="{FF2B5EF4-FFF2-40B4-BE49-F238E27FC236}">
                <a16:creationId xmlns:a16="http://schemas.microsoft.com/office/drawing/2014/main" id="{7D6E7661-C5C4-F3D5-3A31-884888A5362B}"/>
              </a:ext>
            </a:extLst>
          </p:cNvPr>
          <p:cNvPicPr>
            <a:picLocks noChangeAspect="1"/>
          </p:cNvPicPr>
          <p:nvPr/>
        </p:nvPicPr>
        <p:blipFill rotWithShape="1">
          <a:blip r:embed="rId22"/>
          <a:srcRect l="38896" t="-2419" r="2415" b="43952"/>
          <a:stretch/>
        </p:blipFill>
        <p:spPr>
          <a:xfrm rot="5238478">
            <a:off x="5317564" y="5558471"/>
            <a:ext cx="227073" cy="409032"/>
          </a:xfrm>
          <a:prstGeom prst="rect">
            <a:avLst/>
          </a:prstGeom>
        </p:spPr>
      </p:pic>
      <mc:AlternateContent xmlns:mc="http://schemas.openxmlformats.org/markup-compatibility/2006" xmlns:a14="http://schemas.microsoft.com/office/drawing/2010/main">
        <mc:Choice Requires="a14">
          <p:sp>
            <p:nvSpPr>
              <p:cNvPr id="15" name="CasellaDiTesto 14">
                <a:extLst>
                  <a:ext uri="{FF2B5EF4-FFF2-40B4-BE49-F238E27FC236}">
                    <a16:creationId xmlns:a16="http://schemas.microsoft.com/office/drawing/2014/main" id="{98AB1300-7682-992E-4EC1-8237DAF573CC}"/>
                  </a:ext>
                </a:extLst>
              </p:cNvPr>
              <p:cNvSpPr txBox="1"/>
              <p:nvPr/>
            </p:nvSpPr>
            <p:spPr>
              <a:xfrm>
                <a:off x="5535043" y="5587463"/>
                <a:ext cx="1534704" cy="307777"/>
              </a:xfrm>
              <a:prstGeom prst="rect">
                <a:avLst/>
              </a:prstGeom>
              <a:noFill/>
            </p:spPr>
            <p:txBody>
              <a:bodyPr wrap="square" rtlCol="0">
                <a:spAutoFit/>
              </a:bodyPr>
              <a:lstStyle/>
              <a:p>
                <a:r>
                  <a:rPr lang="it-IT" sz="1400" b="1" dirty="0">
                    <a:solidFill>
                      <a:srgbClr val="FF0000"/>
                    </a:solidFill>
                  </a:rPr>
                  <a:t>(</a:t>
                </a:r>
                <a14:m>
                  <m:oMath xmlns:m="http://schemas.openxmlformats.org/officeDocument/2006/math">
                    <m:sSub>
                      <m:sSubPr>
                        <m:ctrlPr>
                          <a:rPr lang="it-IT" sz="1400" b="1" i="1" smtClean="0">
                            <a:solidFill>
                              <a:srgbClr val="FF0000"/>
                            </a:solidFill>
                            <a:latin typeface="Cambria Math" panose="02040503050406030204" pitchFamily="18" charset="0"/>
                          </a:rPr>
                        </m:ctrlPr>
                      </m:sSubPr>
                      <m:e>
                        <m:r>
                          <a:rPr lang="it-IT" sz="1400" b="1" i="1" smtClean="0">
                            <a:solidFill>
                              <a:srgbClr val="FF0000"/>
                            </a:solidFill>
                            <a:latin typeface="Cambria Math" panose="02040503050406030204" pitchFamily="18" charset="0"/>
                          </a:rPr>
                          <m:t>𝑰</m:t>
                        </m:r>
                      </m:e>
                      <m:sub>
                        <m:r>
                          <a:rPr lang="it-IT" sz="1400" b="1" i="1" smtClean="0">
                            <a:solidFill>
                              <a:srgbClr val="FF0000"/>
                            </a:solidFill>
                            <a:latin typeface="Cambria Math" panose="02040503050406030204" pitchFamily="18" charset="0"/>
                          </a:rPr>
                          <m:t>𝒕</m:t>
                        </m:r>
                      </m:sub>
                    </m:sSub>
                    <m:r>
                      <a:rPr lang="it-IT" sz="1400" b="1" i="1" smtClean="0">
                        <a:solidFill>
                          <a:srgbClr val="FF0000"/>
                        </a:solidFill>
                        <a:latin typeface="Cambria Math" panose="02040503050406030204" pitchFamily="18" charset="0"/>
                      </a:rPr>
                      <m:t>+</m:t>
                    </m:r>
                    <m:sSub>
                      <m:sSubPr>
                        <m:ctrlPr>
                          <a:rPr lang="it-IT" sz="1400" b="1" i="1" smtClean="0">
                            <a:solidFill>
                              <a:srgbClr val="FF0000"/>
                            </a:solidFill>
                            <a:latin typeface="Cambria Math" panose="02040503050406030204" pitchFamily="18" charset="0"/>
                          </a:rPr>
                        </m:ctrlPr>
                      </m:sSubPr>
                      <m:e>
                        <m:r>
                          <a:rPr lang="it-IT" sz="1400" b="1" i="1" smtClean="0">
                            <a:solidFill>
                              <a:srgbClr val="FF0000"/>
                            </a:solidFill>
                            <a:latin typeface="Cambria Math" panose="02040503050406030204" pitchFamily="18" charset="0"/>
                          </a:rPr>
                          <m:t>𝑰</m:t>
                        </m:r>
                      </m:e>
                      <m:sub>
                        <m:r>
                          <a:rPr lang="it-IT" sz="1400" b="1" i="1" smtClean="0">
                            <a:solidFill>
                              <a:srgbClr val="FF0000"/>
                            </a:solidFill>
                            <a:latin typeface="Cambria Math" panose="02040503050406030204" pitchFamily="18" charset="0"/>
                          </a:rPr>
                          <m:t>𝒔𝒄𝒓𝒆𝒆𝒏</m:t>
                        </m:r>
                      </m:sub>
                    </m:sSub>
                  </m:oMath>
                </a14:m>
                <a:r>
                  <a:rPr lang="it-IT" sz="1400" b="1" dirty="0">
                    <a:solidFill>
                      <a:srgbClr val="FF0000"/>
                    </a:solidFill>
                  </a:rPr>
                  <a:t>)</a:t>
                </a:r>
              </a:p>
            </p:txBody>
          </p:sp>
        </mc:Choice>
        <mc:Fallback xmlns="">
          <p:sp>
            <p:nvSpPr>
              <p:cNvPr id="15" name="CasellaDiTesto 14">
                <a:extLst>
                  <a:ext uri="{FF2B5EF4-FFF2-40B4-BE49-F238E27FC236}">
                    <a16:creationId xmlns:a16="http://schemas.microsoft.com/office/drawing/2014/main" id="{98AB1300-7682-992E-4EC1-8237DAF573CC}"/>
                  </a:ext>
                </a:extLst>
              </p:cNvPr>
              <p:cNvSpPr txBox="1">
                <a:spLocks noRot="1" noChangeAspect="1" noMove="1" noResize="1" noEditPoints="1" noAdjustHandles="1" noChangeArrowheads="1" noChangeShapeType="1" noTextEdit="1"/>
              </p:cNvSpPr>
              <p:nvPr/>
            </p:nvSpPr>
            <p:spPr>
              <a:xfrm>
                <a:off x="5535043" y="5587463"/>
                <a:ext cx="1534704" cy="307777"/>
              </a:xfrm>
              <a:prstGeom prst="rect">
                <a:avLst/>
              </a:prstGeom>
              <a:blipFill>
                <a:blip r:embed="rId23"/>
                <a:stretch>
                  <a:fillRect l="-1190" t="-4000" b="-20000"/>
                </a:stretch>
              </a:blipFill>
            </p:spPr>
            <p:txBody>
              <a:bodyPr/>
              <a:lstStyle/>
              <a:p>
                <a:r>
                  <a:rPr lang="it-IT">
                    <a:noFill/>
                  </a:rPr>
                  <a:t> </a:t>
                </a:r>
              </a:p>
            </p:txBody>
          </p:sp>
        </mc:Fallback>
      </mc:AlternateContent>
      <p:sp>
        <p:nvSpPr>
          <p:cNvPr id="16" name="CasellaDiTesto 15">
            <a:extLst>
              <a:ext uri="{FF2B5EF4-FFF2-40B4-BE49-F238E27FC236}">
                <a16:creationId xmlns:a16="http://schemas.microsoft.com/office/drawing/2014/main" id="{9D72EC7F-046E-D267-AB68-0E070E94A744}"/>
              </a:ext>
            </a:extLst>
          </p:cNvPr>
          <p:cNvSpPr txBox="1"/>
          <p:nvPr/>
        </p:nvSpPr>
        <p:spPr>
          <a:xfrm>
            <a:off x="4937215" y="4984195"/>
            <a:ext cx="1347869" cy="338554"/>
          </a:xfrm>
          <a:prstGeom prst="rect">
            <a:avLst/>
          </a:prstGeom>
          <a:noFill/>
        </p:spPr>
        <p:txBody>
          <a:bodyPr wrap="none" rtlCol="0">
            <a:spAutoFit/>
          </a:bodyPr>
          <a:lstStyle/>
          <a:p>
            <a:r>
              <a:rPr lang="it-IT" sz="1600" b="1" dirty="0"/>
              <a:t>Color Legend</a:t>
            </a:r>
            <a:r>
              <a:rPr lang="it-IT" sz="1600" dirty="0"/>
              <a:t>:</a:t>
            </a:r>
          </a:p>
        </p:txBody>
      </p:sp>
      <p:sp>
        <p:nvSpPr>
          <p:cNvPr id="23" name="Rettangolo 22">
            <a:extLst>
              <a:ext uri="{FF2B5EF4-FFF2-40B4-BE49-F238E27FC236}">
                <a16:creationId xmlns:a16="http://schemas.microsoft.com/office/drawing/2014/main" id="{5857F24D-4BF8-3C95-CD48-6C328E9881CE}"/>
              </a:ext>
            </a:extLst>
          </p:cNvPr>
          <p:cNvSpPr/>
          <p:nvPr/>
        </p:nvSpPr>
        <p:spPr>
          <a:xfrm>
            <a:off x="5064239" y="5711584"/>
            <a:ext cx="118300" cy="101845"/>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4" name="Rettangolo 23">
            <a:extLst>
              <a:ext uri="{FF2B5EF4-FFF2-40B4-BE49-F238E27FC236}">
                <a16:creationId xmlns:a16="http://schemas.microsoft.com/office/drawing/2014/main" id="{F154024A-3883-854F-C0C4-3FFE87481683}"/>
              </a:ext>
            </a:extLst>
          </p:cNvPr>
          <p:cNvSpPr/>
          <p:nvPr/>
        </p:nvSpPr>
        <p:spPr>
          <a:xfrm>
            <a:off x="5064239" y="5443895"/>
            <a:ext cx="118300" cy="101845"/>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mc:AlternateContent xmlns:mc="http://schemas.openxmlformats.org/markup-compatibility/2006" xmlns:a14="http://schemas.microsoft.com/office/drawing/2010/main">
        <mc:Choice Requires="a14">
          <p:sp>
            <p:nvSpPr>
              <p:cNvPr id="25" name="CasellaDiTesto 24">
                <a:extLst>
                  <a:ext uri="{FF2B5EF4-FFF2-40B4-BE49-F238E27FC236}">
                    <a16:creationId xmlns:a16="http://schemas.microsoft.com/office/drawing/2014/main" id="{DE659E80-E683-AD10-7A2C-C855159F8F8D}"/>
                  </a:ext>
                </a:extLst>
              </p:cNvPr>
              <p:cNvSpPr txBox="1"/>
              <p:nvPr/>
            </p:nvSpPr>
            <p:spPr>
              <a:xfrm>
                <a:off x="10450976" y="4369994"/>
                <a:ext cx="1616340" cy="646331"/>
              </a:xfrm>
              <a:prstGeom prst="rect">
                <a:avLst/>
              </a:prstGeom>
              <a:noFill/>
            </p:spPr>
            <p:txBody>
              <a:bodyPr wrap="none" rtlCol="0">
                <a:spAutoFit/>
              </a:bodyPr>
              <a:lstStyle/>
              <a:p>
                <a:r>
                  <a:rPr lang="it-IT" dirty="0"/>
                  <a:t>Peak = 32 W/m</a:t>
                </a:r>
              </a:p>
              <a:p>
                <a:r>
                  <a:rPr lang="it-IT" dirty="0"/>
                  <a:t>(</a:t>
                </a:r>
                <a14:m>
                  <m:oMath xmlns:m="http://schemas.openxmlformats.org/officeDocument/2006/math">
                    <m:sSub>
                      <m:sSubPr>
                        <m:ctrlPr>
                          <a:rPr lang="it-IT" i="1" smtClean="0">
                            <a:latin typeface="Cambria Math" panose="02040503050406030204" pitchFamily="18" charset="0"/>
                          </a:rPr>
                        </m:ctrlPr>
                      </m:sSubPr>
                      <m:e>
                        <m:r>
                          <a:rPr lang="it-IT" b="0" i="1" smtClean="0">
                            <a:latin typeface="Cambria Math" panose="02040503050406030204" pitchFamily="18" charset="0"/>
                          </a:rPr>
                          <m:t>𝐼</m:t>
                        </m:r>
                      </m:e>
                      <m:sub>
                        <m:r>
                          <a:rPr lang="it-IT" b="0" i="1" smtClean="0">
                            <a:latin typeface="Cambria Math" panose="02040503050406030204" pitchFamily="18" charset="0"/>
                          </a:rPr>
                          <m:t>𝑡</m:t>
                        </m:r>
                      </m:sub>
                    </m:sSub>
                    <m:r>
                      <a:rPr lang="it-IT" b="0" i="1" smtClean="0">
                        <a:latin typeface="Cambria Math" panose="02040503050406030204" pitchFamily="18" charset="0"/>
                      </a:rPr>
                      <m:t>=1300</m:t>
                    </m:r>
                  </m:oMath>
                </a14:m>
                <a:r>
                  <a:rPr lang="it-IT" dirty="0"/>
                  <a:t> A)</a:t>
                </a:r>
              </a:p>
            </p:txBody>
          </p:sp>
        </mc:Choice>
        <mc:Fallback xmlns="">
          <p:sp>
            <p:nvSpPr>
              <p:cNvPr id="25" name="CasellaDiTesto 24">
                <a:extLst>
                  <a:ext uri="{FF2B5EF4-FFF2-40B4-BE49-F238E27FC236}">
                    <a16:creationId xmlns:a16="http://schemas.microsoft.com/office/drawing/2014/main" id="{DE659E80-E683-AD10-7A2C-C855159F8F8D}"/>
                  </a:ext>
                </a:extLst>
              </p:cNvPr>
              <p:cNvSpPr txBox="1">
                <a:spLocks noRot="1" noChangeAspect="1" noMove="1" noResize="1" noEditPoints="1" noAdjustHandles="1" noChangeArrowheads="1" noChangeShapeType="1" noTextEdit="1"/>
              </p:cNvSpPr>
              <p:nvPr/>
            </p:nvSpPr>
            <p:spPr>
              <a:xfrm>
                <a:off x="10450976" y="4369994"/>
                <a:ext cx="1616340" cy="646331"/>
              </a:xfrm>
              <a:prstGeom prst="rect">
                <a:avLst/>
              </a:prstGeom>
              <a:blipFill>
                <a:blip r:embed="rId24"/>
                <a:stretch>
                  <a:fillRect l="-3008" t="-5660" r="-2632" b="-14151"/>
                </a:stretch>
              </a:blipFill>
            </p:spPr>
            <p:txBody>
              <a:bodyPr/>
              <a:lstStyle/>
              <a:p>
                <a:r>
                  <a:rPr lang="it-IT">
                    <a:noFill/>
                  </a:rPr>
                  <a:t> </a:t>
                </a:r>
              </a:p>
            </p:txBody>
          </p:sp>
        </mc:Fallback>
      </mc:AlternateContent>
      <p:sp>
        <p:nvSpPr>
          <p:cNvPr id="26" name="Freccia a destra 25">
            <a:extLst>
              <a:ext uri="{FF2B5EF4-FFF2-40B4-BE49-F238E27FC236}">
                <a16:creationId xmlns:a16="http://schemas.microsoft.com/office/drawing/2014/main" id="{98D635BC-A22E-9C62-5980-5AA52022B4E4}"/>
              </a:ext>
            </a:extLst>
          </p:cNvPr>
          <p:cNvSpPr/>
          <p:nvPr/>
        </p:nvSpPr>
        <p:spPr>
          <a:xfrm rot="16200000">
            <a:off x="11085691" y="4151505"/>
            <a:ext cx="306833" cy="125569"/>
          </a:xfrm>
          <a:prstGeom prst="rightArrow">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5281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000" fill="hold"/>
                                        <p:tgtEl>
                                          <p:spTgt spid="10"/>
                                        </p:tgtEl>
                                      </p:cBhvr>
                                    </p:cmd>
                                  </p:childTnLst>
                                </p:cTn>
                              </p:par>
                              <p:par>
                                <p:cTn id="7" presetID="1" presetClass="mediacall" presetSubtype="0" fill="hold" nodeType="withEffect">
                                  <p:stCondLst>
                                    <p:cond delay="0"/>
                                  </p:stCondLst>
                                  <p:childTnLst>
                                    <p:cmd type="call" cmd="playFrom(0.0)">
                                      <p:cBhvr>
                                        <p:cTn id="8" dur="2800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10"/>
                </p:tgtEl>
              </p:cMediaNode>
            </p:video>
            <p:seq concurrent="1" nextAc="seek">
              <p:cTn id="10" restart="whenNotActive" fill="hold" evtFilter="cancelBubble" nodeType="interactiveSeq">
                <p:stCondLst>
                  <p:cond evt="onClick" delay="0">
                    <p:tgtEl>
                      <p:spTgt spid="10"/>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10"/>
                                        </p:tgtEl>
                                      </p:cBhvr>
                                    </p:cmd>
                                  </p:childTnLst>
                                </p:cTn>
                              </p:par>
                            </p:childTnLst>
                          </p:cTn>
                        </p:par>
                      </p:childTnLst>
                    </p:cTn>
                  </p:par>
                </p:childTnLst>
              </p:cTn>
              <p:nextCondLst>
                <p:cond evt="onClick" delay="0">
                  <p:tgtEl>
                    <p:spTgt spid="10"/>
                  </p:tgtEl>
                </p:cond>
              </p:nextCondLst>
            </p:seq>
            <p:video>
              <p:cMediaNode vol="80000">
                <p:cTn id="15" fill="hold" display="0">
                  <p:stCondLst>
                    <p:cond delay="indefinite"/>
                  </p:stCondLst>
                </p:cTn>
                <p:tgtEl>
                  <p:spTgt spid="11"/>
                </p:tgtEl>
              </p:cMediaNode>
            </p:video>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withEffect">
                                  <p:stCondLst>
                                    <p:cond delay="0"/>
                                  </p:stCondLst>
                                  <p:childTnLst>
                                    <p:cmd type="call" cmd="togglePause">
                                      <p:cBhvr>
                                        <p:cTn id="20"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12345</TotalTime>
  <Words>3915</Words>
  <Application>Microsoft Office PowerPoint</Application>
  <PresentationFormat>Widescreen</PresentationFormat>
  <Paragraphs>474</Paragraphs>
  <Slides>29</Slides>
  <Notes>20</Notes>
  <HiddenSlides>0</HiddenSlides>
  <MMClips>2</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29</vt:i4>
      </vt:variant>
    </vt:vector>
  </HeadingPairs>
  <TitlesOfParts>
    <vt:vector size="40" baseType="lpstr">
      <vt:lpstr>Arial</vt:lpstr>
      <vt:lpstr>Arial Narrow</vt:lpstr>
      <vt:lpstr>Calibri</vt:lpstr>
      <vt:lpstr>Calibri Light</vt:lpstr>
      <vt:lpstr>Cambria</vt:lpstr>
      <vt:lpstr>Cambria Math</vt:lpstr>
      <vt:lpstr>Liberation Sans</vt:lpstr>
      <vt:lpstr>Montserrat</vt:lpstr>
      <vt:lpstr>Roboto</vt:lpstr>
      <vt:lpstr>Wingdings</vt:lpstr>
      <vt:lpstr>Office Theme</vt:lpstr>
      <vt:lpstr>Preliminary Electromagnetic and Mechanical Design of a Cosθ Dipole for the Muon Collider Project</vt:lpstr>
      <vt:lpstr>Presentazione standard di PowerPoint</vt:lpstr>
      <vt:lpstr>Presentazione standard di PowerPoint</vt:lpstr>
      <vt:lpstr>Tape &amp; Cable</vt:lpstr>
      <vt:lpstr>HTS vs LTS technology</vt:lpstr>
      <vt:lpstr>J distribution according to  Brandt Model (1) </vt:lpstr>
      <vt:lpstr>J distribution according to  Brandt Model (2) </vt:lpstr>
      <vt:lpstr>Presentazione standard di PowerPoint</vt:lpstr>
      <vt:lpstr>Presentazione standard di PowerPoint</vt:lpstr>
      <vt:lpstr>Presentazione standard di PowerPoint</vt:lpstr>
      <vt:lpstr>Presentazione standard di PowerPoint</vt:lpstr>
      <vt:lpstr>Presentazione standard di PowerPoint</vt:lpstr>
      <vt:lpstr>Conclusion &amp; Perspectives</vt:lpstr>
      <vt:lpstr>Next Steps</vt:lpstr>
      <vt:lpstr>Presentazione standard di PowerPoint</vt:lpstr>
      <vt:lpstr>Backup Slides</vt:lpstr>
      <vt:lpstr>Presentazione standard di PowerPoint</vt:lpstr>
      <vt:lpstr>Field Quality  Limit of the model</vt:lpstr>
      <vt:lpstr>tape quantity and cost</vt:lpstr>
      <vt:lpstr>Field quality  uniform nominal current</vt:lpstr>
      <vt:lpstr>Field quality at non uniform current</vt:lpstr>
      <vt:lpstr>Field quality  non uniform nominal current</vt:lpstr>
      <vt:lpstr>Margin</vt:lpstr>
      <vt:lpstr>Deformation</vt:lpstr>
      <vt:lpstr>Radial stress</vt:lpstr>
      <vt:lpstr>Radial stress</vt:lpstr>
      <vt:lpstr>Field &amp; Forces  (J uniform)</vt:lpstr>
      <vt:lpstr>Stress on Midplane </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Francesco Mariani</cp:lastModifiedBy>
  <cp:revision>120</cp:revision>
  <dcterms:created xsi:type="dcterms:W3CDTF">2024-02-26T13:42:26Z</dcterms:created>
  <dcterms:modified xsi:type="dcterms:W3CDTF">2024-09-12T09:08:29Z</dcterms:modified>
</cp:coreProperties>
</file>