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8"/>
  </p:notesMasterIdLst>
  <p:sldIdLst>
    <p:sldId id="262" r:id="rId2"/>
    <p:sldId id="283" r:id="rId3"/>
    <p:sldId id="312" r:id="rId4"/>
    <p:sldId id="316" r:id="rId5"/>
    <p:sldId id="284" r:id="rId6"/>
    <p:sldId id="285" r:id="rId7"/>
    <p:sldId id="286" r:id="rId8"/>
    <p:sldId id="296" r:id="rId9"/>
    <p:sldId id="295" r:id="rId10"/>
    <p:sldId id="292" r:id="rId11"/>
    <p:sldId id="310" r:id="rId12"/>
    <p:sldId id="311" r:id="rId13"/>
    <p:sldId id="315" r:id="rId14"/>
    <p:sldId id="313" r:id="rId15"/>
    <p:sldId id="314" r:id="rId16"/>
    <p:sldId id="275" r:id="rId17"/>
  </p:sldIdLst>
  <p:sldSz cx="12192000" cy="6858000"/>
  <p:notesSz cx="6858000" cy="12192000"/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ylvain Mugnier" initials="SM" lastIdx="2" clrIdx="0">
    <p:extLst>
      <p:ext uri="{19B8F6BF-5375-455C-9EA6-DF929625EA0E}">
        <p15:presenceInfo xmlns:p15="http://schemas.microsoft.com/office/powerpoint/2012/main" userId="S::sylvain.mugnier@cern.ch::6b8f87d0-025e-4c09-a7d6-5104b4507c56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002677"/>
    <a:srgbClr val="003097"/>
    <a:srgbClr val="002C89"/>
    <a:srgbClr val="3358A8"/>
    <a:srgbClr val="226D78"/>
    <a:srgbClr val="0033A0"/>
    <a:srgbClr val="4C70BC"/>
    <a:srgbClr val="99ADD9"/>
    <a:srgbClr val="E5EAF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022" autoAdjust="0"/>
    <p:restoredTop sz="96395" autoAdjust="0"/>
  </p:normalViewPr>
  <p:slideViewPr>
    <p:cSldViewPr>
      <p:cViewPr varScale="1">
        <p:scale>
          <a:sx n="107" d="100"/>
          <a:sy n="107" d="100"/>
        </p:scale>
        <p:origin x="900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4" d="100"/>
          <a:sy n="74" d="100"/>
        </p:scale>
        <p:origin x="4110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BA86E3-09BE-9B44-945E-0C19024254B9}" type="datetimeFigureOut">
              <a:rPr lang="en-GB" smtClean="0"/>
              <a:t>07/11/2024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-228600" y="1524000"/>
            <a:ext cx="7315200" cy="4114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5867400"/>
            <a:ext cx="5486400" cy="48006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791BDB-5D64-5B40-9EC3-22B391AE401D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355113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791BDB-5D64-5B40-9EC3-22B391AE401D}" type="slidenum">
              <a:rPr lang="en-GB" smtClean="0"/>
              <a:t>14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622977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sv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Logo Slide">
    <p:bg>
      <p:bgPr>
        <a:gradFill flip="none" rotWithShape="1">
          <a:gsLst>
            <a:gs pos="0">
              <a:schemeClr val="tx1">
                <a:lumMod val="50000"/>
              </a:schemeClr>
            </a:gs>
            <a:gs pos="100000">
              <a:schemeClr val="tx1"/>
            </a:gs>
          </a:gsLst>
          <a:lin ang="0" scaled="1"/>
          <a:tileRect/>
        </a:gra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3143672" y="2169047"/>
            <a:ext cx="2520000" cy="2494674"/>
          </a:xfrm>
          <a:prstGeom prst="rect">
            <a:avLst/>
          </a:prstGeom>
        </p:spPr>
      </p:pic>
      <p:pic>
        <p:nvPicPr>
          <p:cNvPr id="2" name="Image 85" descr="MCC-inernational-finalV01.png">
            <a:extLst>
              <a:ext uri="{FF2B5EF4-FFF2-40B4-BE49-F238E27FC236}">
                <a16:creationId xmlns:a16="http://schemas.microsoft.com/office/drawing/2014/main" id="{FB339B3C-0FA0-37FB-46A9-F2CBA7EDDB5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600056" y="2143721"/>
            <a:ext cx="2520000" cy="2520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lue block right">
    <p:bg>
      <p:bgPr>
        <a:gradFill>
          <a:gsLst>
            <a:gs pos="0">
              <a:schemeClr val="tx1">
                <a:lumMod val="50000"/>
              </a:schemeClr>
            </a:gs>
            <a:gs pos="100000">
              <a:schemeClr val="tx1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1"/>
            <a:ext cx="8075612" cy="6238799"/>
          </a:xfrm>
          <a:prstGeom prst="rect">
            <a:avLst/>
          </a:prstGeom>
          <a:noFill/>
          <a:ln w="3175">
            <a:noFill/>
          </a:ln>
        </p:spPr>
        <p:txBody>
          <a:bodyPr anchor="ctr" anchorCtr="0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8075612" y="0"/>
            <a:ext cx="4116387" cy="6238799"/>
          </a:xfrm>
          <a:prstGeom prst="rect">
            <a:avLst/>
          </a:prstGeom>
          <a:noFill/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YYYY-MM-DD</a:t>
            </a:r>
            <a:endParaRPr dirty="0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GB" dirty="0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lue block left">
    <p:bg>
      <p:bgPr>
        <a:gradFill>
          <a:gsLst>
            <a:gs pos="0">
              <a:schemeClr val="tx1">
                <a:lumMod val="50000"/>
              </a:schemeClr>
            </a:gs>
            <a:gs pos="100000">
              <a:schemeClr val="tx1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116386" y="1"/>
            <a:ext cx="8075613" cy="6238799"/>
          </a:xfrm>
          <a:prstGeom prst="rect">
            <a:avLst/>
          </a:prstGeom>
          <a:noFill/>
          <a:ln w="3175">
            <a:noFill/>
          </a:ln>
        </p:spPr>
        <p:txBody>
          <a:bodyPr anchor="ctr" anchorCtr="0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0" y="0"/>
            <a:ext cx="4116387" cy="6238799"/>
          </a:xfrm>
          <a:prstGeom prst="rect">
            <a:avLst/>
          </a:prstGeom>
          <a:noFill/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YYYY-MM-DD</a:t>
            </a:r>
            <a:endParaRPr dirty="0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GB" dirty="0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43079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 Conten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2264"/>
            <a:ext cx="5616575" cy="4608512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199" y="1592264"/>
            <a:ext cx="5611813" cy="4608511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Date Placeholder 7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YYYY-MM-DD</a:t>
            </a:r>
            <a:endParaRPr dirty="0"/>
          </a:p>
        </p:txBody>
      </p:sp>
      <p:sp>
        <p:nvSpPr>
          <p:cNvPr id="8" name="Footer Placeholder 8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GB" dirty="0"/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759619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rgbClr val="FF66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rgbClr val="FF66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9" name="Date Placeholder 9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YYYY-MM-DD</a:t>
            </a:r>
            <a:endParaRPr dirty="0"/>
          </a:p>
        </p:txBody>
      </p:sp>
      <p:sp>
        <p:nvSpPr>
          <p:cNvPr id="10" name="Footer Placeholder 10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GB" dirty="0"/>
          </a:p>
        </p:txBody>
      </p:sp>
      <p:sp>
        <p:nvSpPr>
          <p:cNvPr id="11" name="Slide Number Placeholder 11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561657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  <a:lvl2pPr>
              <a:lnSpc>
                <a:spcPct val="100000"/>
              </a:lnSpc>
              <a:defRPr>
                <a:solidFill>
                  <a:srgbClr val="002060"/>
                </a:solidFill>
              </a:defRPr>
            </a:lvl2pPr>
            <a:lvl3pPr>
              <a:defRPr>
                <a:solidFill>
                  <a:srgbClr val="002060"/>
                </a:solidFill>
              </a:defRPr>
            </a:lvl3pPr>
            <a:lvl4pPr>
              <a:defRPr>
                <a:solidFill>
                  <a:srgbClr val="002060"/>
                </a:solidFill>
              </a:defRPr>
            </a:lvl4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0"/>
            <a:ext cx="6024562" cy="6317986"/>
          </a:xfrm>
          <a:prstGeom prst="rect">
            <a:avLst/>
          </a:prstGeom>
          <a:noFill/>
          <a:ln w="0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YYYY-MM-DD</a:t>
            </a:r>
            <a:endParaRPr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endParaRPr lang="en-GB" dirty="0"/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2 Pictures horizonta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 dirty="0"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  <a:lvl2pPr>
              <a:lnSpc>
                <a:spcPct val="100000"/>
              </a:lnSpc>
              <a:defRPr>
                <a:solidFill>
                  <a:srgbClr val="002060"/>
                </a:solidFill>
              </a:defRPr>
            </a:lvl2pPr>
            <a:lvl3pPr>
              <a:defRPr>
                <a:solidFill>
                  <a:srgbClr val="002060"/>
                </a:solidFill>
              </a:defRPr>
            </a:lvl3pPr>
            <a:lvl4pPr>
              <a:defRPr>
                <a:solidFill>
                  <a:srgbClr val="002060"/>
                </a:solidFill>
              </a:defRPr>
            </a:lvl4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YYYY-MM-DD</a:t>
            </a:r>
            <a:endParaRPr dirty="0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endParaRPr lang="en-GB" dirty="0"/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1592263"/>
            <a:ext cx="5616575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6167438" y="3969703"/>
            <a:ext cx="5616575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4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  <a:lvl2pPr>
              <a:lnSpc>
                <a:spcPct val="120000"/>
              </a:lnSpc>
              <a:defRPr>
                <a:solidFill>
                  <a:srgbClr val="002060"/>
                </a:solidFill>
              </a:defRPr>
            </a:lvl2pPr>
            <a:lvl3pPr>
              <a:defRPr>
                <a:solidFill>
                  <a:srgbClr val="002060"/>
                </a:solidFill>
              </a:defRPr>
            </a:lvl3pPr>
            <a:lvl4pPr>
              <a:defRPr>
                <a:solidFill>
                  <a:srgbClr val="002060"/>
                </a:solidFill>
              </a:defRPr>
            </a:lvl4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YYYY-MM-DD</a:t>
            </a:r>
            <a:endParaRPr dirty="0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endParaRPr lang="en-GB" dirty="0"/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8075613" y="1592263"/>
            <a:ext cx="3708400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8075613" y="3969703"/>
            <a:ext cx="3708400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4259263" y="1592263"/>
            <a:ext cx="3708000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4259263" y="3978015"/>
            <a:ext cx="3708000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s and 2 Pictures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rgbClr val="FF66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rgbClr val="FF66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2420938"/>
            <a:ext cx="5616575" cy="377983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YYYY-MM-DD</a:t>
            </a:r>
            <a:endParaRPr dirty="0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6"/>
          </p:nvPr>
        </p:nvSpPr>
        <p:spPr bwMode="auto"/>
        <p:txBody>
          <a:bodyPr/>
          <a:lstStyle/>
          <a:p>
            <a:pPr>
              <a:defRPr/>
            </a:pPr>
            <a:endParaRPr lang="en-GB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6172200" y="2420938"/>
            <a:ext cx="5616575" cy="3779837"/>
          </a:xfrm>
          <a:prstGeom prst="rect">
            <a:avLst/>
          </a:prstGeom>
          <a:noFill/>
          <a:ln w="3175">
            <a:noFill/>
          </a:ln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GB" dirty="0"/>
              <a:t>Drag and Drop picture</a:t>
            </a:r>
            <a:endParaRPr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3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rgbClr val="FF66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rgbClr val="FF66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9" y="2416175"/>
            <a:ext cx="3708400" cy="377983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8" name="Picture Placeholder 12"/>
          <p:cNvSpPr>
            <a:spLocks noGrp="1"/>
          </p:cNvSpPr>
          <p:nvPr>
            <p:ph type="pic" sz="quarter" idx="14" hasCustomPrompt="1"/>
          </p:nvPr>
        </p:nvSpPr>
        <p:spPr bwMode="auto">
          <a:xfrm>
            <a:off x="8075613" y="2416175"/>
            <a:ext cx="3708000" cy="377983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marL="0" marR="0" indent="0" algn="ctr" defTabSz="9144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defRPr b="1"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9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rgbClr val="FF66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0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253848" y="2416175"/>
            <a:ext cx="3708400" cy="377983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YYYY-MM-DD</a:t>
            </a:r>
            <a:endParaRPr dirty="0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endParaRPr lang="en-GB" dirty="0"/>
          </a:p>
        </p:txBody>
      </p:sp>
      <p:sp>
        <p:nvSpPr>
          <p:cNvPr id="13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3 Pictures with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116386" y="1601376"/>
            <a:ext cx="3960000" cy="1131215"/>
          </a:xfrm>
          <a:prstGeom prst="rect">
            <a:avLst/>
          </a:prstGeom>
          <a:solidFill>
            <a:srgbClr val="0033A0"/>
          </a:solidFill>
          <a:ln w="3175"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115612" y="2732442"/>
            <a:ext cx="3960774" cy="347729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YYYY-MM-DD</a:t>
            </a:r>
            <a:endParaRPr dirty="0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endParaRPr lang="en-GB" dirty="0"/>
          </a:p>
        </p:txBody>
      </p:sp>
      <p:sp>
        <p:nvSpPr>
          <p:cNvPr id="9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  <p:sp>
        <p:nvSpPr>
          <p:cNvPr id="10" name="Text Placeholder 2"/>
          <p:cNvSpPr>
            <a:spLocks noGrp="1"/>
          </p:cNvSpPr>
          <p:nvPr>
            <p:ph type="body" idx="20"/>
          </p:nvPr>
        </p:nvSpPr>
        <p:spPr bwMode="auto">
          <a:xfrm>
            <a:off x="3275" y="5078524"/>
            <a:ext cx="3960000" cy="1131215"/>
          </a:xfrm>
          <a:prstGeom prst="rect">
            <a:avLst/>
          </a:prstGeom>
          <a:solidFill>
            <a:srgbClr val="0033A0"/>
          </a:solidFill>
          <a:ln w="3175"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21" hasCustomPrompt="1"/>
          </p:nvPr>
        </p:nvSpPr>
        <p:spPr bwMode="auto">
          <a:xfrm>
            <a:off x="4050" y="1601376"/>
            <a:ext cx="3959225" cy="347729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12" name="Text Placeholder 2"/>
          <p:cNvSpPr>
            <a:spLocks noGrp="1"/>
          </p:cNvSpPr>
          <p:nvPr>
            <p:ph type="body" idx="22"/>
          </p:nvPr>
        </p:nvSpPr>
        <p:spPr bwMode="auto">
          <a:xfrm>
            <a:off x="8228722" y="5078524"/>
            <a:ext cx="3963665" cy="1131215"/>
          </a:xfrm>
          <a:prstGeom prst="rect">
            <a:avLst/>
          </a:prstGeom>
          <a:solidFill>
            <a:srgbClr val="0033A0"/>
          </a:solidFill>
          <a:ln w="3175"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3" name="Picture Placeholder 10"/>
          <p:cNvSpPr>
            <a:spLocks noGrp="1"/>
          </p:cNvSpPr>
          <p:nvPr>
            <p:ph type="pic" sz="quarter" idx="23" hasCustomPrompt="1"/>
          </p:nvPr>
        </p:nvSpPr>
        <p:spPr bwMode="auto">
          <a:xfrm>
            <a:off x="8232388" y="1601376"/>
            <a:ext cx="3959225" cy="347729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le Slide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/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YYYY-MM-DD</a:t>
            </a:r>
            <a:endParaRPr dirty="0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GB" dirty="0"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12776" y="1592263"/>
            <a:ext cx="11376024" cy="2563906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YYYY-MM-DD</a:t>
            </a:r>
            <a:endParaRPr dirty="0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endParaRPr lang="en-GB" dirty="0"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 in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1592263"/>
            <a:ext cx="12192000" cy="2945870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  <a:prstGeom prst="rect">
            <a:avLst/>
          </a:prstGeom>
          <a:solidFill>
            <a:srgbClr val="0033A0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  <a:prstGeom prst="rect">
            <a:avLst/>
          </a:prstGeom>
          <a:solidFill>
            <a:srgbClr val="0033A0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YYYY-MM-DD</a:t>
            </a:r>
            <a:endParaRPr dirty="0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endParaRPr lang="en-GB" dirty="0"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  <a:prstGeom prst="rect">
            <a:avLst/>
          </a:prstGeom>
          <a:solidFill>
            <a:srgbClr val="0033A0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Chapter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rgbClr val="FF6600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YYYY-MM-DD</a:t>
            </a:r>
            <a:endParaRPr dirty="0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GB" dirty="0"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Only" preserve="1" userDrawn="1">
  <p:cSld name="Title Only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Date Placeholder 5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YYYY-MM-DD</a:t>
            </a:r>
            <a:endParaRPr dirty="0"/>
          </a:p>
        </p:txBody>
      </p:sp>
      <p:sp>
        <p:nvSpPr>
          <p:cNvPr id="6" name="Footer Placeholder 6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GB" dirty="0"/>
          </a:p>
        </p:txBody>
      </p:sp>
      <p:sp>
        <p:nvSpPr>
          <p:cNvPr id="7" name="Slide Number Placeholder 7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1_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YYYY-MM-DD</a:t>
            </a:r>
            <a:endParaRPr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GB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Last slide Whit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ABA9E84-8482-BC45-8A3B-A21DEF1E2B6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b="44750"/>
          <a:stretch/>
        </p:blipFill>
        <p:spPr>
          <a:xfrm>
            <a:off x="4336631" y="2742943"/>
            <a:ext cx="3518737" cy="137211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Last Slide Blue">
    <p:bg>
      <p:bgPr>
        <a:gradFill>
          <a:gsLst>
            <a:gs pos="0">
              <a:schemeClr val="tx1">
                <a:lumMod val="50000"/>
              </a:schemeClr>
            </a:gs>
            <a:gs pos="100000">
              <a:schemeClr val="tx1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D53BC63E-E32E-9349-9435-EEC2B70C129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b="42650"/>
          <a:stretch/>
        </p:blipFill>
        <p:spPr>
          <a:xfrm>
            <a:off x="4296000" y="2727000"/>
            <a:ext cx="3600000" cy="140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11721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 White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/>
          </p:nvPr>
        </p:nvSpPr>
        <p:spPr bwMode="auto">
          <a:xfrm>
            <a:off x="1091754" y="1808460"/>
            <a:ext cx="10008492" cy="2153265"/>
          </a:xfrm>
        </p:spPr>
        <p:txBody>
          <a:bodyPr anchor="b" anchorCtr="0"/>
          <a:lstStyle>
            <a:lvl1pPr algn="l">
              <a:defRPr sz="5000">
                <a:solidFill>
                  <a:srgbClr val="002060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1091754" y="4137381"/>
            <a:ext cx="10008492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rgbClr val="002060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5390788-0832-6043-AE66-1B49DC4836E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b="43700"/>
          <a:stretch/>
        </p:blipFill>
        <p:spPr>
          <a:xfrm>
            <a:off x="9838800" y="277200"/>
            <a:ext cx="1688400" cy="666000"/>
          </a:xfrm>
          <a:prstGeom prst="rect">
            <a:avLst/>
          </a:prstGeom>
        </p:spPr>
      </p:pic>
      <p:pic>
        <p:nvPicPr>
          <p:cNvPr id="8" name="Graphic 7">
            <a:extLst>
              <a:ext uri="{FF2B5EF4-FFF2-40B4-BE49-F238E27FC236}">
                <a16:creationId xmlns:a16="http://schemas.microsoft.com/office/drawing/2014/main" id="{8EA30CA3-6820-B644-B1F6-09A8C71F1F4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90800" y="216000"/>
            <a:ext cx="802800" cy="80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07949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 Blue">
    <p:bg>
      <p:bgPr>
        <a:gradFill>
          <a:gsLst>
            <a:gs pos="0">
              <a:schemeClr val="tx1">
                <a:lumMod val="50000"/>
              </a:schemeClr>
            </a:gs>
            <a:gs pos="100000">
              <a:schemeClr val="tx1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191344" y="214492"/>
            <a:ext cx="811380" cy="803226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/>
          </p:nvPr>
        </p:nvSpPr>
        <p:spPr bwMode="auto">
          <a:xfrm>
            <a:off x="1091754" y="1808460"/>
            <a:ext cx="10008492" cy="2153265"/>
          </a:xfrm>
        </p:spPr>
        <p:txBody>
          <a:bodyPr anchor="b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1091754" y="4137381"/>
            <a:ext cx="10008492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529C194-B1B7-F24A-BFCF-B3FC6C12A1C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b="44099"/>
          <a:stretch/>
        </p:blipFill>
        <p:spPr>
          <a:xfrm>
            <a:off x="9840416" y="277745"/>
            <a:ext cx="1688400" cy="66613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rgbClr val="002060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rgbClr val="002060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rgbClr val="002060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YYYY-MM-DD</a:t>
            </a:r>
            <a:endParaRPr dirty="0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GB" dirty="0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Content_gradient">
    <p:bg>
      <p:bgPr>
        <a:gradFill flip="none" rotWithShape="1">
          <a:gsLst>
            <a:gs pos="0">
              <a:schemeClr val="tx1">
                <a:lumMod val="50000"/>
              </a:schemeClr>
            </a:gs>
            <a:gs pos="100000">
              <a:schemeClr val="tx1"/>
            </a:gs>
          </a:gsLst>
          <a:lin ang="0" scaled="1"/>
          <a:tileRect/>
        </a:gra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YYYY-MM-DD</a:t>
            </a:r>
            <a:endParaRPr dirty="0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GB" dirty="0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69771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ullete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 bwMode="auto"/>
        <p:txBody>
          <a:bodyPr/>
          <a:lstStyle>
            <a:lvl1pPr marL="342900" indent="-342900">
              <a:buFont typeface="Arial"/>
              <a:buChar char="•"/>
              <a:defRPr>
                <a:solidFill>
                  <a:srgbClr val="002060"/>
                </a:solidFill>
              </a:defRPr>
            </a:lvl1pPr>
            <a:lvl2pPr marL="628650" indent="-261938">
              <a:buFont typeface="Arial"/>
              <a:buChar char="•"/>
              <a:defRPr sz="1800">
                <a:solidFill>
                  <a:srgbClr val="002060"/>
                </a:solidFill>
              </a:defRPr>
            </a:lvl2pPr>
            <a:lvl3pPr marL="889000" indent="-260350">
              <a:buSzPct val="100000"/>
              <a:buFont typeface="Arial"/>
              <a:buChar char="•"/>
              <a:defRPr sz="1800">
                <a:solidFill>
                  <a:srgbClr val="002060"/>
                </a:solidFill>
              </a:defRPr>
            </a:lvl3pPr>
            <a:lvl4pPr marL="1209675" indent="-269875">
              <a:buSzPct val="100000"/>
              <a:buFont typeface="Arial"/>
              <a:buChar char="•"/>
              <a:defRPr sz="1600">
                <a:solidFill>
                  <a:srgbClr val="002060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  <a:p>
            <a:pPr lvl="0">
              <a:defRPr/>
            </a:pPr>
            <a:endParaRPr lang="en-US" dirty="0"/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 dirty="0"/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YYYY-MM-DD</a:t>
            </a:r>
            <a:endParaRPr dirty="0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ulleted Content_gradient">
    <p:bg>
      <p:bgPr>
        <a:gradFill>
          <a:gsLst>
            <a:gs pos="0">
              <a:schemeClr val="tx1">
                <a:lumMod val="50000"/>
              </a:schemeClr>
            </a:gs>
            <a:gs pos="100000">
              <a:schemeClr val="tx1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 bwMode="auto"/>
        <p:txBody>
          <a:bodyPr/>
          <a:lstStyle>
            <a:lvl1pPr marL="342900" indent="-342900">
              <a:buFont typeface="Arial"/>
              <a:buChar char="•"/>
              <a:defRPr>
                <a:solidFill>
                  <a:schemeClr val="bg1"/>
                </a:solidFill>
              </a:defRPr>
            </a:lvl1pPr>
            <a:lvl2pPr marL="628650" indent="-261938">
              <a:buFont typeface="Arial"/>
              <a:buChar char="•"/>
              <a:defRPr sz="1800">
                <a:solidFill>
                  <a:schemeClr val="bg1"/>
                </a:solidFill>
              </a:defRPr>
            </a:lvl2pPr>
            <a:lvl3pPr marL="889000" indent="-26035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1209675" indent="-269875">
              <a:buSzPct val="100000"/>
              <a:buFont typeface="Arial"/>
              <a:buChar char="•"/>
              <a:defRPr sz="1600"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  <a:p>
            <a:pPr lvl="0">
              <a:defRPr/>
            </a:pPr>
            <a:endParaRPr lang="en-US" dirty="0"/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 dirty="0"/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YYYY-MM-DD</a:t>
            </a:r>
            <a:endParaRPr dirty="0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03912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ig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YYYY-MM-DD</a:t>
            </a:r>
            <a:endParaRPr dirty="0"/>
          </a:p>
        </p:txBody>
      </p:sp>
      <p:sp>
        <p:nvSpPr>
          <p:cNvPr id="6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GB" dirty="0"/>
          </a:p>
        </p:txBody>
      </p:sp>
      <p:sp>
        <p:nvSpPr>
          <p:cNvPr id="7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1439863"/>
            <a:ext cx="11376025" cy="4760912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image" Target="../media/image2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/>
          <p:nvPr userDrawn="1"/>
        </p:nvSpPr>
        <p:spPr bwMode="auto">
          <a:xfrm>
            <a:off x="0" y="6237312"/>
            <a:ext cx="12193200" cy="620688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50000"/>
                </a:schemeClr>
              </a:gs>
              <a:gs pos="100000">
                <a:schemeClr val="tx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CH" dirty="0">
              <a:solidFill>
                <a:srgbClr val="0033A0"/>
              </a:solidFill>
            </a:endParaRPr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 bwMode="auto">
          <a:xfrm>
            <a:off x="407988" y="373593"/>
            <a:ext cx="11376025" cy="751151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/>
          <a:p>
            <a:pPr>
              <a:defRPr/>
            </a:pPr>
            <a:r>
              <a:rPr lang="en-US"/>
              <a:t>Click to edit Master title style</a:t>
            </a:r>
            <a:endParaRPr dirty="0"/>
          </a:p>
        </p:txBody>
      </p:sp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9" y="1412776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1559496" y="6350851"/>
            <a:ext cx="86786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 algn="l">
              <a:defRPr/>
            </a:pPr>
            <a:r>
              <a:rPr lang="en-US"/>
              <a:t>YYYY-MM-DD</a:t>
            </a:r>
            <a:endParaRPr lang="de-CH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941851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  <p:sp>
        <p:nvSpPr>
          <p:cNvPr id="9" name="Footer Placeholder 6"/>
          <p:cNvSpPr>
            <a:spLocks noGrp="1"/>
          </p:cNvSpPr>
          <p:nvPr>
            <p:ph type="ftr" sz="quarter" idx="3"/>
          </p:nvPr>
        </p:nvSpPr>
        <p:spPr bwMode="auto">
          <a:xfrm>
            <a:off x="257023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GB" dirty="0"/>
          </a:p>
        </p:txBody>
      </p:sp>
      <p:pic>
        <p:nvPicPr>
          <p:cNvPr id="22" name="Image 2" descr="logooutline.eps"/>
          <p:cNvPicPr/>
          <p:nvPr userDrawn="1"/>
        </p:nvPicPr>
        <p:blipFill>
          <a:blip r:embed="rId28"/>
          <a:stretch/>
        </p:blipFill>
        <p:spPr bwMode="auto">
          <a:xfrm>
            <a:off x="426313" y="6350851"/>
            <a:ext cx="399415" cy="39560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15412249-467A-DC4A-8F91-5FFDDE08645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9"/>
          <a:srcRect b="39588"/>
          <a:stretch/>
        </p:blipFill>
        <p:spPr>
          <a:xfrm>
            <a:off x="10836932" y="6353623"/>
            <a:ext cx="928755" cy="396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2" r:id="rId3"/>
    <p:sldLayoutId id="2147483651" r:id="rId4"/>
    <p:sldLayoutId id="2147483652" r:id="rId5"/>
    <p:sldLayoutId id="2147483673" r:id="rId6"/>
    <p:sldLayoutId id="2147483653" r:id="rId7"/>
    <p:sldLayoutId id="2147483674" r:id="rId8"/>
    <p:sldLayoutId id="2147483654" r:id="rId9"/>
    <p:sldLayoutId id="2147483655" r:id="rId10"/>
    <p:sldLayoutId id="2147483670" r:id="rId11"/>
    <p:sldLayoutId id="2147483656" r:id="rId12"/>
    <p:sldLayoutId id="2147483657" r:id="rId13"/>
    <p:sldLayoutId id="2147483658" r:id="rId14"/>
    <p:sldLayoutId id="2147483659" r:id="rId15"/>
    <p:sldLayoutId id="2147483660" r:id="rId16"/>
    <p:sldLayoutId id="2147483661" r:id="rId17"/>
    <p:sldLayoutId id="2147483662" r:id="rId18"/>
    <p:sldLayoutId id="2147483663" r:id="rId19"/>
    <p:sldLayoutId id="2147483664" r:id="rId20"/>
    <p:sldLayoutId id="2147483665" r:id="rId21"/>
    <p:sldLayoutId id="2147483666" r:id="rId22"/>
    <p:sldLayoutId id="2147483667" r:id="rId23"/>
    <p:sldLayoutId id="2147483668" r:id="rId24"/>
    <p:sldLayoutId id="2147483669" r:id="rId25"/>
    <p:sldLayoutId id="2147483671" r:id="rId26"/>
  </p:sldLayoutIdLst>
  <p:hf hdr="0" dt="0"/>
  <p:txStyles>
    <p:titleStyle>
      <a:lvl1pPr algn="l" defTabSz="914400" eaLnBrk="1" hangingPunct="1">
        <a:lnSpc>
          <a:spcPct val="90000"/>
        </a:lnSpc>
        <a:spcBef>
          <a:spcPts val="0"/>
        </a:spcBef>
        <a:buNone/>
        <a:defRPr sz="3600" b="1">
          <a:solidFill>
            <a:srgbClr val="002060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eaLnBrk="1" hangingPunct="1">
        <a:lnSpc>
          <a:spcPct val="100000"/>
        </a:lnSpc>
        <a:spcBef>
          <a:spcPts val="1200"/>
        </a:spcBef>
        <a:spcAft>
          <a:spcPts val="600"/>
        </a:spcAft>
        <a:buFont typeface="Arial"/>
        <a:buNone/>
        <a:defRPr sz="2100" b="1">
          <a:solidFill>
            <a:srgbClr val="002060"/>
          </a:solidFill>
          <a:latin typeface="+mn-lt"/>
          <a:ea typeface="+mn-ea"/>
          <a:cs typeface="+mn-cs"/>
        </a:defRPr>
      </a:lvl1pPr>
      <a:lvl2pPr marL="323850" indent="-324000" algn="l" defTabSz="914400" eaLnBrk="1" hangingPunct="1">
        <a:lnSpc>
          <a:spcPct val="100000"/>
        </a:lnSpc>
        <a:spcBef>
          <a:spcPts val="0"/>
        </a:spcBef>
        <a:spcAft>
          <a:spcPts val="600"/>
        </a:spcAft>
        <a:buFont typeface="Arial"/>
        <a:buChar char="•"/>
        <a:defRPr sz="1800">
          <a:solidFill>
            <a:srgbClr val="002060"/>
          </a:solidFill>
          <a:latin typeface="+mn-lt"/>
          <a:ea typeface="+mn-ea"/>
          <a:cs typeface="+mn-cs"/>
        </a:defRPr>
      </a:lvl2pPr>
      <a:lvl3pPr marL="648000" indent="-324000" algn="l" defTabSz="914400" eaLnBrk="1" hangingPunct="1">
        <a:lnSpc>
          <a:spcPct val="100000"/>
        </a:lnSpc>
        <a:spcBef>
          <a:spcPts val="0"/>
        </a:spcBef>
        <a:spcAft>
          <a:spcPts val="600"/>
        </a:spcAft>
        <a:buFont typeface="Arial"/>
        <a:buChar char="•"/>
        <a:defRPr sz="1700">
          <a:solidFill>
            <a:srgbClr val="002060"/>
          </a:solidFill>
          <a:latin typeface="+mn-lt"/>
          <a:ea typeface="+mn-ea"/>
          <a:cs typeface="+mn-cs"/>
        </a:defRPr>
      </a:lvl3pPr>
      <a:lvl4pPr marL="972000" indent="-324000" algn="l" defTabSz="914400" eaLnBrk="1" hangingPunct="1">
        <a:lnSpc>
          <a:spcPct val="100000"/>
        </a:lnSpc>
        <a:spcBef>
          <a:spcPts val="0"/>
        </a:spcBef>
        <a:spcAft>
          <a:spcPts val="600"/>
        </a:spcAft>
        <a:buFont typeface="Arial"/>
        <a:buChar char="•"/>
        <a:defRPr sz="1600">
          <a:solidFill>
            <a:srgbClr val="002060"/>
          </a:solidFill>
          <a:latin typeface="+mn-lt"/>
          <a:ea typeface="+mn-ea"/>
          <a:cs typeface="+mn-cs"/>
        </a:defRPr>
      </a:lvl4pPr>
      <a:lvl5pPr marL="20574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6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0.png"/><Relationship Id="rId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29.png"/><Relationship Id="rId7" Type="http://schemas.microsoft.com/office/2007/relationships/hdphoto" Target="../media/hdphoto5.wdp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1.png"/><Relationship Id="rId5" Type="http://schemas.microsoft.com/office/2007/relationships/hdphoto" Target="../media/hdphoto4.wdp"/><Relationship Id="rId4" Type="http://schemas.openxmlformats.org/officeDocument/2006/relationships/image" Target="../media/image30.png"/><Relationship Id="rId9" Type="http://schemas.openxmlformats.org/officeDocument/2006/relationships/image" Target="../media/image33.sv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6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4" Type="http://schemas.microsoft.com/office/2007/relationships/hdphoto" Target="../media/hdphoto2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F35BA6-7F6D-2573-F9FB-63100EC81AA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Thermo-mechanical analysis of</a:t>
            </a:r>
            <a:br>
              <a:rPr lang="en-US" dirty="0"/>
            </a:br>
            <a:r>
              <a:rPr lang="en-US" dirty="0" err="1"/>
              <a:t>ReBCO</a:t>
            </a:r>
            <a:r>
              <a:rPr lang="en-US" dirty="0"/>
              <a:t> tapes and stacks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F215079-7EBE-49A1-0FB8-1121C26D230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S. Hoell, Ó. Sacristán</a:t>
            </a:r>
            <a:endParaRPr lang="en-GB" dirty="0"/>
          </a:p>
        </p:txBody>
      </p:sp>
      <p:sp>
        <p:nvSpPr>
          <p:cNvPr id="6" name="Date Placeholder 1">
            <a:extLst>
              <a:ext uri="{FF2B5EF4-FFF2-40B4-BE49-F238E27FC236}">
                <a16:creationId xmlns:a16="http://schemas.microsoft.com/office/drawing/2014/main" id="{B8E62921-7502-4FF4-BC64-020B35CB643C}"/>
              </a:ext>
            </a:extLst>
          </p:cNvPr>
          <p:cNvSpPr txBox="1">
            <a:spLocks/>
          </p:cNvSpPr>
          <p:nvPr/>
        </p:nvSpPr>
        <p:spPr>
          <a:xfrm>
            <a:off x="10560496" y="6021288"/>
            <a:ext cx="1224136" cy="365125"/>
          </a:xfrm>
          <a:prstGeom prst="rect">
            <a:avLst/>
          </a:prstGeom>
        </p:spPr>
        <p:txBody>
          <a:bodyPr anchor="ctr">
            <a:normAutofit lnSpcReduction="10000"/>
          </a:bodyPr>
          <a:lstStyle>
            <a:defPPr>
              <a:defRPr lang="en-US"/>
            </a:defPPr>
            <a:lvl1pPr marL="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  <a:defRPr/>
            </a:pPr>
            <a:fld id="{83B5F691-0856-4999-BA8D-E5891FBC1357}" type="datetime1">
              <a:rPr lang="en-US" smtClean="0"/>
              <a:pPr>
                <a:spcAft>
                  <a:spcPts val="600"/>
                </a:spcAft>
                <a:defRPr/>
              </a:pPr>
              <a:t>11/7/2024</a:t>
            </a:fld>
            <a:endParaRPr lang="de-CH" dirty="0"/>
          </a:p>
        </p:txBody>
      </p:sp>
      <p:pic>
        <p:nvPicPr>
          <p:cNvPr id="4" name="Image 85" descr="MCC-inernational-finalV01.png">
            <a:extLst>
              <a:ext uri="{FF2B5EF4-FFF2-40B4-BE49-F238E27FC236}">
                <a16:creationId xmlns:a16="http://schemas.microsoft.com/office/drawing/2014/main" id="{F99B66AA-DC15-AC6F-52AE-67FE602861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57520" y="5229200"/>
            <a:ext cx="1391497" cy="13914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37660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A3E68CC-8D77-C803-1402-344F1F01F2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Proof of method – SS304 tape (50 µm)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E2AECD2-7038-5574-FC21-EB0E0AF12C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81A2E53-E36A-4ADD-C2D1-D53A4883F9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10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B9CA794-F8A2-33E0-9587-ACB7C0F3826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8" r="35218"/>
          <a:stretch/>
        </p:blipFill>
        <p:spPr>
          <a:xfrm>
            <a:off x="341676" y="1268628"/>
            <a:ext cx="4457111" cy="43200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4431053-2857-4502-0B4E-0F0F0D2FFF37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5159896" y="1268628"/>
            <a:ext cx="6885320" cy="431999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DA43EB74-0576-5AD6-EEE8-62B9FD7E3010}"/>
                  </a:ext>
                </a:extLst>
              </p:cNvPr>
              <p:cNvSpPr txBox="1"/>
              <p:nvPr/>
            </p:nvSpPr>
            <p:spPr bwMode="auto">
              <a:xfrm>
                <a:off x="5951984" y="1700808"/>
                <a:ext cx="3303984" cy="58477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b="1" dirty="0">
                    <a:solidFill>
                      <a:srgbClr val="FF0000"/>
                    </a:solidFill>
                  </a:rPr>
                  <a:t>Uncertainty of the method can be assumed to be better than </a:t>
                </a:r>
                <a14:m>
                  <m:oMath xmlns:m="http://schemas.openxmlformats.org/officeDocument/2006/math">
                    <m:r>
                      <a:rPr lang="en-US" sz="16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±</m:t>
                    </m:r>
                    <m:r>
                      <a:rPr lang="en-US" sz="16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𝟏𝟎</m:t>
                    </m:r>
                    <m:r>
                      <a:rPr lang="en-US" sz="16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%</m:t>
                    </m:r>
                  </m:oMath>
                </a14:m>
                <a:endParaRPr lang="en-GB" sz="16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DA43EB74-0576-5AD6-EEE8-62B9FD7E301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951984" y="1700808"/>
                <a:ext cx="3303984" cy="584775"/>
              </a:xfrm>
              <a:prstGeom prst="rect">
                <a:avLst/>
              </a:prstGeom>
              <a:blipFill>
                <a:blip r:embed="rId4"/>
                <a:stretch>
                  <a:fillRect t="-2041" r="-368" b="-11224"/>
                </a:stretch>
              </a:blipFill>
              <a:ln>
                <a:solidFill>
                  <a:schemeClr val="bg1">
                    <a:lumMod val="85000"/>
                  </a:schemeClr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8D20EC1E-BD49-AC89-B949-D11E2AEC706A}"/>
                  </a:ext>
                </a:extLst>
              </p:cNvPr>
              <p:cNvSpPr txBox="1"/>
              <p:nvPr/>
            </p:nvSpPr>
            <p:spPr bwMode="auto">
              <a:xfrm>
                <a:off x="10048970" y="3669407"/>
                <a:ext cx="1945446" cy="553998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1500" dirty="0">
                    <a:solidFill>
                      <a:schemeClr val="bg2">
                        <a:lumMod val="10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SS304 (Touloukian) with</a:t>
                </a:r>
                <a:r>
                  <a:rPr lang="en-US" sz="1500" dirty="0">
                    <a:solidFill>
                      <a:schemeClr val="bg2">
                        <a:lumMod val="10000"/>
                      </a:schemeClr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sz="1500" b="0" i="1" smtClean="0">
                        <a:solidFill>
                          <a:schemeClr val="bg2">
                            <a:lumMod val="10000"/>
                          </a:schemeClr>
                        </a:solidFill>
                        <a:latin typeface="Cambria Math" panose="02040503050406030204" pitchFamily="18" charset="0"/>
                      </a:rPr>
                      <m:t>𝑈</m:t>
                    </m:r>
                    <m:r>
                      <a:rPr lang="en-US" sz="1500" b="0" i="1" smtClean="0">
                        <a:solidFill>
                          <a:schemeClr val="bg2">
                            <a:lumMod val="10000"/>
                          </a:schemeClr>
                        </a:solidFill>
                        <a:latin typeface="Cambria Math" panose="02040503050406030204" pitchFamily="18" charset="0"/>
                      </a:rPr>
                      <m:t>=±7%</m:t>
                    </m:r>
                  </m:oMath>
                </a14:m>
                <a:endParaRPr lang="en-GB" sz="1500" dirty="0">
                  <a:solidFill>
                    <a:schemeClr val="bg2">
                      <a:lumMod val="1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8D20EC1E-BD49-AC89-B949-D11E2AEC706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0048970" y="3669407"/>
                <a:ext cx="1945446" cy="553998"/>
              </a:xfrm>
              <a:prstGeom prst="rect">
                <a:avLst/>
              </a:prstGeom>
              <a:blipFill>
                <a:blip r:embed="rId5"/>
                <a:stretch>
                  <a:fillRect l="-1250" t="-2198" b="-989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68728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0EEE233E-8E99-5F6B-066C-518B0CAAA8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343668"/>
            <a:ext cx="3312851" cy="4079737"/>
          </a:xfrm>
        </p:spPr>
        <p:txBody>
          <a:bodyPr anchor="t"/>
          <a:lstStyle/>
          <a:p>
            <a:pPr marL="358775" lvl="1"/>
            <a:r>
              <a:rPr lang="en-US" dirty="0"/>
              <a:t>Stack in-plane behaves very similar to the tape samples</a:t>
            </a:r>
          </a:p>
          <a:p>
            <a:pPr marL="358775" lvl="1"/>
            <a:r>
              <a:rPr lang="en-US" dirty="0"/>
              <a:t>Through-plane shows a higher expansion rate</a:t>
            </a:r>
          </a:p>
          <a:p>
            <a:pPr marL="0" indent="0">
              <a:buNone/>
            </a:pPr>
            <a:r>
              <a:rPr lang="en-US" dirty="0"/>
              <a:t>Orthotropic behavior</a:t>
            </a:r>
          </a:p>
          <a:p>
            <a:pPr marL="447675" lvl="1" indent="-342900">
              <a:buFont typeface="+mj-lt"/>
              <a:buAutoNum type="arabicPeriod"/>
            </a:pPr>
            <a:r>
              <a:rPr lang="en-US" b="1" dirty="0">
                <a:solidFill>
                  <a:schemeClr val="accent3"/>
                </a:solidFill>
              </a:rPr>
              <a:t>Tape + s</a:t>
            </a:r>
            <a:r>
              <a:rPr lang="en-US" b="1" dirty="0">
                <a:solidFill>
                  <a:schemeClr val="accent3"/>
                </a:solidFill>
                <a:sym typeface="Wingdings" panose="05000000000000000000" pitchFamily="2" charset="2"/>
              </a:rPr>
              <a:t>tack in-plane (IP)</a:t>
            </a:r>
            <a:br>
              <a:rPr lang="en-US" b="1" dirty="0">
                <a:solidFill>
                  <a:schemeClr val="accent3"/>
                </a:solidFill>
                <a:sym typeface="Wingdings" panose="05000000000000000000" pitchFamily="2" charset="2"/>
              </a:rPr>
            </a:br>
            <a:r>
              <a:rPr lang="en-US" i="1" dirty="0">
                <a:solidFill>
                  <a:schemeClr val="accent3"/>
                </a:solidFill>
                <a:sym typeface="Wingdings" panose="05000000000000000000" pitchFamily="2" charset="2"/>
              </a:rPr>
              <a:t>CTE at RT = 11 to 13 ppm/K</a:t>
            </a:r>
            <a:br>
              <a:rPr lang="en-US" i="1" dirty="0">
                <a:solidFill>
                  <a:schemeClr val="accent3"/>
                </a:solidFill>
                <a:sym typeface="Wingdings" panose="05000000000000000000" pitchFamily="2" charset="2"/>
              </a:rPr>
            </a:br>
            <a:r>
              <a:rPr lang="en-US" i="1" dirty="0">
                <a:solidFill>
                  <a:schemeClr val="accent3"/>
                </a:solidFill>
                <a:sym typeface="Wingdings" panose="05000000000000000000" pitchFamily="2" charset="2"/>
              </a:rPr>
              <a:t> dominated by Hastelloy</a:t>
            </a:r>
            <a:endParaRPr lang="en-US" b="1" i="1" dirty="0">
              <a:solidFill>
                <a:schemeClr val="accent3"/>
              </a:solidFill>
            </a:endParaRPr>
          </a:p>
          <a:p>
            <a:pPr marL="447675" lvl="1" indent="-342900">
              <a:buFont typeface="+mj-lt"/>
              <a:buAutoNum type="arabicPeriod"/>
              <a:tabLst>
                <a:tab pos="447675" algn="l"/>
              </a:tabLst>
            </a:pPr>
            <a:r>
              <a:rPr lang="en-US" b="1" dirty="0">
                <a:solidFill>
                  <a:schemeClr val="accent2"/>
                </a:solidFill>
              </a:rPr>
              <a:t>S</a:t>
            </a:r>
            <a:r>
              <a:rPr lang="en-US" b="1" dirty="0">
                <a:solidFill>
                  <a:schemeClr val="accent2"/>
                </a:solidFill>
                <a:sym typeface="Wingdings" panose="05000000000000000000" pitchFamily="2" charset="2"/>
              </a:rPr>
              <a:t>tack through-plane (TP)</a:t>
            </a:r>
            <a:br>
              <a:rPr lang="en-US" b="1" dirty="0">
                <a:solidFill>
                  <a:schemeClr val="accent2"/>
                </a:solidFill>
                <a:sym typeface="Wingdings" panose="05000000000000000000" pitchFamily="2" charset="2"/>
              </a:rPr>
            </a:br>
            <a:r>
              <a:rPr lang="en-US" i="1" dirty="0">
                <a:solidFill>
                  <a:schemeClr val="accent2"/>
                </a:solidFill>
                <a:sym typeface="Wingdings" panose="05000000000000000000" pitchFamily="2" charset="2"/>
              </a:rPr>
              <a:t>CTE at RT = 13.5 to 15.5 ppm/K</a:t>
            </a:r>
            <a:endParaRPr lang="en-US" b="1" i="1" dirty="0">
              <a:solidFill>
                <a:schemeClr val="accent2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A3E68CC-8D77-C803-1402-344F1F01F2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751151"/>
          </a:xfrm>
        </p:spPr>
        <p:txBody>
          <a:bodyPr/>
          <a:lstStyle/>
          <a:p>
            <a:r>
              <a:rPr lang="en-US" dirty="0"/>
              <a:t>Results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E2AECD2-7038-5574-FC21-EB0E0AF12C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570232" y="6356350"/>
            <a:ext cx="6572221" cy="365125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81A2E53-E36A-4ADD-C2D1-D53A4883F9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18516" y="6356350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13" name="Plot">
            <a:extLst>
              <a:ext uri="{FF2B5EF4-FFF2-40B4-BE49-F238E27FC236}">
                <a16:creationId xmlns:a16="http://schemas.microsoft.com/office/drawing/2014/main" id="{271C84D9-0903-37A5-5CC0-95B73A87E15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-145" t="-232" r="34901" b="232"/>
          <a:stretch/>
        </p:blipFill>
        <p:spPr>
          <a:xfrm>
            <a:off x="8119009" y="1268760"/>
            <a:ext cx="3953655" cy="3802105"/>
          </a:xfrm>
          <a:prstGeom prst="rect">
            <a:avLst/>
          </a:prstGeom>
        </p:spPr>
      </p:pic>
      <p:sp>
        <p:nvSpPr>
          <p:cNvPr id="14" name="Parallelogram 13">
            <a:extLst>
              <a:ext uri="{FF2B5EF4-FFF2-40B4-BE49-F238E27FC236}">
                <a16:creationId xmlns:a16="http://schemas.microsoft.com/office/drawing/2014/main" id="{8E709EF7-24E5-7FEE-B52F-7FFA16570645}"/>
              </a:ext>
            </a:extLst>
          </p:cNvPr>
          <p:cNvSpPr/>
          <p:nvPr/>
        </p:nvSpPr>
        <p:spPr>
          <a:xfrm rot="16200000" flipH="1">
            <a:off x="9615566" y="1800491"/>
            <a:ext cx="1343025" cy="3296696"/>
          </a:xfrm>
          <a:prstGeom prst="parallelogram">
            <a:avLst>
              <a:gd name="adj" fmla="val 52043"/>
            </a:avLst>
          </a:prstGeom>
          <a:solidFill>
            <a:schemeClr val="accent3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Parallelogram 14">
            <a:extLst>
              <a:ext uri="{FF2B5EF4-FFF2-40B4-BE49-F238E27FC236}">
                <a16:creationId xmlns:a16="http://schemas.microsoft.com/office/drawing/2014/main" id="{F184D3F1-D4E5-8C95-3B96-5CBFE17E8ABA}"/>
              </a:ext>
            </a:extLst>
          </p:cNvPr>
          <p:cNvSpPr/>
          <p:nvPr/>
        </p:nvSpPr>
        <p:spPr>
          <a:xfrm rot="16200000" flipH="1">
            <a:off x="9803967" y="860181"/>
            <a:ext cx="952501" cy="3300898"/>
          </a:xfrm>
          <a:prstGeom prst="parallelogram">
            <a:avLst>
              <a:gd name="adj" fmla="val 53976"/>
            </a:avLst>
          </a:prstGeom>
          <a:solidFill>
            <a:schemeClr val="accent2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accent2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6B469B0-7E6D-0658-6B1D-43F187233CF9}"/>
              </a:ext>
            </a:extLst>
          </p:cNvPr>
          <p:cNvSpPr txBox="1"/>
          <p:nvPr/>
        </p:nvSpPr>
        <p:spPr bwMode="auto">
          <a:xfrm rot="20864751">
            <a:off x="9659140" y="3712023"/>
            <a:ext cx="232567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200" b="1" dirty="0">
                <a:solidFill>
                  <a:schemeClr val="accent3"/>
                </a:solidFill>
              </a:rPr>
              <a:t>Tape + stack IP</a:t>
            </a:r>
            <a:endParaRPr lang="en-GB" sz="2200" b="1" dirty="0">
              <a:solidFill>
                <a:schemeClr val="accent3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BF2A67E-8ABE-A21C-8B02-DE5E6959C0EF}"/>
              </a:ext>
            </a:extLst>
          </p:cNvPr>
          <p:cNvSpPr txBox="1"/>
          <p:nvPr/>
        </p:nvSpPr>
        <p:spPr bwMode="auto">
          <a:xfrm rot="20990301">
            <a:off x="8561882" y="1868504"/>
            <a:ext cx="306790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>
                <a:solidFill>
                  <a:schemeClr val="accent2"/>
                </a:solidFill>
              </a:rPr>
              <a:t>Stack TP</a:t>
            </a:r>
            <a:endParaRPr lang="en-GB" sz="2200" b="1" dirty="0">
              <a:solidFill>
                <a:schemeClr val="accent2"/>
              </a:solidFill>
            </a:endParaRPr>
          </a:p>
        </p:txBody>
      </p:sp>
      <p:pic>
        <p:nvPicPr>
          <p:cNvPr id="18" name="Legend left">
            <a:extLst>
              <a:ext uri="{FF2B5EF4-FFF2-40B4-BE49-F238E27FC236}">
                <a16:creationId xmlns:a16="http://schemas.microsoft.com/office/drawing/2014/main" id="{A326D11C-B2B0-4ADF-8E5B-09C4987311B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4082" t="32547" r="741" b="54243"/>
          <a:stretch/>
        </p:blipFill>
        <p:spPr>
          <a:xfrm>
            <a:off x="5385506" y="5423406"/>
            <a:ext cx="1966802" cy="463416"/>
          </a:xfrm>
          <a:prstGeom prst="rect">
            <a:avLst/>
          </a:prstGeom>
        </p:spPr>
      </p:pic>
      <p:pic>
        <p:nvPicPr>
          <p:cNvPr id="19" name="Legend right">
            <a:extLst>
              <a:ext uri="{FF2B5EF4-FFF2-40B4-BE49-F238E27FC236}">
                <a16:creationId xmlns:a16="http://schemas.microsoft.com/office/drawing/2014/main" id="{D090356A-2566-DF2A-C035-501F66C1814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4082" t="45195" r="1666" b="41388"/>
          <a:stretch/>
        </p:blipFill>
        <p:spPr>
          <a:xfrm>
            <a:off x="7559031" y="5394377"/>
            <a:ext cx="2088232" cy="513196"/>
          </a:xfrm>
          <a:prstGeom prst="rect">
            <a:avLst/>
          </a:prstGeom>
        </p:spPr>
      </p:pic>
      <p:pic>
        <p:nvPicPr>
          <p:cNvPr id="2" name="Plot">
            <a:extLst>
              <a:ext uri="{FF2B5EF4-FFF2-40B4-BE49-F238E27FC236}">
                <a16:creationId xmlns:a16="http://schemas.microsoft.com/office/drawing/2014/main" id="{A4B1FF4F-9526-0581-53C8-7A6CFBA7E91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4147" t="54409" r="56" b="39662"/>
          <a:stretch/>
        </p:blipFill>
        <p:spPr>
          <a:xfrm>
            <a:off x="9853986" y="5394377"/>
            <a:ext cx="1924190" cy="19996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9971131-FB3B-E0AC-D924-18FAA7DC630A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-96" r="34872" b="96"/>
          <a:stretch/>
        </p:blipFill>
        <p:spPr>
          <a:xfrm>
            <a:off x="4102796" y="1343668"/>
            <a:ext cx="3865168" cy="372363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C2B4176-ED87-4A19-A2F5-23CF091660C8}"/>
              </a:ext>
            </a:extLst>
          </p:cNvPr>
          <p:cNvSpPr txBox="1"/>
          <p:nvPr/>
        </p:nvSpPr>
        <p:spPr bwMode="auto">
          <a:xfrm>
            <a:off x="683695" y="4918673"/>
            <a:ext cx="3000011" cy="923330"/>
          </a:xfrm>
          <a:prstGeom prst="rect">
            <a:avLst/>
          </a:prstGeom>
          <a:gradFill flip="none" rotWithShape="1">
            <a:gsLst>
              <a:gs pos="0">
                <a:schemeClr val="tx1">
                  <a:shade val="30000"/>
                  <a:satMod val="115000"/>
                </a:schemeClr>
              </a:gs>
              <a:gs pos="100000">
                <a:srgbClr val="002677"/>
              </a:gs>
            </a:gsLst>
            <a:lin ang="0" scaled="1"/>
            <a:tileRect/>
          </a:gradFill>
          <a:effectLst>
            <a:outerShdw blurRad="63500" sx="101000" sy="101000" algn="c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Ratio of tape-to-tin coherent with CTE in through-plane direction?</a:t>
            </a:r>
            <a:endParaRPr lang="en-GB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13247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/>
      <p:bldP spid="17" grpId="0"/>
      <p:bldP spid="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A5ED675-51E5-4E10-7A5E-F05314A190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Upcoming thermal analysis tests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7DA1637-17B0-F91C-78B5-636733AB69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7DFE3C8-ADDB-A70A-2AB1-A5AF169D7B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12</a:t>
            </a:fld>
            <a:endParaRPr lang="en-US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A86B8CC4-DA42-EF09-847B-A4A1AF14FE91}"/>
              </a:ext>
            </a:extLst>
          </p:cNvPr>
          <p:cNvSpPr/>
          <p:nvPr/>
        </p:nvSpPr>
        <p:spPr>
          <a:xfrm>
            <a:off x="2896361" y="1637633"/>
            <a:ext cx="4423775" cy="1798400"/>
          </a:xfrm>
          <a:prstGeom prst="rect">
            <a:avLst/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1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87631" tIns="131606" rIns="175421" bIns="131607" numCol="1" spcCol="1270" anchor="ctr" anchorCtr="0">
            <a:noAutofit/>
          </a:bodyPr>
          <a:lstStyle/>
          <a:p>
            <a:pPr marL="228600" lvl="1" indent="-228600" algn="l" defTabSz="1022350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  <a:buChar char="•"/>
            </a:pPr>
            <a:r>
              <a:rPr lang="en-GB" kern="1200" dirty="0">
                <a:solidFill>
                  <a:schemeClr val="bg1"/>
                </a:solidFill>
              </a:rPr>
              <a:t>Hastelloy (substrate)</a:t>
            </a:r>
          </a:p>
          <a:p>
            <a:pPr marL="228600" lvl="1" indent="-228600" algn="l" defTabSz="1022350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  <a:buChar char="•"/>
            </a:pPr>
            <a:r>
              <a:rPr lang="en-GB" kern="1200" dirty="0">
                <a:solidFill>
                  <a:schemeClr val="bg1"/>
                </a:solidFill>
              </a:rPr>
              <a:t>Fujikura FESC-SCH04 etched</a:t>
            </a:r>
          </a:p>
          <a:p>
            <a:pPr marL="228600" lvl="1" indent="-228600" algn="l" defTabSz="1022350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  <a:buChar char="•"/>
            </a:pPr>
            <a:r>
              <a:rPr lang="en-GB" kern="1200" dirty="0">
                <a:solidFill>
                  <a:schemeClr val="bg1"/>
                </a:solidFill>
              </a:rPr>
              <a:t>Faraday</a:t>
            </a:r>
          </a:p>
          <a:p>
            <a:pPr marL="228600" lvl="1" indent="-228600" algn="l" defTabSz="1022350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  <a:buChar char="•"/>
            </a:pPr>
            <a:r>
              <a:rPr lang="en-GB" kern="1200" dirty="0">
                <a:solidFill>
                  <a:schemeClr val="bg1"/>
                </a:solidFill>
              </a:rPr>
              <a:t>SST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3A020C07-6BB6-8019-EAE5-E8091BA2E7C7}"/>
              </a:ext>
            </a:extLst>
          </p:cNvPr>
          <p:cNvSpPr/>
          <p:nvPr/>
        </p:nvSpPr>
        <p:spPr>
          <a:xfrm>
            <a:off x="407989" y="1528749"/>
            <a:ext cx="2488372" cy="2016168"/>
          </a:xfrm>
          <a:prstGeom prst="rect">
            <a:avLst/>
          </a:prstGeom>
          <a:solidFill>
            <a:schemeClr val="bg1">
              <a:alpha val="10000"/>
            </a:schemeClr>
          </a:solidFill>
          <a:ln>
            <a:solidFill>
              <a:schemeClr val="bg1"/>
            </a:solidFill>
          </a:ln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45738" tIns="210703" rIns="145738" bIns="210703" numCol="1" spcCol="1270" anchor="ctr" anchorCtr="0">
            <a:noAutofit/>
          </a:bodyPr>
          <a:lstStyle/>
          <a:p>
            <a:pPr marL="0" lvl="0" indent="0" algn="ctr" defTabSz="23558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4400" b="1" kern="1200" dirty="0"/>
              <a:t>Tapes</a:t>
            </a:r>
          </a:p>
          <a:p>
            <a:pPr marL="0" lvl="0" indent="0" algn="ctr" defTabSz="23558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1800" b="0" i="1" kern="1200" dirty="0"/>
              <a:t>(2 samples per tape)</a:t>
            </a:r>
            <a:endParaRPr lang="en-GB" sz="1800" b="0" i="1" kern="1200" dirty="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4E3A0BE8-EBE8-1228-06A6-E25E9B67621D}"/>
              </a:ext>
            </a:extLst>
          </p:cNvPr>
          <p:cNvSpPr/>
          <p:nvPr/>
        </p:nvSpPr>
        <p:spPr>
          <a:xfrm>
            <a:off x="2896361" y="3998031"/>
            <a:ext cx="4423775" cy="1798400"/>
          </a:xfrm>
          <a:prstGeom prst="rect">
            <a:avLst/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1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87631" tIns="131607" rIns="175421" bIns="131606" numCol="1" spcCol="1270" anchor="ctr" anchorCtr="0">
            <a:noAutofit/>
          </a:bodyPr>
          <a:lstStyle/>
          <a:p>
            <a:pPr marL="228600" lvl="1" indent="-228600" algn="l" defTabSz="1022350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  <a:buChar char="•"/>
            </a:pPr>
            <a:r>
              <a:rPr lang="en-GB" kern="1200" dirty="0">
                <a:solidFill>
                  <a:schemeClr val="bg1"/>
                </a:solidFill>
              </a:rPr>
              <a:t>THEVA TPL4421 stack (1 stack)</a:t>
            </a:r>
          </a:p>
          <a:p>
            <a:pPr marL="228600" lvl="1" indent="-228600" algn="l" defTabSz="1022350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  <a:buChar char="•"/>
            </a:pPr>
            <a:r>
              <a:rPr lang="en-GB" kern="1200" dirty="0">
                <a:solidFill>
                  <a:schemeClr val="bg1"/>
                </a:solidFill>
              </a:rPr>
              <a:t>Fujikura FESC-SCH04 (3 stacks)</a:t>
            </a:r>
          </a:p>
          <a:p>
            <a:pPr marL="228600" lvl="1" indent="-228600" algn="l" defTabSz="1022350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  <a:buChar char="•"/>
            </a:pPr>
            <a:r>
              <a:rPr lang="en-GB" kern="1200" dirty="0">
                <a:solidFill>
                  <a:schemeClr val="bg1"/>
                </a:solidFill>
              </a:rPr>
              <a:t>Faraday (3 stacks)</a:t>
            </a:r>
          </a:p>
          <a:p>
            <a:pPr marL="228600" lvl="1" indent="-228600" algn="l" defTabSz="1022350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  <a:buChar char="•"/>
            </a:pPr>
            <a:r>
              <a:rPr lang="en-GB" kern="1200" dirty="0">
                <a:solidFill>
                  <a:schemeClr val="bg1"/>
                </a:solidFill>
              </a:rPr>
              <a:t>SST (3 stacks)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55E8F725-685F-0C8C-9FB7-2B70707F870F}"/>
              </a:ext>
            </a:extLst>
          </p:cNvPr>
          <p:cNvSpPr/>
          <p:nvPr/>
        </p:nvSpPr>
        <p:spPr>
          <a:xfrm>
            <a:off x="407989" y="3868661"/>
            <a:ext cx="2488372" cy="2025278"/>
          </a:xfrm>
          <a:prstGeom prst="rect">
            <a:avLst/>
          </a:prstGeom>
          <a:solidFill>
            <a:schemeClr val="bg1">
              <a:alpha val="10000"/>
            </a:schemeClr>
          </a:solidFill>
          <a:ln>
            <a:solidFill>
              <a:schemeClr val="bg1"/>
            </a:solidFill>
          </a:ln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17738" tIns="204988" rIns="217738" bIns="204988" numCol="1" spcCol="1270" anchor="ctr" anchorCtr="0">
            <a:noAutofit/>
          </a:bodyPr>
          <a:lstStyle/>
          <a:p>
            <a:pPr marL="0" lvl="0" indent="0" algn="ctr" defTabSz="2222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GB" sz="4400" b="1" kern="1200" dirty="0"/>
              <a:t>Stacks</a:t>
            </a:r>
          </a:p>
          <a:p>
            <a:pPr marL="0" lvl="0" indent="0" algn="ctr" defTabSz="2222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GB" sz="1800" i="1" kern="1200" dirty="0"/>
              <a:t>(2 samples per stack)</a:t>
            </a:r>
          </a:p>
        </p:txBody>
      </p:sp>
      <p:sp>
        <p:nvSpPr>
          <p:cNvPr id="33" name="Rectangle: Rounded Corners 32">
            <a:extLst>
              <a:ext uri="{FF2B5EF4-FFF2-40B4-BE49-F238E27FC236}">
                <a16:creationId xmlns:a16="http://schemas.microsoft.com/office/drawing/2014/main" id="{039CBF8C-5B25-5A9F-DF6B-FCED13DED13F}"/>
              </a:ext>
            </a:extLst>
          </p:cNvPr>
          <p:cNvSpPr>
            <a:spLocks noChangeAspect="1"/>
          </p:cNvSpPr>
          <p:nvPr/>
        </p:nvSpPr>
        <p:spPr>
          <a:xfrm>
            <a:off x="8661264" y="1620020"/>
            <a:ext cx="2547303" cy="1281358"/>
          </a:xfrm>
          <a:prstGeom prst="roundRect">
            <a:avLst>
              <a:gd name="adj" fmla="val 8910"/>
            </a:avLst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>
                    <a:lumMod val="50000"/>
                  </a:schemeClr>
                </a:solidFill>
              </a:rPr>
              <a:t>PUSHROD DILATOMETRY</a:t>
            </a:r>
          </a:p>
          <a:p>
            <a:pPr algn="ctr"/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-175 to 110 °C</a:t>
            </a:r>
            <a:endParaRPr lang="en-GB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34" name="Rectangle: Rounded Corners 33">
            <a:extLst>
              <a:ext uri="{FF2B5EF4-FFF2-40B4-BE49-F238E27FC236}">
                <a16:creationId xmlns:a16="http://schemas.microsoft.com/office/drawing/2014/main" id="{0C699056-475C-D6B2-D762-372DCA5226B4}"/>
              </a:ext>
            </a:extLst>
          </p:cNvPr>
          <p:cNvSpPr>
            <a:spLocks noChangeAspect="1"/>
          </p:cNvSpPr>
          <p:nvPr/>
        </p:nvSpPr>
        <p:spPr>
          <a:xfrm>
            <a:off x="8661925" y="3097792"/>
            <a:ext cx="2546642" cy="1281358"/>
          </a:xfrm>
          <a:prstGeom prst="roundRect">
            <a:avLst>
              <a:gd name="adj" fmla="val 9688"/>
            </a:avLst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b="1" dirty="0">
                <a:solidFill>
                  <a:schemeClr val="tx1">
                    <a:lumMod val="50000"/>
                  </a:schemeClr>
                </a:solidFill>
              </a:rPr>
              <a:t>CRYOGENIC DILATOMETRY</a:t>
            </a:r>
          </a:p>
          <a:p>
            <a:pPr algn="ctr"/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-271 to 30 °C</a:t>
            </a:r>
            <a:endParaRPr lang="en-GB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5CE1E61E-77E9-8EE2-2059-8D8E7B4F5194}"/>
              </a:ext>
            </a:extLst>
          </p:cNvPr>
          <p:cNvSpPr>
            <a:spLocks noChangeAspect="1"/>
          </p:cNvSpPr>
          <p:nvPr/>
        </p:nvSpPr>
        <p:spPr>
          <a:xfrm>
            <a:off x="8664131" y="4575564"/>
            <a:ext cx="2544435" cy="1281358"/>
          </a:xfrm>
          <a:prstGeom prst="roundRect">
            <a:avLst>
              <a:gd name="adj" fmla="val 9688"/>
            </a:avLst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b="1" dirty="0">
                <a:solidFill>
                  <a:schemeClr val="tx1">
                    <a:lumMod val="50000"/>
                  </a:schemeClr>
                </a:solidFill>
              </a:rPr>
              <a:t>LASER FLASH ANALYSIS </a:t>
            </a:r>
          </a:p>
          <a:p>
            <a:pPr algn="ctr"/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-125 to 110 °C</a:t>
            </a:r>
          </a:p>
          <a:p>
            <a:pPr algn="ctr"/>
            <a:r>
              <a:rPr lang="en-US" sz="1400" dirty="0">
                <a:solidFill>
                  <a:schemeClr val="tx1">
                    <a:lumMod val="50000"/>
                  </a:schemeClr>
                </a:solidFill>
              </a:rPr>
              <a:t>(through-plane to be seen)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5AFA4A7F-C173-E7D4-65A5-A6E4826D9B95}"/>
              </a:ext>
            </a:extLst>
          </p:cNvPr>
          <p:cNvCxnSpPr>
            <a:cxnSpLocks/>
            <a:stCxn id="31" idx="3"/>
          </p:cNvCxnSpPr>
          <p:nvPr/>
        </p:nvCxnSpPr>
        <p:spPr>
          <a:xfrm>
            <a:off x="7320136" y="4897231"/>
            <a:ext cx="1191926" cy="319012"/>
          </a:xfrm>
          <a:prstGeom prst="line">
            <a:avLst/>
          </a:prstGeom>
          <a:ln w="50800" cap="rnd">
            <a:gradFill flip="none" rotWithShape="1">
              <a:gsLst>
                <a:gs pos="0">
                  <a:srgbClr val="3358A8"/>
                </a:gs>
                <a:gs pos="100000">
                  <a:schemeClr val="bg1"/>
                </a:gs>
              </a:gsLst>
              <a:lin ang="0" scaled="1"/>
              <a:tileRect/>
            </a:gradFill>
            <a:round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2EB6843B-E09D-C406-B0AB-FB32B7171501}"/>
              </a:ext>
            </a:extLst>
          </p:cNvPr>
          <p:cNvCxnSpPr>
            <a:cxnSpLocks/>
            <a:stCxn id="31" idx="3"/>
          </p:cNvCxnSpPr>
          <p:nvPr/>
        </p:nvCxnSpPr>
        <p:spPr>
          <a:xfrm flipV="1">
            <a:off x="7320136" y="3844965"/>
            <a:ext cx="1191926" cy="1052266"/>
          </a:xfrm>
          <a:prstGeom prst="line">
            <a:avLst/>
          </a:prstGeom>
          <a:ln w="50800" cap="rnd">
            <a:gradFill flip="none" rotWithShape="1">
              <a:gsLst>
                <a:gs pos="0">
                  <a:srgbClr val="3358A8"/>
                </a:gs>
                <a:gs pos="100000">
                  <a:schemeClr val="bg1"/>
                </a:gs>
              </a:gsLst>
              <a:lin ang="0" scaled="1"/>
              <a:tileRect/>
            </a:gradFill>
            <a:round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E7D47592-2F99-D0ED-D9C7-B33080565FE4}"/>
              </a:ext>
            </a:extLst>
          </p:cNvPr>
          <p:cNvCxnSpPr>
            <a:cxnSpLocks/>
            <a:stCxn id="31" idx="3"/>
          </p:cNvCxnSpPr>
          <p:nvPr/>
        </p:nvCxnSpPr>
        <p:spPr>
          <a:xfrm flipV="1">
            <a:off x="7320136" y="2871953"/>
            <a:ext cx="1187370" cy="2025278"/>
          </a:xfrm>
          <a:prstGeom prst="line">
            <a:avLst/>
          </a:prstGeom>
          <a:ln w="50800" cap="rnd">
            <a:gradFill flip="none" rotWithShape="1">
              <a:gsLst>
                <a:gs pos="0">
                  <a:srgbClr val="3358A8"/>
                </a:gs>
                <a:gs pos="100000">
                  <a:schemeClr val="bg1"/>
                </a:gs>
              </a:gsLst>
              <a:lin ang="0" scaled="1"/>
              <a:tileRect/>
            </a:gradFill>
            <a:round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2798C2BC-0FFD-5733-F1B2-080F34F1E108}"/>
              </a:ext>
            </a:extLst>
          </p:cNvPr>
          <p:cNvCxnSpPr>
            <a:cxnSpLocks/>
            <a:stCxn id="29" idx="3"/>
          </p:cNvCxnSpPr>
          <p:nvPr/>
        </p:nvCxnSpPr>
        <p:spPr>
          <a:xfrm flipV="1">
            <a:off x="7320136" y="2303929"/>
            <a:ext cx="1187370" cy="232904"/>
          </a:xfrm>
          <a:prstGeom prst="line">
            <a:avLst/>
          </a:prstGeom>
          <a:ln w="50800" cap="rnd">
            <a:gradFill flip="none" rotWithShape="1">
              <a:gsLst>
                <a:gs pos="0">
                  <a:srgbClr val="3358A8"/>
                </a:gs>
                <a:gs pos="100000">
                  <a:schemeClr val="bg1"/>
                </a:gs>
              </a:gsLst>
              <a:lin ang="0" scaled="1"/>
              <a:tileRect/>
            </a:gradFill>
            <a:round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06B6ECE9-EE5B-9D2D-472A-D0050E237A3C}"/>
              </a:ext>
            </a:extLst>
          </p:cNvPr>
          <p:cNvSpPr txBox="1"/>
          <p:nvPr/>
        </p:nvSpPr>
        <p:spPr bwMode="auto">
          <a:xfrm>
            <a:off x="11208566" y="2076033"/>
            <a:ext cx="6474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CTE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73B2CF89-1FE0-5BAB-1B9A-5B58802FE9A1}"/>
              </a:ext>
            </a:extLst>
          </p:cNvPr>
          <p:cNvSpPr txBox="1"/>
          <p:nvPr/>
        </p:nvSpPr>
        <p:spPr bwMode="auto">
          <a:xfrm>
            <a:off x="11208566" y="3554307"/>
            <a:ext cx="6474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CTE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AE9F53DC-95D8-C74E-41AD-B3CC6ABDB2FC}"/>
              </a:ext>
            </a:extLst>
          </p:cNvPr>
          <p:cNvSpPr txBox="1"/>
          <p:nvPr/>
        </p:nvSpPr>
        <p:spPr bwMode="auto">
          <a:xfrm>
            <a:off x="11208566" y="5032079"/>
            <a:ext cx="6474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a / λ</a:t>
            </a:r>
            <a:endParaRPr lang="en-GB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56393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2" grpId="0" animBg="1"/>
      <p:bldP spid="25" grpId="0"/>
      <p:bldP spid="26" grpId="0"/>
      <p:bldP spid="2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099C7294-C15E-61E9-1942-88F2AEEEFED6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</a14:imgLayer>
                </a14:imgProps>
              </a:ext>
            </a:extLst>
          </a:blip>
          <a:srcRect t="22405" b="38293"/>
          <a:stretch/>
        </p:blipFill>
        <p:spPr>
          <a:xfrm>
            <a:off x="0" y="0"/>
            <a:ext cx="12192000" cy="6237312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7DA1637-17B0-F91C-78B5-636733AB69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7DFE3C8-ADDB-A70A-2AB1-A5AF169D7B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13</a:t>
            </a:fld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160BBCC-EBD5-7A24-4ECB-FD47DCAB2656}"/>
              </a:ext>
            </a:extLst>
          </p:cNvPr>
          <p:cNvSpPr/>
          <p:nvPr/>
        </p:nvSpPr>
        <p:spPr>
          <a:xfrm>
            <a:off x="-1" y="0"/>
            <a:ext cx="8328249" cy="6237312"/>
          </a:xfrm>
          <a:prstGeom prst="rect">
            <a:avLst/>
          </a:prstGeom>
          <a:gradFill>
            <a:gsLst>
              <a:gs pos="0">
                <a:schemeClr val="tx1">
                  <a:lumMod val="50000"/>
                </a:schemeClr>
              </a:gs>
              <a:gs pos="100000">
                <a:srgbClr val="003097">
                  <a:alpha val="0"/>
                </a:srgb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A5ED675-51E5-4E10-7A5E-F05314A190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2636912"/>
            <a:ext cx="5327973" cy="2852737"/>
          </a:xfrm>
        </p:spPr>
        <p:txBody>
          <a:bodyPr anchor="b"/>
          <a:lstStyle/>
          <a:p>
            <a:r>
              <a:rPr lang="en-US" dirty="0">
                <a:solidFill>
                  <a:schemeClr val="bg1"/>
                </a:solidFill>
              </a:rPr>
              <a:t>Upcoming mechanical tests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047963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2059F2D-86DA-3BEA-4DC3-C55D43B0D3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373593"/>
            <a:ext cx="5688012" cy="751151"/>
          </a:xfrm>
        </p:spPr>
        <p:txBody>
          <a:bodyPr/>
          <a:lstStyle/>
          <a:p>
            <a:pPr algn="ctr"/>
            <a:r>
              <a:rPr lang="en-US" dirty="0"/>
              <a:t>Impulse Excitation Testing</a:t>
            </a:r>
            <a:br>
              <a:rPr lang="en-US" dirty="0"/>
            </a:br>
            <a:r>
              <a:rPr lang="en-US" sz="2000" dirty="0"/>
              <a:t>ASTM E1876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5239693-C8C9-EB70-C3C5-E6E290CD52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9EBE954-C912-93A1-D9BE-C575377D89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14</a:t>
            </a:fld>
            <a:endParaRPr lang="en-US" dirty="0"/>
          </a:p>
        </p:txBody>
      </p:sp>
      <p:sp>
        <p:nvSpPr>
          <p:cNvPr id="6" name="Rounded Rectangle 8">
            <a:extLst>
              <a:ext uri="{FF2B5EF4-FFF2-40B4-BE49-F238E27FC236}">
                <a16:creationId xmlns:a16="http://schemas.microsoft.com/office/drawing/2014/main" id="{D2F2CC4F-47F8-82B7-0131-0E7084FC93C5}"/>
              </a:ext>
            </a:extLst>
          </p:cNvPr>
          <p:cNvSpPr/>
          <p:nvPr/>
        </p:nvSpPr>
        <p:spPr>
          <a:xfrm>
            <a:off x="1066375" y="3205876"/>
            <a:ext cx="4669585" cy="2560078"/>
          </a:xfrm>
          <a:prstGeom prst="rect">
            <a:avLst/>
          </a:prstGeom>
          <a:solidFill>
            <a:schemeClr val="tx1">
              <a:alpha val="20000"/>
            </a:schemeClr>
          </a:solidFill>
          <a:ln w="38100" cap="flat" cmpd="sng" algn="ctr">
            <a:noFill/>
            <a:prstDash val="solid"/>
          </a:ln>
          <a:effectLst/>
        </p:spPr>
        <p:txBody>
          <a:bodyPr rtlCol="0" anchor="b" anchorCtr="0"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0" cap="none" spc="0" normalizeH="0" baseline="0" noProof="0" dirty="0">
              <a:ln>
                <a:noFill/>
              </a:ln>
              <a:solidFill>
                <a:srgbClr val="969696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61390A52-77BF-262A-DC1B-EA891023DC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317297"/>
            <a:ext cx="5863331" cy="4703991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/>
              <a:t>A</a:t>
            </a:r>
            <a:r>
              <a:rPr lang="en-GB" dirty="0"/>
              <a:t> non-destructive and accurate way to determine materials elastic properties (E, G, µ)</a:t>
            </a:r>
          </a:p>
        </p:txBody>
      </p:sp>
      <p:sp>
        <p:nvSpPr>
          <p:cNvPr id="8" name="Rounded Rectangle 35">
            <a:extLst>
              <a:ext uri="{FF2B5EF4-FFF2-40B4-BE49-F238E27FC236}">
                <a16:creationId xmlns:a16="http://schemas.microsoft.com/office/drawing/2014/main" id="{6F3C0F4B-78AF-0279-1F38-66A75D05AEE1}"/>
              </a:ext>
            </a:extLst>
          </p:cNvPr>
          <p:cNvSpPr/>
          <p:nvPr/>
        </p:nvSpPr>
        <p:spPr>
          <a:xfrm>
            <a:off x="1383875" y="2164476"/>
            <a:ext cx="1435100" cy="939800"/>
          </a:xfrm>
          <a:prstGeom prst="roundRect">
            <a:avLst>
              <a:gd name="adj" fmla="val 0"/>
            </a:avLst>
          </a:prstGeom>
          <a:solidFill>
            <a:schemeClr val="tx1"/>
          </a:solidFill>
          <a:ln w="9525" cap="flat" cmpd="sng" algn="ctr">
            <a:noFill/>
            <a:prstDash val="solid"/>
          </a:ln>
          <a:effectLst>
            <a:glow rad="70000">
              <a:srgbClr val="DDDDDD">
                <a:tint val="30000"/>
                <a:shade val="95000"/>
                <a:satMod val="300000"/>
                <a:alpha val="50000"/>
              </a:srgbClr>
            </a:glow>
          </a:effectLst>
        </p:spPr>
        <p:txBody>
          <a:bodyPr rtlCol="0" anchor="ctr" anchorCtr="0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1" i="0" u="none" strike="noStrike" kern="0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Helvetica" panose="020B0604020202020204" pitchFamily="34" charset="0"/>
                <a:cs typeface="Helvetica" panose="020B0604020202020204" pitchFamily="34" charset="0"/>
              </a:rPr>
              <a:t>Elastic Properties</a:t>
            </a:r>
          </a:p>
        </p:txBody>
      </p:sp>
      <p:sp>
        <p:nvSpPr>
          <p:cNvPr id="9" name="Rounded Rectangle 35">
            <a:extLst>
              <a:ext uri="{FF2B5EF4-FFF2-40B4-BE49-F238E27FC236}">
                <a16:creationId xmlns:a16="http://schemas.microsoft.com/office/drawing/2014/main" id="{F75EF6C7-A262-E12A-2AF0-9D8703CF7ED7}"/>
              </a:ext>
            </a:extLst>
          </p:cNvPr>
          <p:cNvSpPr/>
          <p:nvPr/>
        </p:nvSpPr>
        <p:spPr>
          <a:xfrm>
            <a:off x="1383875" y="3472576"/>
            <a:ext cx="1435100" cy="939800"/>
          </a:xfrm>
          <a:prstGeom prst="rect">
            <a:avLst/>
          </a:prstGeom>
          <a:solidFill>
            <a:schemeClr val="tx1">
              <a:alpha val="50000"/>
            </a:schemeClr>
          </a:solidFill>
          <a:ln w="9525" cap="flat" cmpd="sng" algn="ctr">
            <a:noFill/>
            <a:prstDash val="solid"/>
          </a:ln>
          <a:effectLst/>
        </p:spPr>
        <p:txBody>
          <a:bodyPr rtlCol="0" anchor="ctr" anchorCtr="0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1" i="0" u="none" strike="noStrike" kern="0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Helvetica" panose="020B0604020202020204" pitchFamily="34" charset="0"/>
                <a:cs typeface="Helvetica" panose="020B0604020202020204" pitchFamily="34" charset="0"/>
              </a:rPr>
              <a:t>Mass</a:t>
            </a:r>
          </a:p>
        </p:txBody>
      </p:sp>
      <p:sp>
        <p:nvSpPr>
          <p:cNvPr id="10" name="Rounded Rectangle 35">
            <a:extLst>
              <a:ext uri="{FF2B5EF4-FFF2-40B4-BE49-F238E27FC236}">
                <a16:creationId xmlns:a16="http://schemas.microsoft.com/office/drawing/2014/main" id="{19100B78-FBC8-50DF-B24F-D5EFBDD1DB3C}"/>
              </a:ext>
            </a:extLst>
          </p:cNvPr>
          <p:cNvSpPr/>
          <p:nvPr/>
        </p:nvSpPr>
        <p:spPr>
          <a:xfrm>
            <a:off x="1383875" y="4560540"/>
            <a:ext cx="1435100" cy="939800"/>
          </a:xfrm>
          <a:prstGeom prst="rect">
            <a:avLst/>
          </a:prstGeom>
          <a:solidFill>
            <a:schemeClr val="tx1">
              <a:alpha val="50000"/>
            </a:schemeClr>
          </a:solidFill>
          <a:ln w="9525" cap="flat" cmpd="sng" algn="ctr">
            <a:noFill/>
            <a:prstDash val="solid"/>
          </a:ln>
          <a:effectLst/>
        </p:spPr>
        <p:txBody>
          <a:bodyPr rtlCol="0" anchor="ctr" anchorCtr="0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1" i="0" u="none" strike="noStrike" kern="0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Helvetica" panose="020B0604020202020204" pitchFamily="34" charset="0"/>
                <a:cs typeface="Helvetica" panose="020B0604020202020204" pitchFamily="34" charset="0"/>
              </a:rPr>
              <a:t>Geometry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9E0EA0AB-7574-B308-99B1-1282310A9C79}"/>
              </a:ext>
            </a:extLst>
          </p:cNvPr>
          <p:cNvCxnSpPr>
            <a:cxnSpLocks/>
            <a:endCxn id="12" idx="1"/>
          </p:cNvCxnSpPr>
          <p:nvPr/>
        </p:nvCxnSpPr>
        <p:spPr>
          <a:xfrm flipV="1">
            <a:off x="3290317" y="3943533"/>
            <a:ext cx="325029" cy="2198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tailEnd type="triangle" w="lg" len="lg"/>
          </a:ln>
          <a:effectLst/>
        </p:spPr>
      </p:cxnSp>
      <p:sp>
        <p:nvSpPr>
          <p:cNvPr id="12" name="Rounded Rectangle 35">
            <a:extLst>
              <a:ext uri="{FF2B5EF4-FFF2-40B4-BE49-F238E27FC236}">
                <a16:creationId xmlns:a16="http://schemas.microsoft.com/office/drawing/2014/main" id="{F293E155-FE07-568A-2892-C66C8627B109}"/>
              </a:ext>
            </a:extLst>
          </p:cNvPr>
          <p:cNvSpPr/>
          <p:nvPr/>
        </p:nvSpPr>
        <p:spPr>
          <a:xfrm>
            <a:off x="3615346" y="3342399"/>
            <a:ext cx="1925027" cy="1202268"/>
          </a:xfrm>
          <a:prstGeom prst="rect">
            <a:avLst/>
          </a:prstGeom>
          <a:solidFill>
            <a:schemeClr val="tx1">
              <a:alpha val="50000"/>
            </a:schemeClr>
          </a:solidFill>
          <a:ln w="9525" cap="flat" cmpd="sng" algn="ctr">
            <a:noFill/>
            <a:prstDash val="solid"/>
          </a:ln>
          <a:effectLst/>
        </p:spPr>
        <p:txBody>
          <a:bodyPr rtlCol="0" anchor="ctr" anchorCtr="0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1" i="0" u="none" strike="noStrike" kern="0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Helvetica" panose="020B0604020202020204" pitchFamily="34" charset="0"/>
                <a:cs typeface="Helvetica" panose="020B0604020202020204" pitchFamily="34" charset="0"/>
              </a:rPr>
              <a:t>Mechanical resonant frequencies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F051D87-7073-EEFB-2FC8-18A00E08FC07}"/>
              </a:ext>
            </a:extLst>
          </p:cNvPr>
          <p:cNvSpPr txBox="1"/>
          <p:nvPr/>
        </p:nvSpPr>
        <p:spPr>
          <a:xfrm>
            <a:off x="3615346" y="4703910"/>
            <a:ext cx="18509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/>
            <a:r>
              <a:rPr lang="en-US" sz="1800" b="1" dirty="0">
                <a:solidFill>
                  <a:srgbClr val="6685C6"/>
                </a:solidFill>
                <a:latin typeface="Arial"/>
              </a:rPr>
              <a:t>known properties</a:t>
            </a:r>
          </a:p>
        </p:txBody>
      </p:sp>
      <p:cxnSp>
        <p:nvCxnSpPr>
          <p:cNvPr id="14" name="Elbow Connector 10">
            <a:extLst>
              <a:ext uri="{FF2B5EF4-FFF2-40B4-BE49-F238E27FC236}">
                <a16:creationId xmlns:a16="http://schemas.microsoft.com/office/drawing/2014/main" id="{5D904CC9-3D4E-ECC9-83DB-B34C5B84547E}"/>
              </a:ext>
            </a:extLst>
          </p:cNvPr>
          <p:cNvCxnSpPr>
            <a:cxnSpLocks/>
            <a:stCxn id="12" idx="0"/>
          </p:cNvCxnSpPr>
          <p:nvPr/>
        </p:nvCxnSpPr>
        <p:spPr>
          <a:xfrm rot="16200000" flipV="1">
            <a:off x="3223329" y="1987867"/>
            <a:ext cx="942096" cy="1766967"/>
          </a:xfrm>
          <a:prstGeom prst="bentConnector2">
            <a:avLst/>
          </a:prstGeom>
          <a:noFill/>
          <a:ln w="25400" cap="flat" cmpd="sng" algn="ctr">
            <a:solidFill>
              <a:schemeClr val="tx1"/>
            </a:solidFill>
            <a:prstDash val="solid"/>
            <a:tailEnd type="triangle" w="lg" len="lg"/>
          </a:ln>
          <a:effectLst/>
        </p:spPr>
      </p:cxnSp>
      <p:cxnSp>
        <p:nvCxnSpPr>
          <p:cNvPr id="21" name="Connector: Elbow 20">
            <a:extLst>
              <a:ext uri="{FF2B5EF4-FFF2-40B4-BE49-F238E27FC236}">
                <a16:creationId xmlns:a16="http://schemas.microsoft.com/office/drawing/2014/main" id="{1F83FC12-52B7-32E4-3272-2A88C8B8CBDF}"/>
              </a:ext>
            </a:extLst>
          </p:cNvPr>
          <p:cNvCxnSpPr>
            <a:cxnSpLocks/>
            <a:stCxn id="10" idx="3"/>
          </p:cNvCxnSpPr>
          <p:nvPr/>
        </p:nvCxnSpPr>
        <p:spPr>
          <a:xfrm flipH="1" flipV="1">
            <a:off x="2814067" y="2643188"/>
            <a:ext cx="4908" cy="2387252"/>
          </a:xfrm>
          <a:prstGeom prst="bentConnector4">
            <a:avLst>
              <a:gd name="adj1" fmla="val -8248024"/>
              <a:gd name="adj2" fmla="val 100041"/>
            </a:avLst>
          </a:prstGeom>
          <a:ln w="254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ight Bracket 21">
            <a:extLst>
              <a:ext uri="{FF2B5EF4-FFF2-40B4-BE49-F238E27FC236}">
                <a16:creationId xmlns:a16="http://schemas.microsoft.com/office/drawing/2014/main" id="{D0B73966-0A2F-80D0-3882-4380B3137B1B}"/>
              </a:ext>
            </a:extLst>
          </p:cNvPr>
          <p:cNvSpPr/>
          <p:nvPr/>
        </p:nvSpPr>
        <p:spPr>
          <a:xfrm rot="16200000">
            <a:off x="3187104" y="3854253"/>
            <a:ext cx="73152" cy="128016"/>
          </a:xfrm>
          <a:prstGeom prst="rightBracket">
            <a:avLst>
              <a:gd name="adj" fmla="val 116107"/>
            </a:avLst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639032C0-3967-5DD6-B337-751232C675D7}"/>
              </a:ext>
            </a:extLst>
          </p:cNvPr>
          <p:cNvCxnSpPr>
            <a:cxnSpLocks/>
            <a:stCxn id="9" idx="3"/>
          </p:cNvCxnSpPr>
          <p:nvPr/>
        </p:nvCxnSpPr>
        <p:spPr>
          <a:xfrm>
            <a:off x="2818975" y="3942476"/>
            <a:ext cx="333230" cy="874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tailEnd type="none" w="lg" len="lg"/>
          </a:ln>
          <a:effectLst/>
        </p:spPr>
      </p:cxnSp>
      <p:cxnSp>
        <p:nvCxnSpPr>
          <p:cNvPr id="24" name="Connector: Elbow 23">
            <a:extLst>
              <a:ext uri="{FF2B5EF4-FFF2-40B4-BE49-F238E27FC236}">
                <a16:creationId xmlns:a16="http://schemas.microsoft.com/office/drawing/2014/main" id="{B7DFDF87-B96D-52B5-4D4D-33593D9A1F5F}"/>
              </a:ext>
            </a:extLst>
          </p:cNvPr>
          <p:cNvCxnSpPr>
            <a:cxnSpLocks/>
            <a:stCxn id="9" idx="3"/>
          </p:cNvCxnSpPr>
          <p:nvPr/>
        </p:nvCxnSpPr>
        <p:spPr>
          <a:xfrm flipH="1" flipV="1">
            <a:off x="2810296" y="2887910"/>
            <a:ext cx="8679" cy="1054566"/>
          </a:xfrm>
          <a:prstGeom prst="bentConnector4">
            <a:avLst>
              <a:gd name="adj1" fmla="val -2633944"/>
              <a:gd name="adj2" fmla="val 99978"/>
            </a:avLst>
          </a:prstGeom>
          <a:ln w="254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ctor: Elbow 24">
            <a:extLst>
              <a:ext uri="{FF2B5EF4-FFF2-40B4-BE49-F238E27FC236}">
                <a16:creationId xmlns:a16="http://schemas.microsoft.com/office/drawing/2014/main" id="{04A2C9A7-ADB2-EAA1-C504-00326A0184EA}"/>
              </a:ext>
            </a:extLst>
          </p:cNvPr>
          <p:cNvCxnSpPr>
            <a:cxnSpLocks/>
            <a:stCxn id="10" idx="3"/>
          </p:cNvCxnSpPr>
          <p:nvPr/>
        </p:nvCxnSpPr>
        <p:spPr>
          <a:xfrm flipV="1">
            <a:off x="2818975" y="4224338"/>
            <a:ext cx="809480" cy="806102"/>
          </a:xfrm>
          <a:prstGeom prst="bentConnector3">
            <a:avLst>
              <a:gd name="adj1" fmla="val 50000"/>
            </a:avLst>
          </a:prstGeom>
          <a:ln w="254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ounded Rectangle 8">
            <a:extLst>
              <a:ext uri="{FF2B5EF4-FFF2-40B4-BE49-F238E27FC236}">
                <a16:creationId xmlns:a16="http://schemas.microsoft.com/office/drawing/2014/main" id="{B4A6B30D-E24C-F269-34D1-F197B6C491CF}"/>
              </a:ext>
            </a:extLst>
          </p:cNvPr>
          <p:cNvSpPr/>
          <p:nvPr/>
        </p:nvSpPr>
        <p:spPr>
          <a:xfrm>
            <a:off x="6588820" y="0"/>
            <a:ext cx="5603180" cy="6237312"/>
          </a:xfrm>
          <a:prstGeom prst="rect">
            <a:avLst/>
          </a:prstGeom>
          <a:solidFill>
            <a:srgbClr val="00329E"/>
          </a:solidFill>
          <a:ln w="38100" cap="flat" cmpd="sng" algn="ctr">
            <a:noFill/>
            <a:prstDash val="solid"/>
          </a:ln>
          <a:effectLst/>
        </p:spPr>
        <p:txBody>
          <a:bodyPr rtlCol="0" anchor="b" anchorCtr="0"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0" cap="none" spc="0" normalizeH="0" baseline="0" noProof="0" dirty="0">
              <a:ln>
                <a:noFill/>
              </a:ln>
              <a:solidFill>
                <a:srgbClr val="969696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1" name="Rounded Rectangle 8">
            <a:extLst>
              <a:ext uri="{FF2B5EF4-FFF2-40B4-BE49-F238E27FC236}">
                <a16:creationId xmlns:a16="http://schemas.microsoft.com/office/drawing/2014/main" id="{F552DE39-FE6E-444D-7130-0D00DE7C37A6}"/>
              </a:ext>
            </a:extLst>
          </p:cNvPr>
          <p:cNvSpPr/>
          <p:nvPr/>
        </p:nvSpPr>
        <p:spPr>
          <a:xfrm>
            <a:off x="6588820" y="260648"/>
            <a:ext cx="5603180" cy="864096"/>
          </a:xfrm>
          <a:prstGeom prst="rect">
            <a:avLst/>
          </a:prstGeom>
          <a:solidFill>
            <a:srgbClr val="00329E"/>
          </a:solidFill>
          <a:ln w="38100" cap="flat" cmpd="sng" algn="ctr">
            <a:noFill/>
            <a:prstDash val="solid"/>
          </a:ln>
          <a:effectLst/>
        </p:spPr>
        <p:txBody>
          <a:bodyPr rtlCol="0" anchor="b" anchorCtr="0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4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Simple Modal </a:t>
            </a:r>
            <a:r>
              <a:rPr kumimoji="0" lang="es-ES" sz="2400" b="1" i="0" u="none" strike="noStrike" kern="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Analysis</a:t>
            </a:r>
            <a:endParaRPr kumimoji="0" lang="es-ES" sz="24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i="0" u="none" strike="noStrike" kern="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To</a:t>
            </a:r>
            <a:r>
              <a:rPr kumimoji="0" lang="es-ES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determine </a:t>
            </a:r>
            <a:r>
              <a:rPr kumimoji="0" lang="es-ES" i="0" u="none" strike="noStrike" kern="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the</a:t>
            </a:r>
            <a:r>
              <a:rPr kumimoji="0" lang="es-ES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es-ES" i="0" u="none" strike="noStrike" kern="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resonant</a:t>
            </a:r>
            <a:r>
              <a:rPr kumimoji="0" lang="es-ES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es-ES" i="0" u="none" strike="noStrike" kern="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frequencies</a:t>
            </a:r>
            <a:endParaRPr kumimoji="0" lang="es-ES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80C0C8E4-6BAD-3568-142C-7F0FBB9FA990}"/>
              </a:ext>
            </a:extLst>
          </p:cNvPr>
          <p:cNvPicPr>
            <a:picLocks noChangeAspect="1"/>
          </p:cNvPicPr>
          <p:nvPr/>
        </p:nvPicPr>
        <p:blipFill>
          <a:blip r:embed="rId3">
            <a:lum bright="70000" contrast="-70000"/>
          </a:blip>
          <a:srcRect r="48043" b="55575"/>
          <a:stretch/>
        </p:blipFill>
        <p:spPr>
          <a:xfrm>
            <a:off x="7572505" y="1317297"/>
            <a:ext cx="3692021" cy="1896157"/>
          </a:xfrm>
          <a:prstGeom prst="rect">
            <a:avLst/>
          </a:prstGeom>
        </p:spPr>
      </p:pic>
      <p:pic>
        <p:nvPicPr>
          <p:cNvPr id="16" name="Picture 3">
            <a:extLst>
              <a:ext uri="{FF2B5EF4-FFF2-40B4-BE49-F238E27FC236}">
                <a16:creationId xmlns:a16="http://schemas.microsoft.com/office/drawing/2014/main" id="{74FDFC35-6304-7220-F953-572B432076F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100000"/>
                    </a14:imgEffect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9372"/>
          <a:stretch/>
        </p:blipFill>
        <p:spPr bwMode="auto">
          <a:xfrm>
            <a:off x="7233576" y="3777935"/>
            <a:ext cx="1809382" cy="6638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2">
            <a:extLst>
              <a:ext uri="{FF2B5EF4-FFF2-40B4-BE49-F238E27FC236}">
                <a16:creationId xmlns:a16="http://schemas.microsoft.com/office/drawing/2014/main" id="{269B492A-4243-70F7-FD99-88BFC567E5C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2338" b="88312" l="746" r="100000"/>
                    </a14:imgEffect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092" t="14076" r="1236" b="7252"/>
          <a:stretch/>
        </p:blipFill>
        <p:spPr bwMode="auto">
          <a:xfrm>
            <a:off x="9763833" y="3777935"/>
            <a:ext cx="1747696" cy="53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" name="TextBox 33">
            <a:extLst>
              <a:ext uri="{FF2B5EF4-FFF2-40B4-BE49-F238E27FC236}">
                <a16:creationId xmlns:a16="http://schemas.microsoft.com/office/drawing/2014/main" id="{7D6F092D-12DD-CBC5-B8D7-0B1F87553CC3}"/>
              </a:ext>
            </a:extLst>
          </p:cNvPr>
          <p:cNvSpPr txBox="1"/>
          <p:nvPr/>
        </p:nvSpPr>
        <p:spPr bwMode="auto">
          <a:xfrm>
            <a:off x="7067691" y="3342399"/>
            <a:ext cx="219666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1800" b="1" dirty="0" err="1">
                <a:solidFill>
                  <a:schemeClr val="bg1"/>
                </a:solidFill>
              </a:rPr>
              <a:t>First</a:t>
            </a:r>
            <a:r>
              <a:rPr lang="es-ES" sz="1800" b="1" dirty="0">
                <a:solidFill>
                  <a:schemeClr val="bg1"/>
                </a:solidFill>
              </a:rPr>
              <a:t> </a:t>
            </a:r>
            <a:r>
              <a:rPr lang="es-ES" sz="1800" b="1" dirty="0" err="1">
                <a:solidFill>
                  <a:schemeClr val="bg1"/>
                </a:solidFill>
              </a:rPr>
              <a:t>Flexural</a:t>
            </a:r>
            <a:r>
              <a:rPr lang="es-ES" sz="1800" b="1" dirty="0">
                <a:solidFill>
                  <a:schemeClr val="bg1"/>
                </a:solidFill>
              </a:rPr>
              <a:t> </a:t>
            </a:r>
            <a:r>
              <a:rPr lang="es-ES" sz="1800" b="1" dirty="0" err="1">
                <a:solidFill>
                  <a:schemeClr val="bg1"/>
                </a:solidFill>
              </a:rPr>
              <a:t>Mode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CFCBCD32-0F6F-FA81-160F-C126E260A5AB}"/>
              </a:ext>
            </a:extLst>
          </p:cNvPr>
          <p:cNvSpPr txBox="1"/>
          <p:nvPr/>
        </p:nvSpPr>
        <p:spPr bwMode="auto">
          <a:xfrm>
            <a:off x="9539350" y="3339178"/>
            <a:ext cx="224466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1800" b="1" dirty="0" err="1">
                <a:solidFill>
                  <a:schemeClr val="bg1"/>
                </a:solidFill>
              </a:rPr>
              <a:t>First</a:t>
            </a:r>
            <a:r>
              <a:rPr lang="es-ES" sz="1800" b="1" dirty="0">
                <a:solidFill>
                  <a:schemeClr val="bg1"/>
                </a:solidFill>
              </a:rPr>
              <a:t> Torsional </a:t>
            </a:r>
            <a:r>
              <a:rPr lang="es-ES" sz="1800" b="1" dirty="0" err="1">
                <a:solidFill>
                  <a:schemeClr val="bg1"/>
                </a:solidFill>
              </a:rPr>
              <a:t>Mode</a:t>
            </a:r>
            <a:endParaRPr lang="en-GB" dirty="0">
              <a:solidFill>
                <a:schemeClr val="bg1"/>
              </a:solidFill>
            </a:endParaRPr>
          </a:p>
        </p:txBody>
      </p: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4F675089-CDA4-831F-DEB5-0569994848B7}"/>
              </a:ext>
            </a:extLst>
          </p:cNvPr>
          <p:cNvCxnSpPr>
            <a:cxnSpLocks/>
          </p:cNvCxnSpPr>
          <p:nvPr/>
        </p:nvCxnSpPr>
        <p:spPr>
          <a:xfrm flipV="1">
            <a:off x="8166021" y="1820131"/>
            <a:ext cx="566743" cy="1519047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Oval 38">
            <a:extLst>
              <a:ext uri="{FF2B5EF4-FFF2-40B4-BE49-F238E27FC236}">
                <a16:creationId xmlns:a16="http://schemas.microsoft.com/office/drawing/2014/main" id="{AECAB0FC-E4B8-025B-9C31-57E1331DBC0C}"/>
              </a:ext>
            </a:extLst>
          </p:cNvPr>
          <p:cNvSpPr/>
          <p:nvPr/>
        </p:nvSpPr>
        <p:spPr>
          <a:xfrm>
            <a:off x="8421743" y="1163376"/>
            <a:ext cx="590551" cy="590551"/>
          </a:xfrm>
          <a:prstGeom prst="ellipse">
            <a:avLst/>
          </a:prstGeom>
          <a:solidFill>
            <a:schemeClr val="bg2">
              <a:alpha val="38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DFA59FEE-3848-F491-F849-083C31A183DB}"/>
              </a:ext>
            </a:extLst>
          </p:cNvPr>
          <p:cNvCxnSpPr>
            <a:cxnSpLocks/>
          </p:cNvCxnSpPr>
          <p:nvPr/>
        </p:nvCxnSpPr>
        <p:spPr>
          <a:xfrm flipH="1" flipV="1">
            <a:off x="9624392" y="1962054"/>
            <a:ext cx="1037288" cy="1339672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Oval 45">
            <a:extLst>
              <a:ext uri="{FF2B5EF4-FFF2-40B4-BE49-F238E27FC236}">
                <a16:creationId xmlns:a16="http://schemas.microsoft.com/office/drawing/2014/main" id="{119007F0-59E8-2D17-5D81-D6D2B1663654}"/>
              </a:ext>
            </a:extLst>
          </p:cNvPr>
          <p:cNvSpPr/>
          <p:nvPr/>
        </p:nvSpPr>
        <p:spPr>
          <a:xfrm>
            <a:off x="9180755" y="1371503"/>
            <a:ext cx="590551" cy="590551"/>
          </a:xfrm>
          <a:prstGeom prst="ellipse">
            <a:avLst/>
          </a:prstGeom>
          <a:solidFill>
            <a:schemeClr val="bg2">
              <a:alpha val="38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Rounded Rectangle 8">
            <a:extLst>
              <a:ext uri="{FF2B5EF4-FFF2-40B4-BE49-F238E27FC236}">
                <a16:creationId xmlns:a16="http://schemas.microsoft.com/office/drawing/2014/main" id="{40C9D069-7FE4-0508-30A2-72C679FFE0BB}"/>
              </a:ext>
            </a:extLst>
          </p:cNvPr>
          <p:cNvSpPr/>
          <p:nvPr/>
        </p:nvSpPr>
        <p:spPr>
          <a:xfrm>
            <a:off x="6586101" y="5108655"/>
            <a:ext cx="5603180" cy="864096"/>
          </a:xfrm>
          <a:prstGeom prst="rect">
            <a:avLst/>
          </a:prstGeom>
          <a:solidFill>
            <a:srgbClr val="00329E"/>
          </a:solidFill>
          <a:ln w="38100" cap="flat" cmpd="sng" algn="ctr">
            <a:noFill/>
            <a:prstDash val="solid"/>
          </a:ln>
          <a:effectLst/>
        </p:spPr>
        <p:txBody>
          <a:bodyPr rtlCol="0" anchor="b" anchorCtr="0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4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FEA </a:t>
            </a:r>
            <a:r>
              <a:rPr kumimoji="0" lang="es-ES" sz="2400" b="1" i="0" u="none" strike="noStrike" kern="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Analysis</a:t>
            </a:r>
            <a:endParaRPr kumimoji="0" lang="es-ES" sz="24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i="0" u="none" strike="noStrike" kern="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To</a:t>
            </a:r>
            <a:r>
              <a:rPr kumimoji="0" lang="es-ES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back </a:t>
            </a:r>
            <a:r>
              <a:rPr kumimoji="0" lang="es-ES" i="0" u="none" strike="noStrike" kern="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calculate</a:t>
            </a:r>
            <a:r>
              <a:rPr kumimoji="0" lang="es-ES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es-ES" i="0" u="none" strike="noStrike" kern="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the</a:t>
            </a:r>
            <a:r>
              <a:rPr kumimoji="0" lang="es-ES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es-ES" i="0" u="none" strike="noStrike" kern="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elastic</a:t>
            </a:r>
            <a:r>
              <a:rPr kumimoji="0" lang="es-ES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es-ES" i="0" u="none" strike="noStrike" kern="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properties</a:t>
            </a:r>
            <a:endParaRPr kumimoji="0" lang="es-ES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50" name="Graphic 49" descr="Add with solid fill">
            <a:extLst>
              <a:ext uri="{FF2B5EF4-FFF2-40B4-BE49-F238E27FC236}">
                <a16:creationId xmlns:a16="http://schemas.microsoft.com/office/drawing/2014/main" id="{266D483A-0D45-D99C-A61A-DC15358BD02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8977181" y="4337447"/>
            <a:ext cx="781962" cy="781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912108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ed Rectangle 8">
            <a:extLst>
              <a:ext uri="{FF2B5EF4-FFF2-40B4-BE49-F238E27FC236}">
                <a16:creationId xmlns:a16="http://schemas.microsoft.com/office/drawing/2014/main" id="{2940E06E-02EB-90CC-3A88-E8791CB23F18}"/>
              </a:ext>
            </a:extLst>
          </p:cNvPr>
          <p:cNvSpPr/>
          <p:nvPr/>
        </p:nvSpPr>
        <p:spPr>
          <a:xfrm>
            <a:off x="0" y="1201507"/>
            <a:ext cx="7392144" cy="1511251"/>
          </a:xfrm>
          <a:prstGeom prst="rect">
            <a:avLst/>
          </a:prstGeom>
          <a:solidFill>
            <a:srgbClr val="00329E"/>
          </a:solidFill>
          <a:ln w="38100" cap="flat" cmpd="sng" algn="ctr">
            <a:noFill/>
            <a:prstDash val="solid"/>
          </a:ln>
          <a:effectLst/>
        </p:spPr>
        <p:txBody>
          <a:bodyPr rtlCol="0" anchor="b" anchorCtr="0"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0" cap="none" spc="0" normalizeH="0" baseline="0" noProof="0" dirty="0">
              <a:ln>
                <a:noFill/>
              </a:ln>
              <a:solidFill>
                <a:srgbClr val="969696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3AAD734-8643-5EDB-B426-B4AE844295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Compression Testing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3401075-76F1-EE12-B00F-ED1FCD4A3D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E4CD534-DC34-E0D7-C762-4AAAB7CEDD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15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D5B7E65-123E-BC8B-E6D0-A5D4D22B67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92144" y="-1"/>
            <a:ext cx="4798467" cy="6246161"/>
          </a:xfrm>
          <a:prstGeom prst="rect">
            <a:avLst/>
          </a:prstGeom>
        </p:spPr>
      </p:pic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368514DE-CBEB-3FB2-ABD7-4C9D1C388F7B}"/>
              </a:ext>
            </a:extLst>
          </p:cNvPr>
          <p:cNvSpPr txBox="1">
            <a:spLocks/>
          </p:cNvSpPr>
          <p:nvPr/>
        </p:nvSpPr>
        <p:spPr bwMode="auto">
          <a:xfrm>
            <a:off x="407948" y="1498338"/>
            <a:ext cx="6840141" cy="448796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eaLnBrk="1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Font typeface="Arial"/>
              <a:buNone/>
              <a:defRPr sz="2100" b="1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/>
              <a:buChar char="•"/>
              <a:defRPr sz="18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SzPct val="100000"/>
              <a:buFont typeface="Arial"/>
              <a:buChar char="•"/>
              <a:defRPr sz="17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SzPct val="100000"/>
              <a:buFont typeface="Arial"/>
              <a:buChar char="•"/>
              <a:defRPr sz="16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bg1"/>
                </a:solidFill>
              </a:rPr>
              <a:t>Determination of: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Young’s modulus and Poisson’s ratio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Permanent deformation under different load levels</a:t>
            </a:r>
            <a:endParaRPr lang="en-GB" dirty="0">
              <a:solidFill>
                <a:schemeClr val="bg1"/>
              </a:solidFill>
            </a:endParaRPr>
          </a:p>
          <a:p>
            <a:pPr>
              <a:spcBef>
                <a:spcPts val="2400"/>
              </a:spcBef>
            </a:pPr>
            <a:r>
              <a:rPr lang="en-GB" dirty="0"/>
              <a:t>Mature dedicated test set-up in a universal testing machine combination with a Digital Image Correlation system</a:t>
            </a:r>
          </a:p>
        </p:txBody>
      </p:sp>
      <p:pic>
        <p:nvPicPr>
          <p:cNvPr id="10" name="Picture 9" descr="A machine with many wires and a blue light&#10;&#10;Description automatically generated">
            <a:extLst>
              <a:ext uri="{FF2B5EF4-FFF2-40B4-BE49-F238E27FC236}">
                <a16:creationId xmlns:a16="http://schemas.microsoft.com/office/drawing/2014/main" id="{C5656D34-0A38-D002-6A64-2C1CC55B9B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63952" y="3750136"/>
            <a:ext cx="1266965" cy="2250382"/>
          </a:xfrm>
          <a:prstGeom prst="rect">
            <a:avLst/>
          </a:prstGeom>
        </p:spPr>
      </p:pic>
      <p:pic>
        <p:nvPicPr>
          <p:cNvPr id="2050" name="Picture 2">
            <a:extLst>
              <a:ext uri="{FF2B5EF4-FFF2-40B4-BE49-F238E27FC236}">
                <a16:creationId xmlns:a16="http://schemas.microsoft.com/office/drawing/2014/main" id="{56E95B1D-C6F6-1A52-715B-DD25F757728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33"/>
          <a:stretch/>
        </p:blipFill>
        <p:spPr bwMode="auto">
          <a:xfrm>
            <a:off x="3286945" y="3658997"/>
            <a:ext cx="2135789" cy="2104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8BE9A26E-EDB2-B233-4053-EB121C2D7472}"/>
              </a:ext>
            </a:extLst>
          </p:cNvPr>
          <p:cNvSpPr txBox="1"/>
          <p:nvPr/>
        </p:nvSpPr>
        <p:spPr bwMode="auto">
          <a:xfrm>
            <a:off x="478614" y="4014283"/>
            <a:ext cx="2736304" cy="15081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spcBef>
                <a:spcPts val="2400"/>
              </a:spcBef>
              <a:buFont typeface="Arial" panose="020B0604020202020204" pitchFamily="34" charset="0"/>
              <a:buChar char="•"/>
            </a:pPr>
            <a:r>
              <a:rPr lang="en-GB" sz="1800" b="0" dirty="0"/>
              <a:t>Non-contact, full field measurement</a:t>
            </a:r>
          </a:p>
          <a:p>
            <a:pPr marL="285750" indent="-285750">
              <a:spcBef>
                <a:spcPts val="2400"/>
              </a:spcBef>
              <a:buFont typeface="Arial" panose="020B0604020202020204" pitchFamily="34" charset="0"/>
              <a:buChar char="•"/>
            </a:pPr>
            <a:r>
              <a:rPr lang="en-GB" dirty="0"/>
              <a:t>High spatial resolution &lt;0.1 mm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1AFCD46-A051-3E5D-C076-5295B51C7528}"/>
              </a:ext>
            </a:extLst>
          </p:cNvPr>
          <p:cNvSpPr txBox="1"/>
          <p:nvPr/>
        </p:nvSpPr>
        <p:spPr bwMode="auto">
          <a:xfrm>
            <a:off x="3696072" y="5723964"/>
            <a:ext cx="155947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b="0" dirty="0">
                <a:solidFill>
                  <a:schemeClr val="tx1">
                    <a:lumMod val="50000"/>
                  </a:schemeClr>
                </a:solidFill>
              </a:rPr>
              <a:t>Ɛ</a:t>
            </a:r>
            <a:r>
              <a:rPr lang="en-US" sz="1800" b="0" baseline="-25000" dirty="0">
                <a:solidFill>
                  <a:schemeClr val="tx1">
                    <a:lumMod val="50000"/>
                  </a:schemeClr>
                </a:solidFill>
              </a:rPr>
              <a:t>2 </a:t>
            </a:r>
            <a:r>
              <a:rPr lang="en-US" sz="1800" b="0" dirty="0">
                <a:solidFill>
                  <a:schemeClr val="tx1">
                    <a:lumMod val="50000"/>
                  </a:schemeClr>
                </a:solidFill>
              </a:rPr>
              <a:t>Distribution</a:t>
            </a:r>
            <a:endParaRPr lang="en-GB" dirty="0">
              <a:solidFill>
                <a:schemeClr val="tx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792821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430830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6E1293-2E46-9587-B502-D23CF3274C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412776"/>
            <a:ext cx="10728571" cy="4608512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sz="2800" dirty="0"/>
              <a:t>Campaign status</a:t>
            </a:r>
          </a:p>
          <a:p>
            <a:pPr>
              <a:lnSpc>
                <a:spcPct val="150000"/>
              </a:lnSpc>
            </a:pPr>
            <a:r>
              <a:rPr lang="en-US" sz="2800" dirty="0"/>
              <a:t>Thermal analysis</a:t>
            </a:r>
          </a:p>
          <a:p>
            <a:pPr lvl="1">
              <a:lnSpc>
                <a:spcPct val="150000"/>
              </a:lnSpc>
            </a:pPr>
            <a:r>
              <a:rPr lang="en-US" sz="2500" dirty="0"/>
              <a:t>Examined tapes and stacks</a:t>
            </a:r>
          </a:p>
          <a:p>
            <a:pPr lvl="1">
              <a:lnSpc>
                <a:spcPct val="150000"/>
              </a:lnSpc>
            </a:pPr>
            <a:r>
              <a:rPr lang="en-GB" sz="2500" dirty="0"/>
              <a:t>Measurement configuration </a:t>
            </a:r>
          </a:p>
          <a:p>
            <a:pPr lvl="1">
              <a:lnSpc>
                <a:spcPct val="150000"/>
              </a:lnSpc>
            </a:pPr>
            <a:r>
              <a:rPr lang="en-GB" sz="2500" dirty="0"/>
              <a:t>Results</a:t>
            </a:r>
          </a:p>
          <a:p>
            <a:pPr>
              <a:lnSpc>
                <a:spcPct val="150000"/>
              </a:lnSpc>
            </a:pPr>
            <a:r>
              <a:rPr lang="en-GB" sz="2800" dirty="0"/>
              <a:t>Upcoming measurements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1E556A2-D656-E95A-FEB5-5A1E6F348C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05561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E9ECDCC-4F36-F739-0629-F797820E51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sz="3600" dirty="0"/>
              <a:t>Campaign status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3782E9C-E886-AA19-A20A-76A7EB4D0C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EB8BE3F-011A-C43E-70D1-F00474A165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3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4EBD63E-8D81-3500-0AB7-D838BCE7AA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5400" y="1436061"/>
            <a:ext cx="10282625" cy="4212420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14038ACA-B920-405E-F669-FD8075BD677E}"/>
              </a:ext>
            </a:extLst>
          </p:cNvPr>
          <p:cNvSpPr/>
          <p:nvPr/>
        </p:nvSpPr>
        <p:spPr>
          <a:xfrm>
            <a:off x="5781040" y="764705"/>
            <a:ext cx="2722880" cy="4853776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216000" rtlCol="0" anchor="t" anchorCtr="0"/>
          <a:lstStyle/>
          <a:p>
            <a:pPr algn="ctr"/>
            <a:r>
              <a:rPr lang="en-US" b="1" dirty="0">
                <a:solidFill>
                  <a:srgbClr val="C00000"/>
                </a:solidFill>
              </a:rPr>
              <a:t>Thermal Analysis</a:t>
            </a:r>
            <a:endParaRPr lang="en-GB" b="1" dirty="0">
              <a:solidFill>
                <a:srgbClr val="C00000"/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3756C68-C7E8-A926-4199-1055E0B7418B}"/>
              </a:ext>
            </a:extLst>
          </p:cNvPr>
          <p:cNvSpPr/>
          <p:nvPr/>
        </p:nvSpPr>
        <p:spPr>
          <a:xfrm>
            <a:off x="8532751" y="764705"/>
            <a:ext cx="2445274" cy="4853776"/>
          </a:xfrm>
          <a:prstGeom prst="rect">
            <a:avLst/>
          </a:prstGeom>
          <a:noFill/>
          <a:ln w="38100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216000" rtlCol="0" anchor="t" anchorCtr="0"/>
          <a:lstStyle/>
          <a:p>
            <a:pPr algn="ctr"/>
            <a:r>
              <a:rPr lang="en-US" b="1" dirty="0">
                <a:solidFill>
                  <a:schemeClr val="tx2"/>
                </a:solidFill>
              </a:rPr>
              <a:t>Mechanical Testing</a:t>
            </a:r>
            <a:endParaRPr lang="en-GB" b="1" dirty="0">
              <a:solidFill>
                <a:schemeClr val="tx2"/>
              </a:solidFill>
            </a:endParaRP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EACD53EB-E75F-233E-8D1C-7DE1894C1DC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68541" y="5255656"/>
            <a:ext cx="1447800" cy="746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96773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3DA7D4F5-26D3-5ED7-E2CB-BF53A56D681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</a14:imgLayer>
                </a14:imgProps>
              </a:ext>
            </a:extLst>
          </a:blip>
          <a:srcRect t="27841" b="33790"/>
          <a:stretch/>
        </p:blipFill>
        <p:spPr>
          <a:xfrm>
            <a:off x="-1" y="0"/>
            <a:ext cx="12192001" cy="6237312"/>
          </a:xfrm>
          <a:prstGeom prst="rect">
            <a:avLst/>
          </a:prstGeom>
          <a:ln w="12700">
            <a:noFill/>
          </a:ln>
          <a:effectLst/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7DA1637-17B0-F91C-78B5-636733AB69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7DFE3C8-ADDB-A70A-2AB1-A5AF169D7B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4</a:t>
            </a:fld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8F73336-5F5C-5D4F-DE88-01C5DD28B2AB}"/>
              </a:ext>
            </a:extLst>
          </p:cNvPr>
          <p:cNvSpPr/>
          <p:nvPr/>
        </p:nvSpPr>
        <p:spPr>
          <a:xfrm>
            <a:off x="-1" y="0"/>
            <a:ext cx="8328249" cy="6237312"/>
          </a:xfrm>
          <a:prstGeom prst="rect">
            <a:avLst/>
          </a:prstGeom>
          <a:gradFill>
            <a:gsLst>
              <a:gs pos="0">
                <a:schemeClr val="tx1">
                  <a:lumMod val="50000"/>
                </a:schemeClr>
              </a:gs>
              <a:gs pos="100000">
                <a:srgbClr val="003097">
                  <a:alpha val="0"/>
                </a:srgb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A5ED675-51E5-4E10-7A5E-F05314A190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2636912"/>
            <a:ext cx="11376025" cy="2852737"/>
          </a:xfrm>
        </p:spPr>
        <p:txBody>
          <a:bodyPr anchor="b"/>
          <a:lstStyle/>
          <a:p>
            <a:r>
              <a:rPr lang="en-US" dirty="0">
                <a:solidFill>
                  <a:schemeClr val="bg1"/>
                </a:solidFill>
              </a:rPr>
              <a:t>Thermal analysis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20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6A435F70-A089-3701-2BEA-54A015A199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51984" y="432322"/>
            <a:ext cx="5475814" cy="2708646"/>
          </a:xfrm>
          <a:prstGeom prst="rect">
            <a:avLst/>
          </a:prstGeom>
        </p:spPr>
      </p:pic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8DCAA60B-F528-3E84-A65B-DDF093910B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56792"/>
            <a:ext cx="5760019" cy="4464496"/>
          </a:xfrm>
        </p:spPr>
        <p:txBody>
          <a:bodyPr/>
          <a:lstStyle/>
          <a:p>
            <a:r>
              <a:rPr lang="en-US" dirty="0"/>
              <a:t>Tapes</a:t>
            </a:r>
            <a:endParaRPr lang="en-GB" dirty="0"/>
          </a:p>
          <a:p>
            <a:pPr marL="536575" lvl="1" indent="-250825">
              <a:buFont typeface="+mj-lt"/>
              <a:buAutoNum type="arabicPeriod"/>
            </a:pPr>
            <a:r>
              <a:rPr lang="en-GB" dirty="0"/>
              <a:t>SS304 tape (50 µm thickness)</a:t>
            </a:r>
            <a:br>
              <a:rPr lang="en-GB" dirty="0"/>
            </a:br>
            <a:r>
              <a:rPr lang="en-GB" b="1" dirty="0">
                <a:sym typeface="Wingdings" panose="05000000000000000000" pitchFamily="2" charset="2"/>
              </a:rPr>
              <a:t> proof of method</a:t>
            </a:r>
            <a:endParaRPr lang="en-US" b="1" dirty="0"/>
          </a:p>
          <a:p>
            <a:pPr marL="536575" lvl="1" indent="-250825">
              <a:buFont typeface="+mj-lt"/>
              <a:buAutoNum type="arabicPeriod"/>
            </a:pPr>
            <a:r>
              <a:rPr lang="en-GB" dirty="0"/>
              <a:t>FESC-SCH04 from Fujikura</a:t>
            </a:r>
          </a:p>
          <a:p>
            <a:pPr marL="536575" lvl="1" indent="-250825">
              <a:buFont typeface="+mj-lt"/>
              <a:buAutoNum type="arabicPeriod"/>
            </a:pPr>
            <a:r>
              <a:rPr lang="en-GB" dirty="0"/>
              <a:t>TPL4421 from THEVA</a:t>
            </a:r>
          </a:p>
          <a:p>
            <a:pPr marL="285750" indent="-285750"/>
            <a:r>
              <a:rPr lang="en-GB" dirty="0"/>
              <a:t>Stacks</a:t>
            </a:r>
          </a:p>
          <a:p>
            <a:pPr marL="571500" lvl="1" indent="-285750"/>
            <a:r>
              <a:rPr lang="en-GB" dirty="0"/>
              <a:t>Stack of tapes of TPL4421 (bonded by tin)</a:t>
            </a:r>
          </a:p>
          <a:p>
            <a:pPr marL="831850" lvl="2" indent="-285750"/>
            <a:r>
              <a:rPr lang="en-GB" dirty="0"/>
              <a:t>in-plane</a:t>
            </a:r>
          </a:p>
          <a:p>
            <a:pPr marL="831850" lvl="2" indent="-285750"/>
            <a:r>
              <a:rPr lang="en-GB" dirty="0"/>
              <a:t>through-plane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75B6B867-8E50-0A59-437B-438592709C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Examined material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ABCE222-DC26-1011-C6D7-D975489413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1CDFB5E-510C-3348-9C2E-076AE416CD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5</a:t>
            </a:fld>
            <a:endParaRPr lang="en-US" dirty="0"/>
          </a:p>
        </p:txBody>
      </p:sp>
      <p:pic>
        <p:nvPicPr>
          <p:cNvPr id="10" name="Picture 9" descr="A ruler and square shaped objects on a table&#10;&#10;Description automatically generated">
            <a:extLst>
              <a:ext uri="{FF2B5EF4-FFF2-40B4-BE49-F238E27FC236}">
                <a16:creationId xmlns:a16="http://schemas.microsoft.com/office/drawing/2014/main" id="{1DA4E383-4EAE-F401-141D-07F1275CD13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20000"/>
                    </a14:imgEffect>
                  </a14:imgLayer>
                </a14:imgProps>
              </a:ext>
            </a:extLst>
          </a:blip>
          <a:srcRect l="21466" t="43125" r="14135" b="36750"/>
          <a:stretch/>
        </p:blipFill>
        <p:spPr>
          <a:xfrm>
            <a:off x="6130999" y="3445743"/>
            <a:ext cx="5112568" cy="2130237"/>
          </a:xfrm>
          <a:prstGeom prst="roundRect">
            <a:avLst>
              <a:gd name="adj" fmla="val 0"/>
            </a:avLst>
          </a:prstGeom>
          <a:effectLst>
            <a:outerShdw blurRad="127000" sx="101000" sy="101000" algn="t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7511878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>
            <a:extLst>
              <a:ext uri="{FF2B5EF4-FFF2-40B4-BE49-F238E27FC236}">
                <a16:creationId xmlns:a16="http://schemas.microsoft.com/office/drawing/2014/main" id="{D44EFB9F-BA4A-B0AB-2551-A406CADCC211}"/>
              </a:ext>
            </a:extLst>
          </p:cNvPr>
          <p:cNvGrpSpPr/>
          <p:nvPr/>
        </p:nvGrpSpPr>
        <p:grpSpPr>
          <a:xfrm>
            <a:off x="2838450" y="4437112"/>
            <a:ext cx="2393454" cy="1512168"/>
            <a:chOff x="2838450" y="4437112"/>
            <a:chExt cx="2393454" cy="1512168"/>
          </a:xfrm>
        </p:grpSpPr>
        <p:sp>
          <p:nvSpPr>
            <p:cNvPr id="16" name="Rectangle: Rounded Corners 15">
              <a:extLst>
                <a:ext uri="{FF2B5EF4-FFF2-40B4-BE49-F238E27FC236}">
                  <a16:creationId xmlns:a16="http://schemas.microsoft.com/office/drawing/2014/main" id="{80FB6CDE-C4EF-2EA0-D77F-8603C9BD9D4B}"/>
                </a:ext>
              </a:extLst>
            </p:cNvPr>
            <p:cNvSpPr/>
            <p:nvPr/>
          </p:nvSpPr>
          <p:spPr>
            <a:xfrm>
              <a:off x="2838450" y="4831296"/>
              <a:ext cx="2393454" cy="1117984"/>
            </a:xfrm>
            <a:prstGeom prst="roundRect">
              <a:avLst>
                <a:gd name="adj" fmla="val 0"/>
              </a:avLst>
            </a:prstGeom>
            <a:solidFill>
              <a:srgbClr val="FF0000">
                <a:alpha val="20000"/>
              </a:srgbClr>
            </a:solidFill>
            <a:ln w="38100">
              <a:solidFill>
                <a:srgbClr val="FF0000"/>
              </a:solidFill>
              <a:prstDash val="dash"/>
              <a:extLst>
                <a:ext uri="{C807C97D-BFC1-408E-A445-0C87EB9F89A2}">
                  <ask:lineSketchStyleProps xmlns:ask="http://schemas.microsoft.com/office/drawing/2018/sketchyshapes" sd="4151879600">
                    <a:custGeom>
                      <a:avLst/>
                      <a:gdLst>
                        <a:gd name="connsiteX0" fmla="*/ 0 w 2376264"/>
                        <a:gd name="connsiteY0" fmla="*/ 0 h 1117984"/>
                        <a:gd name="connsiteX1" fmla="*/ 0 w 2376264"/>
                        <a:gd name="connsiteY1" fmla="*/ 0 h 1117984"/>
                        <a:gd name="connsiteX2" fmla="*/ 2376264 w 2376264"/>
                        <a:gd name="connsiteY2" fmla="*/ 0 h 1117984"/>
                        <a:gd name="connsiteX3" fmla="*/ 2376264 w 2376264"/>
                        <a:gd name="connsiteY3" fmla="*/ 0 h 1117984"/>
                        <a:gd name="connsiteX4" fmla="*/ 2376264 w 2376264"/>
                        <a:gd name="connsiteY4" fmla="*/ 1117984 h 1117984"/>
                        <a:gd name="connsiteX5" fmla="*/ 2376264 w 2376264"/>
                        <a:gd name="connsiteY5" fmla="*/ 1117984 h 1117984"/>
                        <a:gd name="connsiteX6" fmla="*/ 0 w 2376264"/>
                        <a:gd name="connsiteY6" fmla="*/ 1117984 h 1117984"/>
                        <a:gd name="connsiteX7" fmla="*/ 0 w 2376264"/>
                        <a:gd name="connsiteY7" fmla="*/ 1117984 h 1117984"/>
                        <a:gd name="connsiteX8" fmla="*/ 0 w 2376264"/>
                        <a:gd name="connsiteY8" fmla="*/ 0 h 111798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2376264" h="1117984" extrusionOk="0">
                          <a:moveTo>
                            <a:pt x="0" y="0"/>
                          </a:moveTo>
                          <a:lnTo>
                            <a:pt x="0" y="0"/>
                          </a:lnTo>
                          <a:cubicBezTo>
                            <a:pt x="883471" y="41050"/>
                            <a:pt x="1261727" y="-161361"/>
                            <a:pt x="2376264" y="0"/>
                          </a:cubicBezTo>
                          <a:lnTo>
                            <a:pt x="2376264" y="0"/>
                          </a:lnTo>
                          <a:cubicBezTo>
                            <a:pt x="2360204" y="535147"/>
                            <a:pt x="2311431" y="728200"/>
                            <a:pt x="2376264" y="1117984"/>
                          </a:cubicBezTo>
                          <a:lnTo>
                            <a:pt x="2376264" y="1117984"/>
                          </a:lnTo>
                          <a:cubicBezTo>
                            <a:pt x="1209335" y="953507"/>
                            <a:pt x="903296" y="1251795"/>
                            <a:pt x="0" y="1117984"/>
                          </a:cubicBezTo>
                          <a:lnTo>
                            <a:pt x="0" y="1117984"/>
                          </a:lnTo>
                          <a:cubicBezTo>
                            <a:pt x="-83210" y="961708"/>
                            <a:pt x="-1415" y="298010"/>
                            <a:pt x="0" y="0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1"/>
            <a:lstStyle/>
            <a:p>
              <a:pPr algn="ctr"/>
              <a:endParaRPr lang="en-US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C262B5D3-752F-EC67-3D0A-EF4B8B379EFB}"/>
                </a:ext>
              </a:extLst>
            </p:cNvPr>
            <p:cNvSpPr txBox="1"/>
            <p:nvPr/>
          </p:nvSpPr>
          <p:spPr bwMode="auto">
            <a:xfrm>
              <a:off x="2838450" y="4437112"/>
              <a:ext cx="239345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solidFill>
                    <a:srgbClr val="FF0000"/>
                  </a:solidFill>
                </a:rPr>
                <a:t>Actual measurement</a:t>
              </a:r>
              <a:endParaRPr lang="en-GB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3" name="Title 2">
            <a:extLst>
              <a:ext uri="{FF2B5EF4-FFF2-40B4-BE49-F238E27FC236}">
                <a16:creationId xmlns:a16="http://schemas.microsoft.com/office/drawing/2014/main" id="{A32D1AE4-9548-21DD-BAC6-AF6C51FECE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dirty="0"/>
              <a:t>Measurement configuration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905D8EC-CA3C-C571-0F12-0A0D22C349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A99E929-2494-7FDC-ED28-6EB3EEF8B8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6</a:t>
            </a:fld>
            <a:endParaRPr lang="en-US" dirty="0"/>
          </a:p>
        </p:txBody>
      </p:sp>
      <p:sp>
        <p:nvSpPr>
          <p:cNvPr id="6" name="AutoShape 2" descr="DIL 402 Expedis Select &amp; Supreme - NETZSCH Analyzing &amp; Testing">
            <a:extLst>
              <a:ext uri="{FF2B5EF4-FFF2-40B4-BE49-F238E27FC236}">
                <a16:creationId xmlns:a16="http://schemas.microsoft.com/office/drawing/2014/main" id="{AD56D8BD-45DA-F62C-4D18-61ED864AE8FC}"/>
              </a:ext>
            </a:extLst>
          </p:cNvPr>
          <p:cNvSpPr>
            <a:spLocks noGrp="1" noChangeAspect="1" noChangeArrowheads="1"/>
          </p:cNvSpPr>
          <p:nvPr>
            <p:ph idx="1"/>
          </p:nvPr>
        </p:nvSpPr>
        <p:spPr bwMode="auto">
          <a:xfrm>
            <a:off x="407988" y="1196752"/>
            <a:ext cx="6304064" cy="31213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dirty="0"/>
              <a:t>Push-rod dilatometer with dual push-rod system</a:t>
            </a:r>
          </a:p>
          <a:p>
            <a:pPr lvl="1"/>
            <a:r>
              <a:rPr lang="en-US" dirty="0"/>
              <a:t>NETZSCH 402 </a:t>
            </a:r>
            <a:r>
              <a:rPr lang="en-US" dirty="0" err="1"/>
              <a:t>Expedis</a:t>
            </a:r>
            <a:r>
              <a:rPr lang="en-US" dirty="0"/>
              <a:t> SU</a:t>
            </a:r>
          </a:p>
          <a:p>
            <a:pPr lvl="1"/>
            <a:r>
              <a:rPr lang="en-US" dirty="0"/>
              <a:t>Accuracy in the 2-5 % range</a:t>
            </a:r>
          </a:p>
          <a:p>
            <a:r>
              <a:rPr lang="en-US" dirty="0"/>
              <a:t>Configuration</a:t>
            </a:r>
          </a:p>
          <a:p>
            <a:pPr lvl="1"/>
            <a:r>
              <a:rPr lang="en-US" dirty="0"/>
              <a:t>Copper furnace + fused silica sample holder </a:t>
            </a:r>
            <a:br>
              <a:rPr lang="en-US" dirty="0"/>
            </a:br>
            <a:r>
              <a:rPr lang="en-US" dirty="0"/>
              <a:t>(-175 to 500 °C)</a:t>
            </a:r>
          </a:p>
          <a:p>
            <a:pPr lvl="1"/>
            <a:r>
              <a:rPr lang="en-US" dirty="0"/>
              <a:t>Helium atmosphere (50 ml/min)</a:t>
            </a:r>
          </a:p>
          <a:p>
            <a:pPr lvl="1"/>
            <a:r>
              <a:rPr lang="en-US" b="1" dirty="0"/>
              <a:t>Contact force of 0.2 N</a:t>
            </a:r>
          </a:p>
          <a:p>
            <a:pPr lvl="1"/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536E504-EE37-1716-BE52-FAD8E14C61E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2801" b="4452"/>
          <a:stretch/>
        </p:blipFill>
        <p:spPr>
          <a:xfrm>
            <a:off x="7548264" y="594018"/>
            <a:ext cx="3188377" cy="2000636"/>
          </a:xfrm>
          <a:prstGeom prst="rect">
            <a:avLst/>
          </a:prstGeom>
        </p:spPr>
      </p:pic>
      <p:grpSp>
        <p:nvGrpSpPr>
          <p:cNvPr id="15" name="Group 14">
            <a:extLst>
              <a:ext uri="{FF2B5EF4-FFF2-40B4-BE49-F238E27FC236}">
                <a16:creationId xmlns:a16="http://schemas.microsoft.com/office/drawing/2014/main" id="{E107597A-4714-1491-5B61-F43CD6DF57B2}"/>
              </a:ext>
            </a:extLst>
          </p:cNvPr>
          <p:cNvGrpSpPr/>
          <p:nvPr/>
        </p:nvGrpSpPr>
        <p:grpSpPr>
          <a:xfrm>
            <a:off x="1340109" y="4925652"/>
            <a:ext cx="9511783" cy="939490"/>
            <a:chOff x="911424" y="5069668"/>
            <a:chExt cx="9511783" cy="939490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2B5AF6B0-4143-CC38-03B6-3E6653AEF18B}"/>
                </a:ext>
              </a:extLst>
            </p:cNvPr>
            <p:cNvSpPr/>
            <p:nvPr/>
          </p:nvSpPr>
          <p:spPr>
            <a:xfrm>
              <a:off x="9055055" y="5069668"/>
              <a:ext cx="1368152" cy="939490"/>
            </a:xfrm>
            <a:prstGeom prst="rect">
              <a:avLst/>
            </a:prstGeom>
            <a:solidFill>
              <a:schemeClr val="accent2">
                <a:alpha val="20000"/>
              </a:schemeClr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>
                  <a:solidFill>
                    <a:schemeClr val="accent2">
                      <a:lumMod val="50000"/>
                    </a:schemeClr>
                  </a:solidFill>
                </a:rPr>
                <a:t>Isothermal at 10 °C</a:t>
              </a:r>
              <a:endParaRPr lang="en-GB" b="1" dirty="0">
                <a:solidFill>
                  <a:schemeClr val="accent2">
                    <a:lumMod val="50000"/>
                  </a:schemeClr>
                </a:solidFill>
              </a:endParaRPr>
            </a:p>
          </p:txBody>
        </p:sp>
        <p:sp>
          <p:nvSpPr>
            <p:cNvPr id="14" name="Arrow: Chevron 13">
              <a:extLst>
                <a:ext uri="{FF2B5EF4-FFF2-40B4-BE49-F238E27FC236}">
                  <a16:creationId xmlns:a16="http://schemas.microsoft.com/office/drawing/2014/main" id="{521E85BA-AE9C-E7FB-4BBE-B4E10F3CB394}"/>
                </a:ext>
              </a:extLst>
            </p:cNvPr>
            <p:cNvSpPr/>
            <p:nvPr/>
          </p:nvSpPr>
          <p:spPr>
            <a:xfrm>
              <a:off x="6587100" y="5196578"/>
              <a:ext cx="2232248" cy="685670"/>
            </a:xfrm>
            <a:prstGeom prst="chevron">
              <a:avLst/>
            </a:prstGeom>
            <a:gradFill>
              <a:gsLst>
                <a:gs pos="100000">
                  <a:schemeClr val="accent2"/>
                </a:gs>
                <a:gs pos="0">
                  <a:srgbClr val="C00000"/>
                </a:gs>
              </a:gsLst>
              <a:lin ang="0" scaled="1"/>
            </a:gradFill>
            <a:ln w="9525">
              <a:noFill/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2">
                <a:shade val="15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>
                  <a:solidFill>
                    <a:schemeClr val="bg1"/>
                  </a:solidFill>
                </a:rPr>
                <a:t>Cooling with 5 K/min</a:t>
              </a:r>
              <a:endParaRPr lang="en-GB" b="1" dirty="0">
                <a:solidFill>
                  <a:schemeClr val="bg1"/>
                </a:solidFill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2FC46085-7048-2B98-D043-A1D8F102A7B4}"/>
                </a:ext>
              </a:extLst>
            </p:cNvPr>
            <p:cNvSpPr/>
            <p:nvPr/>
          </p:nvSpPr>
          <p:spPr>
            <a:xfrm>
              <a:off x="4983240" y="5069668"/>
              <a:ext cx="1368152" cy="939490"/>
            </a:xfrm>
            <a:prstGeom prst="rect">
              <a:avLst/>
            </a:prstGeom>
            <a:solidFill>
              <a:srgbClr val="C00000">
                <a:alpha val="20000"/>
              </a:srgbClr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>
                  <a:solidFill>
                    <a:srgbClr val="C00000"/>
                  </a:solidFill>
                </a:rPr>
                <a:t>Isothermal at 110 °C</a:t>
              </a:r>
              <a:endParaRPr lang="en-GB" b="1" dirty="0">
                <a:solidFill>
                  <a:srgbClr val="C00000"/>
                </a:solidFill>
              </a:endParaRPr>
            </a:p>
          </p:txBody>
        </p:sp>
        <p:sp>
          <p:nvSpPr>
            <p:cNvPr id="13" name="Arrow: Chevron 12">
              <a:extLst>
                <a:ext uri="{FF2B5EF4-FFF2-40B4-BE49-F238E27FC236}">
                  <a16:creationId xmlns:a16="http://schemas.microsoft.com/office/drawing/2014/main" id="{00CA56E2-4B64-EB9D-1A6F-5F6E8820B40B}"/>
                </a:ext>
              </a:extLst>
            </p:cNvPr>
            <p:cNvSpPr/>
            <p:nvPr/>
          </p:nvSpPr>
          <p:spPr>
            <a:xfrm>
              <a:off x="2515284" y="5196578"/>
              <a:ext cx="2232248" cy="685670"/>
            </a:xfrm>
            <a:prstGeom prst="chevron">
              <a:avLst/>
            </a:prstGeom>
            <a:gradFill>
              <a:gsLst>
                <a:gs pos="0">
                  <a:schemeClr val="tx1"/>
                </a:gs>
                <a:gs pos="100000">
                  <a:srgbClr val="C00000"/>
                </a:gs>
              </a:gsLst>
              <a:lin ang="0" scaled="1"/>
            </a:gradFill>
            <a:ln>
              <a:noFill/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2">
                <a:shade val="15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>
                  <a:solidFill>
                    <a:schemeClr val="bg1"/>
                  </a:solidFill>
                </a:rPr>
                <a:t>Heating with 2 K/min</a:t>
              </a:r>
              <a:endParaRPr lang="en-GB" b="1" dirty="0">
                <a:solidFill>
                  <a:schemeClr val="bg1"/>
                </a:solidFill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83B78702-DDF4-1393-A2BD-5992B74F56EC}"/>
                </a:ext>
              </a:extLst>
            </p:cNvPr>
            <p:cNvSpPr/>
            <p:nvPr/>
          </p:nvSpPr>
          <p:spPr>
            <a:xfrm>
              <a:off x="911424" y="5069668"/>
              <a:ext cx="1368152" cy="939490"/>
            </a:xfrm>
            <a:prstGeom prst="rect">
              <a:avLst/>
            </a:prstGeom>
            <a:solidFill>
              <a:schemeClr val="accent1">
                <a:alpha val="20000"/>
              </a:schemeClr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>
                  <a:solidFill>
                    <a:schemeClr val="tx1">
                      <a:lumMod val="75000"/>
                    </a:schemeClr>
                  </a:solidFill>
                </a:rPr>
                <a:t>Isothermal at -175 °C</a:t>
              </a:r>
              <a:endParaRPr lang="en-GB" b="1" dirty="0">
                <a:solidFill>
                  <a:schemeClr val="tx1">
                    <a:lumMod val="75000"/>
                  </a:schemeClr>
                </a:solidFill>
              </a:endParaRPr>
            </a:p>
          </p:txBody>
        </p:sp>
      </p:grpSp>
      <p:pic>
        <p:nvPicPr>
          <p:cNvPr id="2" name="Picture 1">
            <a:extLst>
              <a:ext uri="{FF2B5EF4-FFF2-40B4-BE49-F238E27FC236}">
                <a16:creationId xmlns:a16="http://schemas.microsoft.com/office/drawing/2014/main" id="{F1E865DB-DF58-2EF4-536D-0D163C4066C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7225" y="2885776"/>
            <a:ext cx="4521616" cy="1227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08946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Content Placeholder 19">
            <a:extLst>
              <a:ext uri="{FF2B5EF4-FFF2-40B4-BE49-F238E27FC236}">
                <a16:creationId xmlns:a16="http://schemas.microsoft.com/office/drawing/2014/main" id="{3A148837-4BCB-BA28-D44D-499B55FF0B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281061"/>
            <a:ext cx="9279712" cy="2502368"/>
          </a:xfrm>
        </p:spPr>
        <p:txBody>
          <a:bodyPr/>
          <a:lstStyle/>
          <a:p>
            <a:r>
              <a:rPr lang="en-US" dirty="0"/>
              <a:t>The tape itself is not rigid enough to prevent buckling of the samples</a:t>
            </a:r>
          </a:p>
          <a:p>
            <a:pPr lvl="1"/>
            <a:r>
              <a:rPr lang="en-GB" dirty="0"/>
              <a:t>Standard (ASTM E228) proposes to introduce a plastic bend along the </a:t>
            </a:r>
            <a:br>
              <a:rPr lang="en-GB" dirty="0"/>
            </a:br>
            <a:r>
              <a:rPr lang="en-GB" dirty="0"/>
              <a:t>measurement axis to significantly increase the stiffness</a:t>
            </a:r>
          </a:p>
          <a:p>
            <a:r>
              <a:rPr lang="en-GB" dirty="0"/>
              <a:t>Procedure</a:t>
            </a:r>
          </a:p>
          <a:p>
            <a:pPr lvl="1"/>
            <a:r>
              <a:rPr lang="en-GB" dirty="0"/>
              <a:t>Extracting 10 mm long samples with a scissor</a:t>
            </a:r>
          </a:p>
          <a:p>
            <a:pPr lvl="1"/>
            <a:r>
              <a:rPr lang="en-GB" dirty="0"/>
              <a:t>Bending samples along their axis (= perpendicular to the edges of the two extremities)</a:t>
            </a:r>
          </a:p>
          <a:p>
            <a:pPr lvl="1"/>
            <a:r>
              <a:rPr lang="en-GB" dirty="0"/>
              <a:t>During this procedure, the samples were fixated using Kapton tape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6AE06AC-1482-2DF9-4405-036BAB24F6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751151"/>
          </a:xfrm>
        </p:spPr>
        <p:txBody>
          <a:bodyPr/>
          <a:lstStyle/>
          <a:p>
            <a:r>
              <a:rPr lang="en-US" dirty="0"/>
              <a:t>Sample preparation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BAF3237-2AA1-9E3A-4BCC-C12C08F0E2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570232" y="6356350"/>
            <a:ext cx="6572221" cy="365125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501859D-C033-322B-8D54-E189CFBE54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18516" y="6356350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14" name="Arrow: Chevron 13">
            <a:extLst>
              <a:ext uri="{FF2B5EF4-FFF2-40B4-BE49-F238E27FC236}">
                <a16:creationId xmlns:a16="http://schemas.microsoft.com/office/drawing/2014/main" id="{A388804D-938A-3603-04A4-2951F805EAB2}"/>
              </a:ext>
            </a:extLst>
          </p:cNvPr>
          <p:cNvSpPr/>
          <p:nvPr/>
        </p:nvSpPr>
        <p:spPr>
          <a:xfrm>
            <a:off x="2565228" y="4029209"/>
            <a:ext cx="2950711" cy="1831485"/>
          </a:xfrm>
          <a:prstGeom prst="chevron">
            <a:avLst>
              <a:gd name="adj" fmla="val 18768"/>
            </a:avLst>
          </a:prstGeom>
          <a:solidFill>
            <a:srgbClr val="99ADD9"/>
          </a:solidFill>
          <a:ln>
            <a:noFill/>
          </a:ln>
          <a:effectLst>
            <a:outerShdw blurRad="63500" sx="101000" sy="101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5" name="Arrow: Chevron 14">
            <a:extLst>
              <a:ext uri="{FF2B5EF4-FFF2-40B4-BE49-F238E27FC236}">
                <a16:creationId xmlns:a16="http://schemas.microsoft.com/office/drawing/2014/main" id="{F05191D6-0ACA-E1A1-2940-812B263218FC}"/>
              </a:ext>
            </a:extLst>
          </p:cNvPr>
          <p:cNvSpPr/>
          <p:nvPr/>
        </p:nvSpPr>
        <p:spPr>
          <a:xfrm>
            <a:off x="5299114" y="4037999"/>
            <a:ext cx="2627128" cy="1831485"/>
          </a:xfrm>
          <a:prstGeom prst="chevron">
            <a:avLst>
              <a:gd name="adj" fmla="val 18768"/>
            </a:avLst>
          </a:prstGeom>
          <a:solidFill>
            <a:srgbClr val="4C70BC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8" name="Arrow: Pentagon 17">
            <a:extLst>
              <a:ext uri="{FF2B5EF4-FFF2-40B4-BE49-F238E27FC236}">
                <a16:creationId xmlns:a16="http://schemas.microsoft.com/office/drawing/2014/main" id="{4B86992D-C23C-021D-B6CB-E2FB1FC63525}"/>
              </a:ext>
            </a:extLst>
          </p:cNvPr>
          <p:cNvSpPr/>
          <p:nvPr/>
        </p:nvSpPr>
        <p:spPr>
          <a:xfrm>
            <a:off x="399671" y="4037999"/>
            <a:ext cx="2382381" cy="1831485"/>
          </a:xfrm>
          <a:prstGeom prst="homePlate">
            <a:avLst>
              <a:gd name="adj" fmla="val 18736"/>
            </a:avLst>
          </a:prstGeom>
          <a:solidFill>
            <a:srgbClr val="E5EAF5"/>
          </a:solidFill>
          <a:ln>
            <a:noFill/>
          </a:ln>
          <a:effectLst>
            <a:outerShdw blurRad="63500" sx="101000" sy="101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pic>
        <p:nvPicPr>
          <p:cNvPr id="13" name="Picture 12" descr="A close-up of two rectangles&#10;&#10;Description automatically generated">
            <a:extLst>
              <a:ext uri="{FF2B5EF4-FFF2-40B4-BE49-F238E27FC236}">
                <a16:creationId xmlns:a16="http://schemas.microsoft.com/office/drawing/2014/main" id="{6BF364A3-A7F4-F7F3-E27F-47B1CB9F88E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77243"/>
          <a:stretch/>
        </p:blipFill>
        <p:spPr>
          <a:xfrm>
            <a:off x="851511" y="4135679"/>
            <a:ext cx="1487731" cy="1512168"/>
          </a:xfrm>
          <a:prstGeom prst="rect">
            <a:avLst/>
          </a:prstGeom>
        </p:spPr>
      </p:pic>
      <p:pic>
        <p:nvPicPr>
          <p:cNvPr id="21" name="Picture 20" descr="A close-up of two rectangles&#10;&#10;Description automatically generated">
            <a:extLst>
              <a:ext uri="{FF2B5EF4-FFF2-40B4-BE49-F238E27FC236}">
                <a16:creationId xmlns:a16="http://schemas.microsoft.com/office/drawing/2014/main" id="{FCBCD943-799B-33A4-775F-B4E27FABFEB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6503" t="255" r="33325" b="-255"/>
          <a:stretch/>
        </p:blipFill>
        <p:spPr>
          <a:xfrm>
            <a:off x="3062987" y="4161947"/>
            <a:ext cx="1845758" cy="1414993"/>
          </a:xfrm>
          <a:prstGeom prst="rect">
            <a:avLst/>
          </a:prstGeom>
        </p:spPr>
      </p:pic>
      <p:pic>
        <p:nvPicPr>
          <p:cNvPr id="22" name="Picture 21" descr="A close-up of two rectangles&#10;&#10;Description automatically generated">
            <a:extLst>
              <a:ext uri="{FF2B5EF4-FFF2-40B4-BE49-F238E27FC236}">
                <a16:creationId xmlns:a16="http://schemas.microsoft.com/office/drawing/2014/main" id="{BC1EB115-1664-FF1C-8D3A-2507346E493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5380" t="7066" r="-5552" b="-7066"/>
          <a:stretch/>
        </p:blipFill>
        <p:spPr>
          <a:xfrm>
            <a:off x="5808744" y="4261907"/>
            <a:ext cx="1781968" cy="1366091"/>
          </a:xfrm>
          <a:prstGeom prst="rect">
            <a:avLst/>
          </a:prstGeom>
        </p:spPr>
      </p:pic>
      <p:pic>
        <p:nvPicPr>
          <p:cNvPr id="8" name="Picture 7" descr="Several pieces of metal on a table&#10;&#10;Description automatically generated">
            <a:extLst>
              <a:ext uri="{FF2B5EF4-FFF2-40B4-BE49-F238E27FC236}">
                <a16:creationId xmlns:a16="http://schemas.microsoft.com/office/drawing/2014/main" id="{2D780FE6-8B37-33AA-6414-FB7C2A7C082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7726" t="37726" r="25499" b="34414"/>
          <a:stretch/>
        </p:blipFill>
        <p:spPr>
          <a:xfrm>
            <a:off x="7722996" y="4037999"/>
            <a:ext cx="4100015" cy="1831485"/>
          </a:xfrm>
          <a:prstGeom prst="chevron">
            <a:avLst>
              <a:gd name="adj" fmla="val 17756"/>
            </a:avLst>
          </a:prstGeom>
          <a:effectLst>
            <a:outerShdw blurRad="63500" sx="101000" sy="101000" algn="ctr" rotWithShape="0">
              <a:prstClr val="black">
                <a:alpha val="40000"/>
              </a:prstClr>
            </a:outerShdw>
          </a:effec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9B6D3C40-8911-9317-E19D-B95897CCD3CE}"/>
              </a:ext>
            </a:extLst>
          </p:cNvPr>
          <p:cNvSpPr txBox="1"/>
          <p:nvPr/>
        </p:nvSpPr>
        <p:spPr bwMode="auto">
          <a:xfrm>
            <a:off x="8190811" y="5219908"/>
            <a:ext cx="14968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FESC-SCH04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3FBD4B1-213F-9965-3546-B34F735B93AF}"/>
              </a:ext>
            </a:extLst>
          </p:cNvPr>
          <p:cNvSpPr txBox="1"/>
          <p:nvPr/>
        </p:nvSpPr>
        <p:spPr bwMode="auto">
          <a:xfrm>
            <a:off x="10111384" y="5219908"/>
            <a:ext cx="17116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TPL4421</a:t>
            </a:r>
            <a:endParaRPr lang="en-GB" b="1" dirty="0">
              <a:solidFill>
                <a:schemeClr val="bg1"/>
              </a:solidFill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45433638-9146-ECB0-98A7-943FC9256BD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31159" y="908720"/>
            <a:ext cx="3160841" cy="1831485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D092C2C8-28F2-FBDF-4106-5CD81C355987}"/>
              </a:ext>
            </a:extLst>
          </p:cNvPr>
          <p:cNvSpPr/>
          <p:nvPr/>
        </p:nvSpPr>
        <p:spPr>
          <a:xfrm>
            <a:off x="10725150" y="2463800"/>
            <a:ext cx="1428750" cy="149225"/>
          </a:xfrm>
          <a:prstGeom prst="rect">
            <a:avLst/>
          </a:prstGeom>
          <a:solidFill>
            <a:srgbClr val="FFFF0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79405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8" grpId="0" animBg="1"/>
      <p:bldP spid="9" grpId="0"/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136BBFB-2C17-7978-C30B-D995E13A03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9339" y="1405062"/>
            <a:ext cx="4175806" cy="4608512"/>
          </a:xfrm>
        </p:spPr>
        <p:txBody>
          <a:bodyPr anchor="t"/>
          <a:lstStyle/>
          <a:p>
            <a:r>
              <a:rPr lang="en-US" sz="2000" dirty="0"/>
              <a:t>Delamination occurred on the samples extracted from a soldered stack</a:t>
            </a:r>
          </a:p>
          <a:p>
            <a:r>
              <a:rPr lang="en-US" sz="2000" dirty="0"/>
              <a:t>Bending did not cause any clearly visible delamination for the other tapes</a:t>
            </a:r>
          </a:p>
          <a:p>
            <a:pPr lvl="1"/>
            <a:r>
              <a:rPr lang="en-US" dirty="0"/>
              <a:t>Only small cracks visible for one of the TPL4421 samples (extracted from pristine tape)</a:t>
            </a: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CADD72A-D0AE-77DA-4C3B-1BDBF01266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Sample preparation – delamination 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B62E878-821A-AE6B-07D1-625B6E107A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94EF4C1-5BB5-5CA6-EFFA-1AD7586022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8</a:t>
            </a:fld>
            <a:endParaRPr lang="en-US" dirty="0"/>
          </a:p>
        </p:txBody>
      </p:sp>
      <p:pic>
        <p:nvPicPr>
          <p:cNvPr id="9" name="Picture 8" descr="A close-up of a metal piece&#10;&#10;Description automatically generated">
            <a:extLst>
              <a:ext uri="{FF2B5EF4-FFF2-40B4-BE49-F238E27FC236}">
                <a16:creationId xmlns:a16="http://schemas.microsoft.com/office/drawing/2014/main" id="{F6BA51CC-D419-8831-B2E8-7952BD10AC1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1100" t="4806" r="20075" b="6950"/>
          <a:stretch/>
        </p:blipFill>
        <p:spPr>
          <a:xfrm>
            <a:off x="8290858" y="1405062"/>
            <a:ext cx="3399792" cy="4608512"/>
          </a:xfrm>
          <a:prstGeom prst="rect">
            <a:avLst/>
          </a:prstGeom>
          <a:effectLst>
            <a:outerShdw blurRad="63500" sx="101000" sy="101000" algn="ctr" rotWithShape="0">
              <a:prstClr val="black">
                <a:alpha val="30000"/>
              </a:prstClr>
            </a:outerShdw>
          </a:effectLst>
        </p:spPr>
      </p:pic>
      <p:pic>
        <p:nvPicPr>
          <p:cNvPr id="11" name="Picture 10" descr="A close-up of a metal piece&#10;&#10;Description automatically generated">
            <a:extLst>
              <a:ext uri="{FF2B5EF4-FFF2-40B4-BE49-F238E27FC236}">
                <a16:creationId xmlns:a16="http://schemas.microsoft.com/office/drawing/2014/main" id="{A31D5D3C-C4A0-0A4B-3BF0-DE19BC13DD7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5932" t="29794" r="30341" b="25751"/>
          <a:stretch/>
        </p:blipFill>
        <p:spPr>
          <a:xfrm>
            <a:off x="4737449" y="1405062"/>
            <a:ext cx="3399792" cy="4608512"/>
          </a:xfrm>
          <a:prstGeom prst="rect">
            <a:avLst/>
          </a:prstGeom>
          <a:effectLst>
            <a:outerShdw blurRad="63500" sx="101000" sy="101000" algn="ctr" rotWithShape="0">
              <a:prstClr val="black">
                <a:alpha val="30000"/>
              </a:prstClr>
            </a:outerShdw>
          </a:effectLst>
        </p:spPr>
      </p:pic>
      <p:pic>
        <p:nvPicPr>
          <p:cNvPr id="7" name="Picture 6" descr="Several copper bars on a gray surface&#10;&#10;Description automatically generated">
            <a:extLst>
              <a:ext uri="{FF2B5EF4-FFF2-40B4-BE49-F238E27FC236}">
                <a16:creationId xmlns:a16="http://schemas.microsoft.com/office/drawing/2014/main" id="{56C49FFC-A97D-9B79-9E9B-E305B963E76E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4780" t="36289" r="3285" b="39648"/>
          <a:stretch/>
        </p:blipFill>
        <p:spPr>
          <a:xfrm>
            <a:off x="479376" y="4581128"/>
            <a:ext cx="4104456" cy="1432446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802998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C7D73D0-E14B-1ABB-640C-D996703F43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Measurement setup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FED851F-5F7A-5375-A5CB-484EB62183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>
              <a:defRPr/>
            </a:pP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ED4AA93-E4C5-4405-EF84-62B20B2F0F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9</a:t>
            </a:fld>
            <a:endParaRPr lang="en-US" dirty="0"/>
          </a:p>
        </p:txBody>
      </p:sp>
      <p:pic>
        <p:nvPicPr>
          <p:cNvPr id="7" name="Picture 6" descr="A close-up of a machine&#10;&#10;Description automatically generated">
            <a:extLst>
              <a:ext uri="{FF2B5EF4-FFF2-40B4-BE49-F238E27FC236}">
                <a16:creationId xmlns:a16="http://schemas.microsoft.com/office/drawing/2014/main" id="{65C59D90-D05A-705B-E3EE-6FD3A6B187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360" y="1340768"/>
            <a:ext cx="3510000" cy="4680000"/>
          </a:xfrm>
          <a:prstGeom prst="rect">
            <a:avLst/>
          </a:prstGeom>
          <a:ln w="12700">
            <a:solidFill>
              <a:schemeClr val="bg1"/>
            </a:solidFill>
          </a:ln>
          <a:effectLst>
            <a:outerShdw blurRad="25400" sx="101000" sy="101000" algn="ctr" rotWithShape="0">
              <a:prstClr val="black">
                <a:alpha val="30000"/>
              </a:prstClr>
            </a:outerShdw>
          </a:effectLst>
        </p:spPr>
      </p:pic>
      <p:pic>
        <p:nvPicPr>
          <p:cNvPr id="9" name="Picture 8" descr="A close up of a light bulb&#10;&#10;Description automatically generated">
            <a:extLst>
              <a:ext uri="{FF2B5EF4-FFF2-40B4-BE49-F238E27FC236}">
                <a16:creationId xmlns:a16="http://schemas.microsoft.com/office/drawing/2014/main" id="{C5DDBC06-1704-BD26-1382-4BC326AF7D1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41000" y="1340768"/>
            <a:ext cx="3510000" cy="4680000"/>
          </a:xfrm>
          <a:prstGeom prst="rect">
            <a:avLst/>
          </a:prstGeom>
          <a:ln w="12700">
            <a:solidFill>
              <a:schemeClr val="bg1"/>
            </a:solidFill>
          </a:ln>
          <a:effectLst>
            <a:outerShdw blurRad="25400" sx="101000" sy="101000" algn="ctr" rotWithShape="0">
              <a:prstClr val="black">
                <a:alpha val="30000"/>
              </a:prstClr>
            </a:outerShdw>
          </a:effectLst>
        </p:spPr>
      </p:pic>
      <p:pic>
        <p:nvPicPr>
          <p:cNvPr id="11" name="Picture 10" descr="Close-up of a glass tube&#10;&#10;Description automatically generated">
            <a:extLst>
              <a:ext uri="{FF2B5EF4-FFF2-40B4-BE49-F238E27FC236}">
                <a16:creationId xmlns:a16="http://schemas.microsoft.com/office/drawing/2014/main" id="{23859FC4-9977-A9FD-F4DA-2BFC0C1E344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44770" y="1340768"/>
            <a:ext cx="3510000" cy="4680000"/>
          </a:xfrm>
          <a:prstGeom prst="rect">
            <a:avLst/>
          </a:prstGeom>
          <a:ln w="12700">
            <a:solidFill>
              <a:schemeClr val="bg1"/>
            </a:solidFill>
          </a:ln>
          <a:effectLst>
            <a:outerShdw blurRad="25400" sx="101000" sy="101000" algn="ctr" rotWithShape="0">
              <a:prstClr val="black">
                <a:alpha val="30000"/>
              </a:prstClr>
            </a:outerShdw>
          </a:effectLst>
        </p:spPr>
      </p:pic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465EEBA5-EC09-3677-196F-4D85C1DCDC29}"/>
              </a:ext>
            </a:extLst>
          </p:cNvPr>
          <p:cNvCxnSpPr>
            <a:cxnSpLocks/>
          </p:cNvCxnSpPr>
          <p:nvPr/>
        </p:nvCxnSpPr>
        <p:spPr>
          <a:xfrm>
            <a:off x="1964056" y="2834436"/>
            <a:ext cx="0" cy="716320"/>
          </a:xfrm>
          <a:prstGeom prst="straightConnector1">
            <a:avLst/>
          </a:prstGeom>
          <a:ln w="31750">
            <a:solidFill>
              <a:schemeClr val="bg1"/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B1FFBD3F-59E3-00EE-B4D3-71E389670E11}"/>
              </a:ext>
            </a:extLst>
          </p:cNvPr>
          <p:cNvSpPr txBox="1"/>
          <p:nvPr/>
        </p:nvSpPr>
        <p:spPr bwMode="auto">
          <a:xfrm>
            <a:off x="1099960" y="2465104"/>
            <a:ext cx="1728192" cy="369332"/>
          </a:xfrm>
          <a:prstGeom prst="rect">
            <a:avLst/>
          </a:prstGeom>
          <a:solidFill>
            <a:schemeClr val="bg1">
              <a:alpha val="20000"/>
            </a:schemeClr>
          </a:solidFill>
          <a:ln w="15875">
            <a:gradFill>
              <a:gsLst>
                <a:gs pos="90000">
                  <a:schemeClr val="bg1">
                    <a:alpha val="0"/>
                  </a:schemeClr>
                </a:gs>
                <a:gs pos="100000">
                  <a:schemeClr val="bg1"/>
                </a:gs>
              </a:gsLst>
              <a:lin ang="5400000" scaled="1"/>
            </a:gra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Thermocouple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DA339C4-C461-5ED6-E0DB-3AD9E5909D04}"/>
              </a:ext>
            </a:extLst>
          </p:cNvPr>
          <p:cNvSpPr txBox="1"/>
          <p:nvPr/>
        </p:nvSpPr>
        <p:spPr bwMode="auto">
          <a:xfrm>
            <a:off x="5555941" y="4745746"/>
            <a:ext cx="1368149" cy="369332"/>
          </a:xfrm>
          <a:prstGeom prst="rect">
            <a:avLst/>
          </a:prstGeom>
          <a:solidFill>
            <a:schemeClr val="bg1">
              <a:alpha val="20000"/>
            </a:schemeClr>
          </a:solidFill>
          <a:ln w="15875">
            <a:gradFill>
              <a:gsLst>
                <a:gs pos="10000">
                  <a:schemeClr val="bg1">
                    <a:alpha val="0"/>
                  </a:schemeClr>
                </a:gs>
                <a:gs pos="0">
                  <a:schemeClr val="bg1"/>
                </a:gs>
              </a:gsLst>
              <a:lin ang="5400000" scaled="1"/>
            </a:gra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Sample S2</a:t>
            </a:r>
            <a:endParaRPr lang="en-GB" b="1" dirty="0">
              <a:solidFill>
                <a:schemeClr val="bg1"/>
              </a:solidFill>
            </a:endParaRP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4A40A758-42A1-9EE0-9406-45854E3FDA43}"/>
              </a:ext>
            </a:extLst>
          </p:cNvPr>
          <p:cNvCxnSpPr>
            <a:cxnSpLocks/>
          </p:cNvCxnSpPr>
          <p:nvPr/>
        </p:nvCxnSpPr>
        <p:spPr>
          <a:xfrm flipV="1">
            <a:off x="6240016" y="4221088"/>
            <a:ext cx="0" cy="504056"/>
          </a:xfrm>
          <a:prstGeom prst="straightConnector1">
            <a:avLst/>
          </a:prstGeom>
          <a:ln w="31750">
            <a:solidFill>
              <a:schemeClr val="bg1"/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9F6A5AB2-888C-F097-521A-2358C75AF909}"/>
              </a:ext>
            </a:extLst>
          </p:cNvPr>
          <p:cNvCxnSpPr>
            <a:cxnSpLocks/>
          </p:cNvCxnSpPr>
          <p:nvPr/>
        </p:nvCxnSpPr>
        <p:spPr>
          <a:xfrm>
            <a:off x="6240016" y="3284984"/>
            <a:ext cx="0" cy="504056"/>
          </a:xfrm>
          <a:prstGeom prst="straightConnector1">
            <a:avLst/>
          </a:prstGeom>
          <a:ln w="31750">
            <a:solidFill>
              <a:schemeClr val="bg1"/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9C0CF61E-765F-31F9-0D21-BDCAFE1AE77C}"/>
              </a:ext>
            </a:extLst>
          </p:cNvPr>
          <p:cNvSpPr txBox="1"/>
          <p:nvPr/>
        </p:nvSpPr>
        <p:spPr bwMode="auto">
          <a:xfrm>
            <a:off x="5555940" y="2915652"/>
            <a:ext cx="1368149" cy="369332"/>
          </a:xfrm>
          <a:prstGeom prst="rect">
            <a:avLst/>
          </a:prstGeom>
          <a:solidFill>
            <a:schemeClr val="bg1">
              <a:alpha val="20000"/>
            </a:schemeClr>
          </a:solidFill>
          <a:ln w="15875">
            <a:gradFill>
              <a:gsLst>
                <a:gs pos="90000">
                  <a:schemeClr val="bg1">
                    <a:alpha val="0"/>
                  </a:schemeClr>
                </a:gs>
                <a:gs pos="100000">
                  <a:schemeClr val="bg1"/>
                </a:gs>
              </a:gsLst>
              <a:lin ang="5400000" scaled="1"/>
            </a:gra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Sample S1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75A8926B-D0E4-8789-E0C3-073306318143}"/>
              </a:ext>
            </a:extLst>
          </p:cNvPr>
          <p:cNvSpPr txBox="1"/>
          <p:nvPr/>
        </p:nvSpPr>
        <p:spPr bwMode="auto">
          <a:xfrm>
            <a:off x="9622950" y="4951387"/>
            <a:ext cx="1077232" cy="646331"/>
          </a:xfrm>
          <a:prstGeom prst="rect">
            <a:avLst/>
          </a:prstGeom>
          <a:solidFill>
            <a:schemeClr val="bg1">
              <a:alpha val="20000"/>
            </a:schemeClr>
          </a:solidFill>
          <a:ln w="15875">
            <a:gradFill>
              <a:gsLst>
                <a:gs pos="10000">
                  <a:schemeClr val="bg1">
                    <a:alpha val="0"/>
                  </a:schemeClr>
                </a:gs>
                <a:gs pos="0">
                  <a:schemeClr val="bg1"/>
                </a:gs>
              </a:gsLst>
              <a:lin ang="5400000" scaled="1"/>
            </a:gra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Sample support</a:t>
            </a:r>
            <a:endParaRPr lang="en-GB" b="1" dirty="0">
              <a:solidFill>
                <a:schemeClr val="bg1"/>
              </a:solidFill>
            </a:endParaRPr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E449C603-83FA-1EF0-EC65-4068B8F6947E}"/>
              </a:ext>
            </a:extLst>
          </p:cNvPr>
          <p:cNvCxnSpPr>
            <a:cxnSpLocks/>
          </p:cNvCxnSpPr>
          <p:nvPr/>
        </p:nvCxnSpPr>
        <p:spPr>
          <a:xfrm flipV="1">
            <a:off x="10161566" y="4447331"/>
            <a:ext cx="0" cy="504056"/>
          </a:xfrm>
          <a:prstGeom prst="straightConnector1">
            <a:avLst/>
          </a:prstGeom>
          <a:ln w="31750">
            <a:solidFill>
              <a:schemeClr val="bg1"/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C5EB52B9-8BCB-485F-6241-AA3BCC42DC05}"/>
              </a:ext>
            </a:extLst>
          </p:cNvPr>
          <p:cNvSpPr txBox="1"/>
          <p:nvPr/>
        </p:nvSpPr>
        <p:spPr bwMode="auto">
          <a:xfrm>
            <a:off x="803412" y="5310542"/>
            <a:ext cx="1728189" cy="369332"/>
          </a:xfrm>
          <a:prstGeom prst="rect">
            <a:avLst/>
          </a:prstGeom>
          <a:solidFill>
            <a:schemeClr val="bg1">
              <a:alpha val="20000"/>
            </a:schemeClr>
          </a:solidFill>
          <a:ln w="15875">
            <a:gradFill>
              <a:gsLst>
                <a:gs pos="10000">
                  <a:schemeClr val="bg1">
                    <a:alpha val="0"/>
                  </a:schemeClr>
                </a:gs>
                <a:gs pos="0">
                  <a:schemeClr val="bg1"/>
                </a:gs>
              </a:gsLst>
              <a:lin ang="5400000" scaled="1"/>
            </a:gra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Sample holder</a:t>
            </a:r>
            <a:endParaRPr lang="en-GB" b="1" dirty="0">
              <a:solidFill>
                <a:schemeClr val="bg1"/>
              </a:solidFill>
            </a:endParaRPr>
          </a:p>
        </p:txBody>
      </p: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6D67CDAE-52BA-712D-275C-04041C88E5A4}"/>
              </a:ext>
            </a:extLst>
          </p:cNvPr>
          <p:cNvCxnSpPr>
            <a:cxnSpLocks/>
          </p:cNvCxnSpPr>
          <p:nvPr/>
        </p:nvCxnSpPr>
        <p:spPr>
          <a:xfrm flipV="1">
            <a:off x="1667507" y="4365104"/>
            <a:ext cx="0" cy="946860"/>
          </a:xfrm>
          <a:prstGeom prst="straightConnector1">
            <a:avLst/>
          </a:prstGeom>
          <a:ln w="31750">
            <a:solidFill>
              <a:schemeClr val="bg1"/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7C583503-2511-33ED-D7C1-DC946F43DAB5}"/>
              </a:ext>
            </a:extLst>
          </p:cNvPr>
          <p:cNvCxnSpPr>
            <a:cxnSpLocks/>
          </p:cNvCxnSpPr>
          <p:nvPr/>
        </p:nvCxnSpPr>
        <p:spPr>
          <a:xfrm flipV="1">
            <a:off x="3359696" y="3454822"/>
            <a:ext cx="0" cy="910282"/>
          </a:xfrm>
          <a:prstGeom prst="straightConnector1">
            <a:avLst/>
          </a:prstGeom>
          <a:ln w="31750">
            <a:solidFill>
              <a:schemeClr val="bg1"/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2F98A0AB-87C3-92A7-AD07-6B51FB48EF24}"/>
              </a:ext>
            </a:extLst>
          </p:cNvPr>
          <p:cNvSpPr txBox="1"/>
          <p:nvPr/>
        </p:nvSpPr>
        <p:spPr bwMode="auto">
          <a:xfrm>
            <a:off x="2667790" y="4365104"/>
            <a:ext cx="1016291" cy="369332"/>
          </a:xfrm>
          <a:prstGeom prst="rect">
            <a:avLst/>
          </a:prstGeom>
          <a:solidFill>
            <a:schemeClr val="bg1">
              <a:alpha val="20000"/>
            </a:schemeClr>
          </a:solidFill>
          <a:ln w="15875">
            <a:gradFill>
              <a:gsLst>
                <a:gs pos="10000">
                  <a:schemeClr val="bg1">
                    <a:alpha val="0"/>
                  </a:schemeClr>
                </a:gs>
                <a:gs pos="0">
                  <a:schemeClr val="bg1"/>
                </a:gs>
              </a:gsLst>
              <a:lin ang="5400000" scaled="1"/>
            </a:gra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Furnace</a:t>
            </a:r>
            <a:endParaRPr lang="en-GB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86569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Source Sans Pro"/>
        <a:ea typeface="Arial"/>
        <a:cs typeface="Arial"/>
      </a:majorFont>
      <a:minorFont>
        <a:latin typeface="Source Sans Pro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prstGeom prst="rect">
          <a:avLst/>
        </a:prstGeom>
        <a:noFill/>
      </a:spPr>
      <a:bodyPr/>
      <a:lstStyle/>
    </a:txDef>
  </a:objectDefaults>
  <a:extraClrSchemeLst/>
  <a:extLst>
    <a:ext uri="{05A4C25C-085E-4340-85A3-A5531E510DB2}">
      <thm15:themeFamily xmlns:thm15="http://schemas.microsoft.com/office/thememl/2012/main" name="EN-MME_Template_gradient" id="{0739695F-B125-4ABA-ACE6-CC31AF266D62}" vid="{114F4ACB-963C-4678-9A96-5C21BD5746B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EN-MME_Template_gradient</Template>
  <TotalTime>20989</TotalTime>
  <Words>586</Words>
  <Application>Microsoft Office PowerPoint</Application>
  <DocSecurity>0</DocSecurity>
  <PresentationFormat>Widescreen</PresentationFormat>
  <Paragraphs>129</Paragraphs>
  <Slides>16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3" baseType="lpstr">
      <vt:lpstr>Arial</vt:lpstr>
      <vt:lpstr>Calibri</vt:lpstr>
      <vt:lpstr>Cambria Math</vt:lpstr>
      <vt:lpstr>Helvetica</vt:lpstr>
      <vt:lpstr>Source Sans Pro</vt:lpstr>
      <vt:lpstr>Wingdings</vt:lpstr>
      <vt:lpstr>Office Theme</vt:lpstr>
      <vt:lpstr>Thermo-mechanical analysis of ReBCO tapes and stacks</vt:lpstr>
      <vt:lpstr>Outline</vt:lpstr>
      <vt:lpstr>Campaign status</vt:lpstr>
      <vt:lpstr>Thermal analysis</vt:lpstr>
      <vt:lpstr>Examined material</vt:lpstr>
      <vt:lpstr>Measurement configuration</vt:lpstr>
      <vt:lpstr>Sample preparation</vt:lpstr>
      <vt:lpstr>Sample preparation – delamination </vt:lpstr>
      <vt:lpstr>Measurement setup</vt:lpstr>
      <vt:lpstr>Proof of method – SS304 tape (50 µm)</vt:lpstr>
      <vt:lpstr>Results</vt:lpstr>
      <vt:lpstr>Upcoming thermal analysis tests</vt:lpstr>
      <vt:lpstr>Upcoming mechanical tests</vt:lpstr>
      <vt:lpstr>Impulse Excitation Testing ASTM E1876</vt:lpstr>
      <vt:lpstr>Compression Testing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Thermal expansion of  ReBCO tapes and stacks</dc:title>
  <dc:subject/>
  <dc:creator>Stefan Hoell</dc:creator>
  <cp:keywords/>
  <dc:description/>
  <cp:lastModifiedBy>Stefan Hoell</cp:lastModifiedBy>
  <cp:revision>30</cp:revision>
  <dcterms:created xsi:type="dcterms:W3CDTF">2024-05-21T13:58:36Z</dcterms:created>
  <dcterms:modified xsi:type="dcterms:W3CDTF">2024-11-07T13:55:59Z</dcterms:modified>
  <cp:category/>
  <dc:identifier/>
  <cp:contentStatus/>
  <dc:language/>
  <cp:version/>
</cp:coreProperties>
</file>