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75" r:id="rId10"/>
    <p:sldId id="264" r:id="rId11"/>
    <p:sldId id="265" r:id="rId12"/>
    <p:sldId id="266" r:id="rId13"/>
    <p:sldId id="267" r:id="rId14"/>
    <p:sldId id="276" r:id="rId15"/>
    <p:sldId id="268" r:id="rId16"/>
    <p:sldId id="269" r:id="rId17"/>
    <p:sldId id="270" r:id="rId18"/>
    <p:sldId id="272" r:id="rId19"/>
    <p:sldId id="271" r:id="rId20"/>
    <p:sldId id="278" r:id="rId21"/>
    <p:sldId id="279" r:id="rId22"/>
    <p:sldId id="273" r:id="rId23"/>
    <p:sldId id="274" r:id="rId24"/>
    <p:sldId id="277" r:id="rId2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66" d="100"/>
          <a:sy n="66" d="100"/>
        </p:scale>
        <p:origin x="66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001D3-270F-44A6-88A9-F04891732131}" type="datetime1">
              <a:rPr lang="fr-FR" smtClean="0"/>
              <a:t>10/09/2024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EFD2A-99CB-455E-AF93-EA4FB3382A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58216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76341-BF92-4080-949D-73A66056B12D}" type="datetime1">
              <a:rPr lang="fr-FR" smtClean="0"/>
              <a:t>10/09/2024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EFD2A-99CB-455E-AF93-EA4FB3382A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25167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A8E61-8C70-429D-B0A1-21B2AFD40176}" type="datetime1">
              <a:rPr lang="fr-FR" smtClean="0"/>
              <a:t>10/09/2024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EFD2A-99CB-455E-AF93-EA4FB3382A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5142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1" u="sng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1AA14-876B-49E7-B239-2CD30F4C5FAF}" type="datetime1">
              <a:rPr lang="fr-FR" smtClean="0"/>
              <a:t>10/09/2024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EFD2A-99CB-455E-AF93-EA4FB3382A62}" type="slidenum">
              <a:rPr lang="fr-FR" smtClean="0"/>
              <a:t>‹N°›</a:t>
            </a:fld>
            <a:endParaRPr lang="fr-FR"/>
          </a:p>
        </p:txBody>
      </p:sp>
      <p:cxnSp>
        <p:nvCxnSpPr>
          <p:cNvPr id="8" name="Connecteur droit 7"/>
          <p:cNvCxnSpPr/>
          <p:nvPr/>
        </p:nvCxnSpPr>
        <p:spPr>
          <a:xfrm>
            <a:off x="838200" y="6285297"/>
            <a:ext cx="105156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23710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ctr"/>
          <a:lstStyle>
            <a:lvl1pPr algn="ctr">
              <a:defRPr sz="6000"/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3FEA7-BCF5-4E22-9C7C-FC7A0F59A6C8}" type="datetime1">
              <a:rPr lang="fr-FR" smtClean="0"/>
              <a:t>10/09/2024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EFD2A-99CB-455E-AF93-EA4FB3382A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7720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B8614-ADCE-4299-9F32-7F3D547F501A}" type="datetime1">
              <a:rPr lang="fr-FR" smtClean="0"/>
              <a:t>10/09/2024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EFD2A-99CB-455E-AF93-EA4FB3382A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00269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5009E-C9F0-46C4-93C7-3BC51886EA39}" type="datetime1">
              <a:rPr lang="fr-FR" smtClean="0"/>
              <a:t>10/09/2024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EFD2A-99CB-455E-AF93-EA4FB3382A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3054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F4782-077D-4C9C-94E3-A1C3DEF80F43}" type="datetime1">
              <a:rPr lang="fr-FR" smtClean="0"/>
              <a:t>10/09/2024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EFD2A-99CB-455E-AF93-EA4FB3382A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81517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814DA-994E-40A6-9F54-30FE4D7806EE}" type="datetime1">
              <a:rPr lang="fr-FR" smtClean="0"/>
              <a:t>10/09/2024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EFD2A-99CB-455E-AF93-EA4FB3382A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68592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98AA5-05C7-4462-8EF0-402AEE0716DA}" type="datetime1">
              <a:rPr lang="fr-FR" smtClean="0"/>
              <a:t>10/09/2024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EFD2A-99CB-455E-AF93-EA4FB3382A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9015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2FEE3-6068-4206-99BF-0115225C7534}" type="datetime1">
              <a:rPr lang="fr-FR" smtClean="0"/>
              <a:t>10/09/2024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EFD2A-99CB-455E-AF93-EA4FB3382A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2619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45814-131A-4A38-86EB-F928B902AF20}" type="datetime1">
              <a:rPr lang="fr-FR" smtClean="0"/>
              <a:t>10/09/2024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BEFD2A-99CB-455E-AF93-EA4FB3382A62}" type="slidenum">
              <a:rPr lang="fr-FR" smtClean="0"/>
              <a:t>‹N°›</a:t>
            </a:fld>
            <a:endParaRPr lang="fr-FR"/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838200" y="6285297"/>
            <a:ext cx="105156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379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fr-FR" sz="4400" b="1" i="1" u="sng" kern="1200" dirty="0">
          <a:solidFill>
            <a:schemeClr val="accent1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Quantum Graph Neural Networks for HEP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/>
              <a:t>Master </a:t>
            </a:r>
            <a:r>
              <a:rPr lang="fr-FR" dirty="0" err="1" smtClean="0"/>
              <a:t>Thesis</a:t>
            </a:r>
            <a:r>
              <a:rPr lang="fr-FR" dirty="0" smtClean="0"/>
              <a:t> </a:t>
            </a:r>
            <a:r>
              <a:rPr lang="fr-FR" dirty="0" err="1" smtClean="0"/>
              <a:t>presentation</a:t>
            </a:r>
            <a:endParaRPr lang="fr-FR" dirty="0" smtClean="0"/>
          </a:p>
          <a:p>
            <a:r>
              <a:rPr lang="fr-FR" b="1" dirty="0" smtClean="0"/>
              <a:t>Thibault Desrousseaux</a:t>
            </a:r>
          </a:p>
          <a:p>
            <a:r>
              <a:rPr lang="fr-FR" dirty="0" err="1" smtClean="0"/>
              <a:t>Supervisor</a:t>
            </a:r>
            <a:r>
              <a:rPr lang="fr-FR" dirty="0" smtClean="0"/>
              <a:t>: Prof. Dr. G. </a:t>
            </a:r>
            <a:r>
              <a:rPr lang="fr-FR" dirty="0" err="1" smtClean="0"/>
              <a:t>Dissertori</a:t>
            </a:r>
            <a:endParaRPr lang="fr-FR" dirty="0" smtClean="0"/>
          </a:p>
          <a:p>
            <a:r>
              <a:rPr lang="fr-FR" dirty="0" smtClean="0"/>
              <a:t>Co-</a:t>
            </a:r>
            <a:r>
              <a:rPr lang="fr-FR" dirty="0" err="1" smtClean="0"/>
              <a:t>supervisor</a:t>
            </a:r>
            <a:r>
              <a:rPr lang="fr-FR" dirty="0" smtClean="0"/>
              <a:t>: </a:t>
            </a:r>
            <a:r>
              <a:rPr lang="fr-FR" dirty="0" err="1" smtClean="0"/>
              <a:t>Vasileios</a:t>
            </a:r>
            <a:r>
              <a:rPr lang="fr-FR" dirty="0" smtClean="0"/>
              <a:t> </a:t>
            </a:r>
            <a:r>
              <a:rPr lang="fr-FR" dirty="0" err="1" smtClean="0"/>
              <a:t>Belis</a:t>
            </a:r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6" y="120794"/>
            <a:ext cx="3531852" cy="100157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217254"/>
            <a:ext cx="1833418" cy="813034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9527" y="120794"/>
            <a:ext cx="3997515" cy="1057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06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Studies</a:t>
            </a:r>
            <a:r>
              <a:rPr lang="fr-FR" dirty="0" smtClean="0"/>
              <a:t> </a:t>
            </a:r>
            <a:r>
              <a:rPr lang="fr-FR" dirty="0" err="1" smtClean="0"/>
              <a:t>around</a:t>
            </a:r>
            <a:r>
              <a:rPr lang="fr-FR" dirty="0" smtClean="0"/>
              <a:t> the </a:t>
            </a:r>
            <a:r>
              <a:rPr lang="fr-FR" dirty="0" err="1" smtClean="0"/>
              <a:t>algorithm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Which</a:t>
            </a:r>
            <a:r>
              <a:rPr lang="fr-FR" dirty="0" smtClean="0"/>
              <a:t> information in the </a:t>
            </a:r>
            <a:r>
              <a:rPr lang="fr-FR" dirty="0" err="1" smtClean="0"/>
              <a:t>encoding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i="1" dirty="0" err="1" smtClean="0"/>
              <a:t>really</a:t>
            </a:r>
            <a:r>
              <a:rPr lang="fr-FR" dirty="0" smtClean="0"/>
              <a:t> important?</a:t>
            </a:r>
          </a:p>
          <a:p>
            <a:pPr lvl="1"/>
            <a:r>
              <a:rPr lang="fr-FR" dirty="0" err="1" smtClean="0"/>
              <a:t>Keep</a:t>
            </a:r>
            <a:r>
              <a:rPr lang="fr-FR" dirty="0" smtClean="0"/>
              <a:t> </a:t>
            </a:r>
            <a:r>
              <a:rPr lang="fr-FR" dirty="0" err="1" smtClean="0"/>
              <a:t>only</a:t>
            </a:r>
            <a:r>
              <a:rPr lang="fr-FR" dirty="0" smtClean="0"/>
              <a:t> the </a:t>
            </a:r>
            <a:r>
              <a:rPr lang="fr-FR" dirty="0" err="1" smtClean="0"/>
              <a:t>topology</a:t>
            </a:r>
            <a:r>
              <a:rPr lang="fr-FR" dirty="0" smtClean="0"/>
              <a:t> of the graph</a:t>
            </a:r>
          </a:p>
          <a:p>
            <a:pPr lvl="1"/>
            <a:r>
              <a:rPr lang="fr-FR" dirty="0" smtClean="0">
                <a:solidFill>
                  <a:srgbClr val="FF0000"/>
                </a:solidFill>
              </a:rPr>
              <a:t>Training </a:t>
            </a:r>
            <a:r>
              <a:rPr lang="fr-FR" dirty="0" err="1" smtClean="0">
                <a:solidFill>
                  <a:srgbClr val="FF0000"/>
                </a:solidFill>
              </a:rPr>
              <a:t>works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1AA14-876B-49E7-B239-2CD30F4C5FAF}" type="datetime1">
              <a:rPr lang="fr-FR" smtClean="0"/>
              <a:t>12/09/2024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Computation of Feynman </a:t>
            </a:r>
            <a:r>
              <a:rPr lang="fr-FR" dirty="0" err="1" smtClean="0"/>
              <a:t>diagrams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EFD2A-99CB-455E-AF93-EA4FB3382A62}" type="slidenum">
              <a:rPr lang="fr-FR" smtClean="0"/>
              <a:t>10</a:t>
            </a:fld>
            <a:endParaRPr lang="fr-FR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5757" y="3104975"/>
            <a:ext cx="4122011" cy="3091508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6883" y="3098560"/>
            <a:ext cx="4130565" cy="3097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447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Studies</a:t>
            </a:r>
            <a:r>
              <a:rPr lang="fr-FR" dirty="0" smtClean="0"/>
              <a:t> </a:t>
            </a:r>
            <a:r>
              <a:rPr lang="fr-FR" dirty="0" err="1" smtClean="0"/>
              <a:t>around</a:t>
            </a:r>
            <a:r>
              <a:rPr lang="fr-FR" dirty="0" smtClean="0"/>
              <a:t> the </a:t>
            </a:r>
            <a:r>
              <a:rPr lang="fr-FR" dirty="0" err="1" smtClean="0"/>
              <a:t>algorithm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Is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encoding</a:t>
            </a:r>
            <a:r>
              <a:rPr lang="fr-FR" dirty="0" smtClean="0"/>
              <a:t> </a:t>
            </a:r>
            <a:r>
              <a:rPr lang="fr-FR" dirty="0" err="1" smtClean="0"/>
              <a:t>just</a:t>
            </a:r>
            <a:r>
              <a:rPr lang="fr-FR" dirty="0" smtClean="0"/>
              <a:t> a </a:t>
            </a:r>
            <a:r>
              <a:rPr lang="fr-FR" dirty="0" err="1" smtClean="0"/>
              <a:t>fancy</a:t>
            </a:r>
            <a:r>
              <a:rPr lang="fr-FR" dirty="0" smtClean="0"/>
              <a:t> switch?</a:t>
            </a:r>
          </a:p>
          <a:p>
            <a:pPr lvl="1"/>
            <a:r>
              <a:rPr lang="fr-FR" dirty="0" smtClean="0"/>
              <a:t>Change the </a:t>
            </a:r>
            <a:r>
              <a:rPr lang="fr-FR" dirty="0" err="1" smtClean="0"/>
              <a:t>encoding</a:t>
            </a:r>
            <a:r>
              <a:rPr lang="fr-FR" dirty="0" smtClean="0"/>
              <a:t> </a:t>
            </a:r>
            <a:r>
              <a:rPr lang="fr-FR" dirty="0" err="1" smtClean="0"/>
              <a:t>into</a:t>
            </a:r>
            <a:r>
              <a:rPr lang="fr-FR" dirty="0" smtClean="0"/>
              <a:t> an angle </a:t>
            </a:r>
            <a:r>
              <a:rPr lang="fr-FR" dirty="0" err="1" smtClean="0"/>
              <a:t>encoding</a:t>
            </a:r>
            <a:endParaRPr lang="fr-FR" dirty="0" smtClean="0"/>
          </a:p>
          <a:p>
            <a:pPr lvl="1"/>
            <a:r>
              <a:rPr lang="fr-FR" dirty="0" smtClean="0">
                <a:solidFill>
                  <a:srgbClr val="FF0000"/>
                </a:solidFill>
              </a:rPr>
              <a:t>The model do not train </a:t>
            </a:r>
            <a:r>
              <a:rPr lang="fr-FR" dirty="0" err="1" smtClean="0">
                <a:solidFill>
                  <a:srgbClr val="FF0000"/>
                </a:solidFill>
              </a:rPr>
              <a:t>correctly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1AA14-876B-49E7-B239-2CD30F4C5FAF}" type="datetime1">
              <a:rPr lang="fr-FR" smtClean="0"/>
              <a:t>12/09/2024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Computation of Feynman </a:t>
            </a:r>
            <a:r>
              <a:rPr lang="fr-FR" dirty="0" err="1" smtClean="0"/>
              <a:t>diagrams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EFD2A-99CB-455E-AF93-EA4FB3382A62}" type="slidenum">
              <a:rPr lang="fr-FR" smtClean="0"/>
              <a:t>11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8556" y="3057967"/>
            <a:ext cx="3520549" cy="2722821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8937" y="3057968"/>
            <a:ext cx="3724925" cy="2722821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2656573" y="5780789"/>
            <a:ext cx="2233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S-</a:t>
            </a:r>
            <a:r>
              <a:rPr lang="fr-FR" dirty="0" err="1" smtClean="0"/>
              <a:t>channel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8016848" y="5780789"/>
            <a:ext cx="24255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T-</a:t>
            </a:r>
            <a:r>
              <a:rPr lang="fr-FR" dirty="0" err="1" smtClean="0"/>
              <a:t>channel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0095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Studies</a:t>
            </a:r>
            <a:r>
              <a:rPr lang="fr-FR" dirty="0"/>
              <a:t> </a:t>
            </a:r>
            <a:r>
              <a:rPr lang="fr-FR" dirty="0" err="1"/>
              <a:t>around</a:t>
            </a:r>
            <a:r>
              <a:rPr lang="fr-FR" dirty="0"/>
              <a:t> the </a:t>
            </a:r>
            <a:r>
              <a:rPr lang="fr-FR" dirty="0" err="1"/>
              <a:t>algorithm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Can the </a:t>
            </a:r>
            <a:r>
              <a:rPr lang="fr-FR" dirty="0" err="1" smtClean="0"/>
              <a:t>encoding</a:t>
            </a:r>
            <a:r>
              <a:rPr lang="fr-FR" dirty="0" smtClean="0"/>
              <a:t> </a:t>
            </a:r>
            <a:r>
              <a:rPr lang="fr-FR" dirty="0" err="1" smtClean="0"/>
              <a:t>work</a:t>
            </a:r>
            <a:r>
              <a:rPr lang="fr-FR" dirty="0" smtClean="0"/>
              <a:t> if the </a:t>
            </a:r>
            <a:r>
              <a:rPr lang="fr-FR" dirty="0" err="1" smtClean="0"/>
              <a:t>topology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the </a:t>
            </a:r>
            <a:r>
              <a:rPr lang="fr-FR" dirty="0" err="1" smtClean="0"/>
              <a:t>same</a:t>
            </a:r>
            <a:r>
              <a:rPr lang="fr-FR" dirty="0" smtClean="0"/>
              <a:t>?</a:t>
            </a:r>
          </a:p>
          <a:p>
            <a:pPr lvl="1"/>
            <a:r>
              <a:rPr lang="fr-FR" dirty="0" smtClean="0"/>
              <a:t>Use                             and                                  :</a:t>
            </a:r>
          </a:p>
          <a:p>
            <a:pPr lvl="1"/>
            <a:r>
              <a:rPr lang="fr-FR" dirty="0" smtClean="0">
                <a:solidFill>
                  <a:srgbClr val="FF0000"/>
                </a:solidFill>
              </a:rPr>
              <a:t>The model trains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1AA14-876B-49E7-B239-2CD30F4C5FAF}" type="datetime1">
              <a:rPr lang="fr-FR" smtClean="0"/>
              <a:t>12/09/2024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Computation of Feynman </a:t>
            </a:r>
            <a:r>
              <a:rPr lang="fr-FR" dirty="0" err="1" smtClean="0"/>
              <a:t>diagrams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EFD2A-99CB-455E-AF93-EA4FB3382A62}" type="slidenum">
              <a:rPr lang="fr-FR" smtClean="0"/>
              <a:t>12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2281602"/>
            <a:ext cx="1766128" cy="355722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9841" y="2281602"/>
            <a:ext cx="1956472" cy="355722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2391" y="2992491"/>
            <a:ext cx="4283670" cy="3212752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992491"/>
            <a:ext cx="4283670" cy="3212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11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Studies</a:t>
            </a:r>
            <a:r>
              <a:rPr lang="fr-FR" dirty="0" smtClean="0"/>
              <a:t> </a:t>
            </a:r>
            <a:r>
              <a:rPr lang="fr-FR" dirty="0" err="1" smtClean="0"/>
              <a:t>around</a:t>
            </a:r>
            <a:r>
              <a:rPr lang="fr-FR" dirty="0" smtClean="0"/>
              <a:t> the </a:t>
            </a:r>
            <a:r>
              <a:rPr lang="fr-FR" dirty="0" err="1" smtClean="0"/>
              <a:t>algorithm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Is </a:t>
            </a:r>
            <a:r>
              <a:rPr lang="fr-FR" dirty="0" err="1" smtClean="0"/>
              <a:t>it</a:t>
            </a:r>
            <a:r>
              <a:rPr lang="fr-FR" dirty="0" smtClean="0"/>
              <a:t> possible to </a:t>
            </a:r>
            <a:r>
              <a:rPr lang="fr-FR" dirty="0" err="1" smtClean="0"/>
              <a:t>reproduce</a:t>
            </a:r>
            <a:r>
              <a:rPr lang="fr-FR" dirty="0" smtClean="0"/>
              <a:t> the </a:t>
            </a:r>
            <a:r>
              <a:rPr lang="fr-FR" dirty="0" err="1" smtClean="0"/>
              <a:t>results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the </a:t>
            </a:r>
            <a:r>
              <a:rPr lang="fr-FR" dirty="0" err="1" smtClean="0"/>
              <a:t>classical</a:t>
            </a:r>
            <a:r>
              <a:rPr lang="fr-FR" dirty="0" smtClean="0"/>
              <a:t> NN?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1AA14-876B-49E7-B239-2CD30F4C5FAF}" type="datetime1">
              <a:rPr lang="fr-FR" smtClean="0"/>
              <a:t>12/09/2024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Computation of Feynman </a:t>
            </a:r>
            <a:r>
              <a:rPr lang="fr-FR" dirty="0" err="1" smtClean="0"/>
              <a:t>diagrams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EFD2A-99CB-455E-AF93-EA4FB3382A62}" type="slidenum">
              <a:rPr lang="fr-FR" smtClean="0"/>
              <a:t>13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0753" y="2413140"/>
            <a:ext cx="4382520" cy="3452664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5825" y="2413140"/>
            <a:ext cx="4199325" cy="3328733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2829827" y="5791602"/>
            <a:ext cx="24833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With</a:t>
            </a:r>
            <a:r>
              <a:rPr lang="fr-FR" dirty="0" smtClean="0"/>
              <a:t> one observable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8153400" y="5741873"/>
            <a:ext cx="24833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two</a:t>
            </a:r>
            <a:r>
              <a:rPr lang="fr-FR" dirty="0" smtClean="0"/>
              <a:t> observables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6158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Computing</a:t>
            </a:r>
            <a:r>
              <a:rPr lang="fr-FR" dirty="0" smtClean="0"/>
              <a:t> the total amplitude?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Original </a:t>
            </a:r>
            <a:r>
              <a:rPr lang="fr-FR" dirty="0" err="1" smtClean="0"/>
              <a:t>hope</a:t>
            </a:r>
            <a:r>
              <a:rPr lang="fr-FR" dirty="0" smtClean="0"/>
              <a:t>: the </a:t>
            </a:r>
            <a:r>
              <a:rPr lang="fr-FR" dirty="0" err="1" smtClean="0"/>
              <a:t>algorithm</a:t>
            </a:r>
            <a:r>
              <a:rPr lang="fr-FR" dirty="0" smtClean="0"/>
              <a:t> </a:t>
            </a:r>
            <a:r>
              <a:rPr lang="fr-FR" dirty="0" err="1" smtClean="0"/>
              <a:t>would</a:t>
            </a:r>
            <a:r>
              <a:rPr lang="fr-FR" dirty="0" smtClean="0"/>
              <a:t> </a:t>
            </a:r>
            <a:r>
              <a:rPr lang="fr-FR" dirty="0" err="1" smtClean="0"/>
              <a:t>produce</a:t>
            </a:r>
            <a:r>
              <a:rPr lang="fr-FR" dirty="0" smtClean="0"/>
              <a:t> a state </a:t>
            </a:r>
            <a:r>
              <a:rPr lang="fr-FR" dirty="0" err="1" smtClean="0"/>
              <a:t>corresponding</a:t>
            </a:r>
            <a:r>
              <a:rPr lang="fr-FR" dirty="0" smtClean="0"/>
              <a:t> to the complexe amplitude:           or          </a:t>
            </a:r>
          </a:p>
          <a:p>
            <a:r>
              <a:rPr lang="fr-FR" dirty="0" err="1" smtClean="0"/>
              <a:t>Squared</a:t>
            </a:r>
            <a:r>
              <a:rPr lang="fr-FR" dirty="0" smtClean="0"/>
              <a:t> amplitude: </a:t>
            </a:r>
          </a:p>
          <a:p>
            <a:r>
              <a:rPr lang="fr-FR" dirty="0" smtClean="0"/>
              <a:t>Total amplitude (</a:t>
            </a:r>
            <a:r>
              <a:rPr lang="fr-FR" dirty="0" err="1" smtClean="0"/>
              <a:t>using</a:t>
            </a:r>
            <a:r>
              <a:rPr lang="fr-FR" dirty="0" smtClean="0"/>
              <a:t> LCU): </a:t>
            </a:r>
          </a:p>
          <a:p>
            <a:endParaRPr lang="fr-FR" dirty="0"/>
          </a:p>
          <a:p>
            <a:endParaRPr lang="fr-FR" dirty="0" smtClean="0"/>
          </a:p>
          <a:p>
            <a:r>
              <a:rPr lang="fr-FR" dirty="0" err="1" smtClean="0"/>
              <a:t>However</a:t>
            </a:r>
            <a:r>
              <a:rPr lang="fr-FR" dirty="0" smtClean="0"/>
              <a:t>: </a:t>
            </a:r>
          </a:p>
          <a:p>
            <a:pPr lvl="1"/>
            <a:r>
              <a:rPr lang="fr-FR" dirty="0" smtClean="0"/>
              <a:t>Complexe amplitudes </a:t>
            </a:r>
            <a:r>
              <a:rPr lang="fr-FR" dirty="0" err="1" smtClean="0"/>
              <a:t>actually</a:t>
            </a:r>
            <a:r>
              <a:rPr lang="fr-FR" dirty="0" smtClean="0"/>
              <a:t> </a:t>
            </a:r>
            <a:r>
              <a:rPr lang="fr-FR" dirty="0" err="1" smtClean="0"/>
              <a:t>depend</a:t>
            </a:r>
            <a:r>
              <a:rPr lang="fr-FR" dirty="0" smtClean="0"/>
              <a:t> on the spins</a:t>
            </a:r>
          </a:p>
          <a:p>
            <a:pPr lvl="1"/>
            <a:r>
              <a:rPr lang="fr-FR" dirty="0" smtClean="0"/>
              <a:t>There </a:t>
            </a:r>
            <a:r>
              <a:rPr lang="fr-FR" dirty="0" err="1" smtClean="0"/>
              <a:t>is</a:t>
            </a:r>
            <a:r>
              <a:rPr lang="fr-FR" dirty="0" smtClean="0"/>
              <a:t> a extra </a:t>
            </a:r>
            <a:r>
              <a:rPr lang="fr-FR" dirty="0" err="1" smtClean="0"/>
              <a:t>degree</a:t>
            </a:r>
            <a:r>
              <a:rPr lang="fr-FR" dirty="0" smtClean="0"/>
              <a:t> of </a:t>
            </a:r>
            <a:r>
              <a:rPr lang="fr-FR" dirty="0" err="1" smtClean="0"/>
              <a:t>freedom</a:t>
            </a:r>
            <a:r>
              <a:rPr lang="fr-FR" dirty="0" smtClean="0"/>
              <a:t> (relative phase)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1AA14-876B-49E7-B239-2CD30F4C5FAF}" type="datetime1">
              <a:rPr lang="fr-FR" smtClean="0"/>
              <a:t>12/09/2024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EFD2A-99CB-455E-AF93-EA4FB3382A62}" type="slidenum">
              <a:rPr lang="fr-FR" smtClean="0"/>
              <a:t>14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1691" y="2232683"/>
            <a:ext cx="838317" cy="39058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4455" y="2232683"/>
            <a:ext cx="762106" cy="409632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8600" y="2642315"/>
            <a:ext cx="3181794" cy="581106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51496" y="3633053"/>
            <a:ext cx="7306695" cy="819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977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FR" dirty="0" smtClean="0"/>
          </a:p>
          <a:p>
            <a:r>
              <a:rPr lang="fr-FR" dirty="0"/>
              <a:t>N</a:t>
            </a:r>
            <a:r>
              <a:rPr lang="fr-FR" dirty="0" smtClean="0"/>
              <a:t>ew </a:t>
            </a:r>
            <a:r>
              <a:rPr lang="fr-FR" dirty="0"/>
              <a:t>QGNN able to </a:t>
            </a:r>
            <a:r>
              <a:rPr lang="fr-FR" dirty="0" err="1"/>
              <a:t>perform</a:t>
            </a:r>
            <a:r>
              <a:rPr lang="fr-FR" dirty="0"/>
              <a:t> </a:t>
            </a:r>
            <a:r>
              <a:rPr lang="fr-FR" dirty="0" err="1"/>
              <a:t>both</a:t>
            </a:r>
            <a:r>
              <a:rPr lang="fr-FR" dirty="0"/>
              <a:t> classification and </a:t>
            </a:r>
            <a:r>
              <a:rPr lang="fr-FR" dirty="0" err="1"/>
              <a:t>regression</a:t>
            </a:r>
            <a:r>
              <a:rPr lang="fr-FR" dirty="0"/>
              <a:t> at the </a:t>
            </a:r>
            <a:r>
              <a:rPr lang="fr-FR" dirty="0" err="1"/>
              <a:t>same</a:t>
            </a:r>
            <a:r>
              <a:rPr lang="fr-FR" dirty="0"/>
              <a:t> time</a:t>
            </a:r>
          </a:p>
          <a:p>
            <a:r>
              <a:rPr lang="fr-FR" dirty="0" smtClean="0"/>
              <a:t>Graph </a:t>
            </a:r>
            <a:r>
              <a:rPr lang="fr-FR" dirty="0" err="1" smtClean="0"/>
              <a:t>encoding</a:t>
            </a:r>
            <a:r>
              <a:rPr lang="fr-FR" dirty="0" smtClean="0"/>
              <a:t> </a:t>
            </a:r>
            <a:r>
              <a:rPr lang="fr-FR" dirty="0" err="1" smtClean="0"/>
              <a:t>combined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data </a:t>
            </a:r>
            <a:r>
              <a:rPr lang="fr-FR" dirty="0" err="1" smtClean="0"/>
              <a:t>reuploading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a </a:t>
            </a:r>
            <a:r>
              <a:rPr lang="fr-FR" dirty="0" err="1" smtClean="0"/>
              <a:t>promising</a:t>
            </a:r>
            <a:r>
              <a:rPr lang="fr-FR" dirty="0" smtClean="0"/>
              <a:t> </a:t>
            </a:r>
            <a:r>
              <a:rPr lang="fr-FR" dirty="0" err="1" smtClean="0"/>
              <a:t>method</a:t>
            </a:r>
            <a:endParaRPr lang="fr-FR" dirty="0" smtClean="0"/>
          </a:p>
          <a:p>
            <a:r>
              <a:rPr lang="fr-FR" dirty="0" err="1" smtClean="0"/>
              <a:t>Showed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computing</a:t>
            </a:r>
            <a:r>
              <a:rPr lang="fr-FR" dirty="0" smtClean="0"/>
              <a:t> the total amplitude </a:t>
            </a:r>
            <a:r>
              <a:rPr lang="fr-FR" dirty="0" err="1" smtClean="0"/>
              <a:t>won’t</a:t>
            </a:r>
            <a:r>
              <a:rPr lang="fr-FR" dirty="0" smtClean="0"/>
              <a:t> </a:t>
            </a:r>
            <a:r>
              <a:rPr lang="fr-FR" dirty="0" err="1" smtClean="0"/>
              <a:t>work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err="1" smtClean="0"/>
              <a:t>Could</a:t>
            </a:r>
            <a:r>
              <a:rPr lang="fr-FR" dirty="0" smtClean="0"/>
              <a:t>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apply</a:t>
            </a:r>
            <a:r>
              <a:rPr lang="fr-FR" dirty="0" smtClean="0"/>
              <a:t>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algorithm</a:t>
            </a:r>
            <a:r>
              <a:rPr lang="fr-FR" dirty="0" smtClean="0"/>
              <a:t> to </a:t>
            </a:r>
            <a:r>
              <a:rPr lang="fr-FR" dirty="0" err="1" smtClean="0"/>
              <a:t>other</a:t>
            </a:r>
            <a:r>
              <a:rPr lang="fr-FR" dirty="0" smtClean="0"/>
              <a:t> </a:t>
            </a:r>
            <a:r>
              <a:rPr lang="fr-FR" dirty="0" err="1" smtClean="0"/>
              <a:t>problems</a:t>
            </a:r>
            <a:r>
              <a:rPr lang="fr-FR" dirty="0" smtClean="0"/>
              <a:t>?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1AA14-876B-49E7-B239-2CD30F4C5FAF}" type="datetime1">
              <a:rPr lang="fr-FR" smtClean="0"/>
              <a:t>12/09/2024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Computation of Feynman </a:t>
            </a:r>
            <a:r>
              <a:rPr lang="fr-FR" dirty="0" err="1" smtClean="0"/>
              <a:t>diagrams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EFD2A-99CB-455E-AF93-EA4FB3382A62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6824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Jet Classification </a:t>
            </a:r>
            <a:r>
              <a:rPr lang="fr-FR" dirty="0" err="1" smtClean="0"/>
              <a:t>with</a:t>
            </a:r>
            <a:r>
              <a:rPr lang="fr-FR" dirty="0" smtClean="0"/>
              <a:t> a </a:t>
            </a:r>
            <a:r>
              <a:rPr lang="fr-FR" dirty="0" err="1" smtClean="0"/>
              <a:t>hybrid</a:t>
            </a:r>
            <a:r>
              <a:rPr lang="fr-FR" dirty="0" smtClean="0"/>
              <a:t> </a:t>
            </a:r>
            <a:r>
              <a:rPr lang="fr-FR" dirty="0" err="1" smtClean="0"/>
              <a:t>equivariant</a:t>
            </a:r>
            <a:r>
              <a:rPr lang="fr-FR" dirty="0" smtClean="0"/>
              <a:t> neural network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3FEA7-BCF5-4E22-9C7C-FC7A0F59A6C8}" type="datetime1">
              <a:rPr lang="fr-FR" smtClean="0"/>
              <a:t>12/09/2024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EFD2A-99CB-455E-AF93-EA4FB3382A62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552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Overview</a:t>
            </a:r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fr-FR" dirty="0" smtClean="0"/>
                  <a:t>Task: classification of five types of jets: </a:t>
                </a:r>
                <a:r>
                  <a:rPr lang="fr-FR" dirty="0" err="1" smtClean="0"/>
                  <a:t>q,t,W,Z,g</a:t>
                </a:r>
                <a:endParaRPr lang="fr-FR" dirty="0" smtClean="0"/>
              </a:p>
              <a:p>
                <a:r>
                  <a:rPr lang="fr-FR" dirty="0" smtClean="0"/>
                  <a:t>6 </a:t>
                </a:r>
                <a:r>
                  <a:rPr lang="fr-FR" dirty="0" err="1" smtClean="0"/>
                  <a:t>constituents</a:t>
                </a:r>
                <a:r>
                  <a:rPr lang="fr-FR" dirty="0" smtClean="0"/>
                  <a:t> per jet, for </a:t>
                </a:r>
                <a:r>
                  <a:rPr lang="fr-FR" dirty="0" err="1" smtClean="0"/>
                  <a:t>each</a:t>
                </a:r>
                <a:r>
                  <a:rPr lang="fr-FR" dirty="0" smtClean="0"/>
                  <a:t> constituent: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𝜂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endParaRPr lang="fr-FR" dirty="0" smtClean="0"/>
              </a:p>
              <a:p>
                <a:r>
                  <a:rPr lang="fr-FR" dirty="0" err="1" smtClean="0"/>
                  <a:t>Inspired</a:t>
                </a:r>
                <a:r>
                  <a:rPr lang="fr-FR" dirty="0" smtClean="0"/>
                  <a:t> of an article by Moreno &amp; al.</a:t>
                </a:r>
              </a:p>
              <a:p>
                <a:pPr lvl="1"/>
                <a:r>
                  <a:rPr lang="fr-FR" dirty="0" smtClean="0"/>
                  <a:t>Graph structure : </a:t>
                </a:r>
              </a:p>
              <a:p>
                <a:pPr lvl="2"/>
                <a:r>
                  <a:rPr lang="fr-FR" dirty="0" err="1" smtClean="0"/>
                  <a:t>Fully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connected</a:t>
                </a:r>
                <a:r>
                  <a:rPr lang="fr-FR" dirty="0" smtClean="0"/>
                  <a:t> graph</a:t>
                </a:r>
              </a:p>
              <a:p>
                <a:pPr lvl="2"/>
                <a:r>
                  <a:rPr lang="fr-FR" dirty="0" err="1" smtClean="0"/>
                  <a:t>Node</a:t>
                </a:r>
                <a:r>
                  <a:rPr lang="fr-FR" dirty="0" smtClean="0"/>
                  <a:t>: constituent</a:t>
                </a:r>
              </a:p>
              <a:p>
                <a:pPr lvl="2"/>
                <a:r>
                  <a:rPr lang="fr-FR" dirty="0" err="1" smtClean="0"/>
                  <a:t>Edge</a:t>
                </a:r>
                <a:r>
                  <a:rPr lang="fr-FR" dirty="0" smtClean="0"/>
                  <a:t>: </a:t>
                </a:r>
                <a:r>
                  <a:rPr lang="fr-FR" dirty="0" err="1" smtClean="0"/>
                  <a:t>concatenation</a:t>
                </a:r>
                <a:r>
                  <a:rPr lang="fr-FR" dirty="0" smtClean="0"/>
                  <a:t> of the </a:t>
                </a:r>
                <a:r>
                  <a:rPr lang="fr-FR" dirty="0" err="1" smtClean="0"/>
                  <a:t>parameters</a:t>
                </a:r>
                <a:r>
                  <a:rPr lang="fr-FR" dirty="0" smtClean="0"/>
                  <a:t> of the </a:t>
                </a:r>
                <a:r>
                  <a:rPr lang="fr-FR" dirty="0" err="1" smtClean="0"/>
                  <a:t>two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constituents</a:t>
                </a:r>
                <a:endParaRPr lang="fr-FR" dirty="0" smtClean="0"/>
              </a:p>
            </p:txBody>
          </p:sp>
        </mc:Choice>
        <mc:Fallback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1AA14-876B-49E7-B239-2CD30F4C5FAF}" type="datetime1">
              <a:rPr lang="fr-FR" smtClean="0"/>
              <a:t>12/09/2024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Jet classification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EFD2A-99CB-455E-AF93-EA4FB3382A62}" type="slidenum">
              <a:rPr lang="fr-FR" smtClean="0"/>
              <a:t>17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5169" y="3320715"/>
            <a:ext cx="2910827" cy="2522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697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Equivariance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For a group </a:t>
            </a:r>
            <a:r>
              <a:rPr lang="fr-FR" i="1" dirty="0" smtClean="0"/>
              <a:t>G,</a:t>
            </a:r>
            <a:r>
              <a:rPr lang="fr-FR" dirty="0" smtClean="0"/>
              <a:t> a </a:t>
            </a:r>
            <a:r>
              <a:rPr lang="fr-FR" dirty="0" err="1" smtClean="0"/>
              <a:t>function</a:t>
            </a:r>
            <a:r>
              <a:rPr lang="fr-FR" dirty="0" smtClean="0"/>
              <a:t> </a:t>
            </a:r>
            <a:r>
              <a:rPr lang="fr-FR" i="1" dirty="0" smtClean="0"/>
              <a:t>f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i="1" dirty="0" smtClean="0"/>
              <a:t>G</a:t>
            </a:r>
            <a:r>
              <a:rPr lang="fr-FR" dirty="0" smtClean="0"/>
              <a:t>-</a:t>
            </a:r>
            <a:r>
              <a:rPr lang="fr-FR" dirty="0" err="1" smtClean="0"/>
              <a:t>equivariant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respect to </a:t>
            </a:r>
            <a:r>
              <a:rPr lang="fr-FR" dirty="0" err="1" smtClean="0"/>
              <a:t>its</a:t>
            </a:r>
            <a:r>
              <a:rPr lang="fr-FR" dirty="0" smtClean="0"/>
              <a:t> </a:t>
            </a:r>
            <a:r>
              <a:rPr lang="fr-FR" dirty="0" err="1" smtClean="0"/>
              <a:t>representations</a:t>
            </a:r>
            <a:r>
              <a:rPr lang="fr-FR" dirty="0" smtClean="0"/>
              <a:t> </a:t>
            </a:r>
            <a:r>
              <a:rPr lang="el-GR" i="1" dirty="0" smtClean="0"/>
              <a:t>ρ</a:t>
            </a:r>
            <a:r>
              <a:rPr lang="fr-FR" dirty="0" smtClean="0"/>
              <a:t> and </a:t>
            </a:r>
            <a:r>
              <a:rPr lang="el-GR" i="1" dirty="0" smtClean="0"/>
              <a:t>ρ</a:t>
            </a:r>
            <a:r>
              <a:rPr lang="fr-FR" i="1" dirty="0" smtClean="0"/>
              <a:t>’</a:t>
            </a:r>
            <a:r>
              <a:rPr lang="fr-FR" dirty="0" smtClean="0"/>
              <a:t> if: </a:t>
            </a:r>
          </a:p>
          <a:p>
            <a:endParaRPr lang="fr-FR" dirty="0"/>
          </a:p>
          <a:p>
            <a:endParaRPr lang="fr-FR" dirty="0" smtClean="0"/>
          </a:p>
          <a:p>
            <a:r>
              <a:rPr lang="fr-FR" dirty="0" err="1" smtClean="0"/>
              <a:t>Less</a:t>
            </a:r>
            <a:r>
              <a:rPr lang="fr-FR" dirty="0" smtClean="0"/>
              <a:t> restrictive </a:t>
            </a:r>
            <a:r>
              <a:rPr lang="fr-FR" dirty="0" err="1" smtClean="0"/>
              <a:t>than</a:t>
            </a:r>
            <a:r>
              <a:rPr lang="fr-FR" dirty="0" smtClean="0"/>
              <a:t> invariance</a:t>
            </a:r>
          </a:p>
          <a:p>
            <a:r>
              <a:rPr lang="fr-FR" dirty="0" err="1" smtClean="0"/>
              <a:t>Recipe</a:t>
            </a:r>
            <a:r>
              <a:rPr lang="fr-FR" dirty="0" smtClean="0"/>
              <a:t> for the permutation group for </a:t>
            </a:r>
            <a:r>
              <a:rPr lang="fr-FR" dirty="0" err="1" smtClean="0"/>
              <a:t>qubits</a:t>
            </a:r>
            <a:r>
              <a:rPr lang="fr-FR" dirty="0" smtClean="0"/>
              <a:t>:</a:t>
            </a:r>
          </a:p>
          <a:p>
            <a:pPr lvl="1"/>
            <a:r>
              <a:rPr lang="fr-FR" dirty="0" smtClean="0"/>
              <a:t>1-qubit </a:t>
            </a:r>
            <a:r>
              <a:rPr lang="fr-FR" dirty="0" err="1" smtClean="0"/>
              <a:t>gate</a:t>
            </a:r>
            <a:r>
              <a:rPr lang="fr-FR" dirty="0" smtClean="0"/>
              <a:t>: </a:t>
            </a:r>
            <a:r>
              <a:rPr lang="fr-FR" dirty="0" err="1" smtClean="0"/>
              <a:t>apply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r>
              <a:rPr lang="fr-FR" dirty="0" smtClean="0"/>
              <a:t> on all </a:t>
            </a:r>
            <a:r>
              <a:rPr lang="fr-FR" dirty="0" err="1" smtClean="0"/>
              <a:t>qubits</a:t>
            </a:r>
            <a:endParaRPr lang="fr-FR" dirty="0" smtClean="0"/>
          </a:p>
          <a:p>
            <a:pPr lvl="1"/>
            <a:r>
              <a:rPr lang="fr-FR" dirty="0" smtClean="0"/>
              <a:t>2-qubit </a:t>
            </a:r>
            <a:r>
              <a:rPr lang="fr-FR" dirty="0" err="1" smtClean="0"/>
              <a:t>gate</a:t>
            </a:r>
            <a:r>
              <a:rPr lang="fr-FR" dirty="0" smtClean="0"/>
              <a:t>: </a:t>
            </a:r>
            <a:r>
              <a:rPr lang="fr-FR" dirty="0" err="1" smtClean="0"/>
              <a:t>apply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r>
              <a:rPr lang="fr-FR" dirty="0" smtClean="0"/>
              <a:t> on all pairs of </a:t>
            </a:r>
            <a:r>
              <a:rPr lang="fr-FR" dirty="0" err="1" smtClean="0"/>
              <a:t>qubits</a:t>
            </a:r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1AA14-876B-49E7-B239-2CD30F4C5FAF}" type="datetime1">
              <a:rPr lang="fr-FR" smtClean="0"/>
              <a:t>12/09/2024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Jet </a:t>
            </a:r>
            <a:r>
              <a:rPr lang="fr-FR" dirty="0" smtClean="0"/>
              <a:t>classification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EFD2A-99CB-455E-AF93-EA4FB3382A62}" type="slidenum">
              <a:rPr lang="fr-FR" smtClean="0"/>
              <a:t>18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4453" y="2689225"/>
            <a:ext cx="5576147" cy="807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911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The </a:t>
            </a:r>
            <a:r>
              <a:rPr lang="fr-FR" dirty="0" err="1"/>
              <a:t>H</a:t>
            </a:r>
            <a:r>
              <a:rPr lang="fr-FR" dirty="0" err="1" smtClean="0"/>
              <a:t>ybrid</a:t>
            </a:r>
            <a:r>
              <a:rPr lang="fr-FR" dirty="0" smtClean="0"/>
              <a:t> </a:t>
            </a:r>
            <a:r>
              <a:rPr lang="fr-FR" dirty="0" err="1"/>
              <a:t>A</a:t>
            </a:r>
            <a:r>
              <a:rPr lang="fr-FR" dirty="0" err="1" smtClean="0"/>
              <a:t>lgorithm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844366"/>
          </a:xfrm>
        </p:spPr>
        <p:txBody>
          <a:bodyPr>
            <a:normAutofit fontScale="62500" lnSpcReduction="20000"/>
          </a:bodyPr>
          <a:lstStyle/>
          <a:p>
            <a:r>
              <a:rPr lang="fr-FR" dirty="0" smtClean="0"/>
              <a:t>FNN </a:t>
            </a:r>
            <a:r>
              <a:rPr lang="fr-FR" dirty="0" err="1" smtClean="0"/>
              <a:t>applied</a:t>
            </a:r>
            <a:r>
              <a:rPr lang="fr-FR" dirty="0" smtClean="0"/>
              <a:t> to the </a:t>
            </a:r>
            <a:r>
              <a:rPr lang="fr-FR" dirty="0" err="1" smtClean="0"/>
              <a:t>edges</a:t>
            </a:r>
            <a:endParaRPr lang="fr-FR" dirty="0" smtClean="0"/>
          </a:p>
          <a:p>
            <a:pPr lvl="1"/>
            <a:r>
              <a:rPr lang="fr-FR" dirty="0" err="1" smtClean="0"/>
              <a:t>Transform</a:t>
            </a:r>
            <a:r>
              <a:rPr lang="fr-FR" dirty="0" smtClean="0"/>
              <a:t> the </a:t>
            </a:r>
            <a:r>
              <a:rPr lang="fr-FR" dirty="0" err="1" smtClean="0"/>
              <a:t>edge</a:t>
            </a:r>
            <a:r>
              <a:rPr lang="fr-FR" dirty="0" smtClean="0"/>
              <a:t> information for the quantum circuit</a:t>
            </a:r>
          </a:p>
          <a:p>
            <a:pPr lvl="1"/>
            <a:r>
              <a:rPr lang="fr-FR" dirty="0" smtClean="0"/>
              <a:t>One </a:t>
            </a:r>
            <a:r>
              <a:rPr lang="fr-FR" dirty="0" err="1" smtClean="0"/>
              <a:t>hidden</a:t>
            </a:r>
            <a:r>
              <a:rPr lang="fr-FR" dirty="0"/>
              <a:t> </a:t>
            </a:r>
            <a:r>
              <a:rPr lang="fr-FR" dirty="0" smtClean="0"/>
              <a:t>layer</a:t>
            </a:r>
          </a:p>
          <a:p>
            <a:pPr lvl="1"/>
            <a:r>
              <a:rPr lang="fr-FR" dirty="0" smtClean="0"/>
              <a:t>The </a:t>
            </a:r>
            <a:r>
              <a:rPr lang="fr-FR" dirty="0" err="1" smtClean="0"/>
              <a:t>same</a:t>
            </a:r>
            <a:r>
              <a:rPr lang="fr-FR" dirty="0" smtClean="0"/>
              <a:t> FNN for all the </a:t>
            </a:r>
            <a:r>
              <a:rPr lang="fr-FR" dirty="0" err="1" smtClean="0"/>
              <a:t>edges</a:t>
            </a:r>
            <a:endParaRPr lang="fr-FR" dirty="0" smtClean="0"/>
          </a:p>
          <a:p>
            <a:r>
              <a:rPr lang="fr-FR" dirty="0" smtClean="0"/>
              <a:t> The </a:t>
            </a:r>
            <a:r>
              <a:rPr lang="fr-FR" dirty="0" err="1" smtClean="0"/>
              <a:t>resulting</a:t>
            </a:r>
            <a:r>
              <a:rPr lang="fr-FR" dirty="0" smtClean="0"/>
              <a:t> graph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encoded</a:t>
            </a:r>
            <a:r>
              <a:rPr lang="fr-FR" dirty="0" smtClean="0"/>
              <a:t> in 5 </a:t>
            </a:r>
            <a:r>
              <a:rPr lang="fr-FR" dirty="0" err="1" smtClean="0"/>
              <a:t>different</a:t>
            </a:r>
            <a:r>
              <a:rPr lang="fr-FR" dirty="0" smtClean="0"/>
              <a:t> quantum </a:t>
            </a:r>
            <a:r>
              <a:rPr lang="fr-FR" dirty="0" err="1" smtClean="0"/>
              <a:t>classifiers</a:t>
            </a:r>
            <a:endParaRPr lang="fr-FR" dirty="0" smtClean="0"/>
          </a:p>
          <a:p>
            <a:pPr lvl="1"/>
            <a:r>
              <a:rPr lang="fr-FR" dirty="0" err="1" smtClean="0"/>
              <a:t>With</a:t>
            </a:r>
            <a:r>
              <a:rPr lang="fr-FR" dirty="0" smtClean="0"/>
              <a:t> data </a:t>
            </a:r>
            <a:r>
              <a:rPr lang="fr-FR" dirty="0" err="1" smtClean="0"/>
              <a:t>reuploading</a:t>
            </a:r>
            <a:r>
              <a:rPr lang="fr-FR" dirty="0" smtClean="0"/>
              <a:t>, and invariant observables</a:t>
            </a:r>
          </a:p>
          <a:p>
            <a:r>
              <a:rPr lang="fr-FR" dirty="0" smtClean="0"/>
              <a:t>The </a:t>
            </a:r>
            <a:r>
              <a:rPr lang="fr-FR" dirty="0" err="1" smtClean="0"/>
              <a:t>whole</a:t>
            </a:r>
            <a:r>
              <a:rPr lang="fr-FR" dirty="0" smtClean="0"/>
              <a:t> </a:t>
            </a:r>
            <a:r>
              <a:rPr lang="fr-FR" dirty="0" err="1" smtClean="0"/>
              <a:t>algorithm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permutation-</a:t>
            </a:r>
            <a:r>
              <a:rPr lang="fr-FR" dirty="0" err="1" smtClean="0"/>
              <a:t>equivariant</a:t>
            </a:r>
            <a:endParaRPr lang="fr-FR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1AA14-876B-49E7-B239-2CD30F4C5FAF}" type="datetime1">
              <a:rPr lang="fr-FR" smtClean="0"/>
              <a:t>12/09/2024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Jet </a:t>
            </a:r>
            <a:r>
              <a:rPr lang="fr-FR" dirty="0" smtClean="0"/>
              <a:t>classification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EFD2A-99CB-455E-AF93-EA4FB3382A62}" type="slidenum">
              <a:rPr lang="fr-FR" smtClean="0"/>
              <a:t>19</a:t>
            </a:fld>
            <a:endParaRPr lang="fr-FR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7793" y="3669991"/>
            <a:ext cx="8996413" cy="2388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25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Introduction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Two</a:t>
            </a:r>
            <a:r>
              <a:rPr lang="fr-FR" dirty="0" smtClean="0"/>
              <a:t> </a:t>
            </a:r>
            <a:r>
              <a:rPr lang="fr-FR" dirty="0" err="1" smtClean="0"/>
              <a:t>projects</a:t>
            </a:r>
            <a:r>
              <a:rPr lang="fr-FR" dirty="0" smtClean="0"/>
              <a:t>:</a:t>
            </a:r>
          </a:p>
          <a:p>
            <a:pPr lvl="1"/>
            <a:r>
              <a:rPr lang="fr-FR" dirty="0" smtClean="0"/>
              <a:t>Computation of Feynman </a:t>
            </a:r>
            <a:r>
              <a:rPr lang="fr-FR" dirty="0" err="1" smtClean="0"/>
              <a:t>diagrams</a:t>
            </a:r>
            <a:endParaRPr lang="fr-FR" dirty="0" smtClean="0"/>
          </a:p>
          <a:p>
            <a:pPr lvl="1"/>
            <a:r>
              <a:rPr lang="fr-FR" dirty="0" smtClean="0"/>
              <a:t>Jet classification</a:t>
            </a:r>
          </a:p>
          <a:p>
            <a:r>
              <a:rPr lang="fr-FR" dirty="0" smtClean="0"/>
              <a:t>Goals:</a:t>
            </a:r>
          </a:p>
          <a:p>
            <a:pPr lvl="1"/>
            <a:r>
              <a:rPr lang="fr-FR" dirty="0" smtClean="0"/>
              <a:t>Explore </a:t>
            </a:r>
            <a:r>
              <a:rPr lang="fr-FR" dirty="0" err="1" smtClean="0"/>
              <a:t>potential</a:t>
            </a:r>
            <a:r>
              <a:rPr lang="fr-FR" dirty="0" smtClean="0"/>
              <a:t> applications of Quantum Graph Neural Networks (QGNN) for HEP</a:t>
            </a:r>
          </a:p>
          <a:p>
            <a:pPr lvl="1"/>
            <a:r>
              <a:rPr lang="fr-FR" dirty="0" err="1" smtClean="0"/>
              <a:t>Study</a:t>
            </a:r>
            <a:r>
              <a:rPr lang="fr-FR" dirty="0" smtClean="0"/>
              <a:t> QGNN </a:t>
            </a:r>
            <a:r>
              <a:rPr lang="fr-FR" dirty="0" err="1" smtClean="0"/>
              <a:t>properties</a:t>
            </a:r>
            <a:r>
              <a:rPr lang="fr-FR" dirty="0" smtClean="0"/>
              <a:t>, </a:t>
            </a:r>
            <a:r>
              <a:rPr lang="fr-FR" dirty="0" err="1" smtClean="0"/>
              <a:t>when</a:t>
            </a:r>
            <a:r>
              <a:rPr lang="fr-FR" dirty="0" smtClean="0"/>
              <a:t> </a:t>
            </a:r>
            <a:r>
              <a:rPr lang="fr-FR" dirty="0" err="1" smtClean="0"/>
              <a:t>combined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other</a:t>
            </a:r>
            <a:r>
              <a:rPr lang="fr-FR" dirty="0" smtClean="0"/>
              <a:t> </a:t>
            </a:r>
            <a:r>
              <a:rPr lang="fr-FR" dirty="0" err="1" smtClean="0"/>
              <a:t>methods</a:t>
            </a:r>
            <a:r>
              <a:rPr lang="fr-FR" dirty="0" smtClean="0"/>
              <a:t> (data </a:t>
            </a:r>
            <a:r>
              <a:rPr lang="fr-FR" dirty="0" err="1" smtClean="0"/>
              <a:t>reuploading</a:t>
            </a:r>
            <a:r>
              <a:rPr lang="fr-FR" dirty="0" smtClean="0"/>
              <a:t>, </a:t>
            </a:r>
            <a:r>
              <a:rPr lang="fr-FR" dirty="0" err="1" smtClean="0"/>
              <a:t>equivariance</a:t>
            </a:r>
            <a:r>
              <a:rPr lang="fr-FR" dirty="0" smtClean="0"/>
              <a:t>…)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1AA14-876B-49E7-B239-2CD30F4C5FAF}" type="datetime1">
              <a:rPr lang="fr-FR" smtClean="0"/>
              <a:t>10/09/2024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EFD2A-99CB-455E-AF93-EA4FB3382A62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5272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The </a:t>
            </a:r>
            <a:r>
              <a:rPr lang="fr-FR" dirty="0" err="1" smtClean="0"/>
              <a:t>Classical</a:t>
            </a:r>
            <a:r>
              <a:rPr lang="fr-FR" dirty="0" smtClean="0"/>
              <a:t> </a:t>
            </a:r>
            <a:r>
              <a:rPr lang="fr-FR" dirty="0" err="1" smtClean="0"/>
              <a:t>layers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r>
              <a:rPr lang="fr-FR" dirty="0" smtClean="0"/>
              <a:t>Dimension:</a:t>
            </a:r>
          </a:p>
          <a:p>
            <a:pPr lvl="1"/>
            <a:r>
              <a:rPr lang="fr-FR" dirty="0" smtClean="0"/>
              <a:t>Input: 6</a:t>
            </a:r>
          </a:p>
          <a:p>
            <a:pPr lvl="1"/>
            <a:r>
              <a:rPr lang="fr-FR" dirty="0" err="1" smtClean="0"/>
              <a:t>Hidden</a:t>
            </a:r>
            <a:r>
              <a:rPr lang="fr-FR" dirty="0" smtClean="0"/>
              <a:t> layer: 12</a:t>
            </a:r>
          </a:p>
          <a:p>
            <a:pPr lvl="1"/>
            <a:r>
              <a:rPr lang="fr-FR" dirty="0" smtClean="0"/>
              <a:t>Latent </a:t>
            </a:r>
            <a:r>
              <a:rPr lang="fr-FR" dirty="0" err="1" smtClean="0"/>
              <a:t>representation</a:t>
            </a:r>
            <a:r>
              <a:rPr lang="fr-FR" dirty="0" smtClean="0"/>
              <a:t>: 6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1AA14-876B-49E7-B239-2CD30F4C5FAF}" type="datetime1">
              <a:rPr lang="fr-FR" smtClean="0"/>
              <a:t>12/09/2024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Jet </a:t>
            </a:r>
            <a:r>
              <a:rPr lang="fr-FR" dirty="0" smtClean="0"/>
              <a:t>classification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EFD2A-99CB-455E-AF93-EA4FB3382A62}" type="slidenum">
              <a:rPr lang="fr-FR" smtClean="0"/>
              <a:t>20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0564" y="1459865"/>
            <a:ext cx="6836626" cy="332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404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The Quantum Classifier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1AA14-876B-49E7-B239-2CD30F4C5FAF}" type="datetime1">
              <a:rPr lang="fr-FR" smtClean="0"/>
              <a:t>12/09/2024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Jet </a:t>
            </a:r>
            <a:r>
              <a:rPr lang="fr-FR" dirty="0" smtClean="0"/>
              <a:t>classification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EFD2A-99CB-455E-AF93-EA4FB3382A62}" type="slidenum">
              <a:rPr lang="fr-FR" smtClean="0"/>
              <a:t>21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1048" y="1475588"/>
            <a:ext cx="8392888" cy="1797622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3"/>
          <a:srcRect b="1035"/>
          <a:stretch/>
        </p:blipFill>
        <p:spPr>
          <a:xfrm>
            <a:off x="1669417" y="3704753"/>
            <a:ext cx="8596149" cy="1840066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5043637" y="3273831"/>
            <a:ext cx="1562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Feature</a:t>
            </a:r>
            <a:r>
              <a:rPr lang="fr-FR" b="1" dirty="0" smtClean="0"/>
              <a:t> </a:t>
            </a:r>
            <a:r>
              <a:rPr lang="fr-FR" b="1" dirty="0" err="1" smtClean="0"/>
              <a:t>map</a:t>
            </a:r>
            <a:endParaRPr lang="fr-FR" b="1" dirty="0"/>
          </a:p>
        </p:txBody>
      </p:sp>
      <p:sp>
        <p:nvSpPr>
          <p:cNvPr id="10" name="ZoneTexte 9"/>
          <p:cNvSpPr txBox="1"/>
          <p:nvPr/>
        </p:nvSpPr>
        <p:spPr>
          <a:xfrm>
            <a:off x="5314749" y="5765918"/>
            <a:ext cx="1852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Ansatz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4072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Results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1AA14-876B-49E7-B239-2CD30F4C5FAF}" type="datetime1">
              <a:rPr lang="fr-FR" smtClean="0"/>
              <a:t>12/09/2024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Jet </a:t>
            </a:r>
            <a:r>
              <a:rPr lang="fr-FR" dirty="0" smtClean="0"/>
              <a:t>classification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EFD2A-99CB-455E-AF93-EA4FB3382A62}" type="slidenum">
              <a:rPr lang="fr-FR" smtClean="0"/>
              <a:t>22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8840" y="2956012"/>
            <a:ext cx="3207144" cy="2496282"/>
          </a:xfrm>
          <a:prstGeom prst="rect">
            <a:avLst/>
          </a:prstGeom>
        </p:spPr>
      </p:pic>
      <p:pic>
        <p:nvPicPr>
          <p:cNvPr id="11" name="Espace réservé du contenu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6046" y="412786"/>
            <a:ext cx="3207144" cy="2496282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8840" y="412786"/>
            <a:ext cx="3207144" cy="2496282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6046" y="2956012"/>
            <a:ext cx="3207144" cy="2496282"/>
          </a:xfrm>
          <a:prstGeom prst="rect">
            <a:avLst/>
          </a:prstGeom>
        </p:spPr>
      </p:pic>
      <p:sp>
        <p:nvSpPr>
          <p:cNvPr id="14" name="Espace réservé du contenu 13"/>
          <p:cNvSpPr>
            <a:spLocks noGrp="1"/>
          </p:cNvSpPr>
          <p:nvPr>
            <p:ph idx="1"/>
          </p:nvPr>
        </p:nvSpPr>
        <p:spPr>
          <a:xfrm>
            <a:off x="296305" y="2005012"/>
            <a:ext cx="10515600" cy="4351338"/>
          </a:xfrm>
        </p:spPr>
        <p:txBody>
          <a:bodyPr/>
          <a:lstStyle/>
          <a:p>
            <a:r>
              <a:rPr lang="fr-FR" dirty="0" smtClean="0"/>
              <a:t>Size of the </a:t>
            </a:r>
            <a:r>
              <a:rPr lang="fr-FR" dirty="0" err="1" smtClean="0"/>
              <a:t>dataset</a:t>
            </a:r>
            <a:r>
              <a:rPr lang="fr-FR" dirty="0" smtClean="0"/>
              <a:t>:</a:t>
            </a:r>
          </a:p>
          <a:p>
            <a:pPr lvl="1"/>
            <a:r>
              <a:rPr lang="fr-FR" dirty="0" smtClean="0"/>
              <a:t>S=1000/10000</a:t>
            </a:r>
          </a:p>
          <a:p>
            <a:r>
              <a:rPr lang="fr-FR" dirty="0" err="1" smtClean="0"/>
              <a:t>Number</a:t>
            </a:r>
            <a:r>
              <a:rPr lang="fr-FR" dirty="0" smtClean="0"/>
              <a:t> of </a:t>
            </a:r>
            <a:r>
              <a:rPr lang="fr-FR" dirty="0" err="1" smtClean="0"/>
              <a:t>reuploads</a:t>
            </a:r>
            <a:r>
              <a:rPr lang="fr-FR" dirty="0" smtClean="0"/>
              <a:t>:</a:t>
            </a:r>
          </a:p>
          <a:p>
            <a:pPr lvl="1"/>
            <a:r>
              <a:rPr lang="fr-FR" dirty="0" smtClean="0"/>
              <a:t>N</a:t>
            </a:r>
            <a:r>
              <a:rPr lang="fr-FR" baseline="-25000" dirty="0" smtClean="0"/>
              <a:t>R</a:t>
            </a:r>
            <a:r>
              <a:rPr lang="fr-FR" dirty="0" smtClean="0"/>
              <a:t>=3/5</a:t>
            </a:r>
            <a:r>
              <a:rPr lang="fr-FR" baseline="-25000" dirty="0" smtClean="0"/>
              <a:t> </a:t>
            </a:r>
          </a:p>
          <a:p>
            <a:r>
              <a:rPr lang="fr-FR" dirty="0" smtClean="0"/>
              <a:t>Equivalent MLP: 47% </a:t>
            </a:r>
            <a:r>
              <a:rPr lang="fr-FR" dirty="0" err="1" smtClean="0"/>
              <a:t>accuracy</a:t>
            </a:r>
            <a:endParaRPr lang="fr-FR" dirty="0"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6305" y="4646742"/>
            <a:ext cx="4944505" cy="1395284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46043" y="5667330"/>
            <a:ext cx="3620005" cy="323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292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Two</a:t>
            </a:r>
            <a:r>
              <a:rPr lang="fr-FR" dirty="0" smtClean="0"/>
              <a:t> </a:t>
            </a:r>
            <a:r>
              <a:rPr lang="fr-FR" dirty="0" err="1" smtClean="0"/>
              <a:t>projects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illustrate</a:t>
            </a:r>
            <a:r>
              <a:rPr lang="fr-FR" dirty="0" smtClean="0"/>
              <a:t> the </a:t>
            </a:r>
            <a:r>
              <a:rPr lang="fr-FR" dirty="0" err="1" smtClean="0"/>
              <a:t>potential</a:t>
            </a:r>
            <a:r>
              <a:rPr lang="fr-FR" dirty="0" smtClean="0"/>
              <a:t> of </a:t>
            </a:r>
            <a:r>
              <a:rPr lang="fr-FR" dirty="0" err="1" smtClean="0"/>
              <a:t>reuploading</a:t>
            </a:r>
            <a:r>
              <a:rPr lang="fr-FR" dirty="0" smtClean="0"/>
              <a:t> for QGNN</a:t>
            </a:r>
          </a:p>
          <a:p>
            <a:pPr lvl="1"/>
            <a:r>
              <a:rPr lang="fr-FR" dirty="0" smtClean="0"/>
              <a:t>In the case of Feynman </a:t>
            </a:r>
            <a:r>
              <a:rPr lang="fr-FR" dirty="0" err="1" smtClean="0"/>
              <a:t>diagrams</a:t>
            </a:r>
            <a:r>
              <a:rPr lang="fr-FR" dirty="0" smtClean="0"/>
              <a:t>: </a:t>
            </a:r>
            <a:r>
              <a:rPr lang="fr-FR" dirty="0" err="1" smtClean="0"/>
              <a:t>much</a:t>
            </a:r>
            <a:r>
              <a:rPr lang="fr-FR" dirty="0" smtClean="0"/>
              <a:t> </a:t>
            </a:r>
            <a:r>
              <a:rPr lang="fr-FR" dirty="0" err="1" smtClean="0"/>
              <a:t>better</a:t>
            </a:r>
            <a:r>
              <a:rPr lang="fr-FR" dirty="0" smtClean="0"/>
              <a:t> </a:t>
            </a:r>
            <a:r>
              <a:rPr lang="fr-FR" dirty="0" err="1" smtClean="0"/>
              <a:t>resultsthan</a:t>
            </a:r>
            <a:r>
              <a:rPr lang="fr-FR" dirty="0" smtClean="0"/>
              <a:t> the </a:t>
            </a:r>
            <a:r>
              <a:rPr lang="fr-FR" dirty="0" err="1" smtClean="0"/>
              <a:t>other</a:t>
            </a:r>
            <a:r>
              <a:rPr lang="fr-FR" dirty="0" smtClean="0"/>
              <a:t> </a:t>
            </a:r>
            <a:r>
              <a:rPr lang="fr-FR" dirty="0" err="1" smtClean="0"/>
              <a:t>existing</a:t>
            </a:r>
            <a:r>
              <a:rPr lang="fr-FR" dirty="0" smtClean="0"/>
              <a:t> </a:t>
            </a:r>
            <a:r>
              <a:rPr lang="fr-FR" dirty="0" err="1" smtClean="0"/>
              <a:t>methods</a:t>
            </a:r>
            <a:r>
              <a:rPr lang="fr-FR" dirty="0" smtClean="0"/>
              <a:t> </a:t>
            </a:r>
          </a:p>
          <a:p>
            <a:pPr lvl="1"/>
            <a:r>
              <a:rPr lang="fr-FR" dirty="0" smtClean="0"/>
              <a:t>Jet classification: </a:t>
            </a:r>
            <a:r>
              <a:rPr lang="fr-FR" dirty="0" err="1" smtClean="0"/>
              <a:t>need</a:t>
            </a:r>
            <a:r>
              <a:rPr lang="fr-FR" dirty="0" smtClean="0"/>
              <a:t> </a:t>
            </a:r>
            <a:r>
              <a:rPr lang="fr-FR" dirty="0" err="1" smtClean="0"/>
              <a:t>some</a:t>
            </a:r>
            <a:r>
              <a:rPr lang="fr-FR" dirty="0" smtClean="0"/>
              <a:t> more </a:t>
            </a:r>
            <a:r>
              <a:rPr lang="fr-FR" dirty="0" err="1" smtClean="0"/>
              <a:t>work</a:t>
            </a:r>
            <a:r>
              <a:rPr lang="fr-FR" dirty="0" smtClean="0"/>
              <a:t> to compare </a:t>
            </a:r>
            <a:r>
              <a:rPr lang="fr-FR" dirty="0" err="1" smtClean="0"/>
              <a:t>its</a:t>
            </a:r>
            <a:r>
              <a:rPr lang="fr-FR" dirty="0" smtClean="0"/>
              <a:t> performances to </a:t>
            </a:r>
            <a:r>
              <a:rPr lang="fr-FR" dirty="0" err="1" smtClean="0"/>
              <a:t>other</a:t>
            </a:r>
            <a:r>
              <a:rPr lang="fr-FR" dirty="0" smtClean="0"/>
              <a:t> </a:t>
            </a:r>
            <a:r>
              <a:rPr lang="fr-FR" dirty="0" err="1" smtClean="0"/>
              <a:t>methods</a:t>
            </a:r>
            <a:endParaRPr lang="fr-FR" dirty="0" smtClean="0"/>
          </a:p>
          <a:p>
            <a:pPr lvl="1"/>
            <a:endParaRPr lang="fr-FR" dirty="0"/>
          </a:p>
          <a:p>
            <a:pPr lvl="1"/>
            <a:endParaRPr lang="fr-FR" dirty="0" smtClean="0"/>
          </a:p>
          <a:p>
            <a:endParaRPr lang="fr-FR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1AA14-876B-49E7-B239-2CD30F4C5FAF}" type="datetime1">
              <a:rPr lang="fr-FR" smtClean="0"/>
              <a:t>12/09/2024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EFD2A-99CB-455E-AF93-EA4FB3382A62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6950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Backup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3FEA7-BCF5-4E22-9C7C-FC7A0F59A6C8}" type="datetime1">
              <a:rPr lang="fr-FR" smtClean="0"/>
              <a:t>12/09/2024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EFD2A-99CB-455E-AF93-EA4FB3382A62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652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Computation of Feynman </a:t>
            </a:r>
            <a:r>
              <a:rPr lang="fr-FR" dirty="0" err="1" smtClean="0"/>
              <a:t>diagrams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3FEA7-BCF5-4E22-9C7C-FC7A0F59A6C8}" type="datetime1">
              <a:rPr lang="fr-FR" smtClean="0"/>
              <a:t>10/09/2024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EFD2A-99CB-455E-AF93-EA4FB3382A62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803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Aim</a:t>
            </a:r>
            <a:r>
              <a:rPr lang="fr-FR" dirty="0" smtClean="0"/>
              <a:t> of the </a:t>
            </a:r>
            <a:r>
              <a:rPr lang="fr-FR" dirty="0" err="1" smtClean="0"/>
              <a:t>project</a:t>
            </a:r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fr-FR" dirty="0" smtClean="0"/>
                  <a:t>Compute </a:t>
                </a:r>
                <a:r>
                  <a:rPr lang="fr-FR" dirty="0" err="1" smtClean="0"/>
                  <a:t>scattering</a:t>
                </a:r>
                <a:r>
                  <a:rPr lang="fr-FR" dirty="0" smtClean="0"/>
                  <a:t> amplitude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ℳ</m:t>
                            </m:r>
                          </m:e>
                        </m:d>
                      </m:e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</m:d>
                  </m:oMath>
                </a14:m>
                <a:endParaRPr lang="fr-FR" b="0" dirty="0" smtClean="0">
                  <a:ea typeface="Cambria Math" panose="02040503050406030204" pitchFamily="18" charset="0"/>
                </a:endParaRPr>
              </a:p>
              <a:p>
                <a:pPr lvl="1"/>
                <a:r>
                  <a:rPr lang="fr-FR" dirty="0" err="1" smtClean="0"/>
                  <a:t>Using</a:t>
                </a:r>
                <a:r>
                  <a:rPr lang="fr-FR" dirty="0" smtClean="0"/>
                  <a:t> a </a:t>
                </a:r>
                <a:r>
                  <a:rPr lang="fr-FR" dirty="0" err="1" smtClean="0"/>
                  <a:t>classical</a:t>
                </a:r>
                <a:r>
                  <a:rPr lang="fr-FR" dirty="0" smtClean="0"/>
                  <a:t>/quantum neural network</a:t>
                </a:r>
              </a:p>
              <a:p>
                <a:pPr lvl="1"/>
                <a:endParaRPr lang="fr-FR" dirty="0" smtClean="0"/>
              </a:p>
              <a:p>
                <a:r>
                  <a:rPr lang="fr-FR" dirty="0" err="1" smtClean="0"/>
                  <a:t>Two</a:t>
                </a:r>
                <a:r>
                  <a:rPr lang="fr-FR" dirty="0" smtClean="0"/>
                  <a:t> goals:</a:t>
                </a:r>
              </a:p>
              <a:p>
                <a:pPr lvl="1"/>
                <a:r>
                  <a:rPr lang="fr-FR" dirty="0" err="1" smtClean="0"/>
                  <a:t>Compute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several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diagrams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with</a:t>
                </a:r>
                <a:r>
                  <a:rPr lang="fr-FR" dirty="0" smtClean="0"/>
                  <a:t> the </a:t>
                </a:r>
                <a:r>
                  <a:rPr lang="fr-FR" dirty="0" err="1" smtClean="0"/>
                  <a:t>same</a:t>
                </a:r>
                <a:r>
                  <a:rPr lang="fr-FR" dirty="0" smtClean="0"/>
                  <a:t> model</a:t>
                </a:r>
                <a:endParaRPr lang="fr-FR" dirty="0"/>
              </a:p>
              <a:p>
                <a:pPr lvl="1"/>
                <a:r>
                  <a:rPr lang="fr-FR" dirty="0" smtClean="0"/>
                  <a:t>Combine </a:t>
                </a:r>
                <a:r>
                  <a:rPr lang="fr-FR" dirty="0" err="1" smtClean="0"/>
                  <a:t>diagrams</a:t>
                </a:r>
                <a:r>
                  <a:rPr lang="fr-FR" dirty="0" smtClean="0"/>
                  <a:t> to </a:t>
                </a:r>
                <a:r>
                  <a:rPr lang="fr-FR" dirty="0" err="1" smtClean="0"/>
                  <a:t>compute</a:t>
                </a:r>
                <a:r>
                  <a:rPr lang="fr-FR" dirty="0" smtClean="0"/>
                  <a:t> the total amplitude</a:t>
                </a:r>
              </a:p>
              <a:p>
                <a:pPr lvl="1"/>
                <a:endParaRPr lang="fr-FR" dirty="0"/>
              </a:p>
            </p:txBody>
          </p:sp>
        </mc:Choice>
        <mc:Fallback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1AA14-876B-49E7-B239-2CD30F4C5FAF}" type="datetime1">
              <a:rPr lang="fr-FR" smtClean="0"/>
              <a:t>12/09/2024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Computation of Feynman </a:t>
            </a:r>
            <a:r>
              <a:rPr lang="fr-FR" dirty="0" err="1" smtClean="0"/>
              <a:t>diagrams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EFD2A-99CB-455E-AF93-EA4FB3382A62}" type="slidenum">
              <a:rPr lang="fr-FR" smtClean="0"/>
              <a:t>4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57838" y="1274026"/>
            <a:ext cx="3432415" cy="147525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25481" y="2928663"/>
            <a:ext cx="2059722" cy="2050094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42220" y="3023830"/>
            <a:ext cx="1406122" cy="195492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" name="ZoneTexte 9"/>
              <p:cNvSpPr txBox="1"/>
              <p:nvPr/>
            </p:nvSpPr>
            <p:spPr>
              <a:xfrm>
                <a:off x="9252516" y="5430285"/>
                <a:ext cx="30976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b="1" dirty="0" smtClean="0"/>
                  <a:t>Input</a:t>
                </a:r>
                <a:r>
                  <a:rPr lang="fr-FR" dirty="0" smtClean="0"/>
                  <a:t>: a </a:t>
                </a:r>
                <a:r>
                  <a:rPr lang="fr-FR" dirty="0" err="1" smtClean="0"/>
                  <a:t>diagram</a:t>
                </a:r>
                <a:r>
                  <a:rPr lang="fr-FR" dirty="0" smtClean="0"/>
                  <a:t>,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fr-FR" dirty="0" smtClean="0"/>
                  <a:t> </a:t>
                </a:r>
                <a:endParaRPr lang="fr-FR" dirty="0"/>
              </a:p>
            </p:txBody>
          </p:sp>
        </mc:Choice>
        <mc:Fallback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52516" y="5430285"/>
                <a:ext cx="3097656" cy="369332"/>
              </a:xfrm>
              <a:prstGeom prst="rect">
                <a:avLst/>
              </a:prstGeom>
              <a:blipFill rotWithShape="0">
                <a:blip r:embed="rId6"/>
                <a:stretch>
                  <a:fillRect l="-1772" t="-10000" b="-2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ZoneTexte 10"/>
          <p:cNvSpPr txBox="1"/>
          <p:nvPr/>
        </p:nvSpPr>
        <p:spPr>
          <a:xfrm>
            <a:off x="9473110" y="2609612"/>
            <a:ext cx="1838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S-</a:t>
            </a:r>
            <a:r>
              <a:rPr lang="fr-FR" dirty="0" err="1" smtClean="0"/>
              <a:t>channel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8823606" y="4738616"/>
            <a:ext cx="1838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T</a:t>
            </a:r>
            <a:r>
              <a:rPr lang="fr-FR" dirty="0" smtClean="0"/>
              <a:t>-</a:t>
            </a:r>
            <a:r>
              <a:rPr lang="fr-FR" dirty="0" err="1" smtClean="0"/>
              <a:t>channel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10512135" y="4873553"/>
            <a:ext cx="1838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Loop </a:t>
            </a:r>
            <a:r>
              <a:rPr lang="fr-FR" dirty="0" err="1" smtClean="0"/>
              <a:t>channel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28940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Previous</a:t>
            </a:r>
            <a:r>
              <a:rPr lang="fr-FR" dirty="0" smtClean="0"/>
              <a:t> </a:t>
            </a:r>
            <a:r>
              <a:rPr lang="fr-FR" dirty="0" err="1" smtClean="0"/>
              <a:t>Work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69266" y="1700502"/>
            <a:ext cx="7622309" cy="4351338"/>
          </a:xfrm>
        </p:spPr>
        <p:txBody>
          <a:bodyPr/>
          <a:lstStyle/>
          <a:p>
            <a:r>
              <a:rPr lang="fr-FR" dirty="0" err="1" smtClean="0"/>
              <a:t>Classical</a:t>
            </a:r>
            <a:r>
              <a:rPr lang="fr-FR" dirty="0" smtClean="0"/>
              <a:t> </a:t>
            </a:r>
            <a:r>
              <a:rPr lang="fr-FR" dirty="0" err="1" smtClean="0"/>
              <a:t>approach</a:t>
            </a:r>
            <a:r>
              <a:rPr lang="fr-FR" dirty="0" smtClean="0"/>
              <a:t>: Mitchell &amp; al.</a:t>
            </a:r>
          </a:p>
          <a:p>
            <a:pPr lvl="1"/>
            <a:r>
              <a:rPr lang="fr-FR" dirty="0" err="1" smtClean="0"/>
              <a:t>Consider</a:t>
            </a:r>
            <a:r>
              <a:rPr lang="fr-FR" dirty="0" smtClean="0"/>
              <a:t> Feynman </a:t>
            </a:r>
            <a:r>
              <a:rPr lang="fr-FR" dirty="0" err="1" smtClean="0"/>
              <a:t>diagrams</a:t>
            </a:r>
            <a:r>
              <a:rPr lang="fr-FR" dirty="0" smtClean="0"/>
              <a:t> as graphs:</a:t>
            </a:r>
          </a:p>
          <a:p>
            <a:pPr lvl="2"/>
            <a:r>
              <a:rPr lang="fr-FR" dirty="0" err="1" smtClean="0"/>
              <a:t>Edges</a:t>
            </a:r>
            <a:r>
              <a:rPr lang="fr-FR" dirty="0" smtClean="0"/>
              <a:t>: </a:t>
            </a:r>
            <a:r>
              <a:rPr lang="fr-FR" dirty="0" err="1" smtClean="0"/>
              <a:t>particles</a:t>
            </a:r>
            <a:endParaRPr lang="fr-FR" dirty="0" smtClean="0"/>
          </a:p>
          <a:p>
            <a:pPr lvl="2"/>
            <a:r>
              <a:rPr lang="fr-FR" dirty="0" err="1" smtClean="0"/>
              <a:t>Nodes</a:t>
            </a:r>
            <a:r>
              <a:rPr lang="fr-FR" dirty="0" smtClean="0"/>
              <a:t>: flow of time</a:t>
            </a:r>
          </a:p>
          <a:p>
            <a:pPr lvl="1"/>
            <a:r>
              <a:rPr lang="fr-FR" dirty="0" smtClean="0"/>
              <a:t>Use </a:t>
            </a:r>
            <a:r>
              <a:rPr lang="fr-FR" dirty="0" err="1" smtClean="0"/>
              <a:t>classical</a:t>
            </a:r>
            <a:r>
              <a:rPr lang="fr-FR" dirty="0" smtClean="0"/>
              <a:t> graph ML </a:t>
            </a:r>
            <a:r>
              <a:rPr lang="fr-FR" dirty="0" err="1" smtClean="0"/>
              <a:t>methods</a:t>
            </a:r>
            <a:r>
              <a:rPr lang="fr-FR" dirty="0" smtClean="0"/>
              <a:t> (GAT+FNN) to </a:t>
            </a:r>
            <a:r>
              <a:rPr lang="fr-FR" dirty="0" err="1" smtClean="0"/>
              <a:t>compute</a:t>
            </a:r>
            <a:r>
              <a:rPr lang="fr-FR" dirty="0" smtClean="0"/>
              <a:t> the </a:t>
            </a:r>
            <a:r>
              <a:rPr lang="fr-FR" dirty="0" err="1" smtClean="0"/>
              <a:t>scattering</a:t>
            </a:r>
            <a:r>
              <a:rPr lang="fr-FR" dirty="0" smtClean="0"/>
              <a:t> amplitude </a:t>
            </a:r>
          </a:p>
          <a:p>
            <a:pPr lvl="1"/>
            <a:r>
              <a:rPr lang="fr-FR" dirty="0" err="1" smtClean="0"/>
              <a:t>Limit</a:t>
            </a:r>
            <a:r>
              <a:rPr lang="fr-FR" dirty="0" smtClean="0"/>
              <a:t>:</a:t>
            </a:r>
          </a:p>
          <a:p>
            <a:pPr lvl="2"/>
            <a:r>
              <a:rPr lang="fr-FR" dirty="0" err="1" smtClean="0"/>
              <a:t>They</a:t>
            </a:r>
            <a:r>
              <a:rPr lang="fr-FR" dirty="0" smtClean="0"/>
              <a:t> </a:t>
            </a:r>
            <a:r>
              <a:rPr lang="fr-FR" dirty="0" err="1" smtClean="0"/>
              <a:t>don’t</a:t>
            </a:r>
            <a:r>
              <a:rPr lang="fr-FR" dirty="0" smtClean="0"/>
              <a:t> </a:t>
            </a:r>
            <a:r>
              <a:rPr lang="fr-FR" dirty="0" err="1" smtClean="0"/>
              <a:t>try</a:t>
            </a:r>
            <a:r>
              <a:rPr lang="fr-FR" dirty="0" smtClean="0"/>
              <a:t> to </a:t>
            </a:r>
            <a:r>
              <a:rPr lang="fr-FR" dirty="0" err="1" smtClean="0"/>
              <a:t>compute</a:t>
            </a:r>
            <a:r>
              <a:rPr lang="fr-FR" dirty="0" smtClean="0"/>
              <a:t> </a:t>
            </a:r>
            <a:r>
              <a:rPr lang="fr-FR" dirty="0" err="1" smtClean="0"/>
              <a:t>different</a:t>
            </a:r>
            <a:r>
              <a:rPr lang="fr-FR" dirty="0" smtClean="0"/>
              <a:t> amplitudes </a:t>
            </a:r>
            <a:r>
              <a:rPr lang="fr-FR" dirty="0" err="1" smtClean="0"/>
              <a:t>with</a:t>
            </a:r>
            <a:r>
              <a:rPr lang="fr-FR" dirty="0" smtClean="0"/>
              <a:t> the </a:t>
            </a:r>
            <a:r>
              <a:rPr lang="fr-FR" dirty="0" err="1" smtClean="0"/>
              <a:t>same</a:t>
            </a:r>
            <a:r>
              <a:rPr lang="fr-FR" dirty="0" smtClean="0"/>
              <a:t> model</a:t>
            </a:r>
          </a:p>
          <a:p>
            <a:pPr lvl="2"/>
            <a:r>
              <a:rPr lang="fr-FR" dirty="0" err="1" smtClean="0"/>
              <a:t>They</a:t>
            </a:r>
            <a:r>
              <a:rPr lang="fr-FR" dirty="0" smtClean="0"/>
              <a:t> </a:t>
            </a:r>
            <a:r>
              <a:rPr lang="fr-FR" dirty="0" err="1" smtClean="0"/>
              <a:t>don’t</a:t>
            </a:r>
            <a:r>
              <a:rPr lang="fr-FR" dirty="0" smtClean="0"/>
              <a:t> combine amplitudes </a:t>
            </a:r>
            <a:r>
              <a:rPr lang="fr-FR" dirty="0" err="1" smtClean="0"/>
              <a:t>when</a:t>
            </a:r>
            <a:r>
              <a:rPr lang="fr-FR" dirty="0" smtClean="0"/>
              <a:t> </a:t>
            </a:r>
            <a:r>
              <a:rPr lang="fr-FR" dirty="0" err="1" smtClean="0"/>
              <a:t>they</a:t>
            </a:r>
            <a:r>
              <a:rPr lang="fr-FR" dirty="0" smtClean="0"/>
              <a:t> </a:t>
            </a:r>
            <a:r>
              <a:rPr lang="fr-FR" dirty="0" err="1" smtClean="0"/>
              <a:t>want</a:t>
            </a:r>
            <a:r>
              <a:rPr lang="fr-FR" dirty="0" smtClean="0"/>
              <a:t> </a:t>
            </a:r>
            <a:r>
              <a:rPr lang="fr-FR" dirty="0" err="1" smtClean="0"/>
              <a:t>add</a:t>
            </a:r>
            <a:r>
              <a:rPr lang="fr-FR" dirty="0" smtClean="0"/>
              <a:t> </a:t>
            </a:r>
            <a:r>
              <a:rPr lang="fr-FR" dirty="0" err="1" smtClean="0"/>
              <a:t>diagrams</a:t>
            </a:r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1AA14-876B-49E7-B239-2CD30F4C5FAF}" type="datetime1">
              <a:rPr lang="fr-FR" smtClean="0"/>
              <a:t>12/09/2024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Computation of Feynman </a:t>
            </a:r>
            <a:r>
              <a:rPr lang="fr-FR" dirty="0" err="1" smtClean="0"/>
              <a:t>diagrams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EFD2A-99CB-455E-AF93-EA4FB3382A62}" type="slidenum">
              <a:rPr lang="fr-FR" smtClean="0"/>
              <a:t>5</a:t>
            </a:fld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5542" y="121431"/>
            <a:ext cx="2857178" cy="1762474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7635118" y="854091"/>
            <a:ext cx="12673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u="sng" dirty="0" smtClean="0"/>
              <a:t>Graph </a:t>
            </a:r>
            <a:r>
              <a:rPr lang="fr-FR" u="sng" dirty="0" err="1" smtClean="0"/>
              <a:t>encoding</a:t>
            </a:r>
            <a:endParaRPr lang="fr-FR" u="sng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4897" y="2017563"/>
            <a:ext cx="3198468" cy="2038747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3721" y="4082287"/>
            <a:ext cx="2897909" cy="2077878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7766976" y="2713163"/>
            <a:ext cx="1413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 smtClean="0"/>
              <a:t>S-</a:t>
            </a:r>
            <a:r>
              <a:rPr lang="fr-FR" u="sng" dirty="0" err="1" smtClean="0"/>
              <a:t>channel</a:t>
            </a:r>
            <a:endParaRPr lang="fr-FR" u="sng" dirty="0"/>
          </a:p>
        </p:txBody>
      </p:sp>
      <p:sp>
        <p:nvSpPr>
          <p:cNvPr id="14" name="ZoneTexte 13"/>
          <p:cNvSpPr txBox="1"/>
          <p:nvPr/>
        </p:nvSpPr>
        <p:spPr>
          <a:xfrm>
            <a:off x="7766976" y="4823546"/>
            <a:ext cx="1413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/>
              <a:t>T</a:t>
            </a:r>
            <a:r>
              <a:rPr lang="fr-FR" u="sng" dirty="0" smtClean="0"/>
              <a:t>-</a:t>
            </a:r>
            <a:r>
              <a:rPr lang="fr-FR" u="sng" dirty="0" err="1" smtClean="0"/>
              <a:t>channel</a:t>
            </a:r>
            <a:endParaRPr lang="fr-FR" u="sng" dirty="0"/>
          </a:p>
        </p:txBody>
      </p:sp>
    </p:spTree>
    <p:extLst>
      <p:ext uri="{BB962C8B-B14F-4D97-AF65-F5344CB8AC3E}">
        <p14:creationId xmlns:p14="http://schemas.microsoft.com/office/powerpoint/2010/main" val="818669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Previous</a:t>
            </a:r>
            <a:r>
              <a:rPr lang="fr-FR" dirty="0" smtClean="0"/>
              <a:t> </a:t>
            </a:r>
            <a:r>
              <a:rPr lang="fr-FR" dirty="0" err="1"/>
              <a:t>W</a:t>
            </a:r>
            <a:r>
              <a:rPr lang="fr-FR" dirty="0" err="1" smtClean="0"/>
              <a:t>ork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36600" y="3152485"/>
            <a:ext cx="10515600" cy="4351338"/>
          </a:xfrm>
        </p:spPr>
        <p:txBody>
          <a:bodyPr/>
          <a:lstStyle/>
          <a:p>
            <a:r>
              <a:rPr lang="fr-FR" dirty="0" smtClean="0"/>
              <a:t>Quantum </a:t>
            </a:r>
            <a:r>
              <a:rPr lang="fr-FR" dirty="0" err="1" smtClean="0"/>
              <a:t>approach</a:t>
            </a:r>
            <a:r>
              <a:rPr lang="fr-FR" dirty="0" smtClean="0"/>
              <a:t>: L. </a:t>
            </a:r>
            <a:r>
              <a:rPr lang="fr-FR" dirty="0" err="1" smtClean="0"/>
              <a:t>Ballerio</a:t>
            </a:r>
            <a:endParaRPr lang="fr-FR" dirty="0" smtClean="0"/>
          </a:p>
          <a:p>
            <a:pPr lvl="1"/>
            <a:r>
              <a:rPr lang="fr-FR" dirty="0" smtClean="0"/>
              <a:t>Encode the graph structure in a quantum circuit (</a:t>
            </a:r>
            <a:r>
              <a:rPr lang="fr-FR" dirty="0" err="1" smtClean="0"/>
              <a:t>feature</a:t>
            </a:r>
            <a:r>
              <a:rPr lang="fr-FR" dirty="0" smtClean="0"/>
              <a:t> </a:t>
            </a:r>
            <a:r>
              <a:rPr lang="fr-FR" dirty="0" err="1" smtClean="0"/>
              <a:t>map</a:t>
            </a:r>
            <a:r>
              <a:rPr lang="fr-FR" dirty="0" smtClean="0"/>
              <a:t>)</a:t>
            </a:r>
          </a:p>
          <a:p>
            <a:pPr lvl="1"/>
            <a:r>
              <a:rPr lang="fr-FR" dirty="0" err="1" smtClean="0"/>
              <a:t>Trainable</a:t>
            </a:r>
            <a:r>
              <a:rPr lang="fr-FR" dirty="0" smtClean="0"/>
              <a:t> </a:t>
            </a:r>
            <a:r>
              <a:rPr lang="fr-FR" dirty="0" err="1" smtClean="0"/>
              <a:t>ansatz</a:t>
            </a:r>
            <a:r>
              <a:rPr lang="fr-FR" dirty="0" smtClean="0"/>
              <a:t> and observable</a:t>
            </a:r>
          </a:p>
          <a:p>
            <a:pPr lvl="1"/>
            <a:r>
              <a:rPr lang="fr-FR" dirty="0" err="1" smtClean="0"/>
              <a:t>Idea</a:t>
            </a:r>
            <a:r>
              <a:rPr lang="fr-FR" dirty="0" smtClean="0"/>
              <a:t>: amplitudes </a:t>
            </a:r>
            <a:r>
              <a:rPr lang="fr-FR" dirty="0" err="1" smtClean="0"/>
              <a:t>add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interferences</a:t>
            </a:r>
            <a:r>
              <a:rPr lang="fr-FR" dirty="0" smtClean="0"/>
              <a:t>, </a:t>
            </a:r>
            <a:r>
              <a:rPr lang="fr-FR" dirty="0" err="1" smtClean="0"/>
              <a:t>like</a:t>
            </a:r>
            <a:r>
              <a:rPr lang="fr-FR" dirty="0" smtClean="0"/>
              <a:t> quantum </a:t>
            </a:r>
            <a:r>
              <a:rPr lang="fr-FR" dirty="0" err="1" smtClean="0"/>
              <a:t>systems</a:t>
            </a:r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1AA14-876B-49E7-B239-2CD30F4C5FAF}" type="datetime1">
              <a:rPr lang="fr-FR" smtClean="0"/>
              <a:t>12/09/2024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Computation of Feynman </a:t>
            </a:r>
            <a:r>
              <a:rPr lang="fr-FR" dirty="0" err="1" smtClean="0"/>
              <a:t>diagrams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EFD2A-99CB-455E-AF93-EA4FB3382A62}" type="slidenum">
              <a:rPr lang="fr-FR" smtClean="0"/>
              <a:t>6</a:t>
            </a:fld>
            <a:endParaRPr lang="fr-FR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0097" y="238990"/>
            <a:ext cx="6484204" cy="2623125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8881105" y="2825719"/>
            <a:ext cx="1911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 err="1" smtClean="0"/>
              <a:t>Feature</a:t>
            </a:r>
            <a:r>
              <a:rPr lang="fr-FR" u="sng" dirty="0" smtClean="0"/>
              <a:t> </a:t>
            </a:r>
            <a:r>
              <a:rPr lang="fr-FR" u="sng" dirty="0" err="1" smtClean="0"/>
              <a:t>map</a:t>
            </a:r>
            <a:endParaRPr lang="fr-FR" u="sng" dirty="0"/>
          </a:p>
        </p:txBody>
      </p:sp>
    </p:spTree>
    <p:extLst>
      <p:ext uri="{BB962C8B-B14F-4D97-AF65-F5344CB8AC3E}">
        <p14:creationId xmlns:p14="http://schemas.microsoft.com/office/powerpoint/2010/main" val="400443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Previous</a:t>
            </a:r>
            <a:r>
              <a:rPr lang="fr-FR" dirty="0" smtClean="0"/>
              <a:t> </a:t>
            </a:r>
            <a:r>
              <a:rPr lang="fr-FR" dirty="0" err="1"/>
              <a:t>W</a:t>
            </a:r>
            <a:r>
              <a:rPr lang="fr-FR" dirty="0" err="1" smtClean="0"/>
              <a:t>ork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1AA14-876B-49E7-B239-2CD30F4C5FAF}" type="datetime1">
              <a:rPr lang="fr-FR" smtClean="0"/>
              <a:t>12/09/2024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Computation of Feynman </a:t>
            </a:r>
            <a:r>
              <a:rPr lang="fr-FR" dirty="0" err="1" smtClean="0"/>
              <a:t>diagrams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EFD2A-99CB-455E-AF93-EA4FB3382A62}" type="slidenum">
              <a:rPr lang="fr-FR" smtClean="0"/>
              <a:t>7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1612" y="1790532"/>
            <a:ext cx="2629194" cy="209361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3657" y="1824794"/>
            <a:ext cx="2710669" cy="2085130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511136" y="2526576"/>
            <a:ext cx="15199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Separate</a:t>
            </a:r>
            <a:r>
              <a:rPr lang="fr-FR" dirty="0" smtClean="0"/>
              <a:t> training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2864213" y="1354649"/>
            <a:ext cx="1228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S-</a:t>
            </a:r>
            <a:r>
              <a:rPr lang="fr-FR" dirty="0" err="1" smtClean="0"/>
              <a:t>channel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5800438" y="1354649"/>
            <a:ext cx="1856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T-</a:t>
            </a:r>
            <a:r>
              <a:rPr lang="fr-FR" dirty="0" err="1" smtClean="0"/>
              <a:t>channel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452582" y="4655127"/>
            <a:ext cx="1265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Combined</a:t>
            </a:r>
            <a:r>
              <a:rPr lang="fr-FR" dirty="0" smtClean="0"/>
              <a:t> training</a:t>
            </a:r>
            <a:endParaRPr lang="fr-FR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3657" y="3923863"/>
            <a:ext cx="2710669" cy="2081905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87636" y="3885220"/>
            <a:ext cx="2563170" cy="2023811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9042400" y="3100189"/>
            <a:ext cx="22074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As for the </a:t>
            </a:r>
            <a:r>
              <a:rPr lang="fr-FR" b="1" dirty="0" err="1" smtClean="0">
                <a:solidFill>
                  <a:srgbClr val="FF0000"/>
                </a:solidFill>
              </a:rPr>
              <a:t>classical</a:t>
            </a:r>
            <a:r>
              <a:rPr lang="fr-FR" b="1" dirty="0" smtClean="0">
                <a:solidFill>
                  <a:srgbClr val="FF0000"/>
                </a:solidFill>
              </a:rPr>
              <a:t> model, </a:t>
            </a:r>
            <a:r>
              <a:rPr lang="fr-FR" b="1" dirty="0" err="1" smtClean="0">
                <a:solidFill>
                  <a:srgbClr val="FF0000"/>
                </a:solidFill>
              </a:rPr>
              <a:t>combined</a:t>
            </a:r>
            <a:r>
              <a:rPr lang="fr-FR" b="1" dirty="0" smtClean="0">
                <a:solidFill>
                  <a:srgbClr val="FF0000"/>
                </a:solidFill>
              </a:rPr>
              <a:t> training do not </a:t>
            </a:r>
            <a:r>
              <a:rPr lang="fr-FR" b="1" dirty="0" err="1" smtClean="0">
                <a:solidFill>
                  <a:srgbClr val="FF0000"/>
                </a:solidFill>
              </a:rPr>
              <a:t>work</a:t>
            </a:r>
            <a:endParaRPr lang="fr-F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20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Algorithm</a:t>
            </a:r>
            <a:r>
              <a:rPr lang="fr-FR" dirty="0" smtClean="0"/>
              <a:t> and </a:t>
            </a:r>
            <a:r>
              <a:rPr lang="fr-FR" dirty="0" err="1" smtClean="0"/>
              <a:t>results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6832" y="1368584"/>
            <a:ext cx="6356927" cy="4351338"/>
          </a:xfrm>
        </p:spPr>
        <p:txBody>
          <a:bodyPr/>
          <a:lstStyle/>
          <a:p>
            <a:r>
              <a:rPr lang="fr-FR" dirty="0" smtClean="0"/>
              <a:t>New </a:t>
            </a:r>
            <a:r>
              <a:rPr lang="fr-FR" dirty="0" err="1" smtClean="0"/>
              <a:t>ideas</a:t>
            </a:r>
            <a:r>
              <a:rPr lang="fr-FR" dirty="0" smtClean="0"/>
              <a:t>:</a:t>
            </a:r>
          </a:p>
          <a:p>
            <a:pPr lvl="1"/>
            <a:r>
              <a:rPr lang="fr-FR" dirty="0" smtClean="0"/>
              <a:t>Use data </a:t>
            </a:r>
            <a:r>
              <a:rPr lang="fr-FR" dirty="0" err="1" smtClean="0"/>
              <a:t>reuploading</a:t>
            </a:r>
            <a:r>
              <a:rPr lang="fr-FR" dirty="0" smtClean="0"/>
              <a:t>:</a:t>
            </a:r>
          </a:p>
          <a:p>
            <a:pPr lvl="2"/>
            <a:r>
              <a:rPr lang="fr-FR" dirty="0" smtClean="0"/>
              <a:t>Equivalent in simple cases to </a:t>
            </a:r>
            <a:r>
              <a:rPr lang="fr-FR" dirty="0" err="1" smtClean="0"/>
              <a:t>adding</a:t>
            </a:r>
            <a:r>
              <a:rPr lang="fr-FR" dirty="0" smtClean="0"/>
              <a:t> </a:t>
            </a:r>
            <a:r>
              <a:rPr lang="fr-FR" dirty="0" err="1" smtClean="0"/>
              <a:t>frequencies</a:t>
            </a:r>
            <a:r>
              <a:rPr lang="fr-FR" dirty="0" smtClean="0"/>
              <a:t> to the Fourier </a:t>
            </a:r>
            <a:r>
              <a:rPr lang="fr-FR" dirty="0" err="1" smtClean="0"/>
              <a:t>decomposition</a:t>
            </a:r>
            <a:r>
              <a:rPr lang="fr-FR" dirty="0" smtClean="0"/>
              <a:t> of the </a:t>
            </a:r>
            <a:r>
              <a:rPr lang="fr-FR" dirty="0" err="1" smtClean="0"/>
              <a:t>target</a:t>
            </a:r>
            <a:r>
              <a:rPr lang="fr-FR" dirty="0" smtClean="0"/>
              <a:t> </a:t>
            </a:r>
            <a:r>
              <a:rPr lang="fr-FR" dirty="0" err="1" smtClean="0"/>
              <a:t>function</a:t>
            </a:r>
            <a:endParaRPr lang="fr-FR" dirty="0" smtClean="0"/>
          </a:p>
          <a:p>
            <a:pPr lvl="1"/>
            <a:r>
              <a:rPr lang="fr-FR" dirty="0" smtClean="0"/>
              <a:t>Use of one </a:t>
            </a:r>
            <a:r>
              <a:rPr lang="fr-FR" dirty="0" err="1" smtClean="0"/>
              <a:t>trainable</a:t>
            </a:r>
            <a:r>
              <a:rPr lang="fr-FR" dirty="0" smtClean="0"/>
              <a:t> observable per </a:t>
            </a:r>
            <a:r>
              <a:rPr lang="fr-FR" dirty="0" err="1" smtClean="0"/>
              <a:t>channel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1AA14-876B-49E7-B239-2CD30F4C5FAF}" type="datetime1">
              <a:rPr lang="fr-FR" smtClean="0"/>
              <a:t>12/09/2024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Computation of Feynman </a:t>
            </a:r>
            <a:r>
              <a:rPr lang="fr-FR" dirty="0" err="1" smtClean="0"/>
              <a:t>diagrams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EFD2A-99CB-455E-AF93-EA4FB3382A62}" type="slidenum">
              <a:rPr lang="fr-FR" smtClean="0"/>
              <a:t>8</a:t>
            </a:fld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8295" y="455147"/>
            <a:ext cx="5668115" cy="2360377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6873" y="3521407"/>
            <a:ext cx="3313009" cy="2484757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6376" y="3521407"/>
            <a:ext cx="3313009" cy="2484757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3656" y="3559903"/>
            <a:ext cx="3169503" cy="2377127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9626065" y="2396571"/>
            <a:ext cx="41059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Data </a:t>
            </a:r>
            <a:r>
              <a:rPr lang="fr-FR" b="1" dirty="0" err="1" smtClean="0"/>
              <a:t>reuploading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141432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Studies</a:t>
            </a:r>
            <a:r>
              <a:rPr lang="fr-FR" dirty="0"/>
              <a:t> </a:t>
            </a:r>
            <a:r>
              <a:rPr lang="fr-FR" dirty="0" err="1"/>
              <a:t>around</a:t>
            </a:r>
            <a:r>
              <a:rPr lang="fr-FR" dirty="0"/>
              <a:t> the </a:t>
            </a:r>
            <a:r>
              <a:rPr lang="fr-FR" dirty="0" err="1"/>
              <a:t>algorithm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How </a:t>
            </a:r>
            <a:r>
              <a:rPr lang="fr-FR" dirty="0" err="1" smtClean="0"/>
              <a:t>does</a:t>
            </a:r>
            <a:r>
              <a:rPr lang="fr-FR" dirty="0" smtClean="0"/>
              <a:t> the model </a:t>
            </a:r>
            <a:r>
              <a:rPr lang="fr-FR" dirty="0" err="1" smtClean="0"/>
              <a:t>improve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the </a:t>
            </a:r>
            <a:r>
              <a:rPr lang="fr-FR" dirty="0" err="1" smtClean="0"/>
              <a:t>number</a:t>
            </a:r>
            <a:r>
              <a:rPr lang="fr-FR" dirty="0" smtClean="0"/>
              <a:t> of </a:t>
            </a:r>
            <a:r>
              <a:rPr lang="fr-FR" dirty="0" err="1" smtClean="0"/>
              <a:t>reuploads</a:t>
            </a:r>
            <a:r>
              <a:rPr lang="fr-FR" dirty="0" smtClean="0"/>
              <a:t>?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1AA14-876B-49E7-B239-2CD30F4C5FAF}" type="datetime1">
              <a:rPr lang="fr-FR" smtClean="0"/>
              <a:t>12/09/2024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Computation of Feynman </a:t>
            </a:r>
            <a:r>
              <a:rPr lang="fr-FR" dirty="0" err="1" smtClean="0"/>
              <a:t>diagrams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EFD2A-99CB-455E-AF93-EA4FB3382A62}" type="slidenum">
              <a:rPr lang="fr-FR" smtClean="0"/>
              <a:t>9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2326329"/>
            <a:ext cx="3981655" cy="2986241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297" y="2326329"/>
            <a:ext cx="3981655" cy="2986241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372" y="2326329"/>
            <a:ext cx="3981655" cy="2986241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1588168" y="5484378"/>
            <a:ext cx="2262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3 </a:t>
            </a:r>
            <a:r>
              <a:rPr lang="fr-FR" dirty="0" err="1" smtClean="0"/>
              <a:t>reuploads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5417419" y="5491957"/>
            <a:ext cx="2262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5</a:t>
            </a:r>
            <a:r>
              <a:rPr lang="fr-FR" dirty="0" smtClean="0"/>
              <a:t> </a:t>
            </a:r>
            <a:r>
              <a:rPr lang="fr-FR" dirty="0" err="1" smtClean="0"/>
              <a:t>reuploads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9516177" y="5490782"/>
            <a:ext cx="2262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7</a:t>
            </a:r>
            <a:r>
              <a:rPr lang="fr-FR" dirty="0" smtClean="0"/>
              <a:t> </a:t>
            </a:r>
            <a:r>
              <a:rPr lang="fr-FR" dirty="0" err="1" smtClean="0"/>
              <a:t>reuploads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47322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urin presentation k -facto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2961</TotalTime>
  <Words>753</Words>
  <Application>Microsoft Office PowerPoint</Application>
  <PresentationFormat>Grand écran</PresentationFormat>
  <Paragraphs>207</Paragraphs>
  <Slides>24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29" baseType="lpstr">
      <vt:lpstr>Arial</vt:lpstr>
      <vt:lpstr>Calibri</vt:lpstr>
      <vt:lpstr>Calibri Light</vt:lpstr>
      <vt:lpstr>Cambria Math</vt:lpstr>
      <vt:lpstr>Turin presentation k -factor</vt:lpstr>
      <vt:lpstr>Quantum Graph Neural Networks for HEP</vt:lpstr>
      <vt:lpstr>Introduction</vt:lpstr>
      <vt:lpstr>Computation of Feynman diagrams</vt:lpstr>
      <vt:lpstr>Aim of the project</vt:lpstr>
      <vt:lpstr>Previous Work</vt:lpstr>
      <vt:lpstr>Previous Work</vt:lpstr>
      <vt:lpstr>Previous Work</vt:lpstr>
      <vt:lpstr>Algorithm and results</vt:lpstr>
      <vt:lpstr>Studies around the algorithm</vt:lpstr>
      <vt:lpstr>Studies around the algorithm</vt:lpstr>
      <vt:lpstr>Studies around the algorithm</vt:lpstr>
      <vt:lpstr>Studies around the algorithm</vt:lpstr>
      <vt:lpstr>Studies around the algorithm</vt:lpstr>
      <vt:lpstr>Computing the total amplitude?</vt:lpstr>
      <vt:lpstr>Conclusion</vt:lpstr>
      <vt:lpstr>Jet Classification with a hybrid equivariant neural network</vt:lpstr>
      <vt:lpstr>Overview</vt:lpstr>
      <vt:lpstr>Equivariance</vt:lpstr>
      <vt:lpstr>The Hybrid Algorithm</vt:lpstr>
      <vt:lpstr>The Classical layers</vt:lpstr>
      <vt:lpstr>The Quantum Classifier</vt:lpstr>
      <vt:lpstr>Results</vt:lpstr>
      <vt:lpstr>Conclusion</vt:lpstr>
      <vt:lpstr>Backup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Compte Microsoft</dc:creator>
  <cp:lastModifiedBy>Compte Microsoft</cp:lastModifiedBy>
  <cp:revision>27</cp:revision>
  <dcterms:created xsi:type="dcterms:W3CDTF">2024-09-10T12:35:10Z</dcterms:created>
  <dcterms:modified xsi:type="dcterms:W3CDTF">2024-09-12T13:56:38Z</dcterms:modified>
</cp:coreProperties>
</file>