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0"/>
  </p:handoutMasterIdLst>
  <p:sldIdLst>
    <p:sldId id="256" r:id="rId2"/>
    <p:sldId id="1206" r:id="rId3"/>
    <p:sldId id="1218" r:id="rId4"/>
    <p:sldId id="1220" r:id="rId5"/>
    <p:sldId id="1221" r:id="rId6"/>
    <p:sldId id="1219" r:id="rId7"/>
    <p:sldId id="1217" r:id="rId8"/>
    <p:sldId id="397" r:id="rId9"/>
    <p:sldId id="429" r:id="rId10"/>
    <p:sldId id="324" r:id="rId11"/>
    <p:sldId id="481" r:id="rId12"/>
    <p:sldId id="353" r:id="rId13"/>
    <p:sldId id="354" r:id="rId14"/>
    <p:sldId id="417" r:id="rId15"/>
    <p:sldId id="257" r:id="rId16"/>
    <p:sldId id="373" r:id="rId17"/>
    <p:sldId id="411" r:id="rId18"/>
    <p:sldId id="412" r:id="rId19"/>
    <p:sldId id="413" r:id="rId20"/>
    <p:sldId id="521" r:id="rId21"/>
    <p:sldId id="522" r:id="rId22"/>
    <p:sldId id="312" r:id="rId23"/>
    <p:sldId id="518" r:id="rId24"/>
    <p:sldId id="1211" r:id="rId25"/>
    <p:sldId id="1212" r:id="rId26"/>
    <p:sldId id="261" r:id="rId27"/>
    <p:sldId id="380" r:id="rId28"/>
    <p:sldId id="416" r:id="rId29"/>
    <p:sldId id="436" r:id="rId30"/>
    <p:sldId id="1209" r:id="rId31"/>
    <p:sldId id="484" r:id="rId32"/>
    <p:sldId id="422" r:id="rId33"/>
    <p:sldId id="1085" r:id="rId34"/>
    <p:sldId id="414" r:id="rId35"/>
    <p:sldId id="404" r:id="rId36"/>
    <p:sldId id="478" r:id="rId37"/>
    <p:sldId id="489" r:id="rId38"/>
    <p:sldId id="506" r:id="rId39"/>
    <p:sldId id="516" r:id="rId40"/>
    <p:sldId id="418" r:id="rId41"/>
    <p:sldId id="351" r:id="rId42"/>
    <p:sldId id="509" r:id="rId43"/>
    <p:sldId id="325" r:id="rId44"/>
    <p:sldId id="432" r:id="rId45"/>
    <p:sldId id="513" r:id="rId46"/>
    <p:sldId id="415" r:id="rId47"/>
    <p:sldId id="460" r:id="rId48"/>
    <p:sldId id="421" r:id="rId49"/>
    <p:sldId id="494" r:id="rId50"/>
    <p:sldId id="504" r:id="rId51"/>
    <p:sldId id="423" r:id="rId52"/>
    <p:sldId id="438" r:id="rId53"/>
    <p:sldId id="461" r:id="rId54"/>
    <p:sldId id="288" r:id="rId55"/>
    <p:sldId id="520" r:id="rId56"/>
    <p:sldId id="519" r:id="rId57"/>
    <p:sldId id="517" r:id="rId58"/>
    <p:sldId id="1215" r:id="rId59"/>
    <p:sldId id="1214" r:id="rId60"/>
    <p:sldId id="376" r:id="rId61"/>
    <p:sldId id="378" r:id="rId62"/>
    <p:sldId id="1213" r:id="rId63"/>
    <p:sldId id="1222" r:id="rId64"/>
    <p:sldId id="1225" r:id="rId65"/>
    <p:sldId id="1224" r:id="rId66"/>
    <p:sldId id="1226" r:id="rId67"/>
    <p:sldId id="279" r:id="rId68"/>
    <p:sldId id="1207" r:id="rId69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549" autoAdjust="0"/>
  </p:normalViewPr>
  <p:slideViewPr>
    <p:cSldViewPr snapToGrid="0">
      <p:cViewPr varScale="1">
        <p:scale>
          <a:sx n="76" d="100"/>
          <a:sy n="76" d="100"/>
        </p:scale>
        <p:origin x="94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784"/>
    </p:cViewPr>
  </p:sorter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70604E-7AA4-4E78-AA54-EB81998C7DEF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B941C9B-2BBC-4666-81FE-C95384860D8C}">
      <dgm:prSet custT="1"/>
      <dgm:spPr>
        <a:solidFill>
          <a:schemeClr val="tx1"/>
        </a:solidFill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High dose in 1 fraction</a:t>
          </a:r>
          <a:endParaRPr lang="en-US" sz="2000" b="1" dirty="0">
            <a:solidFill>
              <a:schemeClr val="bg1"/>
            </a:solidFill>
          </a:endParaRPr>
        </a:p>
      </dgm:t>
    </dgm:pt>
    <dgm:pt modelId="{67977607-1728-444B-8A31-4003A9D6F748}" type="parTrans" cxnId="{C8A1C7DB-B33F-470A-9B0A-6797F94C285F}">
      <dgm:prSet/>
      <dgm:spPr/>
      <dgm:t>
        <a:bodyPr/>
        <a:lstStyle/>
        <a:p>
          <a:endParaRPr lang="en-US"/>
        </a:p>
      </dgm:t>
    </dgm:pt>
    <dgm:pt modelId="{B91E003A-4FC9-40B9-9BBA-BA2905B3D3DA}" type="sibTrans" cxnId="{C8A1C7DB-B33F-470A-9B0A-6797F94C285F}">
      <dgm:prSet/>
      <dgm:spPr/>
      <dgm:t>
        <a:bodyPr/>
        <a:lstStyle/>
        <a:p>
          <a:endParaRPr lang="en-US"/>
        </a:p>
      </dgm:t>
    </dgm:pt>
    <dgm:pt modelId="{39D10992-16B7-42C9-A3C7-48258D0F1F19}">
      <dgm:prSet custT="1"/>
      <dgm:spPr>
        <a:solidFill>
          <a:schemeClr val="tx1"/>
        </a:solidFill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High accuracy &lt;1mm</a:t>
          </a:r>
          <a:endParaRPr lang="en-US" sz="2000" b="1" dirty="0">
            <a:solidFill>
              <a:schemeClr val="bg1"/>
            </a:solidFill>
          </a:endParaRPr>
        </a:p>
      </dgm:t>
    </dgm:pt>
    <dgm:pt modelId="{F7D8BB19-AA37-4E2E-B22A-A9FCCA166345}" type="parTrans" cxnId="{EF04C84E-21BF-48F3-A878-97EA3D587727}">
      <dgm:prSet/>
      <dgm:spPr/>
      <dgm:t>
        <a:bodyPr/>
        <a:lstStyle/>
        <a:p>
          <a:endParaRPr lang="en-US"/>
        </a:p>
      </dgm:t>
    </dgm:pt>
    <dgm:pt modelId="{75BAE162-4912-40D5-96C0-B61BF7536D27}" type="sibTrans" cxnId="{EF04C84E-21BF-48F3-A878-97EA3D587727}">
      <dgm:prSet/>
      <dgm:spPr/>
      <dgm:t>
        <a:bodyPr/>
        <a:lstStyle/>
        <a:p>
          <a:endParaRPr lang="en-US"/>
        </a:p>
      </dgm:t>
    </dgm:pt>
    <dgm:pt modelId="{B60003C1-239E-4EEF-B30C-56A425A95CF0}">
      <dgm:prSet custT="1"/>
      <dgm:spPr>
        <a:solidFill>
          <a:schemeClr val="tx1"/>
        </a:solidFill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High gradient of dose (rapid fall off dose)  →   normal tissue preservation</a:t>
          </a:r>
          <a:endParaRPr lang="en-US" sz="2000" b="1" dirty="0">
            <a:solidFill>
              <a:schemeClr val="bg1"/>
            </a:solidFill>
          </a:endParaRPr>
        </a:p>
      </dgm:t>
    </dgm:pt>
    <dgm:pt modelId="{AB03AC71-4FFD-4FA7-BCA8-76F6A27C8F35}" type="parTrans" cxnId="{0C39FF91-CBE7-4B9D-A48C-F118B9E5C2AB}">
      <dgm:prSet/>
      <dgm:spPr/>
      <dgm:t>
        <a:bodyPr/>
        <a:lstStyle/>
        <a:p>
          <a:endParaRPr lang="en-US"/>
        </a:p>
      </dgm:t>
    </dgm:pt>
    <dgm:pt modelId="{2787FF37-C750-41FA-BDE8-586D392C378C}" type="sibTrans" cxnId="{0C39FF91-CBE7-4B9D-A48C-F118B9E5C2AB}">
      <dgm:prSet/>
      <dgm:spPr/>
      <dgm:t>
        <a:bodyPr/>
        <a:lstStyle/>
        <a:p>
          <a:endParaRPr lang="en-US"/>
        </a:p>
      </dgm:t>
    </dgm:pt>
    <dgm:pt modelId="{08D15D1D-2B36-48AC-B312-FF688AAA2820}" type="pres">
      <dgm:prSet presAssocID="{FB70604E-7AA4-4E78-AA54-EB81998C7D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750D8FE-4ADE-4907-8743-695EB3028DB3}" type="pres">
      <dgm:prSet presAssocID="{EB941C9B-2BBC-4666-81FE-C95384860D8C}" presName="hierRoot1" presStyleCnt="0">
        <dgm:presLayoutVars>
          <dgm:hierBranch val="init"/>
        </dgm:presLayoutVars>
      </dgm:prSet>
      <dgm:spPr/>
    </dgm:pt>
    <dgm:pt modelId="{8C3B447A-A7F0-41D0-B789-9239E3405300}" type="pres">
      <dgm:prSet presAssocID="{EB941C9B-2BBC-4666-81FE-C95384860D8C}" presName="rootComposite1" presStyleCnt="0"/>
      <dgm:spPr/>
    </dgm:pt>
    <dgm:pt modelId="{635CD8F5-7E83-4B7E-A76A-65F6B901A524}" type="pres">
      <dgm:prSet presAssocID="{EB941C9B-2BBC-4666-81FE-C95384860D8C}" presName="rootText1" presStyleLbl="node0" presStyleIdx="0" presStyleCnt="3" custScaleX="111668" custLinFactNeighborX="28078" custLinFactNeighborY="-1628">
        <dgm:presLayoutVars>
          <dgm:chPref val="3"/>
        </dgm:presLayoutVars>
      </dgm:prSet>
      <dgm:spPr/>
    </dgm:pt>
    <dgm:pt modelId="{00B5CB29-3F65-4864-B6B4-B2832102B26A}" type="pres">
      <dgm:prSet presAssocID="{EB941C9B-2BBC-4666-81FE-C95384860D8C}" presName="rootConnector1" presStyleLbl="node1" presStyleIdx="0" presStyleCnt="0"/>
      <dgm:spPr/>
    </dgm:pt>
    <dgm:pt modelId="{C80C6E2C-843F-41CE-83A3-E0A48685C909}" type="pres">
      <dgm:prSet presAssocID="{EB941C9B-2BBC-4666-81FE-C95384860D8C}" presName="hierChild2" presStyleCnt="0"/>
      <dgm:spPr/>
    </dgm:pt>
    <dgm:pt modelId="{7B5EB23E-F974-4432-8780-14A765820631}" type="pres">
      <dgm:prSet presAssocID="{EB941C9B-2BBC-4666-81FE-C95384860D8C}" presName="hierChild3" presStyleCnt="0"/>
      <dgm:spPr/>
    </dgm:pt>
    <dgm:pt modelId="{52768D26-3146-47DB-B40E-5EA05AA52C11}" type="pres">
      <dgm:prSet presAssocID="{39D10992-16B7-42C9-A3C7-48258D0F1F19}" presName="hierRoot1" presStyleCnt="0">
        <dgm:presLayoutVars>
          <dgm:hierBranch val="init"/>
        </dgm:presLayoutVars>
      </dgm:prSet>
      <dgm:spPr/>
    </dgm:pt>
    <dgm:pt modelId="{0C44A461-0F7C-4397-B98C-AEAC4A608F65}" type="pres">
      <dgm:prSet presAssocID="{39D10992-16B7-42C9-A3C7-48258D0F1F19}" presName="rootComposite1" presStyleCnt="0"/>
      <dgm:spPr/>
    </dgm:pt>
    <dgm:pt modelId="{1A2563A1-C9C3-4CA2-9B0A-F123FE15D888}" type="pres">
      <dgm:prSet presAssocID="{39D10992-16B7-42C9-A3C7-48258D0F1F19}" presName="rootText1" presStyleLbl="node0" presStyleIdx="1" presStyleCnt="3" custScaleX="110854" custLinFactNeighborX="28106" custLinFactNeighborY="-13668">
        <dgm:presLayoutVars>
          <dgm:chPref val="3"/>
        </dgm:presLayoutVars>
      </dgm:prSet>
      <dgm:spPr/>
    </dgm:pt>
    <dgm:pt modelId="{DE8F709C-BAD1-4759-8482-73D0DD06B6B1}" type="pres">
      <dgm:prSet presAssocID="{39D10992-16B7-42C9-A3C7-48258D0F1F19}" presName="rootConnector1" presStyleLbl="node1" presStyleIdx="0" presStyleCnt="0"/>
      <dgm:spPr/>
    </dgm:pt>
    <dgm:pt modelId="{9D44853F-330F-414F-A093-95C89D10E48B}" type="pres">
      <dgm:prSet presAssocID="{39D10992-16B7-42C9-A3C7-48258D0F1F19}" presName="hierChild2" presStyleCnt="0"/>
      <dgm:spPr/>
    </dgm:pt>
    <dgm:pt modelId="{2E0142A9-881D-4FDF-937C-EDCA9FFC534C}" type="pres">
      <dgm:prSet presAssocID="{39D10992-16B7-42C9-A3C7-48258D0F1F19}" presName="hierChild3" presStyleCnt="0"/>
      <dgm:spPr/>
    </dgm:pt>
    <dgm:pt modelId="{982DED33-7C47-47F2-921F-7EFD5245CDF4}" type="pres">
      <dgm:prSet presAssocID="{B60003C1-239E-4EEF-B30C-56A425A95CF0}" presName="hierRoot1" presStyleCnt="0">
        <dgm:presLayoutVars>
          <dgm:hierBranch val="init"/>
        </dgm:presLayoutVars>
      </dgm:prSet>
      <dgm:spPr/>
    </dgm:pt>
    <dgm:pt modelId="{2EB41D08-96F4-4DEB-AB02-D9B32922DD0B}" type="pres">
      <dgm:prSet presAssocID="{B60003C1-239E-4EEF-B30C-56A425A95CF0}" presName="rootComposite1" presStyleCnt="0"/>
      <dgm:spPr/>
    </dgm:pt>
    <dgm:pt modelId="{14FCA851-AEA7-4AE5-85A5-2E5542FB09AE}" type="pres">
      <dgm:prSet presAssocID="{B60003C1-239E-4EEF-B30C-56A425A95CF0}" presName="rootText1" presStyleLbl="node0" presStyleIdx="2" presStyleCnt="3" custScaleX="167354" custLinFactNeighborX="0" custLinFactNeighborY="-21577">
        <dgm:presLayoutVars>
          <dgm:chPref val="3"/>
        </dgm:presLayoutVars>
      </dgm:prSet>
      <dgm:spPr/>
    </dgm:pt>
    <dgm:pt modelId="{15A17EE5-6EF9-4153-84EE-DCE7EBFAE34A}" type="pres">
      <dgm:prSet presAssocID="{B60003C1-239E-4EEF-B30C-56A425A95CF0}" presName="rootConnector1" presStyleLbl="node1" presStyleIdx="0" presStyleCnt="0"/>
      <dgm:spPr/>
    </dgm:pt>
    <dgm:pt modelId="{9560976E-F97F-43BA-AFF0-34EBB227724C}" type="pres">
      <dgm:prSet presAssocID="{B60003C1-239E-4EEF-B30C-56A425A95CF0}" presName="hierChild2" presStyleCnt="0"/>
      <dgm:spPr/>
    </dgm:pt>
    <dgm:pt modelId="{BE788FEE-1960-42ED-A329-651AEEB666F9}" type="pres">
      <dgm:prSet presAssocID="{B60003C1-239E-4EEF-B30C-56A425A95CF0}" presName="hierChild3" presStyleCnt="0"/>
      <dgm:spPr/>
    </dgm:pt>
  </dgm:ptLst>
  <dgm:cxnLst>
    <dgm:cxn modelId="{202B0012-725E-4F89-9C75-313817BF4F8B}" type="presOf" srcId="{39D10992-16B7-42C9-A3C7-48258D0F1F19}" destId="{1A2563A1-C9C3-4CA2-9B0A-F123FE15D888}" srcOrd="0" destOrd="0" presId="urn:microsoft.com/office/officeart/2009/3/layout/HorizontalOrganizationChart"/>
    <dgm:cxn modelId="{6720BA16-C5E5-45E7-B306-46069191E5FD}" type="presOf" srcId="{39D10992-16B7-42C9-A3C7-48258D0F1F19}" destId="{DE8F709C-BAD1-4759-8482-73D0DD06B6B1}" srcOrd="1" destOrd="0" presId="urn:microsoft.com/office/officeart/2009/3/layout/HorizontalOrganizationChart"/>
    <dgm:cxn modelId="{9B9FD418-C975-4EC6-90A4-6659949318CE}" type="presOf" srcId="{FB70604E-7AA4-4E78-AA54-EB81998C7DEF}" destId="{08D15D1D-2B36-48AC-B312-FF688AAA2820}" srcOrd="0" destOrd="0" presId="urn:microsoft.com/office/officeart/2009/3/layout/HorizontalOrganizationChart"/>
    <dgm:cxn modelId="{112A8A6A-5F4D-4373-9DAE-43F5A4189F96}" type="presOf" srcId="{B60003C1-239E-4EEF-B30C-56A425A95CF0}" destId="{14FCA851-AEA7-4AE5-85A5-2E5542FB09AE}" srcOrd="0" destOrd="0" presId="urn:microsoft.com/office/officeart/2009/3/layout/HorizontalOrganizationChart"/>
    <dgm:cxn modelId="{EF04C84E-21BF-48F3-A878-97EA3D587727}" srcId="{FB70604E-7AA4-4E78-AA54-EB81998C7DEF}" destId="{39D10992-16B7-42C9-A3C7-48258D0F1F19}" srcOrd="1" destOrd="0" parTransId="{F7D8BB19-AA37-4E2E-B22A-A9FCCA166345}" sibTransId="{75BAE162-4912-40D5-96C0-B61BF7536D27}"/>
    <dgm:cxn modelId="{13D1318B-6CF9-4DF3-8D78-59DEA44821EC}" type="presOf" srcId="{EB941C9B-2BBC-4666-81FE-C95384860D8C}" destId="{635CD8F5-7E83-4B7E-A76A-65F6B901A524}" srcOrd="0" destOrd="0" presId="urn:microsoft.com/office/officeart/2009/3/layout/HorizontalOrganizationChart"/>
    <dgm:cxn modelId="{0C39FF91-CBE7-4B9D-A48C-F118B9E5C2AB}" srcId="{FB70604E-7AA4-4E78-AA54-EB81998C7DEF}" destId="{B60003C1-239E-4EEF-B30C-56A425A95CF0}" srcOrd="2" destOrd="0" parTransId="{AB03AC71-4FFD-4FA7-BCA8-76F6A27C8F35}" sibTransId="{2787FF37-C750-41FA-BDE8-586D392C378C}"/>
    <dgm:cxn modelId="{02D4EEA7-8750-4343-BEC7-680D401029CD}" type="presOf" srcId="{B60003C1-239E-4EEF-B30C-56A425A95CF0}" destId="{15A17EE5-6EF9-4153-84EE-DCE7EBFAE34A}" srcOrd="1" destOrd="0" presId="urn:microsoft.com/office/officeart/2009/3/layout/HorizontalOrganizationChart"/>
    <dgm:cxn modelId="{64E630C1-7866-40DB-88B1-A83BB04EAEDB}" type="presOf" srcId="{EB941C9B-2BBC-4666-81FE-C95384860D8C}" destId="{00B5CB29-3F65-4864-B6B4-B2832102B26A}" srcOrd="1" destOrd="0" presId="urn:microsoft.com/office/officeart/2009/3/layout/HorizontalOrganizationChart"/>
    <dgm:cxn modelId="{C8A1C7DB-B33F-470A-9B0A-6797F94C285F}" srcId="{FB70604E-7AA4-4E78-AA54-EB81998C7DEF}" destId="{EB941C9B-2BBC-4666-81FE-C95384860D8C}" srcOrd="0" destOrd="0" parTransId="{67977607-1728-444B-8A31-4003A9D6F748}" sibTransId="{B91E003A-4FC9-40B9-9BBA-BA2905B3D3DA}"/>
    <dgm:cxn modelId="{9C08E9BF-BDF5-4759-90DA-FEF64796C697}" type="presParOf" srcId="{08D15D1D-2B36-48AC-B312-FF688AAA2820}" destId="{8750D8FE-4ADE-4907-8743-695EB3028DB3}" srcOrd="0" destOrd="0" presId="urn:microsoft.com/office/officeart/2009/3/layout/HorizontalOrganizationChart"/>
    <dgm:cxn modelId="{8464AFE9-30C2-47CF-B7D8-63A332655C12}" type="presParOf" srcId="{8750D8FE-4ADE-4907-8743-695EB3028DB3}" destId="{8C3B447A-A7F0-41D0-B789-9239E3405300}" srcOrd="0" destOrd="0" presId="urn:microsoft.com/office/officeart/2009/3/layout/HorizontalOrganizationChart"/>
    <dgm:cxn modelId="{09E5EAFC-6598-449F-A979-27EA9779E76A}" type="presParOf" srcId="{8C3B447A-A7F0-41D0-B789-9239E3405300}" destId="{635CD8F5-7E83-4B7E-A76A-65F6B901A524}" srcOrd="0" destOrd="0" presId="urn:microsoft.com/office/officeart/2009/3/layout/HorizontalOrganizationChart"/>
    <dgm:cxn modelId="{19BC9B70-8E09-4727-BCC5-1FADE5B5F1E0}" type="presParOf" srcId="{8C3B447A-A7F0-41D0-B789-9239E3405300}" destId="{00B5CB29-3F65-4864-B6B4-B2832102B26A}" srcOrd="1" destOrd="0" presId="urn:microsoft.com/office/officeart/2009/3/layout/HorizontalOrganizationChart"/>
    <dgm:cxn modelId="{21190E04-DB1C-4036-8605-46A9F57BB147}" type="presParOf" srcId="{8750D8FE-4ADE-4907-8743-695EB3028DB3}" destId="{C80C6E2C-843F-41CE-83A3-E0A48685C909}" srcOrd="1" destOrd="0" presId="urn:microsoft.com/office/officeart/2009/3/layout/HorizontalOrganizationChart"/>
    <dgm:cxn modelId="{31C69ADE-E903-4F20-98B1-007156586A79}" type="presParOf" srcId="{8750D8FE-4ADE-4907-8743-695EB3028DB3}" destId="{7B5EB23E-F974-4432-8780-14A765820631}" srcOrd="2" destOrd="0" presId="urn:microsoft.com/office/officeart/2009/3/layout/HorizontalOrganizationChart"/>
    <dgm:cxn modelId="{E417D2DA-60C9-4361-B5A5-C91A6EF1CB0C}" type="presParOf" srcId="{08D15D1D-2B36-48AC-B312-FF688AAA2820}" destId="{52768D26-3146-47DB-B40E-5EA05AA52C11}" srcOrd="1" destOrd="0" presId="urn:microsoft.com/office/officeart/2009/3/layout/HorizontalOrganizationChart"/>
    <dgm:cxn modelId="{7878CC7F-B5A8-4738-A5B4-D524346C6753}" type="presParOf" srcId="{52768D26-3146-47DB-B40E-5EA05AA52C11}" destId="{0C44A461-0F7C-4397-B98C-AEAC4A608F65}" srcOrd="0" destOrd="0" presId="urn:microsoft.com/office/officeart/2009/3/layout/HorizontalOrganizationChart"/>
    <dgm:cxn modelId="{89EE5120-B6CA-420B-8858-C9BFF3DB79BC}" type="presParOf" srcId="{0C44A461-0F7C-4397-B98C-AEAC4A608F65}" destId="{1A2563A1-C9C3-4CA2-9B0A-F123FE15D888}" srcOrd="0" destOrd="0" presId="urn:microsoft.com/office/officeart/2009/3/layout/HorizontalOrganizationChart"/>
    <dgm:cxn modelId="{AEFC9832-805C-46A4-938B-E0398DF0B5BB}" type="presParOf" srcId="{0C44A461-0F7C-4397-B98C-AEAC4A608F65}" destId="{DE8F709C-BAD1-4759-8482-73D0DD06B6B1}" srcOrd="1" destOrd="0" presId="urn:microsoft.com/office/officeart/2009/3/layout/HorizontalOrganizationChart"/>
    <dgm:cxn modelId="{27517D0A-E2BB-4C44-9198-03420C711362}" type="presParOf" srcId="{52768D26-3146-47DB-B40E-5EA05AA52C11}" destId="{9D44853F-330F-414F-A093-95C89D10E48B}" srcOrd="1" destOrd="0" presId="urn:microsoft.com/office/officeart/2009/3/layout/HorizontalOrganizationChart"/>
    <dgm:cxn modelId="{059D1837-8163-44A3-AC12-E4F8641CB879}" type="presParOf" srcId="{52768D26-3146-47DB-B40E-5EA05AA52C11}" destId="{2E0142A9-881D-4FDF-937C-EDCA9FFC534C}" srcOrd="2" destOrd="0" presId="urn:microsoft.com/office/officeart/2009/3/layout/HorizontalOrganizationChart"/>
    <dgm:cxn modelId="{0AB0D40F-6AB2-4991-933D-434E8D590606}" type="presParOf" srcId="{08D15D1D-2B36-48AC-B312-FF688AAA2820}" destId="{982DED33-7C47-47F2-921F-7EFD5245CDF4}" srcOrd="2" destOrd="0" presId="urn:microsoft.com/office/officeart/2009/3/layout/HorizontalOrganizationChart"/>
    <dgm:cxn modelId="{48CA10E3-E7C4-45C4-B9A5-F1F959C541D5}" type="presParOf" srcId="{982DED33-7C47-47F2-921F-7EFD5245CDF4}" destId="{2EB41D08-96F4-4DEB-AB02-D9B32922DD0B}" srcOrd="0" destOrd="0" presId="urn:microsoft.com/office/officeart/2009/3/layout/HorizontalOrganizationChart"/>
    <dgm:cxn modelId="{1C17B337-43EF-40BF-8BD7-96B6380F03E4}" type="presParOf" srcId="{2EB41D08-96F4-4DEB-AB02-D9B32922DD0B}" destId="{14FCA851-AEA7-4AE5-85A5-2E5542FB09AE}" srcOrd="0" destOrd="0" presId="urn:microsoft.com/office/officeart/2009/3/layout/HorizontalOrganizationChart"/>
    <dgm:cxn modelId="{D426952D-9FE0-4E58-BEDE-5D77536F77E6}" type="presParOf" srcId="{2EB41D08-96F4-4DEB-AB02-D9B32922DD0B}" destId="{15A17EE5-6EF9-4153-84EE-DCE7EBFAE34A}" srcOrd="1" destOrd="0" presId="urn:microsoft.com/office/officeart/2009/3/layout/HorizontalOrganizationChart"/>
    <dgm:cxn modelId="{F1EF14C6-1F53-49B3-AEC4-D256540DD8A2}" type="presParOf" srcId="{982DED33-7C47-47F2-921F-7EFD5245CDF4}" destId="{9560976E-F97F-43BA-AFF0-34EBB227724C}" srcOrd="1" destOrd="0" presId="urn:microsoft.com/office/officeart/2009/3/layout/HorizontalOrganizationChart"/>
    <dgm:cxn modelId="{E8564B17-1099-43AB-8E9D-4215A99416ED}" type="presParOf" srcId="{982DED33-7C47-47F2-921F-7EFD5245CDF4}" destId="{BE788FEE-1960-42ED-A329-651AEEB666F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5CD8F5-7E83-4B7E-A76A-65F6B901A524}">
      <dsp:nvSpPr>
        <dsp:cNvPr id="0" name=""/>
        <dsp:cNvSpPr/>
      </dsp:nvSpPr>
      <dsp:spPr>
        <a:xfrm>
          <a:off x="814550" y="0"/>
          <a:ext cx="3239494" cy="884806"/>
        </a:xfrm>
        <a:prstGeom prst="rect">
          <a:avLst/>
        </a:prstGeom>
        <a:solidFill>
          <a:schemeClr val="tx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High dose in 1 fraction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814550" y="0"/>
        <a:ext cx="3239494" cy="884806"/>
      </dsp:txXfrm>
    </dsp:sp>
    <dsp:sp modelId="{1A2563A1-C9C3-4CA2-9B0A-F123FE15D888}">
      <dsp:nvSpPr>
        <dsp:cNvPr id="0" name=""/>
        <dsp:cNvSpPr/>
      </dsp:nvSpPr>
      <dsp:spPr>
        <a:xfrm>
          <a:off x="815362" y="1128044"/>
          <a:ext cx="3215880" cy="884806"/>
        </a:xfrm>
        <a:prstGeom prst="rect">
          <a:avLst/>
        </a:prstGeom>
        <a:solidFill>
          <a:schemeClr val="tx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High accuracy &lt;1mm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815362" y="1128044"/>
        <a:ext cx="3215880" cy="884806"/>
      </dsp:txXfrm>
    </dsp:sp>
    <dsp:sp modelId="{14FCA851-AEA7-4AE5-85A5-2E5542FB09AE}">
      <dsp:nvSpPr>
        <dsp:cNvPr id="0" name=""/>
        <dsp:cNvSpPr/>
      </dsp:nvSpPr>
      <dsp:spPr>
        <a:xfrm>
          <a:off x="6" y="2305497"/>
          <a:ext cx="4854948" cy="884806"/>
        </a:xfrm>
        <a:prstGeom prst="rect">
          <a:avLst/>
        </a:prstGeom>
        <a:solidFill>
          <a:schemeClr val="tx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High gradient of dose (rapid fall off dose)  →   normal tissue preservation</a:t>
          </a:r>
          <a:endParaRPr lang="en-US" sz="2000" b="1" kern="1200" dirty="0">
            <a:solidFill>
              <a:schemeClr val="bg1"/>
            </a:solidFill>
          </a:endParaRPr>
        </a:p>
      </dsp:txBody>
      <dsp:txXfrm>
        <a:off x="6" y="2305497"/>
        <a:ext cx="4854948" cy="884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6BC37D2F-36E7-F677-5FED-61F153273C1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88FF7A94-9F3B-7CED-C9EB-5654BD0F942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1ECD0-127C-4D91-8D09-8449C79416C9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613574CC-8F0F-5A72-73BA-C25B4D5F73E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31409636-1B96-9F5B-746A-1BDE9CCA14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8AB81-EDEF-4BD4-87E9-B29FC189EA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2075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6T20:40:17.688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2297 220 24575,'-361'0'0,"336"1"0,-46 9 0,46-5 0,-45 1 0,38-5 0,-1-2 0,0-1 0,1-1 0,-54-13 0,-113-36 0,110 24 0,-365-99 0,423 121 0,-1 2 0,1 2 0,0 0 0,-63 7 0,-121 30 0,128-19 0,69-13 0,1 1 0,0 1 0,0 0 0,-30 14 0,40-16 0,1 1 0,0 0 0,0 0 0,0 0 0,0 1 0,1 0 0,0 0 0,0 0 0,0 1 0,0-1 0,1 1 0,0 0 0,0 1 0,-3 8 0,6-13 0,0 0 0,0-1 0,1 1 0,-1 0 0,1 0 0,-1 0 0,1-1 0,0 1 0,0 0 0,0 0 0,0 0 0,0 0 0,0 0 0,0-1 0,1 1 0,-1 0 0,1 0 0,-1 0 0,1-1 0,0 1 0,0 2 0,1-2 0,0 0 0,0 1 0,0-1 0,1 0 0,-1 0 0,0-1 0,1 1 0,-1 0 0,1-1 0,-1 1 0,1-1 0,3 1 0,9 3 0,0-1 0,0-1 0,0 0 0,17 0 0,-27-3 0,46 4 0,-1-2 0,63-6 0,-54-6 0,-41 6 0,0 1 0,22-1 0,-22 3 0,-1 0 0,1-1 0,20-5 0,-34 7 0,-1-1 0,1 0 0,-1 0 0,1 0 0,-1 0 0,0-1 0,1 1 0,-1-1 0,0 0 0,0 0 0,0 0 0,0-1 0,-1 1 0,1 0 0,-1-1 0,1 0 0,-1 0 0,0 0 0,0 0 0,0 0 0,0 0 0,1-5 0,-2 7 0,-1-1 0,0 1 0,1 0 0,-1 0 0,0 0 0,0-1 0,0 1 0,0 0 0,0 0 0,0-1 0,-1 1 0,1 0 0,0 0 0,0 0 0,-1-1 0,1 1 0,-1 0 0,1 0 0,-1 0 0,0 0 0,1 0 0,-1 0 0,-1-1 0,0 0 0,0 0 0,0 1 0,0 0 0,-1-1 0,1 1 0,0 0 0,-1 0 0,1 0 0,-1 0 0,-4 0 0,-7-1 0,0 1 0,0 0 0,-20 2 0,24 0 0,-181-1 0,-50 3 0,227-1 0,0 1 0,0 0 0,0 1 0,1 1 0,0 0 0,0 1 0,-13 8 0,-5 0 0,56-39 0,-13 12 0,22-25 0,-20 21 0,2 1 0,29-26 0,-39 38 0,0-1 0,1 2 0,-1-1 0,1 0 0,0 1 0,-1 1 0,1-1 0,1 1 0,-1 0 0,0 0 0,0 1 0,12 0 0,252 13 0,-72 1 0,-193-13 0,-1 0 0,0 0 0,0 1 0,0 0 0,0 0 0,0 0 0,0 1 0,0 0 0,-1 0 0,1 0 0,-1 0 0,1 1 0,-1 0 0,0 0 0,1 0 0,-2 0 0,1 0 0,0 1 0,-1 0 0,5 5 0,-2-3 0,0 0 0,1-1 0,-1 1 0,1-2 0,0 1 0,1-1 0,-1 0 0,1 0 0,0-1 0,0 0 0,0-1 0,0 1 0,17 1 0,-2-2 0,-1-1 0,1-1 0,45-6 0,-66 7 0,-1-1 0,0-1 0,0 1 0,1 0 0,-1 0 0,0 0 0,0-1 0,1 1 0,-1-1 0,0 1 0,0-1 0,0 1 0,0-1 0,0 0 0,0 1 0,0-1 0,0 0 0,1-1 0,-2 1 0,0 1 0,-1-1 0,1 0 0,0 1 0,-1-1 0,1 1 0,-1-1 0,1 1 0,-1-1 0,1 1 0,-1-1 0,1 1 0,-1-1 0,1 1 0,-1-1 0,0 1 0,1 0 0,-1 0 0,0-1 0,1 1 0,-1 0 0,0 0 0,1 0 0,-1 0 0,0-1 0,0 1 0,1 0 0,-1 0 0,0 1 0,1-1 0,-2 0 0,-59-4 0,-88 4 0,53 2 0,31 3 0,60-4 0,0 0 0,0 0 0,0 1 0,0-1 0,0 1 0,0 0 0,0 1 0,0-1 0,-7 7 0,11-9 0,1 0 0,-1 1 0,1-1 0,-1 0 0,1 1 0,-1-1 0,1 1 0,-1-1 0,1 1 0,0-1 0,-1 1 0,1-1 0,-1 1 0,1-1 0,0 1 0,0 0 0,-1-1 0,1 1 0,0-1 0,0 1 0,0 0 0,0-1 0,0 1 0,0 0 0,0-1 0,0 1 0,0 0 0,0-1 0,0 2 0,1-2 0,0 1 0,-1 0 0,1 0 0,0 0 0,0 0 0,0-1 0,0 1 0,-1 0 0,1-1 0,0 1 0,0-1 0,1 1 0,-1-1 0,2 1 0,40 7 0,41-5 0,-43-2 0,52 7 0,-23-1 0,0-3 0,83-5 0,-45-1 0,-699 2 0,519 4 0,72-4 0,0 0 0,-1 0 0,1 0 0,0 0 0,0 0 0,0 0 0,-1 0 0,1 0 0,0 0 0,0 0 0,0 0 0,-1 0 0,1 0 0,0 0 0,0 0 0,0 0 0,0 0 0,-1 0 0,1-1 0,0 1 0,0 0 0,0 0 0,0 0 0,0 0 0,-1 0 0,1-1 0,0 1 0,0 0 0,0 0 0,0 0 0,0 0 0,0-1 0,0 1 0,0 0 0,0 0 0,0 0 0,0-1 0,0 1 0,-1 0 0,1 0 0,1-1 0,4-8 0,13-7 0,7 0 0,0 1 0,0 2 0,1 0 0,1 2 0,0 0 0,1 2 0,0 1 0,1 1 0,36-3 0,27 2 0,147 6 0,-116 3 0,-105 1 0,1 0 0,0 1 0,-1 1 0,0 1 0,24 9 0,22 5 0,-4-6 0,1-3 0,1-2 0,-1-4 0,68-2 0,-95-2 0,-12 1 0,37-4 0,-54 3 0,0-1 0,0 0 0,0 0 0,0-1 0,-1 1 0,1-1 0,0 0 0,-1 0 0,1 0 0,-1-1 0,0 0 0,7-5 0,-11 8 0,0 0 0,1-1 0,-1 1 0,0 0 0,0 0 0,0 0 0,0-1 0,0 1 0,0 0 0,0 0 0,0-1 0,0 1 0,1 0 0,-1 0 0,0-1 0,0 1 0,0 0 0,0-1 0,-1 1 0,1 0 0,0 0 0,0-1 0,0 1 0,0 0 0,0 0 0,0-1 0,0 1 0,0 0 0,0 0 0,-1 0 0,1-1 0,0 1 0,0 0 0,0 0 0,-1 0 0,1-1 0,0 1 0,0 0 0,0 0 0,-1 0 0,1 0 0,0 0 0,0-1 0,-1 1 0,1 0 0,0 0 0,0 0 0,-1 0 0,1 0 0,0 0 0,0 0 0,-1 0 0,1 0 0,0 0 0,0 0 0,-1 0 0,1 0 0,-19-2 0,-34 4 0,-97 19 0,42-4 0,-52 6 0,33 2 0,59-9 0,27 0 0,35-13 0,-1 1 0,1-2 0,0 1 0,-1-1 0,0 0 0,-10 2 0,15-4 0,0 0 0,0 0 0,1 0 0,-1-1 0,0 1 0,1-1 0,-1 1 0,0-1 0,1 1 0,-1-1 0,0 0 0,1 0 0,-1 1 0,1-1 0,0 0 0,-1-1 0,1 1 0,0 0 0,-1 0 0,1-1 0,0 1 0,0 0 0,0-1 0,0 1 0,1-1 0,-1 1 0,0-1 0,0 0 0,1 1 0,-1-1 0,1-2 0,-1-1-62,0 0 0,0 0 0,1-1 0,0 1 0,0 0 0,0 0 0,1-1 0,-1 1 0,1 0 0,1 0 0,-1 0 0,1 0-1,0 0 1,0 0 0,0 0 0,1 1 0,-1-1 0,1 1 0,0 0 0,1-1 0,6-5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6T20:40:40.014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32 44 24575,'1738'0'0,"-1725"-1"0,-1 0 0,1-1 0,0-1 0,0 0 0,19-8 0,-18 6 0,-1 0 0,1 2 0,0-1 0,25-1 0,147 5 0,-76 1 0,-108-1 0,1 0 0,0 0 0,-1 0 0,1 0 0,-1 1 0,1-1 0,-1 1 0,1 0 0,-1-1 0,1 1 0,-1 0 0,1 0 0,-1 1 0,0-1 0,0 0 0,0 1 0,0 0 0,0-1 0,0 1 0,3 3 0,-3-1 0,0 0 0,0-1 0,-1 1 0,1 0 0,-1 0 0,0 0 0,0 0 0,0 0 0,-1 0 0,1 0 0,-1 1 0,-1 5 0,1-7 0,1 0 0,-2 0 0,1-1 0,0 1 0,0 0 0,-1-1 0,1 1 0,-1-1 0,0 1 0,0 0 0,0-1 0,0 1 0,-1-1 0,1 0 0,0 0 0,-1 1 0,0-1 0,1 0 0,-1 0 0,0 0 0,0-1 0,0 1 0,-1 0 0,1-1 0,0 1 0,0-1 0,-1 0 0,1 0 0,-1 0 0,1 0 0,-1 0 0,0 0 0,1-1 0,-6 1 0,-8 0 0,1-1 0,0-1 0,-1-1 0,1 0 0,-18-5 0,-15-1 0,-40-3 0,37 5 0,-64-2 0,20 7 0,-85 4 0,114 7 0,44-5 0,-42 2 0,-224-7 0,135-1 0,123 3 0,0 1 0,-57 14 0,57-11 0,0 0 0,-60 3 0,41-8 0,14 0 0,1-1 0,-1-1 0,1-2 0,-55-12 0,18-1 0,-2 3 0,-140-7 0,200 19 0,-9-2-1365,5-1-5461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6T20:41:00.362"/>
    </inkml:context>
    <inkml:brush xml:id="br0">
      <inkml:brushProperty name="width" value="0.1" units="cm"/>
      <inkml:brushProperty name="height" value="0.1" units="cm"/>
      <inkml:brushProperty name="color" value="#004F8B"/>
    </inkml:brush>
  </inkml:definitions>
  <inkml:trace contextRef="#ctx0" brushRef="#br0">0 130 24575,'8'1'0,"1"0"0,-1 1 0,0 0 0,0 1 0,0-1 0,13 8 0,10 2 0,0-3 0,1-1 0,0-2 0,1-1 0,33 0 0,135-5 0,-82-3 0,50 1 0,180 5 0,-169 18 0,-116-11 0,112 2 0,343-13 0,-504 0 0,0 0 0,-1-1 0,1 0 0,-1-2 0,0 1 0,0-2 0,0 0 0,0-1 0,-1 0 0,14-9 0,-10 7 0,-14 7 0,-1 0 0,1 0 0,-1 0 0,0 0 0,1 0 0,-1-1 0,0 1 0,0-1 0,0 1 0,3-5 0,-4 5 0,-1 0 0,1-1 0,-1 1 0,0-1 0,0 1 0,0-1 0,0 1 0,0-1 0,0 1 0,0 0 0,0-1 0,0 1 0,-1-1 0,1 1 0,-1-1 0,1 1 0,-1 0 0,1-1 0,-1 1 0,0 0 0,0 0 0,0 0 0,1-1 0,-1 1 0,-2-1 0,-1-4 0,-1 0 0,-1 1 0,1-1 0,-1 1 0,0 0 0,0 0 0,-1 1 0,-11-7 0,-63-23 0,41 18 0,31 12 0,0 1 0,0 0 0,0 0 0,-1 1 0,1 0 0,-1 0 0,1 1 0,-1 0 0,1 1 0,-1 0 0,1 1 0,-1 0 0,0 0 0,1 1 0,0 1 0,-1-1 0,1 1 0,0 1 0,1 0 0,-13 6 0,12-4 0,-3 1 0,0 1 0,0 1 0,0 0 0,1 0 0,0 1 0,-14 18 0,25-28 0,0 0 0,-1 1 0,1-1 0,0 0 0,0 0 0,0 1 0,0-1 0,0 0 0,0 0 0,0 1 0,-1-1 0,1 0 0,0 0 0,0 1 0,0-1 0,0 0 0,0 0 0,0 1 0,0-1 0,0 0 0,0 1 0,0-1 0,1 0 0,-1 0 0,0 1 0,0-1 0,0 0 0,0 0 0,0 1 0,0-1 0,0 0 0,1 0 0,-1 0 0,0 1 0,0-1 0,0 0 0,1 0 0,-1 1 0,15 3 0,21-2 0,-33-2 0,96-2 0,64 2 0,-159 1 0,0 0 0,0 0 0,0 1 0,0-1 0,0 1 0,-1 0 0,1 0 0,0 1 0,-1-1 0,0 1 0,1-1 0,-1 1 0,0 0 0,4 7 0,-1-4 0,-1 1 0,-1 0 0,1 0 0,-1 0 0,0 0 0,4 13 0,-8-20 0,0 1 0,0-1 0,1 0 0,-1 1 0,0-1 0,0 1 0,0-1 0,0 1 0,0-1 0,0 1 0,0-1 0,0 0 0,0 1 0,0-1 0,0 1 0,0-1 0,0 1 0,-1-1 0,1 0 0,0 1 0,0-1 0,0 1 0,-1-1 0,1 0 0,0 1 0,0-1 0,-1 1 0,1-1 0,0 0 0,-1 0 0,1 1 0,0-1 0,-1 0 0,1 0 0,-1 1 0,-21 1 0,-23-12 0,-16-14 0,45 16 0,-1 1 0,1 1 0,-1 1 0,-1 0 0,1 1 0,-1 1 0,-20-1 0,-72 4 0,31 1 0,-117-13 0,-49-12 0,161 17 0,-118 7 0,82 2 0,103-2 0,-12 0 0,0 0 0,1 2 0,-47 9 0,45-6 0,-1-1 0,1-2 0,-1-1 0,-42-4 0,-61 3 0,69 10 0,43-6 0,-38 3 0,48-7 0,1 1 0,-1 0 0,-14 4 0,23-5 0,1 1 0,-1 0 0,0 0 0,0 0 0,0 0 0,1 0 0,-1 1 0,1-1 0,-1 1 0,1 0 0,-1 0 0,1-1 0,0 1 0,0 1 0,0-1 0,0 0 0,0 0 0,-1 4 0,3-6 0,0 1 0,-1-1 0,1 1 0,0 0 0,0-1 0,0 1 0,0-1 0,0 1 0,0 0 0,0-1 0,0 1 0,0-1 0,0 1 0,0 0 0,0-1 0,1 1 0,-1-1 0,0 1 0,0-1 0,1 1 0,-1 0 0,0-1 0,1 1 0,-1-1 0,0 0 0,1 1 0,-1-1 0,1 1 0,-1-1 0,1 0 0,-1 1 0,1-1 0,-1 0 0,1 1 0,-1-1 0,1 0 0,-1 0 0,1 1 0,0-1 0,-1 0 0,1 0 0,0 0 0,30 5 0,-28-5 0,203 1 0,-96-3 0,-90 1 0,0-1 0,27-6 0,-25 4 0,39-3 0,313 6 0,-176 2 0,-178 0-273,-1 1 0,0 1 0,0 0 0,29 10 0,-20-5-6553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8F54C0B-9787-CB0C-524F-18A1DD5AC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5129803C-53F1-B0CE-B730-64A8305FE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925996AB-443E-7D0C-20DF-16E79A18D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6B1E612-F367-7CC7-DAD6-0C35BFE30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2E25F8A-A15A-793B-0CB0-1DECADBAD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8915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21BF7E0-08CD-7E8B-FCE3-7A3B0158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F1E90DA0-AB11-6278-5723-425A94A1DA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C5D80DE-80FB-864C-B31E-7C26E1AA1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7058F8C-A96C-4DA2-B1E2-46E3CC3F7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29B5006-87DB-C361-8C40-4D6DA4CF8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0490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F971CC70-58AC-0582-DE67-1411C57A81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BA69407A-E8E0-876D-F807-A755887338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9943612E-F473-7F1D-BE21-68B899029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D10A04E-3B22-5A45-B9F9-2C3B29C73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B20119C-C66D-158D-A650-097351102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242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EF24451-73C5-4AC6-36E6-AC6BF1618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21D30ED-8C5E-DB07-05C6-B584CD44B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9F1C59BB-E7EC-FF5E-3A3C-C3F14D3AA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A4B9E1F6-A805-2F9D-AFC3-BDF732933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C57ECC3-5517-D601-633C-6AD6AF376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07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FC29F74-904F-2387-62AD-9F6980356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5CBD68F-1217-AF8F-B8DE-493FABE6D4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8C295A5A-4F07-4BBB-F707-A6AFF2A34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45BB665-13AD-FF7E-1B20-BBDC099C2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517E2876-9BC5-28ED-A122-7FB277BEF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7910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F4D1EB5-782D-6ECE-4644-8095DC4A4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D7F9312-D437-56BB-2316-58E7750C7A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9CB228AD-59DC-4F9A-5060-AAC497948E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837B6241-0D44-AC64-ECDC-89A284915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D2533994-0F9A-DBF2-38A1-F67CA0208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D5AC6EA9-4E1C-5571-2672-4F302D6DB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18282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73BBBC8-2ECB-0FD0-9391-F6E8EE81B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73BF28A-4743-3988-DF48-B313A445A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D96599F5-CFBB-F5C4-D2D3-B13C3EBB5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EAB926F6-9850-8DE4-E461-B41F019759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3BBC3B8C-CD6A-139B-D9F4-2F0EC5A85E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AFD3DBDA-41AE-2D9F-3E08-8B12FE65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D255A2B5-54F9-316F-4493-EC9F8F6BF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88E9A732-18B8-F660-FC42-A86F8B30D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0956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6B40BA5-B537-C550-270D-2D98DDC47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030101C7-0886-03AC-FEAD-B071B111A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6032AA80-0EFB-1E92-DA8C-355FCD36C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E773FF0-87D2-7EEB-0011-447CFB546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15251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4ACBA1EA-4A51-B47B-58C3-648D43EFC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22259EC7-438A-BE7D-0C3C-315CEC1C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D41992DE-FFEE-AC24-3824-ADF26F1CF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817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D90CC13-9A0C-7083-C9F4-4D547966A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03BCBD1-D92A-FC62-2B27-4672C13B2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56E65A2E-6561-1D3A-CD37-48A7C1D133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1756A712-B78C-E829-A7F7-2398340A7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1DD56C4A-C096-196A-51A1-A12A8248E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FF2B2FE5-CCFC-E837-6308-EA8D97D2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0069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EE7BF26-A6CF-6766-7A95-C94A88957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345EC5D7-1689-ADC5-5F73-8A9303F788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CA1CF7AE-455C-D477-9815-AD0BF43D32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B390A256-DA6A-5192-BE20-9BC8E5D05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9C83C35E-F528-C30F-F593-C5C7D93EE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E88DDBAE-8E4D-3C1E-D739-46C30F68A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7092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6D453FC3-13A5-3BEB-4C5A-4D0AC69AD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9B9E8BD0-B475-1576-24BE-672A2DE54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827AD73D-6FF7-57A7-BD67-464F1A87E8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3836AC-24AD-4640-9EBD-0BC94EA286A4}" type="datetimeFigureOut">
              <a:rPr lang="el-GR" smtClean="0"/>
              <a:t>19/10/2024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F65A802-DA11-4F5E-66E3-8A7CCE6F26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376ED3A-6F0B-838D-B605-AFF04BB16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303517-EFFE-4A96-89B4-DD2B8151201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5444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2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9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2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2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007/s11060-022-04112-6#auth-Othman-Bin_Alamer-Aff1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hyperlink" Target="https://www.tandfonline.com/author/Vernimmen%2C+Frederik+J+A+I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4.jpe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ubmed.ncbi.nlm.nih.gov/?term=Pommier+P&amp;cauthor_id=19203844" TargetMode="External"/><Relationship Id="rId13" Type="http://schemas.openxmlformats.org/officeDocument/2006/relationships/hyperlink" Target="https://pubmed.ncbi.nlm.nih.gov/?term=Mazeron+JJ&amp;cauthor_id=19203844" TargetMode="External"/><Relationship Id="rId3" Type="http://schemas.openxmlformats.org/officeDocument/2006/relationships/hyperlink" Target="https://pubmed.ncbi.nlm.nih.gov/?term=Boskos+C&amp;cauthor_id=19203844" TargetMode="External"/><Relationship Id="rId7" Type="http://schemas.openxmlformats.org/officeDocument/2006/relationships/hyperlink" Target="https://pubmed.ncbi.nlm.nih.gov/?term=Habrand+JL&amp;cauthor_id=19203844" TargetMode="External"/><Relationship Id="rId12" Type="http://schemas.openxmlformats.org/officeDocument/2006/relationships/hyperlink" Target="https://pubmed.ncbi.nlm.nih.gov/?term=Boisserie+G&amp;cauthor_id=19203844" TargetMode="Externa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ubmed.ncbi.nlm.nih.gov/?term=Noel+G&amp;cauthor_id=19203844" TargetMode="External"/><Relationship Id="rId11" Type="http://schemas.openxmlformats.org/officeDocument/2006/relationships/hyperlink" Target="https://pubmed.ncbi.nlm.nih.gov/?term=Ferrand+R&amp;cauthor_id=19203844" TargetMode="External"/><Relationship Id="rId5" Type="http://schemas.openxmlformats.org/officeDocument/2006/relationships/hyperlink" Target="https://pubmed.ncbi.nlm.nih.gov/?term=Feuvret+L&amp;cauthor_id=19203844" TargetMode="External"/><Relationship Id="rId10" Type="http://schemas.openxmlformats.org/officeDocument/2006/relationships/hyperlink" Target="https://pubmed.ncbi.nlm.nih.gov/?term=Mammar+H&amp;cauthor_id=19203844" TargetMode="External"/><Relationship Id="rId4" Type="http://schemas.openxmlformats.org/officeDocument/2006/relationships/hyperlink" Target="https://pubmed.ncbi.nlm.nih.gov/19203844/#full-view-affiliation-1" TargetMode="External"/><Relationship Id="rId9" Type="http://schemas.openxmlformats.org/officeDocument/2006/relationships/hyperlink" Target="https://pubmed.ncbi.nlm.nih.gov/?term=Alapetite+C&amp;cauthor_id=19203844" TargetMode="External"/><Relationship Id="rId14" Type="http://schemas.openxmlformats.org/officeDocument/2006/relationships/image" Target="../media/image2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82D8F25-5865-D2E6-B345-FC7CF38B20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1521" y="1921216"/>
            <a:ext cx="10579854" cy="1117212"/>
          </a:xfrm>
        </p:spPr>
        <p:txBody>
          <a:bodyPr>
            <a:normAutofit/>
          </a:bodyPr>
          <a:lstStyle/>
          <a:p>
            <a:r>
              <a:rPr lang="en-GB" sz="4800" b="1" dirty="0"/>
              <a:t>Radiosurgery</a:t>
            </a:r>
            <a:r>
              <a:rPr lang="en-GB" sz="4800" dirty="0"/>
              <a:t> for </a:t>
            </a:r>
            <a:r>
              <a:rPr lang="en-GB" sz="4800" b="1" dirty="0"/>
              <a:t>Skullbase </a:t>
            </a:r>
            <a:r>
              <a:rPr lang="el-GR" sz="4800" b="1" dirty="0"/>
              <a:t>Μ</a:t>
            </a:r>
            <a:r>
              <a:rPr lang="en-GB" sz="4800" b="1" dirty="0" err="1"/>
              <a:t>eningioma</a:t>
            </a:r>
            <a:endParaRPr lang="el-GR" sz="4800" b="1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0A9361AA-2AE8-E084-0EFB-D477D268FE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9195" y="3550754"/>
            <a:ext cx="5466247" cy="903361"/>
          </a:xfrm>
          <a:solidFill>
            <a:schemeClr val="tx2">
              <a:lumMod val="25000"/>
              <a:lumOff val="75000"/>
            </a:schemeClr>
          </a:solidFill>
        </p:spPr>
        <p:txBody>
          <a:bodyPr/>
          <a:lstStyle/>
          <a:p>
            <a:r>
              <a:rPr lang="en-GB" dirty="0"/>
              <a:t>Dr </a:t>
            </a:r>
            <a:r>
              <a:rPr lang="en-GB" b="1" dirty="0"/>
              <a:t>Christos BOSKOS</a:t>
            </a:r>
          </a:p>
          <a:p>
            <a:r>
              <a:rPr lang="en-GB" b="1" dirty="0" err="1"/>
              <a:t>Radiosurgeon</a:t>
            </a:r>
            <a:r>
              <a:rPr lang="en-GB" b="1" dirty="0"/>
              <a:t> / Radiation-Oncologist </a:t>
            </a:r>
            <a:endParaRPr lang="el-GR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2E1A33-7949-E97C-3AD4-94C66832EF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749" t="64296" r="52417" b="24889"/>
          <a:stretch/>
        </p:blipFill>
        <p:spPr>
          <a:xfrm>
            <a:off x="0" y="0"/>
            <a:ext cx="3178796" cy="1397904"/>
          </a:xfrm>
          <a:prstGeom prst="rect">
            <a:avLst/>
          </a:prstGeom>
        </p:spPr>
      </p:pic>
      <p:pic>
        <p:nvPicPr>
          <p:cNvPr id="4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5FCB8C62-4F1F-7CC6-5BF7-DC681CBEC4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pic>
        <p:nvPicPr>
          <p:cNvPr id="5" name="Εικόνα 6">
            <a:extLst>
              <a:ext uri="{FF2B5EF4-FFF2-40B4-BE49-F238E27FC236}">
                <a16:creationId xmlns:a16="http://schemas.microsoft.com/office/drawing/2014/main" id="{084B0C6B-8BD9-1CD4-B690-038DFF3E1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6221" y="4893548"/>
            <a:ext cx="1354730" cy="1575268"/>
          </a:xfrm>
          <a:prstGeom prst="rect">
            <a:avLst/>
          </a:prstGeom>
          <a:effectLst/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E9CC8334-45BD-C652-653F-FF08CD168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584" y="5478767"/>
            <a:ext cx="2460260" cy="99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059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FD64E08-5E93-7FD4-390F-5AC8B604E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8944" y="4074850"/>
            <a:ext cx="10096337" cy="627779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GB" sz="1800" b="0" i="0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Pou</a:t>
            </a:r>
            <a:r>
              <a:rPr lang="en-GB" sz="18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P., </a:t>
            </a:r>
            <a:r>
              <a:rPr lang="en-GB" sz="1800" b="0" i="0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Biau</a:t>
            </a:r>
            <a:r>
              <a:rPr lang="en-GB" sz="18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J., </a:t>
            </a:r>
            <a:r>
              <a:rPr lang="en-GB" sz="1800" b="0" i="0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Verrelle</a:t>
            </a:r>
            <a:r>
              <a:rPr lang="en-GB" sz="18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P., Lemaire J.J., El </a:t>
            </a:r>
            <a:r>
              <a:rPr lang="en-GB" sz="1800" b="0" i="0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Ouadih</a:t>
            </a:r>
            <a:r>
              <a:rPr lang="en-GB" sz="18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Y., </a:t>
            </a:r>
            <a:r>
              <a:rPr lang="en-GB" sz="1800" b="0" i="0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Chassin</a:t>
            </a:r>
            <a:r>
              <a:rPr lang="en-GB" sz="18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V., </a:t>
            </a:r>
            <a:r>
              <a:rPr lang="en-GB" sz="1800" b="0" i="0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Magnier</a:t>
            </a:r>
            <a:r>
              <a:rPr lang="en-GB" sz="18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F., </a:t>
            </a:r>
            <a:r>
              <a:rPr lang="en-GB" sz="1800" b="0" i="0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Dedieu</a:t>
            </a:r>
            <a:r>
              <a:rPr lang="en-GB" sz="18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V., </a:t>
            </a:r>
            <a:r>
              <a:rPr lang="en-GB" sz="1800" b="0" i="0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Lapeyre</a:t>
            </a:r>
            <a:r>
              <a:rPr lang="en-GB" sz="18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M., </a:t>
            </a:r>
            <a:r>
              <a:rPr lang="en-GB" sz="1800" b="0" i="0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Dupic</a:t>
            </a:r>
            <a:r>
              <a:rPr lang="en-GB" sz="18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G., et al. Long-Term Outcomes After </a:t>
            </a:r>
            <a:r>
              <a:rPr lang="en-GB" sz="1800" b="0" i="0" dirty="0" err="1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Linac</a:t>
            </a:r>
            <a:r>
              <a:rPr lang="en-GB" sz="1800" b="0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 Radiosurgery for Benign Meningiomas. </a:t>
            </a:r>
            <a:r>
              <a:rPr lang="en-GB" sz="1800" b="0" i="1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Clin. Oncol. </a:t>
            </a:r>
            <a:r>
              <a:rPr lang="en-GB" sz="1800" b="1" i="0" dirty="0">
                <a:solidFill>
                  <a:srgbClr val="212121"/>
                </a:solidFill>
                <a:effectLst/>
                <a:latin typeface="Cambria" panose="02040503050406030204" pitchFamily="18" charset="0"/>
              </a:rPr>
              <a:t>2020</a:t>
            </a:r>
            <a:endParaRPr lang="el-GR" sz="1800" b="1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42610BF-4748-F3B8-C83A-9F3B49FC0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778" y="2189527"/>
            <a:ext cx="11655532" cy="11073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</a:rPr>
              <a:t>skull base meningiomas </a:t>
            </a:r>
            <a:r>
              <a:rPr lang="en-GB" sz="3200" i="0" dirty="0">
                <a:solidFill>
                  <a:srgbClr val="212121"/>
                </a:solidFill>
                <a:effectLst/>
                <a:highlight>
                  <a:srgbClr val="FFFFFF"/>
                </a:highlight>
              </a:rPr>
              <a:t>had </a:t>
            </a:r>
            <a:r>
              <a:rPr lang="en-GB" sz="3200" b="1" i="0" u="sng" dirty="0">
                <a:solidFill>
                  <a:srgbClr val="212121"/>
                </a:solidFill>
                <a:effectLst/>
                <a:highlight>
                  <a:srgbClr val="FFFFFF"/>
                </a:highlight>
              </a:rPr>
              <a:t>better LC </a:t>
            </a:r>
            <a:r>
              <a:rPr lang="en-GB" sz="32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</a:rPr>
              <a:t>when compared to those located at the </a:t>
            </a:r>
            <a:r>
              <a:rPr lang="en-GB" sz="32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</a:rPr>
              <a:t>convexity</a:t>
            </a:r>
            <a:r>
              <a:rPr lang="en-GB" sz="32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</a:rPr>
              <a:t> of the brain has been reported previously</a:t>
            </a:r>
            <a:endParaRPr lang="el-GR" sz="3200" dirty="0"/>
          </a:p>
        </p:txBody>
      </p:sp>
      <p:pic>
        <p:nvPicPr>
          <p:cNvPr id="4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80EB9302-74D1-71E3-8DFF-F5177FAA2B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70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A6262E6-9610-F0E0-AEC8-AF3B18FB5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449" y="40971"/>
            <a:ext cx="6451833" cy="1027447"/>
          </a:xfrm>
        </p:spPr>
        <p:txBody>
          <a:bodyPr>
            <a:normAutofit/>
          </a:bodyPr>
          <a:lstStyle/>
          <a:p>
            <a:r>
              <a:rPr lang="en-GB" sz="40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skull base meningiomas</a:t>
            </a:r>
            <a:endParaRPr lang="el-GR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6BB885-7827-C5A3-360A-71DF75F958F4}"/>
              </a:ext>
            </a:extLst>
          </p:cNvPr>
          <p:cNvSpPr txBox="1"/>
          <p:nvPr/>
        </p:nvSpPr>
        <p:spPr>
          <a:xfrm>
            <a:off x="21445" y="1018958"/>
            <a:ext cx="10156722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L</a:t>
            </a:r>
            <a:r>
              <a:rPr lang="en-GB" sz="28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ower probability of high-grade histology</a:t>
            </a:r>
            <a:r>
              <a:rPr lang="en-GB" sz="40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 </a:t>
            </a:r>
            <a:r>
              <a:rPr lang="en-GB" sz="28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when compared to those located at the rest of the brain</a:t>
            </a:r>
            <a:endParaRPr lang="el-GR" sz="2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1E3F56-9A92-64E1-CB17-868FBC979730}"/>
              </a:ext>
            </a:extLst>
          </p:cNvPr>
          <p:cNvSpPr txBox="1"/>
          <p:nvPr/>
        </p:nvSpPr>
        <p:spPr>
          <a:xfrm>
            <a:off x="7707086" y="1658792"/>
            <a:ext cx="4369106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Maclean J., </a:t>
            </a:r>
            <a:r>
              <a:rPr lang="en-GB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Fersht</a:t>
            </a:r>
            <a:r>
              <a:rPr lang="en-GB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 N., Short S. Controversies in Radiotherapy for Meningioma. </a:t>
            </a:r>
            <a:r>
              <a:rPr lang="en-GB" sz="1600" b="0" i="1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Clin. Oncol. </a:t>
            </a:r>
            <a:r>
              <a:rPr lang="en-GB" sz="16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2014</a:t>
            </a:r>
            <a:endParaRPr lang="el-GR" sz="1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69FB85-8B76-C3BD-B5B7-F864E9C33D3A}"/>
              </a:ext>
            </a:extLst>
          </p:cNvPr>
          <p:cNvSpPr txBox="1"/>
          <p:nvPr/>
        </p:nvSpPr>
        <p:spPr>
          <a:xfrm>
            <a:off x="0" y="3060502"/>
            <a:ext cx="75407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Slower growth</a:t>
            </a:r>
            <a:r>
              <a:rPr lang="en-GB" sz="28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 of skull base meningiomas</a:t>
            </a:r>
            <a:endParaRPr lang="el-GR" sz="2800" dirty="0"/>
          </a:p>
        </p:txBody>
      </p:sp>
      <p:sp>
        <p:nvSpPr>
          <p:cNvPr id="7" name="Θέση περιεχομένου 2">
            <a:extLst>
              <a:ext uri="{FF2B5EF4-FFF2-40B4-BE49-F238E27FC236}">
                <a16:creationId xmlns:a16="http://schemas.microsoft.com/office/drawing/2014/main" id="{2C201975-8AB8-5DF3-D6D7-694EFC441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3131" y="3500315"/>
            <a:ext cx="8584891" cy="758239"/>
          </a:xfrm>
          <a:solidFill>
            <a:srgbClr val="FFC00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Hashimoto N., </a:t>
            </a:r>
            <a:r>
              <a:rPr lang="en-GB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Rabo</a:t>
            </a:r>
            <a:r>
              <a:rPr lang="en-GB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 C.S., Okita Y., Kinoshita M., Kagawa N., Fujimoto Y., </a:t>
            </a:r>
            <a:r>
              <a:rPr lang="en-GB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Morii</a:t>
            </a:r>
            <a:r>
              <a:rPr lang="en-GB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 E., </a:t>
            </a:r>
            <a:r>
              <a:rPr lang="en-GB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Kishima</a:t>
            </a:r>
            <a:r>
              <a:rPr lang="en-GB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 H., </a:t>
            </a:r>
            <a:r>
              <a:rPr lang="en-GB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Maruno</a:t>
            </a:r>
            <a:r>
              <a:rPr lang="en-GB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 M., Kato A., et al. Slower growth of skull base meningiomas compared with non–skull base meningiomas based on volumetric and biological studies: Clinical article. </a:t>
            </a:r>
            <a:r>
              <a:rPr lang="en-GB" sz="1600" b="0" i="1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J. </a:t>
            </a:r>
            <a:r>
              <a:rPr lang="en-GB" sz="1600" b="0" i="1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Neurosurg</a:t>
            </a:r>
            <a:r>
              <a:rPr lang="en-GB" sz="1600" b="0" i="1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. </a:t>
            </a:r>
            <a:r>
              <a:rPr lang="en-GB" sz="16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Cambria" panose="02040503050406030204" pitchFamily="18" charset="0"/>
              </a:rPr>
              <a:t>2012</a:t>
            </a:r>
            <a:endParaRPr lang="el-GR" sz="16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E7EF34-2D72-EE00-E96F-AEC7858C9BA6}"/>
              </a:ext>
            </a:extLst>
          </p:cNvPr>
          <p:cNvSpPr txBox="1"/>
          <p:nvPr/>
        </p:nvSpPr>
        <p:spPr>
          <a:xfrm>
            <a:off x="0" y="4676860"/>
            <a:ext cx="99950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i="0" dirty="0">
                <a:solidFill>
                  <a:srgbClr val="333333"/>
                </a:solidFill>
                <a:effectLst/>
                <a:latin typeface="PT serif" panose="020F0502020204030204" pitchFamily="18" charset="0"/>
              </a:rPr>
              <a:t>Lower MIB1 proliferation index</a:t>
            </a:r>
            <a:r>
              <a:rPr lang="en-GB" sz="2800" i="0" dirty="0">
                <a:solidFill>
                  <a:srgbClr val="333333"/>
                </a:solidFill>
                <a:effectLst/>
                <a:latin typeface="PT serif" panose="020F0502020204030204" pitchFamily="18" charset="0"/>
              </a:rPr>
              <a:t> in skull base meningiomas</a:t>
            </a:r>
            <a:endParaRPr lang="el-GR" sz="2800" dirty="0"/>
          </a:p>
        </p:txBody>
      </p:sp>
      <p:sp>
        <p:nvSpPr>
          <p:cNvPr id="9" name="Θέση περιεχομένου 2">
            <a:extLst>
              <a:ext uri="{FF2B5EF4-FFF2-40B4-BE49-F238E27FC236}">
                <a16:creationId xmlns:a16="http://schemas.microsoft.com/office/drawing/2014/main" id="{90B6F3A5-84BB-0A57-26C3-8C63F7175B4C}"/>
              </a:ext>
            </a:extLst>
          </p:cNvPr>
          <p:cNvSpPr txBox="1">
            <a:spLocks/>
          </p:cNvSpPr>
          <p:nvPr/>
        </p:nvSpPr>
        <p:spPr>
          <a:xfrm>
            <a:off x="4580959" y="5186184"/>
            <a:ext cx="7495233" cy="818504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dirty="0">
                <a:solidFill>
                  <a:srgbClr val="212121"/>
                </a:solidFill>
                <a:highlight>
                  <a:srgbClr val="FFFFFF"/>
                </a:highlight>
                <a:latin typeface="Cambria" panose="02040503050406030204" pitchFamily="18" charset="0"/>
              </a:rPr>
              <a:t>McGovern S.L., </a:t>
            </a:r>
            <a:r>
              <a:rPr lang="en-GB" sz="1600" dirty="0" err="1">
                <a:solidFill>
                  <a:srgbClr val="212121"/>
                </a:solidFill>
                <a:highlight>
                  <a:srgbClr val="FFFFFF"/>
                </a:highlight>
                <a:latin typeface="Cambria" panose="02040503050406030204" pitchFamily="18" charset="0"/>
              </a:rPr>
              <a:t>Aldape</a:t>
            </a:r>
            <a:r>
              <a:rPr lang="en-GB" sz="1600" dirty="0">
                <a:solidFill>
                  <a:srgbClr val="212121"/>
                </a:solidFill>
                <a:highlight>
                  <a:srgbClr val="FFFFFF"/>
                </a:highlight>
                <a:latin typeface="Cambria" panose="02040503050406030204" pitchFamily="18" charset="0"/>
              </a:rPr>
              <a:t> K.D., Munsell M.F., Mahajan A., </a:t>
            </a:r>
            <a:r>
              <a:rPr lang="en-GB" sz="1600" dirty="0" err="1">
                <a:solidFill>
                  <a:srgbClr val="212121"/>
                </a:solidFill>
                <a:highlight>
                  <a:srgbClr val="FFFFFF"/>
                </a:highlight>
                <a:latin typeface="Cambria" panose="02040503050406030204" pitchFamily="18" charset="0"/>
              </a:rPr>
              <a:t>DeMonte</a:t>
            </a:r>
            <a:r>
              <a:rPr lang="en-GB" sz="1600" dirty="0">
                <a:solidFill>
                  <a:srgbClr val="212121"/>
                </a:solidFill>
                <a:highlight>
                  <a:srgbClr val="FFFFFF"/>
                </a:highlight>
                <a:latin typeface="Cambria" panose="02040503050406030204" pitchFamily="18" charset="0"/>
              </a:rPr>
              <a:t> F., Woo S.Y. A comparison of World Health Organization tumor grades at recurrence in patients with non–skull base and skull base meningiomas: Clinical article. </a:t>
            </a:r>
            <a:r>
              <a:rPr lang="en-GB" sz="1600" i="1" dirty="0">
                <a:solidFill>
                  <a:srgbClr val="212121"/>
                </a:solidFill>
                <a:highlight>
                  <a:srgbClr val="FFFFFF"/>
                </a:highlight>
                <a:latin typeface="Cambria" panose="02040503050406030204" pitchFamily="18" charset="0"/>
              </a:rPr>
              <a:t>J. </a:t>
            </a:r>
            <a:r>
              <a:rPr lang="en-GB" sz="1600" i="1" dirty="0" err="1">
                <a:solidFill>
                  <a:srgbClr val="212121"/>
                </a:solidFill>
                <a:highlight>
                  <a:srgbClr val="FFFFFF"/>
                </a:highlight>
                <a:latin typeface="Cambria" panose="02040503050406030204" pitchFamily="18" charset="0"/>
              </a:rPr>
              <a:t>Neurosurg</a:t>
            </a:r>
            <a:r>
              <a:rPr lang="en-GB" sz="1600" i="1" dirty="0">
                <a:solidFill>
                  <a:srgbClr val="212121"/>
                </a:solidFill>
                <a:highlight>
                  <a:srgbClr val="FFFFFF"/>
                </a:highlight>
                <a:latin typeface="Cambria" panose="02040503050406030204" pitchFamily="18" charset="0"/>
              </a:rPr>
              <a:t>. </a:t>
            </a:r>
            <a:r>
              <a:rPr lang="en-GB" sz="1600" b="1" dirty="0">
                <a:solidFill>
                  <a:srgbClr val="212121"/>
                </a:solidFill>
                <a:highlight>
                  <a:srgbClr val="FFFFFF"/>
                </a:highlight>
                <a:latin typeface="Cambria" panose="02040503050406030204" pitchFamily="18" charset="0"/>
              </a:rPr>
              <a:t>2010</a:t>
            </a:r>
            <a:endParaRPr lang="el-GR" sz="1600" b="1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DFD71E41-8915-1F7C-8F8B-8D0C6D44E3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148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24B7863-9B78-4C74-4172-76A77E4B8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skull base meningiomas </a:t>
            </a:r>
            <a:r>
              <a:rPr lang="en-GB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originate</a:t>
            </a:r>
            <a:endParaRPr lang="el-GR" b="1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98C151F-F974-9329-F0D8-801C95B37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1677"/>
            <a:ext cx="10515600" cy="1014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originate from a </a:t>
            </a:r>
            <a:r>
              <a:rPr lang="en-GB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variety of different structures </a:t>
            </a:r>
            <a:r>
              <a:rPr lang="en-GB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including, but are not limited to: </a:t>
            </a:r>
          </a:p>
          <a:p>
            <a:endParaRPr lang="en-GB" b="0" i="0" dirty="0">
              <a:solidFill>
                <a:srgbClr val="212121"/>
              </a:solidFill>
              <a:effectLst/>
              <a:highlight>
                <a:srgbClr val="FFFFFF"/>
              </a:highlight>
              <a:latin typeface="BlinkMacSystemFon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B918FD-BC26-212F-5615-3E0C405CA981}"/>
              </a:ext>
            </a:extLst>
          </p:cNvPr>
          <p:cNvSpPr txBox="1"/>
          <p:nvPr/>
        </p:nvSpPr>
        <p:spPr>
          <a:xfrm>
            <a:off x="5582167" y="2665703"/>
            <a:ext cx="5492867" cy="35394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212121"/>
                </a:solidFill>
                <a:effectLst/>
                <a:latin typeface="BlinkMacSystemFont"/>
              </a:rPr>
              <a:t>clinoid processes,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212121"/>
                </a:solidFill>
                <a:effectLst/>
                <a:latin typeface="BlinkMacSystemFont"/>
              </a:rPr>
              <a:t>tuberculum sellae,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212121"/>
                </a:solidFill>
                <a:effectLst/>
                <a:latin typeface="BlinkMacSystemFont"/>
              </a:rPr>
              <a:t>dorsum sellae,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212121"/>
                </a:solidFill>
                <a:effectLst/>
                <a:latin typeface="BlinkMacSystemFont"/>
              </a:rPr>
              <a:t>sphenoid wing,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212121"/>
                </a:solidFill>
                <a:effectLst/>
                <a:latin typeface="BlinkMacSystemFont"/>
              </a:rPr>
              <a:t>petrous/</a:t>
            </a:r>
            <a:r>
              <a:rPr lang="en-GB" sz="2800" b="0" i="0" dirty="0" err="1">
                <a:solidFill>
                  <a:srgbClr val="212121"/>
                </a:solidFill>
                <a:effectLst/>
                <a:latin typeface="BlinkMacSystemFont"/>
              </a:rPr>
              <a:t>petroclival</a:t>
            </a:r>
            <a:r>
              <a:rPr lang="en-GB" sz="2800" b="0" i="0" dirty="0">
                <a:solidFill>
                  <a:srgbClr val="212121"/>
                </a:solidFill>
                <a:effectLst/>
                <a:latin typeface="BlinkMacSystemFont"/>
              </a:rPr>
              <a:t> area,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b="0" i="0" dirty="0" err="1">
                <a:solidFill>
                  <a:srgbClr val="212121"/>
                </a:solidFill>
                <a:effectLst/>
                <a:latin typeface="BlinkMacSystemFont"/>
              </a:rPr>
              <a:t>falcotentorial</a:t>
            </a:r>
            <a:r>
              <a:rPr lang="en-GB" sz="2800" b="0" i="0" dirty="0">
                <a:solidFill>
                  <a:srgbClr val="212121"/>
                </a:solidFill>
                <a:effectLst/>
                <a:latin typeface="BlinkMacSystemFont"/>
              </a:rPr>
              <a:t> region,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212121"/>
                </a:solidFill>
                <a:effectLst/>
                <a:latin typeface="BlinkMacSystemFont"/>
              </a:rPr>
              <a:t>cerebellopontine angle,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800" b="0" i="0" dirty="0">
                <a:solidFill>
                  <a:srgbClr val="212121"/>
                </a:solidFill>
                <a:effectLst/>
                <a:latin typeface="BlinkMacSystemFont"/>
              </a:rPr>
              <a:t>foramen magnum.</a:t>
            </a:r>
            <a:endParaRPr lang="el-GR" sz="2800" dirty="0"/>
          </a:p>
        </p:txBody>
      </p:sp>
      <p:pic>
        <p:nvPicPr>
          <p:cNvPr id="4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7223BA1B-92B7-756C-2C53-0347260B0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53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0417BC7-9905-DD8A-8EC2-F6731C1E2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968" y="365125"/>
            <a:ext cx="4733875" cy="1325563"/>
          </a:xfrm>
        </p:spPr>
        <p:txBody>
          <a:bodyPr/>
          <a:lstStyle/>
          <a:p>
            <a:r>
              <a:rPr lang="en-GB" dirty="0"/>
              <a:t>Skull base locations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EA2DD67-44AD-3075-F0BB-95A13FD98838}"/>
              </a:ext>
            </a:extLst>
          </p:cNvPr>
          <p:cNvSpPr txBox="1">
            <a:spLocks/>
          </p:cNvSpPr>
          <p:nvPr/>
        </p:nvSpPr>
        <p:spPr>
          <a:xfrm>
            <a:off x="657225" y="2155544"/>
            <a:ext cx="2957052" cy="14258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Frontal fossa</a:t>
            </a:r>
          </a:p>
          <a:p>
            <a:r>
              <a:rPr lang="en-GB" dirty="0"/>
              <a:t>Median fossa</a:t>
            </a:r>
          </a:p>
          <a:p>
            <a:r>
              <a:rPr lang="en-GB" dirty="0"/>
              <a:t>Posterior fossa</a:t>
            </a:r>
            <a:endParaRPr lang="el-GR" dirty="0"/>
          </a:p>
        </p:txBody>
      </p:sp>
      <p:sp>
        <p:nvSpPr>
          <p:cNvPr id="4" name="Θέση περιεχομένου 2">
            <a:extLst>
              <a:ext uri="{FF2B5EF4-FFF2-40B4-BE49-F238E27FC236}">
                <a16:creationId xmlns:a16="http://schemas.microsoft.com/office/drawing/2014/main" id="{01239F3C-C7FD-20C9-1ED6-488A1234E6F0}"/>
              </a:ext>
            </a:extLst>
          </p:cNvPr>
          <p:cNvSpPr txBox="1">
            <a:spLocks/>
          </p:cNvSpPr>
          <p:nvPr/>
        </p:nvSpPr>
        <p:spPr>
          <a:xfrm>
            <a:off x="1786284" y="4239752"/>
            <a:ext cx="4514032" cy="15419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Cavernous sinus </a:t>
            </a:r>
            <a:r>
              <a:rPr lang="en-GB" dirty="0"/>
              <a:t>(CS)</a:t>
            </a:r>
          </a:p>
          <a:p>
            <a:r>
              <a:rPr lang="en-GB" b="1" dirty="0" err="1"/>
              <a:t>CerebroPontal</a:t>
            </a:r>
            <a:r>
              <a:rPr lang="en-GB" b="1" dirty="0"/>
              <a:t> Angle </a:t>
            </a:r>
            <a:r>
              <a:rPr lang="en-GB" dirty="0"/>
              <a:t>(CPA)</a:t>
            </a:r>
          </a:p>
          <a:p>
            <a:r>
              <a:rPr lang="en-GB" b="1" dirty="0"/>
              <a:t>Petro Clival </a:t>
            </a:r>
            <a:r>
              <a:rPr lang="en-GB" dirty="0"/>
              <a:t>(PC)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2F750B82-BB54-5F2F-12F3-53EEE7537D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013" r="6021"/>
          <a:stretch/>
        </p:blipFill>
        <p:spPr>
          <a:xfrm>
            <a:off x="6762925" y="150066"/>
            <a:ext cx="4952825" cy="6557867"/>
          </a:xfrm>
          <a:prstGeom prst="rect">
            <a:avLst/>
          </a:prstGeom>
        </p:spPr>
      </p:pic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18899182-1927-BFC1-F6CA-49EDA3CA52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4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F781830-885C-F52A-0580-FB5DF99B0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3754 </a:t>
            </a:r>
            <a:r>
              <a:rPr lang="en-GB" dirty="0" err="1"/>
              <a:t>skullbase</a:t>
            </a:r>
            <a:r>
              <a:rPr lang="en-GB" dirty="0"/>
              <a:t> meningiomas for SRS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7CFE12A-D5C1-0FDE-A68B-AAFFE729D9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2881312"/>
            <a:ext cx="5391150" cy="1603375"/>
          </a:xfrm>
        </p:spPr>
        <p:txBody>
          <a:bodyPr>
            <a:normAutofit/>
          </a:bodyPr>
          <a:lstStyle/>
          <a:p>
            <a:r>
              <a:rPr lang="en-GB" dirty="0"/>
              <a:t>Cerebellum Pontine Angle  432</a:t>
            </a:r>
          </a:p>
          <a:p>
            <a:r>
              <a:rPr lang="en-GB" dirty="0"/>
              <a:t>Petro Clival 468</a:t>
            </a:r>
          </a:p>
          <a:p>
            <a:r>
              <a:rPr lang="en-GB" dirty="0"/>
              <a:t>Cavernous sinus 1272</a:t>
            </a:r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16166C-5F43-C73E-45EB-D3CDBCA2182E}"/>
              </a:ext>
            </a:extLst>
          </p:cNvPr>
          <p:cNvSpPr txBox="1"/>
          <p:nvPr/>
        </p:nvSpPr>
        <p:spPr>
          <a:xfrm>
            <a:off x="5125138" y="6169709"/>
            <a:ext cx="6986475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b="1" dirty="0"/>
              <a:t>Santacrose</a:t>
            </a:r>
            <a:r>
              <a:rPr lang="en-GB" dirty="0"/>
              <a:t> et al. </a:t>
            </a:r>
            <a:r>
              <a:rPr lang="en-GB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Long-term Tumor Control of Benign Intracranial Meningiomas After Radiosurgery in a Series of 4565 Patients </a:t>
            </a:r>
            <a:r>
              <a:rPr lang="en-GB" b="1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2011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62AB1B16-C5B8-36A7-110D-10976092EF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51" t="34222" r="37667" b="12001"/>
          <a:stretch/>
        </p:blipFill>
        <p:spPr>
          <a:xfrm>
            <a:off x="7448036" y="1574800"/>
            <a:ext cx="4561084" cy="2438400"/>
          </a:xfrm>
          <a:prstGeom prst="rect">
            <a:avLst/>
          </a:prstGeom>
        </p:spPr>
      </p:pic>
      <p:sp>
        <p:nvSpPr>
          <p:cNvPr id="6" name="Ορθογώνιο: Στρογγύλεμα γωνιών 5">
            <a:extLst>
              <a:ext uri="{FF2B5EF4-FFF2-40B4-BE49-F238E27FC236}">
                <a16:creationId xmlns:a16="http://schemas.microsoft.com/office/drawing/2014/main" id="{FFBBA84E-E527-4A5F-2CE4-A48C23B7977B}"/>
              </a:ext>
            </a:extLst>
          </p:cNvPr>
          <p:cNvSpPr/>
          <p:nvPr/>
        </p:nvSpPr>
        <p:spPr>
          <a:xfrm>
            <a:off x="439841" y="3889095"/>
            <a:ext cx="3761773" cy="48613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A23037D7-B8C5-C3CD-046A-52B030E603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589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B9DAD7A-14BA-FC3E-6081-8C2BF1061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Skullbase meningiomas </a:t>
            </a:r>
            <a:r>
              <a:rPr lang="en-GB" b="1" dirty="0"/>
              <a:t>irradiation</a:t>
            </a:r>
            <a:endParaRPr lang="el-GR" b="1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77DF4E0-3AC2-A79A-FD49-442A9D0E9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71681" cy="1603375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en-GB" dirty="0"/>
              <a:t>Main therapy </a:t>
            </a:r>
            <a:r>
              <a:rPr lang="en-GB" b="1" dirty="0"/>
              <a:t>(single treatment)</a:t>
            </a:r>
          </a:p>
          <a:p>
            <a:r>
              <a:rPr lang="en-GB" dirty="0"/>
              <a:t>Post-operative </a:t>
            </a:r>
            <a:r>
              <a:rPr lang="en-GB" b="1" dirty="0"/>
              <a:t>(residual)</a:t>
            </a:r>
          </a:p>
          <a:p>
            <a:r>
              <a:rPr lang="en-GB" dirty="0"/>
              <a:t>Post-operative </a:t>
            </a:r>
            <a:r>
              <a:rPr lang="en-GB" b="1" dirty="0"/>
              <a:t>(relapse)</a:t>
            </a:r>
          </a:p>
          <a:p>
            <a:endParaRPr lang="en-GB" dirty="0"/>
          </a:p>
          <a:p>
            <a:endParaRPr lang="el-G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2D0195-2867-4A65-078A-67EB093CCBAA}"/>
              </a:ext>
            </a:extLst>
          </p:cNvPr>
          <p:cNvSpPr txBox="1"/>
          <p:nvPr/>
        </p:nvSpPr>
        <p:spPr>
          <a:xfrm>
            <a:off x="4621162" y="4278332"/>
            <a:ext cx="438059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/>
              <a:t>VMAT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/>
              <a:t>Radiosurgery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/>
              <a:t>Particles Radiotherapy</a:t>
            </a:r>
          </a:p>
        </p:txBody>
      </p:sp>
      <p:sp>
        <p:nvSpPr>
          <p:cNvPr id="4" name="Οβάλ 3">
            <a:extLst>
              <a:ext uri="{FF2B5EF4-FFF2-40B4-BE49-F238E27FC236}">
                <a16:creationId xmlns:a16="http://schemas.microsoft.com/office/drawing/2014/main" id="{A549B50A-4564-092C-0E45-3029748BED61}"/>
              </a:ext>
            </a:extLst>
          </p:cNvPr>
          <p:cNvSpPr/>
          <p:nvPr/>
        </p:nvSpPr>
        <p:spPr>
          <a:xfrm>
            <a:off x="4481565" y="4662435"/>
            <a:ext cx="3265714" cy="6229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6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236E57DE-1B14-8F07-87ED-31DA087F7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50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B75A9AB-A0D5-DA01-5720-9350D77A0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886" y="263242"/>
            <a:ext cx="1112936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ISRS guidelines for </a:t>
            </a:r>
            <a:r>
              <a:rPr lang="en-GB" sz="4000" dirty="0" err="1"/>
              <a:t>Cavernus</a:t>
            </a:r>
            <a:r>
              <a:rPr lang="en-GB" sz="4000" dirty="0"/>
              <a:t> Sinus   meningioma SRS</a:t>
            </a:r>
            <a:endParaRPr lang="el-GR" sz="4000" dirty="0"/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E0AE1AAC-81E9-04F4-945F-58A69CB84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273" t="47299" r="18479" b="24231"/>
          <a:stretch/>
        </p:blipFill>
        <p:spPr>
          <a:xfrm>
            <a:off x="1137268" y="2421861"/>
            <a:ext cx="9917464" cy="3510115"/>
          </a:xfrm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16119FF2-608C-981E-700A-C7FC838F8E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049" r="75322" b="71471"/>
          <a:stretch/>
        </p:blipFill>
        <p:spPr>
          <a:xfrm>
            <a:off x="9124336" y="1759114"/>
            <a:ext cx="2678872" cy="884203"/>
          </a:xfrm>
          <a:prstGeom prst="rect">
            <a:avLst/>
          </a:prstGeom>
        </p:spPr>
      </p:pic>
      <p:sp>
        <p:nvSpPr>
          <p:cNvPr id="7" name="Θέση περιεχομένου 2">
            <a:extLst>
              <a:ext uri="{FF2B5EF4-FFF2-40B4-BE49-F238E27FC236}">
                <a16:creationId xmlns:a16="http://schemas.microsoft.com/office/drawing/2014/main" id="{2FD00BDC-4F08-E85A-0E18-7FB3A6CF0980}"/>
              </a:ext>
            </a:extLst>
          </p:cNvPr>
          <p:cNvSpPr txBox="1">
            <a:spLocks/>
          </p:cNvSpPr>
          <p:nvPr/>
        </p:nvSpPr>
        <p:spPr>
          <a:xfrm>
            <a:off x="9124336" y="6102285"/>
            <a:ext cx="3052498" cy="489745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ISRS guidelines</a:t>
            </a:r>
            <a:endParaRPr lang="el-GR" b="1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D84D6E3F-23A8-B7B2-7968-D0A73D823B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150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289C8CD-33C9-A72F-AF3D-D3F4B5E9C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090" y="365125"/>
            <a:ext cx="10655710" cy="1325563"/>
          </a:xfrm>
        </p:spPr>
        <p:txBody>
          <a:bodyPr>
            <a:noAutofit/>
          </a:bodyPr>
          <a:lstStyle/>
          <a:p>
            <a:r>
              <a:rPr lang="en-GB" sz="3200" dirty="0"/>
              <a:t>Management of </a:t>
            </a:r>
            <a:r>
              <a:rPr lang="en-GB" sz="3200" b="1" dirty="0"/>
              <a:t>cavernous sinus </a:t>
            </a:r>
            <a:r>
              <a:rPr lang="en-GB" sz="3200" dirty="0"/>
              <a:t>meningiomas: Consensus statement on behalf of the </a:t>
            </a:r>
            <a:r>
              <a:rPr lang="en-GB" sz="3200" b="1" dirty="0"/>
              <a:t>EANS</a:t>
            </a:r>
            <a:r>
              <a:rPr lang="en-GB" sz="3200" dirty="0"/>
              <a:t> skull base section (2022)</a:t>
            </a:r>
            <a:endParaRPr lang="el-GR" sz="3200" dirty="0"/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BBDD9C28-D979-E32D-B10B-C4E33952DF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748" t="23347" r="16826" b="8413"/>
          <a:stretch/>
        </p:blipFill>
        <p:spPr>
          <a:xfrm>
            <a:off x="7122915" y="2230734"/>
            <a:ext cx="4715123" cy="373744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9B4EAA-7D57-CE37-9F08-DFD6D59E19D5}"/>
              </a:ext>
            </a:extLst>
          </p:cNvPr>
          <p:cNvSpPr txBox="1"/>
          <p:nvPr/>
        </p:nvSpPr>
        <p:spPr>
          <a:xfrm>
            <a:off x="115893" y="1976949"/>
            <a:ext cx="663488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 Stereotactic </a:t>
            </a:r>
            <a:r>
              <a:rPr lang="en-GB" sz="1600" b="1" dirty="0" err="1"/>
              <a:t>Radiosurgery</a:t>
            </a:r>
            <a:r>
              <a:rPr lang="en-GB" sz="1600" dirty="0" err="1"/>
              <a:t>SRS</a:t>
            </a:r>
            <a:r>
              <a:rPr lang="en-GB" sz="1600" dirty="0"/>
              <a:t> (single-dose or fractionated) should be considered in the following cases, insofar as the distance to the </a:t>
            </a:r>
            <a:r>
              <a:rPr lang="en-GB" sz="1600" b="1" dirty="0"/>
              <a:t>ON is superior to 3 mm </a:t>
            </a:r>
            <a:r>
              <a:rPr lang="en-GB" sz="1600" dirty="0"/>
              <a:t>(Level C):</a:t>
            </a:r>
          </a:p>
          <a:p>
            <a:r>
              <a:rPr lang="en-GB" sz="1600" dirty="0"/>
              <a:t>- </a:t>
            </a:r>
            <a:r>
              <a:rPr lang="en-GB" sz="1600" b="1" dirty="0"/>
              <a:t>Asymptomatic, &gt; 40 years </a:t>
            </a:r>
            <a:r>
              <a:rPr lang="en-GB" sz="1600" dirty="0"/>
              <a:t>old patients with a </a:t>
            </a:r>
            <a:r>
              <a:rPr lang="en-GB" sz="1600" b="1" dirty="0"/>
              <a:t>purely </a:t>
            </a:r>
            <a:r>
              <a:rPr lang="en-GB" sz="1600" b="1" dirty="0" err="1"/>
              <a:t>intracavernous</a:t>
            </a:r>
            <a:endParaRPr lang="en-GB" sz="1600" b="1" dirty="0"/>
          </a:p>
          <a:p>
            <a:r>
              <a:rPr lang="en-GB" sz="1600" dirty="0"/>
              <a:t>CSMs &lt;2.5 cm showing growth on serial imaging after initial conservative treatment;</a:t>
            </a:r>
          </a:p>
          <a:p>
            <a:r>
              <a:rPr lang="en-GB" sz="1600" dirty="0"/>
              <a:t>- </a:t>
            </a:r>
            <a:r>
              <a:rPr lang="en-GB" sz="1600" b="1" dirty="0"/>
              <a:t>Asymptomatic</a:t>
            </a:r>
            <a:r>
              <a:rPr lang="en-GB" sz="1600" dirty="0"/>
              <a:t> patients with </a:t>
            </a:r>
            <a:r>
              <a:rPr lang="en-GB" sz="1600" b="1" dirty="0"/>
              <a:t>partly extracavernous </a:t>
            </a:r>
            <a:r>
              <a:rPr lang="en-GB" sz="1600" dirty="0"/>
              <a:t>CSMs showing</a:t>
            </a:r>
          </a:p>
          <a:p>
            <a:r>
              <a:rPr lang="en-GB" sz="1600" dirty="0"/>
              <a:t>growth on serial imaging after initial conservative treatment;</a:t>
            </a:r>
          </a:p>
          <a:p>
            <a:r>
              <a:rPr lang="en-GB" sz="1600" dirty="0"/>
              <a:t>- </a:t>
            </a:r>
            <a:r>
              <a:rPr lang="en-GB" sz="1600" b="1" dirty="0"/>
              <a:t>Symptomatic </a:t>
            </a:r>
            <a:r>
              <a:rPr lang="en-GB" sz="1600" dirty="0"/>
              <a:t>patients with CSMs &lt;2.5 cm, provided that the symptoms are </a:t>
            </a:r>
            <a:r>
              <a:rPr lang="en-GB" sz="1600" b="1" dirty="0"/>
              <a:t>not related to ON compression</a:t>
            </a:r>
          </a:p>
          <a:p>
            <a:r>
              <a:rPr lang="en-GB" sz="1600" dirty="0"/>
              <a:t>- </a:t>
            </a:r>
            <a:r>
              <a:rPr lang="en-GB" sz="1600" b="1" dirty="0"/>
              <a:t>Symptomatic patients </a:t>
            </a:r>
            <a:r>
              <a:rPr lang="en-GB" sz="1600" dirty="0"/>
              <a:t>with partly extracavernous CSMs in whom</a:t>
            </a:r>
          </a:p>
          <a:p>
            <a:r>
              <a:rPr lang="en-GB" sz="1600" b="1" dirty="0"/>
              <a:t>surgery is contraindicated</a:t>
            </a:r>
            <a:r>
              <a:rPr lang="en-GB" sz="1600" dirty="0"/>
              <a:t>.</a:t>
            </a:r>
          </a:p>
          <a:p>
            <a:endParaRPr lang="en-GB" sz="1600" dirty="0"/>
          </a:p>
          <a:p>
            <a:r>
              <a:rPr lang="en-GB" sz="1600" b="1" dirty="0"/>
              <a:t>fractionated SRS </a:t>
            </a:r>
            <a:r>
              <a:rPr lang="en-GB" sz="1600" dirty="0"/>
              <a:t>or RT should be considered in cases that warrant treatment (see above) if the distance to the </a:t>
            </a:r>
            <a:r>
              <a:rPr lang="en-GB" sz="1600" b="1" dirty="0"/>
              <a:t>ON is less than 3 mm </a:t>
            </a:r>
            <a:r>
              <a:rPr lang="en-GB" sz="1600" dirty="0"/>
              <a:t>and the ipsilateral visual function is good (Level C).</a:t>
            </a:r>
            <a:endParaRPr lang="en-GB" sz="1600" b="1" dirty="0"/>
          </a:p>
          <a:p>
            <a:endParaRPr lang="el-GR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74EAFB-DAD8-4B35-422D-F757DCF1ABCF}"/>
              </a:ext>
            </a:extLst>
          </p:cNvPr>
          <p:cNvSpPr txBox="1"/>
          <p:nvPr/>
        </p:nvSpPr>
        <p:spPr>
          <a:xfrm>
            <a:off x="4779812" y="6246164"/>
            <a:ext cx="7647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https://www.ncbi.nlm.nih.gov/pmc/articles/PMC9560706/pdf/main.pdf</a:t>
            </a:r>
            <a:endParaRPr lang="el-GR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D9663D11-49E7-9E91-1B6D-9816F2934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sp>
        <p:nvSpPr>
          <p:cNvPr id="4" name="Θέση περιεχομένου 2">
            <a:extLst>
              <a:ext uri="{FF2B5EF4-FFF2-40B4-BE49-F238E27FC236}">
                <a16:creationId xmlns:a16="http://schemas.microsoft.com/office/drawing/2014/main" id="{192FCF23-99FB-DEF8-6929-E6DC5BB0E4C9}"/>
              </a:ext>
            </a:extLst>
          </p:cNvPr>
          <p:cNvSpPr txBox="1">
            <a:spLocks/>
          </p:cNvSpPr>
          <p:nvPr/>
        </p:nvSpPr>
        <p:spPr>
          <a:xfrm>
            <a:off x="9023609" y="6164825"/>
            <a:ext cx="3052498" cy="489745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EANS guidelines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2070954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4424030-91C2-A70C-FB22-710E5EF2C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AEA6020-A956-A1F8-F9ED-80965A1B1A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4" y="2285591"/>
            <a:ext cx="11704169" cy="4034822"/>
          </a:xfrm>
        </p:spPr>
        <p:txBody>
          <a:bodyPr>
            <a:normAutofit/>
          </a:bodyPr>
          <a:lstStyle/>
          <a:p>
            <a:r>
              <a:rPr lang="en-GB" sz="2400" b="1" dirty="0"/>
              <a:t>SRS</a:t>
            </a:r>
            <a:r>
              <a:rPr lang="en-GB" sz="2400" dirty="0"/>
              <a:t> should be advocated as </a:t>
            </a:r>
            <a:r>
              <a:rPr lang="en-GB" sz="2400" u="sng" dirty="0"/>
              <a:t>first line </a:t>
            </a:r>
            <a:r>
              <a:rPr lang="en-GB" sz="2400" dirty="0"/>
              <a:t>treatment in </a:t>
            </a:r>
            <a:r>
              <a:rPr lang="en-GB" sz="2400" b="1" dirty="0"/>
              <a:t>small</a:t>
            </a:r>
            <a:r>
              <a:rPr lang="en-GB" sz="2400" dirty="0"/>
              <a:t>/</a:t>
            </a:r>
            <a:r>
              <a:rPr lang="en-GB" sz="2400" b="1" dirty="0"/>
              <a:t>asymptomatic</a:t>
            </a:r>
            <a:r>
              <a:rPr lang="en-GB" sz="2400" dirty="0"/>
              <a:t> lesions/in </a:t>
            </a:r>
            <a:r>
              <a:rPr lang="en-GB" sz="2400" b="1" dirty="0"/>
              <a:t>elderly</a:t>
            </a:r>
            <a:r>
              <a:rPr lang="en-GB" sz="2400" dirty="0"/>
              <a:t> patients. </a:t>
            </a:r>
          </a:p>
          <a:p>
            <a:endParaRPr lang="en-GB" sz="2400" dirty="0"/>
          </a:p>
          <a:p>
            <a:r>
              <a:rPr lang="en-GB" sz="2400" dirty="0"/>
              <a:t>Offer </a:t>
            </a:r>
            <a:r>
              <a:rPr lang="en-GB" sz="2400" b="1" dirty="0"/>
              <a:t>excellent tumour control </a:t>
            </a:r>
            <a:r>
              <a:rPr lang="en-GB" sz="2400" dirty="0"/>
              <a:t>with </a:t>
            </a:r>
            <a:r>
              <a:rPr lang="en-GB" sz="2400" b="1" dirty="0"/>
              <a:t>low rates of oculomotor/visual complications</a:t>
            </a:r>
            <a:r>
              <a:rPr lang="en-GB" sz="2400" dirty="0"/>
              <a:t>. </a:t>
            </a:r>
          </a:p>
          <a:p>
            <a:endParaRPr lang="el-GR" sz="2400" dirty="0"/>
          </a:p>
          <a:p>
            <a:r>
              <a:rPr lang="en-GB" sz="2400" b="1" dirty="0"/>
              <a:t>Endoscopic Endonasal Approach (EEA)</a:t>
            </a:r>
            <a:r>
              <a:rPr lang="en-GB" sz="2400" dirty="0"/>
              <a:t>, a safe strategy of </a:t>
            </a:r>
            <a:r>
              <a:rPr lang="en-GB" sz="2400" b="1" dirty="0"/>
              <a:t>bony</a:t>
            </a:r>
            <a:r>
              <a:rPr lang="en-GB" sz="2400" dirty="0"/>
              <a:t> </a:t>
            </a:r>
            <a:r>
              <a:rPr lang="en-GB" sz="2400" b="1" u="sng" dirty="0"/>
              <a:t>skull base decompression</a:t>
            </a:r>
            <a:r>
              <a:rPr lang="en-GB" sz="2400" dirty="0"/>
              <a:t> and </a:t>
            </a:r>
            <a:r>
              <a:rPr lang="en-GB" sz="2400" b="1" u="sng" dirty="0"/>
              <a:t>limited tumour removal </a:t>
            </a:r>
            <a:r>
              <a:rPr lang="en-GB" sz="2400" dirty="0"/>
              <a:t>in the </a:t>
            </a:r>
            <a:r>
              <a:rPr lang="en-GB" sz="2400" b="1" dirty="0"/>
              <a:t>exophytic component</a:t>
            </a:r>
            <a:r>
              <a:rPr lang="en-GB" sz="2400" dirty="0"/>
              <a:t> of the tumour, outside the cavernous sinus. </a:t>
            </a:r>
            <a:r>
              <a:rPr lang="en-GB" sz="2400" b="1" dirty="0"/>
              <a:t>Combined with SRS </a:t>
            </a:r>
            <a:r>
              <a:rPr lang="en-GB" sz="2400" dirty="0"/>
              <a:t>can be for </a:t>
            </a:r>
            <a:r>
              <a:rPr lang="en-GB" sz="2400" b="1" dirty="0"/>
              <a:t>symptoms relief </a:t>
            </a:r>
            <a:r>
              <a:rPr lang="en-GB" sz="2400" dirty="0"/>
              <a:t>and </a:t>
            </a:r>
            <a:r>
              <a:rPr lang="en-GB" sz="2400" b="1" dirty="0"/>
              <a:t>tumour control</a:t>
            </a:r>
          </a:p>
        </p:txBody>
      </p:sp>
      <p:pic>
        <p:nvPicPr>
          <p:cNvPr id="4" name="Θέση περιεχομένου 4">
            <a:extLst>
              <a:ext uri="{FF2B5EF4-FFF2-40B4-BE49-F238E27FC236}">
                <a16:creationId xmlns:a16="http://schemas.microsoft.com/office/drawing/2014/main" id="{0F10DE9A-CE82-B5B8-6361-E4D8BD432E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748" t="23347" r="16826" b="8413"/>
          <a:stretch/>
        </p:blipFill>
        <p:spPr>
          <a:xfrm>
            <a:off x="9304773" y="-1"/>
            <a:ext cx="2680749" cy="2124898"/>
          </a:xfrm>
          <a:prstGeom prst="rect">
            <a:avLst/>
          </a:prstGeom>
        </p:spPr>
      </p:pic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EDDBE1D6-0B5F-8269-7BE5-34FAA18FAB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1772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96D5574-8B34-DF37-C0D4-8ED52D3D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783" y="2010977"/>
            <a:ext cx="9532716" cy="1151245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GB" b="1" dirty="0"/>
              <a:t>Radiosurgery for </a:t>
            </a:r>
            <a:r>
              <a:rPr lang="en-GB" b="1" dirty="0" err="1"/>
              <a:t>Skullbase</a:t>
            </a:r>
            <a:r>
              <a:rPr lang="en-GB" b="1" dirty="0"/>
              <a:t> meningioma</a:t>
            </a:r>
            <a:r>
              <a:rPr lang="en-GB" dirty="0"/>
              <a:t>  </a:t>
            </a:r>
            <a:endParaRPr lang="el-GR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5D67C996-37DC-0D56-42A6-7B74EB74BC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4E2EB3-1E3F-C561-B659-674FA32E56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6549" y="4487043"/>
            <a:ext cx="2402032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531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11B2DDC-FC43-B790-0391-4CB967AF7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21" y="3026519"/>
            <a:ext cx="10515600" cy="1325563"/>
          </a:xfrm>
        </p:spPr>
        <p:txBody>
          <a:bodyPr/>
          <a:lstStyle/>
          <a:p>
            <a:r>
              <a:rPr lang="en-GB" b="1" dirty="0"/>
              <a:t>I have no conflict of interest to disclose</a:t>
            </a:r>
            <a:endParaRPr lang="el-GR" b="1" dirty="0"/>
          </a:p>
        </p:txBody>
      </p:sp>
      <p:pic>
        <p:nvPicPr>
          <p:cNvPr id="4" name="5 - Θέση περιεχομένου" descr="radiosurgery.gr.jpg">
            <a:extLst>
              <a:ext uri="{FF2B5EF4-FFF2-40B4-BE49-F238E27FC236}">
                <a16:creationId xmlns:a16="http://schemas.microsoft.com/office/drawing/2014/main" id="{9BE925A6-7615-1A3B-C902-B55E472BF88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771" y="1"/>
            <a:ext cx="2402229" cy="2059911"/>
          </a:xfrm>
          <a:prstGeom prst="rect">
            <a:avLst/>
          </a:prstGeom>
        </p:spPr>
      </p:pic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1409AFFC-AF3A-809A-E710-5BFC070E56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038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3066D6C-7A00-3FD6-835E-FC3E9ABDA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0" y="787422"/>
            <a:ext cx="6517405" cy="994172"/>
          </a:xfrm>
        </p:spPr>
        <p:txBody>
          <a:bodyPr>
            <a:normAutofit/>
          </a:bodyPr>
          <a:lstStyle/>
          <a:p>
            <a:r>
              <a:rPr lang="en-GB" dirty="0"/>
              <a:t>Radiosurgery - Definition</a:t>
            </a:r>
            <a:endParaRPr lang="el-GR" dirty="0"/>
          </a:p>
        </p:txBody>
      </p:sp>
      <p:graphicFrame>
        <p:nvGraphicFramePr>
          <p:cNvPr id="5" name="Θέση περιεχομένου 2">
            <a:extLst>
              <a:ext uri="{FF2B5EF4-FFF2-40B4-BE49-F238E27FC236}">
                <a16:creationId xmlns:a16="http://schemas.microsoft.com/office/drawing/2014/main" id="{2C5E393D-E660-326A-DDC9-72DB6E9FA7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2646979"/>
              </p:ext>
            </p:extLst>
          </p:nvPr>
        </p:nvGraphicFramePr>
        <p:xfrm>
          <a:off x="1241039" y="2230612"/>
          <a:ext cx="4854961" cy="3382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FB07FBED-0A6A-74BE-5849-C0DFFB9174F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529" r="3237" b="2"/>
          <a:stretch/>
        </p:blipFill>
        <p:spPr>
          <a:xfrm>
            <a:off x="6586606" y="857250"/>
            <a:ext cx="4081394" cy="4241205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2ABEC836-6342-6B0D-BCA4-3A8BEBC6A1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87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Τίτλος 1">
            <a:extLst>
              <a:ext uri="{FF2B5EF4-FFF2-40B4-BE49-F238E27FC236}">
                <a16:creationId xmlns:a16="http://schemas.microsoft.com/office/drawing/2014/main" id="{76944C30-43D1-D594-9B05-2514D0A21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GB" sz="5400" dirty="0"/>
              <a:t>SRS Radiobiology </a:t>
            </a:r>
            <a:endParaRPr lang="el-GR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Scan of a human brain in a neurology clinic">
            <a:extLst>
              <a:ext uri="{FF2B5EF4-FFF2-40B4-BE49-F238E27FC236}">
                <a16:creationId xmlns:a16="http://schemas.microsoft.com/office/drawing/2014/main" id="{5B12DC6E-FC93-BAA6-675A-D8CF9C069C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680" r="3001"/>
          <a:stretch/>
        </p:blipFill>
        <p:spPr>
          <a:xfrm>
            <a:off x="20" y="1"/>
            <a:ext cx="4052522" cy="68580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4" name="sketchy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7DD38A0-B7BD-0084-9FB3-9F7A83DBC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2706624"/>
            <a:ext cx="6894576" cy="3483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b="1" i="0" dirty="0">
                <a:effectLst/>
                <a:latin typeface="MuseoSans"/>
              </a:rPr>
              <a:t>RADIOSURGERY</a:t>
            </a:r>
            <a:r>
              <a:rPr lang="en-GB" sz="2200" b="0" i="0" dirty="0">
                <a:effectLst/>
                <a:latin typeface="MuseoSans"/>
              </a:rPr>
              <a:t>:</a:t>
            </a:r>
          </a:p>
          <a:p>
            <a:pPr marL="0" indent="0">
              <a:buNone/>
            </a:pPr>
            <a:endParaRPr lang="en-GB" sz="2200" b="0" i="0" dirty="0">
              <a:effectLst/>
              <a:latin typeface="MuseoSans"/>
            </a:endParaRPr>
          </a:p>
          <a:p>
            <a:pPr lvl="1"/>
            <a:r>
              <a:rPr lang="en-GB" sz="2200" b="0" i="0" dirty="0">
                <a:effectLst/>
                <a:latin typeface="MuseoSans"/>
              </a:rPr>
              <a:t>creates </a:t>
            </a:r>
            <a:r>
              <a:rPr lang="en-GB" sz="2200" b="1" i="0" dirty="0">
                <a:effectLst/>
                <a:latin typeface="MuseoSans"/>
              </a:rPr>
              <a:t>more</a:t>
            </a:r>
            <a:r>
              <a:rPr lang="el-GR" sz="2200" b="1" i="0" dirty="0">
                <a:effectLst/>
                <a:latin typeface="MuseoSans"/>
              </a:rPr>
              <a:t> </a:t>
            </a:r>
            <a:r>
              <a:rPr lang="en-GB" sz="2200" b="1" i="0" dirty="0">
                <a:effectLst/>
                <a:latin typeface="MuseoSans"/>
              </a:rPr>
              <a:t> double-strand breaks</a:t>
            </a:r>
            <a:r>
              <a:rPr lang="el-GR" sz="2200" b="1" i="0" dirty="0">
                <a:effectLst/>
                <a:latin typeface="MuseoSans"/>
              </a:rPr>
              <a:t> </a:t>
            </a:r>
            <a:r>
              <a:rPr lang="en-GB" sz="2200" b="1" i="0" dirty="0">
                <a:effectLst/>
                <a:latin typeface="MuseoSans"/>
              </a:rPr>
              <a:t> </a:t>
            </a:r>
            <a:r>
              <a:rPr lang="en-GB" sz="2200" b="0" i="0" dirty="0">
                <a:effectLst/>
                <a:latin typeface="MuseoSans"/>
              </a:rPr>
              <a:t>in </a:t>
            </a:r>
            <a:r>
              <a:rPr lang="en-GB" sz="2200" b="1" i="0" dirty="0">
                <a:effectLst/>
                <a:latin typeface="MuseoSans"/>
              </a:rPr>
              <a:t>DNA</a:t>
            </a:r>
            <a:r>
              <a:rPr lang="en-GB" sz="2200" b="0" i="0" dirty="0">
                <a:effectLst/>
                <a:latin typeface="MuseoSans"/>
              </a:rPr>
              <a:t>, </a:t>
            </a:r>
          </a:p>
          <a:p>
            <a:pPr lvl="1"/>
            <a:r>
              <a:rPr lang="en-GB" sz="2200" b="0" i="0" dirty="0">
                <a:effectLst/>
                <a:latin typeface="MuseoSans"/>
              </a:rPr>
              <a:t>results in </a:t>
            </a:r>
            <a:r>
              <a:rPr lang="en-GB" sz="2200" b="1" i="0" dirty="0">
                <a:effectLst/>
                <a:latin typeface="MuseoSans"/>
              </a:rPr>
              <a:t>less DNA damage repair</a:t>
            </a:r>
            <a:r>
              <a:rPr lang="en-GB" sz="2200" b="0" i="0" dirty="0">
                <a:effectLst/>
                <a:latin typeface="MuseoSans"/>
              </a:rPr>
              <a:t>, </a:t>
            </a:r>
          </a:p>
          <a:p>
            <a:pPr lvl="1"/>
            <a:r>
              <a:rPr lang="en-GB" sz="2200" b="0" i="0" dirty="0">
                <a:effectLst/>
                <a:latin typeface="MuseoSans"/>
              </a:rPr>
              <a:t>has </a:t>
            </a:r>
            <a:r>
              <a:rPr lang="en-GB" sz="2200" b="1" i="0" dirty="0">
                <a:effectLst/>
                <a:latin typeface="MuseoSans"/>
              </a:rPr>
              <a:t>anti-vascular effects</a:t>
            </a:r>
            <a:r>
              <a:rPr lang="en-GB" sz="2200" b="0" i="0" dirty="0">
                <a:effectLst/>
                <a:latin typeface="MuseoSans"/>
              </a:rPr>
              <a:t>, </a:t>
            </a:r>
          </a:p>
          <a:p>
            <a:pPr lvl="1"/>
            <a:r>
              <a:rPr lang="en-GB" sz="2200" dirty="0">
                <a:latin typeface="MuseoSans"/>
              </a:rPr>
              <a:t>Has </a:t>
            </a:r>
            <a:r>
              <a:rPr lang="en-GB" sz="2200" b="1" i="1" dirty="0">
                <a:effectLst/>
                <a:latin typeface="MuseoSans"/>
              </a:rPr>
              <a:t>in situ</a:t>
            </a:r>
            <a:r>
              <a:rPr lang="en-GB" sz="2200" b="1" i="0" dirty="0">
                <a:effectLst/>
                <a:latin typeface="MuseoSans"/>
              </a:rPr>
              <a:t> vaccine effects </a:t>
            </a:r>
            <a:r>
              <a:rPr lang="en-GB" sz="2200" b="0" i="0" dirty="0">
                <a:effectLst/>
                <a:latin typeface="MuseoSans"/>
              </a:rPr>
              <a:t>and </a:t>
            </a:r>
            <a:r>
              <a:rPr lang="en-GB" sz="2200" b="1" i="0" dirty="0">
                <a:effectLst/>
                <a:latin typeface="MuseoSans"/>
              </a:rPr>
              <a:t>abscopal effect </a:t>
            </a:r>
          </a:p>
          <a:p>
            <a:pPr marL="914400" lvl="2" indent="0">
              <a:buNone/>
            </a:pPr>
            <a:r>
              <a:rPr lang="en-GB" sz="2200" i="0" dirty="0">
                <a:effectLst/>
                <a:latin typeface="MuseoSans"/>
              </a:rPr>
              <a:t>(</a:t>
            </a:r>
            <a:r>
              <a:rPr lang="en-GB" sz="2200" b="1" dirty="0" err="1">
                <a:latin typeface="MuseoSans"/>
              </a:rPr>
              <a:t>immuno</a:t>
            </a:r>
            <a:r>
              <a:rPr lang="el-GR" sz="2200" b="1" dirty="0">
                <a:latin typeface="MuseoSans"/>
              </a:rPr>
              <a:t>-</a:t>
            </a:r>
            <a:r>
              <a:rPr lang="en-GB" sz="2200" b="1" dirty="0">
                <a:latin typeface="MuseoSans"/>
              </a:rPr>
              <a:t>stimulation</a:t>
            </a:r>
            <a:r>
              <a:rPr lang="el-GR" sz="2200" b="1" i="0" dirty="0">
                <a:effectLst/>
                <a:latin typeface="MuseoSans"/>
              </a:rPr>
              <a:t> </a:t>
            </a:r>
            <a:r>
              <a:rPr lang="en-GB" sz="2200" i="0" dirty="0">
                <a:effectLst/>
                <a:latin typeface="MuseoSans"/>
              </a:rPr>
              <a:t> and</a:t>
            </a:r>
            <a:r>
              <a:rPr lang="el-GR" sz="2200" i="0" dirty="0">
                <a:effectLst/>
                <a:latin typeface="MuseoSans"/>
              </a:rPr>
              <a:t>  </a:t>
            </a:r>
            <a:r>
              <a:rPr lang="en-GB" sz="2200" b="1" dirty="0">
                <a:latin typeface="MuseoSans"/>
              </a:rPr>
              <a:t>immuno-upregulation</a:t>
            </a:r>
            <a:r>
              <a:rPr lang="en-GB" sz="2200" i="0" dirty="0">
                <a:effectLst/>
                <a:latin typeface="MuseoSans"/>
              </a:rPr>
              <a:t>)</a:t>
            </a:r>
            <a:endParaRPr lang="el-GR" sz="2200" dirty="0"/>
          </a:p>
        </p:txBody>
      </p:sp>
      <p:pic>
        <p:nvPicPr>
          <p:cNvPr id="2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0DF05C9D-E009-3175-3653-443367E5E5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291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1795820-7222-458B-EA57-E70E7BCA2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Factors for </a:t>
            </a:r>
            <a:r>
              <a:rPr lang="en-GB" b="1" dirty="0"/>
              <a:t>SRS</a:t>
            </a:r>
            <a:r>
              <a:rPr lang="en-GB" dirty="0"/>
              <a:t> </a:t>
            </a:r>
            <a:r>
              <a:rPr lang="en-GB" b="1" dirty="0"/>
              <a:t>treatment </a:t>
            </a:r>
            <a:r>
              <a:rPr lang="en-GB" b="1" dirty="0" err="1"/>
              <a:t>desicion</a:t>
            </a:r>
            <a:endParaRPr lang="el-GR" b="1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57FBCA0-C027-F6E6-24B9-5F387A36A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459" y="2236451"/>
            <a:ext cx="6186436" cy="3179611"/>
          </a:xfrm>
        </p:spPr>
        <p:txBody>
          <a:bodyPr/>
          <a:lstStyle/>
          <a:p>
            <a:r>
              <a:rPr lang="en-GB" dirty="0"/>
              <a:t>Size </a:t>
            </a:r>
          </a:p>
          <a:p>
            <a:r>
              <a:rPr lang="en-GB" dirty="0"/>
              <a:t>Location</a:t>
            </a:r>
          </a:p>
          <a:p>
            <a:r>
              <a:rPr lang="en-GB" dirty="0"/>
              <a:t>Rate of growth (aggressiveness)</a:t>
            </a:r>
          </a:p>
          <a:p>
            <a:r>
              <a:rPr lang="en-GB" dirty="0"/>
              <a:t>Age</a:t>
            </a:r>
          </a:p>
          <a:p>
            <a:r>
              <a:rPr lang="en-GB" dirty="0"/>
              <a:t>Performance Status</a:t>
            </a:r>
          </a:p>
          <a:p>
            <a:r>
              <a:rPr lang="en-GB" dirty="0"/>
              <a:t>Patients goals for treatment (choice)</a:t>
            </a:r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5E5539-999F-AAFD-DE84-14170EF69A8B}"/>
              </a:ext>
            </a:extLst>
          </p:cNvPr>
          <p:cNvSpPr txBox="1"/>
          <p:nvPr/>
        </p:nvSpPr>
        <p:spPr>
          <a:xfrm>
            <a:off x="8436078" y="5633884"/>
            <a:ext cx="343145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Alfredo Quinones Hinojosa </a:t>
            </a:r>
          </a:p>
          <a:p>
            <a:pPr algn="ctr"/>
            <a:r>
              <a:rPr lang="en-GB" dirty="0"/>
              <a:t>J </a:t>
            </a:r>
            <a:r>
              <a:rPr lang="en-GB" dirty="0" err="1"/>
              <a:t>Neurooncology</a:t>
            </a:r>
            <a:r>
              <a:rPr lang="en-GB" dirty="0"/>
              <a:t> 2020</a:t>
            </a:r>
            <a:endParaRPr lang="el-GR" dirty="0"/>
          </a:p>
        </p:txBody>
      </p:sp>
      <p:pic>
        <p:nvPicPr>
          <p:cNvPr id="5" name="Θέση περιεχομένου 3">
            <a:extLst>
              <a:ext uri="{FF2B5EF4-FFF2-40B4-BE49-F238E27FC236}">
                <a16:creationId xmlns:a16="http://schemas.microsoft.com/office/drawing/2014/main" id="{6F2F095E-B443-7244-BA38-CCB13C3F00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517" t="30747" r="18519" b="40348"/>
          <a:stretch/>
        </p:blipFill>
        <p:spPr>
          <a:xfrm>
            <a:off x="9210037" y="1690688"/>
            <a:ext cx="2825915" cy="2053984"/>
          </a:xfrm>
          <a:prstGeom prst="rect">
            <a:avLst/>
          </a:prstGeom>
        </p:spPr>
      </p:pic>
      <p:pic>
        <p:nvPicPr>
          <p:cNvPr id="6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813A60B0-09A8-3FD6-0F9C-8D787F6F8E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9718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A07D3F4-B9CA-783E-7CB6-A1DE1F2C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5" name="Θέση περιεχομένου 4" descr="Εικόνα που περιέχει κείμενο, στιγμιότυπο οθόνης, ιατρική απεικόνιση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319C117E-BD65-84A9-2CB8-1335E0DB3F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40" y="0"/>
            <a:ext cx="10972798" cy="6858000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Γραφή 3">
                <a:extLst>
                  <a:ext uri="{FF2B5EF4-FFF2-40B4-BE49-F238E27FC236}">
                    <a16:creationId xmlns:a16="http://schemas.microsoft.com/office/drawing/2014/main" id="{466B9EBB-E4B8-2BEF-0CC2-3CEADB33F7F9}"/>
                  </a:ext>
                </a:extLst>
              </p14:cNvPr>
              <p14:cNvContentPartPr/>
              <p14:nvPr/>
            </p14:nvContentPartPr>
            <p14:xfrm>
              <a:off x="948600" y="88560"/>
              <a:ext cx="827280" cy="95760"/>
            </p14:xfrm>
          </p:contentPart>
        </mc:Choice>
        <mc:Fallback xmlns="">
          <p:pic>
            <p:nvPicPr>
              <p:cNvPr id="4" name="Γραφή 3">
                <a:extLst>
                  <a:ext uri="{FF2B5EF4-FFF2-40B4-BE49-F238E27FC236}">
                    <a16:creationId xmlns:a16="http://schemas.microsoft.com/office/drawing/2014/main" id="{466B9EBB-E4B8-2BEF-0CC2-3CEADB33F7F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0600" y="70560"/>
                <a:ext cx="862920" cy="1314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8885D5CC-2D33-16EE-46E3-C34E4703E2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3436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D5BD5C0-CDB3-7131-53D2-BBD6ED342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202BFF6-44EE-B216-6D36-CBBD3BB81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7" name="Εικόνα 6" descr="Εικόνα που περιέχει κείμενο, στιγμιότυπο οθόνης, λογισμικό πολυμέσων, λογισμικό γραφικών&#10;&#10;Περιγραφή που δημιουργήθηκε αυτόματα">
            <a:extLst>
              <a:ext uri="{FF2B5EF4-FFF2-40B4-BE49-F238E27FC236}">
                <a16:creationId xmlns:a16="http://schemas.microsoft.com/office/drawing/2014/main" id="{A2C73AEF-4C32-F880-2C7A-4487568E1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98" y="1"/>
            <a:ext cx="10972799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Γραφή 3">
                <a:extLst>
                  <a:ext uri="{FF2B5EF4-FFF2-40B4-BE49-F238E27FC236}">
                    <a16:creationId xmlns:a16="http://schemas.microsoft.com/office/drawing/2014/main" id="{300A6599-3CE7-EF18-70DA-324F67AF5722}"/>
                  </a:ext>
                </a:extLst>
              </p14:cNvPr>
              <p14:cNvContentPartPr/>
              <p14:nvPr/>
            </p14:nvContentPartPr>
            <p14:xfrm>
              <a:off x="902880" y="121320"/>
              <a:ext cx="835920" cy="62640"/>
            </p14:xfrm>
          </p:contentPart>
        </mc:Choice>
        <mc:Fallback xmlns="">
          <p:pic>
            <p:nvPicPr>
              <p:cNvPr id="4" name="Γραφή 3">
                <a:extLst>
                  <a:ext uri="{FF2B5EF4-FFF2-40B4-BE49-F238E27FC236}">
                    <a16:creationId xmlns:a16="http://schemas.microsoft.com/office/drawing/2014/main" id="{300A6599-3CE7-EF18-70DA-324F67AF572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5240" y="103680"/>
                <a:ext cx="871560" cy="9828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49E2B35A-D3E0-D5AC-BFC2-3097519FF3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173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CD329B4-0BD6-2972-7A97-39F8AE827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7BCA3F4-2C93-01D1-1BC9-64066042C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9" name="Εικόνα 8" descr="Εικόνα που περιέχει κείμενο, στιγμιότυπο οθόνης, λογισμικό πολυμέσων, λογισμικό γραφικών&#10;&#10;Περιγραφή που δημιουργήθηκε αυτόματα">
            <a:extLst>
              <a:ext uri="{FF2B5EF4-FFF2-40B4-BE49-F238E27FC236}">
                <a16:creationId xmlns:a16="http://schemas.microsoft.com/office/drawing/2014/main" id="{1416319F-2713-D6AB-C74D-A930EDA79F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52" y="0"/>
            <a:ext cx="10972799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Γραφή 3">
                <a:extLst>
                  <a:ext uri="{FF2B5EF4-FFF2-40B4-BE49-F238E27FC236}">
                    <a16:creationId xmlns:a16="http://schemas.microsoft.com/office/drawing/2014/main" id="{5A93E803-616B-DABB-6ABF-F65DB1FE0DB4}"/>
                  </a:ext>
                </a:extLst>
              </p14:cNvPr>
              <p14:cNvContentPartPr/>
              <p14:nvPr/>
            </p14:nvContentPartPr>
            <p14:xfrm>
              <a:off x="929520" y="82800"/>
              <a:ext cx="824040" cy="88920"/>
            </p14:xfrm>
          </p:contentPart>
        </mc:Choice>
        <mc:Fallback xmlns="">
          <p:pic>
            <p:nvPicPr>
              <p:cNvPr id="4" name="Γραφή 3">
                <a:extLst>
                  <a:ext uri="{FF2B5EF4-FFF2-40B4-BE49-F238E27FC236}">
                    <a16:creationId xmlns:a16="http://schemas.microsoft.com/office/drawing/2014/main" id="{5A93E803-616B-DABB-6ABF-F65DB1FE0DB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1520" y="64800"/>
                <a:ext cx="859680" cy="12456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80BF35E1-65BE-E3BC-0F3F-996BE396F3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569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164FE93-AFB3-C28A-38F3-583F5C0A6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Prescription Dose</a:t>
            </a:r>
            <a:endParaRPr lang="el-GR" b="1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95C6D0D-5D6E-A0B2-3DBB-95DB5094D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3858" y="1871711"/>
            <a:ext cx="4609942" cy="5232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200" b="1" dirty="0"/>
              <a:t>Single fraction: 12-13Gy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AF278C-15E9-4723-D011-E5A7A735F84B}"/>
              </a:ext>
            </a:extLst>
          </p:cNvPr>
          <p:cNvSpPr txBox="1"/>
          <p:nvPr/>
        </p:nvSpPr>
        <p:spPr>
          <a:xfrm>
            <a:off x="5476351" y="4204548"/>
            <a:ext cx="5044273" cy="224676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/>
              <a:t>Dose</a:t>
            </a:r>
            <a:r>
              <a:rPr lang="en-GB" sz="2800" dirty="0"/>
              <a:t> and </a:t>
            </a:r>
            <a:r>
              <a:rPr lang="en-GB" sz="2800" b="1" dirty="0"/>
              <a:t>Local Control</a:t>
            </a:r>
          </a:p>
          <a:p>
            <a:endParaRPr lang="en-GB" sz="2800" dirty="0"/>
          </a:p>
          <a:p>
            <a:r>
              <a:rPr lang="en-GB" sz="2800" b="1" dirty="0"/>
              <a:t>11Gy</a:t>
            </a:r>
            <a:r>
              <a:rPr lang="en-GB" sz="2800" dirty="0"/>
              <a:t>   possible working</a:t>
            </a:r>
          </a:p>
          <a:p>
            <a:r>
              <a:rPr lang="en-GB" sz="2800" b="1" dirty="0"/>
              <a:t>12Gy – 13Gy  </a:t>
            </a:r>
            <a:r>
              <a:rPr lang="en-GB" sz="2800" dirty="0"/>
              <a:t>standard working</a:t>
            </a:r>
          </a:p>
          <a:p>
            <a:r>
              <a:rPr lang="en-GB" sz="2800" b="1" dirty="0"/>
              <a:t>14Gy+  </a:t>
            </a:r>
            <a:r>
              <a:rPr lang="en-GB" sz="2800" dirty="0"/>
              <a:t>working but…</a:t>
            </a:r>
            <a:endParaRPr lang="el-G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269585-AB45-2FBB-4520-C5C92946CA02}"/>
              </a:ext>
            </a:extLst>
          </p:cNvPr>
          <p:cNvSpPr txBox="1"/>
          <p:nvPr/>
        </p:nvSpPr>
        <p:spPr>
          <a:xfrm>
            <a:off x="132564" y="2493650"/>
            <a:ext cx="6381226" cy="120032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Dose</a:t>
            </a:r>
            <a:r>
              <a:rPr lang="en-GB" sz="2400" dirty="0"/>
              <a:t> (</a:t>
            </a:r>
            <a:r>
              <a:rPr lang="en-GB" sz="2400" dirty="0" err="1"/>
              <a:t>crute</a:t>
            </a:r>
            <a:r>
              <a:rPr lang="en-GB" sz="2400" dirty="0"/>
              <a:t>) (Local Control)</a:t>
            </a:r>
          </a:p>
          <a:p>
            <a:r>
              <a:rPr lang="en-GB" sz="2400" b="1" dirty="0"/>
              <a:t>Dose conformality </a:t>
            </a:r>
            <a:r>
              <a:rPr lang="en-GB" sz="2400" dirty="0"/>
              <a:t>(Toxicity)</a:t>
            </a:r>
          </a:p>
          <a:p>
            <a:r>
              <a:rPr lang="en-GB" sz="2400" b="1" dirty="0"/>
              <a:t>Dose fall off </a:t>
            </a:r>
            <a:r>
              <a:rPr lang="en-GB" sz="2400" dirty="0"/>
              <a:t>(Toxicity)</a:t>
            </a:r>
            <a:endParaRPr lang="el-GR" sz="2400" dirty="0"/>
          </a:p>
        </p:txBody>
      </p:sp>
      <p:pic>
        <p:nvPicPr>
          <p:cNvPr id="6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7AA11885-A0AC-B819-138F-F176F8AC86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51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9075B28-2F91-6AE6-5552-487877849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52D6F53-F91B-E891-72BE-E4174FB41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2A905F69-CE5D-A58A-0D42-CA0F690115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61" t="20788" r="24839" b="12311"/>
          <a:stretch/>
        </p:blipFill>
        <p:spPr>
          <a:xfrm>
            <a:off x="0" y="0"/>
            <a:ext cx="6631912" cy="4991363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C5FBD2E-2064-34E2-3C2C-4F944BBC6E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999" t="21312" r="25131" b="12760"/>
          <a:stretch/>
        </p:blipFill>
        <p:spPr>
          <a:xfrm>
            <a:off x="5717775" y="2055813"/>
            <a:ext cx="6474225" cy="4814395"/>
          </a:xfrm>
          <a:prstGeom prst="rect">
            <a:avLst/>
          </a:prstGeom>
        </p:spPr>
      </p:pic>
      <p:pic>
        <p:nvPicPr>
          <p:cNvPr id="4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136FB417-11ED-D68B-DDF1-4E6D5F001F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241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7FDE245-B6CF-7BA4-9145-AF0DA4FC4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4973" y="2515419"/>
            <a:ext cx="7368251" cy="1325563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br>
              <a:rPr lang="en-GB" dirty="0"/>
            </a:br>
            <a:r>
              <a:rPr lang="en-GB" b="1" dirty="0"/>
              <a:t>Radiosurgery outcomes</a:t>
            </a:r>
            <a:br>
              <a:rPr lang="en-GB" dirty="0"/>
            </a:br>
            <a:br>
              <a:rPr lang="en-GB" dirty="0"/>
            </a:br>
            <a:endParaRPr lang="el-GR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50251F63-C3B1-4FAA-411C-886C48DD1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52C70B-F169-B0CB-F5AA-8425068B4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501" y="4448550"/>
            <a:ext cx="2402032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6499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84E28D9-592B-55F5-4869-C81E34E9B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727" y="365125"/>
            <a:ext cx="11634627" cy="1325563"/>
          </a:xfrm>
        </p:spPr>
        <p:txBody>
          <a:bodyPr/>
          <a:lstStyle/>
          <a:p>
            <a:r>
              <a:rPr lang="en-GB" b="1" dirty="0"/>
              <a:t>SRS</a:t>
            </a:r>
            <a:r>
              <a:rPr lang="en-GB" dirty="0"/>
              <a:t> </a:t>
            </a:r>
            <a:r>
              <a:rPr lang="en-GB" u="sng" dirty="0"/>
              <a:t>equal</a:t>
            </a:r>
            <a:r>
              <a:rPr lang="en-GB" dirty="0"/>
              <a:t> long-term control to </a:t>
            </a:r>
            <a:r>
              <a:rPr lang="en-GB" b="1" dirty="0"/>
              <a:t>Simpsons Grade 1</a:t>
            </a:r>
            <a:endParaRPr lang="el-GR" b="1" dirty="0"/>
          </a:p>
        </p:txBody>
      </p:sp>
      <p:pic>
        <p:nvPicPr>
          <p:cNvPr id="6" name="Θέση περιεχομένου 5" descr="Εικόνα που περιέχει κείμενο, στιγμιότυπο οθόνης&#10;&#10;Περιγραφή που δημιουργήθηκε αυτόματα">
            <a:extLst>
              <a:ext uri="{FF2B5EF4-FFF2-40B4-BE49-F238E27FC236}">
                <a16:creationId xmlns:a16="http://schemas.microsoft.com/office/drawing/2014/main" id="{DB41508E-2559-913C-A4A2-ED0F7CE53C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88" y="3797817"/>
            <a:ext cx="5299293" cy="2908576"/>
          </a:xfrm>
        </p:spPr>
      </p:pic>
      <p:pic>
        <p:nvPicPr>
          <p:cNvPr id="3" name="Θέση περιεχομένου 4">
            <a:extLst>
              <a:ext uri="{FF2B5EF4-FFF2-40B4-BE49-F238E27FC236}">
                <a16:creationId xmlns:a16="http://schemas.microsoft.com/office/drawing/2014/main" id="{105EFDC0-9CF7-75B6-DE5C-E9F4E3F3FB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" t="14309" r="25214" b="5928"/>
          <a:stretch/>
        </p:blipFill>
        <p:spPr>
          <a:xfrm>
            <a:off x="8693770" y="2970745"/>
            <a:ext cx="3283975" cy="19748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366C4F-C5D0-01D5-77F6-5F3BD88EBCE2}"/>
              </a:ext>
            </a:extLst>
          </p:cNvPr>
          <p:cNvSpPr txBox="1"/>
          <p:nvPr/>
        </p:nvSpPr>
        <p:spPr>
          <a:xfrm>
            <a:off x="7091136" y="6308209"/>
            <a:ext cx="48866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https://pubmed.ncbi.nlm.nih.gov/12605979/</a:t>
            </a:r>
            <a:endParaRPr lang="el-G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992E44-069B-4947-BA1C-B051AB244F94}"/>
              </a:ext>
            </a:extLst>
          </p:cNvPr>
          <p:cNvSpPr txBox="1"/>
          <p:nvPr/>
        </p:nvSpPr>
        <p:spPr>
          <a:xfrm>
            <a:off x="196646" y="1463918"/>
            <a:ext cx="117810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No statistically significant difference </a:t>
            </a:r>
            <a:r>
              <a:rPr lang="en-GB" sz="24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was detected in the </a:t>
            </a:r>
            <a:r>
              <a:rPr lang="en-GB" sz="24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3- and 7-year actuarial progression-free survival (PFS) rate </a:t>
            </a:r>
            <a:r>
              <a:rPr lang="en-GB" sz="24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between patients with Simpson Grade 1 resections (100% and 96%) and patients who underwent radiosurgery (100% and 95%, p = 0.94). </a:t>
            </a:r>
            <a:endParaRPr lang="el-GR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B87752-0DA2-2B83-929B-EC714472AFDF}"/>
              </a:ext>
            </a:extLst>
          </p:cNvPr>
          <p:cNvSpPr txBox="1"/>
          <p:nvPr/>
        </p:nvSpPr>
        <p:spPr>
          <a:xfrm>
            <a:off x="673689" y="2946599"/>
            <a:ext cx="63058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198 patients </a:t>
            </a:r>
            <a:r>
              <a:rPr lang="en-GB" sz="18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, surgical resection (n = 136) or radiosurgery (n = 62) </a:t>
            </a:r>
          </a:p>
          <a:p>
            <a:pPr algn="ctr"/>
            <a:r>
              <a:rPr lang="en-GB" sz="18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as primary management for benign meningioma</a:t>
            </a:r>
            <a:endParaRPr lang="el-GR" dirty="0"/>
          </a:p>
        </p:txBody>
      </p:sp>
      <p:pic>
        <p:nvPicPr>
          <p:cNvPr id="7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12CD5862-0E4D-6E55-03A9-9DCB521B59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224733-1F0A-5D14-8450-BDBD615F700B}"/>
              </a:ext>
            </a:extLst>
          </p:cNvPr>
          <p:cNvSpPr txBox="1"/>
          <p:nvPr/>
        </p:nvSpPr>
        <p:spPr>
          <a:xfrm>
            <a:off x="9495802" y="6246164"/>
            <a:ext cx="248194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Pollock IJROBP </a:t>
            </a:r>
            <a:r>
              <a:rPr lang="en-GB" b="1" dirty="0"/>
              <a:t>2003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2773891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1507F-DDA4-5E58-07AC-6FCD60858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87" y="153435"/>
            <a:ext cx="7464250" cy="120032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My experience in Charged Particles: </a:t>
            </a:r>
            <a:r>
              <a:rPr lang="en-US" b="1" dirty="0" err="1"/>
              <a:t>Protontherapy</a:t>
            </a:r>
            <a:endParaRPr 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9B7F02-986C-ABD5-0DE3-BA81DFB61EF9}"/>
              </a:ext>
            </a:extLst>
          </p:cNvPr>
          <p:cNvSpPr txBox="1"/>
          <p:nvPr/>
        </p:nvSpPr>
        <p:spPr>
          <a:xfrm>
            <a:off x="91440" y="2045509"/>
            <a:ext cx="716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Centre </a:t>
            </a:r>
            <a:r>
              <a:rPr lang="en-US" sz="2400" b="1" dirty="0" err="1"/>
              <a:t>Protontherapie</a:t>
            </a:r>
            <a:r>
              <a:rPr lang="en-US" sz="2400" b="1" dirty="0"/>
              <a:t> Orsay </a:t>
            </a:r>
            <a:r>
              <a:rPr lang="en-US" sz="2400" dirty="0"/>
              <a:t>(Paris)  2003 (resident)</a:t>
            </a:r>
          </a:p>
          <a:p>
            <a:endParaRPr lang="en-US" sz="2400" dirty="0"/>
          </a:p>
          <a:p>
            <a:r>
              <a:rPr lang="en-US" sz="2400" b="1" dirty="0"/>
              <a:t>Centre </a:t>
            </a:r>
            <a:r>
              <a:rPr lang="en-US" sz="2400" b="1" dirty="0" err="1"/>
              <a:t>Protontherapie</a:t>
            </a:r>
            <a:r>
              <a:rPr lang="en-US" sz="2400" b="1" dirty="0"/>
              <a:t> Orsay </a:t>
            </a:r>
            <a:r>
              <a:rPr lang="en-US" sz="2400" dirty="0"/>
              <a:t>(Paris) 2006-2008</a:t>
            </a:r>
            <a:endParaRPr lang="en-US" sz="2000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B09E77C3-1AC1-DAA9-A283-EC8C28AC95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6889" t="27528" r="37326" b="18796"/>
          <a:stretch/>
        </p:blipFill>
        <p:spPr>
          <a:xfrm>
            <a:off x="7272236" y="951592"/>
            <a:ext cx="4919764" cy="3244272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59DBA3-47EF-4716-D220-849C13AC22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064" r="3243" b="11860"/>
          <a:stretch/>
        </p:blipFill>
        <p:spPr>
          <a:xfrm>
            <a:off x="5945156" y="3477559"/>
            <a:ext cx="5007687" cy="27122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B118F3-8B54-616F-E89E-A9CBA3130E2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111" t="66773" r="6888" b="10149"/>
          <a:stretch/>
        </p:blipFill>
        <p:spPr>
          <a:xfrm>
            <a:off x="1724337" y="4769468"/>
            <a:ext cx="6241474" cy="1200329"/>
          </a:xfrm>
          <a:prstGeom prst="rect">
            <a:avLst/>
          </a:prstGeom>
        </p:spPr>
      </p:pic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9D7F4B8E-217F-6E90-E8EB-67BED4935D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5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8D0BCEB-7C6B-477E-0644-08FCE56BF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" y="112269"/>
            <a:ext cx="11866880" cy="78232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ISRS Guidelines </a:t>
            </a:r>
            <a:r>
              <a:rPr lang="en-GB" dirty="0"/>
              <a:t>for </a:t>
            </a:r>
            <a:r>
              <a:rPr lang="en-GB" b="1" dirty="0"/>
              <a:t>Cavernous Sinus </a:t>
            </a:r>
            <a:r>
              <a:rPr lang="en-GB" dirty="0"/>
              <a:t>Meningiomas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6D81E31-AFC9-C04C-B788-316826EBD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40" y="3949684"/>
            <a:ext cx="4751932" cy="177580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GB" sz="2400" dirty="0"/>
              <a:t>5-yr </a:t>
            </a:r>
            <a:r>
              <a:rPr lang="en-GB" sz="2400" b="1" dirty="0"/>
              <a:t>PFS</a:t>
            </a:r>
            <a:r>
              <a:rPr lang="el-GR" sz="2400" b="1" dirty="0"/>
              <a:t> </a:t>
            </a:r>
            <a:r>
              <a:rPr lang="en-GB" sz="2400" dirty="0"/>
              <a:t> 86% to 99%</a:t>
            </a:r>
            <a:endParaRPr lang="el-GR" sz="2400" dirty="0"/>
          </a:p>
          <a:p>
            <a:r>
              <a:rPr lang="en-GB" sz="2400" dirty="0"/>
              <a:t>10-yr </a:t>
            </a:r>
            <a:r>
              <a:rPr lang="en-GB" sz="2400" b="1" dirty="0"/>
              <a:t>PFS</a:t>
            </a:r>
            <a:r>
              <a:rPr lang="en-GB" sz="2400" dirty="0"/>
              <a:t> 69% to 97%</a:t>
            </a:r>
          </a:p>
          <a:p>
            <a:r>
              <a:rPr lang="en-GB" sz="2400" dirty="0"/>
              <a:t>15-yr </a:t>
            </a:r>
            <a:r>
              <a:rPr lang="en-GB" sz="2400" b="1" dirty="0"/>
              <a:t>PFS</a:t>
            </a:r>
            <a:r>
              <a:rPr lang="en-GB" sz="2400" dirty="0"/>
              <a:t> rates 92% </a:t>
            </a:r>
          </a:p>
          <a:p>
            <a:r>
              <a:rPr lang="en-GB" sz="2400" dirty="0"/>
              <a:t>20-yr </a:t>
            </a:r>
            <a:r>
              <a:rPr lang="en-GB" sz="2400" b="1" dirty="0"/>
              <a:t>PFS</a:t>
            </a:r>
            <a:r>
              <a:rPr lang="en-GB" sz="2400" dirty="0"/>
              <a:t> rates ranging from 87%</a:t>
            </a:r>
            <a:endParaRPr lang="el-GR" dirty="0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11AEAE4F-82B8-A362-0C25-FB1B08B7AE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613" t="22365" r="16774" b="46667"/>
          <a:stretch/>
        </p:blipFill>
        <p:spPr>
          <a:xfrm>
            <a:off x="213359" y="1132508"/>
            <a:ext cx="5082759" cy="1899439"/>
          </a:xfrm>
          <a:prstGeom prst="rect">
            <a:avLst/>
          </a:prstGeom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64FA9342-7C67-5AC9-F81C-A6069A1CAD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049" r="75322" b="71471"/>
          <a:stretch/>
        </p:blipFill>
        <p:spPr>
          <a:xfrm>
            <a:off x="7910014" y="5126438"/>
            <a:ext cx="3052498" cy="10075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6A5AE6-A4F5-3D67-7B50-39973BC79983}"/>
              </a:ext>
            </a:extLst>
          </p:cNvPr>
          <p:cNvSpPr txBox="1"/>
          <p:nvPr/>
        </p:nvSpPr>
        <p:spPr>
          <a:xfrm>
            <a:off x="7213600" y="3225890"/>
            <a:ext cx="4432440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/>
              <a:t>5- </a:t>
            </a:r>
            <a:r>
              <a:rPr lang="en-GB" sz="2400" dirty="0" err="1"/>
              <a:t>yr</a:t>
            </a:r>
            <a:r>
              <a:rPr lang="en-GB" sz="2400" dirty="0"/>
              <a:t> </a:t>
            </a:r>
            <a:r>
              <a:rPr lang="en-GB" sz="2400" b="1" dirty="0"/>
              <a:t>Local Control </a:t>
            </a:r>
            <a:r>
              <a:rPr lang="en-GB" sz="2400" dirty="0"/>
              <a:t>rate of 99%</a:t>
            </a:r>
          </a:p>
          <a:p>
            <a:r>
              <a:rPr lang="en-GB" sz="2400" dirty="0"/>
              <a:t>10-yr </a:t>
            </a:r>
            <a:r>
              <a:rPr lang="en-GB" sz="2400" b="1" dirty="0"/>
              <a:t>Local Control </a:t>
            </a:r>
            <a:r>
              <a:rPr lang="en-GB" sz="2400" dirty="0"/>
              <a:t>rate of 93%</a:t>
            </a:r>
          </a:p>
        </p:txBody>
      </p:sp>
      <p:sp>
        <p:nvSpPr>
          <p:cNvPr id="6" name="Θέση περιεχομένου 2">
            <a:extLst>
              <a:ext uri="{FF2B5EF4-FFF2-40B4-BE49-F238E27FC236}">
                <a16:creationId xmlns:a16="http://schemas.microsoft.com/office/drawing/2014/main" id="{9B0DAA29-A1A7-373E-CC7D-4F64C5136ED0}"/>
              </a:ext>
            </a:extLst>
          </p:cNvPr>
          <p:cNvSpPr txBox="1">
            <a:spLocks/>
          </p:cNvSpPr>
          <p:nvPr/>
        </p:nvSpPr>
        <p:spPr>
          <a:xfrm>
            <a:off x="6790736" y="6281828"/>
            <a:ext cx="5278167" cy="333668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ISRS guidelines</a:t>
            </a:r>
            <a:r>
              <a:rPr lang="el-GR" sz="2000" dirty="0"/>
              <a:t> </a:t>
            </a:r>
            <a:r>
              <a:rPr lang="en-GB" sz="2000" b="1" dirty="0"/>
              <a:t>Cavernous Sinus Meningioma</a:t>
            </a:r>
            <a:endParaRPr lang="el-GR" sz="2000" b="1" dirty="0"/>
          </a:p>
        </p:txBody>
      </p:sp>
      <p:pic>
        <p:nvPicPr>
          <p:cNvPr id="8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F3482DCD-89A9-328A-9F5C-C72BDD28CF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57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F6EFF98-294D-5928-747F-023F55CAF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393" y="498882"/>
            <a:ext cx="8821837" cy="1325563"/>
          </a:xfrm>
        </p:spPr>
        <p:txBody>
          <a:bodyPr/>
          <a:lstStyle/>
          <a:p>
            <a:r>
              <a:rPr lang="en-GB" b="1" dirty="0"/>
              <a:t>Skull base </a:t>
            </a:r>
            <a:r>
              <a:rPr lang="en-GB" dirty="0"/>
              <a:t>meningioma Local Control </a:t>
            </a:r>
            <a:endParaRPr lang="el-GR" dirty="0"/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D9C972A8-6824-A6DB-5F20-3F5EA5ADB4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8553150"/>
              </p:ext>
            </p:extLst>
          </p:nvPr>
        </p:nvGraphicFramePr>
        <p:xfrm>
          <a:off x="871057" y="2630968"/>
          <a:ext cx="10515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86616995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79887944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60301254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19652065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0482253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3years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5years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 years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20years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719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Cavernus</a:t>
                      </a:r>
                      <a:r>
                        <a:rPr lang="en-GB" dirty="0"/>
                        <a:t> Sinus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94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91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85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72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5030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Petroclival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97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95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94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86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386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 P Angle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95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90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86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81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809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Clinoid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95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93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88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82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3039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Sphenoid Wing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96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96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90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90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846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Olfactory Groove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93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88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83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78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167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Tentorial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96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94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87</a:t>
                      </a:r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84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464281"/>
                  </a:ext>
                </a:extLst>
              </a:tr>
            </a:tbl>
          </a:graphicData>
        </a:graphic>
      </p:graphicFrame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92AEFB19-702B-884A-17F0-3CD42A180C53}"/>
              </a:ext>
            </a:extLst>
          </p:cNvPr>
          <p:cNvSpPr/>
          <p:nvPr/>
        </p:nvSpPr>
        <p:spPr>
          <a:xfrm>
            <a:off x="9254532" y="2512088"/>
            <a:ext cx="1406769" cy="32154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13138991-DBD2-2281-CA28-850D7E1FB1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59" t="28692" r="41614" b="28049"/>
          <a:stretch/>
        </p:blipFill>
        <p:spPr>
          <a:xfrm>
            <a:off x="9089986" y="0"/>
            <a:ext cx="3102014" cy="17707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39B718-7B40-505C-9227-12E6E934999B}"/>
              </a:ext>
            </a:extLst>
          </p:cNvPr>
          <p:cNvSpPr txBox="1"/>
          <p:nvPr/>
        </p:nvSpPr>
        <p:spPr>
          <a:xfrm>
            <a:off x="6497891" y="6417940"/>
            <a:ext cx="5613722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i="0" dirty="0">
                <a:solidFill>
                  <a:srgbClr val="467886"/>
                </a:solidFill>
                <a:effectLst/>
                <a:latin typeface="Merriweather Sans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Othman Bin-</a:t>
            </a:r>
            <a:r>
              <a:rPr lang="en-GB" i="0" dirty="0" err="1">
                <a:effectLst/>
                <a:latin typeface="Merriweather Sans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Alamer</a:t>
            </a:r>
            <a:r>
              <a:rPr lang="en-GB" i="0" dirty="0">
                <a:effectLst/>
                <a:latin typeface="Merriweather Sans" pitchFamily="2" charset="0"/>
              </a:rPr>
              <a:t> et al, Neuro-Oncology</a:t>
            </a:r>
            <a:r>
              <a:rPr lang="en-GB" b="0" i="0" dirty="0">
                <a:solidFill>
                  <a:srgbClr val="000000"/>
                </a:solidFill>
                <a:effectLst/>
                <a:latin typeface="Merriweather Sans" pitchFamily="2" charset="0"/>
              </a:rPr>
              <a:t>, 2023</a:t>
            </a:r>
            <a:endParaRPr lang="el-GR" dirty="0"/>
          </a:p>
        </p:txBody>
      </p:sp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B49CA854-0DEE-B0E5-BC64-3DFFC81D45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08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F3E3172-25A1-DA33-0596-CE5A9864A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337" y="71255"/>
            <a:ext cx="11601975" cy="1325563"/>
          </a:xfrm>
        </p:spPr>
        <p:txBody>
          <a:bodyPr>
            <a:normAutofit/>
          </a:bodyPr>
          <a:lstStyle/>
          <a:p>
            <a:r>
              <a:rPr lang="en-GB" sz="4000" b="1" u="sng" dirty="0"/>
              <a:t>Clinical</a:t>
            </a:r>
            <a:r>
              <a:rPr lang="en-GB" sz="4000" b="1" dirty="0"/>
              <a:t> follow up</a:t>
            </a:r>
            <a:r>
              <a:rPr lang="en-GB" sz="4000" dirty="0"/>
              <a:t> SRS treated Skullbase Meningioma</a:t>
            </a:r>
            <a:endParaRPr lang="el-GR" sz="4000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62D854B-58B2-9573-A478-394D02486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442" y="2288201"/>
            <a:ext cx="4516873" cy="15696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u="sng" dirty="0"/>
              <a:t>Neurological improvement</a:t>
            </a:r>
          </a:p>
          <a:p>
            <a:pPr lvl="1"/>
            <a:r>
              <a:rPr lang="en-GB" b="1" dirty="0"/>
              <a:t>CS 44.2%</a:t>
            </a:r>
          </a:p>
          <a:p>
            <a:pPr lvl="1"/>
            <a:r>
              <a:rPr lang="en-GB" dirty="0"/>
              <a:t>PC 34%</a:t>
            </a:r>
          </a:p>
          <a:p>
            <a:pPr lvl="1"/>
            <a:r>
              <a:rPr lang="en-GB" dirty="0"/>
              <a:t>CPA 38.5%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5E92C2-B49E-1A30-F3AA-01D34557F407}"/>
              </a:ext>
            </a:extLst>
          </p:cNvPr>
          <p:cNvSpPr txBox="1"/>
          <p:nvPr/>
        </p:nvSpPr>
        <p:spPr>
          <a:xfrm>
            <a:off x="5561901" y="6052116"/>
            <a:ext cx="6392411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sz="1600" b="1" dirty="0"/>
              <a:t>Santacrose</a:t>
            </a:r>
            <a:r>
              <a:rPr lang="en-GB" sz="1600" dirty="0"/>
              <a:t> et al. </a:t>
            </a:r>
            <a:r>
              <a:rPr lang="en-GB" sz="1600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Long-term Tumor Control of Benign Intracranial Meningiomas After Radiosurgery in a Series of 4565 Patients </a:t>
            </a:r>
            <a:r>
              <a:rPr lang="en-GB" sz="1600" b="1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2011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492D71-2B6D-D93D-0EDF-9B37C0746F24}"/>
              </a:ext>
            </a:extLst>
          </p:cNvPr>
          <p:cNvSpPr txBox="1"/>
          <p:nvPr/>
        </p:nvSpPr>
        <p:spPr>
          <a:xfrm>
            <a:off x="1636452" y="4262005"/>
            <a:ext cx="4516872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b="1" u="sng" dirty="0"/>
              <a:t>Complete symptoms response</a:t>
            </a:r>
          </a:p>
          <a:p>
            <a:pPr lvl="1"/>
            <a:r>
              <a:rPr lang="en-GB" sz="2400" b="1" dirty="0"/>
              <a:t>CS 23.2%</a:t>
            </a:r>
          </a:p>
          <a:p>
            <a:pPr lvl="1"/>
            <a:r>
              <a:rPr lang="en-GB" sz="2400" dirty="0"/>
              <a:t>PC 15%</a:t>
            </a:r>
          </a:p>
          <a:p>
            <a:pPr lvl="1"/>
            <a:r>
              <a:rPr lang="en-GB" sz="2400" dirty="0"/>
              <a:t>CPA11.5%</a:t>
            </a:r>
            <a:endParaRPr lang="el-GR" sz="2400" dirty="0"/>
          </a:p>
        </p:txBody>
      </p:sp>
      <p:sp>
        <p:nvSpPr>
          <p:cNvPr id="7" name="Θέση περιεχομένου 2">
            <a:extLst>
              <a:ext uri="{FF2B5EF4-FFF2-40B4-BE49-F238E27FC236}">
                <a16:creationId xmlns:a16="http://schemas.microsoft.com/office/drawing/2014/main" id="{796E047E-D19A-A624-84C6-1EE78C6541BF}"/>
              </a:ext>
            </a:extLst>
          </p:cNvPr>
          <p:cNvSpPr txBox="1">
            <a:spLocks/>
          </p:cNvSpPr>
          <p:nvPr/>
        </p:nvSpPr>
        <p:spPr>
          <a:xfrm>
            <a:off x="7628682" y="4232434"/>
            <a:ext cx="2761264" cy="112146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err="1"/>
              <a:t>CS:Cavernous</a:t>
            </a:r>
            <a:r>
              <a:rPr lang="en-GB" sz="1800" dirty="0"/>
              <a:t> sinus</a:t>
            </a:r>
          </a:p>
          <a:p>
            <a:pPr marL="0" indent="0">
              <a:buNone/>
            </a:pPr>
            <a:r>
              <a:rPr lang="en-GB" sz="1800" dirty="0" err="1"/>
              <a:t>CPA:CerebroPontal</a:t>
            </a:r>
            <a:r>
              <a:rPr lang="en-GB" sz="1800" dirty="0"/>
              <a:t> Angle</a:t>
            </a:r>
          </a:p>
          <a:p>
            <a:pPr marL="0" indent="0">
              <a:buNone/>
            </a:pPr>
            <a:r>
              <a:rPr lang="en-GB" sz="1800" dirty="0" err="1"/>
              <a:t>PC:Petro</a:t>
            </a:r>
            <a:r>
              <a:rPr lang="en-GB" sz="1800" dirty="0"/>
              <a:t> Clival</a:t>
            </a: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FBA90DFF-03E5-007A-C2E1-5FD93B75E9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67" t="34740" r="37454" b="11751"/>
          <a:stretch/>
        </p:blipFill>
        <p:spPr>
          <a:xfrm>
            <a:off x="8563450" y="1359900"/>
            <a:ext cx="3526998" cy="1856600"/>
          </a:xfrm>
          <a:prstGeom prst="rect">
            <a:avLst/>
          </a:prstGeom>
        </p:spPr>
      </p:pic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52D13799-CD6D-862A-7113-E7D3EF66EF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1427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E878FD4-953C-511D-C3A9-75E90BC88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2589" y="6408008"/>
            <a:ext cx="5339024" cy="369082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GB" sz="1800" b="1" dirty="0"/>
              <a:t>Kano</a:t>
            </a:r>
            <a:r>
              <a:rPr lang="en-GB" sz="1800" dirty="0"/>
              <a:t> H, Park KJ, </a:t>
            </a:r>
            <a:r>
              <a:rPr lang="en-GB" sz="1800" dirty="0" err="1"/>
              <a:t>Kondziolka</a:t>
            </a:r>
            <a:r>
              <a:rPr lang="en-GB" sz="1800" dirty="0"/>
              <a:t> D, et al. Neurosurgery. </a:t>
            </a:r>
            <a:r>
              <a:rPr lang="en-GB" sz="1800" b="1" dirty="0"/>
              <a:t>2013</a:t>
            </a:r>
            <a:endParaRPr lang="el-GR" sz="1800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93877B5-5B73-0A1E-7513-7C8C5AA2B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560" y="3053542"/>
            <a:ext cx="9525838" cy="1881213"/>
          </a:xfrm>
          <a:solidFill>
            <a:schemeClr val="bg2">
              <a:lumMod val="9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u="sng" dirty="0"/>
              <a:t>Improvement</a:t>
            </a:r>
            <a:r>
              <a:rPr lang="en-GB" b="1" dirty="0"/>
              <a:t> rates </a:t>
            </a:r>
            <a:r>
              <a:rPr lang="en-GB" dirty="0"/>
              <a:t>specific to </a:t>
            </a:r>
            <a:r>
              <a:rPr lang="en-GB" b="1" dirty="0"/>
              <a:t>Cranial Nerve Deficits </a:t>
            </a:r>
            <a:r>
              <a:rPr lang="en-GB" u="sng" dirty="0"/>
              <a:t>after</a:t>
            </a:r>
            <a:r>
              <a:rPr lang="en-GB" b="1" dirty="0"/>
              <a:t> SRS </a:t>
            </a:r>
            <a:r>
              <a:rPr lang="en-GB" dirty="0"/>
              <a:t>:</a:t>
            </a:r>
          </a:p>
          <a:p>
            <a:pPr lvl="7"/>
            <a:r>
              <a:rPr lang="en-GB" sz="2400" b="1" dirty="0"/>
              <a:t>20% at 1 </a:t>
            </a:r>
            <a:r>
              <a:rPr lang="en-GB" sz="2400" b="1" dirty="0" err="1"/>
              <a:t>yr</a:t>
            </a:r>
            <a:r>
              <a:rPr lang="en-GB" sz="2400" b="1" dirty="0"/>
              <a:t>, </a:t>
            </a:r>
          </a:p>
          <a:p>
            <a:pPr lvl="7"/>
            <a:r>
              <a:rPr lang="en-GB" sz="2400" b="1" dirty="0"/>
              <a:t>34% at 2 </a:t>
            </a:r>
            <a:r>
              <a:rPr lang="en-GB" sz="2400" b="1" dirty="0" err="1"/>
              <a:t>yr</a:t>
            </a:r>
            <a:r>
              <a:rPr lang="en-GB" sz="2400" b="1" dirty="0"/>
              <a:t>, </a:t>
            </a:r>
          </a:p>
          <a:p>
            <a:pPr lvl="7"/>
            <a:r>
              <a:rPr lang="en-GB" sz="2400" b="1" dirty="0"/>
              <a:t>36% at 3 </a:t>
            </a:r>
            <a:r>
              <a:rPr lang="en-GB" sz="2400" b="1" dirty="0" err="1"/>
              <a:t>yr</a:t>
            </a:r>
            <a:r>
              <a:rPr lang="en-GB" sz="2400" b="1" dirty="0"/>
              <a:t>, and </a:t>
            </a:r>
          </a:p>
          <a:p>
            <a:pPr lvl="7"/>
            <a:r>
              <a:rPr lang="en-GB" sz="2400" b="1" dirty="0"/>
              <a:t>39% at 5 yr</a:t>
            </a:r>
            <a:r>
              <a:rPr lang="en-GB" sz="2400" dirty="0"/>
              <a:t>. 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C5AC94E9-6602-BB1F-46E5-4191F00BCA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24" t="35412" r="37338" b="19857"/>
          <a:stretch/>
        </p:blipFill>
        <p:spPr>
          <a:xfrm>
            <a:off x="8436077" y="206288"/>
            <a:ext cx="3559278" cy="15646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900659-581F-2D75-4F15-85CA44BBD6D7}"/>
              </a:ext>
            </a:extLst>
          </p:cNvPr>
          <p:cNvSpPr txBox="1"/>
          <p:nvPr/>
        </p:nvSpPr>
        <p:spPr>
          <a:xfrm>
            <a:off x="88489" y="449992"/>
            <a:ext cx="83475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dirty="0"/>
              <a:t>Cranial nerve outcomes </a:t>
            </a:r>
            <a:r>
              <a:rPr lang="en-GB" sz="3600" dirty="0"/>
              <a:t>in patients who underwent</a:t>
            </a:r>
            <a:r>
              <a:rPr lang="en-GB" sz="3600" b="1" dirty="0"/>
              <a:t> SRS </a:t>
            </a:r>
            <a:r>
              <a:rPr lang="en-GB" sz="3600" dirty="0"/>
              <a:t>for</a:t>
            </a:r>
            <a:r>
              <a:rPr lang="en-GB" sz="3600" b="1" dirty="0"/>
              <a:t> CS meningiomas </a:t>
            </a:r>
            <a:endParaRPr lang="el-GR" sz="3600" b="1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C5FB934-B792-6ADC-31C5-B2C3F58B370B}"/>
              </a:ext>
            </a:extLst>
          </p:cNvPr>
          <p:cNvSpPr/>
          <p:nvPr/>
        </p:nvSpPr>
        <p:spPr>
          <a:xfrm>
            <a:off x="4391967" y="4393299"/>
            <a:ext cx="1878204" cy="43995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60147128-4D98-6D31-4877-A9E0364167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D60ECB-1918-9A9C-B26D-11D830005EA8}"/>
              </a:ext>
            </a:extLst>
          </p:cNvPr>
          <p:cNvSpPr txBox="1"/>
          <p:nvPr/>
        </p:nvSpPr>
        <p:spPr>
          <a:xfrm>
            <a:off x="2102618" y="2243406"/>
            <a:ext cx="61144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u="sng" dirty="0"/>
              <a:t>with or without prior </a:t>
            </a:r>
            <a:r>
              <a:rPr lang="en-GB" sz="1800" b="1" u="sng" dirty="0"/>
              <a:t>microsurgery</a:t>
            </a:r>
          </a:p>
        </p:txBody>
      </p:sp>
    </p:spTree>
    <p:extLst>
      <p:ext uri="{BB962C8B-B14F-4D97-AF65-F5344CB8AC3E}">
        <p14:creationId xmlns:p14="http://schemas.microsoft.com/office/powerpoint/2010/main" val="13303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7FDE245-B6CF-7BA4-9145-AF0DA4FC4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250" y="2766218"/>
            <a:ext cx="6581173" cy="1325563"/>
          </a:xfrm>
        </p:spPr>
        <p:txBody>
          <a:bodyPr/>
          <a:lstStyle/>
          <a:p>
            <a:r>
              <a:rPr lang="en-GB" b="1" dirty="0"/>
              <a:t>Fractionated SRS</a:t>
            </a:r>
            <a:br>
              <a:rPr lang="en-GB" dirty="0"/>
            </a:br>
            <a:endParaRPr lang="el-GR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44B308FD-3B64-1A84-EB46-D1614CD31E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42D801-8D55-ABAD-86F7-04534A58A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3597" y="4554869"/>
            <a:ext cx="2408129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184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4B75603-2210-4AEE-86E2-FA46C63C2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Fractionated SRS </a:t>
            </a:r>
            <a:r>
              <a:rPr lang="en-GB" dirty="0"/>
              <a:t>for Skullbase Meningioma</a:t>
            </a:r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302B99-F6BE-C688-1291-C992538DC9EE}"/>
              </a:ext>
            </a:extLst>
          </p:cNvPr>
          <p:cNvSpPr txBox="1"/>
          <p:nvPr/>
        </p:nvSpPr>
        <p:spPr>
          <a:xfrm>
            <a:off x="5379972" y="6308209"/>
            <a:ext cx="67316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https://www.redjournal.org/article/S0360-3016(22)03236-9/fulltext</a:t>
            </a:r>
            <a:endParaRPr lang="el-GR" dirty="0"/>
          </a:p>
        </p:txBody>
      </p:sp>
      <p:sp>
        <p:nvSpPr>
          <p:cNvPr id="8" name="Θέση περιεχομένου 7">
            <a:extLst>
              <a:ext uri="{FF2B5EF4-FFF2-40B4-BE49-F238E27FC236}">
                <a16:creationId xmlns:a16="http://schemas.microsoft.com/office/drawing/2014/main" id="{E039DF32-5E22-C219-EFFE-8494CE248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464" y="1912906"/>
            <a:ext cx="5135628" cy="1325562"/>
          </a:xfrm>
        </p:spPr>
        <p:txBody>
          <a:bodyPr>
            <a:normAutofit/>
          </a:bodyPr>
          <a:lstStyle/>
          <a:p>
            <a:r>
              <a:rPr lang="en-GB" dirty="0"/>
              <a:t>Large Tumor </a:t>
            </a:r>
            <a:r>
              <a:rPr lang="en-GB" b="1" dirty="0"/>
              <a:t>Volume</a:t>
            </a:r>
          </a:p>
          <a:p>
            <a:r>
              <a:rPr lang="en-GB" dirty="0"/>
              <a:t>Proximity to </a:t>
            </a:r>
            <a:r>
              <a:rPr lang="en-GB" b="1" dirty="0"/>
              <a:t>Optic Pathway</a:t>
            </a:r>
            <a:endParaRPr lang="el-GR" b="1" dirty="0"/>
          </a:p>
        </p:txBody>
      </p:sp>
      <p:sp>
        <p:nvSpPr>
          <p:cNvPr id="9" name="Θέση περιεχομένου 7">
            <a:extLst>
              <a:ext uri="{FF2B5EF4-FFF2-40B4-BE49-F238E27FC236}">
                <a16:creationId xmlns:a16="http://schemas.microsoft.com/office/drawing/2014/main" id="{BA1D03F6-8E9E-8A41-EC7B-E640EF460F0B}"/>
              </a:ext>
            </a:extLst>
          </p:cNvPr>
          <p:cNvSpPr txBox="1">
            <a:spLocks/>
          </p:cNvSpPr>
          <p:nvPr/>
        </p:nvSpPr>
        <p:spPr>
          <a:xfrm>
            <a:off x="8229600" y="2929145"/>
            <a:ext cx="2924070" cy="9811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Local Control ?</a:t>
            </a:r>
          </a:p>
          <a:p>
            <a:r>
              <a:rPr lang="en-GB" dirty="0"/>
              <a:t>Toxicity ?</a:t>
            </a:r>
            <a:endParaRPr lang="el-GR" dirty="0"/>
          </a:p>
        </p:txBody>
      </p:sp>
      <p:sp>
        <p:nvSpPr>
          <p:cNvPr id="10" name="Θέση περιεχομένου 2">
            <a:extLst>
              <a:ext uri="{FF2B5EF4-FFF2-40B4-BE49-F238E27FC236}">
                <a16:creationId xmlns:a16="http://schemas.microsoft.com/office/drawing/2014/main" id="{37B779C5-FC1F-7128-A012-6BBFEAB5911B}"/>
              </a:ext>
            </a:extLst>
          </p:cNvPr>
          <p:cNvSpPr txBox="1">
            <a:spLocks/>
          </p:cNvSpPr>
          <p:nvPr/>
        </p:nvSpPr>
        <p:spPr>
          <a:xfrm>
            <a:off x="1372647" y="3558765"/>
            <a:ext cx="5982049" cy="146785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Lesion&gt;30mm</a:t>
            </a:r>
          </a:p>
          <a:p>
            <a:r>
              <a:rPr lang="en-GB" dirty="0"/>
              <a:t>Lesion &gt;15cc</a:t>
            </a:r>
          </a:p>
          <a:p>
            <a:r>
              <a:rPr lang="en-GB" dirty="0"/>
              <a:t>Lesion&lt;2-3mm optic nerve distance</a:t>
            </a:r>
          </a:p>
          <a:p>
            <a:endParaRPr lang="en-GB" dirty="0"/>
          </a:p>
          <a:p>
            <a:endParaRPr lang="el-GR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06E1872F-C63D-A490-31F6-391872674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9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41007E3-8E14-4B81-41A7-CE4C3004C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Multi</a:t>
            </a:r>
            <a:r>
              <a:rPr lang="en-GB" sz="4000" dirty="0"/>
              <a:t> </a:t>
            </a:r>
            <a:r>
              <a:rPr lang="en-GB" sz="4000" b="1" dirty="0"/>
              <a:t>session SRS </a:t>
            </a:r>
            <a:r>
              <a:rPr lang="en-GB" sz="4000" dirty="0"/>
              <a:t>for meningiomas</a:t>
            </a:r>
            <a:endParaRPr lang="el-GR" sz="4000" dirty="0"/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76E7B40F-72B3-0698-2781-3675991B66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41" t="16508" r="52584" b="47593"/>
          <a:stretch/>
        </p:blipFill>
        <p:spPr>
          <a:xfrm>
            <a:off x="6817639" y="2148830"/>
            <a:ext cx="4846826" cy="211968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061E05-8864-719A-8AF4-1FA5AC820CAE}"/>
              </a:ext>
            </a:extLst>
          </p:cNvPr>
          <p:cNvSpPr txBox="1"/>
          <p:nvPr/>
        </p:nvSpPr>
        <p:spPr>
          <a:xfrm>
            <a:off x="5374363" y="6372992"/>
            <a:ext cx="68176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https://www.redjournal.org/article/S0360-3016(22)03236-9/fulltext</a:t>
            </a:r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CFE6B6-9675-2B1E-0478-8E67A6727CD2}"/>
              </a:ext>
            </a:extLst>
          </p:cNvPr>
          <p:cNvSpPr txBox="1"/>
          <p:nvPr/>
        </p:nvSpPr>
        <p:spPr>
          <a:xfrm>
            <a:off x="1170876" y="2626498"/>
            <a:ext cx="42034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Phase II Prospective study</a:t>
            </a:r>
          </a:p>
          <a:p>
            <a:r>
              <a:rPr lang="en-GB" sz="2000" dirty="0"/>
              <a:t>Dose: </a:t>
            </a:r>
            <a:r>
              <a:rPr lang="en-GB" sz="2000" b="1" dirty="0"/>
              <a:t>25Gy</a:t>
            </a:r>
            <a:r>
              <a:rPr lang="en-GB" sz="2000" dirty="0"/>
              <a:t> in 5 fractions</a:t>
            </a:r>
          </a:p>
          <a:p>
            <a:r>
              <a:rPr lang="en-GB" sz="2000" dirty="0"/>
              <a:t>N=178</a:t>
            </a:r>
          </a:p>
          <a:p>
            <a:endParaRPr lang="en-GB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6CD6B1-DC09-6728-6F61-59839F254EE2}"/>
              </a:ext>
            </a:extLst>
          </p:cNvPr>
          <p:cNvSpPr txBox="1"/>
          <p:nvPr/>
        </p:nvSpPr>
        <p:spPr>
          <a:xfrm>
            <a:off x="1391940" y="4054750"/>
            <a:ext cx="377291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5-year tumor control: 97%</a:t>
            </a:r>
            <a:endParaRPr lang="el-GR" sz="2400" b="1" dirty="0"/>
          </a:p>
          <a:p>
            <a:r>
              <a:rPr lang="en-GB" sz="2400" b="1" dirty="0" err="1"/>
              <a:t>Overal</a:t>
            </a:r>
            <a:r>
              <a:rPr lang="en-GB" sz="2400" b="1" dirty="0"/>
              <a:t> Toxicity:12,7%</a:t>
            </a:r>
          </a:p>
        </p:txBody>
      </p:sp>
      <p:pic>
        <p:nvPicPr>
          <p:cNvPr id="4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EBD76B7E-03AA-621C-D7EA-1B373918D8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3E9464-58D6-71B6-2E0B-3381B85D3C85}"/>
              </a:ext>
            </a:extLst>
          </p:cNvPr>
          <p:cNvSpPr txBox="1"/>
          <p:nvPr/>
        </p:nvSpPr>
        <p:spPr>
          <a:xfrm>
            <a:off x="10070746" y="6372992"/>
            <a:ext cx="204086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err="1"/>
              <a:t>Fariseli</a:t>
            </a:r>
            <a:r>
              <a:rPr lang="en-GB" dirty="0"/>
              <a:t> et al, </a:t>
            </a:r>
            <a:r>
              <a:rPr lang="en-GB" b="1" dirty="0"/>
              <a:t>2023 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28385252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97DE8BB-3AA5-70B2-EFD9-1D16E95C1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129" y="162895"/>
            <a:ext cx="11093741" cy="1325563"/>
          </a:xfrm>
        </p:spPr>
        <p:txBody>
          <a:bodyPr>
            <a:normAutofit/>
          </a:bodyPr>
          <a:lstStyle/>
          <a:p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Merriweather" panose="00000500000000000000" pitchFamily="2" charset="0"/>
                <a:ea typeface="+mj-ea"/>
                <a:cs typeface="+mj-cs"/>
              </a:rPr>
              <a:t>Image Guided Multisession Radiosurgery </a:t>
            </a: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highlight>
                  <a:srgbClr val="FFFFFF"/>
                </a:highlight>
                <a:uLnTx/>
                <a:uFillTx/>
                <a:latin typeface="Merriweather" panose="00000500000000000000" pitchFamily="2" charset="0"/>
                <a:ea typeface="+mj-ea"/>
                <a:cs typeface="+mj-cs"/>
              </a:rPr>
              <a:t>of Skullbase meningiomas</a:t>
            </a:r>
            <a:endParaRPr lang="el-GR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30513A-755B-8E89-6FE1-C7AB44D6B782}"/>
              </a:ext>
            </a:extLst>
          </p:cNvPr>
          <p:cNvSpPr txBox="1"/>
          <p:nvPr/>
        </p:nvSpPr>
        <p:spPr>
          <a:xfrm>
            <a:off x="473797" y="1673012"/>
            <a:ext cx="29928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Retrospective Analysis</a:t>
            </a:r>
          </a:p>
          <a:p>
            <a:r>
              <a:rPr lang="en-GB" sz="2000" dirty="0"/>
              <a:t>Dose: </a:t>
            </a:r>
            <a:r>
              <a:rPr lang="en-GB" sz="2000" b="1" dirty="0"/>
              <a:t>25Gy</a:t>
            </a:r>
            <a:r>
              <a:rPr lang="en-GB" sz="2000" dirty="0"/>
              <a:t> in 5 fractions</a:t>
            </a:r>
          </a:p>
          <a:p>
            <a:r>
              <a:rPr lang="en-GB" sz="2000" dirty="0"/>
              <a:t>N=156</a:t>
            </a:r>
          </a:p>
        </p:txBody>
      </p:sp>
      <p:pic>
        <p:nvPicPr>
          <p:cNvPr id="10" name="Εικόνα 9">
            <a:extLst>
              <a:ext uri="{FF2B5EF4-FFF2-40B4-BE49-F238E27FC236}">
                <a16:creationId xmlns:a16="http://schemas.microsoft.com/office/drawing/2014/main" id="{0E913CE8-8E99-AC27-F428-E93EDD7957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36" t="26621" r="21451" b="46667"/>
          <a:stretch/>
        </p:blipFill>
        <p:spPr>
          <a:xfrm>
            <a:off x="7662877" y="1266672"/>
            <a:ext cx="3809167" cy="1463372"/>
          </a:xfrm>
          <a:prstGeom prst="rect">
            <a:avLst/>
          </a:prstGeom>
        </p:spPr>
      </p:pic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9A309EBB-3133-6D04-F27C-0AECCFF132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081" t="37850" r="27097" b="22293"/>
          <a:stretch/>
        </p:blipFill>
        <p:spPr>
          <a:xfrm>
            <a:off x="7788625" y="2894856"/>
            <a:ext cx="3854245" cy="31057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01E7180-C4FA-D20B-3EB9-F15785F4A01B}"/>
              </a:ext>
            </a:extLst>
          </p:cNvPr>
          <p:cNvSpPr txBox="1"/>
          <p:nvPr/>
        </p:nvSpPr>
        <p:spPr>
          <a:xfrm>
            <a:off x="370221" y="3562167"/>
            <a:ext cx="7155809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Progression-free survival </a:t>
            </a:r>
            <a:r>
              <a:rPr lang="en-GB" sz="2000" dirty="0"/>
              <a:t>at </a:t>
            </a:r>
            <a:r>
              <a:rPr lang="en-GB" sz="2000" b="1" dirty="0"/>
              <a:t>2-, 5-, and 10- years was 95%, 90%, and 80.8%, </a:t>
            </a:r>
            <a:r>
              <a:rPr lang="en-GB" sz="2000" dirty="0"/>
              <a:t>respectively.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There were </a:t>
            </a:r>
            <a:r>
              <a:rPr lang="en-GB" sz="2000" b="1" dirty="0"/>
              <a:t>no new visual </a:t>
            </a:r>
            <a:r>
              <a:rPr lang="en-GB" sz="2000" dirty="0"/>
              <a:t>or </a:t>
            </a:r>
            <a:r>
              <a:rPr lang="en-GB" sz="2000" b="1" dirty="0"/>
              <a:t>motor deficits, </a:t>
            </a:r>
            <a:r>
              <a:rPr lang="en-GB" sz="2000" dirty="0"/>
              <a:t>nor</a:t>
            </a:r>
            <a:r>
              <a:rPr lang="en-GB" sz="2000" b="1" dirty="0"/>
              <a:t> cranial nerves impairments</a:t>
            </a:r>
            <a:r>
              <a:rPr lang="en-GB" sz="2000" dirty="0"/>
              <a:t>, excluding trigeminal neuralgia, which was reported by 5.7% of patients.</a:t>
            </a:r>
            <a:endParaRPr lang="el-GR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694B15-DE2F-4997-284B-C5BA59DBC174}"/>
              </a:ext>
            </a:extLst>
          </p:cNvPr>
          <p:cNvSpPr txBox="1"/>
          <p:nvPr/>
        </p:nvSpPr>
        <p:spPr>
          <a:xfrm>
            <a:off x="3466159" y="6405734"/>
            <a:ext cx="86449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https://www.ncbi.nlm.nih.gov/pmc/articles/PMC7761100/pdf/cancers-12-03569.pdf</a:t>
            </a:r>
            <a:endParaRPr lang="el-G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8B6EA0-2B44-7686-60CC-263C0F851F90}"/>
              </a:ext>
            </a:extLst>
          </p:cNvPr>
          <p:cNvSpPr txBox="1"/>
          <p:nvPr/>
        </p:nvSpPr>
        <p:spPr>
          <a:xfrm>
            <a:off x="1950143" y="2756757"/>
            <a:ext cx="4519245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5-year </a:t>
            </a:r>
            <a:r>
              <a:rPr lang="en-GB" sz="2800" b="1" dirty="0" err="1"/>
              <a:t>tumor</a:t>
            </a:r>
            <a:r>
              <a:rPr lang="en-GB" sz="2800" b="1" dirty="0"/>
              <a:t> control: 90%</a:t>
            </a:r>
            <a:endParaRPr lang="el-GR" sz="2800" b="1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B6BFBBE8-8BE6-E924-5E30-59094A8020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993445-7B71-4F64-DB48-F447C396ED35}"/>
              </a:ext>
            </a:extLst>
          </p:cNvPr>
          <p:cNvSpPr txBox="1"/>
          <p:nvPr/>
        </p:nvSpPr>
        <p:spPr>
          <a:xfrm>
            <a:off x="9404734" y="6372992"/>
            <a:ext cx="27063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Conti et </a:t>
            </a:r>
            <a:r>
              <a:rPr lang="en-GB" dirty="0" err="1"/>
              <a:t>al,Cancers</a:t>
            </a:r>
            <a:r>
              <a:rPr lang="en-GB" dirty="0"/>
              <a:t> </a:t>
            </a:r>
            <a:r>
              <a:rPr lang="en-GB" b="1" dirty="0"/>
              <a:t>2022</a:t>
            </a:r>
            <a:r>
              <a:rPr lang="en-GB" dirty="0"/>
              <a:t>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001612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968C424-2623-FEE3-7EC4-FE1773E32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2" y="851094"/>
            <a:ext cx="7882852" cy="675464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Assessment of the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α/ß ratios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for</a:t>
            </a:r>
            <a:r>
              <a:rPr lang="en-GB" sz="3200" dirty="0">
                <a:solidFill>
                  <a:prstClr val="black"/>
                </a:solidFill>
                <a:latin typeface="Aptos Display" panose="02110004020202020204"/>
              </a:rPr>
              <a:t>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meningiomas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A5793F-5137-8FF7-D8BB-1FFA15A14A76}"/>
              </a:ext>
            </a:extLst>
          </p:cNvPr>
          <p:cNvSpPr txBox="1"/>
          <p:nvPr/>
        </p:nvSpPr>
        <p:spPr>
          <a:xfrm>
            <a:off x="5019882" y="6308209"/>
            <a:ext cx="75206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https://www.tandfonline.com/doi/full/10.3109/09553001003667982</a:t>
            </a:r>
            <a:endParaRPr lang="el-GR" dirty="0"/>
          </a:p>
        </p:txBody>
      </p:sp>
      <p:pic>
        <p:nvPicPr>
          <p:cNvPr id="8" name="Θέση περιεχομένου 4">
            <a:extLst>
              <a:ext uri="{FF2B5EF4-FFF2-40B4-BE49-F238E27FC236}">
                <a16:creationId xmlns:a16="http://schemas.microsoft.com/office/drawing/2014/main" id="{533B66A6-9B60-1033-F3D1-0FEF2E48EE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755" t="27737" r="9102" b="16934"/>
          <a:stretch/>
        </p:blipFill>
        <p:spPr>
          <a:xfrm>
            <a:off x="74835" y="1526557"/>
            <a:ext cx="9499598" cy="4682266"/>
          </a:xfrm>
          <a:prstGeom prst="rect">
            <a:avLst/>
          </a:prstGeom>
        </p:spPr>
      </p:pic>
      <p:cxnSp>
        <p:nvCxnSpPr>
          <p:cNvPr id="10" name="Ευθύγραμμο βέλος σύνδεσης 9">
            <a:extLst>
              <a:ext uri="{FF2B5EF4-FFF2-40B4-BE49-F238E27FC236}">
                <a16:creationId xmlns:a16="http://schemas.microsoft.com/office/drawing/2014/main" id="{4E78DE32-99CE-BFB7-2A76-C6830AE23BC4}"/>
              </a:ext>
            </a:extLst>
          </p:cNvPr>
          <p:cNvCxnSpPr>
            <a:cxnSpLocks/>
          </p:cNvCxnSpPr>
          <p:nvPr/>
        </p:nvCxnSpPr>
        <p:spPr>
          <a:xfrm>
            <a:off x="1381760" y="3934890"/>
            <a:ext cx="2042160" cy="22352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8A95E27-594C-2964-09FA-79AE9AF35941}"/>
              </a:ext>
            </a:extLst>
          </p:cNvPr>
          <p:cNvSpPr txBox="1"/>
          <p:nvPr/>
        </p:nvSpPr>
        <p:spPr>
          <a:xfrm>
            <a:off x="6827875" y="4711360"/>
            <a:ext cx="5242945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Probably </a:t>
            </a:r>
            <a:r>
              <a:rPr lang="en-GB" sz="2400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not so much </a:t>
            </a:r>
            <a:r>
              <a:rPr lang="en-GB" sz="24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as we think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A17CFD-3CBB-202A-5A38-AFCA1324C50E}"/>
              </a:ext>
            </a:extLst>
          </p:cNvPr>
          <p:cNvSpPr txBox="1"/>
          <p:nvPr/>
        </p:nvSpPr>
        <p:spPr>
          <a:xfrm>
            <a:off x="7844384" y="3676837"/>
            <a:ext cx="4202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meningiomas</a:t>
            </a:r>
            <a:r>
              <a:rPr lang="en-GB" sz="18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n-GB" sz="1800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alpha/beta 3.3 – 3.7</a:t>
            </a:r>
            <a:endParaRPr lang="en-GB" sz="1800" dirty="0">
              <a:solidFill>
                <a:srgbClr val="333333"/>
              </a:solidFill>
              <a:latin typeface="Open Sans" panose="020B0606030504020204" pitchFamily="34" charset="0"/>
            </a:endParaRPr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56706C0D-E6BF-31A3-5A8A-534AD930A0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4465" t="21620" r="26458" b="37955"/>
          <a:stretch/>
        </p:blipFill>
        <p:spPr>
          <a:xfrm>
            <a:off x="8072534" y="1095434"/>
            <a:ext cx="3859324" cy="1788160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16A3B51-6AB7-B4D8-DCA3-7E8D2CE929AA}"/>
              </a:ext>
            </a:extLst>
          </p:cNvPr>
          <p:cNvSpPr txBox="1"/>
          <p:nvPr/>
        </p:nvSpPr>
        <p:spPr>
          <a:xfrm>
            <a:off x="7552058" y="6270614"/>
            <a:ext cx="437980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l"/>
            <a:r>
              <a:rPr lang="en-GB" i="0" strike="noStrike" dirty="0">
                <a:effectLst/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Frederik J. A</a:t>
            </a:r>
            <a:r>
              <a:rPr lang="el-GR" i="0" strike="noStrike" dirty="0">
                <a:effectLst/>
                <a:latin typeface="Open Sans" panose="020B0606030504020204" pitchFamily="34" charset="0"/>
              </a:rPr>
              <a:t> , </a:t>
            </a:r>
            <a:r>
              <a:rPr lang="en-GB" i="0" strike="noStrike" dirty="0">
                <a:effectLst/>
                <a:latin typeface="Open Sans" panose="020B0606030504020204" pitchFamily="34" charset="0"/>
              </a:rPr>
              <a:t>South Africa, </a:t>
            </a:r>
            <a:r>
              <a:rPr lang="en-GB" i="0" dirty="0">
                <a:effectLst/>
                <a:latin typeface="Open Sans" panose="020B0606030504020204" pitchFamily="34" charset="0"/>
              </a:rPr>
              <a:t> </a:t>
            </a:r>
            <a:r>
              <a:rPr lang="en-GB" b="0" i="0" dirty="0">
                <a:effectLst/>
                <a:latin typeface="Open Sans" panose="020B0606030504020204" pitchFamily="34" charset="0"/>
              </a:rPr>
              <a:t>May </a:t>
            </a:r>
            <a:r>
              <a:rPr lang="en-GB" b="1" i="0" dirty="0">
                <a:effectLst/>
                <a:latin typeface="Open Sans" panose="020B0606030504020204" pitchFamily="34" charset="0"/>
              </a:rPr>
              <a:t>2010</a:t>
            </a:r>
            <a:endParaRPr lang="en-GB" b="1" i="0" strike="noStrike" dirty="0">
              <a:effectLst/>
              <a:latin typeface="Open Sans" panose="020B0606030504020204" pitchFamily="34" charset="0"/>
            </a:endParaRPr>
          </a:p>
        </p:txBody>
      </p:sp>
      <p:cxnSp>
        <p:nvCxnSpPr>
          <p:cNvPr id="3" name="Ευθύγραμμο βέλος σύνδεσης 2">
            <a:extLst>
              <a:ext uri="{FF2B5EF4-FFF2-40B4-BE49-F238E27FC236}">
                <a16:creationId xmlns:a16="http://schemas.microsoft.com/office/drawing/2014/main" id="{469CC70B-D754-909D-85DC-4F2743481006}"/>
              </a:ext>
            </a:extLst>
          </p:cNvPr>
          <p:cNvCxnSpPr>
            <a:cxnSpLocks/>
          </p:cNvCxnSpPr>
          <p:nvPr/>
        </p:nvCxnSpPr>
        <p:spPr>
          <a:xfrm>
            <a:off x="1381760" y="3711370"/>
            <a:ext cx="2042160" cy="22352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Τίτλος 1">
            <a:extLst>
              <a:ext uri="{FF2B5EF4-FFF2-40B4-BE49-F238E27FC236}">
                <a16:creationId xmlns:a16="http://schemas.microsoft.com/office/drawing/2014/main" id="{0FC586A2-F8FE-723F-E507-05CF14E90D32}"/>
              </a:ext>
            </a:extLst>
          </p:cNvPr>
          <p:cNvSpPr txBox="1">
            <a:spLocks/>
          </p:cNvSpPr>
          <p:nvPr/>
        </p:nvSpPr>
        <p:spPr>
          <a:xfrm>
            <a:off x="0" y="98444"/>
            <a:ext cx="9234457" cy="9969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Radiobiological advantage </a:t>
            </a:r>
            <a:r>
              <a:rPr lang="en-GB" dirty="0"/>
              <a:t>in fractionation?</a:t>
            </a:r>
            <a:endParaRPr lang="el-GR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D0D780-9544-4A58-C115-D50D1F33AC86}"/>
              </a:ext>
            </a:extLst>
          </p:cNvPr>
          <p:cNvSpPr/>
          <p:nvPr/>
        </p:nvSpPr>
        <p:spPr>
          <a:xfrm>
            <a:off x="9484001" y="3692345"/>
            <a:ext cx="2341266" cy="32273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254467-5D5A-7CEC-FAAE-DF6CF0032C2A}"/>
              </a:ext>
            </a:extLst>
          </p:cNvPr>
          <p:cNvSpPr txBox="1"/>
          <p:nvPr/>
        </p:nvSpPr>
        <p:spPr>
          <a:xfrm>
            <a:off x="7811962" y="3257812"/>
            <a:ext cx="4202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Brain normal tissue alpha/beta 2.5</a:t>
            </a:r>
            <a:endParaRPr lang="en-GB" sz="1800" b="1" dirty="0">
              <a:solidFill>
                <a:srgbClr val="333333"/>
              </a:solidFill>
              <a:latin typeface="Open Sans" panose="020B0606030504020204" pitchFamily="34" charset="0"/>
            </a:endParaRPr>
          </a:p>
        </p:txBody>
      </p:sp>
      <p:pic>
        <p:nvPicPr>
          <p:cNvPr id="12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D95DD3D8-3779-4BBF-D71A-308D8F4F2B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803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/>
      <p:bldP spid="9" grpId="0" animBg="1"/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BE071F7-91FF-07B8-8756-E69D11C81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4"/>
            <a:ext cx="7118430" cy="1325563"/>
          </a:xfrm>
        </p:spPr>
        <p:txBody>
          <a:bodyPr/>
          <a:lstStyle/>
          <a:p>
            <a:pPr algn="ctr"/>
            <a:r>
              <a:rPr lang="en-GB" b="1" dirty="0"/>
              <a:t>SRS</a:t>
            </a:r>
            <a:r>
              <a:rPr lang="en-GB" dirty="0"/>
              <a:t> vs. </a:t>
            </a:r>
            <a:r>
              <a:rPr lang="en-GB" b="1" dirty="0"/>
              <a:t>SRT</a:t>
            </a:r>
            <a:r>
              <a:rPr lang="en-GB" dirty="0"/>
              <a:t> CS Meningioma: </a:t>
            </a:r>
            <a:br>
              <a:rPr lang="en-GB" dirty="0"/>
            </a:br>
            <a:r>
              <a:rPr lang="en-GB" b="1" dirty="0" err="1"/>
              <a:t>tumor</a:t>
            </a:r>
            <a:r>
              <a:rPr lang="en-GB" dirty="0"/>
              <a:t> </a:t>
            </a:r>
            <a:r>
              <a:rPr lang="en-GB" b="1" dirty="0"/>
              <a:t>shrinkage ???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0E3AF9B-EA39-4E35-DB09-31FA43BEC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780" y="3038198"/>
            <a:ext cx="10886440" cy="19689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However, radiologically 29% of patients who underwent SRT, and 53% of patients who underwent </a:t>
            </a:r>
            <a:r>
              <a:rPr lang="en-GB" sz="2400" b="1" dirty="0"/>
              <a:t>SRS</a:t>
            </a:r>
            <a:r>
              <a:rPr lang="en-GB" sz="2400" dirty="0"/>
              <a:t>, showed </a:t>
            </a:r>
            <a:r>
              <a:rPr lang="en-GB" sz="2400" b="1" dirty="0"/>
              <a:t>tumor shrinkage (P &lt; .04)</a:t>
            </a:r>
            <a:br>
              <a:rPr lang="en-GB" sz="2400" dirty="0"/>
            </a:br>
            <a:endParaRPr lang="en-GB" sz="2400" dirty="0"/>
          </a:p>
          <a:p>
            <a:pPr marL="0" indent="0">
              <a:buNone/>
            </a:pPr>
            <a:r>
              <a:rPr lang="en-GB" sz="2400" dirty="0"/>
              <a:t>The result implied that </a:t>
            </a:r>
            <a:r>
              <a:rPr lang="en-GB" sz="2400" b="1" dirty="0"/>
              <a:t>SRS</a:t>
            </a:r>
            <a:r>
              <a:rPr lang="en-GB" sz="2400" dirty="0"/>
              <a:t> offered a </a:t>
            </a:r>
            <a:r>
              <a:rPr lang="en-GB" sz="2400" b="1" dirty="0"/>
              <a:t>higher rate of tumor shrinkage</a:t>
            </a:r>
            <a:r>
              <a:rPr lang="en-GB" sz="2400" dirty="0"/>
              <a:t>, but no significance in clinical improvement.</a:t>
            </a:r>
            <a:endParaRPr lang="el-GR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83FDFD-1F29-5C48-B0F5-5ADE84A5A3E4}"/>
              </a:ext>
            </a:extLst>
          </p:cNvPr>
          <p:cNvSpPr txBox="1"/>
          <p:nvPr/>
        </p:nvSpPr>
        <p:spPr>
          <a:xfrm>
            <a:off x="5215094" y="5803813"/>
            <a:ext cx="6832880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dirty="0"/>
              <a:t>Metellus P, </a:t>
            </a:r>
            <a:r>
              <a:rPr lang="en-GB" b="1" dirty="0"/>
              <a:t>Regis J</a:t>
            </a:r>
            <a:r>
              <a:rPr lang="en-GB" dirty="0"/>
              <a:t>, </a:t>
            </a:r>
            <a:r>
              <a:rPr lang="en-GB" dirty="0" err="1"/>
              <a:t>Muracciole</a:t>
            </a:r>
            <a:r>
              <a:rPr lang="en-GB" dirty="0"/>
              <a:t> X, et al. Evaluation of fractionated radiotherapy and gamma knife radiosurgery in cavernous sinus meningiomas: treatment strategy. Neurosurgery. </a:t>
            </a:r>
            <a:r>
              <a:rPr lang="en-GB" b="1" dirty="0"/>
              <a:t>2005</a:t>
            </a:r>
            <a:endParaRPr lang="el-GR" dirty="0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8FC8B8F7-AD9B-D892-A36A-F6D238662A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55" t="34369" r="36916" b="11260"/>
          <a:stretch/>
        </p:blipFill>
        <p:spPr>
          <a:xfrm>
            <a:off x="8331200" y="130857"/>
            <a:ext cx="3860800" cy="2045346"/>
          </a:xfrm>
          <a:prstGeom prst="rect">
            <a:avLst/>
          </a:prstGeom>
        </p:spPr>
      </p:pic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9F7CBD65-6273-A022-AEE8-02CDCE8F98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22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1507F-DDA4-5E58-07AC-6FCD60858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919" y="365125"/>
            <a:ext cx="11786716" cy="1325563"/>
          </a:xfrm>
        </p:spPr>
        <p:txBody>
          <a:bodyPr/>
          <a:lstStyle/>
          <a:p>
            <a:r>
              <a:rPr lang="en-US" dirty="0"/>
              <a:t>My experience in </a:t>
            </a:r>
            <a:r>
              <a:rPr lang="en-US" b="1" dirty="0"/>
              <a:t>Stereotactic Radiosurgery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9B7F02-986C-ABD5-0DE3-BA81DFB61EF9}"/>
              </a:ext>
            </a:extLst>
          </p:cNvPr>
          <p:cNvSpPr txBox="1"/>
          <p:nvPr/>
        </p:nvSpPr>
        <p:spPr>
          <a:xfrm>
            <a:off x="190919" y="2344356"/>
            <a:ext cx="747675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Saint </a:t>
            </a:r>
            <a:r>
              <a:rPr lang="en-US" sz="2000" b="1" dirty="0" err="1"/>
              <a:t>Savvas</a:t>
            </a:r>
            <a:r>
              <a:rPr lang="en-US" sz="2000" b="1" dirty="0"/>
              <a:t> Hospital </a:t>
            </a:r>
            <a:r>
              <a:rPr lang="en-US" sz="2000" dirty="0"/>
              <a:t>(Athens) </a:t>
            </a:r>
            <a:r>
              <a:rPr lang="en-US" sz="2000" b="1" dirty="0"/>
              <a:t>Elekta </a:t>
            </a:r>
            <a:r>
              <a:rPr lang="en-US" sz="2000" dirty="0"/>
              <a:t>2001-2005</a:t>
            </a:r>
            <a:r>
              <a:rPr lang="en-US" sz="2000" b="1" dirty="0"/>
              <a:t> </a:t>
            </a:r>
            <a:r>
              <a:rPr lang="en-US" sz="2000" dirty="0"/>
              <a:t>(resident)</a:t>
            </a:r>
          </a:p>
          <a:p>
            <a:endParaRPr lang="en-US" sz="2000" dirty="0"/>
          </a:p>
          <a:p>
            <a:r>
              <a:rPr lang="en-US" sz="2000" b="1" dirty="0" err="1"/>
              <a:t>Hopital</a:t>
            </a:r>
            <a:r>
              <a:rPr lang="en-US" sz="2000" b="1" dirty="0"/>
              <a:t> </a:t>
            </a:r>
            <a:r>
              <a:rPr lang="en-US" sz="2000" b="1" dirty="0" err="1"/>
              <a:t>Pitie-Salpetriere</a:t>
            </a:r>
            <a:r>
              <a:rPr lang="en-US" sz="2000" b="1" dirty="0"/>
              <a:t> </a:t>
            </a:r>
            <a:r>
              <a:rPr lang="en-US" sz="2000" dirty="0"/>
              <a:t>(Paris) </a:t>
            </a:r>
            <a:r>
              <a:rPr lang="en-US" sz="2000" b="1" dirty="0"/>
              <a:t>Varian </a:t>
            </a:r>
            <a:r>
              <a:rPr lang="en-US" sz="2000" b="1" dirty="0" err="1"/>
              <a:t>BrainLab</a:t>
            </a:r>
            <a:r>
              <a:rPr lang="en-US" sz="2000" b="1" dirty="0"/>
              <a:t> </a:t>
            </a:r>
            <a:r>
              <a:rPr lang="en-US" sz="2000" dirty="0"/>
              <a:t>2006-2009</a:t>
            </a:r>
            <a:endParaRPr lang="en-US" sz="2000" b="1" dirty="0"/>
          </a:p>
          <a:p>
            <a:endParaRPr lang="en-US" sz="2000" dirty="0"/>
          </a:p>
          <a:p>
            <a:r>
              <a:rPr lang="en-US" sz="2000" b="1" dirty="0"/>
              <a:t>UCLA</a:t>
            </a:r>
            <a:r>
              <a:rPr lang="en-US" sz="2000" dirty="0"/>
              <a:t> (Los Angeles) </a:t>
            </a:r>
            <a:r>
              <a:rPr lang="en-US" sz="2000" b="1" dirty="0"/>
              <a:t>Novalis </a:t>
            </a:r>
            <a:r>
              <a:rPr lang="en-US" sz="2000" b="1" dirty="0" err="1"/>
              <a:t>BrainLab</a:t>
            </a:r>
            <a:r>
              <a:rPr lang="en-US" sz="2000" b="1" dirty="0"/>
              <a:t> </a:t>
            </a:r>
            <a:r>
              <a:rPr lang="en-US" sz="2000" dirty="0"/>
              <a:t>2007</a:t>
            </a:r>
          </a:p>
          <a:p>
            <a:endParaRPr lang="en-US" sz="2000" dirty="0"/>
          </a:p>
          <a:p>
            <a:r>
              <a:rPr lang="en-US" sz="2000" b="1" dirty="0" err="1"/>
              <a:t>Iatropolis</a:t>
            </a:r>
            <a:r>
              <a:rPr lang="en-US" sz="2000" dirty="0"/>
              <a:t> Radiosurgery Center (Athens) </a:t>
            </a:r>
            <a:r>
              <a:rPr lang="en-US" sz="2000" b="1" dirty="0" err="1"/>
              <a:t>CyberKnife</a:t>
            </a:r>
            <a:r>
              <a:rPr lang="en-US" sz="2000" b="1" dirty="0"/>
              <a:t> </a:t>
            </a:r>
            <a:r>
              <a:rPr lang="en-US" sz="2000" b="1" dirty="0" err="1"/>
              <a:t>Accuray</a:t>
            </a:r>
            <a:r>
              <a:rPr lang="en-US" sz="2000" b="1" dirty="0"/>
              <a:t> </a:t>
            </a:r>
            <a:r>
              <a:rPr lang="en-US" sz="2000" dirty="0"/>
              <a:t>2019</a:t>
            </a:r>
          </a:p>
          <a:p>
            <a:endParaRPr lang="en-US" sz="2000" dirty="0"/>
          </a:p>
          <a:p>
            <a:r>
              <a:rPr lang="en-US" sz="2000" b="1" dirty="0"/>
              <a:t>Metropolitan</a:t>
            </a:r>
            <a:r>
              <a:rPr lang="en-US" sz="2000" dirty="0"/>
              <a:t> Clinic (Athens) </a:t>
            </a:r>
            <a:r>
              <a:rPr lang="en-US" sz="2000" b="1" dirty="0"/>
              <a:t>EDGE Varian </a:t>
            </a:r>
            <a:r>
              <a:rPr lang="en-US" sz="2000" dirty="0"/>
              <a:t>2021</a:t>
            </a:r>
          </a:p>
          <a:p>
            <a:endParaRPr lang="en-US" sz="2000" dirty="0"/>
          </a:p>
          <a:p>
            <a:r>
              <a:rPr lang="en-US" sz="2000" b="1" dirty="0"/>
              <a:t>Saint Lukas </a:t>
            </a:r>
            <a:r>
              <a:rPr lang="en-US" sz="2000" dirty="0"/>
              <a:t>Clinic (Thessaloniki) </a:t>
            </a:r>
            <a:r>
              <a:rPr lang="en-US" sz="2000" b="1" dirty="0"/>
              <a:t>EDGE Varian </a:t>
            </a:r>
            <a:r>
              <a:rPr lang="en-US" sz="2000" dirty="0"/>
              <a:t>2024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2945615-3C4E-C6A7-C699-C7F1569309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39711" y="2344356"/>
            <a:ext cx="3926164" cy="3932261"/>
          </a:xfrm>
          <a:prstGeom prst="rect">
            <a:avLst/>
          </a:prstGeom>
        </p:spPr>
      </p:pic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46A082C6-3FEA-F1E0-01BE-6D4B7EB2E7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570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5D961F4-F0E8-A52F-A763-1B7A7D2E4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5332" y="2103437"/>
            <a:ext cx="10515600" cy="1325563"/>
          </a:xfrm>
        </p:spPr>
        <p:txBody>
          <a:bodyPr/>
          <a:lstStyle/>
          <a:p>
            <a:r>
              <a:rPr lang="en-GB" b="1" dirty="0"/>
              <a:t>High Grade </a:t>
            </a:r>
            <a:r>
              <a:rPr lang="en-GB" b="1" dirty="0" err="1"/>
              <a:t>skullbase</a:t>
            </a:r>
            <a:r>
              <a:rPr lang="en-GB" b="1" dirty="0"/>
              <a:t> meningiomas</a:t>
            </a:r>
            <a:endParaRPr lang="el-GR" b="1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12E48FDC-07F8-ED32-C5DB-4FF9E9D04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A5170C-03C5-CF3F-3989-3FE15F2B3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501" y="4448550"/>
            <a:ext cx="2402032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1635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97CECE-417D-24EF-7B07-202E9AC9C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Grade II </a:t>
            </a:r>
            <a:r>
              <a:rPr lang="en-GB" dirty="0"/>
              <a:t>and </a:t>
            </a:r>
            <a:r>
              <a:rPr lang="en-GB" b="1" dirty="0"/>
              <a:t>Grade</a:t>
            </a:r>
            <a:r>
              <a:rPr lang="en-GB" dirty="0"/>
              <a:t> </a:t>
            </a:r>
            <a:r>
              <a:rPr lang="en-GB" b="1" dirty="0"/>
              <a:t>III</a:t>
            </a:r>
            <a:r>
              <a:rPr lang="en-GB" dirty="0"/>
              <a:t> </a:t>
            </a:r>
            <a:r>
              <a:rPr lang="en-GB" b="1" dirty="0"/>
              <a:t>meningioma</a:t>
            </a:r>
            <a:r>
              <a:rPr lang="en-GB" dirty="0"/>
              <a:t> criteria</a:t>
            </a:r>
            <a:endParaRPr lang="el-GR" dirty="0"/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BDA6E1E6-CB2A-A1C8-DE38-FA8402570A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515" t="27625" r="8760" b="29487"/>
          <a:stretch/>
        </p:blipFill>
        <p:spPr>
          <a:xfrm>
            <a:off x="2326862" y="1985250"/>
            <a:ext cx="5222240" cy="3526567"/>
          </a:xfrm>
        </p:spPr>
      </p:pic>
      <p:pic>
        <p:nvPicPr>
          <p:cNvPr id="3" name="Θέση περιεχομένου 4">
            <a:extLst>
              <a:ext uri="{FF2B5EF4-FFF2-40B4-BE49-F238E27FC236}">
                <a16:creationId xmlns:a16="http://schemas.microsoft.com/office/drawing/2014/main" id="{822E3C4F-6193-D586-7CCE-3A851E3A2A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515" t="72680" r="22279" b="11200"/>
          <a:stretch/>
        </p:blipFill>
        <p:spPr>
          <a:xfrm>
            <a:off x="7101338" y="3748534"/>
            <a:ext cx="3246120" cy="132556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</p:pic>
      <p:pic>
        <p:nvPicPr>
          <p:cNvPr id="4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AAF1DB47-F88C-3C56-32D0-18712E0D98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364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7A6E583-1982-4D06-B486-0DA8614C3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Grade II: </a:t>
            </a:r>
            <a:r>
              <a:rPr lang="en-GB" b="1" dirty="0"/>
              <a:t>immediate</a:t>
            </a:r>
            <a:r>
              <a:rPr lang="en-GB" dirty="0"/>
              <a:t> or </a:t>
            </a:r>
            <a:r>
              <a:rPr lang="en-GB" b="1" dirty="0"/>
              <a:t>waiting</a:t>
            </a:r>
            <a:r>
              <a:rPr lang="en-GB" dirty="0"/>
              <a:t> RT after GTR ?</a:t>
            </a:r>
            <a:endParaRPr lang="el-GR" dirty="0"/>
          </a:p>
        </p:txBody>
      </p:sp>
      <p:sp>
        <p:nvSpPr>
          <p:cNvPr id="4" name="Θέση περιεχομένου 2">
            <a:extLst>
              <a:ext uri="{FF2B5EF4-FFF2-40B4-BE49-F238E27FC236}">
                <a16:creationId xmlns:a16="http://schemas.microsoft.com/office/drawing/2014/main" id="{76D78B9A-44F0-E5C9-7647-16A8980B784A}"/>
              </a:ext>
            </a:extLst>
          </p:cNvPr>
          <p:cNvSpPr txBox="1">
            <a:spLocks/>
          </p:cNvSpPr>
          <p:nvPr/>
        </p:nvSpPr>
        <p:spPr>
          <a:xfrm>
            <a:off x="219587" y="2237897"/>
            <a:ext cx="3609743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EORTC 22042-26042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39C07C-F2F6-D66E-CF0D-27B5B46F9705}"/>
              </a:ext>
            </a:extLst>
          </p:cNvPr>
          <p:cNvSpPr txBox="1"/>
          <p:nvPr/>
        </p:nvSpPr>
        <p:spPr>
          <a:xfrm>
            <a:off x="8686800" y="2237897"/>
            <a:ext cx="2225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RTOG 0539</a:t>
            </a:r>
            <a:endParaRPr lang="el-GR" sz="2800" dirty="0"/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30A0403E-2F02-816B-3ACB-B44942CC5B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4" t="14337" r="40726" b="32180"/>
          <a:stretch/>
        </p:blipFill>
        <p:spPr>
          <a:xfrm>
            <a:off x="337246" y="2976161"/>
            <a:ext cx="3889031" cy="2034770"/>
          </a:xfrm>
          <a:prstGeom prst="rect">
            <a:avLst/>
          </a:prstGeom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21E4B50D-8826-7DED-353E-184E819D87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8" t="14480" r="52580" b="46237"/>
          <a:stretch/>
        </p:blipFill>
        <p:spPr>
          <a:xfrm>
            <a:off x="7528559" y="2900679"/>
            <a:ext cx="4443853" cy="21102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B5EF0D-2E00-31CD-2159-83A80512100A}"/>
              </a:ext>
            </a:extLst>
          </p:cNvPr>
          <p:cNvSpPr txBox="1"/>
          <p:nvPr/>
        </p:nvSpPr>
        <p:spPr>
          <a:xfrm>
            <a:off x="3271519" y="5986044"/>
            <a:ext cx="8514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u="sng" dirty="0"/>
              <a:t>Excellent</a:t>
            </a:r>
            <a:r>
              <a:rPr lang="en-GB" sz="3200" dirty="0"/>
              <a:t> results  in Favor of </a:t>
            </a:r>
            <a:r>
              <a:rPr lang="en-GB" sz="3200" b="1" dirty="0"/>
              <a:t>post-operative RT</a:t>
            </a:r>
            <a:endParaRPr lang="el-GR" sz="3200" b="1" dirty="0"/>
          </a:p>
        </p:txBody>
      </p:sp>
      <p:pic>
        <p:nvPicPr>
          <p:cNvPr id="10" name="Εικόνα 9">
            <a:extLst>
              <a:ext uri="{FF2B5EF4-FFF2-40B4-BE49-F238E27FC236}">
                <a16:creationId xmlns:a16="http://schemas.microsoft.com/office/drawing/2014/main" id="{8127942B-15BF-DE56-11C1-2579CB80BB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052" t="6617" r="1238" b="28236"/>
          <a:stretch/>
        </p:blipFill>
        <p:spPr>
          <a:xfrm>
            <a:off x="3335593" y="2900678"/>
            <a:ext cx="6049133" cy="3007360"/>
          </a:xfrm>
          <a:prstGeom prst="rect">
            <a:avLst/>
          </a:prstGeom>
        </p:spPr>
      </p:pic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279DD4A2-EF56-CB95-3588-07F5FB5B6E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28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9A75727-62BD-004D-BC55-C3C4047CF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EORTC 22042-26042  </a:t>
            </a:r>
            <a:r>
              <a:rPr lang="en-GB" dirty="0"/>
              <a:t>and  </a:t>
            </a:r>
            <a:r>
              <a:rPr lang="en-GB" b="1" dirty="0"/>
              <a:t>RTOG 0539</a:t>
            </a:r>
            <a:br>
              <a:rPr lang="el-GR" dirty="0"/>
            </a:b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BEB39B4-7655-6B40-C7D5-E9AA2EC3C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28420" cy="20187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Using </a:t>
            </a:r>
            <a:r>
              <a:rPr lang="en-GB" b="1" dirty="0"/>
              <a:t>modern RT technics </a:t>
            </a:r>
            <a:r>
              <a:rPr lang="en-GB" dirty="0"/>
              <a:t>(like IMRT) </a:t>
            </a:r>
          </a:p>
          <a:p>
            <a:r>
              <a:rPr lang="en-GB" dirty="0"/>
              <a:t>we can deliver </a:t>
            </a:r>
            <a:r>
              <a:rPr lang="en-GB" b="1" dirty="0"/>
              <a:t>higher dose </a:t>
            </a:r>
            <a:r>
              <a:rPr lang="en-GB" dirty="0"/>
              <a:t>in the target, protecting the normal brain</a:t>
            </a:r>
          </a:p>
          <a:p>
            <a:r>
              <a:rPr lang="en-GB" u="sng" dirty="0"/>
              <a:t>very low</a:t>
            </a:r>
            <a:r>
              <a:rPr lang="en-GB" dirty="0"/>
              <a:t> rate of  </a:t>
            </a:r>
            <a:r>
              <a:rPr lang="en-GB" b="1" dirty="0"/>
              <a:t>high grade late toxicity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3F4063-F5FA-CE23-EC62-C31189C8FD06}"/>
              </a:ext>
            </a:extLst>
          </p:cNvPr>
          <p:cNvSpPr txBox="1"/>
          <p:nvPr/>
        </p:nvSpPr>
        <p:spPr>
          <a:xfrm>
            <a:off x="546100" y="4416205"/>
            <a:ext cx="11099800" cy="138499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sz="2800" b="1" dirty="0"/>
              <a:t>SRS</a:t>
            </a:r>
            <a:r>
              <a:rPr lang="en-GB" sz="2800" dirty="0"/>
              <a:t> 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/>
              <a:t>higher conformity </a:t>
            </a:r>
            <a:r>
              <a:rPr lang="en-GB" sz="2800" dirty="0"/>
              <a:t>in the target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/>
              <a:t>increased dose gradient </a:t>
            </a:r>
            <a:r>
              <a:rPr lang="en-GB" sz="2800" dirty="0"/>
              <a:t>outside the target (rapid fall off the dose)</a:t>
            </a:r>
            <a:endParaRPr lang="el-GR" sz="2800" dirty="0"/>
          </a:p>
        </p:txBody>
      </p:sp>
      <p:pic>
        <p:nvPicPr>
          <p:cNvPr id="4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EC736F54-92FD-18C8-2C38-DD34E72917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F270C7-2F41-3F7B-3CE3-F3A3AA356BF6}"/>
              </a:ext>
            </a:extLst>
          </p:cNvPr>
          <p:cNvSpPr txBox="1"/>
          <p:nvPr/>
        </p:nvSpPr>
        <p:spPr>
          <a:xfrm rot="20956703">
            <a:off x="7441820" y="2967601"/>
            <a:ext cx="2677139" cy="76944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4400" b="1" dirty="0"/>
              <a:t>paradox</a:t>
            </a:r>
          </a:p>
        </p:txBody>
      </p:sp>
    </p:spTree>
    <p:extLst>
      <p:ext uri="{BB962C8B-B14F-4D97-AF65-F5344CB8AC3E}">
        <p14:creationId xmlns:p14="http://schemas.microsoft.com/office/powerpoint/2010/main" val="304556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C37484E-7106-1724-4226-7BB40FE29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47" y="365125"/>
            <a:ext cx="11889489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/>
              <a:t>Adjuvant SRS </a:t>
            </a:r>
            <a:r>
              <a:rPr lang="en-GB" sz="3600" u="sng" dirty="0"/>
              <a:t>improves</a:t>
            </a:r>
            <a:r>
              <a:rPr lang="en-GB" sz="3600" dirty="0"/>
              <a:t> Post-surgical </a:t>
            </a:r>
            <a:r>
              <a:rPr lang="en-GB" sz="3600" b="1" dirty="0"/>
              <a:t>long term outcomes</a:t>
            </a:r>
            <a:r>
              <a:rPr lang="en-GB" sz="3600" dirty="0"/>
              <a:t> (</a:t>
            </a:r>
            <a:r>
              <a:rPr lang="en-GB" sz="3600" dirty="0">
                <a:solidFill>
                  <a:srgbClr val="212121"/>
                </a:solidFill>
                <a:highlight>
                  <a:srgbClr val="FFFFFF"/>
                </a:highlight>
                <a:latin typeface="BlinkMacSystemFont"/>
              </a:rPr>
              <a:t>regardless of the extent of resection)</a:t>
            </a:r>
            <a:endParaRPr lang="el-GR" sz="3600" dirty="0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A36639BD-03B3-B6B1-6F12-CD9108CEEA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102" t="28586" r="38733" b="30612"/>
          <a:stretch/>
        </p:blipFill>
        <p:spPr>
          <a:xfrm>
            <a:off x="8043804" y="2103438"/>
            <a:ext cx="3799026" cy="13854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AB38F7-09ED-6DB2-AD46-1088E93150EA}"/>
              </a:ext>
            </a:extLst>
          </p:cNvPr>
          <p:cNvSpPr txBox="1"/>
          <p:nvPr/>
        </p:nvSpPr>
        <p:spPr>
          <a:xfrm>
            <a:off x="106847" y="2156769"/>
            <a:ext cx="84328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4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7486 patients, </a:t>
            </a:r>
          </a:p>
          <a:p>
            <a:r>
              <a:rPr lang="en-GB" sz="24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6788 with </a:t>
            </a:r>
            <a:r>
              <a:rPr lang="en-GB" sz="24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atypical meningiomas </a:t>
            </a:r>
          </a:p>
          <a:p>
            <a:pPr algn="l"/>
            <a:r>
              <a:rPr lang="en-GB" sz="24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698 with </a:t>
            </a:r>
            <a:r>
              <a:rPr lang="en-GB" sz="24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malignant meningiomas </a:t>
            </a:r>
          </a:p>
          <a:p>
            <a:pPr algn="l"/>
            <a:endParaRPr lang="en-GB" sz="2800" b="0" i="0" dirty="0">
              <a:solidFill>
                <a:srgbClr val="212121"/>
              </a:solidFill>
              <a:effectLst/>
              <a:highlight>
                <a:srgbClr val="FFFFFF"/>
              </a:highlight>
              <a:latin typeface="BlinkMacSystemFont"/>
            </a:endParaRPr>
          </a:p>
          <a:p>
            <a:pPr algn="l"/>
            <a:endParaRPr lang="en-GB" sz="2000" b="0" i="0" dirty="0">
              <a:solidFill>
                <a:srgbClr val="212121"/>
              </a:solidFill>
              <a:effectLst/>
              <a:highlight>
                <a:srgbClr val="FFFFFF"/>
              </a:highlight>
              <a:latin typeface="BlinkMacSystemFon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075CD9-E23A-8238-5135-515C82E218DB}"/>
              </a:ext>
            </a:extLst>
          </p:cNvPr>
          <p:cNvSpPr txBox="1"/>
          <p:nvPr/>
        </p:nvSpPr>
        <p:spPr>
          <a:xfrm>
            <a:off x="7441445" y="6316383"/>
            <a:ext cx="47827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https://pubmed.ncbi.nlm.nih.gov/32860156/</a:t>
            </a:r>
            <a:endParaRPr lang="el-G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E19709-38DB-DDFC-68B6-F0FE6C4EEDD2}"/>
              </a:ext>
            </a:extLst>
          </p:cNvPr>
          <p:cNvSpPr txBox="1"/>
          <p:nvPr/>
        </p:nvSpPr>
        <p:spPr>
          <a:xfrm>
            <a:off x="1400014" y="3781537"/>
            <a:ext cx="8432800" cy="193899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Overall </a:t>
            </a:r>
            <a:r>
              <a:rPr lang="en-GB" sz="24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5-year survival was 76.9% </a:t>
            </a:r>
            <a:r>
              <a:rPr lang="en-GB" sz="240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and</a:t>
            </a:r>
            <a:r>
              <a:rPr lang="en-GB" sz="24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43.3% </a:t>
            </a:r>
            <a:r>
              <a:rPr lang="en-GB" sz="24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among patients with WHO grades </a:t>
            </a:r>
            <a:r>
              <a:rPr lang="en-GB" sz="24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II and III </a:t>
            </a:r>
            <a:r>
              <a:rPr lang="en-GB" sz="24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meningiomas, respectively.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rgbClr val="212121"/>
              </a:solidFill>
              <a:effectLst/>
              <a:highlight>
                <a:srgbClr val="FFFFFF"/>
              </a:highlight>
              <a:latin typeface="BlinkMacSystemFon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Adjuvant RT </a:t>
            </a:r>
            <a:r>
              <a:rPr lang="en-GB" sz="240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correlated with</a:t>
            </a:r>
            <a:r>
              <a:rPr lang="en-GB" sz="24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improved survival</a:t>
            </a:r>
            <a:r>
              <a:rPr lang="en-GB" sz="24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in a multivariable model in patients with </a:t>
            </a:r>
            <a:r>
              <a:rPr lang="en-GB" sz="24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grade II </a:t>
            </a:r>
            <a:r>
              <a:rPr lang="en-GB" sz="24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tumors (p = 0.029)</a:t>
            </a:r>
          </a:p>
        </p:txBody>
      </p:sp>
      <p:pic>
        <p:nvPicPr>
          <p:cNvPr id="6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86A610D1-2828-C31E-70FA-1DA32F693A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47907E-9944-CE80-CE0B-303C531BAE99}"/>
              </a:ext>
            </a:extLst>
          </p:cNvPr>
          <p:cNvSpPr txBox="1"/>
          <p:nvPr/>
        </p:nvSpPr>
        <p:spPr>
          <a:xfrm>
            <a:off x="7029355" y="6430830"/>
            <a:ext cx="508225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Alfredo Quinones Hinojosa J </a:t>
            </a:r>
            <a:r>
              <a:rPr lang="en-GB" dirty="0" err="1"/>
              <a:t>Neurooncology</a:t>
            </a:r>
            <a:r>
              <a:rPr lang="en-GB" dirty="0"/>
              <a:t> </a:t>
            </a:r>
            <a:r>
              <a:rPr lang="en-GB" b="1" dirty="0"/>
              <a:t>2020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834470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>
            <a:extLst>
              <a:ext uri="{FF2B5EF4-FFF2-40B4-BE49-F238E27FC236}">
                <a16:creationId xmlns:a16="http://schemas.microsoft.com/office/drawing/2014/main" id="{2BA9FD21-D7EF-EB1B-7A7C-A0B175917D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484" t="21936" r="28790" b="17706"/>
          <a:stretch/>
        </p:blipFill>
        <p:spPr>
          <a:xfrm>
            <a:off x="9076596" y="1197508"/>
            <a:ext cx="3115403" cy="2313201"/>
          </a:xfrm>
          <a:prstGeom prst="rect">
            <a:avLst/>
          </a:prstGeom>
        </p:spPr>
      </p:pic>
      <p:pic>
        <p:nvPicPr>
          <p:cNvPr id="5" name="Εικόνα 4">
            <a:extLst>
              <a:ext uri="{FF2B5EF4-FFF2-40B4-BE49-F238E27FC236}">
                <a16:creationId xmlns:a16="http://schemas.microsoft.com/office/drawing/2014/main" id="{4B5858DD-9A9C-8F64-83ED-040611CC93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920" t="20645" r="33065" b="57978"/>
          <a:stretch/>
        </p:blipFill>
        <p:spPr>
          <a:xfrm>
            <a:off x="248046" y="2046539"/>
            <a:ext cx="8828550" cy="2867903"/>
          </a:xfrm>
          <a:prstGeom prst="rect">
            <a:avLst/>
          </a:prstGeom>
        </p:spPr>
      </p:pic>
      <p:sp>
        <p:nvSpPr>
          <p:cNvPr id="6" name="Τίτλος 1">
            <a:extLst>
              <a:ext uri="{FF2B5EF4-FFF2-40B4-BE49-F238E27FC236}">
                <a16:creationId xmlns:a16="http://schemas.microsoft.com/office/drawing/2014/main" id="{7CA53AE7-2775-DD38-7BF6-E6D4588D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48" y="100965"/>
            <a:ext cx="11773852" cy="1325563"/>
          </a:xfrm>
        </p:spPr>
        <p:txBody>
          <a:bodyPr>
            <a:normAutofit/>
          </a:bodyPr>
          <a:lstStyle/>
          <a:p>
            <a:r>
              <a:rPr lang="en-GB" sz="3200" b="1" dirty="0"/>
              <a:t>Selection of pts Grade II </a:t>
            </a:r>
            <a:r>
              <a:rPr lang="en-GB" sz="3200" dirty="0"/>
              <a:t>meningioma for </a:t>
            </a:r>
            <a:r>
              <a:rPr lang="en-GB" sz="3200" b="1" dirty="0"/>
              <a:t>SRS (adjuvant or definitive)</a:t>
            </a:r>
            <a:endParaRPr lang="el-GR" sz="3200" b="1" dirty="0"/>
          </a:p>
        </p:txBody>
      </p:sp>
      <p:sp>
        <p:nvSpPr>
          <p:cNvPr id="7" name="Θέση περιεχομένου 2">
            <a:extLst>
              <a:ext uri="{FF2B5EF4-FFF2-40B4-BE49-F238E27FC236}">
                <a16:creationId xmlns:a16="http://schemas.microsoft.com/office/drawing/2014/main" id="{4AB3C5FF-B5A8-82A7-A34F-4A9052EBD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1170" y="5254693"/>
            <a:ext cx="9378554" cy="824546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SRS is a good choice for </a:t>
            </a:r>
            <a:r>
              <a:rPr lang="en-GB" sz="2400" b="1" dirty="0"/>
              <a:t>patients age&lt;50</a:t>
            </a:r>
            <a:r>
              <a:rPr lang="en-GB" sz="2400" dirty="0"/>
              <a:t>, </a:t>
            </a:r>
            <a:r>
              <a:rPr lang="en-GB" sz="2400" b="1" dirty="0"/>
              <a:t>up to 1 previous resection</a:t>
            </a:r>
            <a:r>
              <a:rPr lang="en-GB" sz="2400" dirty="0"/>
              <a:t>, </a:t>
            </a:r>
            <a:r>
              <a:rPr lang="en-GB" sz="2400" b="1" dirty="0"/>
              <a:t>no previous RT (+ Volume&lt;11.5cc)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A9D014-9B5C-62AE-596A-D6E4D012368D}"/>
              </a:ext>
            </a:extLst>
          </p:cNvPr>
          <p:cNvSpPr txBox="1"/>
          <p:nvPr/>
        </p:nvSpPr>
        <p:spPr>
          <a:xfrm>
            <a:off x="4029234" y="1231272"/>
            <a:ext cx="372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Stratifications of the cohort</a:t>
            </a:r>
            <a:endParaRPr lang="el-G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5C5D05-EF35-A0BD-66F7-26201D328CD4}"/>
              </a:ext>
            </a:extLst>
          </p:cNvPr>
          <p:cNvSpPr txBox="1"/>
          <p:nvPr/>
        </p:nvSpPr>
        <p:spPr>
          <a:xfrm>
            <a:off x="7678201" y="6419491"/>
            <a:ext cx="4434673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Kowalchk</a:t>
            </a:r>
            <a:r>
              <a:rPr lang="en-GB" dirty="0"/>
              <a:t> et al. USA Red Journal </a:t>
            </a:r>
            <a:r>
              <a:rPr lang="en-GB" b="1" dirty="0"/>
              <a:t>Jan 2021 </a:t>
            </a:r>
            <a:endParaRPr lang="el-GR" dirty="0"/>
          </a:p>
        </p:txBody>
      </p:sp>
      <p:pic>
        <p:nvPicPr>
          <p:cNvPr id="2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5E6A9237-681C-ADAA-A269-216C41100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7239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7FDE245-B6CF-7BA4-9145-AF0DA4FC4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4991" y="1886082"/>
            <a:ext cx="7345101" cy="1325563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br>
              <a:rPr lang="en-GB" dirty="0"/>
            </a:br>
            <a:r>
              <a:rPr lang="en-GB" b="1" dirty="0"/>
              <a:t>Factors affecting SRS outcomes </a:t>
            </a:r>
            <a:br>
              <a:rPr lang="en-GB" dirty="0"/>
            </a:br>
            <a:br>
              <a:rPr lang="en-GB" dirty="0"/>
            </a:br>
            <a:endParaRPr lang="el-GR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35CECE7E-B376-3A0B-78BC-10EE645F71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3F419A-370A-C1B3-7CC5-0F6F8CEBB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501" y="4448550"/>
            <a:ext cx="2402032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9208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E23C25F-AAFF-24FF-8078-BF649763E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135" y="365125"/>
            <a:ext cx="11621730" cy="1325563"/>
          </a:xfrm>
        </p:spPr>
        <p:txBody>
          <a:bodyPr>
            <a:normAutofit/>
          </a:bodyPr>
          <a:lstStyle/>
          <a:p>
            <a:r>
              <a:rPr lang="en-GB" sz="4000" b="1" dirty="0"/>
              <a:t>factors</a:t>
            </a:r>
            <a:r>
              <a:rPr lang="en-GB" sz="4000" dirty="0"/>
              <a:t> associated with </a:t>
            </a:r>
            <a:r>
              <a:rPr lang="en-GB" sz="4000" b="1" dirty="0"/>
              <a:t>improved SRS local control </a:t>
            </a:r>
            <a:endParaRPr lang="el-GR" sz="4000" b="1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B99849D-1798-C911-D87F-15C38F818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219" y="1690689"/>
            <a:ext cx="10515600" cy="434631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Statistically significant (P &lt; .05) factors associated with improved SRS local control outcomes were: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higher marginal </a:t>
            </a:r>
            <a:r>
              <a:rPr lang="en-GB" b="1" dirty="0"/>
              <a:t>dose</a:t>
            </a:r>
            <a:r>
              <a:rPr lang="en-GB" dirty="0"/>
              <a:t>, </a:t>
            </a:r>
          </a:p>
          <a:p>
            <a:r>
              <a:rPr lang="en-GB" dirty="0"/>
              <a:t>small- to medium-</a:t>
            </a:r>
            <a:r>
              <a:rPr lang="en-GB" b="1" dirty="0"/>
              <a:t>sized</a:t>
            </a:r>
            <a:r>
              <a:rPr lang="en-GB" dirty="0"/>
              <a:t> tumors, </a:t>
            </a:r>
          </a:p>
          <a:p>
            <a:r>
              <a:rPr lang="en-GB" dirty="0"/>
              <a:t>WHO </a:t>
            </a:r>
            <a:r>
              <a:rPr lang="en-GB" b="1" dirty="0"/>
              <a:t>grade I</a:t>
            </a:r>
            <a:r>
              <a:rPr lang="en-GB" dirty="0"/>
              <a:t>, </a:t>
            </a:r>
          </a:p>
          <a:p>
            <a:r>
              <a:rPr lang="en-GB" b="1" dirty="0"/>
              <a:t>upfront SRS </a:t>
            </a:r>
            <a:r>
              <a:rPr lang="en-GB" dirty="0"/>
              <a:t>(irradiated tumor without surgical resection), </a:t>
            </a:r>
          </a:p>
          <a:p>
            <a:r>
              <a:rPr lang="en-GB" b="1" dirty="0"/>
              <a:t>early SRS </a:t>
            </a:r>
            <a:r>
              <a:rPr lang="en-GB" dirty="0"/>
              <a:t>(cranial deficits &lt; 1 </a:t>
            </a:r>
            <a:r>
              <a:rPr lang="en-GB" dirty="0" err="1"/>
              <a:t>yr</a:t>
            </a:r>
            <a:r>
              <a:rPr lang="en-GB" dirty="0"/>
              <a:t>), </a:t>
            </a:r>
          </a:p>
          <a:p>
            <a:r>
              <a:rPr lang="en-GB" b="1" dirty="0"/>
              <a:t>female sex</a:t>
            </a:r>
            <a:r>
              <a:rPr lang="en-GB" dirty="0"/>
              <a:t>, </a:t>
            </a:r>
          </a:p>
          <a:p>
            <a:r>
              <a:rPr lang="en-GB" dirty="0"/>
              <a:t>younger </a:t>
            </a:r>
            <a:r>
              <a:rPr lang="en-GB" b="1" dirty="0"/>
              <a:t>age</a:t>
            </a:r>
            <a:r>
              <a:rPr lang="en-GB" dirty="0"/>
              <a:t>,</a:t>
            </a:r>
          </a:p>
          <a:p>
            <a:r>
              <a:rPr lang="en-GB" b="1" dirty="0"/>
              <a:t>less conformal </a:t>
            </a:r>
            <a:r>
              <a:rPr lang="en-GB" dirty="0"/>
              <a:t>plans</a:t>
            </a:r>
            <a:endParaRPr lang="el-GR" dirty="0"/>
          </a:p>
        </p:txBody>
      </p:sp>
      <p:sp>
        <p:nvSpPr>
          <p:cNvPr id="4" name="Θέση περιεχομένου 2">
            <a:extLst>
              <a:ext uri="{FF2B5EF4-FFF2-40B4-BE49-F238E27FC236}">
                <a16:creationId xmlns:a16="http://schemas.microsoft.com/office/drawing/2014/main" id="{7308C90E-0175-DC68-76BD-64502A397D3E}"/>
              </a:ext>
            </a:extLst>
          </p:cNvPr>
          <p:cNvSpPr txBox="1">
            <a:spLocks/>
          </p:cNvSpPr>
          <p:nvPr/>
        </p:nvSpPr>
        <p:spPr>
          <a:xfrm>
            <a:off x="9013370" y="6248002"/>
            <a:ext cx="2723469" cy="489745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/>
              <a:t>ISRS guidelines</a:t>
            </a:r>
            <a:endParaRPr lang="el-GR" dirty="0"/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C74B5C6D-6A40-1299-DF50-5F2DBCCD14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771"/>
          <a:stretch/>
        </p:blipFill>
        <p:spPr>
          <a:xfrm>
            <a:off x="7965541" y="5052276"/>
            <a:ext cx="3565240" cy="1017178"/>
          </a:xfrm>
          <a:prstGeom prst="rect">
            <a:avLst/>
          </a:prstGeom>
        </p:spPr>
      </p:pic>
      <p:pic>
        <p:nvPicPr>
          <p:cNvPr id="6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048CA2A1-30DB-F01E-CB04-CEFCA239E4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8181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4A194E8-1D72-C2C0-1909-DFD6B367E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639" y="140676"/>
            <a:ext cx="11098161" cy="2150347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Multivariate analysis of </a:t>
            </a:r>
            <a:r>
              <a:rPr lang="en-GB" sz="4400" b="1" dirty="0"/>
              <a:t>factors</a:t>
            </a:r>
            <a:r>
              <a:rPr lang="en-GB" sz="4400" dirty="0"/>
              <a:t> associated with </a:t>
            </a:r>
            <a:r>
              <a:rPr lang="en-GB" sz="4400" b="1" dirty="0"/>
              <a:t>improved local </a:t>
            </a:r>
            <a:r>
              <a:rPr lang="en-GB" b="1" dirty="0"/>
              <a:t>control </a:t>
            </a:r>
            <a:r>
              <a:rPr lang="en-GB" dirty="0"/>
              <a:t>after</a:t>
            </a:r>
            <a:r>
              <a:rPr lang="en-GB" b="1" dirty="0"/>
              <a:t> SRS</a:t>
            </a:r>
            <a:br>
              <a:rPr lang="en-GB" dirty="0"/>
            </a:br>
            <a:r>
              <a:rPr lang="en-GB" sz="3600" dirty="0"/>
              <a:t>(stable and reduced volume)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BDE37EAD-CCA4-236A-FF64-0A4E7E2A3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2471956"/>
            <a:ext cx="6751320" cy="2522855"/>
          </a:xfrm>
        </p:spPr>
        <p:txBody>
          <a:bodyPr/>
          <a:lstStyle/>
          <a:p>
            <a:r>
              <a:rPr lang="en-GB" dirty="0" err="1"/>
              <a:t>Center</a:t>
            </a:r>
            <a:r>
              <a:rPr lang="en-GB" dirty="0"/>
              <a:t> experience (</a:t>
            </a:r>
            <a:r>
              <a:rPr lang="en-GB" b="1" dirty="0"/>
              <a:t>CS</a:t>
            </a:r>
            <a:r>
              <a:rPr lang="en-GB" dirty="0"/>
              <a:t>)</a:t>
            </a:r>
          </a:p>
          <a:p>
            <a:r>
              <a:rPr lang="en-GB" dirty="0"/>
              <a:t>Female (</a:t>
            </a:r>
            <a:r>
              <a:rPr lang="en-GB" b="1" dirty="0"/>
              <a:t>CS,CP</a:t>
            </a:r>
            <a:r>
              <a:rPr lang="en-GB" dirty="0"/>
              <a:t>)</a:t>
            </a:r>
          </a:p>
          <a:p>
            <a:r>
              <a:rPr lang="en-GB" dirty="0"/>
              <a:t>meningiomatosis vs sporadic (</a:t>
            </a:r>
            <a:r>
              <a:rPr lang="en-GB" b="1" dirty="0"/>
              <a:t>CS, PC</a:t>
            </a:r>
            <a:r>
              <a:rPr lang="en-GB" dirty="0"/>
              <a:t>)</a:t>
            </a:r>
          </a:p>
          <a:p>
            <a:r>
              <a:rPr lang="en-GB" dirty="0"/>
              <a:t>Prescription dose (</a:t>
            </a:r>
            <a:r>
              <a:rPr lang="en-GB" b="1" dirty="0"/>
              <a:t>PC</a:t>
            </a:r>
            <a:r>
              <a:rPr lang="en-GB" dirty="0"/>
              <a:t>)</a:t>
            </a:r>
          </a:p>
          <a:p>
            <a:r>
              <a:rPr lang="en-GB" dirty="0"/>
              <a:t>Maximum dose (</a:t>
            </a:r>
            <a:r>
              <a:rPr lang="en-GB" b="1" dirty="0"/>
              <a:t>CP</a:t>
            </a:r>
            <a:r>
              <a:rPr lang="en-GB" dirty="0"/>
              <a:t>)</a:t>
            </a:r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7A81C7-AFAF-C796-43E8-7648C7BFC77A}"/>
              </a:ext>
            </a:extLst>
          </p:cNvPr>
          <p:cNvSpPr txBox="1"/>
          <p:nvPr/>
        </p:nvSpPr>
        <p:spPr>
          <a:xfrm>
            <a:off x="5058137" y="5988734"/>
            <a:ext cx="6974908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dirty="0"/>
              <a:t>Santacrose et al. </a:t>
            </a:r>
            <a:r>
              <a:rPr lang="en-GB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Long-term Tumor Control of Benign Intracranial Meningiomas After Radiosurgery in a Series of 4565 Patients </a:t>
            </a:r>
            <a:r>
              <a:rPr lang="en-GB" b="1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2011</a:t>
            </a:r>
          </a:p>
        </p:txBody>
      </p:sp>
      <p:sp>
        <p:nvSpPr>
          <p:cNvPr id="5" name="Θέση περιεχομένου 2">
            <a:extLst>
              <a:ext uri="{FF2B5EF4-FFF2-40B4-BE49-F238E27FC236}">
                <a16:creationId xmlns:a16="http://schemas.microsoft.com/office/drawing/2014/main" id="{512BC5A6-40F3-205A-4862-C046FC1AD85E}"/>
              </a:ext>
            </a:extLst>
          </p:cNvPr>
          <p:cNvSpPr txBox="1">
            <a:spLocks/>
          </p:cNvSpPr>
          <p:nvPr/>
        </p:nvSpPr>
        <p:spPr>
          <a:xfrm>
            <a:off x="7042423" y="4146236"/>
            <a:ext cx="3189597" cy="14349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Cavernous sinus</a:t>
            </a:r>
          </a:p>
          <a:p>
            <a:r>
              <a:rPr lang="en-GB" sz="2400" dirty="0" err="1"/>
              <a:t>CerebroPontal</a:t>
            </a:r>
            <a:r>
              <a:rPr lang="en-GB" sz="2400" dirty="0"/>
              <a:t> Angle</a:t>
            </a:r>
          </a:p>
          <a:p>
            <a:r>
              <a:rPr lang="en-GB" sz="2400" dirty="0"/>
              <a:t>Petro clival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1855D526-571E-2C95-CE4C-AC7A974E38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51" t="34222" r="37667" b="12001"/>
          <a:stretch/>
        </p:blipFill>
        <p:spPr>
          <a:xfrm>
            <a:off x="8728461" y="1854276"/>
            <a:ext cx="3207900" cy="1714975"/>
          </a:xfrm>
          <a:prstGeom prst="rect">
            <a:avLst/>
          </a:prstGeom>
        </p:spPr>
      </p:pic>
      <p:pic>
        <p:nvPicPr>
          <p:cNvPr id="7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E4337EF9-0203-9832-9FD0-7345ECB9E6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4158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8446694-14FB-AA8A-AA42-8C022914D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051" y="239410"/>
            <a:ext cx="950779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Fira Sans" panose="020B0503050000020004" pitchFamily="34" charset="0"/>
              </a:rPr>
              <a:t>IMAGING</a:t>
            </a:r>
            <a:r>
              <a:rPr lang="en-GB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Fira Sans" panose="020B0503050000020004" pitchFamily="34" charset="0"/>
              </a:rPr>
              <a:t>: impact of  </a:t>
            </a:r>
            <a:r>
              <a:rPr lang="en-GB" sz="3600" b="1" i="0" baseline="30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Fira Sans" panose="020B0503050000020004" pitchFamily="34" charset="0"/>
              </a:rPr>
              <a:t>68</a:t>
            </a:r>
            <a:r>
              <a:rPr lang="en-GB" sz="36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Fira Sans" panose="020B0503050000020004" pitchFamily="34" charset="0"/>
              </a:rPr>
              <a:t>Ga-DOTATOC PET to SRS </a:t>
            </a:r>
            <a:r>
              <a:rPr lang="en-GB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Fira Sans" panose="020B0503050000020004" pitchFamily="34" charset="0"/>
              </a:rPr>
              <a:t>on target volume delineation of meningiomas</a:t>
            </a:r>
            <a:endParaRPr lang="el-GR" sz="3600" dirty="0"/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9553B2AD-1A10-C70D-0F6B-77A18A1224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5130" t="25606" r="18351" b="37788"/>
          <a:stretch/>
        </p:blipFill>
        <p:spPr>
          <a:xfrm>
            <a:off x="8514735" y="1564973"/>
            <a:ext cx="3362632" cy="148837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B9EA92-FA2D-5E92-D347-856A5241D657}"/>
              </a:ext>
            </a:extLst>
          </p:cNvPr>
          <p:cNvSpPr txBox="1"/>
          <p:nvPr/>
        </p:nvSpPr>
        <p:spPr>
          <a:xfrm>
            <a:off x="4972015" y="3222953"/>
            <a:ext cx="7085439" cy="2805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highlight>
                  <a:srgbClr val="FFFFFF"/>
                </a:highlight>
                <a:latin typeface="Fira Sans" panose="020B0503050000020004" pitchFamily="34" charset="0"/>
              </a:rPr>
              <a:t>Easier to define target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0000"/>
                </a:solidFill>
                <a:highlight>
                  <a:srgbClr val="FFFFFF"/>
                </a:highlight>
                <a:latin typeface="Fira Sans" panose="020B0503050000020004" pitchFamily="34" charset="0"/>
              </a:rPr>
              <a:t>planning volumes showed significantly smaller </a:t>
            </a:r>
            <a:r>
              <a:rPr lang="en-GB" sz="2400" dirty="0">
                <a:solidFill>
                  <a:srgbClr val="000000"/>
                </a:solidFill>
                <a:highlight>
                  <a:srgbClr val="FFFFFF"/>
                </a:highlight>
                <a:latin typeface="Fira Sans" panose="020B0503050000020004" pitchFamily="34" charset="0"/>
              </a:rPr>
              <a:t>per physician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0000"/>
                </a:solidFill>
                <a:highlight>
                  <a:srgbClr val="FFFFFF"/>
                </a:highlight>
                <a:latin typeface="Fira Sans" panose="020B0503050000020004" pitchFamily="34" charset="0"/>
              </a:rPr>
              <a:t>preference for PET/MRI </a:t>
            </a:r>
            <a:r>
              <a:rPr lang="en-GB" sz="2400" dirty="0">
                <a:solidFill>
                  <a:srgbClr val="000000"/>
                </a:solidFill>
                <a:highlight>
                  <a:srgbClr val="FFFFFF"/>
                </a:highlight>
                <a:latin typeface="Fira Sans" panose="020B0503050000020004" pitchFamily="34" charset="0"/>
              </a:rPr>
              <a:t>by </a:t>
            </a:r>
            <a:r>
              <a:rPr lang="en-GB" sz="2400" b="1" dirty="0" err="1">
                <a:solidFill>
                  <a:srgbClr val="000000"/>
                </a:solidFill>
                <a:highlight>
                  <a:srgbClr val="FFFFFF"/>
                </a:highlight>
                <a:latin typeface="Fira Sans" panose="020B0503050000020004" pitchFamily="34" charset="0"/>
              </a:rPr>
              <a:t>radiosurgeons</a:t>
            </a:r>
            <a:r>
              <a:rPr lang="en-GB" sz="2400" dirty="0">
                <a:solidFill>
                  <a:srgbClr val="000000"/>
                </a:solidFill>
                <a:highlight>
                  <a:srgbClr val="FFFFFF"/>
                </a:highlight>
                <a:latin typeface="Fira Sans" panose="020B0503050000020004" pitchFamily="34" charset="0"/>
              </a:rPr>
              <a:t> (particularly in proximity to critical structures)</a:t>
            </a:r>
          </a:p>
        </p:txBody>
      </p:sp>
      <p:pic>
        <p:nvPicPr>
          <p:cNvPr id="3" name="Εικόνα 2" descr="Εικόνα που περιέχει στιγμιότυπο οθόνης, ιατρική απεικόνιση, ακτινολογία&#10;&#10;Περιγραφή που δημιουργήθηκε αυτόματα">
            <a:extLst>
              <a:ext uri="{FF2B5EF4-FFF2-40B4-BE49-F238E27FC236}">
                <a16:creationId xmlns:a16="http://schemas.microsoft.com/office/drawing/2014/main" id="{56DC5383-C5C5-B69B-C60D-230B56BD9F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8"/>
          <a:stretch/>
        </p:blipFill>
        <p:spPr>
          <a:xfrm>
            <a:off x="314633" y="2100345"/>
            <a:ext cx="4436071" cy="40251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582DC4-C686-28D6-C88D-C6BF0FB1AFCD}"/>
              </a:ext>
            </a:extLst>
          </p:cNvPr>
          <p:cNvSpPr txBox="1"/>
          <p:nvPr/>
        </p:nvSpPr>
        <p:spPr>
          <a:xfrm>
            <a:off x="8032954" y="6401545"/>
            <a:ext cx="402450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dirty="0"/>
              <a:t>Acker, Neurosurgical Focus (JNS) </a:t>
            </a:r>
            <a:r>
              <a:rPr lang="en-GB" b="1" dirty="0"/>
              <a:t>2019</a:t>
            </a:r>
            <a:endParaRPr lang="el-GR" b="1" dirty="0"/>
          </a:p>
        </p:txBody>
      </p:sp>
      <p:pic>
        <p:nvPicPr>
          <p:cNvPr id="6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2E2C89C4-0B48-5E8D-AB5D-3E3DA46795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084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1507F-DDA4-5E58-07AC-6FCD60858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919" y="365125"/>
            <a:ext cx="11786716" cy="1325563"/>
          </a:xfrm>
        </p:spPr>
        <p:txBody>
          <a:bodyPr/>
          <a:lstStyle/>
          <a:p>
            <a:r>
              <a:rPr lang="en-US" dirty="0"/>
              <a:t>Diplome </a:t>
            </a:r>
            <a:r>
              <a:rPr lang="en-US" dirty="0" err="1"/>
              <a:t>Universite</a:t>
            </a:r>
            <a:r>
              <a:rPr lang="en-US" dirty="0"/>
              <a:t> in </a:t>
            </a:r>
            <a:br>
              <a:rPr lang="en-US" dirty="0"/>
            </a:br>
            <a:r>
              <a:rPr lang="en-US" b="1" dirty="0"/>
              <a:t>Stereotactic Radiosurgery </a:t>
            </a:r>
            <a:r>
              <a:rPr lang="en-US" dirty="0"/>
              <a:t>and </a:t>
            </a:r>
            <a:r>
              <a:rPr lang="en-US" b="1" dirty="0"/>
              <a:t>Protontherapy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4D684B4-7246-317F-E210-CD049FC474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5104" t="24320" r="27613" b="18410"/>
          <a:stretch/>
        </p:blipFill>
        <p:spPr>
          <a:xfrm>
            <a:off x="6250074" y="2419252"/>
            <a:ext cx="5780712" cy="393850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9B7F02-986C-ABD5-0DE3-BA81DFB61EF9}"/>
              </a:ext>
            </a:extLst>
          </p:cNvPr>
          <p:cNvSpPr txBox="1"/>
          <p:nvPr/>
        </p:nvSpPr>
        <p:spPr>
          <a:xfrm>
            <a:off x="190919" y="3926840"/>
            <a:ext cx="5758461" cy="8309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err="1"/>
              <a:t>Universite</a:t>
            </a:r>
            <a:r>
              <a:rPr lang="en-US" sz="2400" dirty="0"/>
              <a:t> Pierre and Marie Curie (Paris VI)</a:t>
            </a:r>
          </a:p>
          <a:p>
            <a:pPr algn="ctr"/>
            <a:r>
              <a:rPr lang="en-US" sz="2400" dirty="0"/>
              <a:t>2010</a:t>
            </a:r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5727939A-3D7A-BB82-26E5-28DA75E2F2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1645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 descr="Εικόνα που περιέχει ιατρική απεικόνιση, ακτινολογία, ακτινογραφία, ιατρική ακτινογραφία&#10;&#10;Περιγραφή που δημιουργήθηκε αυτόματα">
            <a:extLst>
              <a:ext uri="{FF2B5EF4-FFF2-40B4-BE49-F238E27FC236}">
                <a16:creationId xmlns:a16="http://schemas.microsoft.com/office/drawing/2014/main" id="{AA1D9471-4D4C-8A6B-3D71-A0F8D51668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6"/>
          <a:stretch/>
        </p:blipFill>
        <p:spPr>
          <a:xfrm>
            <a:off x="125319" y="119069"/>
            <a:ext cx="3742184" cy="3251620"/>
          </a:xfrm>
          <a:prstGeom prst="rect">
            <a:avLst/>
          </a:prstGeom>
        </p:spPr>
      </p:pic>
      <p:pic>
        <p:nvPicPr>
          <p:cNvPr id="5" name="Εικόνα 4" descr="Εικόνα που περιέχει ιατρική απεικόνιση, ακτινολογία, στιγμιότυπο οθόνης, ιατρ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ABE17606-FE4C-28EC-7EB1-AFAF639A20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9"/>
          <a:stretch/>
        </p:blipFill>
        <p:spPr>
          <a:xfrm>
            <a:off x="134689" y="3487312"/>
            <a:ext cx="3742184" cy="3258796"/>
          </a:xfrm>
          <a:prstGeom prst="rect">
            <a:avLst/>
          </a:prstGeom>
        </p:spPr>
      </p:pic>
      <p:pic>
        <p:nvPicPr>
          <p:cNvPr id="7" name="Εικόνα 6" descr="Εικόνα που περιέχει ιατρική απεικόνιση, ακτινολογία, στιγμιότυπο οθόνης, φιλμ ακτινογραφίας&#10;&#10;Περιγραφή που δημιουργήθηκε αυτόματα">
            <a:extLst>
              <a:ext uri="{FF2B5EF4-FFF2-40B4-BE49-F238E27FC236}">
                <a16:creationId xmlns:a16="http://schemas.microsoft.com/office/drawing/2014/main" id="{1029CF3E-A010-B386-040D-F698DE1085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367" y="1593569"/>
            <a:ext cx="5447071" cy="4131204"/>
          </a:xfrm>
          <a:prstGeom prst="rect">
            <a:avLst/>
          </a:prstGeom>
        </p:spPr>
      </p:pic>
      <p:pic>
        <p:nvPicPr>
          <p:cNvPr id="9" name="Θέση περιεχομένου 4">
            <a:extLst>
              <a:ext uri="{FF2B5EF4-FFF2-40B4-BE49-F238E27FC236}">
                <a16:creationId xmlns:a16="http://schemas.microsoft.com/office/drawing/2014/main" id="{620A1B16-0B33-388D-21E8-26A21D53AC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436" t="21539" r="29028" b="40500"/>
          <a:stretch/>
        </p:blipFill>
        <p:spPr>
          <a:xfrm>
            <a:off x="8324498" y="42367"/>
            <a:ext cx="3867501" cy="17372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F3E11F-F935-DF00-B44F-35276AC11818}"/>
              </a:ext>
            </a:extLst>
          </p:cNvPr>
          <p:cNvSpPr txBox="1"/>
          <p:nvPr/>
        </p:nvSpPr>
        <p:spPr>
          <a:xfrm>
            <a:off x="8032954" y="6401545"/>
            <a:ext cx="402450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dirty="0"/>
              <a:t>Acker, Neurosurgical Focus (JNS) </a:t>
            </a:r>
            <a:r>
              <a:rPr lang="en-GB" b="1" dirty="0"/>
              <a:t>2019</a:t>
            </a:r>
            <a:endParaRPr lang="el-GR" b="1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60E97384-EDFD-A4EC-C19B-F56A38419C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96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96D5574-8B34-DF37-C0D4-8ED52D3D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236" y="2261974"/>
            <a:ext cx="11579527" cy="1827705"/>
          </a:xfrm>
        </p:spPr>
        <p:txBody>
          <a:bodyPr>
            <a:normAutofit fontScale="90000"/>
          </a:bodyPr>
          <a:lstStyle/>
          <a:p>
            <a:pPr marL="514350" indent="-514350" algn="ctr"/>
            <a:r>
              <a:rPr lang="en-GB" b="1" dirty="0"/>
              <a:t>Skullbase meningioma Radiosurgery </a:t>
            </a:r>
            <a:br>
              <a:rPr lang="en-GB" b="1" dirty="0"/>
            </a:br>
            <a:r>
              <a:rPr lang="en-GB" b="1" dirty="0"/>
              <a:t>Complications</a:t>
            </a:r>
            <a:br>
              <a:rPr lang="en-GB" dirty="0"/>
            </a:br>
            <a:endParaRPr lang="el-GR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79F6D674-255F-DA47-615D-9C12892E8D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A6D4FB-0BB6-52EF-A6E9-D9245C1655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501" y="4448550"/>
            <a:ext cx="2402032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680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2F202A7-64BB-8879-CB53-DD754ECBA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920" y="65976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Complications SRS for Skullbase Meningiomas</a:t>
            </a:r>
            <a:br>
              <a:rPr lang="el-GR" dirty="0"/>
            </a:b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1EDF5BC-76DB-0EDA-D3B4-5E9A4EBE6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427" y="1985328"/>
            <a:ext cx="5156585" cy="3498364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GB" dirty="0"/>
              <a:t>Neuropathy</a:t>
            </a:r>
          </a:p>
          <a:p>
            <a:r>
              <a:rPr lang="en-GB" dirty="0"/>
              <a:t>Optic pathway toxicity</a:t>
            </a:r>
          </a:p>
          <a:p>
            <a:r>
              <a:rPr lang="en-GB" dirty="0"/>
              <a:t>Facial Nerve toxicity</a:t>
            </a:r>
          </a:p>
          <a:p>
            <a:r>
              <a:rPr lang="en-GB" dirty="0"/>
              <a:t>Radiation Necrosis Brain</a:t>
            </a:r>
          </a:p>
          <a:p>
            <a:r>
              <a:rPr lang="en-GB" dirty="0"/>
              <a:t>Oedema</a:t>
            </a:r>
          </a:p>
          <a:p>
            <a:r>
              <a:rPr lang="en-GB" dirty="0"/>
              <a:t>Pituitary gland hormone deficit</a:t>
            </a:r>
          </a:p>
          <a:p>
            <a:r>
              <a:rPr lang="en-GB" dirty="0"/>
              <a:t>Headache</a:t>
            </a:r>
          </a:p>
          <a:p>
            <a:endParaRPr lang="en-GB" dirty="0"/>
          </a:p>
          <a:p>
            <a:endParaRPr lang="el-GR" dirty="0"/>
          </a:p>
        </p:txBody>
      </p:sp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BBACF58F-FB31-8883-DE60-8AB13AA37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8123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8E4A7DF-0B7B-85D9-3DC2-615636245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649605"/>
            <a:ext cx="5999480" cy="1325563"/>
          </a:xfrm>
        </p:spPr>
        <p:txBody>
          <a:bodyPr/>
          <a:lstStyle/>
          <a:p>
            <a:r>
              <a:rPr lang="en-GB" dirty="0"/>
              <a:t>neurological deterioration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689DDEC-56E7-ECE7-F950-EAE7345E4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611" y="2959509"/>
            <a:ext cx="10811189" cy="2171291"/>
          </a:xfrm>
        </p:spPr>
        <p:txBody>
          <a:bodyPr>
            <a:normAutofit fontScale="92500"/>
          </a:bodyPr>
          <a:lstStyle/>
          <a:p>
            <a:r>
              <a:rPr lang="en-GB" dirty="0"/>
              <a:t>Incidence of </a:t>
            </a:r>
            <a:r>
              <a:rPr lang="en-GB" b="1" dirty="0"/>
              <a:t>neurological deterioration</a:t>
            </a:r>
            <a:r>
              <a:rPr lang="en-GB" dirty="0"/>
              <a:t>, or development of </a:t>
            </a:r>
            <a:r>
              <a:rPr lang="en-GB" b="1" dirty="0"/>
              <a:t>new neurological deficits</a:t>
            </a:r>
            <a:r>
              <a:rPr lang="en-GB" dirty="0"/>
              <a:t> in those series with long-term follow-up, has been relatively </a:t>
            </a:r>
            <a:r>
              <a:rPr lang="en-GB" b="1" dirty="0"/>
              <a:t>low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dirty="0"/>
              <a:t>Approximately </a:t>
            </a:r>
            <a:r>
              <a:rPr lang="en-GB" b="1" dirty="0"/>
              <a:t>80%</a:t>
            </a:r>
            <a:r>
              <a:rPr lang="en-GB" dirty="0"/>
              <a:t> to </a:t>
            </a:r>
            <a:r>
              <a:rPr lang="en-GB" b="1" dirty="0"/>
              <a:t>100%</a:t>
            </a:r>
            <a:r>
              <a:rPr lang="en-GB" dirty="0"/>
              <a:t> of patients </a:t>
            </a:r>
            <a:r>
              <a:rPr lang="en-GB" b="1" dirty="0"/>
              <a:t>preserve neurological functions</a:t>
            </a:r>
            <a:endParaRPr lang="el-GR" b="1" dirty="0"/>
          </a:p>
        </p:txBody>
      </p:sp>
      <p:sp>
        <p:nvSpPr>
          <p:cNvPr id="4" name="Θέση περιεχομένου 2">
            <a:extLst>
              <a:ext uri="{FF2B5EF4-FFF2-40B4-BE49-F238E27FC236}">
                <a16:creationId xmlns:a16="http://schemas.microsoft.com/office/drawing/2014/main" id="{7E4C274B-D4AE-AEF8-E0A4-1AFC200A03A1}"/>
              </a:ext>
            </a:extLst>
          </p:cNvPr>
          <p:cNvSpPr txBox="1">
            <a:spLocks/>
          </p:cNvSpPr>
          <p:nvPr/>
        </p:nvSpPr>
        <p:spPr>
          <a:xfrm>
            <a:off x="8301302" y="5679169"/>
            <a:ext cx="3052498" cy="489745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/>
              <a:t>ISRS guidelines</a:t>
            </a:r>
            <a:endParaRPr lang="el-GR" dirty="0"/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2050D9F5-4E25-CFE2-1083-E6821F05C2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049" r="75322" b="71471"/>
          <a:stretch/>
        </p:blipFill>
        <p:spPr>
          <a:xfrm>
            <a:off x="8558652" y="462593"/>
            <a:ext cx="3052498" cy="1007524"/>
          </a:xfrm>
          <a:prstGeom prst="rect">
            <a:avLst/>
          </a:prstGeom>
        </p:spPr>
      </p:pic>
      <p:pic>
        <p:nvPicPr>
          <p:cNvPr id="6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6B8405A0-0D79-EBF5-8ABA-4643D88103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9470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EE87379-A88B-215E-BC3D-3576D4041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complications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E3E2E68-E1E2-F7E6-BC4D-535B4810A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2171065"/>
            <a:ext cx="4475480" cy="1842135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b="1" dirty="0"/>
              <a:t>Neurological deterioration</a:t>
            </a:r>
          </a:p>
          <a:p>
            <a:pPr lvl="1"/>
            <a:r>
              <a:rPr lang="en-GB" sz="2800" b="1" dirty="0"/>
              <a:t>CS 10.8%</a:t>
            </a:r>
          </a:p>
          <a:p>
            <a:pPr lvl="1"/>
            <a:r>
              <a:rPr lang="en-GB" sz="2800" dirty="0"/>
              <a:t>PC 15%</a:t>
            </a:r>
          </a:p>
          <a:p>
            <a:pPr lvl="1"/>
            <a:r>
              <a:rPr lang="en-GB" sz="2800" dirty="0"/>
              <a:t>CPA 14.2%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804BFB-9E40-02F7-C5B9-87A42A27F9D3}"/>
              </a:ext>
            </a:extLst>
          </p:cNvPr>
          <p:cNvSpPr txBox="1"/>
          <p:nvPr/>
        </p:nvSpPr>
        <p:spPr>
          <a:xfrm>
            <a:off x="5045916" y="6162992"/>
            <a:ext cx="6971914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dirty="0"/>
              <a:t>Santacrose et al. </a:t>
            </a:r>
            <a:r>
              <a:rPr lang="en-GB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Long-term Tumor Control of Benign Intracranial Meningiomas After Radiosurgery in a Series of 4565 Patients 2011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16318A-BF87-195E-E32E-C334D3CA2D99}"/>
              </a:ext>
            </a:extLst>
          </p:cNvPr>
          <p:cNvSpPr txBox="1"/>
          <p:nvPr/>
        </p:nvSpPr>
        <p:spPr>
          <a:xfrm>
            <a:off x="6607605" y="3181459"/>
            <a:ext cx="4612640" cy="18158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800" b="1" dirty="0"/>
              <a:t>Permanent morbidity rates</a:t>
            </a:r>
          </a:p>
          <a:p>
            <a:pPr lvl="1"/>
            <a:r>
              <a:rPr lang="en-GB" sz="2800" b="1" dirty="0"/>
              <a:t>CS 5.9%</a:t>
            </a:r>
          </a:p>
          <a:p>
            <a:pPr lvl="1"/>
            <a:r>
              <a:rPr lang="en-GB" sz="2800" dirty="0"/>
              <a:t>PC 8.4%</a:t>
            </a:r>
          </a:p>
          <a:p>
            <a:pPr lvl="1"/>
            <a:r>
              <a:rPr lang="en-GB" sz="2800" dirty="0"/>
              <a:t>CPA 8.3%</a:t>
            </a:r>
            <a:endParaRPr lang="el-GR" sz="2800" dirty="0"/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26EE80E0-9C94-F1E7-E0B3-88A7F8E14C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51" t="34222" r="37667" b="12001"/>
          <a:stretch/>
        </p:blipFill>
        <p:spPr>
          <a:xfrm>
            <a:off x="7938565" y="241888"/>
            <a:ext cx="3952240" cy="2112906"/>
          </a:xfrm>
          <a:prstGeom prst="rect">
            <a:avLst/>
          </a:prstGeom>
        </p:spPr>
      </p:pic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DE8AB698-710E-A5CC-5E87-C7574DD262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43553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4F17DEE-C886-932B-780F-4F0D3C833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93858"/>
            <a:ext cx="4373880" cy="1325563"/>
          </a:xfrm>
        </p:spPr>
        <p:txBody>
          <a:bodyPr/>
          <a:lstStyle/>
          <a:p>
            <a:r>
              <a:rPr lang="en-GB" dirty="0"/>
              <a:t>Post-SRS </a:t>
            </a:r>
            <a:r>
              <a:rPr lang="en-GB" b="1" dirty="0" err="1"/>
              <a:t>Edema</a:t>
            </a:r>
            <a:endParaRPr lang="el-GR" b="1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7688CA9-48DA-EE95-20F9-5B77CB6F8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700" y="2052459"/>
            <a:ext cx="9880600" cy="2573655"/>
          </a:xfrm>
        </p:spPr>
        <p:txBody>
          <a:bodyPr/>
          <a:lstStyle/>
          <a:p>
            <a:r>
              <a:rPr lang="en-GB" b="1" dirty="0"/>
              <a:t>Skullbase</a:t>
            </a:r>
            <a:r>
              <a:rPr lang="en-GB" dirty="0"/>
              <a:t> meningiomas </a:t>
            </a:r>
            <a:r>
              <a:rPr lang="en-GB" b="1" dirty="0"/>
              <a:t>lower risk </a:t>
            </a:r>
            <a:r>
              <a:rPr lang="en-GB" dirty="0"/>
              <a:t>of post-SRS </a:t>
            </a:r>
            <a:r>
              <a:rPr lang="en-GB" dirty="0" err="1"/>
              <a:t>edema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Edema</a:t>
            </a:r>
            <a:r>
              <a:rPr lang="en-GB" dirty="0"/>
              <a:t> is </a:t>
            </a:r>
            <a:r>
              <a:rPr lang="en-GB" u="sng" dirty="0"/>
              <a:t>related</a:t>
            </a:r>
            <a:r>
              <a:rPr lang="en-GB" dirty="0"/>
              <a:t> with </a:t>
            </a:r>
            <a:r>
              <a:rPr lang="en-GB" b="1" dirty="0"/>
              <a:t>Dose</a:t>
            </a:r>
            <a:r>
              <a:rPr lang="en-GB" dirty="0"/>
              <a:t> and </a:t>
            </a:r>
            <a:r>
              <a:rPr lang="en-GB" b="1" dirty="0"/>
              <a:t>Volume</a:t>
            </a:r>
          </a:p>
          <a:p>
            <a:endParaRPr lang="en-GB" dirty="0"/>
          </a:p>
          <a:p>
            <a:r>
              <a:rPr lang="en-GB" dirty="0" err="1"/>
              <a:t>Edema</a:t>
            </a:r>
            <a:r>
              <a:rPr lang="en-GB" dirty="0"/>
              <a:t> is </a:t>
            </a:r>
            <a:r>
              <a:rPr lang="en-GB" u="sng" dirty="0"/>
              <a:t>NOT DIRECTLY</a:t>
            </a:r>
            <a:r>
              <a:rPr lang="en-GB" dirty="0"/>
              <a:t> RELATED with Dose and Volume</a:t>
            </a:r>
          </a:p>
          <a:p>
            <a:endParaRPr lang="en-GB" dirty="0"/>
          </a:p>
          <a:p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02368C-0EC8-3FA5-B1F1-DA7B43A9E382}"/>
              </a:ext>
            </a:extLst>
          </p:cNvPr>
          <p:cNvSpPr txBox="1"/>
          <p:nvPr/>
        </p:nvSpPr>
        <p:spPr>
          <a:xfrm>
            <a:off x="2806839" y="5056219"/>
            <a:ext cx="9001760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dirty="0"/>
              <a:t>Multivariate mechanism with unclear relationship </a:t>
            </a:r>
            <a:endParaRPr lang="el-GR" sz="3200" dirty="0"/>
          </a:p>
        </p:txBody>
      </p:sp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503FD112-5736-8396-59B3-4B6327B01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99592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E653590-6D94-CA84-D626-8CAFDCE3E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7660640" cy="1325563"/>
          </a:xfrm>
        </p:spPr>
        <p:txBody>
          <a:bodyPr>
            <a:noAutofit/>
          </a:bodyPr>
          <a:lstStyle/>
          <a:p>
            <a:r>
              <a:rPr lang="en-GB" sz="3200" dirty="0"/>
              <a:t>Risk of </a:t>
            </a:r>
            <a:r>
              <a:rPr lang="en-GB" sz="3200" b="1" dirty="0"/>
              <a:t>radiation-associated intracranial malignancy </a:t>
            </a:r>
            <a:r>
              <a:rPr lang="en-GB" sz="3200" dirty="0"/>
              <a:t>after </a:t>
            </a:r>
            <a:r>
              <a:rPr lang="en-GB" sz="3200" b="1" dirty="0"/>
              <a:t>stereotactic radiosurgery</a:t>
            </a:r>
            <a:r>
              <a:rPr lang="en-GB" sz="3200" dirty="0"/>
              <a:t>: a retrospective, multicentre, cohort study</a:t>
            </a:r>
            <a:endParaRPr lang="el-GR" sz="3200" dirty="0"/>
          </a:p>
        </p:txBody>
      </p:sp>
      <p:pic>
        <p:nvPicPr>
          <p:cNvPr id="4" name="Θέση περιεχομένου 4">
            <a:extLst>
              <a:ext uri="{FF2B5EF4-FFF2-40B4-BE49-F238E27FC236}">
                <a16:creationId xmlns:a16="http://schemas.microsoft.com/office/drawing/2014/main" id="{B1D1E276-517E-01A4-1BF8-F1CE33F68E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74" t="25381" r="41611" b="28297"/>
          <a:stretch/>
        </p:blipFill>
        <p:spPr>
          <a:xfrm>
            <a:off x="8302939" y="189864"/>
            <a:ext cx="3654675" cy="167608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ED4EF2-1913-23CB-B318-D2E67A26F8C1}"/>
              </a:ext>
            </a:extLst>
          </p:cNvPr>
          <p:cNvSpPr txBox="1"/>
          <p:nvPr/>
        </p:nvSpPr>
        <p:spPr>
          <a:xfrm>
            <a:off x="142240" y="3653226"/>
            <a:ext cx="1181537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estimated risk for </a:t>
            </a:r>
            <a:r>
              <a:rPr lang="en-GB" sz="2400" b="1" dirty="0"/>
              <a:t>intracranial secondary malignancy </a:t>
            </a:r>
            <a:r>
              <a:rPr lang="en-GB" sz="2400" dirty="0"/>
              <a:t>or</a:t>
            </a:r>
            <a:r>
              <a:rPr lang="en-GB" sz="2400" b="1" dirty="0"/>
              <a:t> malignant transformation</a:t>
            </a:r>
            <a:r>
              <a:rPr lang="en-GB" sz="2400" dirty="0"/>
              <a:t> of a benign tumour in patients treated with </a:t>
            </a:r>
            <a:r>
              <a:rPr lang="en-GB" sz="2400" b="1" dirty="0"/>
              <a:t>stereotactic radiosurgery </a:t>
            </a:r>
            <a:r>
              <a:rPr lang="en-GB" sz="2400" dirty="0"/>
              <a:t>remains low at long-term follow-up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/>
              <a:t>similar to the risk</a:t>
            </a:r>
            <a:r>
              <a:rPr lang="en-GB" sz="2400" dirty="0"/>
              <a:t> of the general population to have a </a:t>
            </a:r>
            <a:r>
              <a:rPr lang="en-GB" sz="2400" b="1" dirty="0"/>
              <a:t>primary CNS tumour</a:t>
            </a:r>
            <a:endParaRPr lang="el-GR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2E87FA-F3C6-8BB9-A043-259347B03049}"/>
              </a:ext>
            </a:extLst>
          </p:cNvPr>
          <p:cNvSpPr txBox="1"/>
          <p:nvPr/>
        </p:nvSpPr>
        <p:spPr>
          <a:xfrm>
            <a:off x="1381760" y="2524050"/>
            <a:ext cx="8324948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dirty="0"/>
              <a:t>6·87 per 100 000 patient-years for malignant transformation</a:t>
            </a:r>
          </a:p>
          <a:p>
            <a:r>
              <a:rPr lang="en-GB" sz="1800" dirty="0"/>
              <a:t>2·26 per 100 000 patient-years for radiosurgery-associated intracranial malignancy</a:t>
            </a:r>
            <a:endParaRPr lang="el-G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D3FFE9-8B60-72C3-78C0-6A6B78954D82}"/>
              </a:ext>
            </a:extLst>
          </p:cNvPr>
          <p:cNvSpPr txBox="1"/>
          <p:nvPr/>
        </p:nvSpPr>
        <p:spPr>
          <a:xfrm>
            <a:off x="5861614" y="629880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https://sci-hub.se/10.1016/s1470-2045(18)30659-4</a:t>
            </a:r>
            <a:endParaRPr lang="el-G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E25DDF-454E-AC0B-BC58-932595B0238D}"/>
              </a:ext>
            </a:extLst>
          </p:cNvPr>
          <p:cNvSpPr txBox="1"/>
          <p:nvPr/>
        </p:nvSpPr>
        <p:spPr>
          <a:xfrm>
            <a:off x="8526156" y="6049826"/>
            <a:ext cx="343145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Douglas </a:t>
            </a:r>
            <a:r>
              <a:rPr lang="en-GB" dirty="0" err="1"/>
              <a:t>Kondjiolka</a:t>
            </a:r>
            <a:r>
              <a:rPr lang="en-GB" dirty="0"/>
              <a:t> et al, </a:t>
            </a:r>
          </a:p>
          <a:p>
            <a:pPr algn="ctr"/>
            <a:r>
              <a:rPr lang="en-GB" dirty="0"/>
              <a:t>Lancet 2018</a:t>
            </a:r>
            <a:endParaRPr lang="el-GR" dirty="0"/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F03F4FF6-0574-AE13-32C8-19013E785F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15999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E4B45D0-67DD-8AB5-FCD6-8DF902C44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“Stereotactic Radiosurgery”</a:t>
            </a:r>
            <a:endParaRPr lang="el-GR" b="1" dirty="0"/>
          </a:p>
        </p:txBody>
      </p:sp>
      <p:pic>
        <p:nvPicPr>
          <p:cNvPr id="4" name="5 - Θέση περιεχομένου" descr="radiosurgery.gr.jpg">
            <a:extLst>
              <a:ext uri="{FF2B5EF4-FFF2-40B4-BE49-F238E27FC236}">
                <a16:creationId xmlns:a16="http://schemas.microsoft.com/office/drawing/2014/main" id="{B9F6CF20-F6E8-A466-C4BD-304E484EEE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691" y="2089864"/>
            <a:ext cx="5134708" cy="4403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7250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85859-4262-61A8-C699-257A6405F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960" y="369225"/>
            <a:ext cx="10515600" cy="1325563"/>
          </a:xfrm>
        </p:spPr>
        <p:txBody>
          <a:bodyPr/>
          <a:lstStyle/>
          <a:p>
            <a:r>
              <a:rPr lang="en-US" dirty="0"/>
              <a:t>“</a:t>
            </a:r>
            <a:r>
              <a:rPr lang="en-US" b="1" dirty="0"/>
              <a:t>Stereotactic Radiosurgery”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4E793E-F537-B819-21A7-564D6D42F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4177" y="122712"/>
            <a:ext cx="4169863" cy="19296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E39AD3-BF72-FFE2-A875-A34F1EB1B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0181" y="1891359"/>
            <a:ext cx="3253859" cy="25334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0A8E6C-0B41-1060-36A2-CB9715D0B0F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667" t="26917" r="54500" b="40296"/>
          <a:stretch/>
        </p:blipFill>
        <p:spPr>
          <a:xfrm>
            <a:off x="8097520" y="4424806"/>
            <a:ext cx="4094480" cy="23721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A016CA-9BED-F737-E913-6BB9F12815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4035" y="5436055"/>
            <a:ext cx="1217965" cy="76122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CBF98-C400-00C1-332A-1F168D17E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" y="2298832"/>
            <a:ext cx="9555480" cy="3982086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/>
              <a:t>Dedicated</a:t>
            </a:r>
            <a:r>
              <a:rPr lang="en-US" sz="2400" dirty="0"/>
              <a:t> in SRS</a:t>
            </a:r>
          </a:p>
          <a:p>
            <a:r>
              <a:rPr lang="en-US" sz="2400" dirty="0"/>
              <a:t>International </a:t>
            </a:r>
            <a:r>
              <a:rPr lang="en-US" sz="2400" b="1" dirty="0"/>
              <a:t>SRS Training and Practice </a:t>
            </a:r>
            <a:r>
              <a:rPr lang="en-US" sz="2400" dirty="0"/>
              <a:t>2006</a:t>
            </a:r>
          </a:p>
          <a:p>
            <a:r>
              <a:rPr lang="en-US" sz="2400" dirty="0"/>
              <a:t>International </a:t>
            </a:r>
            <a:r>
              <a:rPr lang="en-US" sz="2400" b="1" dirty="0"/>
              <a:t>SRS Certification </a:t>
            </a:r>
            <a:r>
              <a:rPr lang="en-US" sz="2400" dirty="0"/>
              <a:t>2010</a:t>
            </a:r>
          </a:p>
          <a:p>
            <a:r>
              <a:rPr lang="en-US" sz="2400" dirty="0"/>
              <a:t>Establish </a:t>
            </a:r>
            <a:r>
              <a:rPr lang="en-US" sz="2400" b="1" dirty="0"/>
              <a:t>“SRS Group” </a:t>
            </a:r>
            <a:r>
              <a:rPr lang="en-US" sz="2400" dirty="0"/>
              <a:t>of Hellenic Neuro-Oncology Society 2017</a:t>
            </a:r>
          </a:p>
          <a:p>
            <a:r>
              <a:rPr lang="en-US" sz="2400" dirty="0"/>
              <a:t>Establish Greek </a:t>
            </a:r>
            <a:r>
              <a:rPr lang="en-US" sz="2400" b="1" dirty="0"/>
              <a:t>Radiosurgery Guidelines </a:t>
            </a:r>
            <a:r>
              <a:rPr lang="en-US" sz="2400" dirty="0"/>
              <a:t>2019</a:t>
            </a:r>
          </a:p>
          <a:p>
            <a:r>
              <a:rPr lang="en-US" sz="2400" b="1" dirty="0"/>
              <a:t>Affiliated ISRS members </a:t>
            </a:r>
            <a:r>
              <a:rPr lang="en-US" sz="2400" dirty="0"/>
              <a:t>of 2020</a:t>
            </a:r>
          </a:p>
          <a:p>
            <a:r>
              <a:rPr lang="en-US" sz="2400" b="1" dirty="0" err="1"/>
              <a:t>Linkedin</a:t>
            </a:r>
            <a:r>
              <a:rPr lang="en-US" sz="2400" b="1" dirty="0"/>
              <a:t> </a:t>
            </a:r>
            <a:r>
              <a:rPr lang="en-US" sz="2400" dirty="0"/>
              <a:t>“Stereotactic Radiosurgery” (8500 members) 2021</a:t>
            </a:r>
          </a:p>
          <a:p>
            <a:r>
              <a:rPr lang="en-US" sz="2400" dirty="0"/>
              <a:t>Represented in </a:t>
            </a:r>
            <a:r>
              <a:rPr lang="en-US" sz="2400" b="1" dirty="0"/>
              <a:t>Radiosurgery Board  </a:t>
            </a:r>
            <a:r>
              <a:rPr lang="en-US" sz="2400" dirty="0"/>
              <a:t>2021</a:t>
            </a:r>
          </a:p>
          <a:p>
            <a:pPr lvl="1"/>
            <a:r>
              <a:rPr lang="en-US" sz="2000" dirty="0"/>
              <a:t>Greek Ministry of Health</a:t>
            </a:r>
          </a:p>
          <a:p>
            <a:pPr lvl="1"/>
            <a:r>
              <a:rPr lang="en-US" sz="2000" dirty="0"/>
              <a:t>Greek Public Insurance (EOPYY) </a:t>
            </a:r>
            <a:endParaRPr lang="en-US" dirty="0"/>
          </a:p>
        </p:txBody>
      </p:sp>
      <p:pic>
        <p:nvPicPr>
          <p:cNvPr id="6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E5A3824B-3F93-5620-ADC0-A6C3E2A06C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378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6E08F-358F-D3BE-693E-0452943DD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880" y="247332"/>
            <a:ext cx="4526280" cy="1325563"/>
          </a:xfrm>
        </p:spPr>
        <p:txBody>
          <a:bodyPr/>
          <a:lstStyle/>
          <a:p>
            <a:r>
              <a:rPr lang="en-US" dirty="0"/>
              <a:t>Operating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C5F99-572E-2294-49F9-4E6EBED2B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40" y="1756185"/>
            <a:ext cx="7071360" cy="987016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Radiosurgery (</a:t>
            </a:r>
            <a:r>
              <a:rPr lang="en-US" b="1" dirty="0" err="1"/>
              <a:t>isocentric</a:t>
            </a:r>
            <a:r>
              <a:rPr lang="en-US" b="1" dirty="0"/>
              <a:t>) THESSALONIKI</a:t>
            </a:r>
          </a:p>
          <a:p>
            <a:r>
              <a:rPr lang="en-US" dirty="0"/>
              <a:t>Robotic Radiosurgery (non </a:t>
            </a:r>
            <a:r>
              <a:rPr lang="en-US" dirty="0" err="1"/>
              <a:t>isocentric</a:t>
            </a:r>
            <a:r>
              <a:rPr lang="en-US" dirty="0"/>
              <a:t>) ATHENS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1AC0C0-F01C-42A3-8EAB-EC75F0F54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341" y="2926491"/>
            <a:ext cx="5923280" cy="33356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006481-0C9E-5A60-699F-299279B1A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7"/>
          <a:stretch/>
        </p:blipFill>
        <p:spPr>
          <a:xfrm rot="5400000">
            <a:off x="6902411" y="1691005"/>
            <a:ext cx="6798387" cy="3475990"/>
          </a:xfrm>
          <a:prstGeom prst="rect">
            <a:avLst/>
          </a:prstGeom>
        </p:spPr>
      </p:pic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46FF2524-EE20-5F51-991A-24FA488F2C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7924A16-71E6-15F2-4C4B-F6A14FD07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160" y="5625447"/>
            <a:ext cx="2460260" cy="99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1FA43D-FC47-2085-C1F0-02F85288D8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3944" y="5163992"/>
            <a:ext cx="1353429" cy="157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08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0141B-E5E1-6368-3836-79D01A1D3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365125"/>
            <a:ext cx="11795760" cy="1325563"/>
          </a:xfrm>
        </p:spPr>
        <p:txBody>
          <a:bodyPr/>
          <a:lstStyle/>
          <a:p>
            <a:r>
              <a:rPr lang="en-US" dirty="0"/>
              <a:t>Research in Protontherapy</a:t>
            </a:r>
            <a:r>
              <a:rPr lang="en-US" b="1" dirty="0"/>
              <a:t>: </a:t>
            </a:r>
            <a:r>
              <a:rPr lang="en-US" b="1" dirty="0" err="1"/>
              <a:t>Skullbase</a:t>
            </a:r>
            <a:r>
              <a:rPr lang="en-US" b="1" dirty="0"/>
              <a:t> Meningioma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EC740-F8D5-1D39-30D6-8851249D2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887" y="2994025"/>
            <a:ext cx="6141720" cy="1481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Combined proton and photon conformal radiotherapy for intracranial atypical and malignant meningioma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”, </a:t>
            </a:r>
            <a:endParaRPr lang="en-US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3A8B1D6-4416-C609-C083-F6B45D8DE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0161" y="2013990"/>
            <a:ext cx="2218959" cy="297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2329A9-326F-BF3F-6C16-2CD7C7DDA435}"/>
              </a:ext>
            </a:extLst>
          </p:cNvPr>
          <p:cNvSpPr txBox="1"/>
          <p:nvPr/>
        </p:nvSpPr>
        <p:spPr>
          <a:xfrm>
            <a:off x="182880" y="4284572"/>
            <a:ext cx="95504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i="0" u="none" strike="noStrike" dirty="0">
                <a:solidFill>
                  <a:srgbClr val="0071BC"/>
                </a:solidFill>
                <a:effectLst/>
                <a:latin typeface="BlinkMacSystemFont"/>
                <a:hlinkClick r:id="rId3"/>
              </a:rPr>
              <a:t>Christos Boskos</a:t>
            </a:r>
            <a:r>
              <a:rPr lang="en-US" sz="2000" b="1" i="0" baseline="30000" dirty="0">
                <a:solidFill>
                  <a:srgbClr val="5B616B"/>
                </a:solidFill>
                <a:effectLst/>
                <a:latin typeface="BlinkMacSystemFont"/>
              </a:rPr>
              <a:t> </a:t>
            </a:r>
            <a:r>
              <a:rPr lang="en-US" sz="2000" b="1" i="0" u="none" strike="noStrike" baseline="30000" dirty="0">
                <a:solidFill>
                  <a:srgbClr val="323A45"/>
                </a:solidFill>
                <a:effectLst/>
                <a:latin typeface="BlinkMacSystemFont"/>
                <a:hlinkClick r:id="rId4" tooltip="Institut Curie, Centre de Protonthérapie d'Orsay, Campus Universitaire, Orsay, France. docboss2001@hotmail.com"/>
              </a:rPr>
              <a:t>1</a:t>
            </a:r>
            <a:r>
              <a:rPr lang="en-US" sz="2000" b="1" i="0" dirty="0">
                <a:solidFill>
                  <a:srgbClr val="5B616B"/>
                </a:solidFill>
                <a:effectLst/>
                <a:latin typeface="BlinkMacSystemFont"/>
              </a:rPr>
              <a:t>, </a:t>
            </a:r>
            <a:r>
              <a:rPr lang="en-US" sz="2000" b="1" i="0" u="none" strike="noStrike" dirty="0" err="1">
                <a:solidFill>
                  <a:srgbClr val="0071BC"/>
                </a:solidFill>
                <a:effectLst/>
                <a:latin typeface="BlinkMacSystemFont"/>
                <a:hlinkClick r:id="rId5"/>
              </a:rPr>
              <a:t>Loic</a:t>
            </a:r>
            <a:r>
              <a:rPr lang="en-US" sz="2000" b="1" i="0" u="none" strike="noStrike" dirty="0">
                <a:solidFill>
                  <a:srgbClr val="0071BC"/>
                </a:solidFill>
                <a:effectLst/>
                <a:latin typeface="BlinkMacSystemFont"/>
                <a:hlinkClick r:id="rId5"/>
              </a:rPr>
              <a:t> </a:t>
            </a:r>
            <a:r>
              <a:rPr lang="en-US" sz="2000" b="1" i="0" u="none" strike="noStrike" dirty="0" err="1">
                <a:solidFill>
                  <a:srgbClr val="0071BC"/>
                </a:solidFill>
                <a:effectLst/>
                <a:latin typeface="BlinkMacSystemFont"/>
                <a:hlinkClick r:id="rId5"/>
              </a:rPr>
              <a:t>Feuvret</a:t>
            </a:r>
            <a:r>
              <a:rPr lang="en-US" sz="2000" b="1" i="0" dirty="0">
                <a:solidFill>
                  <a:srgbClr val="5B616B"/>
                </a:solidFill>
                <a:effectLst/>
                <a:latin typeface="BlinkMacSystemFont"/>
              </a:rPr>
              <a:t>, </a:t>
            </a:r>
            <a:r>
              <a:rPr lang="en-US" sz="2000" b="1" i="0" u="none" strike="noStrike" dirty="0">
                <a:solidFill>
                  <a:srgbClr val="0071BC"/>
                </a:solidFill>
                <a:effectLst/>
                <a:latin typeface="BlinkMacSystemFont"/>
                <a:hlinkClick r:id="rId6"/>
              </a:rPr>
              <a:t>Georges Noel</a:t>
            </a:r>
            <a:r>
              <a:rPr lang="en-US" sz="2000" b="0" i="0" dirty="0">
                <a:solidFill>
                  <a:srgbClr val="5B616B"/>
                </a:solidFill>
                <a:effectLst/>
                <a:latin typeface="BlinkMacSystemFont"/>
              </a:rPr>
              <a:t>, </a:t>
            </a:r>
            <a:r>
              <a:rPr lang="en-US" sz="2000" b="0" i="0" u="none" strike="noStrike" dirty="0">
                <a:solidFill>
                  <a:srgbClr val="0071BC"/>
                </a:solidFill>
                <a:effectLst/>
                <a:latin typeface="BlinkMacSystemFont"/>
                <a:hlinkClick r:id="rId7"/>
              </a:rPr>
              <a:t>Jean-Louis </a:t>
            </a:r>
            <a:r>
              <a:rPr lang="en-US" sz="2000" b="0" i="0" u="none" strike="noStrike" dirty="0" err="1">
                <a:solidFill>
                  <a:srgbClr val="0071BC"/>
                </a:solidFill>
                <a:effectLst/>
                <a:latin typeface="BlinkMacSystemFont"/>
                <a:hlinkClick r:id="rId7"/>
              </a:rPr>
              <a:t>Habrand</a:t>
            </a:r>
            <a:r>
              <a:rPr lang="en-US" sz="2000" b="0" i="0" dirty="0">
                <a:solidFill>
                  <a:srgbClr val="5B616B"/>
                </a:solidFill>
                <a:effectLst/>
                <a:latin typeface="BlinkMacSystemFont"/>
              </a:rPr>
              <a:t>, </a:t>
            </a:r>
            <a:r>
              <a:rPr lang="en-US" sz="2000" b="0" i="0" u="none" strike="noStrike" dirty="0">
                <a:solidFill>
                  <a:srgbClr val="0071BC"/>
                </a:solidFill>
                <a:effectLst/>
                <a:latin typeface="BlinkMacSystemFont"/>
                <a:hlinkClick r:id="rId8"/>
              </a:rPr>
              <a:t>Pascal </a:t>
            </a:r>
            <a:r>
              <a:rPr lang="en-US" sz="2000" b="0" i="0" u="none" strike="noStrike" dirty="0" err="1">
                <a:solidFill>
                  <a:srgbClr val="0071BC"/>
                </a:solidFill>
                <a:effectLst/>
                <a:latin typeface="BlinkMacSystemFont"/>
                <a:hlinkClick r:id="rId8"/>
              </a:rPr>
              <a:t>Pommier</a:t>
            </a:r>
            <a:r>
              <a:rPr lang="en-US" sz="2000" b="0" i="0" dirty="0">
                <a:solidFill>
                  <a:srgbClr val="5B616B"/>
                </a:solidFill>
                <a:effectLst/>
                <a:latin typeface="BlinkMacSystemFont"/>
              </a:rPr>
              <a:t>, </a:t>
            </a:r>
            <a:r>
              <a:rPr lang="en-US" sz="2000" b="0" i="0" u="none" strike="noStrike" dirty="0">
                <a:solidFill>
                  <a:srgbClr val="0071BC"/>
                </a:solidFill>
                <a:effectLst/>
                <a:latin typeface="BlinkMacSystemFont"/>
                <a:hlinkClick r:id="rId9"/>
              </a:rPr>
              <a:t>Claire </a:t>
            </a:r>
            <a:r>
              <a:rPr lang="en-US" sz="2000" b="0" i="0" u="none" strike="noStrike" dirty="0" err="1">
                <a:solidFill>
                  <a:srgbClr val="0071BC"/>
                </a:solidFill>
                <a:effectLst/>
                <a:latin typeface="BlinkMacSystemFont"/>
                <a:hlinkClick r:id="rId9"/>
              </a:rPr>
              <a:t>Alapetite</a:t>
            </a:r>
            <a:r>
              <a:rPr lang="en-US" sz="2000" b="0" i="0" dirty="0">
                <a:solidFill>
                  <a:srgbClr val="5B616B"/>
                </a:solidFill>
                <a:effectLst/>
                <a:latin typeface="BlinkMacSystemFont"/>
              </a:rPr>
              <a:t>, </a:t>
            </a:r>
            <a:r>
              <a:rPr lang="en-US" sz="2000" b="0" i="0" u="none" strike="noStrike" dirty="0">
                <a:solidFill>
                  <a:srgbClr val="0071BC"/>
                </a:solidFill>
                <a:effectLst/>
                <a:latin typeface="BlinkMacSystemFont"/>
                <a:hlinkClick r:id="rId10"/>
              </a:rPr>
              <a:t>Hamid </a:t>
            </a:r>
            <a:r>
              <a:rPr lang="en-US" sz="2000" b="0" i="0" u="none" strike="noStrike" dirty="0" err="1">
                <a:solidFill>
                  <a:srgbClr val="0071BC"/>
                </a:solidFill>
                <a:effectLst/>
                <a:latin typeface="BlinkMacSystemFont"/>
                <a:hlinkClick r:id="rId10"/>
              </a:rPr>
              <a:t>Mammar</a:t>
            </a:r>
            <a:r>
              <a:rPr lang="en-US" sz="2000" b="0" i="0" dirty="0">
                <a:solidFill>
                  <a:srgbClr val="5B616B"/>
                </a:solidFill>
                <a:effectLst/>
                <a:latin typeface="BlinkMacSystemFont"/>
              </a:rPr>
              <a:t>, </a:t>
            </a:r>
            <a:r>
              <a:rPr lang="en-US" sz="2000" b="0" i="0" u="none" strike="noStrike" dirty="0">
                <a:solidFill>
                  <a:srgbClr val="0071BC"/>
                </a:solidFill>
                <a:effectLst/>
                <a:latin typeface="BlinkMacSystemFont"/>
                <a:hlinkClick r:id="rId11"/>
              </a:rPr>
              <a:t>Regis Ferrand</a:t>
            </a:r>
            <a:r>
              <a:rPr lang="en-US" sz="2000" b="0" i="0" dirty="0">
                <a:solidFill>
                  <a:srgbClr val="5B616B"/>
                </a:solidFill>
                <a:effectLst/>
                <a:latin typeface="BlinkMacSystemFont"/>
              </a:rPr>
              <a:t>, </a:t>
            </a:r>
            <a:r>
              <a:rPr lang="en-US" sz="2000" b="0" i="0" u="sng" dirty="0">
                <a:solidFill>
                  <a:srgbClr val="205493"/>
                </a:solidFill>
                <a:effectLst/>
                <a:latin typeface="BlinkMacSystemFont"/>
                <a:hlinkClick r:id="rId12"/>
              </a:rPr>
              <a:t>Gilbert </a:t>
            </a:r>
            <a:r>
              <a:rPr lang="en-US" sz="2000" b="0" i="0" u="sng" dirty="0" err="1">
                <a:solidFill>
                  <a:srgbClr val="205493"/>
                </a:solidFill>
                <a:effectLst/>
                <a:latin typeface="BlinkMacSystemFont"/>
                <a:hlinkClick r:id="rId12"/>
              </a:rPr>
              <a:t>Boisserie</a:t>
            </a:r>
            <a:r>
              <a:rPr lang="en-US" sz="2000" b="0" i="0" dirty="0">
                <a:solidFill>
                  <a:srgbClr val="5B616B"/>
                </a:solidFill>
                <a:effectLst/>
                <a:latin typeface="BlinkMacSystemFont"/>
              </a:rPr>
              <a:t>, </a:t>
            </a:r>
            <a:r>
              <a:rPr lang="en-US" sz="2000" b="0" i="0" u="none" strike="noStrike" dirty="0">
                <a:solidFill>
                  <a:srgbClr val="0071BC"/>
                </a:solidFill>
                <a:effectLst/>
                <a:latin typeface="BlinkMacSystemFont"/>
                <a:hlinkClick r:id="rId13"/>
              </a:rPr>
              <a:t>Jean-Jacques </a:t>
            </a:r>
            <a:r>
              <a:rPr lang="en-US" sz="2000" b="0" i="0" u="none" strike="noStrike" dirty="0" err="1">
                <a:solidFill>
                  <a:srgbClr val="0071BC"/>
                </a:solidFill>
                <a:effectLst/>
                <a:latin typeface="BlinkMacSystemFont"/>
                <a:hlinkClick r:id="rId13"/>
              </a:rPr>
              <a:t>Mazeron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E23838-8543-1D2C-E512-0794F5111599}"/>
              </a:ext>
            </a:extLst>
          </p:cNvPr>
          <p:cNvSpPr txBox="1"/>
          <p:nvPr/>
        </p:nvSpPr>
        <p:spPr>
          <a:xfrm>
            <a:off x="6253480" y="6308209"/>
            <a:ext cx="582676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Boskos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 et al., Int J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Radiat</a:t>
            </a:r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 Oncol Biol Phys. 2009 Oct 1</a:t>
            </a:r>
            <a:endParaRPr lang="en-US" dirty="0"/>
          </a:p>
        </p:txBody>
      </p:sp>
      <p:pic>
        <p:nvPicPr>
          <p:cNvPr id="4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D0544AFC-39ED-C342-371A-1C6B2AECAA7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0536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47213DA-0792-11FE-8D3E-A27989BE5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830" y="997542"/>
            <a:ext cx="9948885" cy="1325563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50505"/>
                </a:solidFill>
                <a:highlight>
                  <a:srgbClr val="FFFFFF"/>
                </a:highlight>
                <a:latin typeface="Segoe UI Historic" panose="020B0502040204020203" pitchFamily="34" charset="0"/>
              </a:rPr>
              <a:t>Cavernous Sinus Meningioma treated with SRS</a:t>
            </a:r>
            <a:br>
              <a:rPr lang="en-GB" sz="3600" dirty="0">
                <a:solidFill>
                  <a:srgbClr val="050505"/>
                </a:solidFill>
                <a:highlight>
                  <a:srgbClr val="FFFFFF"/>
                </a:highlight>
                <a:latin typeface="Segoe UI Historic" panose="020B0502040204020203" pitchFamily="34" charset="0"/>
              </a:rPr>
            </a:br>
            <a:endParaRPr lang="el-GR" sz="3600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CF9D9FB-E855-2C12-9778-A02702AB9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13093"/>
            <a:ext cx="4011257" cy="3364937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Response after 3 years</a:t>
            </a:r>
            <a:endParaRPr lang="el-GR" dirty="0"/>
          </a:p>
          <a:p>
            <a:pPr algn="l"/>
            <a:endParaRPr lang="en-GB" b="0" i="0" dirty="0">
              <a:solidFill>
                <a:srgbClr val="050505"/>
              </a:solidFill>
              <a:effectLst/>
              <a:highlight>
                <a:srgbClr val="FFFFFF"/>
              </a:highlight>
              <a:latin typeface="Segoe UI Historic" panose="020B0502040204020203" pitchFamily="34" charset="0"/>
            </a:endParaRPr>
          </a:p>
          <a:p>
            <a:pPr algn="l"/>
            <a:r>
              <a:rPr lang="en-GB" b="1" dirty="0" err="1">
                <a:solidFill>
                  <a:srgbClr val="050505"/>
                </a:solidFill>
                <a:highlight>
                  <a:srgbClr val="FFFFFF"/>
                </a:highlight>
                <a:latin typeface="+mj-lt"/>
              </a:rPr>
              <a:t>Tumor</a:t>
            </a:r>
            <a:r>
              <a:rPr lang="en-GB" b="1" dirty="0">
                <a:solidFill>
                  <a:srgbClr val="050505"/>
                </a:solidFill>
                <a:highlight>
                  <a:srgbClr val="FFFFFF"/>
                </a:highlight>
                <a:latin typeface="+mj-lt"/>
              </a:rPr>
              <a:t> Necrosis </a:t>
            </a:r>
            <a:r>
              <a:rPr lang="en-GB" dirty="0">
                <a:solidFill>
                  <a:srgbClr val="050505"/>
                </a:solidFill>
                <a:highlight>
                  <a:srgbClr val="FFFFFF"/>
                </a:highlight>
                <a:latin typeface="+mj-lt"/>
              </a:rPr>
              <a:t>and </a:t>
            </a:r>
            <a:r>
              <a:rPr lang="en-GB" b="1" dirty="0">
                <a:solidFill>
                  <a:srgbClr val="050505"/>
                </a:solidFill>
                <a:highlight>
                  <a:srgbClr val="FFFFFF"/>
                </a:highlight>
                <a:latin typeface="+mj-lt"/>
              </a:rPr>
              <a:t>Shrinkage</a:t>
            </a:r>
            <a:endParaRPr lang="en-GB" b="1" i="0" dirty="0">
              <a:solidFill>
                <a:srgbClr val="050505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endParaRPr lang="el-GR" dirty="0"/>
          </a:p>
        </p:txBody>
      </p:sp>
      <p:pic>
        <p:nvPicPr>
          <p:cNvPr id="1026" name="Picture 2" descr="May be an image of xray and text">
            <a:extLst>
              <a:ext uri="{FF2B5EF4-FFF2-40B4-BE49-F238E27FC236}">
                <a16:creationId xmlns:a16="http://schemas.microsoft.com/office/drawing/2014/main" id="{D6C7B3D7-A64D-0D20-F8EA-FDCCE4C22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305" y="2138390"/>
            <a:ext cx="8018411" cy="419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6475BA-BD8E-248B-2266-9068609FAC16}"/>
              </a:ext>
            </a:extLst>
          </p:cNvPr>
          <p:cNvSpPr txBox="1"/>
          <p:nvPr/>
        </p:nvSpPr>
        <p:spPr>
          <a:xfrm>
            <a:off x="230986" y="347304"/>
            <a:ext cx="130641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Case 1</a:t>
            </a:r>
          </a:p>
        </p:txBody>
      </p:sp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71D45B3F-6ACF-EA1E-9BE3-7054202431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0796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0ABD11C-E307-5AA6-997C-411CAF5FE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436" y="2141315"/>
            <a:ext cx="5335928" cy="4016415"/>
          </a:xfrm>
        </p:spPr>
        <p:txBody>
          <a:bodyPr>
            <a:normAutofit/>
          </a:bodyPr>
          <a:lstStyle/>
          <a:p>
            <a:r>
              <a:rPr lang="en-GB" sz="3200" dirty="0"/>
              <a:t>Female 52 </a:t>
            </a:r>
            <a:r>
              <a:rPr lang="en-GB" sz="3200" dirty="0" err="1"/>
              <a:t>yrs</a:t>
            </a:r>
            <a:br>
              <a:rPr lang="en-GB" sz="3200" dirty="0"/>
            </a:br>
            <a:r>
              <a:rPr lang="en-GB" sz="3200" dirty="0"/>
              <a:t>Meningioma</a:t>
            </a:r>
            <a:br>
              <a:rPr lang="en-GB" sz="3200" dirty="0"/>
            </a:br>
            <a:r>
              <a:rPr lang="en-GB" sz="3200" b="1" dirty="0"/>
              <a:t>Initial enlargement </a:t>
            </a:r>
            <a:r>
              <a:rPr lang="en-GB" sz="3200" dirty="0"/>
              <a:t>and </a:t>
            </a:r>
            <a:r>
              <a:rPr lang="en-GB" sz="3200" b="1" dirty="0"/>
              <a:t>Delay Response </a:t>
            </a:r>
            <a:r>
              <a:rPr lang="en-GB" sz="3200" dirty="0"/>
              <a:t>after SRS</a:t>
            </a: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6months: </a:t>
            </a:r>
            <a:r>
              <a:rPr lang="en-GB" sz="3200" u="sng" dirty="0"/>
              <a:t>enlargement</a:t>
            </a: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12 months </a:t>
            </a:r>
            <a:r>
              <a:rPr lang="en-GB" sz="3200" u="sng" dirty="0"/>
              <a:t>Shrinkage</a:t>
            </a:r>
            <a:endParaRPr lang="el-GR" sz="3200" u="sn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2BD3D2-EE63-EAC5-64A1-BCD7E5DF7A00}"/>
              </a:ext>
            </a:extLst>
          </p:cNvPr>
          <p:cNvSpPr txBox="1"/>
          <p:nvPr/>
        </p:nvSpPr>
        <p:spPr>
          <a:xfrm>
            <a:off x="2997843" y="538223"/>
            <a:ext cx="65811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rgbClr val="050505"/>
                </a:solidFill>
                <a:highlight>
                  <a:srgbClr val="FFFFFF"/>
                </a:highlight>
                <a:latin typeface="Segoe UI Historic" panose="020B0502040204020203" pitchFamily="34" charset="0"/>
              </a:rPr>
              <a:t>Meningioma treated with SRS</a:t>
            </a:r>
            <a:endParaRPr lang="el-GR" sz="3600" dirty="0"/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B01AD490-C76D-C9C4-FACF-C51687C02F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157" t="21219" r="57311" b="46485"/>
          <a:stretch/>
        </p:blipFill>
        <p:spPr>
          <a:xfrm>
            <a:off x="6759616" y="1428616"/>
            <a:ext cx="3900668" cy="52370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73161F-130A-2C31-5733-AD4EA086D4A3}"/>
              </a:ext>
            </a:extLst>
          </p:cNvPr>
          <p:cNvSpPr txBox="1"/>
          <p:nvPr/>
        </p:nvSpPr>
        <p:spPr>
          <a:xfrm>
            <a:off x="230986" y="347304"/>
            <a:ext cx="130641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Case 2</a:t>
            </a:r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CA464D64-A3D2-730D-431F-CD4B2E92E5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0995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Εικόνα 8">
            <a:extLst>
              <a:ext uri="{FF2B5EF4-FFF2-40B4-BE49-F238E27FC236}">
                <a16:creationId xmlns:a16="http://schemas.microsoft.com/office/drawing/2014/main" id="{6DDAE923-FBD0-E174-3B23-3A98E3C206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157" t="52541" r="57311" b="12545"/>
          <a:stretch/>
        </p:blipFill>
        <p:spPr>
          <a:xfrm>
            <a:off x="6163968" y="986251"/>
            <a:ext cx="3183040" cy="4619845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2BB6E128-5208-0F9F-18B2-0F2B16792D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890" t="21219" r="29685" b="46280"/>
          <a:stretch/>
        </p:blipFill>
        <p:spPr>
          <a:xfrm>
            <a:off x="3059212" y="390259"/>
            <a:ext cx="3139701" cy="4619844"/>
          </a:xfrm>
          <a:prstGeom prst="rect">
            <a:avLst/>
          </a:prstGeom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4EAABA04-C952-22DC-9615-C073ED94A2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157" t="21219" r="57311" b="46485"/>
          <a:stretch/>
        </p:blipFill>
        <p:spPr>
          <a:xfrm>
            <a:off x="-1" y="-1"/>
            <a:ext cx="3172583" cy="4259485"/>
          </a:xfrm>
          <a:prstGeom prst="rect">
            <a:avLst/>
          </a:prstGeom>
        </p:spPr>
      </p:pic>
      <p:pic>
        <p:nvPicPr>
          <p:cNvPr id="10" name="Εικόνα 9">
            <a:extLst>
              <a:ext uri="{FF2B5EF4-FFF2-40B4-BE49-F238E27FC236}">
                <a16:creationId xmlns:a16="http://schemas.microsoft.com/office/drawing/2014/main" id="{79364487-2A60-7451-1756-31C331FCDA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890" t="53720" r="29685" b="13866"/>
          <a:stretch/>
        </p:blipFill>
        <p:spPr>
          <a:xfrm>
            <a:off x="9190299" y="1648184"/>
            <a:ext cx="3001701" cy="44051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EBE709B-8A8A-DC44-D37C-3933470FF1E5}"/>
              </a:ext>
            </a:extLst>
          </p:cNvPr>
          <p:cNvSpPr txBox="1"/>
          <p:nvPr/>
        </p:nvSpPr>
        <p:spPr>
          <a:xfrm>
            <a:off x="300942" y="4259484"/>
            <a:ext cx="1759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Sep 2022  SRS</a:t>
            </a:r>
            <a:endParaRPr lang="el-G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87C948-0A9B-FDD1-255C-EE6E997DE59D}"/>
              </a:ext>
            </a:extLst>
          </p:cNvPr>
          <p:cNvSpPr txBox="1"/>
          <p:nvPr/>
        </p:nvSpPr>
        <p:spPr>
          <a:xfrm>
            <a:off x="3643341" y="5055043"/>
            <a:ext cx="2238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Nov 2022,  2 Months</a:t>
            </a:r>
            <a:endParaRPr lang="el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E79A3A-4EF7-D5BD-12AF-13FFE066D8F7}"/>
              </a:ext>
            </a:extLst>
          </p:cNvPr>
          <p:cNvSpPr txBox="1"/>
          <p:nvPr/>
        </p:nvSpPr>
        <p:spPr>
          <a:xfrm>
            <a:off x="6636098" y="5645042"/>
            <a:ext cx="2238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Apr 2023,  6 Months</a:t>
            </a:r>
            <a:endParaRPr lang="el-G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CB3A9C-E2FC-20B0-BE8C-1A1E523B81FE}"/>
              </a:ext>
            </a:extLst>
          </p:cNvPr>
          <p:cNvSpPr txBox="1"/>
          <p:nvPr/>
        </p:nvSpPr>
        <p:spPr>
          <a:xfrm>
            <a:off x="9687505" y="6053321"/>
            <a:ext cx="2350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Sep 2023,  12 Months</a:t>
            </a:r>
            <a:endParaRPr lang="el-GR" dirty="0"/>
          </a:p>
        </p:txBody>
      </p:sp>
      <p:pic>
        <p:nvPicPr>
          <p:cNvPr id="2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410E2806-0F81-3464-805F-468D499D70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06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7CB7D6C-DCE6-F818-52D6-7C71B6046605}"/>
              </a:ext>
            </a:extLst>
          </p:cNvPr>
          <p:cNvSpPr txBox="1"/>
          <p:nvPr/>
        </p:nvSpPr>
        <p:spPr>
          <a:xfrm>
            <a:off x="230986" y="347304"/>
            <a:ext cx="130641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Case 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6DB10B-8C04-FA91-5A1A-935ACB157E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876" t="50729" r="32543"/>
          <a:stretch/>
        </p:blipFill>
        <p:spPr>
          <a:xfrm>
            <a:off x="1969771" y="113854"/>
            <a:ext cx="4856230" cy="47111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EEAB94-12C6-C418-3344-81E5D8E66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86" y="4654165"/>
            <a:ext cx="4099854" cy="78576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Female, 44 yrs</a:t>
            </a:r>
            <a:br>
              <a:rPr lang="en-US" sz="2800" dirty="0"/>
            </a:br>
            <a:r>
              <a:rPr lang="en-US" sz="2800" b="1" dirty="0"/>
              <a:t>mild deficit ocular motor</a:t>
            </a:r>
          </a:p>
        </p:txBody>
      </p:sp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49924697-58BB-CAC0-DCA4-E0E81867D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FC7EB1F-12B6-945E-49C0-7A5CC40486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235135" y="1586787"/>
            <a:ext cx="6876478" cy="51573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302C65-8B35-4CE5-7788-1033C4A56EA0}"/>
              </a:ext>
            </a:extLst>
          </p:cNvPr>
          <p:cNvSpPr txBox="1"/>
          <p:nvPr/>
        </p:nvSpPr>
        <p:spPr>
          <a:xfrm>
            <a:off x="8129116" y="713433"/>
            <a:ext cx="2883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Jan 2021:  SRS</a:t>
            </a:r>
          </a:p>
        </p:txBody>
      </p:sp>
    </p:spTree>
    <p:extLst>
      <p:ext uri="{BB962C8B-B14F-4D97-AF65-F5344CB8AC3E}">
        <p14:creationId xmlns:p14="http://schemas.microsoft.com/office/powerpoint/2010/main" val="243349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D638A-A98D-4445-7B6E-2854A7143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878" y="365125"/>
            <a:ext cx="4763921" cy="649759"/>
          </a:xfrm>
        </p:spPr>
        <p:txBody>
          <a:bodyPr>
            <a:normAutofit/>
          </a:bodyPr>
          <a:lstStyle/>
          <a:p>
            <a:r>
              <a:rPr lang="en-US" sz="3200" b="1" dirty="0"/>
              <a:t>Feb 2023: Response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CA4E11-FCA8-186E-AECF-50C1C8D61D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008" t="6278" r="24135" b="7829"/>
          <a:stretch/>
        </p:blipFill>
        <p:spPr>
          <a:xfrm>
            <a:off x="6179735" y="1393675"/>
            <a:ext cx="4763921" cy="47111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1AE991-6BC1-D060-9DD0-820D3F9FAA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876" t="50729" r="32543"/>
          <a:stretch/>
        </p:blipFill>
        <p:spPr>
          <a:xfrm>
            <a:off x="968379" y="1393675"/>
            <a:ext cx="4856230" cy="4711134"/>
          </a:xfrm>
          <a:prstGeom prst="rect">
            <a:avLst/>
          </a:prstGeom>
        </p:spPr>
      </p:pic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E9C42699-72FD-A56C-AE98-F44D0BEA73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167FAF-33BF-2FCA-19B5-2556B812AFD8}"/>
              </a:ext>
            </a:extLst>
          </p:cNvPr>
          <p:cNvSpPr txBox="1"/>
          <p:nvPr/>
        </p:nvSpPr>
        <p:spPr>
          <a:xfrm>
            <a:off x="1954555" y="461519"/>
            <a:ext cx="2883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Jan 2021:  SRS</a:t>
            </a:r>
          </a:p>
        </p:txBody>
      </p:sp>
    </p:spTree>
    <p:extLst>
      <p:ext uri="{BB962C8B-B14F-4D97-AF65-F5344CB8AC3E}">
        <p14:creationId xmlns:p14="http://schemas.microsoft.com/office/powerpoint/2010/main" val="267973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F63F9-74AA-6605-B552-3EE0CACEF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966"/>
            <a:ext cx="10515600" cy="760290"/>
          </a:xfrm>
        </p:spPr>
        <p:txBody>
          <a:bodyPr>
            <a:normAutofit/>
          </a:bodyPr>
          <a:lstStyle/>
          <a:p>
            <a:r>
              <a:rPr lang="en-US" sz="3200" b="1" dirty="0"/>
              <a:t>Relapse - Feb 2023 (2</a:t>
            </a:r>
            <a:r>
              <a:rPr lang="en-US" sz="3200" b="1" baseline="30000" dirty="0"/>
              <a:t>nd</a:t>
            </a:r>
            <a:r>
              <a:rPr lang="en-US" sz="3200" b="1" dirty="0"/>
              <a:t> SRS)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CEBD02D-AA90-ECCC-8EB6-743B88D0C4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29389" y="722698"/>
            <a:ext cx="8082224" cy="60596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99CEBA9-C980-426B-F758-336FE0EB6FF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153" t="12992" r="27103" b="6182"/>
          <a:stretch/>
        </p:blipFill>
        <p:spPr>
          <a:xfrm>
            <a:off x="221063" y="1342151"/>
            <a:ext cx="5148943" cy="4613139"/>
          </a:xfrm>
          <a:prstGeom prst="rect">
            <a:avLst/>
          </a:prstGeom>
        </p:spPr>
      </p:pic>
      <p:pic>
        <p:nvPicPr>
          <p:cNvPr id="5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61285BC7-3168-E2BE-3627-AA7F677F4E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6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D2B22-0E4D-208A-E419-8041413AC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9674" y="375174"/>
            <a:ext cx="5857352" cy="668486"/>
          </a:xfrm>
        </p:spPr>
        <p:txBody>
          <a:bodyPr>
            <a:normAutofit/>
          </a:bodyPr>
          <a:lstStyle/>
          <a:p>
            <a:r>
              <a:rPr lang="en-US" sz="3600" b="1" dirty="0"/>
              <a:t>Local Control Aug 2024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8648F3C-DC1B-050A-3F5C-1685BCC03E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7153" t="8338" r="29676"/>
          <a:stretch/>
        </p:blipFill>
        <p:spPr>
          <a:xfrm>
            <a:off x="6702922" y="1336258"/>
            <a:ext cx="4857990" cy="4613139"/>
          </a:xfrm>
          <a:prstGeom prst="rect">
            <a:avLst/>
          </a:prstGeom>
        </p:spPr>
      </p:pic>
      <p:pic>
        <p:nvPicPr>
          <p:cNvPr id="3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6A989B60-9632-720C-D9EE-9675C78BA5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A00617-1E37-A42D-B4ED-FC39569424F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153" t="12992" r="27103" b="6182"/>
          <a:stretch/>
        </p:blipFill>
        <p:spPr>
          <a:xfrm>
            <a:off x="713432" y="1336258"/>
            <a:ext cx="5148943" cy="461313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B1E1510-826D-79F3-ABE6-88D921EA8619}"/>
              </a:ext>
            </a:extLst>
          </p:cNvPr>
          <p:cNvSpPr txBox="1">
            <a:spLocks/>
          </p:cNvSpPr>
          <p:nvPr/>
        </p:nvSpPr>
        <p:spPr>
          <a:xfrm>
            <a:off x="1296238" y="375174"/>
            <a:ext cx="10515600" cy="7602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Relapse - Feb 2023</a:t>
            </a:r>
          </a:p>
        </p:txBody>
      </p:sp>
    </p:spTree>
    <p:extLst>
      <p:ext uri="{BB962C8B-B14F-4D97-AF65-F5344CB8AC3E}">
        <p14:creationId xmlns:p14="http://schemas.microsoft.com/office/powerpoint/2010/main" val="179996313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C6318AA-C1EF-FE69-B0FE-58356D6D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F1F8B99-CCC6-31F4-9642-B913F940A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789" y="1825625"/>
            <a:ext cx="10721591" cy="3700968"/>
          </a:xfrm>
          <a:solidFill>
            <a:schemeClr val="bg2">
              <a:lumMod val="9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GB" dirty="0"/>
              <a:t>Radiosurgery is a </a:t>
            </a:r>
            <a:r>
              <a:rPr lang="en-GB" b="1" dirty="0"/>
              <a:t>safe</a:t>
            </a:r>
            <a:r>
              <a:rPr lang="en-GB" dirty="0"/>
              <a:t> and </a:t>
            </a:r>
            <a:r>
              <a:rPr lang="en-GB" b="1" dirty="0"/>
              <a:t>efficient</a:t>
            </a:r>
            <a:r>
              <a:rPr lang="en-GB" dirty="0"/>
              <a:t> therapy for </a:t>
            </a:r>
            <a:r>
              <a:rPr lang="en-GB" dirty="0" err="1"/>
              <a:t>skullbase</a:t>
            </a:r>
            <a:r>
              <a:rPr lang="en-GB" dirty="0"/>
              <a:t> meningioma</a:t>
            </a:r>
          </a:p>
          <a:p>
            <a:pPr>
              <a:lnSpc>
                <a:spcPct val="150000"/>
              </a:lnSpc>
            </a:pPr>
            <a:r>
              <a:rPr lang="en-GB" dirty="0"/>
              <a:t>high rate of </a:t>
            </a:r>
            <a:r>
              <a:rPr lang="en-GB" b="1" dirty="0" err="1"/>
              <a:t>tumor</a:t>
            </a:r>
            <a:r>
              <a:rPr lang="en-GB" b="1" dirty="0"/>
              <a:t> response </a:t>
            </a:r>
            <a:r>
              <a:rPr lang="en-GB" dirty="0"/>
              <a:t>and </a:t>
            </a:r>
            <a:r>
              <a:rPr lang="en-GB" b="1" dirty="0"/>
              <a:t>neurological improvement</a:t>
            </a:r>
          </a:p>
          <a:p>
            <a:pPr>
              <a:lnSpc>
                <a:spcPct val="150000"/>
              </a:lnSpc>
            </a:pPr>
            <a:r>
              <a:rPr lang="en-GB" dirty="0"/>
              <a:t>Low rates of </a:t>
            </a:r>
            <a:r>
              <a:rPr lang="en-GB" b="1" dirty="0"/>
              <a:t>complications </a:t>
            </a:r>
          </a:p>
          <a:p>
            <a:pPr>
              <a:lnSpc>
                <a:spcPct val="150000"/>
              </a:lnSpc>
            </a:pPr>
            <a:r>
              <a:rPr lang="en-GB" b="1" dirty="0"/>
              <a:t>Molecular </a:t>
            </a:r>
            <a:r>
              <a:rPr lang="en-GB" dirty="0"/>
              <a:t>and</a:t>
            </a:r>
            <a:r>
              <a:rPr lang="en-GB" b="1" dirty="0"/>
              <a:t> Genetic profile </a:t>
            </a:r>
            <a:r>
              <a:rPr lang="en-GB" dirty="0"/>
              <a:t>of the </a:t>
            </a:r>
            <a:r>
              <a:rPr lang="en-GB" dirty="0" err="1"/>
              <a:t>tumor</a:t>
            </a:r>
            <a:r>
              <a:rPr lang="en-GB" dirty="0"/>
              <a:t> is a challenge for better outcomes</a:t>
            </a:r>
          </a:p>
          <a:p>
            <a:pPr>
              <a:lnSpc>
                <a:spcPct val="150000"/>
              </a:lnSpc>
            </a:pPr>
            <a:r>
              <a:rPr lang="en-GB" b="1" dirty="0"/>
              <a:t>Modern imaging </a:t>
            </a:r>
            <a:r>
              <a:rPr lang="en-GB" dirty="0"/>
              <a:t>is a precious tool</a:t>
            </a:r>
          </a:p>
          <a:p>
            <a:pPr>
              <a:lnSpc>
                <a:spcPct val="150000"/>
              </a:lnSpc>
            </a:pPr>
            <a:r>
              <a:rPr lang="en-GB" dirty="0"/>
              <a:t>Selection of the proper </a:t>
            </a:r>
            <a:r>
              <a:rPr lang="en-GB" b="1" dirty="0"/>
              <a:t>Dose</a:t>
            </a:r>
            <a:r>
              <a:rPr lang="en-GB" dirty="0"/>
              <a:t> is crucial</a:t>
            </a:r>
          </a:p>
          <a:p>
            <a:endParaRPr lang="en-GB" dirty="0"/>
          </a:p>
          <a:p>
            <a:endParaRPr lang="el-GR" dirty="0"/>
          </a:p>
        </p:txBody>
      </p:sp>
      <p:pic>
        <p:nvPicPr>
          <p:cNvPr id="4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5430CB13-6B2C-919B-686C-4543FFE6D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20219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B9494-023F-E043-9A81-1B783464D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866BD4D1-0EB8-A175-8821-EB95E09401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667" t="19111" r="15084" b="8888"/>
          <a:stretch/>
        </p:blipFill>
        <p:spPr>
          <a:xfrm>
            <a:off x="1007706" y="1053042"/>
            <a:ext cx="11055431" cy="557106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A03D8D-06B3-F924-C1EC-0099395C47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046" y="4555418"/>
            <a:ext cx="1797218" cy="15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31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695DD-6317-18B8-19E1-A9CA25C14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“Focal” is better…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247235-49E8-55B5-A30D-0A38619D2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0141" y="1713798"/>
            <a:ext cx="3372059" cy="1323439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rmAutofit/>
          </a:bodyPr>
          <a:lstStyle/>
          <a:p>
            <a:r>
              <a:rPr lang="en-US" sz="3600" dirty="0"/>
              <a:t>Radiosurgery</a:t>
            </a:r>
          </a:p>
          <a:p>
            <a:r>
              <a:rPr lang="en-US" sz="3600" dirty="0"/>
              <a:t>Protontherapy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D10246-8D35-DBB0-A9D9-79F15B81E318}"/>
              </a:ext>
            </a:extLst>
          </p:cNvPr>
          <p:cNvSpPr txBox="1"/>
          <p:nvPr/>
        </p:nvSpPr>
        <p:spPr>
          <a:xfrm>
            <a:off x="1626772" y="4383788"/>
            <a:ext cx="1020962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But  </a:t>
            </a:r>
            <a:r>
              <a:rPr lang="en-US" sz="4000" b="1" dirty="0"/>
              <a:t>“Focal + radiobiology advantage”  </a:t>
            </a:r>
            <a:r>
              <a:rPr lang="en-US" sz="4000" dirty="0"/>
              <a:t>is…</a:t>
            </a:r>
          </a:p>
          <a:p>
            <a:pPr algn="r"/>
            <a:r>
              <a:rPr lang="en-US" sz="4000" b="1" u="sng" dirty="0">
                <a:latin typeface="Arial" panose="020B0604020202020204" pitchFamily="34" charset="0"/>
                <a:cs typeface="Arial" panose="020B0604020202020204" pitchFamily="34" charset="0"/>
              </a:rPr>
              <a:t>far better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C25E7C-6351-1598-A0FF-B7E59C083974}"/>
              </a:ext>
            </a:extLst>
          </p:cNvPr>
          <p:cNvSpPr txBox="1"/>
          <p:nvPr/>
        </p:nvSpPr>
        <p:spPr>
          <a:xfrm>
            <a:off x="4505848" y="5205873"/>
            <a:ext cx="2980174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Carbon 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74997D-01F8-0A9E-D929-D67C4B28D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774" y="1046738"/>
            <a:ext cx="3986337" cy="2657558"/>
          </a:xfrm>
          <a:prstGeom prst="rect">
            <a:avLst/>
          </a:prstGeom>
        </p:spPr>
      </p:pic>
      <p:pic>
        <p:nvPicPr>
          <p:cNvPr id="4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5349A74C-6C29-8F7E-59E6-12EAE7F77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7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B201E45-F246-8254-D8EB-7100FD100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for </a:t>
            </a:r>
            <a:r>
              <a:rPr lang="en-GB" dirty="0" err="1"/>
              <a:t>Skullbase</a:t>
            </a:r>
            <a:r>
              <a:rPr lang="en-GB" dirty="0"/>
              <a:t> Meningiomas</a:t>
            </a:r>
            <a:r>
              <a:rPr lang="en-GB" b="1" dirty="0"/>
              <a:t> </a:t>
            </a:r>
            <a:endParaRPr lang="el-GR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978198-9E5B-8D51-A59C-1AFBFABA4E25}"/>
              </a:ext>
            </a:extLst>
          </p:cNvPr>
          <p:cNvSpPr txBox="1"/>
          <p:nvPr/>
        </p:nvSpPr>
        <p:spPr>
          <a:xfrm>
            <a:off x="479905" y="2216976"/>
            <a:ext cx="11015409" cy="34163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Meningioma most </a:t>
            </a:r>
            <a:r>
              <a:rPr lang="en-GB" sz="2400" b="1" dirty="0"/>
              <a:t>common</a:t>
            </a:r>
            <a:r>
              <a:rPr lang="en-GB" sz="2400" dirty="0"/>
              <a:t> benign CNS </a:t>
            </a:r>
            <a:r>
              <a:rPr lang="en-GB" sz="2400" dirty="0" err="1"/>
              <a:t>tumor</a:t>
            </a:r>
            <a:r>
              <a:rPr lang="en-GB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Increasing</a:t>
            </a:r>
            <a:r>
              <a:rPr lang="en-GB" sz="2400" dirty="0"/>
              <a:t> </a:t>
            </a:r>
            <a:r>
              <a:rPr lang="en-GB" sz="2400" b="1" dirty="0"/>
              <a:t>incidence</a:t>
            </a:r>
            <a:r>
              <a:rPr lang="en-GB" sz="2400" dirty="0"/>
              <a:t> as population grow older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Imaging quality progression</a:t>
            </a:r>
            <a:r>
              <a:rPr lang="en-GB" sz="2400" dirty="0"/>
              <a:t> (easier define </a:t>
            </a:r>
            <a:r>
              <a:rPr lang="en-GB" sz="2400" b="1" dirty="0"/>
              <a:t>residual</a:t>
            </a:r>
            <a:r>
              <a:rPr lang="en-GB" sz="2400" dirty="0"/>
              <a:t> and </a:t>
            </a:r>
            <a:r>
              <a:rPr lang="en-GB" sz="2400" b="1" dirty="0"/>
              <a:t>relapse</a:t>
            </a:r>
            <a:r>
              <a:rPr lang="en-GB" sz="2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Factors</a:t>
            </a:r>
            <a:r>
              <a:rPr lang="en-GB" sz="2400" dirty="0"/>
              <a:t> affecting management decision (age, volume, location, Simpson grade)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Skullbase is a high risk area for </a:t>
            </a:r>
            <a:r>
              <a:rPr lang="en-GB" sz="2400" b="1" dirty="0"/>
              <a:t>surgical complications</a:t>
            </a:r>
            <a:endParaRPr lang="en-GB" sz="2400" dirty="0"/>
          </a:p>
        </p:txBody>
      </p:sp>
      <p:pic>
        <p:nvPicPr>
          <p:cNvPr id="4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37B4986B-29A8-5CF9-129E-F3F97DB8EF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982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75906B8-A7B9-A684-19C7-6F1AE6980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Skull base</a:t>
            </a:r>
            <a:r>
              <a:rPr lang="en-GB" dirty="0"/>
              <a:t> meningiomas</a:t>
            </a:r>
            <a:r>
              <a:rPr lang="en-GB" b="1" dirty="0"/>
              <a:t> 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18B8856-4DD0-016B-818D-615322653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052" y="2140299"/>
            <a:ext cx="10515600" cy="322353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en-GB" b="1" dirty="0"/>
              <a:t>Female</a:t>
            </a:r>
            <a:r>
              <a:rPr lang="en-GB" dirty="0"/>
              <a:t> 74% and </a:t>
            </a:r>
            <a:r>
              <a:rPr lang="en-GB" b="1" dirty="0"/>
              <a:t>white race </a:t>
            </a:r>
            <a:r>
              <a:rPr lang="en-GB" dirty="0"/>
              <a:t>79%</a:t>
            </a:r>
            <a:endParaRPr lang="el-GR" dirty="0"/>
          </a:p>
          <a:p>
            <a:pPr>
              <a:lnSpc>
                <a:spcPct val="160000"/>
              </a:lnSpc>
            </a:pPr>
            <a:r>
              <a:rPr lang="en-GB" b="1" dirty="0"/>
              <a:t>Benign</a:t>
            </a:r>
          </a:p>
          <a:p>
            <a:pPr>
              <a:lnSpc>
                <a:spcPct val="160000"/>
              </a:lnSpc>
            </a:pPr>
            <a:r>
              <a:rPr lang="en-GB" b="1" dirty="0"/>
              <a:t>Atypical</a:t>
            </a:r>
            <a:r>
              <a:rPr lang="en-GB" dirty="0"/>
              <a:t> meningiomas are not considered either </a:t>
            </a:r>
            <a:r>
              <a:rPr lang="en-GB" u="sng" dirty="0"/>
              <a:t>benign</a:t>
            </a:r>
            <a:r>
              <a:rPr lang="en-GB" dirty="0"/>
              <a:t> or </a:t>
            </a:r>
            <a:r>
              <a:rPr lang="en-GB" u="sng" dirty="0"/>
              <a:t>malignant</a:t>
            </a:r>
            <a:r>
              <a:rPr lang="en-GB" dirty="0"/>
              <a:t>. They can become </a:t>
            </a:r>
            <a:r>
              <a:rPr lang="en-GB" b="1" dirty="0"/>
              <a:t>malignant</a:t>
            </a:r>
          </a:p>
          <a:p>
            <a:pPr>
              <a:lnSpc>
                <a:spcPct val="160000"/>
              </a:lnSpc>
            </a:pPr>
            <a:r>
              <a:rPr lang="en-GB" b="1" dirty="0"/>
              <a:t>Grade</a:t>
            </a:r>
            <a:r>
              <a:rPr lang="en-GB" dirty="0"/>
              <a:t> </a:t>
            </a:r>
            <a:r>
              <a:rPr lang="en-GB" b="1" dirty="0"/>
              <a:t>II </a:t>
            </a:r>
            <a:r>
              <a:rPr lang="en-GB" dirty="0"/>
              <a:t>and </a:t>
            </a:r>
            <a:r>
              <a:rPr lang="en-GB" b="1" dirty="0"/>
              <a:t>III</a:t>
            </a:r>
            <a:r>
              <a:rPr lang="en-GB" dirty="0"/>
              <a:t> almost </a:t>
            </a:r>
            <a:r>
              <a:rPr lang="en-GB" b="1" dirty="0"/>
              <a:t>7% </a:t>
            </a:r>
            <a:r>
              <a:rPr lang="en-GB" dirty="0"/>
              <a:t>National Database (SEER)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58E942-6F3D-1EDE-4DCE-E48F604A9C56}"/>
              </a:ext>
            </a:extLst>
          </p:cNvPr>
          <p:cNvSpPr txBox="1"/>
          <p:nvPr/>
        </p:nvSpPr>
        <p:spPr>
          <a:xfrm>
            <a:off x="7023798" y="6430830"/>
            <a:ext cx="508781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Alfredo Quinones Hinojosa J </a:t>
            </a:r>
            <a:r>
              <a:rPr lang="en-GB" dirty="0" err="1"/>
              <a:t>Neurooncology</a:t>
            </a:r>
            <a:r>
              <a:rPr lang="en-GB" dirty="0"/>
              <a:t> </a:t>
            </a:r>
            <a:r>
              <a:rPr lang="en-GB" b="1" dirty="0"/>
              <a:t>2020</a:t>
            </a:r>
            <a:endParaRPr lang="el-GR" b="1" dirty="0"/>
          </a:p>
        </p:txBody>
      </p:sp>
      <p:pic>
        <p:nvPicPr>
          <p:cNvPr id="5" name="Θέση περιεχομένου 3">
            <a:extLst>
              <a:ext uri="{FF2B5EF4-FFF2-40B4-BE49-F238E27FC236}">
                <a16:creationId xmlns:a16="http://schemas.microsoft.com/office/drawing/2014/main" id="{C8D386AF-CDFA-2EA5-D2C4-6107E121A2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517" t="30747" r="18519" b="40348"/>
          <a:stretch/>
        </p:blipFill>
        <p:spPr>
          <a:xfrm>
            <a:off x="9175313" y="365126"/>
            <a:ext cx="2825915" cy="2053984"/>
          </a:xfrm>
          <a:prstGeom prst="rect">
            <a:avLst/>
          </a:prstGeom>
        </p:spPr>
      </p:pic>
      <p:pic>
        <p:nvPicPr>
          <p:cNvPr id="6" name="Εικόνα 7" descr="Εικόνα που περιέχει κείμενο, γραμματοσειρά, πανό&#10;&#10;Περιγραφή που δημιουργήθηκε αυτόματα">
            <a:extLst>
              <a:ext uri="{FF2B5EF4-FFF2-40B4-BE49-F238E27FC236}">
                <a16:creationId xmlns:a16="http://schemas.microsoft.com/office/drawing/2014/main" id="{6AAD2F23-BB7A-8453-0949-78D9A31670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" y="6372992"/>
            <a:ext cx="3287901" cy="48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555993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7257</TotalTime>
  <Words>2644</Words>
  <Application>Microsoft Office PowerPoint</Application>
  <PresentationFormat>Widescreen</PresentationFormat>
  <Paragraphs>394</Paragraphs>
  <Slides>68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83" baseType="lpstr">
      <vt:lpstr>Aptos</vt:lpstr>
      <vt:lpstr>Aptos Display</vt:lpstr>
      <vt:lpstr>Arial</vt:lpstr>
      <vt:lpstr>BlinkMacSystemFont</vt:lpstr>
      <vt:lpstr>Cambria</vt:lpstr>
      <vt:lpstr>Fira Sans</vt:lpstr>
      <vt:lpstr>Merriweather</vt:lpstr>
      <vt:lpstr>Merriweather Sans</vt:lpstr>
      <vt:lpstr>MuseoSans</vt:lpstr>
      <vt:lpstr>Open Sans</vt:lpstr>
      <vt:lpstr>PT serif</vt:lpstr>
      <vt:lpstr>Roboto</vt:lpstr>
      <vt:lpstr>Segoe UI Historic</vt:lpstr>
      <vt:lpstr>Wingdings</vt:lpstr>
      <vt:lpstr>Θέμα του Office</vt:lpstr>
      <vt:lpstr>Radiosurgery for Skullbase Μeningioma</vt:lpstr>
      <vt:lpstr>I have no conflict of interest to disclose</vt:lpstr>
      <vt:lpstr>My experience in Charged Particles: Protontherapy</vt:lpstr>
      <vt:lpstr>My experience in Stereotactic Radiosurgery</vt:lpstr>
      <vt:lpstr>Diplome Universite in  Stereotactic Radiosurgery and Protontherapy</vt:lpstr>
      <vt:lpstr>Research in Protontherapy: Skullbase Meningioma</vt:lpstr>
      <vt:lpstr>“Focal” is better…</vt:lpstr>
      <vt:lpstr>Challenges for Skullbase Meningiomas </vt:lpstr>
      <vt:lpstr>Skull base meningiomas </vt:lpstr>
      <vt:lpstr>Pou P., Biau J., Verrelle P., Lemaire J.J., El Ouadih Y., Chassin V., Magnier F., Dedieu V., Lapeyre M., Dupic G., et al. Long-Term Outcomes After Linac Radiosurgery for Benign Meningiomas. Clin. Oncol. 2020</vt:lpstr>
      <vt:lpstr>skull base meningiomas</vt:lpstr>
      <vt:lpstr>skull base meningiomas originate</vt:lpstr>
      <vt:lpstr>Skull base locations</vt:lpstr>
      <vt:lpstr>3754 skullbase meningiomas for SRS</vt:lpstr>
      <vt:lpstr>Skullbase meningiomas irradiation</vt:lpstr>
      <vt:lpstr>ISRS guidelines for Cavernus Sinus   meningioma SRS</vt:lpstr>
      <vt:lpstr>Management of cavernous sinus meningiomas: Consensus statement on behalf of the EANS skull base section (2022)</vt:lpstr>
      <vt:lpstr>Conclusions</vt:lpstr>
      <vt:lpstr>Radiosurgery for Skullbase meningioma  </vt:lpstr>
      <vt:lpstr>Radiosurgery - Definition</vt:lpstr>
      <vt:lpstr>SRS Radiobiology </vt:lpstr>
      <vt:lpstr>Factors for SRS treatment desicion</vt:lpstr>
      <vt:lpstr>PowerPoint Presentation</vt:lpstr>
      <vt:lpstr>PowerPoint Presentation</vt:lpstr>
      <vt:lpstr>PowerPoint Presentation</vt:lpstr>
      <vt:lpstr>Prescription Dose</vt:lpstr>
      <vt:lpstr>PowerPoint Presentation</vt:lpstr>
      <vt:lpstr>  Radiosurgery outcomes  </vt:lpstr>
      <vt:lpstr>SRS equal long-term control to Simpsons Grade 1</vt:lpstr>
      <vt:lpstr>ISRS Guidelines for Cavernous Sinus Meningiomas</vt:lpstr>
      <vt:lpstr>Skull base meningioma Local Control </vt:lpstr>
      <vt:lpstr>Clinical follow up SRS treated Skullbase Meningioma</vt:lpstr>
      <vt:lpstr>Kano H, Park KJ, Kondziolka D, et al. Neurosurgery. 2013</vt:lpstr>
      <vt:lpstr>Fractionated SRS </vt:lpstr>
      <vt:lpstr>Fractionated SRS for Skullbase Meningioma</vt:lpstr>
      <vt:lpstr>Multi session SRS for meningiomas</vt:lpstr>
      <vt:lpstr>Image Guided Multisession Radiosurgery of Skullbase meningiomas</vt:lpstr>
      <vt:lpstr>Assessment of the α/ß ratios for meningiomas</vt:lpstr>
      <vt:lpstr>SRS vs. SRT CS Meningioma:  tumor shrinkage ???</vt:lpstr>
      <vt:lpstr>High Grade skullbase meningiomas</vt:lpstr>
      <vt:lpstr>Grade II and Grade III meningioma criteria</vt:lpstr>
      <vt:lpstr>Grade II: immediate or waiting RT after GTR ?</vt:lpstr>
      <vt:lpstr>EORTC 22042-26042  and  RTOG 0539 </vt:lpstr>
      <vt:lpstr>Adjuvant SRS improves Post-surgical long term outcomes (regardless of the extent of resection)</vt:lpstr>
      <vt:lpstr>Selection of pts Grade II meningioma for SRS (adjuvant or definitive)</vt:lpstr>
      <vt:lpstr>  Factors affecting SRS outcomes   </vt:lpstr>
      <vt:lpstr>factors associated with improved SRS local control </vt:lpstr>
      <vt:lpstr>Multivariate analysis of factors associated with improved local control after SRS (stable and reduced volume)</vt:lpstr>
      <vt:lpstr>IMAGING: impact of  68Ga-DOTATOC PET to SRS on target volume delineation of meningiomas</vt:lpstr>
      <vt:lpstr>PowerPoint Presentation</vt:lpstr>
      <vt:lpstr>Skullbase meningioma Radiosurgery  Complications </vt:lpstr>
      <vt:lpstr>Complications SRS for Skullbase Meningiomas </vt:lpstr>
      <vt:lpstr>neurological deterioration</vt:lpstr>
      <vt:lpstr>complications</vt:lpstr>
      <vt:lpstr>Post-SRS Edema</vt:lpstr>
      <vt:lpstr>Risk of radiation-associated intracranial malignancy after stereotactic radiosurgery: a retrospective, multicentre, cohort study</vt:lpstr>
      <vt:lpstr>“Stereotactic Radiosurgery”</vt:lpstr>
      <vt:lpstr>“Stereotactic Radiosurgery”</vt:lpstr>
      <vt:lpstr>Operating systems</vt:lpstr>
      <vt:lpstr>Cavernous Sinus Meningioma treated with SRS </vt:lpstr>
      <vt:lpstr>Female 52 yrs Meningioma Initial enlargement and Delay Response after SRS  6months: enlargement  12 months Shrinkage</vt:lpstr>
      <vt:lpstr>PowerPoint Presentation</vt:lpstr>
      <vt:lpstr>Female, 44 yrs mild deficit ocular motor</vt:lpstr>
      <vt:lpstr>Feb 2023: Response</vt:lpstr>
      <vt:lpstr>Relapse - Feb 2023 (2nd SRS)</vt:lpstr>
      <vt:lpstr>Local Control Aug 2024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Radiosurgery for Skullbase meningioma</dc:title>
  <dc:creator>Christos Boskos</dc:creator>
  <cp:lastModifiedBy>christos boskos</cp:lastModifiedBy>
  <cp:revision>40</cp:revision>
  <dcterms:created xsi:type="dcterms:W3CDTF">2024-05-16T03:11:04Z</dcterms:created>
  <dcterms:modified xsi:type="dcterms:W3CDTF">2024-10-18T21:31:14Z</dcterms:modified>
</cp:coreProperties>
</file>