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sldIdLst>
    <p:sldId id="256" r:id="rId2"/>
    <p:sldId id="261" r:id="rId3"/>
    <p:sldId id="262" r:id="rId4"/>
    <p:sldId id="277" r:id="rId5"/>
    <p:sldId id="278" r:id="rId6"/>
    <p:sldId id="263" r:id="rId7"/>
    <p:sldId id="279" r:id="rId8"/>
    <p:sldId id="281" r:id="rId9"/>
    <p:sldId id="265" r:id="rId10"/>
    <p:sldId id="266" r:id="rId11"/>
    <p:sldId id="267" r:id="rId12"/>
    <p:sldId id="268" r:id="rId13"/>
    <p:sldId id="269" r:id="rId14"/>
    <p:sldId id="270" r:id="rId15"/>
    <p:sldId id="280" r:id="rId16"/>
    <p:sldId id="272" r:id="rId17"/>
    <p:sldId id="282" r:id="rId18"/>
    <p:sldId id="283" r:id="rId19"/>
    <p:sldId id="284" r:id="rId20"/>
    <p:sldId id="285" r:id="rId21"/>
    <p:sldId id="273" r:id="rId22"/>
    <p:sldId id="274" r:id="rId23"/>
    <p:sldId id="275" r:id="rId24"/>
    <p:sldId id="276" r:id="rId2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6301"/>
    <a:srgbClr val="67C9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95" autoAdjust="0"/>
    <p:restoredTop sz="95394" autoAdjust="0"/>
  </p:normalViewPr>
  <p:slideViewPr>
    <p:cSldViewPr snapToGrid="0" showGuides="1">
      <p:cViewPr>
        <p:scale>
          <a:sx n="100" d="100"/>
          <a:sy n="100" d="100"/>
        </p:scale>
        <p:origin x="990" y="6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explosion val="2"/>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D86-6F46-A8FD-0CF556A996F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D86-6F46-A8FD-0CF556A996F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86-6F46-A8FD-0CF556A996F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86-6F46-A8FD-0CF556A996F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AD86-6F46-A8FD-0CF556A996F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AD86-6F46-A8FD-0CF556A996F2}"/>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AD86-6F46-A8FD-0CF556A996F2}"/>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AD86-6F46-A8FD-0CF556A996F2}"/>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AD86-6F46-A8FD-0CF556A996F2}"/>
              </c:ext>
            </c:extLst>
          </c:dPt>
          <c:cat>
            <c:strRef>
              <c:f>Sheet1!$A$2:$A$10</c:f>
              <c:strCache>
                <c:ptCount val="9"/>
                <c:pt idx="0">
                  <c:v>1st Qtr</c:v>
                </c:pt>
                <c:pt idx="1">
                  <c:v>2nd Qtr</c:v>
                </c:pt>
                <c:pt idx="2">
                  <c:v>3rd Qtr</c:v>
                </c:pt>
                <c:pt idx="3">
                  <c:v>4th Qtr</c:v>
                </c:pt>
                <c:pt idx="4">
                  <c:v>4</c:v>
                </c:pt>
                <c:pt idx="5">
                  <c:v>6</c:v>
                </c:pt>
                <c:pt idx="6">
                  <c:v>7</c:v>
                </c:pt>
                <c:pt idx="7">
                  <c:v>8</c:v>
                </c:pt>
                <c:pt idx="8">
                  <c:v>9</c:v>
                </c:pt>
              </c:strCache>
            </c:strRef>
          </c:cat>
          <c:val>
            <c:numRef>
              <c:f>Sheet1!$B$2:$B$10</c:f>
              <c:numCache>
                <c:formatCode>General</c:formatCode>
                <c:ptCount val="9"/>
                <c:pt idx="0">
                  <c:v>1</c:v>
                </c:pt>
                <c:pt idx="1">
                  <c:v>1</c:v>
                </c:pt>
                <c:pt idx="2">
                  <c:v>1</c:v>
                </c:pt>
                <c:pt idx="3">
                  <c:v>1</c:v>
                </c:pt>
                <c:pt idx="4">
                  <c:v>1</c:v>
                </c:pt>
                <c:pt idx="5">
                  <c:v>1</c:v>
                </c:pt>
                <c:pt idx="6">
                  <c:v>1</c:v>
                </c:pt>
                <c:pt idx="7">
                  <c:v>1</c:v>
                </c:pt>
                <c:pt idx="8">
                  <c:v>1</c:v>
                </c:pt>
              </c:numCache>
            </c:numRef>
          </c:val>
          <c:extLst>
            <c:ext xmlns:c16="http://schemas.microsoft.com/office/drawing/2014/chart" uri="{C3380CC4-5D6E-409C-BE32-E72D297353CC}">
              <c16:uniqueId val="{00000000-7FD3-6D4A-8DE6-E4A35FA8D76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28AAEF-438F-4B25-AEDA-67B56B404123}" type="datetimeFigureOut">
              <a:rPr lang="it-IT" smtClean="0"/>
              <a:t>16/10/2024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D7264-8EFB-4D7A-9340-B7A167881855}" type="slidenum">
              <a:rPr lang="it-IT" smtClean="0"/>
              <a:t>‹Nr.›</a:t>
            </a:fld>
            <a:endParaRPr lang="it-IT"/>
          </a:p>
        </p:txBody>
      </p:sp>
    </p:spTree>
    <p:extLst>
      <p:ext uri="{BB962C8B-B14F-4D97-AF65-F5344CB8AC3E}">
        <p14:creationId xmlns:p14="http://schemas.microsoft.com/office/powerpoint/2010/main" val="3467729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541537" y="1122363"/>
            <a:ext cx="11150353" cy="2387600"/>
          </a:xfrm>
        </p:spPr>
        <p:txBody>
          <a:bodyPr anchor="b">
            <a:normAutofit/>
          </a:bodyPr>
          <a:lstStyle>
            <a:lvl1pPr algn="l" defTabSz="914400" rtl="0" eaLnBrk="1" latinLnBrk="0" hangingPunct="1">
              <a:lnSpc>
                <a:spcPct val="85000"/>
              </a:lnSpc>
              <a:spcBef>
                <a:spcPct val="0"/>
              </a:spcBef>
              <a:buNone/>
              <a:defRPr lang="it-IT" sz="4000" b="1" kern="1200" spc="-50"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TITLE</a:t>
            </a:r>
            <a:endParaRPr lang="it-IT" dirty="0"/>
          </a:p>
        </p:txBody>
      </p:sp>
      <p:sp>
        <p:nvSpPr>
          <p:cNvPr id="3" name="Sottotitolo 2"/>
          <p:cNvSpPr>
            <a:spLocks noGrp="1"/>
          </p:cNvSpPr>
          <p:nvPr>
            <p:ph type="subTitle" idx="1" hasCustomPrompt="1"/>
          </p:nvPr>
        </p:nvSpPr>
        <p:spPr>
          <a:xfrm>
            <a:off x="541536" y="3602038"/>
            <a:ext cx="11150353" cy="1655762"/>
          </a:xfrm>
        </p:spPr>
        <p:txBody>
          <a:bodyPr/>
          <a:lstStyle>
            <a:lvl1pPr marL="0" indent="0" algn="l">
              <a:buNone/>
              <a:defRPr lang="it-IT" sz="2400" kern="1200" cap="all" spc="200" baseline="0" smtClean="0">
                <a:solidFill>
                  <a:schemeClr val="tx2"/>
                </a:solidFill>
                <a:latin typeface="+mj-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smtClean="0"/>
              <a:t>Autor NAME</a:t>
            </a:r>
            <a:endParaRPr lang="it-IT" dirty="0"/>
          </a:p>
        </p:txBody>
      </p:sp>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1" name="Immagin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pic>
        <p:nvPicPr>
          <p:cNvPr id="22" name="Immagin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5803" y="5650938"/>
            <a:ext cx="5042417" cy="586217"/>
          </a:xfrm>
          <a:prstGeom prst="rect">
            <a:avLst/>
          </a:prstGeom>
        </p:spPr>
      </p:pic>
      <p:sp>
        <p:nvSpPr>
          <p:cNvPr id="23"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FA3751D-CBC2-4822-BB88-170A31867E86}" type="datetime1">
              <a:rPr lang="it-IT" smtClean="0"/>
              <a:t>16/10/2024</a:t>
            </a:fld>
            <a:endParaRPr lang="it-IT"/>
          </a:p>
        </p:txBody>
      </p:sp>
      <p:sp>
        <p:nvSpPr>
          <p:cNvPr id="25"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‹Nr.›</a:t>
            </a:fld>
            <a:endParaRPr lang="it-IT"/>
          </a:p>
        </p:txBody>
      </p:sp>
    </p:spTree>
    <p:extLst>
      <p:ext uri="{BB962C8B-B14F-4D97-AF65-F5344CB8AC3E}">
        <p14:creationId xmlns:p14="http://schemas.microsoft.com/office/powerpoint/2010/main" val="8126211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it-IT" dirty="0"/>
          </a:p>
        </p:txBody>
      </p:sp>
      <p:sp>
        <p:nvSpPr>
          <p:cNvPr id="3" name="Segnaposto data 2"/>
          <p:cNvSpPr>
            <a:spLocks noGrp="1"/>
          </p:cNvSpPr>
          <p:nvPr>
            <p:ph type="dt" sz="half" idx="10"/>
          </p:nvPr>
        </p:nvSpPr>
        <p:spPr/>
        <p:txBody>
          <a:bodyPr/>
          <a:lstStyle/>
          <a:p>
            <a:fld id="{7714DAC5-A781-4260-AF7C-2485E3112D71}" type="datetime1">
              <a:rPr lang="it-IT" smtClean="0"/>
              <a:t>16/10/2024</a:t>
            </a:fld>
            <a:endParaRPr lang="it-IT"/>
          </a:p>
        </p:txBody>
      </p:sp>
      <p:sp>
        <p:nvSpPr>
          <p:cNvPr id="4" name="Segnaposto piè di pagina 3"/>
          <p:cNvSpPr>
            <a:spLocks noGrp="1"/>
          </p:cNvSpPr>
          <p:nvPr>
            <p:ph type="ftr" sz="quarter" idx="11"/>
          </p:nvPr>
        </p:nvSpPr>
        <p:spPr/>
        <p:txBody>
          <a:bodyPr/>
          <a:lstStyle/>
          <a:p>
            <a:r>
              <a:rPr lang="it-IT" smtClean="0"/>
              <a:t>Lehmann – Hadron Therapy at GSI</a:t>
            </a:r>
            <a:endParaRPr lang="it-IT"/>
          </a:p>
        </p:txBody>
      </p:sp>
      <p:sp>
        <p:nvSpPr>
          <p:cNvPr id="5" name="Segnaposto numero diapositiva 4"/>
          <p:cNvSpPr>
            <a:spLocks noGrp="1"/>
          </p:cNvSpPr>
          <p:nvPr>
            <p:ph type="sldNum" sz="quarter" idx="12"/>
          </p:nvPr>
        </p:nvSpPr>
        <p:spPr/>
        <p:txBody>
          <a:bodyPr/>
          <a:lstStyle/>
          <a:p>
            <a:fld id="{44B3000C-AF20-481F-AF4F-24E9E8451D0A}" type="slidenum">
              <a:rPr lang="it-IT" smtClean="0"/>
              <a:t>‹Nr.›</a:t>
            </a:fld>
            <a:endParaRPr lang="it-IT"/>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4256737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it-IT" dirty="0"/>
          </a:p>
        </p:txBody>
      </p:sp>
      <p:sp>
        <p:nvSpPr>
          <p:cNvPr id="3" name="Segnaposto contenuto 2"/>
          <p:cNvSpPr>
            <a:spLocks noGrp="1"/>
          </p:cNvSpPr>
          <p:nvPr>
            <p:ph idx="1"/>
          </p:nvPr>
        </p:nvSpPr>
        <p:spPr>
          <a:xfrm>
            <a:off x="541538" y="1825625"/>
            <a:ext cx="11132598" cy="3773100"/>
          </a:xfrm>
        </p:spPr>
        <p:txBody>
          <a:bodyPr/>
          <a:lstStyle>
            <a:lvl1pPr>
              <a:defRPr sz="2400">
                <a:solidFill>
                  <a:schemeClr val="tx1">
                    <a:lumMod val="85000"/>
                    <a:lumOff val="15000"/>
                  </a:schemeClr>
                </a:solidFill>
              </a:defRPr>
            </a:lvl1pPr>
            <a:lvl2pPr>
              <a:defRPr sz="2000">
                <a:solidFill>
                  <a:schemeClr val="tx1">
                    <a:lumMod val="85000"/>
                    <a:lumOff val="15000"/>
                  </a:schemeClr>
                </a:solidFill>
              </a:defRPr>
            </a:lvl2pPr>
            <a:lvl3pPr>
              <a:defRPr sz="1800">
                <a:solidFill>
                  <a:schemeClr val="tx1">
                    <a:lumMod val="85000"/>
                    <a:lumOff val="15000"/>
                  </a:schemeClr>
                </a:solidFill>
              </a:defRPr>
            </a:lvl3pPr>
            <a:lvl4pPr>
              <a:defRPr sz="1600">
                <a:solidFill>
                  <a:schemeClr val="tx1">
                    <a:lumMod val="85000"/>
                    <a:lumOff val="15000"/>
                  </a:schemeClr>
                </a:solidFill>
              </a:defRPr>
            </a:lvl4pPr>
            <a:lvl5pPr>
              <a:defRPr sz="1400">
                <a:solidFill>
                  <a:schemeClr val="tx1">
                    <a:lumMod val="85000"/>
                    <a:lumOff val="15000"/>
                  </a:schemeClr>
                </a:solidFill>
              </a:defRPr>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10"/>
          </p:nvPr>
        </p:nvSpPr>
        <p:spPr/>
        <p:txBody>
          <a:bodyPr/>
          <a:lstStyle/>
          <a:p>
            <a:fld id="{9049331D-222E-471F-963E-1519CD586A2A}" type="datetime1">
              <a:rPr lang="it-IT" smtClean="0"/>
              <a:t>16/10/2024</a:t>
            </a:fld>
            <a:endParaRPr lang="it-IT"/>
          </a:p>
        </p:txBody>
      </p:sp>
      <p:sp>
        <p:nvSpPr>
          <p:cNvPr id="5" name="Segnaposto piè di pagina 4"/>
          <p:cNvSpPr>
            <a:spLocks noGrp="1"/>
          </p:cNvSpPr>
          <p:nvPr>
            <p:ph type="ftr" sz="quarter" idx="11"/>
          </p:nvPr>
        </p:nvSpPr>
        <p:spPr/>
        <p:txBody>
          <a:bodyPr/>
          <a:lstStyle/>
          <a:p>
            <a:r>
              <a:rPr lang="it-IT" smtClean="0"/>
              <a:t>Lehmann – Hadron Therapy at GSI</a:t>
            </a:r>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‹Nr.›</a:t>
            </a:fld>
            <a:endParaRPr lang="it-IT"/>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007123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141476" cy="1437186"/>
          </a:xfrm>
        </p:spPr>
        <p:txBody>
          <a:bodyPr anchor="b"/>
          <a:lstStyle>
            <a:lvl1pPr>
              <a:defRPr sz="3200"/>
            </a:lvl1pPr>
          </a:lstStyle>
          <a:p>
            <a:r>
              <a:rPr lang="it-IT" dirty="0" smtClean="0"/>
              <a:t>FARE CLIC PER MODIFICARE LO STILE DEL TITOLO</a:t>
            </a:r>
            <a:endParaRPr lang="it-IT" dirty="0"/>
          </a:p>
        </p:txBody>
      </p:sp>
      <p:sp>
        <p:nvSpPr>
          <p:cNvPr id="3" name="Segnaposto contenuto 2"/>
          <p:cNvSpPr>
            <a:spLocks noGrp="1"/>
          </p:cNvSpPr>
          <p:nvPr>
            <p:ph idx="1" hasCustomPrompt="1"/>
          </p:nvPr>
        </p:nvSpPr>
        <p:spPr>
          <a:xfrm>
            <a:off x="5183188" y="2057400"/>
            <a:ext cx="6499826" cy="3541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dirty="0" smtClean="0"/>
              <a:t>Immagine</a:t>
            </a:r>
            <a:endParaRPr lang="it-IT" dirty="0"/>
          </a:p>
        </p:txBody>
      </p:sp>
      <p:sp>
        <p:nvSpPr>
          <p:cNvPr id="4" name="Segnaposto testo 3"/>
          <p:cNvSpPr>
            <a:spLocks noGrp="1"/>
          </p:cNvSpPr>
          <p:nvPr>
            <p:ph type="body" sz="half" idx="2"/>
          </p:nvPr>
        </p:nvSpPr>
        <p:spPr>
          <a:xfrm>
            <a:off x="541538" y="2057400"/>
            <a:ext cx="4230487" cy="35413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smtClean="0"/>
              <a:t>Fare clic per modificare stili del testo dello schema</a:t>
            </a:r>
          </a:p>
        </p:txBody>
      </p:sp>
      <p:sp>
        <p:nvSpPr>
          <p:cNvPr id="5" name="Segnaposto data 4"/>
          <p:cNvSpPr>
            <a:spLocks noGrp="1"/>
          </p:cNvSpPr>
          <p:nvPr>
            <p:ph type="dt" sz="half" idx="10"/>
          </p:nvPr>
        </p:nvSpPr>
        <p:spPr/>
        <p:txBody>
          <a:bodyPr/>
          <a:lstStyle/>
          <a:p>
            <a:fld id="{0C9A0D06-E80B-49F1-A05D-4C2D04271AAF}" type="datetime1">
              <a:rPr lang="it-IT" smtClean="0"/>
              <a:t>16/10/2024</a:t>
            </a:fld>
            <a:endParaRPr lang="it-IT"/>
          </a:p>
        </p:txBody>
      </p:sp>
      <p:sp>
        <p:nvSpPr>
          <p:cNvPr id="6" name="Segnaposto piè di pagina 5"/>
          <p:cNvSpPr>
            <a:spLocks noGrp="1"/>
          </p:cNvSpPr>
          <p:nvPr>
            <p:ph type="ftr" sz="quarter" idx="11"/>
          </p:nvPr>
        </p:nvSpPr>
        <p:spPr/>
        <p:txBody>
          <a:bodyPr/>
          <a:lstStyle/>
          <a:p>
            <a:r>
              <a:rPr lang="it-IT" smtClean="0"/>
              <a:t>Lehmann – Hadron Therapy at GSI</a:t>
            </a:r>
            <a:endParaRPr lang="it-IT"/>
          </a:p>
        </p:txBody>
      </p:sp>
      <p:sp>
        <p:nvSpPr>
          <p:cNvPr id="7" name="Segnaposto numero diapositiva 6"/>
          <p:cNvSpPr>
            <a:spLocks noGrp="1"/>
          </p:cNvSpPr>
          <p:nvPr>
            <p:ph type="sldNum" sz="quarter" idx="12"/>
          </p:nvPr>
        </p:nvSpPr>
        <p:spPr/>
        <p:txBody>
          <a:bodyPr/>
          <a:lstStyle/>
          <a:p>
            <a:fld id="{44B3000C-AF20-481F-AF4F-24E9E8451D0A}" type="slidenum">
              <a:rPr lang="it-IT" smtClean="0"/>
              <a:t>‹Nr.›</a:t>
            </a:fld>
            <a:endParaRPr lang="it-IT"/>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9" name="Immagin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1119372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pic>
        <p:nvPicPr>
          <p:cNvPr id="5" name="Immagine 4"/>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6" name="Immagin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
        <p:nvSpPr>
          <p:cNvPr id="7" name="Title 1"/>
          <p:cNvSpPr>
            <a:spLocks noGrp="1"/>
          </p:cNvSpPr>
          <p:nvPr>
            <p:ph type="ctrTitle" hasCustomPrompt="1"/>
          </p:nvPr>
        </p:nvSpPr>
        <p:spPr>
          <a:xfrm>
            <a:off x="541537" y="1651246"/>
            <a:ext cx="1113259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smtClean="0"/>
              <a:t>THANK YOU</a:t>
            </a:r>
            <a:endParaRPr lang="en-US" dirty="0"/>
          </a:p>
        </p:txBody>
      </p:sp>
    </p:spTree>
    <p:extLst>
      <p:ext uri="{BB962C8B-B14F-4D97-AF65-F5344CB8AC3E}">
        <p14:creationId xmlns:p14="http://schemas.microsoft.com/office/powerpoint/2010/main" val="4129208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sp>
        <p:nvSpPr>
          <p:cNvPr id="66" name="Rectangle"/>
          <p:cNvSpPr/>
          <p:nvPr/>
        </p:nvSpPr>
        <p:spPr>
          <a:xfrm>
            <a:off x="10233" y="854074"/>
            <a:ext cx="12227255" cy="84139"/>
          </a:xfrm>
          <a:prstGeom prst="rect">
            <a:avLst/>
          </a:prstGeom>
          <a:solidFill>
            <a:srgbClr val="00599D"/>
          </a:solidFill>
          <a:ln w="12700">
            <a:miter lim="400000"/>
          </a:ln>
        </p:spPr>
        <p:txBody>
          <a:bodyPr tIns="45720" bIns="45720" anchor="ctr"/>
          <a:lstStyle/>
          <a:p>
            <a:pPr marL="0" marR="0" defTabSz="914377">
              <a:defRPr>
                <a:uFillTx/>
              </a:defRPr>
            </a:pPr>
            <a:endParaRPr sz="600"/>
          </a:p>
        </p:txBody>
      </p:sp>
      <p:pic>
        <p:nvPicPr>
          <p:cNvPr id="67" name="FAIR_Logo_rgb_frei" descr="FAIR_Logo_rgb_frei"/>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988754" y="19051"/>
            <a:ext cx="992188" cy="827088"/>
          </a:xfrm>
          <a:prstGeom prst="rect">
            <a:avLst/>
          </a:prstGeom>
          <a:ln w="12700">
            <a:miter lim="400000"/>
          </a:ln>
        </p:spPr>
      </p:pic>
      <p:sp>
        <p:nvSpPr>
          <p:cNvPr id="68" name="Title Text"/>
          <p:cNvSpPr txBox="1">
            <a:spLocks noGrp="1"/>
          </p:cNvSpPr>
          <p:nvPr>
            <p:ph type="title"/>
          </p:nvPr>
        </p:nvSpPr>
        <p:spPr>
          <a:xfrm>
            <a:off x="1887143" y="187325"/>
            <a:ext cx="8845067" cy="490539"/>
          </a:xfrm>
          <a:prstGeom prst="rect">
            <a:avLst/>
          </a:prstGeom>
        </p:spPr>
        <p:txBody>
          <a:bodyPr lIns="0" tIns="0" rIns="0" bIns="0" anchor="ctr">
            <a:normAutofit/>
          </a:bodyPr>
          <a:lstStyle>
            <a:lvl1pPr defTabSz="914377">
              <a:defRPr sz="3200" b="0">
                <a:solidFill>
                  <a:srgbClr val="00599D"/>
                </a:solidFill>
              </a:defRPr>
            </a:lvl1pPr>
          </a:lstStyle>
          <a:p>
            <a:r>
              <a:rPr dirty="0"/>
              <a:t>Title Text</a:t>
            </a:r>
          </a:p>
        </p:txBody>
      </p:sp>
      <p:sp>
        <p:nvSpPr>
          <p:cNvPr id="69" name="Slide Number"/>
          <p:cNvSpPr txBox="1">
            <a:spLocks noGrp="1"/>
          </p:cNvSpPr>
          <p:nvPr>
            <p:ph type="sldNum" sz="quarter" idx="2"/>
          </p:nvPr>
        </p:nvSpPr>
        <p:spPr>
          <a:xfrm>
            <a:off x="11664546" y="6467317"/>
            <a:ext cx="459071" cy="492443"/>
          </a:xfrm>
          <a:prstGeom prst="rect">
            <a:avLst/>
          </a:prstGeom>
        </p:spPr>
        <p:txBody>
          <a:bodyPr wrap="square" lIns="0" tIns="0" rIns="0" bIns="0"/>
          <a:lstStyle>
            <a:lvl1pPr algn="l" defTabSz="914377">
              <a:defRPr sz="1600">
                <a:solidFill>
                  <a:srgbClr val="000000"/>
                </a:solidFill>
              </a:defRPr>
            </a:lvl1pPr>
          </a:lstStyle>
          <a:p>
            <a:fld id="{86CB4B4D-7CA3-9044-876B-883B54F8677D}" type="slidenum">
              <a:t>‹Nr.›</a:t>
            </a:fld>
            <a:endParaRPr dirty="0"/>
          </a:p>
        </p:txBody>
      </p:sp>
      <p:pic>
        <p:nvPicPr>
          <p:cNvPr id="6" name="Picture 13">
            <a:extLst>
              <a:ext uri="{FF2B5EF4-FFF2-40B4-BE49-F238E27FC236}">
                <a16:creationId xmlns:a16="http://schemas.microsoft.com/office/drawing/2014/main" id="{B1254157-9F7A-FA6D-D44E-56058FA3FD7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7157" y="78191"/>
            <a:ext cx="1536680" cy="741845"/>
          </a:xfrm>
          <a:prstGeom prst="rect">
            <a:avLst/>
          </a:prstGeom>
        </p:spPr>
      </p:pic>
    </p:spTree>
    <p:extLst>
      <p:ext uri="{BB962C8B-B14F-4D97-AF65-F5344CB8AC3E}">
        <p14:creationId xmlns:p14="http://schemas.microsoft.com/office/powerpoint/2010/main" val="1889447229"/>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38C07B7F-4E98-4419-BD5E-1A02412BFAA9}" type="datetime1">
              <a:rPr lang="it-IT" smtClean="0"/>
              <a:t>16/10/2024</a:t>
            </a:fld>
            <a:endParaRPr lang="it-IT"/>
          </a:p>
        </p:txBody>
      </p:sp>
      <p:sp>
        <p:nvSpPr>
          <p:cNvPr id="5" name="Segnaposto piè di pagina 4"/>
          <p:cNvSpPr>
            <a:spLocks noGrp="1"/>
          </p:cNvSpPr>
          <p:nvPr>
            <p:ph type="ftr" sz="quarter" idx="3"/>
          </p:nvPr>
        </p:nvSpPr>
        <p:spPr>
          <a:xfrm>
            <a:off x="4038600" y="6446836"/>
            <a:ext cx="4114800" cy="365125"/>
          </a:xfrm>
          <a:prstGeom prst="rect">
            <a:avLst/>
          </a:prstGeom>
        </p:spPr>
        <p:txBody>
          <a:bodyPr vert="horz" lIns="91440" tIns="45720" rIns="91440" bIns="45720" rtlCol="0" anchor="ctr"/>
          <a:lstStyle>
            <a:lvl1pPr algn="ctr">
              <a:defRPr sz="1200">
                <a:solidFill>
                  <a:schemeClr val="bg1"/>
                </a:solidFill>
                <a:latin typeface="Arial" panose="020B0604020202020204" pitchFamily="34" charset="0"/>
                <a:cs typeface="Arial" panose="020B0604020202020204" pitchFamily="34" charset="0"/>
              </a:defRPr>
            </a:lvl1pPr>
          </a:lstStyle>
          <a:p>
            <a:r>
              <a:rPr lang="it-IT" smtClean="0"/>
              <a:t>Lehmann – Hadron Therapy at GSI</a:t>
            </a:r>
            <a:endParaRPr lang="it-IT"/>
          </a:p>
        </p:txBody>
      </p:sp>
      <p:sp>
        <p:nvSpPr>
          <p:cNvPr id="6"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‹Nr.›</a:t>
            </a:fld>
            <a:endParaRPr lang="it-IT"/>
          </a:p>
        </p:txBody>
      </p:sp>
      <p:pic>
        <p:nvPicPr>
          <p:cNvPr id="7" name="Grafik 6"/>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rot="20700000">
            <a:off x="2665479" y="1959126"/>
            <a:ext cx="7111498" cy="2370499"/>
          </a:xfrm>
          <a:prstGeom prst="rect">
            <a:avLst/>
          </a:prstGeom>
        </p:spPr>
      </p:pic>
      <p:sp>
        <p:nvSpPr>
          <p:cNvPr id="9" name="Rechteck 8"/>
          <p:cNvSpPr/>
          <p:nvPr userDrawn="1"/>
        </p:nvSpPr>
        <p:spPr>
          <a:xfrm rot="20700000">
            <a:off x="2669307" y="1960845"/>
            <a:ext cx="7093527" cy="2352537"/>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52897251"/>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56" r:id="rId4"/>
    <p:sldLayoutId id="2147483655" r:id="rId5"/>
    <p:sldLayoutId id="2147483657" r:id="rId6"/>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png"/><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png"/><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3.xml"/><Relationship Id="rId4" Type="http://schemas.openxmlformats.org/officeDocument/2006/relationships/image" Target="../media/image2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40.png"/><Relationship Id="rId11" Type="http://schemas.openxmlformats.org/officeDocument/2006/relationships/image" Target="../media/image45.jpeg"/><Relationship Id="rId5" Type="http://schemas.openxmlformats.org/officeDocument/2006/relationships/image" Target="../media/image39.jpeg"/><Relationship Id="rId10" Type="http://schemas.openxmlformats.org/officeDocument/2006/relationships/image" Target="../media/image44.jpeg"/><Relationship Id="rId4" Type="http://schemas.openxmlformats.org/officeDocument/2006/relationships/image" Target="../media/image38.jpeg"/><Relationship Id="rId9" Type="http://schemas.openxmlformats.org/officeDocument/2006/relationships/image" Target="../media/image43.jpeg"/></Relationships>
</file>

<file path=ppt/slides/_rels/slide19.xml.rels><?xml version="1.0" encoding="UTF-8" standalone="yes"?>
<Relationships xmlns="http://schemas.openxmlformats.org/package/2006/relationships"><Relationship Id="rId3" Type="http://schemas.openxmlformats.org/officeDocument/2006/relationships/image" Target="../media/image47.tiff"/><Relationship Id="rId2" Type="http://schemas.openxmlformats.org/officeDocument/2006/relationships/image" Target="../media/image46.tiff"/><Relationship Id="rId1" Type="http://schemas.openxmlformats.org/officeDocument/2006/relationships/slideLayout" Target="../slideLayouts/slideLayout2.xml"/><Relationship Id="rId4" Type="http://schemas.openxmlformats.org/officeDocument/2006/relationships/image" Target="../media/image48.tiff"/></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2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5.png"/><Relationship Id="rId7" Type="http://schemas.openxmlformats.org/officeDocument/2006/relationships/image" Target="../media/image58.jpeg"/><Relationship Id="rId12" Type="http://schemas.openxmlformats.org/officeDocument/2006/relationships/image" Target="../media/image63.png"/><Relationship Id="rId2" Type="http://schemas.openxmlformats.org/officeDocument/2006/relationships/image" Target="../media/image54.jpeg"/><Relationship Id="rId1" Type="http://schemas.openxmlformats.org/officeDocument/2006/relationships/slideLayout" Target="../slideLayouts/slideLayout3.xml"/><Relationship Id="rId6" Type="http://schemas.openxmlformats.org/officeDocument/2006/relationships/image" Target="../media/image57.jpeg"/><Relationship Id="rId11" Type="http://schemas.openxmlformats.org/officeDocument/2006/relationships/image" Target="../media/image62.jpeg"/><Relationship Id="rId5" Type="http://schemas.openxmlformats.org/officeDocument/2006/relationships/image" Target="../media/image56.jpeg"/><Relationship Id="rId10" Type="http://schemas.openxmlformats.org/officeDocument/2006/relationships/image" Target="../media/image61.png"/><Relationship Id="rId4" Type="http://schemas.openxmlformats.org/officeDocument/2006/relationships/hyperlink" Target="https://www.hitriplus.eu/" TargetMode="External"/><Relationship Id="rId9" Type="http://schemas.openxmlformats.org/officeDocument/2006/relationships/image" Target="../media/image60.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en-US" dirty="0"/>
              <a:t>Hadron Therapy at GSI - where we come from, where we go</a:t>
            </a:r>
            <a:endParaRPr lang="it-IT" dirty="0"/>
          </a:p>
        </p:txBody>
      </p:sp>
      <p:sp>
        <p:nvSpPr>
          <p:cNvPr id="3" name="Sottotitolo 2"/>
          <p:cNvSpPr>
            <a:spLocks noGrp="1"/>
          </p:cNvSpPr>
          <p:nvPr>
            <p:ph type="subTitle" idx="1"/>
          </p:nvPr>
        </p:nvSpPr>
        <p:spPr/>
        <p:txBody>
          <a:bodyPr/>
          <a:lstStyle/>
          <a:p>
            <a:r>
              <a:rPr lang="it-IT" dirty="0" smtClean="0"/>
              <a:t>Dr. Konrad Lehmann</a:t>
            </a:r>
            <a:endParaRPr lang="it-IT" dirty="0"/>
          </a:p>
        </p:txBody>
      </p:sp>
    </p:spTree>
    <p:extLst>
      <p:ext uri="{BB962C8B-B14F-4D97-AF65-F5344CB8AC3E}">
        <p14:creationId xmlns:p14="http://schemas.microsoft.com/office/powerpoint/2010/main" val="16507750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FLASH / Ultra-High Dose Rate </a:t>
            </a:r>
            <a:r>
              <a:rPr lang="de-DE" dirty="0" err="1" smtClean="0"/>
              <a:t>treatment</a:t>
            </a:r>
            <a:endParaRPr lang="de-DE" dirty="0"/>
          </a:p>
        </p:txBody>
      </p:sp>
      <p:sp>
        <p:nvSpPr>
          <p:cNvPr id="3" name="Inhaltsplatzhalter 2"/>
          <p:cNvSpPr>
            <a:spLocks noGrp="1"/>
          </p:cNvSpPr>
          <p:nvPr>
            <p:ph idx="1"/>
          </p:nvPr>
        </p:nvSpPr>
        <p:spPr/>
        <p:txBody>
          <a:bodyPr/>
          <a:lstStyle/>
          <a:p>
            <a:pPr marL="342900" indent="-342900">
              <a:buFont typeface="Arial" panose="020B0604020202020204" pitchFamily="34" charset="0"/>
              <a:buChar char="•"/>
            </a:pPr>
            <a:r>
              <a:rPr lang="de-DE" dirty="0" smtClean="0"/>
              <a:t>FLASH </a:t>
            </a:r>
            <a:r>
              <a:rPr lang="de-DE" dirty="0" err="1" smtClean="0"/>
              <a:t>effect</a:t>
            </a:r>
            <a:r>
              <a:rPr lang="de-DE" dirty="0" smtClean="0"/>
              <a:t> </a:t>
            </a:r>
            <a:r>
              <a:rPr lang="de-DE" dirty="0" err="1" smtClean="0"/>
              <a:t>first</a:t>
            </a:r>
            <a:r>
              <a:rPr lang="de-DE" dirty="0" smtClean="0"/>
              <a:t> </a:t>
            </a:r>
            <a:r>
              <a:rPr lang="de-DE" dirty="0" err="1" smtClean="0"/>
              <a:t>discovered</a:t>
            </a:r>
            <a:r>
              <a:rPr lang="de-DE" dirty="0" smtClean="0"/>
              <a:t> in X-</a:t>
            </a:r>
            <a:r>
              <a:rPr lang="de-DE" dirty="0" err="1" smtClean="0"/>
              <a:t>ray</a:t>
            </a:r>
            <a:r>
              <a:rPr lang="de-DE" dirty="0" smtClean="0"/>
              <a:t> </a:t>
            </a:r>
            <a:r>
              <a:rPr lang="de-DE" dirty="0" err="1" smtClean="0"/>
              <a:t>therapy</a:t>
            </a:r>
            <a:r>
              <a:rPr lang="de-DE" dirty="0" smtClean="0"/>
              <a:t>.</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err="1" smtClean="0"/>
              <a:t>Sparing</a:t>
            </a:r>
            <a:r>
              <a:rPr lang="de-DE" dirty="0" smtClean="0"/>
              <a:t> </a:t>
            </a:r>
            <a:r>
              <a:rPr lang="de-DE" dirty="0" err="1" smtClean="0"/>
              <a:t>of</a:t>
            </a:r>
            <a:r>
              <a:rPr lang="de-DE" dirty="0" smtClean="0"/>
              <a:t> </a:t>
            </a:r>
            <a:r>
              <a:rPr lang="de-DE" dirty="0" err="1" smtClean="0"/>
              <a:t>healthy</a:t>
            </a:r>
            <a:r>
              <a:rPr lang="de-DE" dirty="0" smtClean="0"/>
              <a:t> </a:t>
            </a:r>
            <a:r>
              <a:rPr lang="de-DE" dirty="0" err="1" smtClean="0"/>
              <a:t>tissue</a:t>
            </a:r>
            <a:r>
              <a:rPr lang="de-DE" dirty="0" smtClean="0"/>
              <a:t> </a:t>
            </a:r>
            <a:r>
              <a:rPr lang="de-DE" dirty="0" err="1" smtClean="0"/>
              <a:t>with</a:t>
            </a:r>
            <a:r>
              <a:rPr lang="de-DE" dirty="0" smtClean="0"/>
              <a:t> </a:t>
            </a:r>
            <a:r>
              <a:rPr lang="de-DE" dirty="0" err="1" smtClean="0"/>
              <a:t>equal</a:t>
            </a:r>
            <a:r>
              <a:rPr lang="de-DE" dirty="0" smtClean="0"/>
              <a:t> </a:t>
            </a:r>
            <a:r>
              <a:rPr lang="de-DE" dirty="0" err="1" smtClean="0"/>
              <a:t>tumor</a:t>
            </a:r>
            <a:r>
              <a:rPr lang="de-DE" dirty="0" smtClean="0"/>
              <a:t> </a:t>
            </a:r>
            <a:r>
              <a:rPr lang="de-DE" dirty="0" err="1" smtClean="0"/>
              <a:t>control</a:t>
            </a:r>
            <a:r>
              <a:rPr lang="de-DE" dirty="0" smtClean="0"/>
              <a:t>.</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err="1" smtClean="0"/>
              <a:t>Easily</a:t>
            </a:r>
            <a:r>
              <a:rPr lang="de-DE" dirty="0" smtClean="0"/>
              <a:t> </a:t>
            </a:r>
            <a:r>
              <a:rPr lang="de-DE" dirty="0" err="1" smtClean="0"/>
              <a:t>done</a:t>
            </a:r>
            <a:r>
              <a:rPr lang="de-DE" dirty="0" smtClean="0"/>
              <a:t> </a:t>
            </a:r>
            <a:r>
              <a:rPr lang="de-DE" dirty="0" err="1" smtClean="0"/>
              <a:t>with</a:t>
            </a:r>
            <a:r>
              <a:rPr lang="de-DE" dirty="0" smtClean="0"/>
              <a:t> </a:t>
            </a:r>
            <a:r>
              <a:rPr lang="de-DE" dirty="0" err="1" smtClean="0"/>
              <a:t>protons</a:t>
            </a:r>
            <a:r>
              <a:rPr lang="de-DE" dirty="0" smtClean="0"/>
              <a:t> in a </a:t>
            </a:r>
            <a:r>
              <a:rPr lang="de-DE" dirty="0" err="1" smtClean="0"/>
              <a:t>cyclotron</a:t>
            </a:r>
            <a:r>
              <a:rPr lang="de-DE" dirty="0" smtClean="0"/>
              <a:t>, but </a:t>
            </a:r>
            <a:r>
              <a:rPr lang="de-DE" dirty="0" err="1" smtClean="0"/>
              <a:t>more</a:t>
            </a:r>
            <a:r>
              <a:rPr lang="de-DE" dirty="0" smtClean="0"/>
              <a:t> </a:t>
            </a:r>
            <a:r>
              <a:rPr lang="de-DE" dirty="0" err="1" smtClean="0"/>
              <a:t>difficult</a:t>
            </a:r>
            <a:r>
              <a:rPr lang="de-DE" dirty="0" smtClean="0"/>
              <a:t> </a:t>
            </a:r>
            <a:r>
              <a:rPr lang="de-DE" dirty="0" err="1" smtClean="0"/>
              <a:t>with</a:t>
            </a:r>
            <a:r>
              <a:rPr lang="de-DE" dirty="0" smtClean="0"/>
              <a:t> heavy </a:t>
            </a:r>
            <a:r>
              <a:rPr lang="de-DE" dirty="0" err="1" smtClean="0"/>
              <a:t>ions</a:t>
            </a:r>
            <a:r>
              <a:rPr lang="de-DE" dirty="0" smtClean="0"/>
              <a:t>.</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First </a:t>
            </a:r>
            <a:r>
              <a:rPr lang="de-DE" dirty="0" err="1" smtClean="0"/>
              <a:t>carbon</a:t>
            </a:r>
            <a:r>
              <a:rPr lang="de-DE" dirty="0" smtClean="0"/>
              <a:t> UHDR </a:t>
            </a:r>
            <a:r>
              <a:rPr lang="de-DE" dirty="0" err="1" smtClean="0"/>
              <a:t>by</a:t>
            </a:r>
            <a:r>
              <a:rPr lang="de-DE" dirty="0" smtClean="0"/>
              <a:t> </a:t>
            </a:r>
            <a:r>
              <a:rPr lang="de-DE" dirty="0" err="1" smtClean="0"/>
              <a:t>collaboration</a:t>
            </a:r>
            <a:r>
              <a:rPr lang="de-DE" dirty="0" smtClean="0"/>
              <a:t> </a:t>
            </a:r>
            <a:r>
              <a:rPr lang="de-DE" dirty="0" err="1" smtClean="0"/>
              <a:t>of</a:t>
            </a:r>
            <a:r>
              <a:rPr lang="de-DE" dirty="0" smtClean="0"/>
              <a:t> GSI / HIT in </a:t>
            </a:r>
            <a:r>
              <a:rPr lang="de-DE" dirty="0" err="1" smtClean="0"/>
              <a:t>cell</a:t>
            </a:r>
            <a:r>
              <a:rPr lang="de-DE" dirty="0" smtClean="0"/>
              <a:t> </a:t>
            </a:r>
            <a:r>
              <a:rPr lang="de-DE" dirty="0" err="1" smtClean="0"/>
              <a:t>cultures</a:t>
            </a:r>
            <a:r>
              <a:rPr lang="de-DE" dirty="0" smtClean="0"/>
              <a:t> in 2021, </a:t>
            </a:r>
            <a:r>
              <a:rPr lang="de-DE" dirty="0" err="1" smtClean="0"/>
              <a:t>and</a:t>
            </a:r>
            <a:r>
              <a:rPr lang="de-DE" dirty="0" smtClean="0"/>
              <a:t> </a:t>
            </a:r>
            <a:r>
              <a:rPr lang="de-DE" dirty="0" err="1" smtClean="0"/>
              <a:t>first</a:t>
            </a:r>
            <a:r>
              <a:rPr lang="de-DE" dirty="0" smtClean="0"/>
              <a:t> </a:t>
            </a:r>
            <a:r>
              <a:rPr lang="de-DE" dirty="0" err="1" smtClean="0"/>
              <a:t>tumor</a:t>
            </a:r>
            <a:r>
              <a:rPr lang="de-DE" dirty="0" smtClean="0"/>
              <a:t> </a:t>
            </a:r>
            <a:r>
              <a:rPr lang="de-DE" dirty="0" err="1" smtClean="0"/>
              <a:t>treatment</a:t>
            </a:r>
            <a:r>
              <a:rPr lang="de-DE" dirty="0" smtClean="0"/>
              <a:t> in experimental </a:t>
            </a:r>
            <a:r>
              <a:rPr lang="de-DE" dirty="0" err="1" smtClean="0"/>
              <a:t>animals</a:t>
            </a:r>
            <a:r>
              <a:rPr lang="de-DE" dirty="0" smtClean="0"/>
              <a:t> at GSI in 2021.</a:t>
            </a:r>
            <a:endParaRPr lang="de-DE" dirty="0"/>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10</a:t>
            </a:fld>
            <a:endParaRPr lang="it-IT"/>
          </a:p>
        </p:txBody>
      </p:sp>
    </p:spTree>
    <p:extLst>
      <p:ext uri="{BB962C8B-B14F-4D97-AF65-F5344CB8AC3E}">
        <p14:creationId xmlns:p14="http://schemas.microsoft.com/office/powerpoint/2010/main" val="2681767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Range </a:t>
            </a:r>
            <a:r>
              <a:rPr lang="de-DE" dirty="0" err="1" smtClean="0"/>
              <a:t>modulator</a:t>
            </a:r>
            <a:endParaRPr lang="de-DE" dirty="0"/>
          </a:p>
        </p:txBody>
      </p:sp>
      <p:sp>
        <p:nvSpPr>
          <p:cNvPr id="3" name="Inhaltsplatzhalter 2"/>
          <p:cNvSpPr>
            <a:spLocks noGrp="1"/>
          </p:cNvSpPr>
          <p:nvPr>
            <p:ph idx="1"/>
          </p:nvPr>
        </p:nvSpPr>
        <p:spPr/>
        <p:txBody>
          <a:bodyPr/>
          <a:lstStyle/>
          <a:p>
            <a:r>
              <a:rPr lang="de-DE" dirty="0" smtClean="0"/>
              <a:t>Problem: UHDR </a:t>
            </a:r>
            <a:r>
              <a:rPr lang="de-DE" dirty="0" err="1" smtClean="0"/>
              <a:t>too</a:t>
            </a:r>
            <a:r>
              <a:rPr lang="de-DE" dirty="0" smtClean="0"/>
              <a:t> fast </a:t>
            </a:r>
            <a:r>
              <a:rPr lang="de-DE" dirty="0" err="1" smtClean="0"/>
              <a:t>for</a:t>
            </a:r>
            <a:r>
              <a:rPr lang="de-DE" dirty="0" smtClean="0"/>
              <a:t> </a:t>
            </a:r>
            <a:r>
              <a:rPr lang="de-DE" dirty="0" err="1" smtClean="0"/>
              <a:t>scanning</a:t>
            </a:r>
            <a:r>
              <a:rPr lang="de-DE" dirty="0" smtClean="0"/>
              <a:t>.</a:t>
            </a:r>
          </a:p>
          <a:p>
            <a:pPr marL="342900" indent="-342900">
              <a:buFont typeface="Symbol" panose="05050102010706020507" pitchFamily="18" charset="2"/>
              <a:buChar char="Þ"/>
            </a:pPr>
            <a:r>
              <a:rPr lang="de-DE" dirty="0" err="1" smtClean="0"/>
              <a:t>development</a:t>
            </a:r>
            <a:r>
              <a:rPr lang="de-DE" dirty="0" smtClean="0"/>
              <a:t> </a:t>
            </a:r>
            <a:r>
              <a:rPr lang="de-DE" dirty="0" err="1" smtClean="0"/>
              <a:t>of</a:t>
            </a:r>
            <a:r>
              <a:rPr lang="de-DE" dirty="0" smtClean="0"/>
              <a:t> </a:t>
            </a:r>
            <a:r>
              <a:rPr lang="de-DE" dirty="0" err="1" smtClean="0"/>
              <a:t>the</a:t>
            </a:r>
            <a:r>
              <a:rPr lang="de-DE" dirty="0" smtClean="0"/>
              <a:t> </a:t>
            </a:r>
            <a:r>
              <a:rPr lang="de-DE" dirty="0" err="1" smtClean="0"/>
              <a:t>range</a:t>
            </a:r>
            <a:r>
              <a:rPr lang="de-DE" dirty="0" smtClean="0"/>
              <a:t> </a:t>
            </a:r>
            <a:r>
              <a:rPr lang="de-DE" dirty="0" err="1" smtClean="0"/>
              <a:t>modulator</a:t>
            </a:r>
            <a:endParaRPr lang="de-DE" dirty="0" smtClean="0"/>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11</a:t>
            </a:fld>
            <a:endParaRPr lang="it-IT"/>
          </a:p>
        </p:txBody>
      </p:sp>
      <p:pic>
        <p:nvPicPr>
          <p:cNvPr id="7" name="Grafik 6"/>
          <p:cNvPicPr>
            <a:picLocks noChangeAspect="1"/>
          </p:cNvPicPr>
          <p:nvPr/>
        </p:nvPicPr>
        <p:blipFill>
          <a:blip r:embed="rId2"/>
          <a:stretch>
            <a:fillRect/>
          </a:stretch>
        </p:blipFill>
        <p:spPr>
          <a:xfrm>
            <a:off x="541538" y="2729073"/>
            <a:ext cx="8741948" cy="2625673"/>
          </a:xfrm>
          <a:prstGeom prst="rect">
            <a:avLst/>
          </a:prstGeom>
        </p:spPr>
      </p:pic>
      <p:sp>
        <p:nvSpPr>
          <p:cNvPr id="12" name="Textfeld 11"/>
          <p:cNvSpPr txBox="1"/>
          <p:nvPr/>
        </p:nvSpPr>
        <p:spPr>
          <a:xfrm>
            <a:off x="3161654" y="5168958"/>
            <a:ext cx="3112006" cy="307777"/>
          </a:xfrm>
          <a:prstGeom prst="rect">
            <a:avLst/>
          </a:prstGeom>
          <a:noFill/>
        </p:spPr>
        <p:txBody>
          <a:bodyPr wrap="none" rtlCol="0">
            <a:spAutoFit/>
          </a:bodyPr>
          <a:lstStyle/>
          <a:p>
            <a:r>
              <a:rPr lang="de-DE" sz="1400" dirty="0" smtClean="0"/>
              <a:t>Weber et al. (2021) Med. Phys. 48: 1974</a:t>
            </a:r>
            <a:endParaRPr lang="de-DE" sz="1400" dirty="0"/>
          </a:p>
        </p:txBody>
      </p:sp>
      <p:grpSp>
        <p:nvGrpSpPr>
          <p:cNvPr id="14" name="Gruppieren 13"/>
          <p:cNvGrpSpPr/>
          <p:nvPr/>
        </p:nvGrpSpPr>
        <p:grpSpPr>
          <a:xfrm>
            <a:off x="9123010" y="480106"/>
            <a:ext cx="2774888" cy="4601452"/>
            <a:chOff x="9123010" y="480106"/>
            <a:chExt cx="2774888" cy="4601452"/>
          </a:xfrm>
        </p:grpSpPr>
        <p:grpSp>
          <p:nvGrpSpPr>
            <p:cNvPr id="11" name="Gruppieren 10"/>
            <p:cNvGrpSpPr/>
            <p:nvPr/>
          </p:nvGrpSpPr>
          <p:grpSpPr>
            <a:xfrm>
              <a:off x="9123010" y="523054"/>
              <a:ext cx="2442143" cy="4523015"/>
              <a:chOff x="9123010" y="561799"/>
              <a:chExt cx="2442143" cy="4523015"/>
            </a:xfrm>
          </p:grpSpPr>
          <p:pic>
            <p:nvPicPr>
              <p:cNvPr id="8" name="Grafik 7"/>
              <p:cNvPicPr>
                <a:picLocks noChangeAspect="1"/>
              </p:cNvPicPr>
              <p:nvPr/>
            </p:nvPicPr>
            <p:blipFill>
              <a:blip r:embed="rId3"/>
              <a:stretch>
                <a:fillRect/>
              </a:stretch>
            </p:blipFill>
            <p:spPr>
              <a:xfrm>
                <a:off x="9123010" y="561799"/>
                <a:ext cx="2442143" cy="2257777"/>
              </a:xfrm>
              <a:prstGeom prst="rect">
                <a:avLst/>
              </a:prstGeom>
            </p:spPr>
          </p:pic>
          <p:pic>
            <p:nvPicPr>
              <p:cNvPr id="9" name="Grafik 8"/>
              <p:cNvPicPr>
                <a:picLocks noChangeAspect="1"/>
              </p:cNvPicPr>
              <p:nvPr/>
            </p:nvPicPr>
            <p:blipFill>
              <a:blip r:embed="rId4"/>
              <a:stretch>
                <a:fillRect/>
              </a:stretch>
            </p:blipFill>
            <p:spPr>
              <a:xfrm>
                <a:off x="9392468" y="2824200"/>
                <a:ext cx="2172685" cy="2260614"/>
              </a:xfrm>
              <a:prstGeom prst="rect">
                <a:avLst/>
              </a:prstGeom>
            </p:spPr>
          </p:pic>
        </p:grpSp>
        <p:sp>
          <p:nvSpPr>
            <p:cNvPr id="13" name="Textfeld 12"/>
            <p:cNvSpPr txBox="1"/>
            <p:nvPr/>
          </p:nvSpPr>
          <p:spPr>
            <a:xfrm rot="5400000">
              <a:off x="9443284" y="2626943"/>
              <a:ext cx="4601452" cy="307777"/>
            </a:xfrm>
            <a:prstGeom prst="rect">
              <a:avLst/>
            </a:prstGeom>
            <a:noFill/>
          </p:spPr>
          <p:txBody>
            <a:bodyPr wrap="none" rtlCol="0">
              <a:spAutoFit/>
            </a:bodyPr>
            <a:lstStyle/>
            <a:p>
              <a:r>
                <a:rPr lang="de-DE" sz="1400" dirty="0" err="1" smtClean="0"/>
                <a:t>Simeonov</a:t>
              </a:r>
              <a:r>
                <a:rPr lang="de-DE" sz="1400" dirty="0" smtClean="0"/>
                <a:t> et al. (2022) </a:t>
              </a:r>
              <a:r>
                <a:rPr lang="de-DE" sz="1400" dirty="0" err="1" smtClean="0"/>
                <a:t>Biomed</a:t>
              </a:r>
              <a:r>
                <a:rPr lang="de-DE" sz="1400" dirty="0" smtClean="0"/>
                <a:t>. Phys. Eng. Express 8: 035006</a:t>
              </a:r>
              <a:endParaRPr lang="de-DE" sz="1400" dirty="0"/>
            </a:p>
          </p:txBody>
        </p:sp>
      </p:grpSp>
    </p:spTree>
    <p:extLst>
      <p:ext uri="{BB962C8B-B14F-4D97-AF65-F5344CB8AC3E}">
        <p14:creationId xmlns:p14="http://schemas.microsoft.com/office/powerpoint/2010/main" val="1764053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uppieren 16"/>
          <p:cNvGrpSpPr/>
          <p:nvPr/>
        </p:nvGrpSpPr>
        <p:grpSpPr>
          <a:xfrm>
            <a:off x="389585" y="1654928"/>
            <a:ext cx="6569154" cy="3063649"/>
            <a:chOff x="389585" y="1654928"/>
            <a:chExt cx="6569154" cy="3063649"/>
          </a:xfrm>
        </p:grpSpPr>
        <p:grpSp>
          <p:nvGrpSpPr>
            <p:cNvPr id="12" name="Gruppieren 11"/>
            <p:cNvGrpSpPr/>
            <p:nvPr/>
          </p:nvGrpSpPr>
          <p:grpSpPr>
            <a:xfrm>
              <a:off x="389585" y="1654928"/>
              <a:ext cx="6569154" cy="3063649"/>
              <a:chOff x="389585" y="1654928"/>
              <a:chExt cx="6569154" cy="3063649"/>
            </a:xfrm>
          </p:grpSpPr>
          <p:pic>
            <p:nvPicPr>
              <p:cNvPr id="7" name="Grafik 6"/>
              <p:cNvPicPr>
                <a:picLocks noChangeAspect="1"/>
              </p:cNvPicPr>
              <p:nvPr/>
            </p:nvPicPr>
            <p:blipFill>
              <a:blip r:embed="rId2"/>
              <a:stretch>
                <a:fillRect/>
              </a:stretch>
            </p:blipFill>
            <p:spPr>
              <a:xfrm>
                <a:off x="389585" y="1654928"/>
                <a:ext cx="5567960" cy="3063649"/>
              </a:xfrm>
              <a:prstGeom prst="rect">
                <a:avLst/>
              </a:prstGeom>
            </p:spPr>
          </p:pic>
          <p:sp>
            <p:nvSpPr>
              <p:cNvPr id="11" name="Rechteck 10"/>
              <p:cNvSpPr/>
              <p:nvPr/>
            </p:nvSpPr>
            <p:spPr>
              <a:xfrm>
                <a:off x="3719593" y="1690688"/>
                <a:ext cx="3239146" cy="789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4" name="Textfeld 13"/>
            <p:cNvSpPr txBox="1"/>
            <p:nvPr/>
          </p:nvSpPr>
          <p:spPr>
            <a:xfrm>
              <a:off x="3592398" y="2185486"/>
              <a:ext cx="691215" cy="369332"/>
            </a:xfrm>
            <a:prstGeom prst="rect">
              <a:avLst/>
            </a:prstGeom>
            <a:noFill/>
          </p:spPr>
          <p:txBody>
            <a:bodyPr wrap="none" rtlCol="0">
              <a:spAutoFit/>
            </a:bodyPr>
            <a:lstStyle/>
            <a:p>
              <a:r>
                <a:rPr lang="de-DE" dirty="0" err="1" smtClean="0"/>
                <a:t>sham</a:t>
              </a:r>
              <a:endParaRPr lang="de-DE" dirty="0"/>
            </a:p>
          </p:txBody>
        </p:sp>
        <p:sp>
          <p:nvSpPr>
            <p:cNvPr id="15" name="Textfeld 14"/>
            <p:cNvSpPr txBox="1"/>
            <p:nvPr/>
          </p:nvSpPr>
          <p:spPr>
            <a:xfrm>
              <a:off x="3616168" y="3118665"/>
              <a:ext cx="663323" cy="369332"/>
            </a:xfrm>
            <a:prstGeom prst="rect">
              <a:avLst/>
            </a:prstGeom>
            <a:noFill/>
          </p:spPr>
          <p:txBody>
            <a:bodyPr wrap="none" rtlCol="0">
              <a:spAutoFit/>
            </a:bodyPr>
            <a:lstStyle/>
            <a:p>
              <a:r>
                <a:rPr lang="de-DE" dirty="0" err="1" smtClean="0"/>
                <a:t>conv</a:t>
              </a:r>
              <a:r>
                <a:rPr lang="de-DE" dirty="0" smtClean="0"/>
                <a:t>.</a:t>
              </a:r>
              <a:endParaRPr lang="de-DE" dirty="0"/>
            </a:p>
          </p:txBody>
        </p:sp>
        <p:sp>
          <p:nvSpPr>
            <p:cNvPr id="16" name="Textfeld 15"/>
            <p:cNvSpPr txBox="1"/>
            <p:nvPr/>
          </p:nvSpPr>
          <p:spPr>
            <a:xfrm>
              <a:off x="3616168" y="3491503"/>
              <a:ext cx="771365" cy="369332"/>
            </a:xfrm>
            <a:prstGeom prst="rect">
              <a:avLst/>
            </a:prstGeom>
            <a:noFill/>
          </p:spPr>
          <p:txBody>
            <a:bodyPr wrap="none" rtlCol="0">
              <a:spAutoFit/>
            </a:bodyPr>
            <a:lstStyle/>
            <a:p>
              <a:r>
                <a:rPr lang="de-DE" dirty="0" smtClean="0"/>
                <a:t>FLASH</a:t>
              </a:r>
              <a:endParaRPr lang="de-DE" dirty="0"/>
            </a:p>
          </p:txBody>
        </p:sp>
      </p:grpSp>
      <p:sp>
        <p:nvSpPr>
          <p:cNvPr id="2" name="Titel 1"/>
          <p:cNvSpPr>
            <a:spLocks noGrp="1"/>
          </p:cNvSpPr>
          <p:nvPr>
            <p:ph type="title"/>
          </p:nvPr>
        </p:nvSpPr>
        <p:spPr/>
        <p:txBody>
          <a:bodyPr/>
          <a:lstStyle/>
          <a:p>
            <a:r>
              <a:rPr lang="de-DE" dirty="0" smtClean="0"/>
              <a:t>Carbon FLASH in </a:t>
            </a:r>
            <a:r>
              <a:rPr lang="de-DE" dirty="0" err="1" smtClean="0"/>
              <a:t>mice</a:t>
            </a:r>
            <a:endParaRPr lang="de-DE" dirty="0"/>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12</a:t>
            </a:fld>
            <a:endParaRPr lang="it-IT"/>
          </a:p>
        </p:txBody>
      </p:sp>
      <p:pic>
        <p:nvPicPr>
          <p:cNvPr id="8" name="Grafik 7"/>
          <p:cNvPicPr>
            <a:picLocks noChangeAspect="1"/>
          </p:cNvPicPr>
          <p:nvPr/>
        </p:nvPicPr>
        <p:blipFill>
          <a:blip r:embed="rId3"/>
          <a:stretch>
            <a:fillRect/>
          </a:stretch>
        </p:blipFill>
        <p:spPr>
          <a:xfrm>
            <a:off x="4466907" y="1580457"/>
            <a:ext cx="3949700" cy="3195435"/>
          </a:xfrm>
          <a:prstGeom prst="rect">
            <a:avLst/>
          </a:prstGeom>
        </p:spPr>
      </p:pic>
      <p:pic>
        <p:nvPicPr>
          <p:cNvPr id="9" name="Grafik 8"/>
          <p:cNvPicPr>
            <a:picLocks noChangeAspect="1"/>
          </p:cNvPicPr>
          <p:nvPr/>
        </p:nvPicPr>
        <p:blipFill>
          <a:blip r:embed="rId4"/>
          <a:stretch>
            <a:fillRect/>
          </a:stretch>
        </p:blipFill>
        <p:spPr>
          <a:xfrm>
            <a:off x="8608417" y="1493164"/>
            <a:ext cx="2873908" cy="3875421"/>
          </a:xfrm>
          <a:prstGeom prst="rect">
            <a:avLst/>
          </a:prstGeom>
        </p:spPr>
      </p:pic>
      <p:sp>
        <p:nvSpPr>
          <p:cNvPr id="10" name="Textfeld 9"/>
          <p:cNvSpPr txBox="1"/>
          <p:nvPr/>
        </p:nvSpPr>
        <p:spPr>
          <a:xfrm>
            <a:off x="3365833" y="4915975"/>
            <a:ext cx="5166607" cy="369332"/>
          </a:xfrm>
          <a:prstGeom prst="rect">
            <a:avLst/>
          </a:prstGeom>
          <a:noFill/>
        </p:spPr>
        <p:txBody>
          <a:bodyPr wrap="none" rtlCol="0">
            <a:spAutoFit/>
          </a:bodyPr>
          <a:lstStyle/>
          <a:p>
            <a:r>
              <a:rPr lang="de-DE" dirty="0" smtClean="0"/>
              <a:t>Tinganelli et al (2022) </a:t>
            </a:r>
            <a:r>
              <a:rPr lang="de-DE" dirty="0" err="1" smtClean="0"/>
              <a:t>Radiother</a:t>
            </a:r>
            <a:r>
              <a:rPr lang="de-DE" dirty="0" smtClean="0"/>
              <a:t>. </a:t>
            </a:r>
            <a:r>
              <a:rPr lang="de-DE" dirty="0" err="1" smtClean="0"/>
              <a:t>Oncol</a:t>
            </a:r>
            <a:r>
              <a:rPr lang="de-DE" dirty="0" smtClean="0"/>
              <a:t>. 175: 185-190</a:t>
            </a:r>
            <a:endParaRPr lang="de-DE" dirty="0"/>
          </a:p>
        </p:txBody>
      </p:sp>
    </p:spTree>
    <p:extLst>
      <p:ext uri="{BB962C8B-B14F-4D97-AF65-F5344CB8AC3E}">
        <p14:creationId xmlns:p14="http://schemas.microsoft.com/office/powerpoint/2010/main" val="27668849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BARB</a:t>
            </a:r>
            <a:endParaRPr lang="de-DE" dirty="0"/>
          </a:p>
        </p:txBody>
      </p:sp>
      <p:sp>
        <p:nvSpPr>
          <p:cNvPr id="3" name="Inhaltsplatzhalter 2"/>
          <p:cNvSpPr>
            <a:spLocks noGrp="1"/>
          </p:cNvSpPr>
          <p:nvPr>
            <p:ph idx="1"/>
          </p:nvPr>
        </p:nvSpPr>
        <p:spPr/>
        <p:txBody>
          <a:bodyPr/>
          <a:lstStyle/>
          <a:p>
            <a:r>
              <a:rPr lang="de-DE" dirty="0" smtClean="0"/>
              <a:t>Problem: Do </a:t>
            </a:r>
            <a:r>
              <a:rPr lang="de-DE" dirty="0" err="1" smtClean="0"/>
              <a:t>we</a:t>
            </a:r>
            <a:r>
              <a:rPr lang="de-DE" dirty="0" smtClean="0"/>
              <a:t> </a:t>
            </a:r>
            <a:r>
              <a:rPr lang="de-DE" dirty="0" err="1" smtClean="0"/>
              <a:t>hit</a:t>
            </a:r>
            <a:r>
              <a:rPr lang="de-DE" dirty="0" smtClean="0"/>
              <a:t> </a:t>
            </a:r>
            <a:r>
              <a:rPr lang="de-DE" dirty="0" err="1" smtClean="0"/>
              <a:t>the</a:t>
            </a:r>
            <a:r>
              <a:rPr lang="de-DE" dirty="0" smtClean="0"/>
              <a:t> </a:t>
            </a:r>
            <a:r>
              <a:rPr lang="de-DE" dirty="0" err="1" smtClean="0"/>
              <a:t>tumor</a:t>
            </a:r>
            <a:r>
              <a:rPr lang="de-DE" dirty="0" smtClean="0"/>
              <a:t>?</a:t>
            </a:r>
          </a:p>
          <a:p>
            <a:r>
              <a:rPr lang="de-DE" dirty="0" smtClean="0"/>
              <a:t>PET </a:t>
            </a:r>
            <a:r>
              <a:rPr lang="de-DE" dirty="0" err="1" smtClean="0"/>
              <a:t>too</a:t>
            </a:r>
            <a:r>
              <a:rPr lang="de-DE" dirty="0" smtClean="0"/>
              <a:t> </a:t>
            </a:r>
            <a:r>
              <a:rPr lang="de-DE" dirty="0" err="1" smtClean="0"/>
              <a:t>weak</a:t>
            </a:r>
            <a:r>
              <a:rPr lang="de-DE" dirty="0" smtClean="0"/>
              <a:t> </a:t>
            </a:r>
            <a:r>
              <a:rPr lang="de-DE" dirty="0" err="1" smtClean="0"/>
              <a:t>for</a:t>
            </a:r>
            <a:r>
              <a:rPr lang="de-DE" dirty="0" smtClean="0"/>
              <a:t> an online </a:t>
            </a:r>
            <a:r>
              <a:rPr lang="de-DE" dirty="0" err="1" smtClean="0"/>
              <a:t>image</a:t>
            </a:r>
            <a:r>
              <a:rPr lang="de-DE" dirty="0" smtClean="0"/>
              <a:t>.</a:t>
            </a:r>
          </a:p>
          <a:p>
            <a:r>
              <a:rPr lang="de-DE" dirty="0" smtClean="0"/>
              <a:t>Solution: </a:t>
            </a:r>
            <a:r>
              <a:rPr lang="de-DE" dirty="0" err="1" smtClean="0"/>
              <a:t>radioactive</a:t>
            </a:r>
            <a:r>
              <a:rPr lang="de-DE" dirty="0" smtClean="0"/>
              <a:t> beam</a:t>
            </a:r>
            <a:endParaRPr lang="de-DE" dirty="0"/>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13</a:t>
            </a:fld>
            <a:endParaRPr lang="it-IT"/>
          </a:p>
        </p:txBody>
      </p:sp>
      <p:pic>
        <p:nvPicPr>
          <p:cNvPr id="7" name="Grafik 6"/>
          <p:cNvPicPr>
            <a:picLocks noChangeAspect="1"/>
          </p:cNvPicPr>
          <p:nvPr/>
        </p:nvPicPr>
        <p:blipFill>
          <a:blip r:embed="rId2"/>
          <a:stretch>
            <a:fillRect/>
          </a:stretch>
        </p:blipFill>
        <p:spPr>
          <a:xfrm>
            <a:off x="5262552" y="645725"/>
            <a:ext cx="6411584" cy="4953000"/>
          </a:xfrm>
          <a:prstGeom prst="rect">
            <a:avLst/>
          </a:prstGeom>
        </p:spPr>
      </p:pic>
      <p:sp>
        <p:nvSpPr>
          <p:cNvPr id="8" name="Textfeld 7"/>
          <p:cNvSpPr txBox="1"/>
          <p:nvPr/>
        </p:nvSpPr>
        <p:spPr>
          <a:xfrm>
            <a:off x="6269064" y="461059"/>
            <a:ext cx="542136" cy="369332"/>
          </a:xfrm>
          <a:prstGeom prst="rect">
            <a:avLst/>
          </a:prstGeom>
          <a:noFill/>
        </p:spPr>
        <p:txBody>
          <a:bodyPr wrap="none" rtlCol="0">
            <a:spAutoFit/>
          </a:bodyPr>
          <a:lstStyle/>
          <a:p>
            <a:r>
              <a:rPr lang="de-DE" dirty="0" smtClean="0"/>
              <a:t>12C</a:t>
            </a:r>
            <a:endParaRPr lang="de-DE" dirty="0"/>
          </a:p>
        </p:txBody>
      </p:sp>
      <p:sp>
        <p:nvSpPr>
          <p:cNvPr id="9" name="Textfeld 8"/>
          <p:cNvSpPr txBox="1"/>
          <p:nvPr/>
        </p:nvSpPr>
        <p:spPr>
          <a:xfrm>
            <a:off x="10050651" y="461059"/>
            <a:ext cx="542136" cy="369332"/>
          </a:xfrm>
          <a:prstGeom prst="rect">
            <a:avLst/>
          </a:prstGeom>
          <a:noFill/>
        </p:spPr>
        <p:txBody>
          <a:bodyPr wrap="none" rtlCol="0">
            <a:spAutoFit/>
          </a:bodyPr>
          <a:lstStyle/>
          <a:p>
            <a:r>
              <a:rPr lang="de-DE" dirty="0" smtClean="0"/>
              <a:t>11C</a:t>
            </a:r>
            <a:endParaRPr lang="de-DE" dirty="0"/>
          </a:p>
        </p:txBody>
      </p:sp>
      <p:sp>
        <p:nvSpPr>
          <p:cNvPr id="10" name="Rechteck 9"/>
          <p:cNvSpPr/>
          <p:nvPr/>
        </p:nvSpPr>
        <p:spPr>
          <a:xfrm>
            <a:off x="8043620" y="320759"/>
            <a:ext cx="3781587" cy="5412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p:cNvSpPr txBox="1"/>
          <p:nvPr/>
        </p:nvSpPr>
        <p:spPr>
          <a:xfrm>
            <a:off x="7003022" y="5460264"/>
            <a:ext cx="3589765" cy="369332"/>
          </a:xfrm>
          <a:prstGeom prst="rect">
            <a:avLst/>
          </a:prstGeom>
          <a:noFill/>
        </p:spPr>
        <p:txBody>
          <a:bodyPr wrap="none" rtlCol="0">
            <a:spAutoFit/>
          </a:bodyPr>
          <a:lstStyle/>
          <a:p>
            <a:r>
              <a:rPr lang="de-DE" dirty="0" smtClean="0"/>
              <a:t>Boscolo et al (2021) Front. </a:t>
            </a:r>
            <a:r>
              <a:rPr lang="de-DE" dirty="0" err="1" smtClean="0"/>
              <a:t>Oncol</a:t>
            </a:r>
            <a:r>
              <a:rPr lang="de-DE" dirty="0" smtClean="0"/>
              <a:t>. 11</a:t>
            </a:r>
            <a:endParaRPr lang="de-DE" dirty="0"/>
          </a:p>
        </p:txBody>
      </p:sp>
      <p:pic>
        <p:nvPicPr>
          <p:cNvPr id="12" name="Picture 2"/>
          <p:cNvPicPr>
            <a:picLocks noChangeAspect="1" noChangeArrowheads="1"/>
          </p:cNvPicPr>
          <p:nvPr/>
        </p:nvPicPr>
        <p:blipFill>
          <a:blip r:embed="rId3"/>
          <a:srcRect l="6870" t="22263" r="6831" b="25310"/>
          <a:stretch/>
        </p:blipFill>
        <p:spPr bwMode="auto">
          <a:xfrm>
            <a:off x="484388" y="4849424"/>
            <a:ext cx="1263650" cy="544513"/>
          </a:xfrm>
          <a:prstGeom prst="rect">
            <a:avLst/>
          </a:prstGeom>
          <a:noFill/>
          <a:ln>
            <a:noFill/>
          </a:ln>
        </p:spPr>
      </p:pic>
      <p:pic>
        <p:nvPicPr>
          <p:cNvPr id="13" name="Picture 7" descr="Logo&#10;&#10;Description automatically generated"/>
          <p:cNvPicPr>
            <a:picLocks noChangeAspect="1" noChangeArrowheads="1"/>
          </p:cNvPicPr>
          <p:nvPr/>
        </p:nvPicPr>
        <p:blipFill>
          <a:blip r:embed="rId4"/>
          <a:srcRect t="3429" b="13257"/>
          <a:stretch/>
        </p:blipFill>
        <p:spPr bwMode="auto">
          <a:xfrm>
            <a:off x="1925235" y="4805767"/>
            <a:ext cx="1878012" cy="631825"/>
          </a:xfrm>
          <a:prstGeom prst="rect">
            <a:avLst/>
          </a:prstGeom>
          <a:noFill/>
          <a:ln>
            <a:noFill/>
          </a:ln>
        </p:spPr>
      </p:pic>
      <p:pic>
        <p:nvPicPr>
          <p:cNvPr id="14" name="Picture 13" descr="A picture containing graphical user interface&#10;&#10;Description automatically generated"/>
          <p:cNvPicPr>
            <a:picLocks noChangeAspect="1"/>
          </p:cNvPicPr>
          <p:nvPr/>
        </p:nvPicPr>
        <p:blipFill>
          <a:blip r:embed="rId5"/>
          <a:stretch/>
        </p:blipFill>
        <p:spPr bwMode="auto">
          <a:xfrm>
            <a:off x="3783402" y="4750204"/>
            <a:ext cx="1309723" cy="687387"/>
          </a:xfrm>
          <a:prstGeom prst="rect">
            <a:avLst/>
          </a:prstGeom>
          <a:noFill/>
          <a:ln w="12700">
            <a:solidFill>
              <a:schemeClr val="bg1"/>
            </a:solidFill>
            <a:miter lim="800000"/>
            <a:headEnd/>
            <a:tailEnd/>
          </a:ln>
        </p:spPr>
      </p:pic>
    </p:spTree>
    <p:extLst>
      <p:ext uri="{BB962C8B-B14F-4D97-AF65-F5344CB8AC3E}">
        <p14:creationId xmlns:p14="http://schemas.microsoft.com/office/powerpoint/2010/main" val="1241211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First BARB </a:t>
            </a:r>
            <a:r>
              <a:rPr lang="de-DE" dirty="0" err="1" smtClean="0"/>
              <a:t>study</a:t>
            </a:r>
            <a:r>
              <a:rPr lang="de-DE" dirty="0" smtClean="0"/>
              <a:t> in </a:t>
            </a:r>
            <a:r>
              <a:rPr lang="de-DE" dirty="0" err="1" smtClean="0"/>
              <a:t>animals</a:t>
            </a:r>
            <a:endParaRPr lang="de-DE" dirty="0"/>
          </a:p>
        </p:txBody>
      </p:sp>
      <p:sp>
        <p:nvSpPr>
          <p:cNvPr id="3" name="Inhaltsplatzhalter 2"/>
          <p:cNvSpPr>
            <a:spLocks noGrp="1"/>
          </p:cNvSpPr>
          <p:nvPr>
            <p:ph idx="1"/>
          </p:nvPr>
        </p:nvSpPr>
        <p:spPr>
          <a:xfrm>
            <a:off x="541538" y="1825625"/>
            <a:ext cx="2418638" cy="3773100"/>
          </a:xfrm>
        </p:spPr>
        <p:txBody>
          <a:bodyPr/>
          <a:lstStyle/>
          <a:p>
            <a:pPr marL="342900" indent="-342900">
              <a:buFont typeface="Arial" panose="020B0604020202020204" pitchFamily="34" charset="0"/>
              <a:buChar char="•"/>
            </a:pPr>
            <a:r>
              <a:rPr lang="de-DE" dirty="0" smtClean="0"/>
              <a:t>tumor-</a:t>
            </a:r>
            <a:r>
              <a:rPr lang="de-DE" dirty="0" err="1" smtClean="0"/>
              <a:t>bearing</a:t>
            </a:r>
            <a:r>
              <a:rPr lang="de-DE" dirty="0" smtClean="0"/>
              <a:t> </a:t>
            </a:r>
            <a:r>
              <a:rPr lang="de-DE" dirty="0" err="1" smtClean="0"/>
              <a:t>mice</a:t>
            </a:r>
            <a:endParaRPr lang="de-DE" dirty="0" smtClean="0"/>
          </a:p>
          <a:p>
            <a:pPr marL="342900" indent="-342900">
              <a:buFont typeface="Arial" panose="020B0604020202020204" pitchFamily="34" charset="0"/>
              <a:buChar char="•"/>
            </a:pPr>
            <a:r>
              <a:rPr lang="de-DE" dirty="0" smtClean="0"/>
              <a:t>SIRMIO PET </a:t>
            </a:r>
            <a:r>
              <a:rPr lang="de-DE" dirty="0" err="1" smtClean="0"/>
              <a:t>scanner</a:t>
            </a:r>
            <a:r>
              <a:rPr lang="de-DE" dirty="0" smtClean="0"/>
              <a:t> </a:t>
            </a:r>
            <a:r>
              <a:rPr lang="de-DE" dirty="0" err="1" smtClean="0"/>
              <a:t>by</a:t>
            </a:r>
            <a:r>
              <a:rPr lang="de-DE" dirty="0" smtClean="0"/>
              <a:t> Katia </a:t>
            </a:r>
            <a:r>
              <a:rPr lang="de-DE" dirty="0" err="1" smtClean="0"/>
              <a:t>Parodi</a:t>
            </a:r>
            <a:endParaRPr lang="de-DE" dirty="0" smtClean="0"/>
          </a:p>
          <a:p>
            <a:pPr marL="342900" indent="-342900">
              <a:buFont typeface="Arial" panose="020B0604020202020204" pitchFamily="34" charset="0"/>
              <a:buChar char="•"/>
            </a:pPr>
            <a:r>
              <a:rPr lang="de-DE" dirty="0" err="1" smtClean="0"/>
              <a:t>range</a:t>
            </a:r>
            <a:r>
              <a:rPr lang="de-DE" dirty="0" smtClean="0"/>
              <a:t> </a:t>
            </a:r>
            <a:r>
              <a:rPr lang="de-DE" dirty="0" err="1" smtClean="0"/>
              <a:t>determination</a:t>
            </a:r>
            <a:endParaRPr lang="de-DE" dirty="0" smtClean="0"/>
          </a:p>
          <a:p>
            <a:pPr marL="342900" indent="-342900">
              <a:buFont typeface="Arial" panose="020B0604020202020204" pitchFamily="34" charset="0"/>
              <a:buChar char="•"/>
            </a:pPr>
            <a:r>
              <a:rPr lang="de-DE" dirty="0" err="1" smtClean="0"/>
              <a:t>washout</a:t>
            </a:r>
            <a:endParaRPr lang="de-DE" dirty="0"/>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14</a:t>
            </a:fld>
            <a:endParaRPr lang="it-IT"/>
          </a:p>
        </p:txBody>
      </p:sp>
      <p:grpSp>
        <p:nvGrpSpPr>
          <p:cNvPr id="13" name="Gruppieren 12"/>
          <p:cNvGrpSpPr/>
          <p:nvPr/>
        </p:nvGrpSpPr>
        <p:grpSpPr>
          <a:xfrm>
            <a:off x="3289036" y="1404411"/>
            <a:ext cx="8385100" cy="4127709"/>
            <a:chOff x="541020" y="636967"/>
            <a:chExt cx="9944100" cy="4895153"/>
          </a:xfrm>
        </p:grpSpPr>
        <p:grpSp>
          <p:nvGrpSpPr>
            <p:cNvPr id="8" name="Group 27"/>
            <p:cNvGrpSpPr/>
            <p:nvPr/>
          </p:nvGrpSpPr>
          <p:grpSpPr bwMode="auto">
            <a:xfrm>
              <a:off x="541020" y="636967"/>
              <a:ext cx="9944100" cy="4895153"/>
              <a:chOff x="183972" y="2960817"/>
              <a:chExt cx="4331829" cy="1908535"/>
            </a:xfrm>
          </p:grpSpPr>
          <p:pic>
            <p:nvPicPr>
              <p:cNvPr id="9" name="Immagine 5" descr="Immagine che contiene macchina, Impianto elettrico, elettronica, Ingegneria elettronica&#10;&#10;Descrizione generata automaticamente"/>
              <p:cNvPicPr>
                <a:picLocks noChangeAspect="1"/>
              </p:cNvPicPr>
              <p:nvPr/>
            </p:nvPicPr>
            <p:blipFill>
              <a:blip r:embed="rId2"/>
              <a:stretch/>
            </p:blipFill>
            <p:spPr bwMode="auto">
              <a:xfrm>
                <a:off x="3105271" y="2987923"/>
                <a:ext cx="1410531" cy="1881428"/>
              </a:xfrm>
              <a:prstGeom prst="rect">
                <a:avLst/>
              </a:prstGeom>
            </p:spPr>
          </p:pic>
          <p:pic>
            <p:nvPicPr>
              <p:cNvPr id="10" name="Picture 6"/>
              <p:cNvPicPr>
                <a:picLocks noChangeAspect="1"/>
              </p:cNvPicPr>
              <p:nvPr/>
            </p:nvPicPr>
            <p:blipFill>
              <a:blip r:embed="rId3"/>
              <a:stretch/>
            </p:blipFill>
            <p:spPr bwMode="auto">
              <a:xfrm>
                <a:off x="1622151" y="2987924"/>
                <a:ext cx="1411071" cy="1881428"/>
              </a:xfrm>
              <a:prstGeom prst="rect">
                <a:avLst/>
              </a:prstGeom>
            </p:spPr>
          </p:pic>
          <p:pic>
            <p:nvPicPr>
              <p:cNvPr id="11" name="Picture 15"/>
              <p:cNvPicPr>
                <a:picLocks noChangeAspect="1"/>
              </p:cNvPicPr>
              <p:nvPr/>
            </p:nvPicPr>
            <p:blipFill>
              <a:blip r:embed="rId4"/>
              <a:srcRect l="17627"/>
              <a:stretch/>
            </p:blipFill>
            <p:spPr bwMode="auto">
              <a:xfrm>
                <a:off x="183972" y="2960817"/>
                <a:ext cx="1331940" cy="1881428"/>
              </a:xfrm>
              <a:prstGeom prst="rect">
                <a:avLst/>
              </a:prstGeom>
            </p:spPr>
          </p:pic>
        </p:grpSp>
        <p:cxnSp>
          <p:nvCxnSpPr>
            <p:cNvPr id="12" name="Straight Connector 31"/>
            <p:cNvCxnSpPr>
              <a:cxnSpLocks/>
            </p:cNvCxnSpPr>
            <p:nvPr/>
          </p:nvCxnSpPr>
          <p:spPr bwMode="auto">
            <a:xfrm flipH="1" flipV="1">
              <a:off x="6040485" y="3019523"/>
              <a:ext cx="120864" cy="867365"/>
            </a:xfrm>
            <a:prstGeom prst="line">
              <a:avLst/>
            </a:prstGeom>
            <a:noFill/>
            <a:ln w="1270" cap="flat">
              <a:solidFill>
                <a:schemeClr val="bg2">
                  <a:lumMod val="60000"/>
                  <a:lumOff val="40000"/>
                </a:schemeClr>
              </a:solidFill>
              <a:prstDash val="solid"/>
              <a:round/>
            </a:ln>
            <a:effectLst/>
          </p:spPr>
          <p:style>
            <a:lnRef idx="0">
              <a:srgbClr val="000000"/>
            </a:lnRef>
            <a:fillRef idx="0">
              <a:srgbClr val="000000"/>
            </a:fillRef>
            <a:effectRef idx="0">
              <a:srgbClr val="000000"/>
            </a:effectRef>
            <a:fontRef idx="none"/>
          </p:style>
        </p:cxnSp>
      </p:grpSp>
    </p:spTree>
    <p:extLst>
      <p:ext uri="{BB962C8B-B14F-4D97-AF65-F5344CB8AC3E}">
        <p14:creationId xmlns:p14="http://schemas.microsoft.com/office/powerpoint/2010/main" val="28642730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8">
            <a:extLst>
              <a:ext uri="{FF2B5EF4-FFF2-40B4-BE49-F238E27FC236}">
                <a16:creationId xmlns:a16="http://schemas.microsoft.com/office/drawing/2014/main" id="{2474BBE2-4D1A-4FB0-8038-49C38BD35C6B}"/>
              </a:ext>
            </a:extLst>
          </p:cNvPr>
          <p:cNvGrpSpPr>
            <a:grpSpLocks noChangeAspect="1"/>
          </p:cNvGrpSpPr>
          <p:nvPr/>
        </p:nvGrpSpPr>
        <p:grpSpPr>
          <a:xfrm>
            <a:off x="6374408" y="3236943"/>
            <a:ext cx="5586840" cy="2789352"/>
            <a:chOff x="3385360" y="2674038"/>
            <a:chExt cx="2561991" cy="1279130"/>
          </a:xfrm>
        </p:grpSpPr>
        <p:pic>
          <p:nvPicPr>
            <p:cNvPr id="5" name="Grafik 3">
              <a:extLst>
                <a:ext uri="{FF2B5EF4-FFF2-40B4-BE49-F238E27FC236}">
                  <a16:creationId xmlns:a16="http://schemas.microsoft.com/office/drawing/2014/main" id="{5C510BEE-CD74-40DD-B0D8-6D768988D62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27351" y="2674038"/>
              <a:ext cx="2520000" cy="1279130"/>
            </a:xfrm>
            <a:prstGeom prst="rect">
              <a:avLst/>
            </a:prstGeom>
          </p:spPr>
        </p:pic>
        <p:sp>
          <p:nvSpPr>
            <p:cNvPr id="6" name="Textfeld 4">
              <a:extLst>
                <a:ext uri="{FF2B5EF4-FFF2-40B4-BE49-F238E27FC236}">
                  <a16:creationId xmlns:a16="http://schemas.microsoft.com/office/drawing/2014/main" id="{802252EE-E329-4B2D-9914-1D6D55010519}"/>
                </a:ext>
              </a:extLst>
            </p:cNvPr>
            <p:cNvSpPr txBox="1"/>
            <p:nvPr/>
          </p:nvSpPr>
          <p:spPr>
            <a:xfrm rot="420000">
              <a:off x="3385360" y="3391639"/>
              <a:ext cx="563348" cy="172746"/>
            </a:xfrm>
            <a:prstGeom prst="rect">
              <a:avLst/>
            </a:prstGeom>
            <a:noFill/>
          </p:spPr>
          <p:txBody>
            <a:bodyPr wrap="none" lIns="24000" tIns="24000" rIns="24000" bIns="24000" rtlCol="0">
              <a:spAutoFit/>
            </a:bodyPr>
            <a:lstStyle/>
            <a:p>
              <a:r>
                <a:rPr lang="en-US" sz="2133" b="1" dirty="0"/>
                <a:t>Treatment</a:t>
              </a:r>
            </a:p>
          </p:txBody>
        </p:sp>
        <p:sp>
          <p:nvSpPr>
            <p:cNvPr id="7" name="Textfeld 5">
              <a:extLst>
                <a:ext uri="{FF2B5EF4-FFF2-40B4-BE49-F238E27FC236}">
                  <a16:creationId xmlns:a16="http://schemas.microsoft.com/office/drawing/2014/main" id="{B2D0D34D-E1BA-4512-8C4C-AAD881AC44F3}"/>
                </a:ext>
              </a:extLst>
            </p:cNvPr>
            <p:cNvSpPr txBox="1"/>
            <p:nvPr/>
          </p:nvSpPr>
          <p:spPr>
            <a:xfrm rot="420000">
              <a:off x="4780277" y="3550862"/>
              <a:ext cx="436822" cy="172746"/>
            </a:xfrm>
            <a:prstGeom prst="rect">
              <a:avLst/>
            </a:prstGeom>
            <a:noFill/>
          </p:spPr>
          <p:txBody>
            <a:bodyPr wrap="none" lIns="24000" tIns="24000" rIns="24000" bIns="24000" rtlCol="0">
              <a:spAutoFit/>
            </a:bodyPr>
            <a:lstStyle/>
            <a:p>
              <a:r>
                <a:rPr lang="en-US" sz="2133" b="1" dirty="0"/>
                <a:t>Imaging</a:t>
              </a:r>
            </a:p>
          </p:txBody>
        </p:sp>
        <p:sp>
          <p:nvSpPr>
            <p:cNvPr id="8" name="Textfeld 6">
              <a:extLst>
                <a:ext uri="{FF2B5EF4-FFF2-40B4-BE49-F238E27FC236}">
                  <a16:creationId xmlns:a16="http://schemas.microsoft.com/office/drawing/2014/main" id="{75A37C40-3B7B-412B-9A40-B5612734DD57}"/>
                </a:ext>
              </a:extLst>
            </p:cNvPr>
            <p:cNvSpPr txBox="1"/>
            <p:nvPr/>
          </p:nvSpPr>
          <p:spPr>
            <a:xfrm>
              <a:off x="3483659" y="2995607"/>
              <a:ext cx="173657" cy="172746"/>
            </a:xfrm>
            <a:prstGeom prst="rect">
              <a:avLst/>
            </a:prstGeom>
            <a:noFill/>
          </p:spPr>
          <p:txBody>
            <a:bodyPr wrap="none" lIns="24000" tIns="24000" rIns="24000" bIns="24000" rtlCol="0">
              <a:spAutoFit/>
            </a:bodyPr>
            <a:lstStyle/>
            <a:p>
              <a:r>
                <a:rPr lang="en-US" sz="2133" b="1" baseline="30000" dirty="0">
                  <a:solidFill>
                    <a:srgbClr val="C00000"/>
                  </a:solidFill>
                </a:rPr>
                <a:t>12</a:t>
              </a:r>
              <a:r>
                <a:rPr lang="en-US" sz="2133" b="1" dirty="0">
                  <a:solidFill>
                    <a:srgbClr val="C00000"/>
                  </a:solidFill>
                </a:rPr>
                <a:t>C</a:t>
              </a:r>
            </a:p>
          </p:txBody>
        </p:sp>
        <p:sp>
          <p:nvSpPr>
            <p:cNvPr id="9" name="Textfeld 7">
              <a:extLst>
                <a:ext uri="{FF2B5EF4-FFF2-40B4-BE49-F238E27FC236}">
                  <a16:creationId xmlns:a16="http://schemas.microsoft.com/office/drawing/2014/main" id="{7A796069-D71A-404D-B135-87ABE44450BF}"/>
                </a:ext>
              </a:extLst>
            </p:cNvPr>
            <p:cNvSpPr txBox="1"/>
            <p:nvPr/>
          </p:nvSpPr>
          <p:spPr>
            <a:xfrm>
              <a:off x="5023266" y="3182629"/>
              <a:ext cx="207471" cy="172746"/>
            </a:xfrm>
            <a:prstGeom prst="rect">
              <a:avLst/>
            </a:prstGeom>
            <a:noFill/>
          </p:spPr>
          <p:txBody>
            <a:bodyPr wrap="none" lIns="24000" tIns="24000" rIns="24000" bIns="24000" rtlCol="0">
              <a:spAutoFit/>
            </a:bodyPr>
            <a:lstStyle/>
            <a:p>
              <a:r>
                <a:rPr lang="en-US" sz="2133" b="1" baseline="30000" dirty="0">
                  <a:solidFill>
                    <a:srgbClr val="45CC37"/>
                  </a:solidFill>
                </a:rPr>
                <a:t>4</a:t>
              </a:r>
              <a:r>
                <a:rPr lang="en-US" sz="2133" b="1" dirty="0">
                  <a:solidFill>
                    <a:srgbClr val="45CC37"/>
                  </a:solidFill>
                </a:rPr>
                <a:t>He</a:t>
              </a:r>
            </a:p>
          </p:txBody>
        </p:sp>
      </p:grpSp>
      <p:sp>
        <p:nvSpPr>
          <p:cNvPr id="2" name="Title 1">
            <a:extLst>
              <a:ext uri="{FF2B5EF4-FFF2-40B4-BE49-F238E27FC236}">
                <a16:creationId xmlns:a16="http://schemas.microsoft.com/office/drawing/2014/main" id="{2B0CED1D-4863-44CC-909D-7B869BE665F7}"/>
              </a:ext>
            </a:extLst>
          </p:cNvPr>
          <p:cNvSpPr>
            <a:spLocks noGrp="1"/>
          </p:cNvSpPr>
          <p:nvPr>
            <p:ph type="title"/>
          </p:nvPr>
        </p:nvSpPr>
        <p:spPr/>
        <p:txBody>
          <a:bodyPr/>
          <a:lstStyle/>
          <a:p>
            <a:r>
              <a:rPr lang="de-DE" dirty="0"/>
              <a:t>Mixed He C </a:t>
            </a:r>
            <a:r>
              <a:rPr lang="de-DE" dirty="0" err="1"/>
              <a:t>ion</a:t>
            </a:r>
            <a:r>
              <a:rPr lang="de-DE" dirty="0"/>
              <a:t> </a:t>
            </a:r>
            <a:r>
              <a:rPr lang="de-DE" dirty="0" err="1"/>
              <a:t>beams</a:t>
            </a:r>
            <a:r>
              <a:rPr lang="de-DE" dirty="0"/>
              <a:t> </a:t>
            </a:r>
            <a:r>
              <a:rPr lang="de-DE" dirty="0" err="1"/>
              <a:t>for</a:t>
            </a:r>
            <a:r>
              <a:rPr lang="de-DE" dirty="0"/>
              <a:t> </a:t>
            </a:r>
            <a:r>
              <a:rPr lang="de-DE" dirty="0" err="1"/>
              <a:t>range</a:t>
            </a:r>
            <a:r>
              <a:rPr lang="de-DE" dirty="0"/>
              <a:t> </a:t>
            </a:r>
            <a:r>
              <a:rPr lang="de-DE" dirty="0" err="1"/>
              <a:t>monitoring</a:t>
            </a:r>
            <a:endParaRPr lang="en-US" dirty="0"/>
          </a:p>
        </p:txBody>
      </p:sp>
      <p:sp>
        <p:nvSpPr>
          <p:cNvPr id="3" name="Content Placeholder 2">
            <a:extLst>
              <a:ext uri="{FF2B5EF4-FFF2-40B4-BE49-F238E27FC236}">
                <a16:creationId xmlns:a16="http://schemas.microsoft.com/office/drawing/2014/main" id="{B5A0E962-49C9-47EB-9CF2-A43CD7B67613}"/>
              </a:ext>
            </a:extLst>
          </p:cNvPr>
          <p:cNvSpPr>
            <a:spLocks noGrp="1"/>
          </p:cNvSpPr>
          <p:nvPr>
            <p:ph idx="1"/>
          </p:nvPr>
        </p:nvSpPr>
        <p:spPr/>
        <p:txBody>
          <a:bodyPr>
            <a:normAutofit lnSpcReduction="10000"/>
          </a:bodyPr>
          <a:lstStyle/>
          <a:p>
            <a:r>
              <a:rPr lang="en-US" dirty="0"/>
              <a:t>Range uncertainty is a major challenge, especially for moving targets</a:t>
            </a:r>
          </a:p>
          <a:p>
            <a:r>
              <a:rPr lang="en-US" dirty="0"/>
              <a:t>Mixed carbon and helium ions for concurrent therapy and monitoring:</a:t>
            </a:r>
          </a:p>
          <a:p>
            <a:pPr lvl="1"/>
            <a:r>
              <a:rPr lang="en-US" dirty="0"/>
              <a:t>~90% carbon for therapy, stops in patient</a:t>
            </a:r>
          </a:p>
          <a:p>
            <a:pPr lvl="1"/>
            <a:r>
              <a:rPr lang="en-US" dirty="0"/>
              <a:t>~10% helium for imaging, with 3x higher range, exits patient for online range inference</a:t>
            </a:r>
          </a:p>
          <a:p>
            <a:r>
              <a:rPr lang="en-US" dirty="0"/>
              <a:t>Several theoretical papers published:</a:t>
            </a:r>
            <a:endParaRPr lang="en-US" sz="2000" dirty="0"/>
          </a:p>
          <a:p>
            <a:pPr marL="457189" lvl="1" indent="0">
              <a:buNone/>
            </a:pPr>
            <a:r>
              <a:rPr lang="en-US" sz="1733" dirty="0"/>
              <a:t>[Graeff et al 2018, Volz et al 2020, Hardt et al 2024]</a:t>
            </a:r>
            <a:endParaRPr lang="en-US" dirty="0"/>
          </a:p>
          <a:p>
            <a:pPr lvl="1"/>
            <a:r>
              <a:rPr lang="en-US" dirty="0"/>
              <a:t>Minimal additional dose</a:t>
            </a:r>
            <a:endParaRPr lang="en-US" sz="1867" dirty="0"/>
          </a:p>
          <a:p>
            <a:pPr lvl="1"/>
            <a:r>
              <a:rPr lang="en-US" dirty="0"/>
              <a:t>Helium should be detectable</a:t>
            </a:r>
          </a:p>
          <a:p>
            <a:pPr lvl="1"/>
            <a:r>
              <a:rPr lang="en-US" dirty="0"/>
              <a:t>Correlation of He and C range</a:t>
            </a:r>
          </a:p>
          <a:p>
            <a:r>
              <a:rPr lang="en-US" dirty="0"/>
              <a:t>This is the first experimental proof of</a:t>
            </a:r>
            <a:br>
              <a:rPr lang="en-US" dirty="0"/>
            </a:br>
            <a:r>
              <a:rPr lang="en-US" dirty="0"/>
              <a:t>concurrent mixed ion beam production</a:t>
            </a:r>
          </a:p>
        </p:txBody>
      </p:sp>
      <p:sp>
        <p:nvSpPr>
          <p:cNvPr id="10" name="Slide Number Placeholder 9">
            <a:extLst>
              <a:ext uri="{FF2B5EF4-FFF2-40B4-BE49-F238E27FC236}">
                <a16:creationId xmlns:a16="http://schemas.microsoft.com/office/drawing/2014/main" id="{0F9D34FC-1072-46BC-B4EF-2F67A2BCAFC4}"/>
              </a:ext>
            </a:extLst>
          </p:cNvPr>
          <p:cNvSpPr>
            <a:spLocks noGrp="1"/>
          </p:cNvSpPr>
          <p:nvPr>
            <p:ph type="sldNum" sz="quarter" idx="12"/>
          </p:nvPr>
        </p:nvSpPr>
        <p:spPr/>
        <p:txBody>
          <a:bodyPr/>
          <a:lstStyle/>
          <a:p>
            <a:fld id="{125CBDDA-5CCF-8748-8988-9DC6C8981774}" type="slidenum">
              <a:rPr lang="de-DE" smtClean="0"/>
              <a:t>15</a:t>
            </a:fld>
            <a:endParaRPr lang="de-DE"/>
          </a:p>
        </p:txBody>
      </p:sp>
      <p:sp>
        <p:nvSpPr>
          <p:cNvPr id="11" name="TextBox 3">
            <a:extLst>
              <a:ext uri="{FF2B5EF4-FFF2-40B4-BE49-F238E27FC236}">
                <a16:creationId xmlns:a16="http://schemas.microsoft.com/office/drawing/2014/main" id="{6EEF26FC-E1E1-4D32-BE15-F60A0278C9C2}"/>
              </a:ext>
            </a:extLst>
          </p:cNvPr>
          <p:cNvSpPr txBox="1"/>
          <p:nvPr/>
        </p:nvSpPr>
        <p:spPr>
          <a:xfrm>
            <a:off x="9906997" y="230188"/>
            <a:ext cx="2054251" cy="954107"/>
          </a:xfrm>
          <a:prstGeom prst="rect">
            <a:avLst/>
          </a:prstGeom>
          <a:noFill/>
        </p:spPr>
        <p:txBody>
          <a:bodyPr wrap="square">
            <a:spAutoFit/>
          </a:bodyPr>
          <a:lstStyle/>
          <a:p>
            <a:r>
              <a:rPr lang="en-US" sz="700" dirty="0"/>
              <a:t>Funded by the European Union (</a:t>
            </a:r>
            <a:r>
              <a:rPr lang="en-US" sz="700" b="1" dirty="0"/>
              <a:t>ERC </a:t>
            </a:r>
            <a:r>
              <a:rPr lang="en-US" sz="700" b="1" dirty="0" err="1"/>
              <a:t>CoG</a:t>
            </a:r>
            <a:r>
              <a:rPr lang="en-US" sz="700" b="1" dirty="0"/>
              <a:t> PROMISE, 101124273</a:t>
            </a:r>
            <a:r>
              <a:rPr lang="en-US" sz="700" dirty="0"/>
              <a:t>). Views and opinions expressed are however those of the author(s) only and do not necessarily reflect those of the European Union or the European Research Council Executive Agency. Neither the European Union nor the granting authority can be held responsible for them.</a:t>
            </a:r>
          </a:p>
        </p:txBody>
      </p:sp>
      <p:pic>
        <p:nvPicPr>
          <p:cNvPr id="12" name="Grafik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96525" y="1184294"/>
            <a:ext cx="1664723" cy="1664723"/>
          </a:xfrm>
          <a:prstGeom prst="rect">
            <a:avLst/>
          </a:prstGeom>
        </p:spPr>
      </p:pic>
      <p:pic>
        <p:nvPicPr>
          <p:cNvPr id="13" name="Picture 2"/>
          <p:cNvPicPr>
            <a:picLocks noChangeAspect="1" noChangeArrowheads="1"/>
          </p:cNvPicPr>
          <p:nvPr/>
        </p:nvPicPr>
        <p:blipFill>
          <a:blip r:embed="rId4"/>
          <a:srcRect l="6870" t="22263" r="6831" b="25310"/>
          <a:stretch/>
        </p:blipFill>
        <p:spPr bwMode="auto">
          <a:xfrm>
            <a:off x="8581787" y="230188"/>
            <a:ext cx="1263650" cy="544513"/>
          </a:xfrm>
          <a:prstGeom prst="rect">
            <a:avLst/>
          </a:prstGeom>
          <a:noFill/>
          <a:ln>
            <a:noFill/>
          </a:ln>
        </p:spPr>
      </p:pic>
    </p:spTree>
    <p:extLst>
      <p:ext uri="{BB962C8B-B14F-4D97-AF65-F5344CB8AC3E}">
        <p14:creationId xmlns:p14="http://schemas.microsoft.com/office/powerpoint/2010/main" val="390987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Further </a:t>
            </a:r>
            <a:r>
              <a:rPr lang="de-DE" dirty="0" err="1" smtClean="0"/>
              <a:t>projects</a:t>
            </a:r>
            <a:endParaRPr lang="de-DE" dirty="0"/>
          </a:p>
        </p:txBody>
      </p:sp>
      <p:sp>
        <p:nvSpPr>
          <p:cNvPr id="3" name="Inhaltsplatzhalter 2"/>
          <p:cNvSpPr>
            <a:spLocks noGrp="1"/>
          </p:cNvSpPr>
          <p:nvPr>
            <p:ph idx="1"/>
          </p:nvPr>
        </p:nvSpPr>
        <p:spPr/>
        <p:txBody>
          <a:bodyPr/>
          <a:lstStyle/>
          <a:p>
            <a:pPr marL="342900" indent="-342900">
              <a:buFont typeface="Arial" panose="020B0604020202020204" pitchFamily="34" charset="0"/>
              <a:buChar char="•"/>
            </a:pPr>
            <a:r>
              <a:rPr lang="de-DE" dirty="0" err="1" smtClean="0"/>
              <a:t>moving</a:t>
            </a:r>
            <a:r>
              <a:rPr lang="de-DE" dirty="0" smtClean="0"/>
              <a:t> </a:t>
            </a:r>
            <a:r>
              <a:rPr lang="de-DE" dirty="0" err="1" smtClean="0"/>
              <a:t>targets</a:t>
            </a:r>
            <a:endParaRPr lang="de-DE" dirty="0" smtClean="0"/>
          </a:p>
          <a:p>
            <a:pPr marL="342900" indent="-342900">
              <a:buFont typeface="Arial" panose="020B0604020202020204" pitchFamily="34" charset="0"/>
              <a:buChar char="•"/>
            </a:pPr>
            <a:r>
              <a:rPr lang="de-DE" dirty="0" err="1" smtClean="0"/>
              <a:t>improved</a:t>
            </a:r>
            <a:r>
              <a:rPr lang="de-DE" dirty="0" smtClean="0"/>
              <a:t> </a:t>
            </a:r>
            <a:r>
              <a:rPr lang="de-DE" dirty="0" err="1" smtClean="0"/>
              <a:t>treatment</a:t>
            </a:r>
            <a:r>
              <a:rPr lang="de-DE" dirty="0" smtClean="0"/>
              <a:t> </a:t>
            </a:r>
            <a:r>
              <a:rPr lang="de-DE" dirty="0" err="1" smtClean="0"/>
              <a:t>planning</a:t>
            </a:r>
            <a:r>
              <a:rPr lang="de-DE" dirty="0" smtClean="0"/>
              <a:t> </a:t>
            </a:r>
            <a:r>
              <a:rPr lang="de-DE" dirty="0" err="1" smtClean="0"/>
              <a:t>models</a:t>
            </a:r>
            <a:endParaRPr lang="de-DE" dirty="0" smtClean="0"/>
          </a:p>
          <a:p>
            <a:pPr marL="342900" indent="-342900">
              <a:buFont typeface="Arial" panose="020B0604020202020204" pitchFamily="34" charset="0"/>
              <a:buChar char="•"/>
            </a:pPr>
            <a:r>
              <a:rPr lang="de-DE" dirty="0" smtClean="0"/>
              <a:t>immune </a:t>
            </a:r>
            <a:r>
              <a:rPr lang="de-DE" dirty="0" err="1" smtClean="0"/>
              <a:t>system</a:t>
            </a:r>
            <a:r>
              <a:rPr lang="de-DE" dirty="0" smtClean="0"/>
              <a:t> </a:t>
            </a:r>
            <a:r>
              <a:rPr lang="de-DE" dirty="0" err="1" smtClean="0"/>
              <a:t>involvement</a:t>
            </a:r>
            <a:endParaRPr lang="de-DE" dirty="0" smtClean="0"/>
          </a:p>
          <a:p>
            <a:pPr marL="342900" indent="-342900">
              <a:buFont typeface="Arial" panose="020B0604020202020204" pitchFamily="34" charset="0"/>
              <a:buChar char="•"/>
            </a:pPr>
            <a:r>
              <a:rPr lang="de-DE" dirty="0" err="1" smtClean="0"/>
              <a:t>torpor</a:t>
            </a:r>
            <a:r>
              <a:rPr lang="de-DE" dirty="0" smtClean="0"/>
              <a:t>-like </a:t>
            </a:r>
            <a:r>
              <a:rPr lang="de-DE" dirty="0" err="1" smtClean="0"/>
              <a:t>state</a:t>
            </a:r>
            <a:endParaRPr lang="de-DE" dirty="0" smtClean="0"/>
          </a:p>
          <a:p>
            <a:pPr marL="342900" indent="-342900">
              <a:buFont typeface="Arial" panose="020B0604020202020204" pitchFamily="34" charset="0"/>
              <a:buChar char="•"/>
            </a:pPr>
            <a:r>
              <a:rPr lang="de-DE" dirty="0" err="1" smtClean="0"/>
              <a:t>microbiome</a:t>
            </a:r>
            <a:endParaRPr lang="de-DE" dirty="0"/>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16</a:t>
            </a:fld>
            <a:endParaRPr lang="it-IT"/>
          </a:p>
        </p:txBody>
      </p:sp>
    </p:spTree>
    <p:extLst>
      <p:ext uri="{BB962C8B-B14F-4D97-AF65-F5344CB8AC3E}">
        <p14:creationId xmlns:p14="http://schemas.microsoft.com/office/powerpoint/2010/main" val="2222125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group of people standing in a line&#10;&#10;Description automatically generated">
            <a:extLst>
              <a:ext uri="{FF2B5EF4-FFF2-40B4-BE49-F238E27FC236}">
                <a16:creationId xmlns:a16="http://schemas.microsoft.com/office/drawing/2014/main" id="{AB199FDF-CE41-2FBB-2D01-530A150AE498}"/>
              </a:ext>
            </a:extLst>
          </p:cNvPr>
          <p:cNvPicPr>
            <a:picLocks noChangeAspect="1"/>
          </p:cNvPicPr>
          <p:nvPr/>
        </p:nvPicPr>
        <p:blipFill>
          <a:blip r:embed="rId2"/>
          <a:stretch>
            <a:fillRect/>
          </a:stretch>
        </p:blipFill>
        <p:spPr>
          <a:xfrm>
            <a:off x="673719" y="1298674"/>
            <a:ext cx="7153444" cy="4283650"/>
          </a:xfrm>
          <a:prstGeom prst="rect">
            <a:avLst/>
          </a:prstGeom>
        </p:spPr>
      </p:pic>
      <p:sp>
        <p:nvSpPr>
          <p:cNvPr id="2" name="Title 1"/>
          <p:cNvSpPr>
            <a:spLocks noGrp="1"/>
          </p:cNvSpPr>
          <p:nvPr>
            <p:ph type="title"/>
          </p:nvPr>
        </p:nvSpPr>
        <p:spPr/>
        <p:txBody>
          <a:bodyPr/>
          <a:lstStyle/>
          <a:p>
            <a:r>
              <a:rPr lang="en-US" dirty="0"/>
              <a:t>Biophysics Department today</a:t>
            </a:r>
          </a:p>
        </p:txBody>
      </p:sp>
      <p:sp>
        <p:nvSpPr>
          <p:cNvPr id="4" name="Slide Number Placeholder 3"/>
          <p:cNvSpPr>
            <a:spLocks noGrp="1"/>
          </p:cNvSpPr>
          <p:nvPr>
            <p:ph type="sldNum" sz="quarter" idx="12"/>
          </p:nvPr>
        </p:nvSpPr>
        <p:spPr>
          <a:prstGeom prst="rect">
            <a:avLst/>
          </a:prstGeom>
        </p:spPr>
        <p:txBody>
          <a:bodyPr vert="horz" wrap="square" lIns="121920" tIns="60960" rIns="121920" bIns="60960" rtlCol="0" anchor="ctr"/>
          <a:lstStyle>
            <a:defPPr>
              <a:defRPr lang="de-DE"/>
            </a:defPPr>
            <a:lvl1pPr marL="0" algn="r" defTabSz="609585" rtl="0" eaLnBrk="1" latinLnBrk="0" hangingPunct="1">
              <a:defRPr sz="1333" kern="1200">
                <a:solidFill>
                  <a:srgbClr val="333333"/>
                </a:solidFill>
                <a:latin typeface="Arial"/>
                <a:ea typeface="+mn-ea"/>
                <a:cs typeface="Arial"/>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fld id="{125CBDDA-5CCF-8748-8988-9DC6C8981774}" type="slidenum">
              <a:rPr lang="de-DE" smtClean="0"/>
              <a:pPr/>
              <a:t>17</a:t>
            </a:fld>
            <a:endParaRPr lang="en-US" sz="2000" dirty="0">
              <a:solidFill>
                <a:prstClr val="black">
                  <a:tint val="75000"/>
                </a:prstClr>
              </a:solidFill>
              <a:latin typeface="Calibri"/>
            </a:endParaRPr>
          </a:p>
        </p:txBody>
      </p:sp>
      <p:sp>
        <p:nvSpPr>
          <p:cNvPr id="7" name="TextBox 6">
            <a:extLst>
              <a:ext uri="{FF2B5EF4-FFF2-40B4-BE49-F238E27FC236}">
                <a16:creationId xmlns:a16="http://schemas.microsoft.com/office/drawing/2014/main" id="{41F63635-2094-CE40-B808-95C3A9B19A80}"/>
              </a:ext>
            </a:extLst>
          </p:cNvPr>
          <p:cNvSpPr txBox="1"/>
          <p:nvPr/>
        </p:nvSpPr>
        <p:spPr>
          <a:xfrm>
            <a:off x="2027790" y="5582324"/>
            <a:ext cx="4990745" cy="646331"/>
          </a:xfrm>
          <a:prstGeom prst="rect">
            <a:avLst/>
          </a:prstGeom>
        </p:spPr>
        <p:txBody>
          <a:bodyPr vert="horz" wrap="square" lIns="91440" tIns="45720" rIns="91440" bIns="45720" rtlCol="0" anchor="t">
            <a:spAutoFit/>
          </a:bodyPr>
          <a:lstStyle/>
          <a:p>
            <a:pPr algn="l"/>
            <a:r>
              <a:rPr lang="de-DE" sz="3600" dirty="0" err="1">
                <a:solidFill>
                  <a:srgbClr val="FF0000"/>
                </a:solidFill>
              </a:rPr>
              <a:t>www.gsi.de</a:t>
            </a:r>
            <a:r>
              <a:rPr lang="de-DE" sz="3600" dirty="0">
                <a:solidFill>
                  <a:srgbClr val="FF0000"/>
                </a:solidFill>
              </a:rPr>
              <a:t>/</a:t>
            </a:r>
            <a:r>
              <a:rPr lang="de-DE" sz="3600" dirty="0" err="1">
                <a:solidFill>
                  <a:srgbClr val="FF0000"/>
                </a:solidFill>
              </a:rPr>
              <a:t>biophysik</a:t>
            </a:r>
            <a:endParaRPr lang="de-DE" sz="3600" dirty="0">
              <a:solidFill>
                <a:srgbClr val="FF0000"/>
              </a:solidFill>
            </a:endParaRPr>
          </a:p>
        </p:txBody>
      </p:sp>
      <p:sp>
        <p:nvSpPr>
          <p:cNvPr id="6" name="TextBox 5">
            <a:extLst>
              <a:ext uri="{FF2B5EF4-FFF2-40B4-BE49-F238E27FC236}">
                <a16:creationId xmlns:a16="http://schemas.microsoft.com/office/drawing/2014/main" id="{6EBEBA03-F20C-3F4E-BD9F-1B0A4514E577}"/>
              </a:ext>
            </a:extLst>
          </p:cNvPr>
          <p:cNvSpPr txBox="1"/>
          <p:nvPr/>
        </p:nvSpPr>
        <p:spPr>
          <a:xfrm>
            <a:off x="2777448" y="1654139"/>
            <a:ext cx="2907587" cy="276999"/>
          </a:xfrm>
          <a:prstGeom prst="rect">
            <a:avLst/>
          </a:prstGeom>
        </p:spPr>
        <p:txBody>
          <a:bodyPr vert="horz" wrap="square" lIns="91440" tIns="45720" rIns="91440" bIns="45720" rtlCol="0" anchor="t">
            <a:spAutoFit/>
          </a:bodyPr>
          <a:lstStyle/>
          <a:p>
            <a:pPr algn="l"/>
            <a:endParaRPr lang="en-US" sz="1200" dirty="0"/>
          </a:p>
        </p:txBody>
      </p:sp>
      <p:sp>
        <p:nvSpPr>
          <p:cNvPr id="9" name="TextBox 8">
            <a:extLst>
              <a:ext uri="{FF2B5EF4-FFF2-40B4-BE49-F238E27FC236}">
                <a16:creationId xmlns:a16="http://schemas.microsoft.com/office/drawing/2014/main" id="{562A7F19-E349-01D5-72D6-AD842FD5BE53}"/>
              </a:ext>
            </a:extLst>
          </p:cNvPr>
          <p:cNvSpPr txBox="1"/>
          <p:nvPr/>
        </p:nvSpPr>
        <p:spPr>
          <a:xfrm>
            <a:off x="8345027" y="1230888"/>
            <a:ext cx="3846973" cy="4419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717955" marR="108371" indent="-609585" defTabSz="2428814" hangingPunct="0">
              <a:buFont typeface="Wingdings" pitchFamily="2" charset="2"/>
              <a:buChar char="Ø"/>
            </a:pPr>
            <a:r>
              <a:rPr lang="en-US" sz="3200" dirty="0">
                <a:solidFill>
                  <a:srgbClr val="000000"/>
                </a:solidFill>
                <a:uFill>
                  <a:solidFill>
                    <a:srgbClr val="000000"/>
                  </a:solidFill>
                </a:uFill>
                <a:sym typeface="Arial"/>
              </a:rPr>
              <a:t>86 members</a:t>
            </a:r>
          </a:p>
          <a:p>
            <a:pPr marL="717955" marR="108371" indent="-609585" defTabSz="2428814" hangingPunct="0">
              <a:buFont typeface="Wingdings" pitchFamily="2" charset="2"/>
              <a:buChar char="Ø"/>
            </a:pPr>
            <a:r>
              <a:rPr lang="en-US" sz="3200" dirty="0"/>
              <a:t>26 staff</a:t>
            </a:r>
            <a:endParaRPr lang="en-US" sz="3200" dirty="0">
              <a:solidFill>
                <a:srgbClr val="000000"/>
              </a:solidFill>
              <a:uFill>
                <a:solidFill>
                  <a:srgbClr val="000000"/>
                </a:solidFill>
              </a:uFill>
              <a:sym typeface="Arial"/>
            </a:endParaRPr>
          </a:p>
          <a:p>
            <a:pPr marL="717955" marR="108371" indent="-609585" defTabSz="2428814" hangingPunct="0">
              <a:buFont typeface="Wingdings" pitchFamily="2" charset="2"/>
              <a:buChar char="Ø"/>
            </a:pPr>
            <a:r>
              <a:rPr lang="en-US" sz="3200" dirty="0"/>
              <a:t>52% women</a:t>
            </a:r>
          </a:p>
          <a:p>
            <a:pPr marL="717955" marR="108371" indent="-609585" defTabSz="2428814" hangingPunct="0">
              <a:buFont typeface="Wingdings" pitchFamily="2" charset="2"/>
              <a:buChar char="Ø"/>
            </a:pPr>
            <a:r>
              <a:rPr lang="en-US" sz="3200" dirty="0"/>
              <a:t>44% foreign citizens</a:t>
            </a:r>
          </a:p>
          <a:p>
            <a:pPr marL="717955" marR="108371" indent="-609585" defTabSz="2428814" hangingPunct="0">
              <a:buFont typeface="Wingdings" pitchFamily="2" charset="2"/>
              <a:buChar char="Ø"/>
            </a:pPr>
            <a:r>
              <a:rPr lang="en-US" sz="3200" dirty="0"/>
              <a:t>18 nationalities</a:t>
            </a:r>
          </a:p>
          <a:p>
            <a:pPr marL="717955" marR="108371" indent="-609585" defTabSz="2428814" hangingPunct="0">
              <a:buFont typeface="Wingdings" pitchFamily="2" charset="2"/>
              <a:buChar char="Ø"/>
            </a:pPr>
            <a:r>
              <a:rPr lang="en-US" sz="3200" dirty="0"/>
              <a:t>Median age 34 years</a:t>
            </a:r>
          </a:p>
          <a:p>
            <a:pPr marL="717955" marR="108371" indent="-609585" defTabSz="2428814" hangingPunct="0">
              <a:buFont typeface="Wingdings" pitchFamily="2" charset="2"/>
              <a:buChar char="Ø"/>
            </a:pPr>
            <a:endParaRPr lang="en-US" sz="1867" dirty="0">
              <a:solidFill>
                <a:srgbClr val="000000"/>
              </a:solidFill>
              <a:uFill>
                <a:solidFill>
                  <a:srgbClr val="000000"/>
                </a:solidFill>
              </a:uFill>
              <a:sym typeface="Arial"/>
            </a:endParaRPr>
          </a:p>
        </p:txBody>
      </p:sp>
    </p:spTree>
    <p:extLst>
      <p:ext uri="{BB962C8B-B14F-4D97-AF65-F5344CB8AC3E}">
        <p14:creationId xmlns:p14="http://schemas.microsoft.com/office/powerpoint/2010/main" val="1940228039"/>
      </p:ext>
    </p:extLst>
  </p:cSld>
  <p:clrMapOvr>
    <a:masterClrMapping/>
  </p:clrMapOvr>
  <p:transition spd="med">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10B12-C53C-57BB-AF11-4603CD4E62F7}"/>
              </a:ext>
            </a:extLst>
          </p:cNvPr>
          <p:cNvSpPr>
            <a:spLocks noGrp="1"/>
          </p:cNvSpPr>
          <p:nvPr>
            <p:ph type="title"/>
          </p:nvPr>
        </p:nvSpPr>
        <p:spPr/>
        <p:txBody>
          <a:bodyPr/>
          <a:lstStyle/>
          <a:p>
            <a:r>
              <a:rPr lang="en-US" dirty="0"/>
              <a:t>The Biophysics Department</a:t>
            </a:r>
          </a:p>
        </p:txBody>
      </p:sp>
      <p:sp>
        <p:nvSpPr>
          <p:cNvPr id="3" name="Slide Number Placeholder 2">
            <a:extLst>
              <a:ext uri="{FF2B5EF4-FFF2-40B4-BE49-F238E27FC236}">
                <a16:creationId xmlns:a16="http://schemas.microsoft.com/office/drawing/2014/main" id="{411A3041-FEBB-34C6-0340-89EEE786D0BD}"/>
              </a:ext>
            </a:extLst>
          </p:cNvPr>
          <p:cNvSpPr>
            <a:spLocks noGrp="1"/>
          </p:cNvSpPr>
          <p:nvPr>
            <p:ph type="sldNum" sz="quarter" idx="4294967295"/>
          </p:nvPr>
        </p:nvSpPr>
        <p:spPr>
          <a:xfrm>
            <a:off x="11733213" y="6467475"/>
            <a:ext cx="458787" cy="492125"/>
          </a:xfrm>
        </p:spPr>
        <p:txBody>
          <a:bodyPr/>
          <a:lstStyle/>
          <a:p>
            <a:fld id="{86CB4B4D-7CA3-9044-876B-883B54F8677D}" type="slidenum">
              <a:rPr lang="en-DE" smtClean="0"/>
              <a:t>18</a:t>
            </a:fld>
            <a:endParaRPr lang="en-DE" dirty="0"/>
          </a:p>
        </p:txBody>
      </p:sp>
      <p:grpSp>
        <p:nvGrpSpPr>
          <p:cNvPr id="17" name="Gruppieren 16"/>
          <p:cNvGrpSpPr/>
          <p:nvPr/>
        </p:nvGrpSpPr>
        <p:grpSpPr>
          <a:xfrm>
            <a:off x="1328609" y="1160002"/>
            <a:ext cx="10263316" cy="5126196"/>
            <a:chOff x="1328609" y="931402"/>
            <a:chExt cx="11870529" cy="5928947"/>
          </a:xfrm>
        </p:grpSpPr>
        <p:sp>
          <p:nvSpPr>
            <p:cNvPr id="11" name="TextBox 10">
              <a:extLst>
                <a:ext uri="{FF2B5EF4-FFF2-40B4-BE49-F238E27FC236}">
                  <a16:creationId xmlns:a16="http://schemas.microsoft.com/office/drawing/2014/main" id="{AFAC9099-6D60-3F6F-FA04-9F714B58B8A5}"/>
                </a:ext>
              </a:extLst>
            </p:cNvPr>
            <p:cNvSpPr txBox="1"/>
            <p:nvPr/>
          </p:nvSpPr>
          <p:spPr>
            <a:xfrm>
              <a:off x="1328609" y="3650067"/>
              <a:ext cx="3531731" cy="7670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108371" marR="108371" defTabSz="2428814" hangingPunct="0"/>
              <a:r>
                <a:rPr lang="en-US" sz="1867" b="1" dirty="0">
                  <a:solidFill>
                    <a:srgbClr val="000000"/>
                  </a:solidFill>
                  <a:uFill>
                    <a:solidFill>
                      <a:srgbClr val="000000"/>
                    </a:solidFill>
                  </a:uFill>
                  <a:sym typeface="Arial"/>
                </a:rPr>
                <a:t>Immunology</a:t>
              </a:r>
              <a:r>
                <a:rPr lang="en-US" sz="1867" dirty="0">
                  <a:solidFill>
                    <a:srgbClr val="000000"/>
                  </a:solidFill>
                  <a:uFill>
                    <a:solidFill>
                      <a:srgbClr val="000000"/>
                    </a:solidFill>
                  </a:uFill>
                  <a:sym typeface="Arial"/>
                </a:rPr>
                <a:t>: </a:t>
              </a:r>
            </a:p>
            <a:p>
              <a:pPr marL="108371" marR="108371" defTabSz="2428814" hangingPunct="0"/>
              <a:r>
                <a:rPr lang="en-US" sz="1867" dirty="0">
                  <a:solidFill>
                    <a:srgbClr val="000000"/>
                  </a:solidFill>
                  <a:uFill>
                    <a:solidFill>
                      <a:srgbClr val="000000"/>
                    </a:solidFill>
                  </a:uFill>
                  <a:sym typeface="Arial"/>
                </a:rPr>
                <a:t>Claudia Fournier</a:t>
              </a:r>
            </a:p>
          </p:txBody>
        </p:sp>
        <p:grpSp>
          <p:nvGrpSpPr>
            <p:cNvPr id="16" name="Gruppieren 15"/>
            <p:cNvGrpSpPr/>
            <p:nvPr/>
          </p:nvGrpSpPr>
          <p:grpSpPr>
            <a:xfrm>
              <a:off x="1409401" y="931402"/>
              <a:ext cx="11789737" cy="5928947"/>
              <a:chOff x="1409401" y="931402"/>
              <a:chExt cx="11789737" cy="5928947"/>
            </a:xfrm>
          </p:grpSpPr>
          <p:sp>
            <p:nvSpPr>
              <p:cNvPr id="7" name="TextBox 6">
                <a:extLst>
                  <a:ext uri="{FF2B5EF4-FFF2-40B4-BE49-F238E27FC236}">
                    <a16:creationId xmlns:a16="http://schemas.microsoft.com/office/drawing/2014/main" id="{3E246545-0DE5-8720-9B93-D701C8468A9F}"/>
                  </a:ext>
                </a:extLst>
              </p:cNvPr>
              <p:cNvSpPr txBox="1"/>
              <p:nvPr/>
            </p:nvSpPr>
            <p:spPr>
              <a:xfrm>
                <a:off x="7598703" y="5332477"/>
                <a:ext cx="5205463" cy="7670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108371" marR="108371" defTabSz="2428814" hangingPunct="0"/>
                <a:r>
                  <a:rPr lang="en-US" sz="1867" b="1" dirty="0">
                    <a:solidFill>
                      <a:srgbClr val="000000"/>
                    </a:solidFill>
                    <a:uFill>
                      <a:solidFill>
                        <a:srgbClr val="000000"/>
                      </a:solidFill>
                    </a:uFill>
                    <a:sym typeface="Arial"/>
                  </a:rPr>
                  <a:t>Space radiation physics</a:t>
                </a:r>
                <a:r>
                  <a:rPr lang="en-US" sz="1867" dirty="0">
                    <a:solidFill>
                      <a:srgbClr val="000000"/>
                    </a:solidFill>
                    <a:uFill>
                      <a:solidFill>
                        <a:srgbClr val="000000"/>
                      </a:solidFill>
                    </a:uFill>
                    <a:sym typeface="Arial"/>
                  </a:rPr>
                  <a:t>: </a:t>
                </a:r>
              </a:p>
              <a:p>
                <a:pPr marL="108371" marR="108371" defTabSz="2428814" hangingPunct="0"/>
                <a:r>
                  <a:rPr lang="en-US" sz="1867" dirty="0">
                    <a:solidFill>
                      <a:srgbClr val="000000"/>
                    </a:solidFill>
                    <a:uFill>
                      <a:solidFill>
                        <a:srgbClr val="000000"/>
                      </a:solidFill>
                    </a:uFill>
                    <a:sym typeface="Arial"/>
                  </a:rPr>
                  <a:t>Christoph </a:t>
                </a:r>
                <a:r>
                  <a:rPr lang="en-US" sz="1867" dirty="0" err="1">
                    <a:solidFill>
                      <a:srgbClr val="000000"/>
                    </a:solidFill>
                    <a:uFill>
                      <a:solidFill>
                        <a:srgbClr val="000000"/>
                      </a:solidFill>
                    </a:uFill>
                    <a:sym typeface="Arial"/>
                  </a:rPr>
                  <a:t>Schuy</a:t>
                </a:r>
                <a:endParaRPr lang="en-US" sz="1867" dirty="0">
                  <a:solidFill>
                    <a:srgbClr val="000000"/>
                  </a:solidFill>
                  <a:uFill>
                    <a:solidFill>
                      <a:srgbClr val="000000"/>
                    </a:solidFill>
                  </a:uFill>
                  <a:sym typeface="Arial"/>
                </a:endParaRPr>
              </a:p>
            </p:txBody>
          </p:sp>
          <p:grpSp>
            <p:nvGrpSpPr>
              <p:cNvPr id="15" name="Gruppieren 14"/>
              <p:cNvGrpSpPr/>
              <p:nvPr/>
            </p:nvGrpSpPr>
            <p:grpSpPr>
              <a:xfrm>
                <a:off x="1409401" y="931402"/>
                <a:ext cx="11789737" cy="5928947"/>
                <a:chOff x="1409401" y="931402"/>
                <a:chExt cx="11789737" cy="5928947"/>
              </a:xfrm>
            </p:grpSpPr>
            <p:sp>
              <p:nvSpPr>
                <p:cNvPr id="5" name="TextBox 4">
                  <a:extLst>
                    <a:ext uri="{FF2B5EF4-FFF2-40B4-BE49-F238E27FC236}">
                      <a16:creationId xmlns:a16="http://schemas.microsoft.com/office/drawing/2014/main" id="{112DAC63-8FBA-79BB-F6E7-5E052BB62F57}"/>
                    </a:ext>
                  </a:extLst>
                </p:cNvPr>
                <p:cNvSpPr txBox="1"/>
                <p:nvPr/>
              </p:nvSpPr>
              <p:spPr>
                <a:xfrm>
                  <a:off x="8225222" y="2301087"/>
                  <a:ext cx="4748991" cy="7670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108371" marR="108371" defTabSz="2428814" hangingPunct="0"/>
                  <a:r>
                    <a:rPr lang="en-US" sz="1867" b="1" dirty="0">
                      <a:solidFill>
                        <a:srgbClr val="000000"/>
                      </a:solidFill>
                      <a:uFill>
                        <a:solidFill>
                          <a:srgbClr val="000000"/>
                        </a:solidFill>
                      </a:uFill>
                      <a:sym typeface="Arial"/>
                    </a:rPr>
                    <a:t>Particle therapy physics</a:t>
                  </a:r>
                  <a:r>
                    <a:rPr lang="en-US" sz="1867" dirty="0">
                      <a:solidFill>
                        <a:srgbClr val="000000"/>
                      </a:solidFill>
                      <a:uFill>
                        <a:solidFill>
                          <a:srgbClr val="000000"/>
                        </a:solidFill>
                      </a:uFill>
                      <a:sym typeface="Arial"/>
                    </a:rPr>
                    <a:t>: </a:t>
                  </a:r>
                </a:p>
                <a:p>
                  <a:pPr marL="108371" marR="108371" defTabSz="2428814" hangingPunct="0"/>
                  <a:r>
                    <a:rPr lang="en-US" sz="1867" dirty="0" err="1">
                      <a:solidFill>
                        <a:srgbClr val="000000"/>
                      </a:solidFill>
                      <a:uFill>
                        <a:solidFill>
                          <a:srgbClr val="000000"/>
                        </a:solidFill>
                      </a:uFill>
                      <a:sym typeface="Arial"/>
                    </a:rPr>
                    <a:t>Uli</a:t>
                  </a:r>
                  <a:r>
                    <a:rPr lang="en-US" sz="1867" dirty="0">
                      <a:solidFill>
                        <a:srgbClr val="000000"/>
                      </a:solidFill>
                      <a:uFill>
                        <a:solidFill>
                          <a:srgbClr val="000000"/>
                        </a:solidFill>
                      </a:uFill>
                      <a:sym typeface="Arial"/>
                    </a:rPr>
                    <a:t> Weber</a:t>
                  </a:r>
                </a:p>
              </p:txBody>
            </p:sp>
            <p:sp>
              <p:nvSpPr>
                <p:cNvPr id="6" name="TextBox 5">
                  <a:extLst>
                    <a:ext uri="{FF2B5EF4-FFF2-40B4-BE49-F238E27FC236}">
                      <a16:creationId xmlns:a16="http://schemas.microsoft.com/office/drawing/2014/main" id="{10B07AE5-CADA-2040-D1C5-C110D1AC97E1}"/>
                    </a:ext>
                  </a:extLst>
                </p:cNvPr>
                <p:cNvSpPr txBox="1"/>
                <p:nvPr/>
              </p:nvSpPr>
              <p:spPr>
                <a:xfrm>
                  <a:off x="8450147" y="3724791"/>
                  <a:ext cx="4748991" cy="7670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108371" marR="108371" defTabSz="2428814" hangingPunct="0"/>
                  <a:r>
                    <a:rPr lang="en-US" sz="1867" b="1" dirty="0">
                      <a:solidFill>
                        <a:srgbClr val="000000"/>
                      </a:solidFill>
                      <a:uFill>
                        <a:solidFill>
                          <a:srgbClr val="000000"/>
                        </a:solidFill>
                      </a:uFill>
                      <a:sym typeface="Arial"/>
                    </a:rPr>
                    <a:t>Medical physics</a:t>
                  </a:r>
                  <a:r>
                    <a:rPr lang="en-US" sz="1867" dirty="0">
                      <a:solidFill>
                        <a:srgbClr val="000000"/>
                      </a:solidFill>
                      <a:uFill>
                        <a:solidFill>
                          <a:srgbClr val="000000"/>
                        </a:solidFill>
                      </a:uFill>
                      <a:sym typeface="Arial"/>
                    </a:rPr>
                    <a:t>: </a:t>
                  </a:r>
                </a:p>
                <a:p>
                  <a:pPr marL="108371" marR="108371" defTabSz="2428814" hangingPunct="0"/>
                  <a:r>
                    <a:rPr lang="en-US" sz="1867" dirty="0">
                      <a:solidFill>
                        <a:srgbClr val="000000"/>
                      </a:solidFill>
                      <a:uFill>
                        <a:solidFill>
                          <a:srgbClr val="000000"/>
                        </a:solidFill>
                      </a:uFill>
                      <a:sym typeface="Arial"/>
                    </a:rPr>
                    <a:t>Christian </a:t>
                  </a:r>
                  <a:r>
                    <a:rPr lang="en-US" sz="1867" dirty="0" err="1">
                      <a:solidFill>
                        <a:srgbClr val="000000"/>
                      </a:solidFill>
                      <a:uFill>
                        <a:solidFill>
                          <a:srgbClr val="000000"/>
                        </a:solidFill>
                      </a:uFill>
                      <a:sym typeface="Arial"/>
                    </a:rPr>
                    <a:t>Graeff</a:t>
                  </a:r>
                  <a:endParaRPr lang="en-US" sz="1867" dirty="0">
                    <a:solidFill>
                      <a:srgbClr val="000000"/>
                    </a:solidFill>
                    <a:uFill>
                      <a:solidFill>
                        <a:srgbClr val="000000"/>
                      </a:solidFill>
                    </a:uFill>
                    <a:sym typeface="Arial"/>
                  </a:endParaRPr>
                </a:p>
              </p:txBody>
            </p:sp>
            <p:grpSp>
              <p:nvGrpSpPr>
                <p:cNvPr id="14" name="Gruppieren 13"/>
                <p:cNvGrpSpPr/>
                <p:nvPr/>
              </p:nvGrpSpPr>
              <p:grpSpPr>
                <a:xfrm>
                  <a:off x="1409401" y="931402"/>
                  <a:ext cx="11202313" cy="5928947"/>
                  <a:chOff x="1409401" y="931402"/>
                  <a:chExt cx="11202313" cy="5928947"/>
                </a:xfrm>
              </p:grpSpPr>
              <p:graphicFrame>
                <p:nvGraphicFramePr>
                  <p:cNvPr id="4" name="Chart 3">
                    <a:extLst>
                      <a:ext uri="{FF2B5EF4-FFF2-40B4-BE49-F238E27FC236}">
                        <a16:creationId xmlns:a16="http://schemas.microsoft.com/office/drawing/2014/main" id="{40689D1B-BA5E-DFC0-05DD-3D7B78031615}"/>
                      </a:ext>
                    </a:extLst>
                  </p:cNvPr>
                  <p:cNvGraphicFramePr/>
                  <p:nvPr>
                    <p:extLst>
                      <p:ext uri="{D42A27DB-BD31-4B8C-83A1-F6EECF244321}">
                        <p14:modId xmlns:p14="http://schemas.microsoft.com/office/powerpoint/2010/main" val="1025569343"/>
                      </p:ext>
                    </p:extLst>
                  </p:nvPr>
                </p:nvGraphicFramePr>
                <p:xfrm>
                  <a:off x="2021417" y="1023007"/>
                  <a:ext cx="7734417" cy="5367333"/>
                </p:xfrm>
                <a:graphic>
                  <a:graphicData uri="http://schemas.openxmlformats.org/drawingml/2006/chart">
                    <c:chart xmlns:c="http://schemas.openxmlformats.org/drawingml/2006/chart" xmlns:r="http://schemas.openxmlformats.org/officeDocument/2006/relationships" r:id="rId2"/>
                  </a:graphicData>
                </a:graphic>
              </p:graphicFrame>
              <p:pic>
                <p:nvPicPr>
                  <p:cNvPr id="1026" name="Picture 2" descr="Spherical 3D range-modulator with a ...">
                    <a:extLst>
                      <a:ext uri="{FF2B5EF4-FFF2-40B4-BE49-F238E27FC236}">
                        <a16:creationId xmlns:a16="http://schemas.microsoft.com/office/drawing/2014/main" id="{B334EB25-7192-D6FB-9E65-B03DFD7898D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2546" y="2562157"/>
                    <a:ext cx="1128231" cy="70069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8 Moving lung tumor treated with ...">
                    <a:extLst>
                      <a:ext uri="{FF2B5EF4-FFF2-40B4-BE49-F238E27FC236}">
                        <a16:creationId xmlns:a16="http://schemas.microsoft.com/office/drawing/2014/main" id="{1E323967-71B8-A4DE-8CC3-87F71AE3277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59675" y="3568027"/>
                    <a:ext cx="1298037" cy="79600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ybrid Active-Passive Space Radiation ...">
                    <a:extLst>
                      <a:ext uri="{FF2B5EF4-FFF2-40B4-BE49-F238E27FC236}">
                        <a16:creationId xmlns:a16="http://schemas.microsoft.com/office/drawing/2014/main" id="{D7F4542F-66E1-95AE-FAAD-08851A9D3A5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871619">
                    <a:off x="6245318" y="4680609"/>
                    <a:ext cx="1314335" cy="45536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roton track-structure ...">
                    <a:extLst>
                      <a:ext uri="{FF2B5EF4-FFF2-40B4-BE49-F238E27FC236}">
                        <a16:creationId xmlns:a16="http://schemas.microsoft.com/office/drawing/2014/main" id="{4E74D0B7-4C45-6EAF-3645-9847CA339E7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95689" y="1724853"/>
                    <a:ext cx="868144" cy="71061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0ECCBEE-0EB7-D1B4-053B-697419B6FF15}"/>
                      </a:ext>
                    </a:extLst>
                  </p:cNvPr>
                  <p:cNvSpPr txBox="1"/>
                  <p:nvPr/>
                </p:nvSpPr>
                <p:spPr>
                  <a:xfrm>
                    <a:off x="6959675" y="931402"/>
                    <a:ext cx="5652039" cy="7670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108371" marR="108371" defTabSz="2428814" hangingPunct="0"/>
                    <a:r>
                      <a:rPr lang="en-US" sz="1867" b="1" dirty="0">
                        <a:solidFill>
                          <a:srgbClr val="000000"/>
                        </a:solidFill>
                        <a:uFill>
                          <a:solidFill>
                            <a:srgbClr val="000000"/>
                          </a:solidFill>
                        </a:uFill>
                        <a:sym typeface="Arial"/>
                      </a:rPr>
                      <a:t>Biophysical modelling</a:t>
                    </a:r>
                    <a:r>
                      <a:rPr lang="en-US" sz="1867" dirty="0">
                        <a:solidFill>
                          <a:srgbClr val="000000"/>
                        </a:solidFill>
                        <a:uFill>
                          <a:solidFill>
                            <a:srgbClr val="000000"/>
                          </a:solidFill>
                        </a:uFill>
                        <a:sym typeface="Arial"/>
                      </a:rPr>
                      <a:t>:</a:t>
                    </a:r>
                  </a:p>
                  <a:p>
                    <a:pPr marL="108371" marR="108371" defTabSz="2428814" hangingPunct="0"/>
                    <a:r>
                      <a:rPr lang="en-US" sz="1867" dirty="0">
                        <a:solidFill>
                          <a:srgbClr val="000000"/>
                        </a:solidFill>
                        <a:uFill>
                          <a:solidFill>
                            <a:srgbClr val="000000"/>
                          </a:solidFill>
                        </a:uFill>
                        <a:sym typeface="Arial"/>
                      </a:rPr>
                      <a:t> Thomas Friedrich</a:t>
                    </a:r>
                  </a:p>
                </p:txBody>
              </p:sp>
              <p:pic>
                <p:nvPicPr>
                  <p:cNvPr id="1034" name="Picture 10" descr="Improved human brain organoids to boost ...">
                    <a:extLst>
                      <a:ext uri="{FF2B5EF4-FFF2-40B4-BE49-F238E27FC236}">
                        <a16:creationId xmlns:a16="http://schemas.microsoft.com/office/drawing/2014/main" id="{2929196E-5BE2-5A0D-E8B6-756C6AD6B204}"/>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3289" r="-51847"/>
                  <a:stretch/>
                </p:blipFill>
                <p:spPr bwMode="auto">
                  <a:xfrm rot="18636143">
                    <a:off x="3658895" y="2091319"/>
                    <a:ext cx="1621509" cy="95938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644655E-43CC-C6C2-F2A6-E99D51208D31}"/>
                      </a:ext>
                    </a:extLst>
                  </p:cNvPr>
                  <p:cNvSpPr txBox="1"/>
                  <p:nvPr/>
                </p:nvSpPr>
                <p:spPr>
                  <a:xfrm>
                    <a:off x="1415091" y="2185235"/>
                    <a:ext cx="5652039" cy="7670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108371" marR="108371" defTabSz="2428814" hangingPunct="0"/>
                    <a:r>
                      <a:rPr lang="en-US" sz="1867" b="1" dirty="0">
                        <a:solidFill>
                          <a:srgbClr val="000000"/>
                        </a:solidFill>
                        <a:uFill>
                          <a:solidFill>
                            <a:srgbClr val="000000"/>
                          </a:solidFill>
                        </a:uFill>
                        <a:sym typeface="Arial"/>
                      </a:rPr>
                      <a:t>Organoids</a:t>
                    </a:r>
                    <a:r>
                      <a:rPr lang="en-US" sz="1867" dirty="0">
                        <a:solidFill>
                          <a:srgbClr val="000000"/>
                        </a:solidFill>
                        <a:uFill>
                          <a:solidFill>
                            <a:srgbClr val="000000"/>
                          </a:solidFill>
                        </a:uFill>
                        <a:sym typeface="Arial"/>
                      </a:rPr>
                      <a:t>:</a:t>
                    </a:r>
                  </a:p>
                  <a:p>
                    <a:pPr marL="108371" marR="108371" defTabSz="2428814" hangingPunct="0"/>
                    <a:r>
                      <a:rPr lang="en-US" sz="1867" dirty="0">
                        <a:solidFill>
                          <a:srgbClr val="000000"/>
                        </a:solidFill>
                        <a:uFill>
                          <a:solidFill>
                            <a:srgbClr val="000000"/>
                          </a:solidFill>
                        </a:uFill>
                        <a:sym typeface="Arial"/>
                      </a:rPr>
                      <a:t> </a:t>
                    </a:r>
                    <a:r>
                      <a:rPr lang="en-US" sz="1867" dirty="0" err="1">
                        <a:solidFill>
                          <a:srgbClr val="000000"/>
                        </a:solidFill>
                        <a:uFill>
                          <a:solidFill>
                            <a:srgbClr val="000000"/>
                          </a:solidFill>
                        </a:uFill>
                        <a:sym typeface="Arial"/>
                      </a:rPr>
                      <a:t>Insa</a:t>
                    </a:r>
                    <a:r>
                      <a:rPr lang="en-US" sz="1867" dirty="0">
                        <a:solidFill>
                          <a:srgbClr val="000000"/>
                        </a:solidFill>
                        <a:uFill>
                          <a:solidFill>
                            <a:srgbClr val="000000"/>
                          </a:solidFill>
                        </a:uFill>
                        <a:sym typeface="Arial"/>
                      </a:rPr>
                      <a:t> </a:t>
                    </a:r>
                    <a:r>
                      <a:rPr lang="en-US" sz="1867" dirty="0" err="1">
                        <a:solidFill>
                          <a:srgbClr val="000000"/>
                        </a:solidFill>
                        <a:uFill>
                          <a:solidFill>
                            <a:srgbClr val="000000"/>
                          </a:solidFill>
                        </a:uFill>
                        <a:sym typeface="Arial"/>
                      </a:rPr>
                      <a:t>Schröder</a:t>
                    </a:r>
                    <a:endParaRPr lang="en-US" sz="1867" dirty="0">
                      <a:solidFill>
                        <a:srgbClr val="000000"/>
                      </a:solidFill>
                      <a:uFill>
                        <a:solidFill>
                          <a:srgbClr val="000000"/>
                        </a:solidFill>
                      </a:uFill>
                      <a:sym typeface="Arial"/>
                    </a:endParaRPr>
                  </a:p>
                </p:txBody>
              </p:sp>
              <p:pic>
                <p:nvPicPr>
                  <p:cNvPr id="1036" name="Picture 12" descr="DNA | Definition, Discovery, Function ...">
                    <a:extLst>
                      <a:ext uri="{FF2B5EF4-FFF2-40B4-BE49-F238E27FC236}">
                        <a16:creationId xmlns:a16="http://schemas.microsoft.com/office/drawing/2014/main" id="{08B6FAE9-1C8E-0908-FA2C-248B43B1A5F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3673057" flipH="1">
                    <a:off x="4614022" y="1838147"/>
                    <a:ext cx="1288767" cy="72170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C7414AE2-9F74-06EA-FFEA-9D6BC0BC9943}"/>
                      </a:ext>
                    </a:extLst>
                  </p:cNvPr>
                  <p:cNvSpPr txBox="1"/>
                  <p:nvPr/>
                </p:nvSpPr>
                <p:spPr>
                  <a:xfrm>
                    <a:off x="2535478" y="967895"/>
                    <a:ext cx="5652039" cy="7670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108371" marR="108371" defTabSz="2428814" hangingPunct="0"/>
                    <a:r>
                      <a:rPr lang="en-US" sz="1867" b="1" dirty="0">
                        <a:solidFill>
                          <a:srgbClr val="000000"/>
                        </a:solidFill>
                        <a:uFill>
                          <a:solidFill>
                            <a:srgbClr val="000000"/>
                          </a:solidFill>
                        </a:uFill>
                        <a:sym typeface="Arial"/>
                      </a:rPr>
                      <a:t>DNA repair</a:t>
                    </a:r>
                    <a:r>
                      <a:rPr lang="en-US" sz="1867" dirty="0">
                        <a:solidFill>
                          <a:srgbClr val="000000"/>
                        </a:solidFill>
                        <a:uFill>
                          <a:solidFill>
                            <a:srgbClr val="000000"/>
                          </a:solidFill>
                        </a:uFill>
                        <a:sym typeface="Arial"/>
                      </a:rPr>
                      <a:t>:</a:t>
                    </a:r>
                  </a:p>
                  <a:p>
                    <a:pPr marL="108371" marR="108371" defTabSz="2428814" hangingPunct="0"/>
                    <a:r>
                      <a:rPr lang="en-US" sz="1867" dirty="0">
                        <a:solidFill>
                          <a:srgbClr val="000000"/>
                        </a:solidFill>
                        <a:uFill>
                          <a:solidFill>
                            <a:srgbClr val="000000"/>
                          </a:solidFill>
                        </a:uFill>
                        <a:sym typeface="Arial"/>
                      </a:rPr>
                      <a:t> Burkhard Jakob</a:t>
                    </a:r>
                  </a:p>
                </p:txBody>
              </p:sp>
              <p:pic>
                <p:nvPicPr>
                  <p:cNvPr id="1038" name="Picture 14" descr="New immunotherapy treatment for cancer ...">
                    <a:extLst>
                      <a:ext uri="{FF2B5EF4-FFF2-40B4-BE49-F238E27FC236}">
                        <a16:creationId xmlns:a16="http://schemas.microsoft.com/office/drawing/2014/main" id="{54E9C614-61F2-096D-CBB3-00339E13BFEE}"/>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H="1">
                    <a:off x="3577802" y="3563624"/>
                    <a:ext cx="1082421" cy="8004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ere's what that house proud mouse was ...">
                    <a:extLst>
                      <a:ext uri="{FF2B5EF4-FFF2-40B4-BE49-F238E27FC236}">
                        <a16:creationId xmlns:a16="http://schemas.microsoft.com/office/drawing/2014/main" id="{90B96B28-70B9-B0CA-C912-F5CD44667C5F}"/>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20069" t="12243" r="16276" b="11214"/>
                  <a:stretch/>
                </p:blipFill>
                <p:spPr bwMode="auto">
                  <a:xfrm rot="19394585">
                    <a:off x="4145432" y="4577384"/>
                    <a:ext cx="1029579" cy="109299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59195EEB-6188-971B-C0FA-A1E3EB9AB341}"/>
                      </a:ext>
                    </a:extLst>
                  </p:cNvPr>
                  <p:cNvSpPr txBox="1"/>
                  <p:nvPr/>
                </p:nvSpPr>
                <p:spPr>
                  <a:xfrm>
                    <a:off x="1409401" y="5197655"/>
                    <a:ext cx="3531731" cy="7670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108371" marR="108371" defTabSz="2428814" hangingPunct="0"/>
                    <a:r>
                      <a:rPr lang="en-US" sz="1867" b="1" dirty="0">
                        <a:solidFill>
                          <a:srgbClr val="000000"/>
                        </a:solidFill>
                        <a:uFill>
                          <a:solidFill>
                            <a:srgbClr val="000000"/>
                          </a:solidFill>
                        </a:uFill>
                        <a:sym typeface="Arial"/>
                      </a:rPr>
                      <a:t>Clinical radiobiology</a:t>
                    </a:r>
                    <a:r>
                      <a:rPr lang="en-US" sz="1867" dirty="0">
                        <a:solidFill>
                          <a:srgbClr val="000000"/>
                        </a:solidFill>
                        <a:uFill>
                          <a:solidFill>
                            <a:srgbClr val="000000"/>
                          </a:solidFill>
                        </a:uFill>
                        <a:sym typeface="Arial"/>
                      </a:rPr>
                      <a:t>: </a:t>
                    </a:r>
                  </a:p>
                  <a:p>
                    <a:pPr marL="108371" marR="108371" defTabSz="2428814" hangingPunct="0"/>
                    <a:r>
                      <a:rPr lang="en-US" sz="1867" dirty="0">
                        <a:solidFill>
                          <a:srgbClr val="000000"/>
                        </a:solidFill>
                        <a:uFill>
                          <a:solidFill>
                            <a:srgbClr val="000000"/>
                          </a:solidFill>
                        </a:uFill>
                        <a:sym typeface="Arial"/>
                      </a:rPr>
                      <a:t>Walter </a:t>
                    </a:r>
                    <a:r>
                      <a:rPr lang="en-US" sz="1867" dirty="0" err="1">
                        <a:solidFill>
                          <a:srgbClr val="000000"/>
                        </a:solidFill>
                        <a:uFill>
                          <a:solidFill>
                            <a:srgbClr val="000000"/>
                          </a:solidFill>
                        </a:uFill>
                        <a:sym typeface="Arial"/>
                      </a:rPr>
                      <a:t>Tinganelli</a:t>
                    </a:r>
                    <a:endParaRPr lang="en-US" sz="1867" dirty="0">
                      <a:solidFill>
                        <a:srgbClr val="000000"/>
                      </a:solidFill>
                      <a:uFill>
                        <a:solidFill>
                          <a:srgbClr val="000000"/>
                        </a:solidFill>
                      </a:uFill>
                      <a:sym typeface="Arial"/>
                    </a:endParaRPr>
                  </a:p>
                </p:txBody>
              </p:sp>
              <p:pic>
                <p:nvPicPr>
                  <p:cNvPr id="1042" name="Picture 18" descr="Radiation biology in space | ANSTO">
                    <a:extLst>
                      <a:ext uri="{FF2B5EF4-FFF2-40B4-BE49-F238E27FC236}">
                        <a16:creationId xmlns:a16="http://schemas.microsoft.com/office/drawing/2014/main" id="{7ED59429-E615-EA07-809C-AE2B1952BFCA}"/>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5400000">
                    <a:off x="5141773" y="5033337"/>
                    <a:ext cx="1491809" cy="59840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EAF074E1-61C1-1E60-209A-AD0CCD7FB3A7}"/>
                      </a:ext>
                    </a:extLst>
                  </p:cNvPr>
                  <p:cNvSpPr txBox="1"/>
                  <p:nvPr/>
                </p:nvSpPr>
                <p:spPr>
                  <a:xfrm>
                    <a:off x="4602226" y="6093346"/>
                    <a:ext cx="5205463" cy="7670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108371" marR="108371" defTabSz="2428814" hangingPunct="0"/>
                    <a:r>
                      <a:rPr lang="en-US" sz="1867" b="1" dirty="0">
                        <a:solidFill>
                          <a:srgbClr val="000000"/>
                        </a:solidFill>
                        <a:uFill>
                          <a:solidFill>
                            <a:srgbClr val="000000"/>
                          </a:solidFill>
                        </a:uFill>
                        <a:sym typeface="Arial"/>
                      </a:rPr>
                      <a:t>Space radiation biology</a:t>
                    </a:r>
                    <a:r>
                      <a:rPr lang="en-US" sz="1867" dirty="0">
                        <a:solidFill>
                          <a:srgbClr val="000000"/>
                        </a:solidFill>
                        <a:uFill>
                          <a:solidFill>
                            <a:srgbClr val="000000"/>
                          </a:solidFill>
                        </a:uFill>
                        <a:sym typeface="Arial"/>
                      </a:rPr>
                      <a:t>: </a:t>
                    </a:r>
                  </a:p>
                  <a:p>
                    <a:pPr marL="108371" marR="108371" defTabSz="2428814" hangingPunct="0"/>
                    <a:r>
                      <a:rPr lang="en-US" sz="1867" dirty="0" err="1">
                        <a:solidFill>
                          <a:srgbClr val="000000"/>
                        </a:solidFill>
                        <a:uFill>
                          <a:solidFill>
                            <a:srgbClr val="000000"/>
                          </a:solidFill>
                        </a:uFill>
                        <a:sym typeface="Arial"/>
                      </a:rPr>
                      <a:t>Charlot</a:t>
                    </a:r>
                    <a:r>
                      <a:rPr lang="en-US" sz="1867" dirty="0">
                        <a:solidFill>
                          <a:srgbClr val="000000"/>
                        </a:solidFill>
                        <a:uFill>
                          <a:solidFill>
                            <a:srgbClr val="000000"/>
                          </a:solidFill>
                        </a:uFill>
                        <a:sym typeface="Arial"/>
                      </a:rPr>
                      <a:t> </a:t>
                    </a:r>
                    <a:r>
                      <a:rPr lang="en-US" sz="1867" dirty="0" err="1">
                        <a:solidFill>
                          <a:srgbClr val="000000"/>
                        </a:solidFill>
                        <a:uFill>
                          <a:solidFill>
                            <a:srgbClr val="000000"/>
                          </a:solidFill>
                        </a:uFill>
                        <a:sym typeface="Arial"/>
                      </a:rPr>
                      <a:t>Vandevoorde</a:t>
                    </a:r>
                    <a:endParaRPr lang="en-US" sz="1867" dirty="0">
                      <a:solidFill>
                        <a:srgbClr val="000000"/>
                      </a:solidFill>
                      <a:uFill>
                        <a:solidFill>
                          <a:srgbClr val="000000"/>
                        </a:solidFill>
                      </a:uFill>
                      <a:sym typeface="Arial"/>
                    </a:endParaRPr>
                  </a:p>
                </p:txBody>
              </p:sp>
            </p:grpSp>
          </p:grpSp>
        </p:grpSp>
      </p:grpSp>
    </p:spTree>
    <p:extLst>
      <p:ext uri="{BB962C8B-B14F-4D97-AF65-F5344CB8AC3E}">
        <p14:creationId xmlns:p14="http://schemas.microsoft.com/office/powerpoint/2010/main" val="10570641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3D9808-2330-2228-750E-B63A43AE2ACA}"/>
              </a:ext>
            </a:extLst>
          </p:cNvPr>
          <p:cNvSpPr>
            <a:spLocks noGrp="1"/>
          </p:cNvSpPr>
          <p:nvPr>
            <p:ph type="title"/>
          </p:nvPr>
        </p:nvSpPr>
        <p:spPr/>
        <p:txBody>
          <a:bodyPr>
            <a:normAutofit/>
          </a:bodyPr>
          <a:lstStyle/>
          <a:p>
            <a:r>
              <a:rPr lang="en-US" dirty="0"/>
              <a:t>Biophysics at GSI – science with existing facilities</a:t>
            </a:r>
          </a:p>
        </p:txBody>
      </p:sp>
      <p:sp>
        <p:nvSpPr>
          <p:cNvPr id="287" name="Shape 287"/>
          <p:cNvSpPr>
            <a:spLocks noGrp="1"/>
          </p:cNvSpPr>
          <p:nvPr>
            <p:ph type="sldNum" sz="quarter" idx="4294967295"/>
          </p:nvPr>
        </p:nvSpPr>
        <p:spPr>
          <a:xfrm>
            <a:off x="11733213" y="6467475"/>
            <a:ext cx="458787" cy="492125"/>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lang="en-US" smtClean="0"/>
              <a:pPr/>
              <a:t>19</a:t>
            </a:fld>
            <a:endParaRPr lang="en-US" dirty="0"/>
          </a:p>
        </p:txBody>
      </p:sp>
      <p:sp>
        <p:nvSpPr>
          <p:cNvPr id="15" name="Rectangle 14">
            <a:extLst>
              <a:ext uri="{FF2B5EF4-FFF2-40B4-BE49-F238E27FC236}">
                <a16:creationId xmlns:a16="http://schemas.microsoft.com/office/drawing/2014/main" id="{E403685A-F0DD-0445-8CF8-DB937AE8F918}"/>
              </a:ext>
            </a:extLst>
          </p:cNvPr>
          <p:cNvSpPr/>
          <p:nvPr/>
        </p:nvSpPr>
        <p:spPr>
          <a:xfrm>
            <a:off x="68384" y="1862161"/>
            <a:ext cx="5914832" cy="19529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prstClr val="white"/>
              </a:solidFill>
            </a:endParaRPr>
          </a:p>
        </p:txBody>
      </p:sp>
      <p:sp>
        <p:nvSpPr>
          <p:cNvPr id="16" name="Rectangle 15">
            <a:extLst>
              <a:ext uri="{FF2B5EF4-FFF2-40B4-BE49-F238E27FC236}">
                <a16:creationId xmlns:a16="http://schemas.microsoft.com/office/drawing/2014/main" id="{CD25023B-B9B4-C14D-9F2C-8E4FB2C4DF96}"/>
              </a:ext>
            </a:extLst>
          </p:cNvPr>
          <p:cNvSpPr/>
          <p:nvPr/>
        </p:nvSpPr>
        <p:spPr>
          <a:xfrm>
            <a:off x="6105370" y="3020454"/>
            <a:ext cx="5996015" cy="1078945"/>
          </a:xfrm>
          <a:prstGeom prst="rect">
            <a:avLst/>
          </a:prstGeom>
          <a:solidFill>
            <a:srgbClr val="FDFB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rgbClr val="003399"/>
                </a:solidFill>
              </a:rPr>
              <a:t>     </a:t>
            </a:r>
          </a:p>
          <a:p>
            <a:endParaRPr lang="en-US" sz="2400" dirty="0">
              <a:solidFill>
                <a:srgbClr val="003399"/>
              </a:solidFill>
            </a:endParaRPr>
          </a:p>
          <a:p>
            <a:r>
              <a:rPr lang="en-US" sz="2400" dirty="0">
                <a:solidFill>
                  <a:srgbClr val="003399"/>
                </a:solidFill>
              </a:rPr>
              <a:t>	1997                      	2024</a:t>
            </a:r>
          </a:p>
        </p:txBody>
      </p:sp>
      <p:sp>
        <p:nvSpPr>
          <p:cNvPr id="18" name="Rectangle 17">
            <a:extLst>
              <a:ext uri="{FF2B5EF4-FFF2-40B4-BE49-F238E27FC236}">
                <a16:creationId xmlns:a16="http://schemas.microsoft.com/office/drawing/2014/main" id="{F7A1948C-CB81-1F48-9E0B-780FE82E5EC5}"/>
              </a:ext>
            </a:extLst>
          </p:cNvPr>
          <p:cNvSpPr/>
          <p:nvPr/>
        </p:nvSpPr>
        <p:spPr>
          <a:xfrm>
            <a:off x="6165623" y="1825020"/>
            <a:ext cx="5957992" cy="1195433"/>
          </a:xfrm>
          <a:prstGeom prst="rect">
            <a:avLst/>
          </a:prstGeom>
          <a:solidFill>
            <a:srgbClr val="FDFB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prstClr val="white"/>
              </a:solidFill>
            </a:endParaRPr>
          </a:p>
        </p:txBody>
      </p:sp>
      <p:sp>
        <p:nvSpPr>
          <p:cNvPr id="19" name="Rechteck 3"/>
          <p:cNvSpPr/>
          <p:nvPr/>
        </p:nvSpPr>
        <p:spPr>
          <a:xfrm>
            <a:off x="68385" y="1862161"/>
            <a:ext cx="5949671" cy="49158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defTabSz="914377"/>
            <a:endParaRPr lang="en-US" sz="1200" dirty="0">
              <a:solidFill>
                <a:prstClr val="white"/>
              </a:solidFill>
            </a:endParaRPr>
          </a:p>
        </p:txBody>
      </p:sp>
      <p:sp>
        <p:nvSpPr>
          <p:cNvPr id="20" name="Rechteck 9"/>
          <p:cNvSpPr/>
          <p:nvPr/>
        </p:nvSpPr>
        <p:spPr>
          <a:xfrm>
            <a:off x="6096000" y="1863707"/>
            <a:ext cx="6027616" cy="491425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defTabSz="914377"/>
            <a:endParaRPr lang="en-US" sz="1200" dirty="0">
              <a:solidFill>
                <a:prstClr val="white"/>
              </a:solidFill>
            </a:endParaRPr>
          </a:p>
        </p:txBody>
      </p:sp>
      <p:sp>
        <p:nvSpPr>
          <p:cNvPr id="21" name="Rechteck 10"/>
          <p:cNvSpPr/>
          <p:nvPr/>
        </p:nvSpPr>
        <p:spPr>
          <a:xfrm>
            <a:off x="6597661" y="1305651"/>
            <a:ext cx="4557715" cy="535821"/>
          </a:xfrm>
          <a:prstGeom prst="rect">
            <a:avLst/>
          </a:prstGeom>
          <a:gradFill>
            <a:gsLst>
              <a:gs pos="0">
                <a:schemeClr val="tx2"/>
              </a:gs>
              <a:gs pos="80000">
                <a:schemeClr val="accent1">
                  <a:shade val="93000"/>
                  <a:satMod val="130000"/>
                </a:schemeClr>
              </a:gs>
              <a:gs pos="100000">
                <a:schemeClr val="accent1">
                  <a:shade val="94000"/>
                  <a:satMod val="13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defTabSz="914377"/>
            <a:r>
              <a:rPr lang="en-US" sz="2000" b="1" dirty="0">
                <a:solidFill>
                  <a:prstClr val="white"/>
                </a:solidFill>
              </a:rPr>
              <a:t>Particle therapy</a:t>
            </a:r>
          </a:p>
        </p:txBody>
      </p:sp>
      <p:sp>
        <p:nvSpPr>
          <p:cNvPr id="45" name="Rechteck 10"/>
          <p:cNvSpPr/>
          <p:nvPr/>
        </p:nvSpPr>
        <p:spPr>
          <a:xfrm>
            <a:off x="785985" y="1299782"/>
            <a:ext cx="4514469" cy="535821"/>
          </a:xfrm>
          <a:prstGeom prst="rect">
            <a:avLst/>
          </a:prstGeom>
          <a:gradFill>
            <a:gsLst>
              <a:gs pos="0">
                <a:schemeClr val="tx2"/>
              </a:gs>
              <a:gs pos="80000">
                <a:schemeClr val="accent1">
                  <a:shade val="93000"/>
                  <a:satMod val="130000"/>
                </a:schemeClr>
              </a:gs>
              <a:gs pos="100000">
                <a:schemeClr val="accent1">
                  <a:shade val="94000"/>
                  <a:satMod val="13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defTabSz="914377"/>
            <a:r>
              <a:rPr lang="en-US" sz="2000" b="1" dirty="0">
                <a:solidFill>
                  <a:prstClr val="white"/>
                </a:solidFill>
              </a:rPr>
              <a:t>Space radiation protection</a:t>
            </a:r>
          </a:p>
        </p:txBody>
      </p:sp>
      <p:pic>
        <p:nvPicPr>
          <p:cNvPr id="4" name="Picture 3">
            <a:extLst>
              <a:ext uri="{FF2B5EF4-FFF2-40B4-BE49-F238E27FC236}">
                <a16:creationId xmlns:a16="http://schemas.microsoft.com/office/drawing/2014/main" id="{2C2BA699-541B-844B-BDFB-6D7E861806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33846" y="1883725"/>
            <a:ext cx="1918830" cy="1918830"/>
          </a:xfrm>
          <a:prstGeom prst="rect">
            <a:avLst/>
          </a:prstGeom>
        </p:spPr>
      </p:pic>
      <p:pic>
        <p:nvPicPr>
          <p:cNvPr id="5" name="Picture 4">
            <a:extLst>
              <a:ext uri="{FF2B5EF4-FFF2-40B4-BE49-F238E27FC236}">
                <a16:creationId xmlns:a16="http://schemas.microsoft.com/office/drawing/2014/main" id="{AF25C9AD-4E20-9E4C-ADC8-B0E52DE70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93375" y="1857142"/>
            <a:ext cx="2922350" cy="1917791"/>
          </a:xfrm>
          <a:prstGeom prst="rect">
            <a:avLst/>
          </a:prstGeom>
        </p:spPr>
      </p:pic>
      <p:pic>
        <p:nvPicPr>
          <p:cNvPr id="9" name="Picture 8">
            <a:extLst>
              <a:ext uri="{FF2B5EF4-FFF2-40B4-BE49-F238E27FC236}">
                <a16:creationId xmlns:a16="http://schemas.microsoft.com/office/drawing/2014/main" id="{15A857A4-29C5-464B-93C4-E0E57A7006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33574" y="1863707"/>
            <a:ext cx="2908313" cy="1934379"/>
          </a:xfrm>
          <a:prstGeom prst="rect">
            <a:avLst/>
          </a:prstGeom>
        </p:spPr>
      </p:pic>
      <p:sp>
        <p:nvSpPr>
          <p:cNvPr id="8" name="TextBox 7">
            <a:extLst>
              <a:ext uri="{FF2B5EF4-FFF2-40B4-BE49-F238E27FC236}">
                <a16:creationId xmlns:a16="http://schemas.microsoft.com/office/drawing/2014/main" id="{D53AEA63-6FC2-28AE-FB6B-BDB8797DC35E}"/>
              </a:ext>
            </a:extLst>
          </p:cNvPr>
          <p:cNvSpPr txBox="1"/>
          <p:nvPr/>
        </p:nvSpPr>
        <p:spPr>
          <a:xfrm>
            <a:off x="60514" y="3691973"/>
            <a:ext cx="5895358" cy="22036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565559" marR="108371" indent="-457189" defTabSz="2428814" hangingPunct="0">
              <a:buFont typeface="Arial" panose="020B0604020202020204" pitchFamily="34" charset="0"/>
              <a:buChar char="•"/>
            </a:pPr>
            <a:r>
              <a:rPr lang="en-US" dirty="0">
                <a:solidFill>
                  <a:srgbClr val="000000"/>
                </a:solidFill>
                <a:uFill>
                  <a:solidFill>
                    <a:srgbClr val="000000"/>
                  </a:solidFill>
                </a:uFill>
                <a:sym typeface="Arial"/>
              </a:rPr>
              <a:t>ESA reference facility for ground-based space radiation protection studies</a:t>
            </a:r>
          </a:p>
          <a:p>
            <a:pPr marL="565559" marR="108371" indent="-457189" defTabSz="2428814" hangingPunct="0">
              <a:buFont typeface="Arial" panose="020B0604020202020204" pitchFamily="34" charset="0"/>
              <a:buChar char="•"/>
            </a:pPr>
            <a:r>
              <a:rPr lang="en-US" dirty="0"/>
              <a:t>Current ESA-supported programs ongoing: IBER/IRES/ROSSINI/</a:t>
            </a:r>
            <a:r>
              <a:rPr lang="en-US" dirty="0" err="1"/>
              <a:t>GCRsim</a:t>
            </a:r>
            <a:endParaRPr lang="en-US" dirty="0"/>
          </a:p>
          <a:p>
            <a:pPr marL="565559" marR="108371" indent="-457189" defTabSz="2428814" hangingPunct="0">
              <a:buFont typeface="Arial" panose="020B0604020202020204" pitchFamily="34" charset="0"/>
              <a:buChar char="•"/>
            </a:pPr>
            <a:r>
              <a:rPr lang="en-US" dirty="0"/>
              <a:t>ESA/FAIR Summer School in Darmstadt</a:t>
            </a:r>
          </a:p>
          <a:p>
            <a:pPr marL="565559" marR="108371" indent="-457189" defTabSz="2428814" hangingPunct="0">
              <a:buFont typeface="Arial" panose="020B0604020202020204" pitchFamily="34" charset="0"/>
              <a:buChar char="•"/>
            </a:pPr>
            <a:r>
              <a:rPr lang="en-US" dirty="0">
                <a:solidFill>
                  <a:srgbClr val="000000"/>
                </a:solidFill>
                <a:uFill>
                  <a:solidFill>
                    <a:srgbClr val="000000"/>
                  </a:solidFill>
                </a:uFill>
                <a:sym typeface="Arial"/>
              </a:rPr>
              <a:t>EU programs: RADNEXT-HEARTS</a:t>
            </a:r>
          </a:p>
          <a:p>
            <a:pPr marL="565559" marR="108371" indent="-457189" defTabSz="2428814" hangingPunct="0">
              <a:buFont typeface="Arial" panose="020B0604020202020204" pitchFamily="34" charset="0"/>
              <a:buChar char="•"/>
            </a:pPr>
            <a:r>
              <a:rPr lang="en-US" dirty="0"/>
              <a:t>Target station: Cave A (SIS18)</a:t>
            </a:r>
            <a:endParaRPr lang="en-US" dirty="0">
              <a:solidFill>
                <a:srgbClr val="000000"/>
              </a:solidFill>
              <a:uFill>
                <a:solidFill>
                  <a:srgbClr val="000000"/>
                </a:solidFill>
              </a:uFill>
              <a:sym typeface="Arial"/>
            </a:endParaRPr>
          </a:p>
        </p:txBody>
      </p:sp>
      <p:sp>
        <p:nvSpPr>
          <p:cNvPr id="35" name="TextBox 34">
            <a:extLst>
              <a:ext uri="{FF2B5EF4-FFF2-40B4-BE49-F238E27FC236}">
                <a16:creationId xmlns:a16="http://schemas.microsoft.com/office/drawing/2014/main" id="{8E2DAA61-210A-BCE2-5039-2490EE520093}"/>
              </a:ext>
            </a:extLst>
          </p:cNvPr>
          <p:cNvSpPr txBox="1"/>
          <p:nvPr/>
        </p:nvSpPr>
        <p:spPr>
          <a:xfrm>
            <a:off x="5955872" y="3986537"/>
            <a:ext cx="6236129" cy="18543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565559" marR="108371" indent="-457189" defTabSz="2428814" hangingPunct="0">
              <a:buFont typeface="Arial" panose="020B0604020202020204" pitchFamily="34" charset="0"/>
              <a:buChar char="•"/>
            </a:pPr>
            <a:r>
              <a:rPr lang="en-US" dirty="0">
                <a:solidFill>
                  <a:srgbClr val="000000"/>
                </a:solidFill>
                <a:uFill>
                  <a:solidFill>
                    <a:srgbClr val="000000"/>
                  </a:solidFill>
                </a:uFill>
                <a:sym typeface="Arial"/>
              </a:rPr>
              <a:t>First European center to treat patients with high energy </a:t>
            </a:r>
            <a:r>
              <a:rPr lang="en-US" baseline="30000" dirty="0">
                <a:solidFill>
                  <a:srgbClr val="000000"/>
                </a:solidFill>
                <a:uFill>
                  <a:solidFill>
                    <a:srgbClr val="000000"/>
                  </a:solidFill>
                </a:uFill>
                <a:sym typeface="Arial"/>
              </a:rPr>
              <a:t>12</a:t>
            </a:r>
            <a:r>
              <a:rPr lang="en-US" dirty="0">
                <a:solidFill>
                  <a:srgbClr val="000000"/>
                </a:solidFill>
                <a:uFill>
                  <a:solidFill>
                    <a:srgbClr val="000000"/>
                  </a:solidFill>
                </a:uFill>
                <a:sym typeface="Arial"/>
              </a:rPr>
              <a:t>C-ions (</a:t>
            </a:r>
            <a:r>
              <a:rPr lang="en-US" dirty="0" smtClean="0">
                <a:solidFill>
                  <a:srgbClr val="000000"/>
                </a:solidFill>
                <a:uFill>
                  <a:solidFill>
                    <a:srgbClr val="000000"/>
                  </a:solidFill>
                </a:uFill>
                <a:sym typeface="Arial"/>
              </a:rPr>
              <a:t>434 </a:t>
            </a:r>
            <a:r>
              <a:rPr lang="en-US" dirty="0">
                <a:solidFill>
                  <a:srgbClr val="000000"/>
                </a:solidFill>
                <a:uFill>
                  <a:solidFill>
                    <a:srgbClr val="000000"/>
                  </a:solidFill>
                </a:uFill>
                <a:sym typeface="Arial"/>
              </a:rPr>
              <a:t>patients treated on site)</a:t>
            </a:r>
          </a:p>
          <a:p>
            <a:pPr marL="565559" marR="108371" indent="-457189" defTabSz="2428814" hangingPunct="0">
              <a:buFont typeface="Arial" panose="020B0604020202020204" pitchFamily="34" charset="0"/>
              <a:buChar char="•"/>
            </a:pPr>
            <a:r>
              <a:rPr lang="en-US" dirty="0"/>
              <a:t>Now extensive research program in particle therapy covering from nuclear physics to molecular biology</a:t>
            </a:r>
          </a:p>
          <a:p>
            <a:pPr marL="565559" marR="108371" indent="-457189" defTabSz="2428814" hangingPunct="0">
              <a:buFont typeface="Arial" panose="020B0604020202020204" pitchFamily="34" charset="0"/>
              <a:buChar char="•"/>
            </a:pPr>
            <a:r>
              <a:rPr lang="en-US" dirty="0">
                <a:solidFill>
                  <a:srgbClr val="000000"/>
                </a:solidFill>
                <a:uFill>
                  <a:solidFill>
                    <a:srgbClr val="000000"/>
                  </a:solidFill>
                </a:uFill>
                <a:sym typeface="Arial"/>
              </a:rPr>
              <a:t>Work supported by BMBF, </a:t>
            </a:r>
            <a:r>
              <a:rPr lang="en-US" dirty="0" smtClean="0">
                <a:solidFill>
                  <a:srgbClr val="000000"/>
                </a:solidFill>
                <a:uFill>
                  <a:solidFill>
                    <a:srgbClr val="000000"/>
                  </a:solidFill>
                </a:uFill>
                <a:sym typeface="Arial"/>
              </a:rPr>
              <a:t>EU</a:t>
            </a:r>
            <a:r>
              <a:rPr lang="en-US" dirty="0" smtClean="0"/>
              <a:t>, </a:t>
            </a:r>
            <a:r>
              <a:rPr lang="en-US" dirty="0"/>
              <a:t>NIH</a:t>
            </a:r>
          </a:p>
          <a:p>
            <a:pPr marL="565559" marR="108371" indent="-457189" defTabSz="2428814" hangingPunct="0">
              <a:buFont typeface="Arial" panose="020B0604020202020204" pitchFamily="34" charset="0"/>
              <a:buChar char="•"/>
            </a:pPr>
            <a:r>
              <a:rPr lang="en-US" dirty="0"/>
              <a:t>Target station: Cave M (SIS18)</a:t>
            </a:r>
            <a:endParaRPr lang="en-US" dirty="0">
              <a:solidFill>
                <a:srgbClr val="000000"/>
              </a:solidFill>
              <a:uFill>
                <a:solidFill>
                  <a:srgbClr val="000000"/>
                </a:solidFill>
              </a:uFill>
              <a:sym typeface="Arial"/>
            </a:endParaRPr>
          </a:p>
        </p:txBody>
      </p:sp>
    </p:spTree>
    <p:extLst>
      <p:ext uri="{BB962C8B-B14F-4D97-AF65-F5344CB8AC3E}">
        <p14:creationId xmlns:p14="http://schemas.microsoft.com/office/powerpoint/2010/main" val="914174352"/>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How </a:t>
            </a:r>
            <a:r>
              <a:rPr lang="it-IT" dirty="0" err="1" smtClean="0"/>
              <a:t>it</a:t>
            </a:r>
            <a:r>
              <a:rPr lang="it-IT" dirty="0" smtClean="0"/>
              <a:t> </a:t>
            </a:r>
            <a:r>
              <a:rPr lang="it-IT" dirty="0" err="1" smtClean="0"/>
              <a:t>all</a:t>
            </a:r>
            <a:r>
              <a:rPr lang="it-IT" dirty="0" smtClean="0"/>
              <a:t> </a:t>
            </a:r>
            <a:r>
              <a:rPr lang="it-IT" dirty="0" err="1" smtClean="0"/>
              <a:t>started</a:t>
            </a:r>
            <a:endParaRPr lang="it-IT" dirty="0"/>
          </a:p>
        </p:txBody>
      </p:sp>
      <p:sp>
        <p:nvSpPr>
          <p:cNvPr id="3" name="Segnaposto contenuto 2"/>
          <p:cNvSpPr>
            <a:spLocks noGrp="1"/>
          </p:cNvSpPr>
          <p:nvPr>
            <p:ph idx="1"/>
          </p:nvPr>
        </p:nvSpPr>
        <p:spPr/>
        <p:txBody>
          <a:bodyPr/>
          <a:lstStyle/>
          <a:p>
            <a:r>
              <a:rPr lang="it-IT" dirty="0" smtClean="0"/>
              <a:t>Gerhard Kraft</a:t>
            </a:r>
          </a:p>
          <a:p>
            <a:r>
              <a:rPr lang="it-IT" dirty="0" smtClean="0"/>
              <a:t>29.10.1941 – 18.3.2023</a:t>
            </a:r>
          </a:p>
          <a:p>
            <a:endParaRPr lang="it-IT" dirty="0"/>
          </a:p>
        </p:txBody>
      </p:sp>
      <p:sp>
        <p:nvSpPr>
          <p:cNvPr id="4" name="Segnaposto data 3"/>
          <p:cNvSpPr>
            <a:spLocks noGrp="1"/>
          </p:cNvSpPr>
          <p:nvPr>
            <p:ph type="dt" sz="half" idx="10"/>
          </p:nvPr>
        </p:nvSpPr>
        <p:spPr/>
        <p:txBody>
          <a:bodyPr/>
          <a:lstStyle/>
          <a:p>
            <a:fld id="{3DED6119-1A51-4B36-9FBA-4DF93E27350F}" type="datetime1">
              <a:rPr lang="it-IT" smtClean="0"/>
              <a:t>16/10/2024</a:t>
            </a:fld>
            <a:endParaRPr lang="it-IT"/>
          </a:p>
        </p:txBody>
      </p:sp>
      <p:sp>
        <p:nvSpPr>
          <p:cNvPr id="5" name="Segnaposto piè di pagina 4"/>
          <p:cNvSpPr>
            <a:spLocks noGrp="1"/>
          </p:cNvSpPr>
          <p:nvPr>
            <p:ph type="ftr" sz="quarter" idx="11"/>
          </p:nvPr>
        </p:nvSpPr>
        <p:spPr/>
        <p:txBody>
          <a:bodyPr/>
          <a:lstStyle/>
          <a:p>
            <a:r>
              <a:rPr lang="it-IT" dirty="0" smtClean="0"/>
              <a:t>Lehmann – </a:t>
            </a:r>
            <a:r>
              <a:rPr lang="it-IT" dirty="0" err="1" smtClean="0"/>
              <a:t>Hadron</a:t>
            </a:r>
            <a:r>
              <a:rPr lang="it-IT" dirty="0" smtClean="0"/>
              <a:t> </a:t>
            </a:r>
            <a:r>
              <a:rPr lang="it-IT" dirty="0" err="1" smtClean="0"/>
              <a:t>Therapy</a:t>
            </a:r>
            <a:r>
              <a:rPr lang="it-IT" dirty="0" smtClean="0"/>
              <a:t> </a:t>
            </a:r>
            <a:r>
              <a:rPr lang="it-IT" dirty="0" err="1" smtClean="0"/>
              <a:t>at</a:t>
            </a:r>
            <a:r>
              <a:rPr lang="it-IT" dirty="0" smtClean="0"/>
              <a:t> GSI</a:t>
            </a:r>
            <a:endParaRPr lang="it-IT" dirty="0"/>
          </a:p>
        </p:txBody>
      </p:sp>
      <p:sp>
        <p:nvSpPr>
          <p:cNvPr id="6" name="Segnaposto numero diapositiva 5"/>
          <p:cNvSpPr>
            <a:spLocks noGrp="1"/>
          </p:cNvSpPr>
          <p:nvPr>
            <p:ph type="sldNum" sz="quarter" idx="12"/>
          </p:nvPr>
        </p:nvSpPr>
        <p:spPr/>
        <p:txBody>
          <a:bodyPr/>
          <a:lstStyle/>
          <a:p>
            <a:fld id="{44B3000C-AF20-481F-AF4F-24E9E8451D0A}" type="slidenum">
              <a:rPr lang="it-IT" smtClean="0"/>
              <a:t>2</a:t>
            </a:fld>
            <a:endParaRPr lang="it-IT"/>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2142" y="612957"/>
            <a:ext cx="3237338" cy="4856007"/>
          </a:xfrm>
          <a:prstGeom prst="rect">
            <a:avLst/>
          </a:prstGeom>
        </p:spPr>
      </p:pic>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2207" y="612957"/>
            <a:ext cx="3466543" cy="4856007"/>
          </a:xfrm>
          <a:prstGeom prst="rect">
            <a:avLst/>
          </a:prstGeom>
        </p:spPr>
      </p:pic>
    </p:spTree>
    <p:extLst>
      <p:ext uri="{BB962C8B-B14F-4D97-AF65-F5344CB8AC3E}">
        <p14:creationId xmlns:p14="http://schemas.microsoft.com/office/powerpoint/2010/main" val="17218700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550E71-DD0A-846F-3A52-DA462A0700D0}"/>
              </a:ext>
            </a:extLst>
          </p:cNvPr>
          <p:cNvSpPr>
            <a:spLocks noGrp="1"/>
          </p:cNvSpPr>
          <p:nvPr>
            <p:ph type="title"/>
          </p:nvPr>
        </p:nvSpPr>
        <p:spPr/>
        <p:txBody>
          <a:bodyPr>
            <a:noAutofit/>
          </a:bodyPr>
          <a:lstStyle/>
          <a:p>
            <a:pPr algn="ctr"/>
            <a:r>
              <a:rPr lang="de-DE" sz="2800" dirty="0" err="1">
                <a:solidFill>
                  <a:schemeClr val="tx1"/>
                </a:solidFill>
                <a:latin typeface="Arial Narrow" panose="020B0606020202030204" pitchFamily="34" charset="0"/>
              </a:rPr>
              <a:t>Biophysics</a:t>
            </a:r>
            <a:r>
              <a:rPr lang="de-DE" sz="2800" dirty="0">
                <a:solidFill>
                  <a:schemeClr val="tx1"/>
                </a:solidFill>
                <a:latin typeface="Arial Narrow" panose="020B0606020202030204" pitchFamily="34" charset="0"/>
              </a:rPr>
              <a:t> at </a:t>
            </a:r>
            <a:r>
              <a:rPr lang="de-DE" sz="2800" dirty="0" err="1">
                <a:solidFill>
                  <a:schemeClr val="tx1"/>
                </a:solidFill>
                <a:latin typeface="Arial Narrow" panose="020B0606020202030204" pitchFamily="34" charset="0"/>
              </a:rPr>
              <a:t>present</a:t>
            </a:r>
            <a:r>
              <a:rPr lang="de-DE" sz="2800" dirty="0">
                <a:solidFill>
                  <a:schemeClr val="tx1"/>
                </a:solidFill>
                <a:latin typeface="Arial Narrow" panose="020B0606020202030204" pitchFamily="34" charset="0"/>
              </a:rPr>
              <a:t> </a:t>
            </a:r>
            <a:r>
              <a:rPr lang="de-DE" sz="2800" dirty="0" err="1">
                <a:solidFill>
                  <a:schemeClr val="tx1"/>
                </a:solidFill>
                <a:latin typeface="Arial Narrow" panose="020B0606020202030204" pitchFamily="34" charset="0"/>
              </a:rPr>
              <a:t>facilities</a:t>
            </a:r>
            <a:endParaRPr lang="en-US" sz="2800" dirty="0">
              <a:solidFill>
                <a:schemeClr val="tx1"/>
              </a:solidFill>
              <a:latin typeface="Arial Narrow" panose="020B0606020202030204" pitchFamily="34" charset="0"/>
            </a:endParaRPr>
          </a:p>
        </p:txBody>
      </p:sp>
      <p:pic>
        <p:nvPicPr>
          <p:cNvPr id="5" name="Picture 4">
            <a:extLst>
              <a:ext uri="{FF2B5EF4-FFF2-40B4-BE49-F238E27FC236}">
                <a16:creationId xmlns:a16="http://schemas.microsoft.com/office/drawing/2014/main" id="{858BFBA8-9415-73A7-C77E-B968718581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100" y="1885801"/>
            <a:ext cx="5589001" cy="3514327"/>
          </a:xfrm>
          <a:prstGeom prst="rect">
            <a:avLst/>
          </a:prstGeom>
        </p:spPr>
      </p:pic>
      <p:pic>
        <p:nvPicPr>
          <p:cNvPr id="9" name="Picture 8">
            <a:extLst>
              <a:ext uri="{FF2B5EF4-FFF2-40B4-BE49-F238E27FC236}">
                <a16:creationId xmlns:a16="http://schemas.microsoft.com/office/drawing/2014/main" id="{F86FB6C6-B0AC-7384-B635-B0C531E844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24149" y="1885801"/>
            <a:ext cx="5283283" cy="3514327"/>
          </a:xfrm>
          <a:prstGeom prst="rect">
            <a:avLst/>
          </a:prstGeom>
        </p:spPr>
      </p:pic>
      <p:sp>
        <p:nvSpPr>
          <p:cNvPr id="10" name="TextBox 9">
            <a:extLst>
              <a:ext uri="{FF2B5EF4-FFF2-40B4-BE49-F238E27FC236}">
                <a16:creationId xmlns:a16="http://schemas.microsoft.com/office/drawing/2014/main" id="{31359915-D235-435F-DEA2-25F9D42CA52E}"/>
              </a:ext>
            </a:extLst>
          </p:cNvPr>
          <p:cNvSpPr txBox="1"/>
          <p:nvPr/>
        </p:nvSpPr>
        <p:spPr>
          <a:xfrm>
            <a:off x="1833472" y="1151278"/>
            <a:ext cx="3452501" cy="6848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108372" marR="108372" defTabSz="2428845"/>
            <a:r>
              <a:rPr lang="en-US" sz="3200" dirty="0"/>
              <a:t>Cave A</a:t>
            </a:r>
          </a:p>
        </p:txBody>
      </p:sp>
      <p:sp>
        <p:nvSpPr>
          <p:cNvPr id="12" name="TextBox 11">
            <a:extLst>
              <a:ext uri="{FF2B5EF4-FFF2-40B4-BE49-F238E27FC236}">
                <a16:creationId xmlns:a16="http://schemas.microsoft.com/office/drawing/2014/main" id="{DE657A99-9D5E-C6E3-7E55-54666971B57E}"/>
              </a:ext>
            </a:extLst>
          </p:cNvPr>
          <p:cNvSpPr txBox="1"/>
          <p:nvPr/>
        </p:nvSpPr>
        <p:spPr>
          <a:xfrm>
            <a:off x="7274327" y="1208777"/>
            <a:ext cx="3452501" cy="6848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5249" tIns="95249" rIns="95249" bIns="95249" numCol="1" spcCol="38100" rtlCol="0" anchor="ctr">
            <a:spAutoFit/>
          </a:bodyPr>
          <a:lstStyle/>
          <a:p>
            <a:pPr marL="108372" marR="108372" defTabSz="2428845"/>
            <a:r>
              <a:rPr lang="en-US" sz="3200" dirty="0"/>
              <a:t>Cave M</a:t>
            </a:r>
          </a:p>
        </p:txBody>
      </p:sp>
      <p:pic>
        <p:nvPicPr>
          <p:cNvPr id="4" name="Picture 3" descr="Logo, company name&#10;&#10;Description automatically generated">
            <a:extLst>
              <a:ext uri="{FF2B5EF4-FFF2-40B4-BE49-F238E27FC236}">
                <a16:creationId xmlns:a16="http://schemas.microsoft.com/office/drawing/2014/main" id="{B4014C23-5BDC-CAE9-6CF9-EC4F117E0B8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1623" y="5449849"/>
            <a:ext cx="773805" cy="773805"/>
          </a:xfrm>
          <a:prstGeom prst="rect">
            <a:avLst/>
          </a:prstGeom>
        </p:spPr>
      </p:pic>
    </p:spTree>
    <p:extLst>
      <p:ext uri="{BB962C8B-B14F-4D97-AF65-F5344CB8AC3E}">
        <p14:creationId xmlns:p14="http://schemas.microsoft.com/office/powerpoint/2010/main" val="2211348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 FAIR </a:t>
            </a:r>
            <a:r>
              <a:rPr lang="de-DE" dirty="0" err="1" smtClean="0"/>
              <a:t>future</a:t>
            </a:r>
            <a:endParaRPr lang="de-DE" dirty="0"/>
          </a:p>
        </p:txBody>
      </p:sp>
      <p:pic>
        <p:nvPicPr>
          <p:cNvPr id="7" name="Inhaltsplatzhalt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91173" y="758850"/>
            <a:ext cx="8141878" cy="4948356"/>
          </a:xfrm>
        </p:spPr>
      </p:pic>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21</a:t>
            </a:fld>
            <a:endParaRPr lang="it-IT"/>
          </a:p>
        </p:txBody>
      </p:sp>
    </p:spTree>
    <p:extLst>
      <p:ext uri="{BB962C8B-B14F-4D97-AF65-F5344CB8AC3E}">
        <p14:creationId xmlns:p14="http://schemas.microsoft.com/office/powerpoint/2010/main" val="6037223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 FAIR </a:t>
            </a:r>
            <a:r>
              <a:rPr lang="de-DE" dirty="0" err="1" smtClean="0"/>
              <a:t>future</a:t>
            </a:r>
            <a:endParaRPr lang="de-DE" dirty="0"/>
          </a:p>
        </p:txBody>
      </p:sp>
      <p:pic>
        <p:nvPicPr>
          <p:cNvPr id="7" name="Inhaltsplatzhalt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50845" y="758850"/>
            <a:ext cx="7422534" cy="4948356"/>
          </a:xfrm>
        </p:spPr>
      </p:pic>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22</a:t>
            </a:fld>
            <a:endParaRPr lang="it-IT"/>
          </a:p>
        </p:txBody>
      </p:sp>
    </p:spTree>
    <p:extLst>
      <p:ext uri="{BB962C8B-B14F-4D97-AF65-F5344CB8AC3E}">
        <p14:creationId xmlns:p14="http://schemas.microsoft.com/office/powerpoint/2010/main" val="21098161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pieren 21"/>
          <p:cNvGrpSpPr/>
          <p:nvPr/>
        </p:nvGrpSpPr>
        <p:grpSpPr>
          <a:xfrm>
            <a:off x="6915897" y="2332494"/>
            <a:ext cx="2467488" cy="1647789"/>
            <a:chOff x="4700506" y="400941"/>
            <a:chExt cx="2690999" cy="1797050"/>
          </a:xfrm>
        </p:grpSpPr>
        <p:pic>
          <p:nvPicPr>
            <p:cNvPr id="20" name="Picture 6" descr="Advanced School on Medical Accelerators and Particle Therapy (1-5 April  2019): Overview · Indico">
              <a:extLst>
                <a:ext uri="{FF2B5EF4-FFF2-40B4-BE49-F238E27FC236}">
                  <a16:creationId xmlns:a16="http://schemas.microsoft.com/office/drawing/2014/main" id="{E1E50706-E882-224A-915E-45895737BA5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00506" y="400941"/>
              <a:ext cx="2690999" cy="179705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EBG MedAustron GmbH | LinkedIn">
              <a:extLst>
                <a:ext uri="{FF2B5EF4-FFF2-40B4-BE49-F238E27FC236}">
                  <a16:creationId xmlns:a16="http://schemas.microsoft.com/office/drawing/2014/main" id="{D9E02C3D-E7D6-0D4D-B6E5-22BDF8559F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59170" y="520344"/>
              <a:ext cx="587484" cy="587484"/>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el 1"/>
          <p:cNvSpPr>
            <a:spLocks noGrp="1"/>
          </p:cNvSpPr>
          <p:nvPr>
            <p:ph type="title"/>
          </p:nvPr>
        </p:nvSpPr>
        <p:spPr/>
        <p:txBody>
          <a:bodyPr/>
          <a:lstStyle/>
          <a:p>
            <a:r>
              <a:rPr lang="de-DE" dirty="0" smtClean="0"/>
              <a:t>A </a:t>
            </a:r>
            <a:r>
              <a:rPr lang="de-DE" dirty="0" err="1" smtClean="0"/>
              <a:t>few</a:t>
            </a:r>
            <a:r>
              <a:rPr lang="de-DE" dirty="0" smtClean="0"/>
              <a:t> </a:t>
            </a:r>
            <a:r>
              <a:rPr lang="de-DE" dirty="0" err="1" smtClean="0"/>
              <a:t>words</a:t>
            </a:r>
            <a:r>
              <a:rPr lang="de-DE" dirty="0" smtClean="0"/>
              <a:t> on HITRI+ TNA</a:t>
            </a:r>
            <a:endParaRPr lang="de-DE" dirty="0"/>
          </a:p>
        </p:txBody>
      </p:sp>
      <p:sp>
        <p:nvSpPr>
          <p:cNvPr id="3" name="Inhaltsplatzhalter 2"/>
          <p:cNvSpPr>
            <a:spLocks noGrp="1"/>
          </p:cNvSpPr>
          <p:nvPr>
            <p:ph idx="1"/>
          </p:nvPr>
        </p:nvSpPr>
        <p:spPr/>
        <p:txBody>
          <a:bodyPr/>
          <a:lstStyle/>
          <a:p>
            <a:pPr marL="342900" indent="-342900">
              <a:buFont typeface="Arial" panose="020B0604020202020204" pitchFamily="34" charset="0"/>
              <a:buChar char="•"/>
            </a:pPr>
            <a:r>
              <a:rPr lang="de-DE" dirty="0" err="1" smtClean="0"/>
              <a:t>Consortium</a:t>
            </a:r>
            <a:r>
              <a:rPr lang="de-DE" dirty="0" smtClean="0"/>
              <a:t> </a:t>
            </a:r>
            <a:r>
              <a:rPr lang="de-DE" dirty="0" err="1" smtClean="0"/>
              <a:t>of</a:t>
            </a:r>
            <a:r>
              <a:rPr lang="de-DE" dirty="0" smtClean="0"/>
              <a:t> all </a:t>
            </a:r>
            <a:r>
              <a:rPr lang="de-DE" dirty="0" err="1" smtClean="0"/>
              <a:t>carbon</a:t>
            </a:r>
            <a:r>
              <a:rPr lang="de-DE" dirty="0" smtClean="0"/>
              <a:t> </a:t>
            </a:r>
            <a:r>
              <a:rPr lang="de-DE" dirty="0" err="1" smtClean="0"/>
              <a:t>centres</a:t>
            </a:r>
            <a:r>
              <a:rPr lang="de-DE" dirty="0" smtClean="0"/>
              <a:t> in Europe:</a:t>
            </a:r>
          </a:p>
          <a:p>
            <a:pPr marL="1028700" lvl="1" indent="-342900"/>
            <a:r>
              <a:rPr lang="de-DE" dirty="0" smtClean="0"/>
              <a:t>GSI</a:t>
            </a:r>
          </a:p>
          <a:p>
            <a:pPr marL="1028700" lvl="1" indent="-342900"/>
            <a:r>
              <a:rPr lang="de-DE" dirty="0" smtClean="0"/>
              <a:t>HIT</a:t>
            </a:r>
          </a:p>
          <a:p>
            <a:pPr marL="1028700" lvl="1" indent="-342900"/>
            <a:r>
              <a:rPr lang="de-DE" dirty="0" smtClean="0"/>
              <a:t>MIT</a:t>
            </a:r>
          </a:p>
          <a:p>
            <a:pPr marL="1028700" lvl="1" indent="-342900"/>
            <a:r>
              <a:rPr lang="de-DE" dirty="0" smtClean="0"/>
              <a:t>MEDAUSTRON</a:t>
            </a:r>
          </a:p>
          <a:p>
            <a:pPr marL="1028700" lvl="1" indent="-342900"/>
            <a:r>
              <a:rPr lang="de-DE" dirty="0" smtClean="0"/>
              <a:t>CNAO</a:t>
            </a:r>
            <a:endParaRPr lang="de-DE" dirty="0"/>
          </a:p>
          <a:p>
            <a:pPr marL="342900" indent="-342900">
              <a:buFont typeface="Arial" panose="020B0604020202020204" pitchFamily="34" charset="0"/>
              <a:buChar char="•"/>
            </a:pPr>
            <a:r>
              <a:rPr lang="de-DE" dirty="0" smtClean="0"/>
              <a:t>Clinical &amp; </a:t>
            </a:r>
            <a:r>
              <a:rPr lang="de-DE" dirty="0" err="1" smtClean="0"/>
              <a:t>research</a:t>
            </a:r>
            <a:r>
              <a:rPr lang="de-DE" dirty="0" smtClean="0"/>
              <a:t> TNA</a:t>
            </a:r>
          </a:p>
          <a:p>
            <a:pPr marL="342900" indent="-342900">
              <a:buFont typeface="Arial" panose="020B0604020202020204" pitchFamily="34" charset="0"/>
              <a:buChar char="•"/>
            </a:pPr>
            <a:r>
              <a:rPr lang="de-DE" dirty="0" err="1" smtClean="0"/>
              <a:t>Application</a:t>
            </a:r>
            <a:r>
              <a:rPr lang="de-DE" dirty="0" smtClean="0"/>
              <a:t> via </a:t>
            </a:r>
            <a:r>
              <a:rPr lang="de-DE" dirty="0" err="1" smtClean="0"/>
              <a:t>website</a:t>
            </a:r>
            <a:r>
              <a:rPr lang="de-DE" dirty="0"/>
              <a:t>: </a:t>
            </a:r>
            <a:r>
              <a:rPr lang="de-DE" dirty="0">
                <a:hlinkClick r:id="rId4"/>
              </a:rPr>
              <a:t>https://www.hitriplus.eu</a:t>
            </a:r>
            <a:r>
              <a:rPr lang="de-DE" dirty="0" smtClean="0">
                <a:hlinkClick r:id="rId4"/>
              </a:rPr>
              <a:t>/</a:t>
            </a:r>
            <a:endParaRPr lang="de-DE" dirty="0" smtClean="0"/>
          </a:p>
          <a:p>
            <a:pPr marL="342900" indent="-342900"/>
            <a:endParaRPr lang="de-DE" dirty="0" smtClean="0"/>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23</a:t>
            </a:fld>
            <a:endParaRPr lang="it-IT"/>
          </a:p>
        </p:txBody>
      </p:sp>
      <p:grpSp>
        <p:nvGrpSpPr>
          <p:cNvPr id="16" name="Gruppieren 15"/>
          <p:cNvGrpSpPr/>
          <p:nvPr/>
        </p:nvGrpSpPr>
        <p:grpSpPr>
          <a:xfrm>
            <a:off x="9377848" y="695860"/>
            <a:ext cx="2454951" cy="1636634"/>
            <a:chOff x="510342" y="1952189"/>
            <a:chExt cx="3659310" cy="2439540"/>
          </a:xfrm>
        </p:grpSpPr>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342" y="1952189"/>
              <a:ext cx="3659310" cy="2439540"/>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0972" y="2057247"/>
              <a:ext cx="1960758" cy="653585"/>
            </a:xfrm>
            <a:prstGeom prst="rect">
              <a:avLst/>
            </a:prstGeom>
          </p:spPr>
        </p:pic>
      </p:grpSp>
      <p:grpSp>
        <p:nvGrpSpPr>
          <p:cNvPr id="15" name="Gruppieren 14"/>
          <p:cNvGrpSpPr/>
          <p:nvPr/>
        </p:nvGrpSpPr>
        <p:grpSpPr>
          <a:xfrm>
            <a:off x="6917213" y="700361"/>
            <a:ext cx="2457872" cy="1636981"/>
            <a:chOff x="4260282" y="1952188"/>
            <a:chExt cx="3663665" cy="2440058"/>
          </a:xfrm>
        </p:grpSpPr>
        <p:pic>
          <p:nvPicPr>
            <p:cNvPr id="10" name="Grafik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60282" y="1952188"/>
              <a:ext cx="3663665" cy="2440058"/>
            </a:xfrm>
            <a:prstGeom prst="rect">
              <a:avLst/>
            </a:prstGeom>
          </p:spPr>
        </p:pic>
        <p:pic>
          <p:nvPicPr>
            <p:cNvPr id="11" name="Picture 3" descr="ACC">
              <a:extLst>
                <a:ext uri="{FF2B5EF4-FFF2-40B4-BE49-F238E27FC236}">
                  <a16:creationId xmlns:a16="http://schemas.microsoft.com/office/drawing/2014/main" id="{F08D7B01-951B-A44D-9610-016CA3827B2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78457" y="2057247"/>
              <a:ext cx="1040238" cy="58796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uppieren 13"/>
          <p:cNvGrpSpPr/>
          <p:nvPr/>
        </p:nvGrpSpPr>
        <p:grpSpPr>
          <a:xfrm>
            <a:off x="9375085" y="2332495"/>
            <a:ext cx="2449583" cy="1629595"/>
            <a:chOff x="8014578" y="1952188"/>
            <a:chExt cx="3667081" cy="2439541"/>
          </a:xfrm>
        </p:grpSpPr>
        <p:pic>
          <p:nvPicPr>
            <p:cNvPr id="12" name="Grafik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14578" y="1952188"/>
              <a:ext cx="3667081" cy="2439541"/>
            </a:xfrm>
            <a:prstGeom prst="rect">
              <a:avLst/>
            </a:prstGeom>
          </p:spPr>
        </p:pic>
        <p:pic>
          <p:nvPicPr>
            <p:cNvPr id="13" name="Picture 7" descr="Universitätsklinikum Heidelberg: Heidelberger Ionenstrahl-Therapiezentrum ( HIT)">
              <a:extLst>
                <a:ext uri="{FF2B5EF4-FFF2-40B4-BE49-F238E27FC236}">
                  <a16:creationId xmlns:a16="http://schemas.microsoft.com/office/drawing/2014/main" id="{BDDB20C0-15A0-F345-8FC4-2EE2B3126737}"/>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963082" y="2057247"/>
              <a:ext cx="1618502" cy="62767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Gruppieren 18"/>
          <p:cNvGrpSpPr/>
          <p:nvPr/>
        </p:nvGrpSpPr>
        <p:grpSpPr>
          <a:xfrm>
            <a:off x="9378984" y="3962090"/>
            <a:ext cx="2453816" cy="1636635"/>
            <a:chOff x="8235982" y="1737360"/>
            <a:chExt cx="3679700" cy="2454270"/>
          </a:xfrm>
        </p:grpSpPr>
        <p:pic>
          <p:nvPicPr>
            <p:cNvPr id="17" name="Picture 8" descr="Ein Behandlungsraum des Marburger-Ionenstrahl-Therapiezentrums (MIT)">
              <a:extLst>
                <a:ext uri="{FF2B5EF4-FFF2-40B4-BE49-F238E27FC236}">
                  <a16:creationId xmlns:a16="http://schemas.microsoft.com/office/drawing/2014/main" id="{B4621AF2-17C0-A74F-A321-133519C5E594}"/>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235982" y="1737360"/>
              <a:ext cx="3679700" cy="245427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1" descr="Universitätsklinikum Gießen und Marburg">
              <a:extLst>
                <a:ext uri="{FF2B5EF4-FFF2-40B4-BE49-F238E27FC236}">
                  <a16:creationId xmlns:a16="http://schemas.microsoft.com/office/drawing/2014/main" id="{732EA24C-0B44-5648-93ED-9D3F52CC2C57}"/>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0517591" y="1857148"/>
              <a:ext cx="1215979" cy="59473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553521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ctrTitle"/>
          </p:nvPr>
        </p:nvSpPr>
        <p:spPr/>
        <p:txBody>
          <a:bodyPr/>
          <a:lstStyle/>
          <a:p>
            <a:r>
              <a:rPr lang="de-DE" dirty="0" err="1" smtClean="0"/>
              <a:t>Thank</a:t>
            </a:r>
            <a:r>
              <a:rPr lang="de-DE" dirty="0" smtClean="0"/>
              <a:t> </a:t>
            </a:r>
            <a:r>
              <a:rPr lang="de-DE" dirty="0" err="1" smtClean="0"/>
              <a:t>you</a:t>
            </a:r>
            <a:r>
              <a:rPr lang="de-DE" dirty="0" smtClean="0"/>
              <a:t>!</a:t>
            </a:r>
            <a:endParaRPr lang="de-DE" dirty="0"/>
          </a:p>
        </p:txBody>
      </p:sp>
      <p:sp>
        <p:nvSpPr>
          <p:cNvPr id="4" name="Datumsplatzhalter 3"/>
          <p:cNvSpPr>
            <a:spLocks noGrp="1"/>
          </p:cNvSpPr>
          <p:nvPr>
            <p:ph type="dt" sz="half" idx="4294967295"/>
          </p:nvPr>
        </p:nvSpPr>
        <p:spPr>
          <a:xfrm>
            <a:off x="0" y="6446838"/>
            <a:ext cx="2743200" cy="365125"/>
          </a:xfrm>
        </p:spPr>
        <p:txBody>
          <a:bodyPr/>
          <a:lstStyle/>
          <a:p>
            <a:fld id="{9049331D-222E-471F-963E-1519CD586A2A}" type="datetime1">
              <a:rPr lang="it-IT" smtClean="0"/>
              <a:t>16/10/2024</a:t>
            </a:fld>
            <a:endParaRPr lang="it-IT" dirty="0"/>
          </a:p>
        </p:txBody>
      </p:sp>
      <p:sp>
        <p:nvSpPr>
          <p:cNvPr id="5" name="Fußzeilenplatzhalter 4"/>
          <p:cNvSpPr>
            <a:spLocks noGrp="1"/>
          </p:cNvSpPr>
          <p:nvPr>
            <p:ph type="ftr" sz="quarter" idx="4294967295"/>
          </p:nvPr>
        </p:nvSpPr>
        <p:spPr>
          <a:xfrm>
            <a:off x="0" y="6446838"/>
            <a:ext cx="4114800" cy="365125"/>
          </a:xfrm>
        </p:spPr>
        <p:txBody>
          <a:bodyPr/>
          <a:lstStyle/>
          <a:p>
            <a:r>
              <a:rPr lang="it-IT" dirty="0" smtClean="0"/>
              <a:t>Lehmann – </a:t>
            </a:r>
            <a:r>
              <a:rPr lang="it-IT" dirty="0" err="1" smtClean="0"/>
              <a:t>Hadron</a:t>
            </a:r>
            <a:r>
              <a:rPr lang="it-IT" dirty="0" smtClean="0"/>
              <a:t> </a:t>
            </a:r>
            <a:r>
              <a:rPr lang="it-IT" dirty="0" err="1" smtClean="0"/>
              <a:t>Therapy</a:t>
            </a:r>
            <a:r>
              <a:rPr lang="it-IT" dirty="0" smtClean="0"/>
              <a:t> </a:t>
            </a:r>
            <a:r>
              <a:rPr lang="it-IT" dirty="0" err="1" smtClean="0"/>
              <a:t>at</a:t>
            </a:r>
            <a:r>
              <a:rPr lang="it-IT" dirty="0" smtClean="0"/>
              <a:t> GSI</a:t>
            </a:r>
            <a:endParaRPr lang="it-IT" dirty="0"/>
          </a:p>
        </p:txBody>
      </p:sp>
      <p:sp>
        <p:nvSpPr>
          <p:cNvPr id="6" name="Foliennummernplatzhalter 5"/>
          <p:cNvSpPr>
            <a:spLocks noGrp="1"/>
          </p:cNvSpPr>
          <p:nvPr>
            <p:ph type="sldNum" sz="quarter" idx="4294967295"/>
          </p:nvPr>
        </p:nvSpPr>
        <p:spPr>
          <a:xfrm>
            <a:off x="9448800" y="6429375"/>
            <a:ext cx="2743200" cy="365125"/>
          </a:xfrm>
        </p:spPr>
        <p:txBody>
          <a:bodyPr/>
          <a:lstStyle/>
          <a:p>
            <a:fld id="{44B3000C-AF20-481F-AF4F-24E9E8451D0A}" type="slidenum">
              <a:rPr lang="it-IT" smtClean="0"/>
              <a:t>24</a:t>
            </a:fld>
            <a:endParaRPr lang="it-IT"/>
          </a:p>
        </p:txBody>
      </p:sp>
    </p:spTree>
    <p:extLst>
      <p:ext uri="{BB962C8B-B14F-4D97-AF65-F5344CB8AC3E}">
        <p14:creationId xmlns:p14="http://schemas.microsoft.com/office/powerpoint/2010/main" val="2460869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538" y="365124"/>
            <a:ext cx="5306858" cy="3538321"/>
          </a:xfrm>
          <a:prstGeom prst="rect">
            <a:avLst/>
          </a:prstGeom>
        </p:spPr>
      </p:pic>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51922" y="359377"/>
            <a:ext cx="5306858" cy="3538321"/>
          </a:xfrm>
          <a:prstGeom prst="rect">
            <a:avLst/>
          </a:prstGeom>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25703" y="2558340"/>
            <a:ext cx="5306858" cy="3538321"/>
          </a:xfrm>
          <a:prstGeom prst="rect">
            <a:avLst/>
          </a:prstGeom>
        </p:spPr>
      </p:pic>
      <p:sp>
        <p:nvSpPr>
          <p:cNvPr id="3" name="Datumsplatzhalter 2"/>
          <p:cNvSpPr>
            <a:spLocks noGrp="1"/>
          </p:cNvSpPr>
          <p:nvPr>
            <p:ph type="dt" sz="half" idx="10"/>
          </p:nvPr>
        </p:nvSpPr>
        <p:spPr/>
        <p:txBody>
          <a:bodyPr/>
          <a:lstStyle/>
          <a:p>
            <a:fld id="{CEB4816C-EBDF-4F1E-9F70-F6F07A1DE0FF}" type="datetime1">
              <a:rPr lang="it-IT" smtClean="0"/>
              <a:t>16/10/2024</a:t>
            </a:fld>
            <a:endParaRPr lang="it-IT"/>
          </a:p>
        </p:txBody>
      </p:sp>
      <p:sp>
        <p:nvSpPr>
          <p:cNvPr id="4" name="Fußzeilenplatzhalter 3"/>
          <p:cNvSpPr>
            <a:spLocks noGrp="1"/>
          </p:cNvSpPr>
          <p:nvPr>
            <p:ph type="ftr" sz="quarter" idx="11"/>
          </p:nvPr>
        </p:nvSpPr>
        <p:spPr/>
        <p:txBody>
          <a:bodyPr/>
          <a:lstStyle/>
          <a:p>
            <a:r>
              <a:rPr lang="it-IT" smtClean="0"/>
              <a:t>Lehmann – Hadron Therapy at GSI</a:t>
            </a:r>
            <a:endParaRPr lang="it-IT"/>
          </a:p>
        </p:txBody>
      </p:sp>
      <p:sp>
        <p:nvSpPr>
          <p:cNvPr id="5" name="Foliennummernplatzhalter 4"/>
          <p:cNvSpPr>
            <a:spLocks noGrp="1"/>
          </p:cNvSpPr>
          <p:nvPr>
            <p:ph type="sldNum" sz="quarter" idx="12"/>
          </p:nvPr>
        </p:nvSpPr>
        <p:spPr/>
        <p:txBody>
          <a:bodyPr/>
          <a:lstStyle/>
          <a:p>
            <a:fld id="{44B3000C-AF20-481F-AF4F-24E9E8451D0A}" type="slidenum">
              <a:rPr lang="it-IT" smtClean="0"/>
              <a:t>3</a:t>
            </a:fld>
            <a:endParaRPr lang="it-IT"/>
          </a:p>
        </p:txBody>
      </p:sp>
    </p:spTree>
    <p:extLst>
      <p:ext uri="{BB962C8B-B14F-4D97-AF65-F5344CB8AC3E}">
        <p14:creationId xmlns:p14="http://schemas.microsoft.com/office/powerpoint/2010/main" val="37585948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The </a:t>
            </a:r>
            <a:r>
              <a:rPr lang="de-DE" dirty="0" err="1" smtClean="0"/>
              <a:t>Result</a:t>
            </a:r>
            <a:endParaRPr lang="de-DE" dirty="0"/>
          </a:p>
        </p:txBody>
      </p:sp>
      <p:sp>
        <p:nvSpPr>
          <p:cNvPr id="7" name="Inhaltsplatzhalter 6"/>
          <p:cNvSpPr>
            <a:spLocks noGrp="1"/>
          </p:cNvSpPr>
          <p:nvPr>
            <p:ph idx="1"/>
          </p:nvPr>
        </p:nvSpPr>
        <p:spPr>
          <a:xfrm>
            <a:off x="541538" y="1825625"/>
            <a:ext cx="4045960" cy="3773100"/>
          </a:xfrm>
        </p:spPr>
        <p:txBody>
          <a:bodyPr/>
          <a:lstStyle/>
          <a:p>
            <a:pPr marL="342900" indent="-342900">
              <a:buFont typeface="Arial" panose="020B0604020202020204" pitchFamily="34" charset="0"/>
              <a:buChar char="•"/>
            </a:pPr>
            <a:r>
              <a:rPr lang="de-DE" dirty="0" smtClean="0"/>
              <a:t>Tumor </a:t>
            </a:r>
            <a:r>
              <a:rPr lang="de-DE" dirty="0" err="1" smtClean="0"/>
              <a:t>scanning</a:t>
            </a:r>
            <a:r>
              <a:rPr lang="de-DE" dirty="0" smtClean="0"/>
              <a:t> in 3D</a:t>
            </a:r>
          </a:p>
          <a:p>
            <a:pPr marL="342900" indent="-342900">
              <a:buFont typeface="Arial" panose="020B0604020202020204" pitchFamily="34" charset="0"/>
              <a:buChar char="•"/>
            </a:pPr>
            <a:r>
              <a:rPr lang="de-DE" dirty="0" smtClean="0"/>
              <a:t>Monitoring </a:t>
            </a:r>
            <a:r>
              <a:rPr lang="de-DE" dirty="0" err="1" smtClean="0"/>
              <a:t>of</a:t>
            </a:r>
            <a:r>
              <a:rPr lang="de-DE" dirty="0" smtClean="0"/>
              <a:t> </a:t>
            </a:r>
            <a:r>
              <a:rPr lang="de-DE" dirty="0" err="1" smtClean="0"/>
              <a:t>both</a:t>
            </a:r>
            <a:r>
              <a:rPr lang="de-DE" dirty="0" smtClean="0"/>
              <a:t> beam </a:t>
            </a:r>
            <a:r>
              <a:rPr lang="de-DE" dirty="0" err="1" smtClean="0"/>
              <a:t>and</a:t>
            </a:r>
            <a:r>
              <a:rPr lang="de-DE" dirty="0" smtClean="0"/>
              <a:t> </a:t>
            </a:r>
            <a:r>
              <a:rPr lang="de-DE" dirty="0" err="1" smtClean="0"/>
              <a:t>target</a:t>
            </a:r>
            <a:endParaRPr lang="de-DE" dirty="0" smtClean="0"/>
          </a:p>
          <a:p>
            <a:pPr marL="342900" indent="-342900">
              <a:buFont typeface="Arial" panose="020B0604020202020204" pitchFamily="34" charset="0"/>
              <a:buChar char="•"/>
            </a:pPr>
            <a:r>
              <a:rPr lang="de-DE" dirty="0" smtClean="0"/>
              <a:t>RBE </a:t>
            </a:r>
            <a:r>
              <a:rPr lang="de-DE" dirty="0" err="1" smtClean="0"/>
              <a:t>modeling</a:t>
            </a:r>
            <a:endParaRPr lang="de-DE" dirty="0" smtClean="0"/>
          </a:p>
        </p:txBody>
      </p:sp>
      <p:sp>
        <p:nvSpPr>
          <p:cNvPr id="3" name="Datumsplatzhalter 2"/>
          <p:cNvSpPr>
            <a:spLocks noGrp="1"/>
          </p:cNvSpPr>
          <p:nvPr>
            <p:ph type="dt" sz="half" idx="10"/>
          </p:nvPr>
        </p:nvSpPr>
        <p:spPr/>
        <p:txBody>
          <a:bodyPr/>
          <a:lstStyle/>
          <a:p>
            <a:fld id="{7714DAC5-A781-4260-AF7C-2485E3112D71}" type="datetime1">
              <a:rPr lang="it-IT" smtClean="0"/>
              <a:t>16/10/2024</a:t>
            </a:fld>
            <a:endParaRPr lang="it-IT"/>
          </a:p>
        </p:txBody>
      </p:sp>
      <p:sp>
        <p:nvSpPr>
          <p:cNvPr id="4" name="Fußzeilenplatzhalter 3"/>
          <p:cNvSpPr>
            <a:spLocks noGrp="1"/>
          </p:cNvSpPr>
          <p:nvPr>
            <p:ph type="ftr" sz="quarter" idx="11"/>
          </p:nvPr>
        </p:nvSpPr>
        <p:spPr/>
        <p:txBody>
          <a:bodyPr/>
          <a:lstStyle/>
          <a:p>
            <a:r>
              <a:rPr lang="it-IT" smtClean="0"/>
              <a:t>Lehmann – Hadron Therapy at GSI</a:t>
            </a:r>
            <a:endParaRPr lang="it-IT"/>
          </a:p>
        </p:txBody>
      </p:sp>
      <p:sp>
        <p:nvSpPr>
          <p:cNvPr id="5" name="Foliennummernplatzhalter 4"/>
          <p:cNvSpPr>
            <a:spLocks noGrp="1"/>
          </p:cNvSpPr>
          <p:nvPr>
            <p:ph type="sldNum" sz="quarter" idx="12"/>
          </p:nvPr>
        </p:nvSpPr>
        <p:spPr/>
        <p:txBody>
          <a:bodyPr/>
          <a:lstStyle/>
          <a:p>
            <a:fld id="{44B3000C-AF20-481F-AF4F-24E9E8451D0A}" type="slidenum">
              <a:rPr lang="it-IT" smtClean="0"/>
              <a:t>4</a:t>
            </a:fld>
            <a:endParaRPr lang="it-IT"/>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8207" y="365125"/>
            <a:ext cx="6945929" cy="5365535"/>
          </a:xfrm>
          <a:prstGeom prst="rect">
            <a:avLst/>
          </a:prstGeom>
        </p:spPr>
      </p:pic>
    </p:spTree>
    <p:extLst>
      <p:ext uri="{BB962C8B-B14F-4D97-AF65-F5344CB8AC3E}">
        <p14:creationId xmlns:p14="http://schemas.microsoft.com/office/powerpoint/2010/main" val="26540770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endParaRPr lang="de-DE"/>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5</a:t>
            </a:fld>
            <a:endParaRPr lang="it-IT"/>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538" y="329370"/>
            <a:ext cx="5905757" cy="3937634"/>
          </a:xfrm>
          <a:prstGeom prst="rect">
            <a:avLst/>
          </a:prstGeom>
        </p:spPr>
      </p:pic>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68379" y="1823585"/>
            <a:ext cx="5905757" cy="3937634"/>
          </a:xfrm>
          <a:prstGeom prst="rect">
            <a:avLst/>
          </a:prstGeom>
        </p:spPr>
      </p:pic>
    </p:spTree>
    <p:extLst>
      <p:ext uri="{BB962C8B-B14F-4D97-AF65-F5344CB8AC3E}">
        <p14:creationId xmlns:p14="http://schemas.microsoft.com/office/powerpoint/2010/main" val="9348387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Pilot </a:t>
            </a:r>
            <a:r>
              <a:rPr lang="de-DE" dirty="0" err="1" smtClean="0"/>
              <a:t>project</a:t>
            </a:r>
            <a:r>
              <a:rPr lang="de-DE" dirty="0" smtClean="0"/>
              <a:t> </a:t>
            </a:r>
            <a:r>
              <a:rPr lang="de-DE" dirty="0" err="1" smtClean="0"/>
              <a:t>for</a:t>
            </a:r>
            <a:r>
              <a:rPr lang="de-DE" dirty="0" smtClean="0"/>
              <a:t> </a:t>
            </a:r>
            <a:r>
              <a:rPr lang="de-DE" dirty="0" err="1" smtClean="0"/>
              <a:t>hadron</a:t>
            </a:r>
            <a:r>
              <a:rPr lang="de-DE" dirty="0" smtClean="0"/>
              <a:t> </a:t>
            </a:r>
            <a:r>
              <a:rPr lang="de-DE" dirty="0" err="1" smtClean="0"/>
              <a:t>therapy</a:t>
            </a:r>
            <a:r>
              <a:rPr lang="de-DE" dirty="0" smtClean="0"/>
              <a:t> 1997-2008</a:t>
            </a:r>
            <a:endParaRPr lang="de-DE" dirty="0"/>
          </a:p>
        </p:txBody>
      </p:sp>
      <p:sp>
        <p:nvSpPr>
          <p:cNvPr id="3" name="Inhaltsplatzhalter 2"/>
          <p:cNvSpPr>
            <a:spLocks noGrp="1"/>
          </p:cNvSpPr>
          <p:nvPr>
            <p:ph idx="1"/>
          </p:nvPr>
        </p:nvSpPr>
        <p:spPr>
          <a:xfrm>
            <a:off x="541538" y="1825625"/>
            <a:ext cx="11132598" cy="3773100"/>
          </a:xfrm>
        </p:spPr>
        <p:txBody>
          <a:bodyPr/>
          <a:lstStyle/>
          <a:p>
            <a:r>
              <a:rPr lang="de-DE" dirty="0" smtClean="0"/>
              <a:t>Treatment </a:t>
            </a:r>
            <a:r>
              <a:rPr lang="de-DE" dirty="0" err="1" smtClean="0"/>
              <a:t>of</a:t>
            </a:r>
            <a:r>
              <a:rPr lang="de-DE" dirty="0" smtClean="0"/>
              <a:t> 434 </a:t>
            </a:r>
            <a:r>
              <a:rPr lang="de-DE" dirty="0" err="1" smtClean="0"/>
              <a:t>patients</a:t>
            </a:r>
            <a:r>
              <a:rPr lang="de-DE" dirty="0" smtClean="0"/>
              <a:t> </a:t>
            </a:r>
            <a:r>
              <a:rPr lang="de-DE" dirty="0" err="1" smtClean="0"/>
              <a:t>with</a:t>
            </a:r>
            <a:r>
              <a:rPr lang="de-DE" dirty="0" smtClean="0"/>
              <a:t> </a:t>
            </a:r>
            <a:r>
              <a:rPr lang="de-DE" dirty="0" err="1" smtClean="0"/>
              <a:t>head</a:t>
            </a:r>
            <a:r>
              <a:rPr lang="de-DE" dirty="0" smtClean="0"/>
              <a:t>-</a:t>
            </a:r>
            <a:r>
              <a:rPr lang="de-DE" dirty="0" err="1" smtClean="0"/>
              <a:t>and</a:t>
            </a:r>
            <a:r>
              <a:rPr lang="de-DE" dirty="0" smtClean="0"/>
              <a:t>-neck </a:t>
            </a:r>
            <a:r>
              <a:rPr lang="de-DE" dirty="0" err="1" smtClean="0"/>
              <a:t>tumors</a:t>
            </a:r>
            <a:endParaRPr lang="de-DE" dirty="0" smtClean="0"/>
          </a:p>
          <a:p>
            <a:endParaRPr lang="de-DE" dirty="0"/>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6</a:t>
            </a:fld>
            <a:endParaRPr lang="it-IT"/>
          </a:p>
        </p:txBody>
      </p:sp>
      <p:grpSp>
        <p:nvGrpSpPr>
          <p:cNvPr id="11" name="Gruppieren 10"/>
          <p:cNvGrpSpPr/>
          <p:nvPr/>
        </p:nvGrpSpPr>
        <p:grpSpPr>
          <a:xfrm>
            <a:off x="1409443" y="2233881"/>
            <a:ext cx="5295382" cy="3278487"/>
            <a:chOff x="7391976" y="1288821"/>
            <a:chExt cx="3936800" cy="2437359"/>
          </a:xfrm>
        </p:grpSpPr>
        <p:pic>
          <p:nvPicPr>
            <p:cNvPr id="7" name="Grafik 6"/>
            <p:cNvPicPr>
              <a:picLocks noChangeAspect="1"/>
            </p:cNvPicPr>
            <p:nvPr/>
          </p:nvPicPr>
          <p:blipFill>
            <a:blip r:embed="rId2"/>
            <a:stretch>
              <a:fillRect/>
            </a:stretch>
          </p:blipFill>
          <p:spPr>
            <a:xfrm>
              <a:off x="7391976" y="1288821"/>
              <a:ext cx="3746658" cy="2437359"/>
            </a:xfrm>
            <a:prstGeom prst="rect">
              <a:avLst/>
            </a:prstGeom>
          </p:spPr>
        </p:pic>
        <p:sp>
          <p:nvSpPr>
            <p:cNvPr id="8" name="Textfeld 7"/>
            <p:cNvSpPr txBox="1"/>
            <p:nvPr/>
          </p:nvSpPr>
          <p:spPr>
            <a:xfrm>
              <a:off x="8269579" y="3068305"/>
              <a:ext cx="2869055" cy="369332"/>
            </a:xfrm>
            <a:prstGeom prst="rect">
              <a:avLst/>
            </a:prstGeom>
            <a:noFill/>
          </p:spPr>
          <p:txBody>
            <a:bodyPr wrap="none" rtlCol="0">
              <a:spAutoFit/>
            </a:bodyPr>
            <a:lstStyle/>
            <a:p>
              <a:r>
                <a:rPr lang="de-DE" dirty="0" smtClean="0"/>
                <a:t>Tumor </a:t>
              </a:r>
              <a:r>
                <a:rPr lang="de-DE" dirty="0" err="1" smtClean="0"/>
                <a:t>control</a:t>
              </a:r>
              <a:r>
                <a:rPr lang="de-DE" dirty="0" smtClean="0"/>
                <a:t> (152 </a:t>
              </a:r>
              <a:r>
                <a:rPr lang="de-DE" dirty="0" err="1" smtClean="0"/>
                <a:t>patients</a:t>
              </a:r>
              <a:r>
                <a:rPr lang="de-DE" dirty="0" smtClean="0"/>
                <a:t>)</a:t>
              </a:r>
              <a:endParaRPr lang="de-DE" dirty="0"/>
            </a:p>
          </p:txBody>
        </p:sp>
        <p:sp>
          <p:nvSpPr>
            <p:cNvPr id="9" name="Textfeld 8"/>
            <p:cNvSpPr txBox="1"/>
            <p:nvPr/>
          </p:nvSpPr>
          <p:spPr>
            <a:xfrm>
              <a:off x="9883765" y="1404469"/>
              <a:ext cx="1445011" cy="276999"/>
            </a:xfrm>
            <a:prstGeom prst="rect">
              <a:avLst/>
            </a:prstGeom>
            <a:noFill/>
          </p:spPr>
          <p:txBody>
            <a:bodyPr wrap="none" rtlCol="0">
              <a:spAutoFit/>
            </a:bodyPr>
            <a:lstStyle/>
            <a:p>
              <a:r>
                <a:rPr lang="de-DE" sz="1200" dirty="0" err="1" smtClean="0"/>
                <a:t>chondrosarcoma</a:t>
              </a:r>
              <a:r>
                <a:rPr lang="de-DE" sz="1200" dirty="0" smtClean="0"/>
                <a:t>      </a:t>
              </a:r>
              <a:endParaRPr lang="de-DE" sz="1200" dirty="0"/>
            </a:p>
          </p:txBody>
        </p:sp>
        <p:sp>
          <p:nvSpPr>
            <p:cNvPr id="10" name="Textfeld 9"/>
            <p:cNvSpPr txBox="1"/>
            <p:nvPr/>
          </p:nvSpPr>
          <p:spPr>
            <a:xfrm>
              <a:off x="9525625" y="1839913"/>
              <a:ext cx="822148" cy="276999"/>
            </a:xfrm>
            <a:prstGeom prst="rect">
              <a:avLst/>
            </a:prstGeom>
            <a:noFill/>
          </p:spPr>
          <p:txBody>
            <a:bodyPr wrap="none" rtlCol="0">
              <a:spAutoFit/>
            </a:bodyPr>
            <a:lstStyle/>
            <a:p>
              <a:r>
                <a:rPr lang="de-DE" sz="1200" dirty="0" err="1" smtClean="0"/>
                <a:t>chordoma</a:t>
              </a:r>
              <a:endParaRPr lang="de-DE" sz="1200" dirty="0"/>
            </a:p>
          </p:txBody>
        </p:sp>
      </p:grpSp>
      <p:pic>
        <p:nvPicPr>
          <p:cNvPr id="17" name="Grafik 16"/>
          <p:cNvPicPr>
            <a:picLocks noChangeAspect="1"/>
          </p:cNvPicPr>
          <p:nvPr/>
        </p:nvPicPr>
        <p:blipFill>
          <a:blip r:embed="rId3"/>
          <a:stretch>
            <a:fillRect/>
          </a:stretch>
        </p:blipFill>
        <p:spPr>
          <a:xfrm>
            <a:off x="6790781" y="2275789"/>
            <a:ext cx="3252843" cy="3162985"/>
          </a:xfrm>
          <a:prstGeom prst="rect">
            <a:avLst/>
          </a:prstGeom>
        </p:spPr>
      </p:pic>
      <p:sp>
        <p:nvSpPr>
          <p:cNvPr id="19" name="Ellipse 18"/>
          <p:cNvSpPr/>
          <p:nvPr/>
        </p:nvSpPr>
        <p:spPr>
          <a:xfrm>
            <a:off x="8884145" y="5004436"/>
            <a:ext cx="1245435" cy="32766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p:cNvSpPr txBox="1"/>
          <p:nvPr/>
        </p:nvSpPr>
        <p:spPr>
          <a:xfrm>
            <a:off x="2705350" y="5413239"/>
            <a:ext cx="2666499" cy="369332"/>
          </a:xfrm>
          <a:prstGeom prst="rect">
            <a:avLst/>
          </a:prstGeom>
          <a:noFill/>
        </p:spPr>
        <p:txBody>
          <a:bodyPr wrap="none" rtlCol="0">
            <a:spAutoFit/>
          </a:bodyPr>
          <a:lstStyle/>
          <a:p>
            <a:r>
              <a:rPr lang="de-DE" dirty="0" smtClean="0"/>
              <a:t>Schulz-</a:t>
            </a:r>
            <a:r>
              <a:rPr lang="de-DE" dirty="0" err="1" smtClean="0"/>
              <a:t>Ertner</a:t>
            </a:r>
            <a:r>
              <a:rPr lang="de-DE" dirty="0" smtClean="0"/>
              <a:t> et al. (2004)</a:t>
            </a:r>
            <a:endParaRPr lang="de-DE" dirty="0"/>
          </a:p>
        </p:txBody>
      </p:sp>
      <p:sp>
        <p:nvSpPr>
          <p:cNvPr id="15" name="Textfeld 14"/>
          <p:cNvSpPr txBox="1"/>
          <p:nvPr/>
        </p:nvSpPr>
        <p:spPr>
          <a:xfrm>
            <a:off x="7277350" y="5413239"/>
            <a:ext cx="3376630" cy="369332"/>
          </a:xfrm>
          <a:prstGeom prst="rect">
            <a:avLst/>
          </a:prstGeom>
          <a:noFill/>
        </p:spPr>
        <p:txBody>
          <a:bodyPr wrap="none" rtlCol="0">
            <a:spAutoFit/>
          </a:bodyPr>
          <a:lstStyle/>
          <a:p>
            <a:r>
              <a:rPr lang="de-DE" dirty="0" smtClean="0"/>
              <a:t>Uhl et al. (2014) Cancer 120: 1579</a:t>
            </a:r>
            <a:endParaRPr lang="de-DE" dirty="0"/>
          </a:p>
        </p:txBody>
      </p:sp>
    </p:spTree>
    <p:extLst>
      <p:ext uri="{BB962C8B-B14F-4D97-AF65-F5344CB8AC3E}">
        <p14:creationId xmlns:p14="http://schemas.microsoft.com/office/powerpoint/2010/main" val="412220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1000" fill="hold"/>
                                        <p:tgtEl>
                                          <p:spTgt spid="19"/>
                                        </p:tgtEl>
                                        <p:attrNameLst>
                                          <p:attrName>ppt_w</p:attrName>
                                        </p:attrNameLst>
                                      </p:cBhvr>
                                      <p:tavLst>
                                        <p:tav tm="0">
                                          <p:val>
                                            <p:fltVal val="0"/>
                                          </p:val>
                                        </p:tav>
                                        <p:tav tm="100000">
                                          <p:val>
                                            <p:strVal val="#ppt_w"/>
                                          </p:val>
                                        </p:tav>
                                      </p:tavLst>
                                    </p:anim>
                                    <p:anim calcmode="lin" valueType="num">
                                      <p:cBhvr>
                                        <p:cTn id="12" dur="1000" fill="hold"/>
                                        <p:tgtEl>
                                          <p:spTgt spid="19"/>
                                        </p:tgtEl>
                                        <p:attrNameLst>
                                          <p:attrName>ppt_h</p:attrName>
                                        </p:attrNameLst>
                                      </p:cBhvr>
                                      <p:tavLst>
                                        <p:tav tm="0">
                                          <p:val>
                                            <p:fltVal val="0"/>
                                          </p:val>
                                        </p:tav>
                                        <p:tav tm="100000">
                                          <p:val>
                                            <p:strVal val="#ppt_h"/>
                                          </p:val>
                                        </p:tav>
                                      </p:tavLst>
                                    </p:anim>
                                    <p:anim calcmode="lin" valueType="num">
                                      <p:cBhvr>
                                        <p:cTn id="13" dur="1000" fill="hold"/>
                                        <p:tgtEl>
                                          <p:spTgt spid="19"/>
                                        </p:tgtEl>
                                        <p:attrNameLst>
                                          <p:attrName>style.rotation</p:attrName>
                                        </p:attrNameLst>
                                      </p:cBhvr>
                                      <p:tavLst>
                                        <p:tav tm="0">
                                          <p:val>
                                            <p:fltVal val="90"/>
                                          </p:val>
                                        </p:tav>
                                        <p:tav tm="100000">
                                          <p:val>
                                            <p:fltVal val="0"/>
                                          </p:val>
                                        </p:tav>
                                      </p:tavLst>
                                    </p:anim>
                                    <p:animEffect transition="in" filter="fade">
                                      <p:cBhvr>
                                        <p:cTn id="1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Better</a:t>
            </a:r>
            <a:r>
              <a:rPr lang="de-DE" dirty="0" smtClean="0"/>
              <a:t> </a:t>
            </a:r>
            <a:r>
              <a:rPr lang="de-DE" dirty="0" err="1" smtClean="0"/>
              <a:t>than</a:t>
            </a:r>
            <a:r>
              <a:rPr lang="de-DE" dirty="0" smtClean="0"/>
              <a:t> x-</a:t>
            </a:r>
            <a:r>
              <a:rPr lang="de-DE" dirty="0" err="1" smtClean="0"/>
              <a:t>ray</a:t>
            </a:r>
            <a:endParaRPr lang="de-DE" dirty="0"/>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7</a:t>
            </a:fld>
            <a:endParaRPr lang="it-IT"/>
          </a:p>
        </p:txBody>
      </p:sp>
      <p:grpSp>
        <p:nvGrpSpPr>
          <p:cNvPr id="12" name="Gruppieren 11"/>
          <p:cNvGrpSpPr/>
          <p:nvPr/>
        </p:nvGrpSpPr>
        <p:grpSpPr>
          <a:xfrm>
            <a:off x="541538" y="1752599"/>
            <a:ext cx="5234422" cy="3595616"/>
            <a:chOff x="541538" y="1752599"/>
            <a:chExt cx="5234422" cy="3595616"/>
          </a:xfrm>
        </p:grpSpPr>
        <p:grpSp>
          <p:nvGrpSpPr>
            <p:cNvPr id="7" name="Gruppieren 6"/>
            <p:cNvGrpSpPr/>
            <p:nvPr/>
          </p:nvGrpSpPr>
          <p:grpSpPr>
            <a:xfrm>
              <a:off x="541538" y="1752599"/>
              <a:ext cx="5234422" cy="3533705"/>
              <a:chOff x="5875020" y="2057196"/>
              <a:chExt cx="5202655" cy="3606778"/>
            </a:xfrm>
          </p:grpSpPr>
          <p:pic>
            <p:nvPicPr>
              <p:cNvPr id="8" name="Grafik 7"/>
              <p:cNvPicPr>
                <a:picLocks noChangeAspect="1"/>
              </p:cNvPicPr>
              <p:nvPr/>
            </p:nvPicPr>
            <p:blipFill>
              <a:blip r:embed="rId2"/>
              <a:stretch>
                <a:fillRect/>
              </a:stretch>
            </p:blipFill>
            <p:spPr>
              <a:xfrm>
                <a:off x="5875020" y="2057196"/>
                <a:ext cx="5202655" cy="3606778"/>
              </a:xfrm>
              <a:prstGeom prst="rect">
                <a:avLst/>
              </a:prstGeom>
            </p:spPr>
          </p:pic>
          <p:sp>
            <p:nvSpPr>
              <p:cNvPr id="9" name="Textfeld 8"/>
              <p:cNvSpPr txBox="1"/>
              <p:nvPr/>
            </p:nvSpPr>
            <p:spPr>
              <a:xfrm>
                <a:off x="7190450" y="2458656"/>
                <a:ext cx="2571794" cy="369332"/>
              </a:xfrm>
              <a:prstGeom prst="rect">
                <a:avLst/>
              </a:prstGeom>
              <a:noFill/>
            </p:spPr>
            <p:txBody>
              <a:bodyPr wrap="none" rtlCol="0">
                <a:spAutoFit/>
              </a:bodyPr>
              <a:lstStyle/>
              <a:p>
                <a:r>
                  <a:rPr lang="de-DE" dirty="0" smtClean="0"/>
                  <a:t>Adenoid-</a:t>
                </a:r>
                <a:r>
                  <a:rPr lang="de-DE" dirty="0" err="1"/>
                  <a:t>c</a:t>
                </a:r>
                <a:r>
                  <a:rPr lang="de-DE" dirty="0" err="1" smtClean="0"/>
                  <a:t>ystic</a:t>
                </a:r>
                <a:r>
                  <a:rPr lang="de-DE" dirty="0" smtClean="0"/>
                  <a:t> </a:t>
                </a:r>
                <a:r>
                  <a:rPr lang="de-DE" dirty="0" err="1" smtClean="0"/>
                  <a:t>carcinoma</a:t>
                </a:r>
                <a:endParaRPr lang="de-DE" dirty="0" smtClean="0"/>
              </a:p>
            </p:txBody>
          </p:sp>
        </p:grpSp>
        <p:sp>
          <p:nvSpPr>
            <p:cNvPr id="11" name="Textfeld 10"/>
            <p:cNvSpPr txBox="1"/>
            <p:nvPr/>
          </p:nvSpPr>
          <p:spPr>
            <a:xfrm>
              <a:off x="3695903" y="5040438"/>
              <a:ext cx="2080057" cy="307777"/>
            </a:xfrm>
            <a:prstGeom prst="rect">
              <a:avLst/>
            </a:prstGeom>
            <a:noFill/>
          </p:spPr>
          <p:txBody>
            <a:bodyPr wrap="none" rtlCol="0">
              <a:spAutoFit/>
            </a:bodyPr>
            <a:lstStyle/>
            <a:p>
              <a:r>
                <a:rPr lang="de-DE" sz="1400" dirty="0" smtClean="0"/>
                <a:t>Jensen et al. 2015, Cancer</a:t>
              </a:r>
              <a:endParaRPr lang="de-DE" sz="1400" dirty="0"/>
            </a:p>
          </p:txBody>
        </p:sp>
      </p:grpSp>
      <p:pic>
        <p:nvPicPr>
          <p:cNvPr id="13" name="Grafik 12"/>
          <p:cNvPicPr>
            <a:picLocks noChangeAspect="1"/>
          </p:cNvPicPr>
          <p:nvPr/>
        </p:nvPicPr>
        <p:blipFill>
          <a:blip r:embed="rId3"/>
          <a:stretch>
            <a:fillRect/>
          </a:stretch>
        </p:blipFill>
        <p:spPr>
          <a:xfrm>
            <a:off x="5752280" y="2019300"/>
            <a:ext cx="5615808" cy="3343544"/>
          </a:xfrm>
          <a:prstGeom prst="rect">
            <a:avLst/>
          </a:prstGeom>
        </p:spPr>
      </p:pic>
      <p:sp>
        <p:nvSpPr>
          <p:cNvPr id="14" name="Textfeld 13"/>
          <p:cNvSpPr txBox="1"/>
          <p:nvPr/>
        </p:nvSpPr>
        <p:spPr>
          <a:xfrm>
            <a:off x="6184523" y="5285279"/>
            <a:ext cx="5336589" cy="369332"/>
          </a:xfrm>
          <a:prstGeom prst="rect">
            <a:avLst/>
          </a:prstGeom>
          <a:noFill/>
        </p:spPr>
        <p:txBody>
          <a:bodyPr wrap="none" rtlCol="0">
            <a:spAutoFit/>
          </a:bodyPr>
          <a:lstStyle/>
          <a:p>
            <a:r>
              <a:rPr lang="de-DE" dirty="0" err="1" smtClean="0"/>
              <a:t>Loeffler</a:t>
            </a:r>
            <a:r>
              <a:rPr lang="de-DE" dirty="0" smtClean="0"/>
              <a:t> &amp; Durante (2013) Nat. </a:t>
            </a:r>
            <a:r>
              <a:rPr lang="de-DE" dirty="0" err="1" smtClean="0"/>
              <a:t>Rev</a:t>
            </a:r>
            <a:r>
              <a:rPr lang="de-DE" dirty="0" smtClean="0"/>
              <a:t>. </a:t>
            </a:r>
            <a:r>
              <a:rPr lang="de-DE" dirty="0" err="1" smtClean="0"/>
              <a:t>Clin</a:t>
            </a:r>
            <a:r>
              <a:rPr lang="de-DE" dirty="0" smtClean="0"/>
              <a:t>. </a:t>
            </a:r>
            <a:r>
              <a:rPr lang="de-DE" dirty="0" err="1" smtClean="0"/>
              <a:t>Oncol</a:t>
            </a:r>
            <a:r>
              <a:rPr lang="de-DE" dirty="0" smtClean="0"/>
              <a:t>. 10: 411</a:t>
            </a:r>
            <a:endParaRPr lang="de-DE" dirty="0"/>
          </a:p>
        </p:txBody>
      </p:sp>
    </p:spTree>
    <p:extLst>
      <p:ext uri="{BB962C8B-B14F-4D97-AF65-F5344CB8AC3E}">
        <p14:creationId xmlns:p14="http://schemas.microsoft.com/office/powerpoint/2010/main" val="2918972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We</a:t>
            </a:r>
            <a:r>
              <a:rPr lang="de-DE" dirty="0" smtClean="0"/>
              <a:t> </a:t>
            </a:r>
            <a:r>
              <a:rPr lang="de-DE" dirty="0" err="1" smtClean="0"/>
              <a:t>metastasize</a:t>
            </a:r>
            <a:endParaRPr lang="de-DE" dirty="0"/>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8</a:t>
            </a:fld>
            <a:endParaRPr lang="it-IT"/>
          </a:p>
        </p:txBody>
      </p:sp>
      <p:pic>
        <p:nvPicPr>
          <p:cNvPr id="11" name="Inhaltsplatzhalter 10"/>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68827" y="1308899"/>
            <a:ext cx="8454346" cy="4290214"/>
          </a:xfrm>
        </p:spPr>
      </p:pic>
      <p:grpSp>
        <p:nvGrpSpPr>
          <p:cNvPr id="83" name="Gruppieren 82"/>
          <p:cNvGrpSpPr/>
          <p:nvPr/>
        </p:nvGrpSpPr>
        <p:grpSpPr>
          <a:xfrm>
            <a:off x="4004787" y="1964459"/>
            <a:ext cx="5487646" cy="982407"/>
            <a:chOff x="4004787" y="1964459"/>
            <a:chExt cx="5487646" cy="982407"/>
          </a:xfrm>
        </p:grpSpPr>
        <p:sp>
          <p:nvSpPr>
            <p:cNvPr id="13" name="Ellipse 12"/>
            <p:cNvSpPr/>
            <p:nvPr/>
          </p:nvSpPr>
          <p:spPr>
            <a:xfrm>
              <a:off x="6062662" y="2107407"/>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Ellipse 13"/>
            <p:cNvSpPr/>
            <p:nvPr/>
          </p:nvSpPr>
          <p:spPr>
            <a:xfrm>
              <a:off x="6072187" y="2076451"/>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Ellipse 14"/>
            <p:cNvSpPr/>
            <p:nvPr/>
          </p:nvSpPr>
          <p:spPr>
            <a:xfrm>
              <a:off x="6067425" y="2128839"/>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Ellipse 15"/>
            <p:cNvSpPr/>
            <p:nvPr/>
          </p:nvSpPr>
          <p:spPr>
            <a:xfrm>
              <a:off x="6157913" y="2164558"/>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Ellipse 16"/>
            <p:cNvSpPr/>
            <p:nvPr/>
          </p:nvSpPr>
          <p:spPr>
            <a:xfrm>
              <a:off x="6076950" y="2238377"/>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Ellipse 17"/>
            <p:cNvSpPr/>
            <p:nvPr/>
          </p:nvSpPr>
          <p:spPr>
            <a:xfrm>
              <a:off x="5862637" y="2143129"/>
              <a:ext cx="45719" cy="45719"/>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Ellipse 18"/>
            <p:cNvSpPr/>
            <p:nvPr/>
          </p:nvSpPr>
          <p:spPr>
            <a:xfrm>
              <a:off x="4004787" y="2616044"/>
              <a:ext cx="45719" cy="45719"/>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Ellipse 19"/>
            <p:cNvSpPr/>
            <p:nvPr/>
          </p:nvSpPr>
          <p:spPr>
            <a:xfrm>
              <a:off x="8941594" y="2488408"/>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p:cNvSpPr/>
            <p:nvPr/>
          </p:nvSpPr>
          <p:spPr>
            <a:xfrm>
              <a:off x="8560594" y="2600328"/>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p:cNvSpPr/>
            <p:nvPr/>
          </p:nvSpPr>
          <p:spPr>
            <a:xfrm>
              <a:off x="8103395" y="2426497"/>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7978777" y="2478809"/>
              <a:ext cx="294953" cy="123111"/>
            </a:xfrm>
            <a:prstGeom prst="rect">
              <a:avLst/>
            </a:prstGeom>
            <a:solidFill>
              <a:srgbClr val="FFC000"/>
            </a:solidFill>
          </p:spPr>
          <p:txBody>
            <a:bodyPr wrap="none" lIns="0" tIns="0" rIns="0" bIns="0" rtlCol="0">
              <a:spAutoFit/>
            </a:bodyPr>
            <a:lstStyle/>
            <a:p>
              <a:r>
                <a:rPr lang="de-DE" sz="800" dirty="0" err="1" smtClean="0"/>
                <a:t>Wuwei</a:t>
              </a:r>
              <a:endParaRPr lang="de-DE" sz="800" dirty="0"/>
            </a:p>
          </p:txBody>
        </p:sp>
        <p:sp>
          <p:nvSpPr>
            <p:cNvPr id="25" name="Textfeld 24"/>
            <p:cNvSpPr txBox="1"/>
            <p:nvPr/>
          </p:nvSpPr>
          <p:spPr>
            <a:xfrm>
              <a:off x="8276641" y="2650259"/>
              <a:ext cx="381515" cy="123111"/>
            </a:xfrm>
            <a:prstGeom prst="rect">
              <a:avLst/>
            </a:prstGeom>
            <a:solidFill>
              <a:srgbClr val="FFC000"/>
            </a:solidFill>
          </p:spPr>
          <p:txBody>
            <a:bodyPr wrap="none" lIns="0" tIns="0" rIns="0" bIns="0" rtlCol="0">
              <a:spAutoFit/>
            </a:bodyPr>
            <a:lstStyle/>
            <a:p>
              <a:r>
                <a:rPr lang="de-DE" sz="800" dirty="0" smtClean="0"/>
                <a:t>Shanghai</a:t>
              </a:r>
              <a:endParaRPr lang="de-DE" sz="800" dirty="0"/>
            </a:p>
          </p:txBody>
        </p:sp>
        <p:sp>
          <p:nvSpPr>
            <p:cNvPr id="26" name="Textfeld 25"/>
            <p:cNvSpPr txBox="1"/>
            <p:nvPr/>
          </p:nvSpPr>
          <p:spPr>
            <a:xfrm>
              <a:off x="8987313" y="2383224"/>
              <a:ext cx="237244" cy="123111"/>
            </a:xfrm>
            <a:prstGeom prst="rect">
              <a:avLst/>
            </a:prstGeom>
            <a:solidFill>
              <a:srgbClr val="FFC000"/>
            </a:solidFill>
          </p:spPr>
          <p:txBody>
            <a:bodyPr wrap="none" lIns="0" tIns="0" rIns="0" bIns="0" rtlCol="0">
              <a:spAutoFit/>
            </a:bodyPr>
            <a:lstStyle/>
            <a:p>
              <a:r>
                <a:rPr lang="de-DE" sz="800" dirty="0" smtClean="0"/>
                <a:t>Chiba</a:t>
              </a:r>
              <a:endParaRPr lang="de-DE" sz="800" dirty="0"/>
            </a:p>
          </p:txBody>
        </p:sp>
        <p:sp>
          <p:nvSpPr>
            <p:cNvPr id="27" name="Ellipse 26"/>
            <p:cNvSpPr/>
            <p:nvPr/>
          </p:nvSpPr>
          <p:spPr>
            <a:xfrm>
              <a:off x="8832056" y="2500314"/>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Textfeld 27"/>
            <p:cNvSpPr txBox="1"/>
            <p:nvPr/>
          </p:nvSpPr>
          <p:spPr>
            <a:xfrm>
              <a:off x="8975882" y="2683670"/>
              <a:ext cx="267702" cy="123111"/>
            </a:xfrm>
            <a:prstGeom prst="rect">
              <a:avLst/>
            </a:prstGeom>
            <a:solidFill>
              <a:srgbClr val="FFC000"/>
            </a:solidFill>
          </p:spPr>
          <p:txBody>
            <a:bodyPr wrap="none" lIns="0" tIns="0" rIns="0" bIns="0" rtlCol="0">
              <a:spAutoFit/>
            </a:bodyPr>
            <a:lstStyle/>
            <a:p>
              <a:r>
                <a:rPr lang="de-DE" sz="800" dirty="0" err="1" smtClean="0"/>
                <a:t>Hyogo</a:t>
              </a:r>
              <a:endParaRPr lang="de-DE" sz="800" dirty="0"/>
            </a:p>
          </p:txBody>
        </p:sp>
        <p:sp>
          <p:nvSpPr>
            <p:cNvPr id="29" name="Ellipse 28"/>
            <p:cNvSpPr/>
            <p:nvPr/>
          </p:nvSpPr>
          <p:spPr>
            <a:xfrm>
              <a:off x="8891588" y="2466977"/>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Textfeld 29"/>
            <p:cNvSpPr txBox="1"/>
            <p:nvPr/>
          </p:nvSpPr>
          <p:spPr>
            <a:xfrm>
              <a:off x="8457980" y="2169320"/>
              <a:ext cx="304571" cy="123111"/>
            </a:xfrm>
            <a:prstGeom prst="rect">
              <a:avLst/>
            </a:prstGeom>
            <a:solidFill>
              <a:srgbClr val="FFC000"/>
            </a:solidFill>
          </p:spPr>
          <p:txBody>
            <a:bodyPr wrap="none" lIns="0" tIns="0" rIns="0" bIns="0" rtlCol="0">
              <a:spAutoFit/>
            </a:bodyPr>
            <a:lstStyle/>
            <a:p>
              <a:r>
                <a:rPr lang="de-DE" sz="800" dirty="0" err="1" smtClean="0"/>
                <a:t>Gunma</a:t>
              </a:r>
              <a:endParaRPr lang="de-DE" sz="800" dirty="0"/>
            </a:p>
          </p:txBody>
        </p:sp>
        <p:cxnSp>
          <p:nvCxnSpPr>
            <p:cNvPr id="32" name="Gerade Verbindung mit Pfeil 31"/>
            <p:cNvCxnSpPr>
              <a:stCxn id="28" idx="0"/>
              <a:endCxn id="27" idx="5"/>
            </p:cNvCxnSpPr>
            <p:nvPr/>
          </p:nvCxnSpPr>
          <p:spPr>
            <a:xfrm flipH="1" flipV="1">
              <a:off x="8871080" y="2539338"/>
              <a:ext cx="238653" cy="144332"/>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4" name="Ellipse 33"/>
            <p:cNvSpPr/>
            <p:nvPr/>
          </p:nvSpPr>
          <p:spPr>
            <a:xfrm>
              <a:off x="8755856" y="2550321"/>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Textfeld 34"/>
            <p:cNvSpPr txBox="1"/>
            <p:nvPr/>
          </p:nvSpPr>
          <p:spPr>
            <a:xfrm>
              <a:off x="8788541" y="2818449"/>
              <a:ext cx="198772" cy="123111"/>
            </a:xfrm>
            <a:prstGeom prst="rect">
              <a:avLst/>
            </a:prstGeom>
            <a:solidFill>
              <a:srgbClr val="FFC000"/>
            </a:solidFill>
          </p:spPr>
          <p:txBody>
            <a:bodyPr wrap="none" lIns="0" tIns="0" rIns="0" bIns="0" rtlCol="0">
              <a:spAutoFit/>
            </a:bodyPr>
            <a:lstStyle/>
            <a:p>
              <a:r>
                <a:rPr lang="de-DE" sz="800" dirty="0" err="1" smtClean="0"/>
                <a:t>Tosu</a:t>
              </a:r>
              <a:endParaRPr lang="de-DE" sz="800" dirty="0"/>
            </a:p>
          </p:txBody>
        </p:sp>
        <p:sp>
          <p:nvSpPr>
            <p:cNvPr id="36" name="Ellipse 35"/>
            <p:cNvSpPr/>
            <p:nvPr/>
          </p:nvSpPr>
          <p:spPr>
            <a:xfrm>
              <a:off x="8903494" y="2502695"/>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Textfeld 38"/>
            <p:cNvSpPr txBox="1"/>
            <p:nvPr/>
          </p:nvSpPr>
          <p:spPr>
            <a:xfrm>
              <a:off x="9051607" y="2528480"/>
              <a:ext cx="440826" cy="123111"/>
            </a:xfrm>
            <a:prstGeom prst="rect">
              <a:avLst/>
            </a:prstGeom>
            <a:solidFill>
              <a:srgbClr val="FFC000"/>
            </a:solidFill>
          </p:spPr>
          <p:txBody>
            <a:bodyPr wrap="none" lIns="0" tIns="0" rIns="0" bIns="0" rtlCol="0">
              <a:spAutoFit/>
            </a:bodyPr>
            <a:lstStyle/>
            <a:p>
              <a:r>
                <a:rPr lang="de-DE" sz="800" dirty="0" smtClean="0"/>
                <a:t>Yokohama</a:t>
              </a:r>
              <a:endParaRPr lang="de-DE" sz="800" dirty="0"/>
            </a:p>
          </p:txBody>
        </p:sp>
        <p:cxnSp>
          <p:nvCxnSpPr>
            <p:cNvPr id="42" name="Gerade Verbindung mit Pfeil 41"/>
            <p:cNvCxnSpPr>
              <a:stCxn id="39" idx="1"/>
              <a:endCxn id="36" idx="5"/>
            </p:cNvCxnSpPr>
            <p:nvPr/>
          </p:nvCxnSpPr>
          <p:spPr>
            <a:xfrm flipH="1" flipV="1">
              <a:off x="8942518" y="2541719"/>
              <a:ext cx="109089" cy="48317"/>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46" name="Ellipse 45"/>
            <p:cNvSpPr/>
            <p:nvPr/>
          </p:nvSpPr>
          <p:spPr>
            <a:xfrm>
              <a:off x="8839200" y="2519364"/>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Textfeld 46"/>
            <p:cNvSpPr txBox="1"/>
            <p:nvPr/>
          </p:nvSpPr>
          <p:spPr>
            <a:xfrm>
              <a:off x="8719274" y="2637548"/>
              <a:ext cx="253274" cy="123111"/>
            </a:xfrm>
            <a:prstGeom prst="rect">
              <a:avLst/>
            </a:prstGeom>
            <a:solidFill>
              <a:srgbClr val="FFC000"/>
            </a:solidFill>
          </p:spPr>
          <p:txBody>
            <a:bodyPr wrap="none" lIns="0" tIns="0" rIns="0" bIns="0" rtlCol="0">
              <a:spAutoFit/>
            </a:bodyPr>
            <a:lstStyle/>
            <a:p>
              <a:r>
                <a:rPr lang="de-DE" sz="800" dirty="0" smtClean="0"/>
                <a:t>Osaka</a:t>
              </a:r>
              <a:endParaRPr lang="de-DE" sz="800" dirty="0"/>
            </a:p>
          </p:txBody>
        </p:sp>
        <p:cxnSp>
          <p:nvCxnSpPr>
            <p:cNvPr id="49" name="Gerade Verbindung mit Pfeil 48"/>
            <p:cNvCxnSpPr>
              <a:stCxn id="47" idx="0"/>
              <a:endCxn id="46" idx="4"/>
            </p:cNvCxnSpPr>
            <p:nvPr/>
          </p:nvCxnSpPr>
          <p:spPr>
            <a:xfrm flipV="1">
              <a:off x="8845911" y="2565083"/>
              <a:ext cx="16149" cy="72465"/>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Gerade Verbindung mit Pfeil 51"/>
            <p:cNvCxnSpPr>
              <a:stCxn id="30" idx="3"/>
              <a:endCxn id="29" idx="1"/>
            </p:cNvCxnSpPr>
            <p:nvPr/>
          </p:nvCxnSpPr>
          <p:spPr>
            <a:xfrm>
              <a:off x="8762551" y="2230876"/>
              <a:ext cx="135732" cy="242796"/>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54" name="Ellipse 53"/>
            <p:cNvSpPr/>
            <p:nvPr/>
          </p:nvSpPr>
          <p:spPr>
            <a:xfrm>
              <a:off x="8910638" y="2412208"/>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Textfeld 54"/>
            <p:cNvSpPr txBox="1"/>
            <p:nvPr/>
          </p:nvSpPr>
          <p:spPr>
            <a:xfrm>
              <a:off x="8808719" y="2240349"/>
              <a:ext cx="411972" cy="123111"/>
            </a:xfrm>
            <a:prstGeom prst="rect">
              <a:avLst/>
            </a:prstGeom>
            <a:solidFill>
              <a:srgbClr val="FFC000"/>
            </a:solidFill>
          </p:spPr>
          <p:txBody>
            <a:bodyPr wrap="none" lIns="0" tIns="0" rIns="0" bIns="0" rtlCol="0">
              <a:spAutoFit/>
            </a:bodyPr>
            <a:lstStyle/>
            <a:p>
              <a:r>
                <a:rPr lang="de-DE" sz="800" dirty="0" smtClean="0"/>
                <a:t>Yamagata</a:t>
              </a:r>
              <a:endParaRPr lang="de-DE" sz="800" dirty="0"/>
            </a:p>
          </p:txBody>
        </p:sp>
        <p:cxnSp>
          <p:nvCxnSpPr>
            <p:cNvPr id="57" name="Gerade Verbindung mit Pfeil 56"/>
            <p:cNvCxnSpPr>
              <a:stCxn id="55" idx="2"/>
            </p:cNvCxnSpPr>
            <p:nvPr/>
          </p:nvCxnSpPr>
          <p:spPr>
            <a:xfrm flipH="1">
              <a:off x="8939213" y="2363460"/>
              <a:ext cx="75492" cy="48748"/>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p:cNvCxnSpPr>
              <a:stCxn id="35" idx="0"/>
              <a:endCxn id="34" idx="3"/>
            </p:cNvCxnSpPr>
            <p:nvPr/>
          </p:nvCxnSpPr>
          <p:spPr>
            <a:xfrm flipH="1" flipV="1">
              <a:off x="8762551" y="2589345"/>
              <a:ext cx="125376" cy="229104"/>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5" name="Ellipse 64"/>
            <p:cNvSpPr/>
            <p:nvPr/>
          </p:nvSpPr>
          <p:spPr>
            <a:xfrm>
              <a:off x="8627269" y="2433639"/>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6" name="Textfeld 65"/>
            <p:cNvSpPr txBox="1"/>
            <p:nvPr/>
          </p:nvSpPr>
          <p:spPr>
            <a:xfrm>
              <a:off x="8418194" y="2314167"/>
              <a:ext cx="230832" cy="123111"/>
            </a:xfrm>
            <a:prstGeom prst="rect">
              <a:avLst/>
            </a:prstGeom>
            <a:solidFill>
              <a:srgbClr val="FFC000"/>
            </a:solidFill>
          </p:spPr>
          <p:txBody>
            <a:bodyPr wrap="none" lIns="0" tIns="0" rIns="0" bIns="0" rtlCol="0">
              <a:spAutoFit/>
            </a:bodyPr>
            <a:lstStyle/>
            <a:p>
              <a:r>
                <a:rPr lang="de-DE" sz="800" dirty="0" smtClean="0"/>
                <a:t>Seoul</a:t>
              </a:r>
              <a:endParaRPr lang="de-DE" sz="800" dirty="0"/>
            </a:p>
          </p:txBody>
        </p:sp>
        <p:sp>
          <p:nvSpPr>
            <p:cNvPr id="68" name="Ellipse 67"/>
            <p:cNvSpPr/>
            <p:nvPr/>
          </p:nvSpPr>
          <p:spPr>
            <a:xfrm>
              <a:off x="8601076" y="2771777"/>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Textfeld 68"/>
            <p:cNvSpPr txBox="1"/>
            <p:nvPr/>
          </p:nvSpPr>
          <p:spPr>
            <a:xfrm>
              <a:off x="8494394" y="2823755"/>
              <a:ext cx="253274" cy="123111"/>
            </a:xfrm>
            <a:prstGeom prst="rect">
              <a:avLst/>
            </a:prstGeom>
            <a:solidFill>
              <a:srgbClr val="FFC000"/>
            </a:solidFill>
          </p:spPr>
          <p:txBody>
            <a:bodyPr wrap="none" lIns="0" tIns="0" rIns="0" bIns="0" rtlCol="0">
              <a:spAutoFit/>
            </a:bodyPr>
            <a:lstStyle/>
            <a:p>
              <a:r>
                <a:rPr lang="de-DE" sz="800" dirty="0" smtClean="0"/>
                <a:t>Taipei</a:t>
              </a:r>
              <a:endParaRPr lang="de-DE" sz="800" dirty="0"/>
            </a:p>
          </p:txBody>
        </p:sp>
        <p:sp>
          <p:nvSpPr>
            <p:cNvPr id="70" name="Ellipse 69"/>
            <p:cNvSpPr/>
            <p:nvPr/>
          </p:nvSpPr>
          <p:spPr>
            <a:xfrm>
              <a:off x="8689182" y="2493171"/>
              <a:ext cx="45719" cy="45719"/>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1" name="Textfeld 70"/>
            <p:cNvSpPr txBox="1"/>
            <p:nvPr/>
          </p:nvSpPr>
          <p:spPr>
            <a:xfrm>
              <a:off x="8430104" y="2471330"/>
              <a:ext cx="254878" cy="123111"/>
            </a:xfrm>
            <a:prstGeom prst="rect">
              <a:avLst/>
            </a:prstGeom>
            <a:solidFill>
              <a:srgbClr val="92D050"/>
            </a:solidFill>
          </p:spPr>
          <p:txBody>
            <a:bodyPr wrap="none" lIns="0" tIns="0" rIns="0" bIns="0" rtlCol="0">
              <a:spAutoFit/>
            </a:bodyPr>
            <a:lstStyle/>
            <a:p>
              <a:r>
                <a:rPr lang="de-DE" sz="800" dirty="0" err="1" smtClean="0"/>
                <a:t>Busan</a:t>
              </a:r>
              <a:endParaRPr lang="de-DE" sz="800" dirty="0"/>
            </a:p>
          </p:txBody>
        </p:sp>
        <p:sp>
          <p:nvSpPr>
            <p:cNvPr id="72" name="Textfeld 71"/>
            <p:cNvSpPr txBox="1"/>
            <p:nvPr/>
          </p:nvSpPr>
          <p:spPr>
            <a:xfrm>
              <a:off x="5661231" y="2138126"/>
              <a:ext cx="209994" cy="123111"/>
            </a:xfrm>
            <a:prstGeom prst="rect">
              <a:avLst/>
            </a:prstGeom>
            <a:solidFill>
              <a:srgbClr val="92D050"/>
            </a:solidFill>
          </p:spPr>
          <p:txBody>
            <a:bodyPr wrap="none" lIns="0" tIns="0" rIns="0" bIns="0" rtlCol="0">
              <a:spAutoFit/>
            </a:bodyPr>
            <a:lstStyle/>
            <a:p>
              <a:r>
                <a:rPr lang="de-DE" sz="800" dirty="0" smtClean="0"/>
                <a:t>Caen</a:t>
              </a:r>
              <a:endParaRPr lang="de-DE" sz="800" dirty="0"/>
            </a:p>
          </p:txBody>
        </p:sp>
        <p:sp>
          <p:nvSpPr>
            <p:cNvPr id="73" name="Textfeld 72"/>
            <p:cNvSpPr txBox="1"/>
            <p:nvPr/>
          </p:nvSpPr>
          <p:spPr>
            <a:xfrm>
              <a:off x="4053887" y="2585801"/>
              <a:ext cx="490519" cy="123111"/>
            </a:xfrm>
            <a:prstGeom prst="rect">
              <a:avLst/>
            </a:prstGeom>
            <a:solidFill>
              <a:srgbClr val="92D050"/>
            </a:solidFill>
          </p:spPr>
          <p:txBody>
            <a:bodyPr wrap="none" lIns="0" tIns="0" rIns="0" bIns="0" rtlCol="0">
              <a:spAutoFit/>
            </a:bodyPr>
            <a:lstStyle/>
            <a:p>
              <a:r>
                <a:rPr lang="de-DE" sz="800" dirty="0" smtClean="0"/>
                <a:t>Jacksonville</a:t>
              </a:r>
              <a:endParaRPr lang="de-DE" sz="800" dirty="0"/>
            </a:p>
          </p:txBody>
        </p:sp>
        <p:sp>
          <p:nvSpPr>
            <p:cNvPr id="74" name="Textfeld 73"/>
            <p:cNvSpPr txBox="1"/>
            <p:nvPr/>
          </p:nvSpPr>
          <p:spPr>
            <a:xfrm>
              <a:off x="6107115" y="1964459"/>
              <a:ext cx="365485" cy="123111"/>
            </a:xfrm>
            <a:prstGeom prst="rect">
              <a:avLst/>
            </a:prstGeom>
            <a:solidFill>
              <a:srgbClr val="FFC000"/>
            </a:solidFill>
          </p:spPr>
          <p:txBody>
            <a:bodyPr wrap="none" lIns="0" tIns="0" rIns="0" bIns="0" rtlCol="0">
              <a:spAutoFit/>
            </a:bodyPr>
            <a:lstStyle/>
            <a:p>
              <a:r>
                <a:rPr lang="de-DE" sz="800" dirty="0" smtClean="0"/>
                <a:t>Marburg</a:t>
              </a:r>
              <a:endParaRPr lang="de-DE" sz="800" dirty="0"/>
            </a:p>
          </p:txBody>
        </p:sp>
        <p:sp>
          <p:nvSpPr>
            <p:cNvPr id="75" name="Textfeld 74"/>
            <p:cNvSpPr txBox="1"/>
            <p:nvPr/>
          </p:nvSpPr>
          <p:spPr>
            <a:xfrm>
              <a:off x="6214271" y="2121622"/>
              <a:ext cx="221214" cy="123111"/>
            </a:xfrm>
            <a:prstGeom prst="rect">
              <a:avLst/>
            </a:prstGeom>
            <a:solidFill>
              <a:srgbClr val="FFC000"/>
            </a:solidFill>
          </p:spPr>
          <p:txBody>
            <a:bodyPr wrap="none" lIns="0" tIns="0" rIns="0" bIns="0" rtlCol="0">
              <a:spAutoFit/>
            </a:bodyPr>
            <a:lstStyle/>
            <a:p>
              <a:r>
                <a:rPr lang="de-DE" sz="800" dirty="0" smtClean="0"/>
                <a:t>Wien</a:t>
              </a:r>
              <a:endParaRPr lang="de-DE" sz="800" dirty="0"/>
            </a:p>
          </p:txBody>
        </p:sp>
        <p:sp>
          <p:nvSpPr>
            <p:cNvPr id="76" name="Textfeld 75"/>
            <p:cNvSpPr txBox="1"/>
            <p:nvPr/>
          </p:nvSpPr>
          <p:spPr>
            <a:xfrm>
              <a:off x="5997577" y="2288310"/>
              <a:ext cx="222818" cy="123111"/>
            </a:xfrm>
            <a:prstGeom prst="rect">
              <a:avLst/>
            </a:prstGeom>
            <a:solidFill>
              <a:srgbClr val="FFC000"/>
            </a:solidFill>
          </p:spPr>
          <p:txBody>
            <a:bodyPr wrap="none" lIns="0" tIns="0" rIns="0" bIns="0" rtlCol="0">
              <a:spAutoFit/>
            </a:bodyPr>
            <a:lstStyle/>
            <a:p>
              <a:r>
                <a:rPr lang="de-DE" sz="800" dirty="0" smtClean="0"/>
                <a:t>Pavia</a:t>
              </a:r>
              <a:endParaRPr lang="de-DE" sz="800" dirty="0"/>
            </a:p>
          </p:txBody>
        </p:sp>
        <p:sp>
          <p:nvSpPr>
            <p:cNvPr id="77" name="Textfeld 76"/>
            <p:cNvSpPr txBox="1"/>
            <p:nvPr/>
          </p:nvSpPr>
          <p:spPr>
            <a:xfrm>
              <a:off x="5498188" y="2288310"/>
              <a:ext cx="458459" cy="123111"/>
            </a:xfrm>
            <a:prstGeom prst="rect">
              <a:avLst/>
            </a:prstGeom>
            <a:solidFill>
              <a:srgbClr val="FFC000"/>
            </a:solidFill>
          </p:spPr>
          <p:txBody>
            <a:bodyPr wrap="none" lIns="0" tIns="0" rIns="0" bIns="0" rtlCol="0">
              <a:spAutoFit/>
            </a:bodyPr>
            <a:lstStyle/>
            <a:p>
              <a:r>
                <a:rPr lang="de-DE" sz="800" dirty="0" smtClean="0"/>
                <a:t>Heidelberg</a:t>
              </a:r>
              <a:endParaRPr lang="de-DE" sz="800" dirty="0"/>
            </a:p>
          </p:txBody>
        </p:sp>
        <p:sp>
          <p:nvSpPr>
            <p:cNvPr id="78" name="Textfeld 77"/>
            <p:cNvSpPr txBox="1"/>
            <p:nvPr/>
          </p:nvSpPr>
          <p:spPr>
            <a:xfrm>
              <a:off x="5620488" y="1998229"/>
              <a:ext cx="440826" cy="123111"/>
            </a:xfrm>
            <a:prstGeom prst="rect">
              <a:avLst/>
            </a:prstGeom>
            <a:solidFill>
              <a:srgbClr val="FF0000"/>
            </a:solidFill>
          </p:spPr>
          <p:txBody>
            <a:bodyPr wrap="none" lIns="0" tIns="0" rIns="0" bIns="0" rtlCol="0">
              <a:spAutoFit/>
            </a:bodyPr>
            <a:lstStyle/>
            <a:p>
              <a:r>
                <a:rPr lang="de-DE" sz="800" dirty="0" smtClean="0"/>
                <a:t>Darmstadt</a:t>
              </a:r>
              <a:endParaRPr lang="de-DE" sz="800" dirty="0"/>
            </a:p>
          </p:txBody>
        </p:sp>
        <p:cxnSp>
          <p:nvCxnSpPr>
            <p:cNvPr id="80" name="Gerade Verbindung mit Pfeil 79"/>
            <p:cNvCxnSpPr>
              <a:endCxn id="15" idx="3"/>
            </p:cNvCxnSpPr>
            <p:nvPr/>
          </p:nvCxnSpPr>
          <p:spPr>
            <a:xfrm flipV="1">
              <a:off x="5943295" y="2167863"/>
              <a:ext cx="130825" cy="120447"/>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82222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But </a:t>
            </a:r>
            <a:r>
              <a:rPr lang="de-DE" dirty="0" err="1" smtClean="0"/>
              <a:t>science</a:t>
            </a:r>
            <a:r>
              <a:rPr lang="de-DE" dirty="0" smtClean="0"/>
              <a:t> </a:t>
            </a:r>
            <a:r>
              <a:rPr lang="de-DE" dirty="0" err="1" smtClean="0"/>
              <a:t>never</a:t>
            </a:r>
            <a:r>
              <a:rPr lang="de-DE" dirty="0" smtClean="0"/>
              <a:t> </a:t>
            </a:r>
            <a:r>
              <a:rPr lang="de-DE" dirty="0" err="1" smtClean="0"/>
              <a:t>ends</a:t>
            </a:r>
            <a:endParaRPr lang="de-DE" dirty="0"/>
          </a:p>
        </p:txBody>
      </p:sp>
      <p:sp>
        <p:nvSpPr>
          <p:cNvPr id="3" name="Inhaltsplatzhalter 2"/>
          <p:cNvSpPr>
            <a:spLocks noGrp="1"/>
          </p:cNvSpPr>
          <p:nvPr>
            <p:ph idx="1"/>
          </p:nvPr>
        </p:nvSpPr>
        <p:spPr/>
        <p:txBody>
          <a:bodyPr/>
          <a:lstStyle/>
          <a:p>
            <a:pPr marL="342900" indent="-342900">
              <a:buFont typeface="Arial" panose="020B0604020202020204" pitchFamily="34" charset="0"/>
              <a:buChar char="•"/>
            </a:pPr>
            <a:r>
              <a:rPr lang="de-DE" dirty="0" smtClean="0"/>
              <a:t>FLASH / Ultra-High Dose Rate</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BARB</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Mixed beam</a:t>
            </a:r>
            <a:endParaRPr lang="de-DE" dirty="0"/>
          </a:p>
        </p:txBody>
      </p:sp>
      <p:sp>
        <p:nvSpPr>
          <p:cNvPr id="4" name="Datumsplatzhalter 3"/>
          <p:cNvSpPr>
            <a:spLocks noGrp="1"/>
          </p:cNvSpPr>
          <p:nvPr>
            <p:ph type="dt" sz="half" idx="10"/>
          </p:nvPr>
        </p:nvSpPr>
        <p:spPr/>
        <p:txBody>
          <a:bodyPr/>
          <a:lstStyle/>
          <a:p>
            <a:fld id="{9049331D-222E-471F-963E-1519CD586A2A}" type="datetime1">
              <a:rPr lang="it-IT" smtClean="0"/>
              <a:t>16/10/2024</a:t>
            </a:fld>
            <a:endParaRPr lang="it-IT"/>
          </a:p>
        </p:txBody>
      </p:sp>
      <p:sp>
        <p:nvSpPr>
          <p:cNvPr id="5" name="Fußzeilenplatzhalter 4"/>
          <p:cNvSpPr>
            <a:spLocks noGrp="1"/>
          </p:cNvSpPr>
          <p:nvPr>
            <p:ph type="ftr" sz="quarter" idx="11"/>
          </p:nvPr>
        </p:nvSpPr>
        <p:spPr/>
        <p:txBody>
          <a:bodyPr/>
          <a:lstStyle/>
          <a:p>
            <a:r>
              <a:rPr lang="it-IT" smtClean="0"/>
              <a:t>Lehmann – Hadron Therapy at GSI</a:t>
            </a:r>
            <a:endParaRPr lang="it-IT"/>
          </a:p>
        </p:txBody>
      </p:sp>
      <p:sp>
        <p:nvSpPr>
          <p:cNvPr id="6" name="Foliennummernplatzhalter 5"/>
          <p:cNvSpPr>
            <a:spLocks noGrp="1"/>
          </p:cNvSpPr>
          <p:nvPr>
            <p:ph type="sldNum" sz="quarter" idx="12"/>
          </p:nvPr>
        </p:nvSpPr>
        <p:spPr/>
        <p:txBody>
          <a:bodyPr/>
          <a:lstStyle/>
          <a:p>
            <a:fld id="{44B3000C-AF20-481F-AF4F-24E9E8451D0A}" type="slidenum">
              <a:rPr lang="it-IT" smtClean="0"/>
              <a:t>9</a:t>
            </a:fld>
            <a:endParaRPr lang="it-IT"/>
          </a:p>
        </p:txBody>
      </p:sp>
    </p:spTree>
    <p:extLst>
      <p:ext uri="{BB962C8B-B14F-4D97-AF65-F5344CB8AC3E}">
        <p14:creationId xmlns:p14="http://schemas.microsoft.com/office/powerpoint/2010/main" val="139390440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870</Words>
  <Application>Microsoft Office PowerPoint</Application>
  <PresentationFormat>Breitbild</PresentationFormat>
  <Paragraphs>213</Paragraphs>
  <Slides>24</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24</vt:i4>
      </vt:variant>
    </vt:vector>
  </HeadingPairs>
  <TitlesOfParts>
    <vt:vector size="31" baseType="lpstr">
      <vt:lpstr>Arial</vt:lpstr>
      <vt:lpstr>Arial Narrow</vt:lpstr>
      <vt:lpstr>Calibri</vt:lpstr>
      <vt:lpstr>Calibri Light</vt:lpstr>
      <vt:lpstr>Symbol</vt:lpstr>
      <vt:lpstr>Wingdings</vt:lpstr>
      <vt:lpstr>Tema di Office</vt:lpstr>
      <vt:lpstr>Hadron Therapy at GSI - where we come from, where we go</vt:lpstr>
      <vt:lpstr>How it all started</vt:lpstr>
      <vt:lpstr>PowerPoint-Präsentation</vt:lpstr>
      <vt:lpstr>The Result</vt:lpstr>
      <vt:lpstr>PowerPoint-Präsentation</vt:lpstr>
      <vt:lpstr>Pilot project for hadron therapy 1997-2008</vt:lpstr>
      <vt:lpstr>Better than x-ray</vt:lpstr>
      <vt:lpstr>We metastasize</vt:lpstr>
      <vt:lpstr>But science never ends</vt:lpstr>
      <vt:lpstr>FLASH / Ultra-High Dose Rate treatment</vt:lpstr>
      <vt:lpstr>Range modulator</vt:lpstr>
      <vt:lpstr>Carbon FLASH in mice</vt:lpstr>
      <vt:lpstr>BARB</vt:lpstr>
      <vt:lpstr>First BARB study in animals</vt:lpstr>
      <vt:lpstr>Mixed He C ion beams for range monitoring</vt:lpstr>
      <vt:lpstr>Further projects</vt:lpstr>
      <vt:lpstr>Biophysics Department today</vt:lpstr>
      <vt:lpstr>The Biophysics Department</vt:lpstr>
      <vt:lpstr>Biophysics at GSI – science with existing facilities</vt:lpstr>
      <vt:lpstr>Biophysics at present facilities</vt:lpstr>
      <vt:lpstr>A FAIR future</vt:lpstr>
      <vt:lpstr>A FAIR future</vt:lpstr>
      <vt:lpstr>A few words on HITRI+ TNA</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Lehmann, Konrad</cp:lastModifiedBy>
  <cp:revision>47</cp:revision>
  <dcterms:created xsi:type="dcterms:W3CDTF">2021-04-12T07:15:47Z</dcterms:created>
  <dcterms:modified xsi:type="dcterms:W3CDTF">2024-10-16T14:25:13Z</dcterms:modified>
</cp:coreProperties>
</file>