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handoutMasterIdLst>
    <p:handoutMasterId r:id="rId27"/>
  </p:handoutMasterIdLst>
  <p:sldIdLst>
    <p:sldId id="256" r:id="rId2"/>
    <p:sldId id="264" r:id="rId3"/>
    <p:sldId id="265" r:id="rId4"/>
    <p:sldId id="266" r:id="rId5"/>
    <p:sldId id="649" r:id="rId6"/>
    <p:sldId id="645" r:id="rId7"/>
    <p:sldId id="651" r:id="rId8"/>
    <p:sldId id="268" r:id="rId9"/>
    <p:sldId id="286" r:id="rId10"/>
    <p:sldId id="656" r:id="rId11"/>
    <p:sldId id="655" r:id="rId12"/>
    <p:sldId id="652" r:id="rId13"/>
    <p:sldId id="269" r:id="rId14"/>
    <p:sldId id="653" r:id="rId15"/>
    <p:sldId id="270" r:id="rId16"/>
    <p:sldId id="642" r:id="rId17"/>
    <p:sldId id="263" r:id="rId18"/>
    <p:sldId id="647" r:id="rId19"/>
    <p:sldId id="650" r:id="rId20"/>
    <p:sldId id="272" r:id="rId21"/>
    <p:sldId id="273" r:id="rId22"/>
    <p:sldId id="648" r:id="rId23"/>
    <p:sldId id="654" r:id="rId24"/>
    <p:sldId id="260" r:id="rId2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394" autoAdjust="0"/>
  </p:normalViewPr>
  <p:slideViewPr>
    <p:cSldViewPr snapToGrid="0" showGuides="1">
      <p:cViewPr varScale="1">
        <p:scale>
          <a:sx n="62" d="100"/>
          <a:sy n="62" d="100"/>
        </p:scale>
        <p:origin x="1566"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5AF4ED-EE5A-4758-9024-6DD1B4B3B1F7}" type="datetimeFigureOut">
              <a:rPr lang="it-IT" smtClean="0"/>
              <a:t>19/10/2024</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76E1DF1-DA0F-459F-AAEB-02996ED170C1}" type="slidenum">
              <a:rPr lang="it-IT" smtClean="0"/>
              <a:t>‹#›</a:t>
            </a:fld>
            <a:endParaRPr lang="it-IT"/>
          </a:p>
        </p:txBody>
      </p:sp>
    </p:spTree>
    <p:extLst>
      <p:ext uri="{BB962C8B-B14F-4D97-AF65-F5344CB8AC3E}">
        <p14:creationId xmlns:p14="http://schemas.microsoft.com/office/powerpoint/2010/main" val="23044893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594468-2B87-4B1B-8A43-9440FF57C1C7}" type="datetimeFigureOut">
              <a:rPr lang="it-IT" smtClean="0"/>
              <a:t>19/10/2024</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EB1CD6-FF77-4E90-85A7-D8FB7912EC61}" type="slidenum">
              <a:rPr lang="it-IT" smtClean="0"/>
              <a:t>‹#›</a:t>
            </a:fld>
            <a:endParaRPr lang="it-IT"/>
          </a:p>
        </p:txBody>
      </p:sp>
    </p:spTree>
    <p:extLst>
      <p:ext uri="{BB962C8B-B14F-4D97-AF65-F5344CB8AC3E}">
        <p14:creationId xmlns:p14="http://schemas.microsoft.com/office/powerpoint/2010/main" val="387753883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Leukaemia</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is a cancer of the bone marrow, the spongy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centre</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of the bones that makes blood cells</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Neuroblastoma is a disease in which malignant (cancer) cells form in nerve tissue of the adrenal gland, neck, chest or spinal cord. </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Wilms’ tumor is a type of kidney cancer also known as nephroblastoma</a:t>
            </a:r>
          </a:p>
          <a:p>
            <a:r>
              <a:rPr lang="en-US" sz="1200" kern="100" dirty="0">
                <a:effectLst/>
                <a:latin typeface="Aptos" panose="020B0004020202020204" pitchFamily="34" charset="0"/>
                <a:ea typeface="Aptos" panose="020B0004020202020204" pitchFamily="34" charset="0"/>
                <a:cs typeface="Times New Roman" panose="02020603050405020304" pitchFamily="18" charset="0"/>
              </a:rPr>
              <a:t>-Rhabdomyosarcoma is a fast-growing, highly-malignant soft-tissue sarcoma which develops in the muscle, mostly in the neck, head, bladder and testes</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Lymphomas are malignant cell infiltrations of the lymphatic system located in the neck, armpit, and groin</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Retinoblastoma is a type of eye cancer that occurs in the retina of one, or both eyes. </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Osteosarcoma and Ewing's sarcoma are the most common malignancies of bone tissues in children.</a:t>
            </a:r>
            <a:endParaRPr lang="en-US" dirty="0"/>
          </a:p>
          <a:p>
            <a:endParaRPr lang="el-GR" dirty="0"/>
          </a:p>
        </p:txBody>
      </p:sp>
    </p:spTree>
    <p:extLst>
      <p:ext uri="{BB962C8B-B14F-4D97-AF65-F5344CB8AC3E}">
        <p14:creationId xmlns:p14="http://schemas.microsoft.com/office/powerpoint/2010/main" val="4115958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Leukaemia</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is a cancer of the bone marrow, the spongy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centre</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of the bones that makes blood cells</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Neuroblastoma is a disease in which malignant (cancer) cells form in nerve tissue of the adrenal gland, neck, chest or spinal cord. </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Wilms’ tumor is a type of kidney cancer also known as nephroblastoma</a:t>
            </a:r>
          </a:p>
          <a:p>
            <a:r>
              <a:rPr lang="en-US" sz="1200" kern="100" dirty="0">
                <a:effectLst/>
                <a:latin typeface="Aptos" panose="020B0004020202020204" pitchFamily="34" charset="0"/>
                <a:ea typeface="Aptos" panose="020B0004020202020204" pitchFamily="34" charset="0"/>
                <a:cs typeface="Times New Roman" panose="02020603050405020304" pitchFamily="18" charset="0"/>
              </a:rPr>
              <a:t>-Rhabdomyosarcoma is a fast-growing, highly-malignant soft-tissue sarcoma which develops in the muscle, mostly in the neck, head, bladder and testes</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Lymphomas are malignant cell infiltrations of the lymphatic system located in the neck, armpit, and groin</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Retinoblastoma is a type of eye cancer that occurs in the retina of one, or both eyes. </a:t>
            </a:r>
          </a:p>
          <a:p>
            <a:r>
              <a:rPr lang="en-US" sz="1200" kern="100" dirty="0">
                <a:effectLst/>
                <a:latin typeface="Aptos" panose="020B0004020202020204" pitchFamily="34" charset="0"/>
                <a:cs typeface="Times New Roman" panose="02020603050405020304" pitchFamily="18" charset="0"/>
              </a:rPr>
              <a:t>-</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Osteosarcoma and Ewing's sarcoma are the most common malignancies of bone tissues in children.</a:t>
            </a:r>
            <a:endParaRPr lang="en-US" dirty="0"/>
          </a:p>
          <a:p>
            <a:endParaRPr lang="el-GR" dirty="0"/>
          </a:p>
        </p:txBody>
      </p:sp>
    </p:spTree>
    <p:extLst>
      <p:ext uri="{BB962C8B-B14F-4D97-AF65-F5344CB8AC3E}">
        <p14:creationId xmlns:p14="http://schemas.microsoft.com/office/powerpoint/2010/main" val="1535676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US" dirty="0"/>
              <a:t>the pediatric proton community has adopted more conservative brainstem constraints. Children with ependymoma, particularly those needing higher doses (e.g., 59.4 </a:t>
            </a:r>
            <a:r>
              <a:rPr lang="en-US" dirty="0" err="1"/>
              <a:t>Gy</a:t>
            </a:r>
            <a:r>
              <a:rPr lang="en-US" dirty="0"/>
              <a:t> RBE) to treat areas near the brainstem, are less likely to meet these stricter constraints. Furthermore, data from institutions using more conservative constraints and lower doses for fully resected tumors show that disease control can still be maintained while reducing brainstem toxicity risks</a:t>
            </a:r>
            <a:br>
              <a:rPr lang="en-US" dirty="0"/>
            </a:br>
            <a:br>
              <a:rPr lang="en-US" dirty="0"/>
            </a:br>
            <a:r>
              <a:rPr lang="en-US" dirty="0"/>
              <a:t>It highlights that the use of photon CSI increases the risk of developing secondary neoplasms, particularly due to radiation exposure, which impacts long-term survivorship in these children. The study emphasizes the need for careful monitoring and possibly adopting more advanced radiation techniques like proton therapy to reduce this risk.</a:t>
            </a:r>
          </a:p>
          <a:p>
            <a:endParaRPr lang="en-US" dirty="0"/>
          </a:p>
          <a:p>
            <a:endParaRPr lang="el-GR" dirty="0"/>
          </a:p>
        </p:txBody>
      </p:sp>
    </p:spTree>
    <p:extLst>
      <p:ext uri="{BB962C8B-B14F-4D97-AF65-F5344CB8AC3E}">
        <p14:creationId xmlns:p14="http://schemas.microsoft.com/office/powerpoint/2010/main" val="5057682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122362"/>
            <a:ext cx="77724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685800" y="4419600"/>
            <a:ext cx="77724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a:t>AUTHOR NAME</a:t>
            </a:r>
            <a:endParaRPr lang="en-US" dirty="0"/>
          </a:p>
        </p:txBody>
      </p:sp>
      <p:sp>
        <p:nvSpPr>
          <p:cNvPr id="5" name="Footer Placeholder 4"/>
          <p:cNvSpPr>
            <a:spLocks noGrp="1"/>
          </p:cNvSpPr>
          <p:nvPr>
            <p:ph type="ftr" sz="quarter" idx="11"/>
          </p:nvPr>
        </p:nvSpPr>
        <p:spPr>
          <a:xfrm>
            <a:off x="3028950" y="6432551"/>
            <a:ext cx="3086100" cy="365125"/>
          </a:xfrm>
        </p:spPr>
        <p:txBody>
          <a:bodyPr/>
          <a:lstStyle>
            <a:lvl1pPr>
              <a:defRPr>
                <a:solidFill>
                  <a:schemeClr val="bg1"/>
                </a:solidFill>
              </a:defRPr>
            </a:lvl1pPr>
          </a:lstStyle>
          <a:p>
            <a:endParaRPr lang="it-IT" dirty="0"/>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33499" y="34621"/>
            <a:ext cx="2077002"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50791" y="5670000"/>
            <a:ext cx="5042417" cy="586217"/>
          </a:xfrm>
          <a:prstGeom prst="rect">
            <a:avLst/>
          </a:prstGeom>
        </p:spPr>
      </p:pic>
    </p:spTree>
    <p:extLst>
      <p:ext uri="{BB962C8B-B14F-4D97-AF65-F5344CB8AC3E}">
        <p14:creationId xmlns:p14="http://schemas.microsoft.com/office/powerpoint/2010/main" val="300028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4" name="Footer Placeholder 3"/>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
        <p:nvSpPr>
          <p:cNvPr id="8"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19/10/2024</a:t>
            </a:fld>
            <a:endParaRPr lang="it-IT" dirty="0"/>
          </a:p>
        </p:txBody>
      </p:sp>
      <p:sp>
        <p:nvSpPr>
          <p:cNvPr id="9"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a:t>
            </a:fld>
            <a:endParaRPr lang="it-IT" dirty="0"/>
          </a:p>
        </p:txBody>
      </p:sp>
    </p:spTree>
    <p:extLst>
      <p:ext uri="{BB962C8B-B14F-4D97-AF65-F5344CB8AC3E}">
        <p14:creationId xmlns:p14="http://schemas.microsoft.com/office/powerpoint/2010/main" val="3067353847"/>
      </p:ext>
    </p:extLst>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3" name="Content Placeholder 2"/>
          <p:cNvSpPr>
            <a:spLocks noGrp="1"/>
          </p:cNvSpPr>
          <p:nvPr>
            <p:ph idx="1"/>
          </p:nvPr>
        </p:nvSpPr>
        <p:spPr>
          <a:xfrm>
            <a:off x="628650" y="1825625"/>
            <a:ext cx="7886700" cy="3878867"/>
          </a:xfrm>
        </p:spPr>
        <p:txBody>
          <a:bodyPr>
            <a:normAutofit/>
          </a:bodyPr>
          <a:lstStyle>
            <a:lvl1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1pPr>
            <a:lvl2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2pPr>
            <a:lvl3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3pPr>
            <a:lvl4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4pPr>
            <a:lvl5pPr algn="l" defTabSz="914309" rtl="0" eaLnBrk="1" latinLnBrk="0" hangingPunct="1">
              <a:lnSpc>
                <a:spcPct val="90000"/>
              </a:lnSpc>
              <a:buClr>
                <a:schemeClr val="accent1"/>
              </a:buClr>
              <a:buFont typeface="Calibri" panose="020F0502020204030204" pitchFamily="34" charset="0"/>
              <a:defRPr lang="en-US" sz="1800" kern="1200" dirty="0">
                <a:solidFill>
                  <a:schemeClr val="tx1">
                    <a:lumMod val="75000"/>
                    <a:lumOff val="25000"/>
                  </a:schemeClr>
                </a:solidFill>
                <a:latin typeface="Arial" panose="020B0604020202020204" pitchFamily="34" charset="0"/>
                <a:ea typeface="+mn-ea"/>
                <a:cs typeface="Arial" panose="020B0604020202020204" pitchFamily="34" charset="0"/>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5" name="Footer Placeholder 4"/>
          <p:cNvSpPr>
            <a:spLocks noGrp="1"/>
          </p:cNvSpPr>
          <p:nvPr>
            <p:ph type="ftr" sz="quarter" idx="11"/>
          </p:nvPr>
        </p:nvSpPr>
        <p:spPr>
          <a:xfrm>
            <a:off x="3028950" y="6480176"/>
            <a:ext cx="3086100" cy="365125"/>
          </a:xfrm>
        </p:spPr>
        <p:txBody>
          <a:bodyPr/>
          <a:lstStyle>
            <a:lvl1pPr>
              <a:defRPr>
                <a:solidFill>
                  <a:schemeClr val="bg1"/>
                </a:solidFill>
              </a:defRPr>
            </a:lvl1pPr>
          </a:lstStyle>
          <a:p>
            <a:endParaRPr lang="it-IT" dirty="0"/>
          </a:p>
        </p:txBody>
      </p:sp>
      <p:sp>
        <p:nvSpPr>
          <p:cNvPr id="9"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19/10/2024</a:t>
            </a:fld>
            <a:endParaRPr lang="it-IT" dirty="0"/>
          </a:p>
        </p:txBody>
      </p:sp>
      <p:sp>
        <p:nvSpPr>
          <p:cNvPr id="10"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a:t>
            </a:fld>
            <a:endParaRPr lang="it-IT" dirty="0"/>
          </a:p>
        </p:txBody>
      </p:sp>
      <p:pic>
        <p:nvPicPr>
          <p:cNvPr id="11" name="Immagin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2" name="Immagin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2001049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6" name="Footer Placeholder 5"/>
          <p:cNvSpPr>
            <a:spLocks noGrp="1"/>
          </p:cNvSpPr>
          <p:nvPr>
            <p:ph type="ftr" sz="quarter" idx="11"/>
          </p:nvPr>
        </p:nvSpPr>
        <p:spPr>
          <a:xfrm>
            <a:off x="3028950" y="6442076"/>
            <a:ext cx="3086100" cy="365125"/>
          </a:xfrm>
        </p:spPr>
        <p:txBody>
          <a:bodyPr/>
          <a:lstStyle>
            <a:lvl1pPr>
              <a:defRPr>
                <a:solidFill>
                  <a:schemeClr val="bg1"/>
                </a:solidFill>
              </a:defRPr>
            </a:lvl1pPr>
          </a:lstStyle>
          <a:p>
            <a:endParaRPr lang="it-IT" dirty="0"/>
          </a:p>
        </p:txBody>
      </p:sp>
      <p:sp>
        <p:nvSpPr>
          <p:cNvPr id="8" name="Segnaposto testo 3"/>
          <p:cNvSpPr>
            <a:spLocks noGrp="1"/>
          </p:cNvSpPr>
          <p:nvPr>
            <p:ph type="body" sz="half" idx="13"/>
          </p:nvPr>
        </p:nvSpPr>
        <p:spPr>
          <a:xfrm>
            <a:off x="628650" y="1825625"/>
            <a:ext cx="3411329" cy="3780847"/>
          </a:xfrm>
        </p:spPr>
        <p:txBody>
          <a:bodyPr/>
          <a:lstStyle>
            <a:lvl1pPr marL="0" indent="0">
              <a:buNone/>
              <a:defRPr sz="1600">
                <a:latin typeface="Arial" panose="020B0604020202020204" pitchFamily="34" charset="0"/>
                <a:cs typeface="Arial" panose="020B0604020202020204" pitchFamily="34" charset="0"/>
              </a:defRPr>
            </a:lvl1pPr>
            <a:lvl2pPr marL="457155" indent="0">
              <a:buNone/>
              <a:defRPr sz="1400"/>
            </a:lvl2pPr>
            <a:lvl3pPr marL="914309" indent="0">
              <a:buNone/>
              <a:defRPr sz="1200"/>
            </a:lvl3pPr>
            <a:lvl4pPr marL="1371464" indent="0">
              <a:buNone/>
              <a:defRPr sz="1000"/>
            </a:lvl4pPr>
            <a:lvl5pPr marL="1828618" indent="0">
              <a:buNone/>
              <a:defRPr sz="1000"/>
            </a:lvl5pPr>
            <a:lvl6pPr marL="2285774" indent="0">
              <a:buNone/>
              <a:defRPr sz="1000"/>
            </a:lvl6pPr>
            <a:lvl7pPr marL="2742926" indent="0">
              <a:buNone/>
              <a:defRPr sz="1000"/>
            </a:lvl7pPr>
            <a:lvl8pPr marL="3200080" indent="0">
              <a:buNone/>
              <a:defRPr sz="1000"/>
            </a:lvl8pPr>
            <a:lvl9pPr marL="3657235" indent="0">
              <a:buNone/>
              <a:defRPr sz="1000"/>
            </a:lvl9pPr>
          </a:lstStyle>
          <a:p>
            <a:pPr lvl="0"/>
            <a:r>
              <a:rPr lang="it-IT" dirty="0"/>
              <a:t>Fare clic per modificare stili del testo dello schema</a:t>
            </a:r>
          </a:p>
        </p:txBody>
      </p:sp>
      <p:sp>
        <p:nvSpPr>
          <p:cNvPr id="9" name="Segnaposto immagine 2"/>
          <p:cNvSpPr>
            <a:spLocks noGrp="1"/>
          </p:cNvSpPr>
          <p:nvPr>
            <p:ph type="pic" idx="1"/>
          </p:nvPr>
        </p:nvSpPr>
        <p:spPr>
          <a:xfrm>
            <a:off x="4270771" y="1825625"/>
            <a:ext cx="4244580" cy="3780847"/>
          </a:xfrm>
        </p:spPr>
        <p:txBody>
          <a:bodyPr>
            <a:normAutofit/>
          </a:bodyPr>
          <a:lstStyle>
            <a:lvl1pPr marL="0" indent="0">
              <a:buNone/>
              <a:defRPr sz="3000">
                <a:latin typeface="Arial" panose="020B0604020202020204" pitchFamily="34" charset="0"/>
                <a:cs typeface="Arial" panose="020B0604020202020204" pitchFamily="34" charset="0"/>
              </a:defRPr>
            </a:lvl1pPr>
            <a:lvl2pPr marL="457155" indent="0">
              <a:buNone/>
              <a:defRPr sz="2800"/>
            </a:lvl2pPr>
            <a:lvl3pPr marL="914309"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endParaRPr lang="it-IT" dirty="0"/>
          </a:p>
        </p:txBody>
      </p:sp>
      <p:sp>
        <p:nvSpPr>
          <p:cNvPr id="10" name="Date Placeholder 3"/>
          <p:cNvSpPr txBox="1">
            <a:spLocks/>
          </p:cNvSpPr>
          <p:nvPr userDrawn="1"/>
        </p:nvSpPr>
        <p:spPr>
          <a:xfrm>
            <a:off x="628650" y="6442076"/>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19/10/2024</a:t>
            </a:fld>
            <a:endParaRPr lang="it-IT" dirty="0"/>
          </a:p>
        </p:txBody>
      </p:sp>
      <p:sp>
        <p:nvSpPr>
          <p:cNvPr id="11" name="Slide Number Placeholder 4"/>
          <p:cNvSpPr txBox="1">
            <a:spLocks/>
          </p:cNvSpPr>
          <p:nvPr userDrawn="1"/>
        </p:nvSpPr>
        <p:spPr>
          <a:xfrm>
            <a:off x="7516437" y="6442075"/>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a:t>
            </a:fld>
            <a:endParaRPr lang="it-IT" dirty="0"/>
          </a:p>
        </p:txBody>
      </p:sp>
      <p:pic>
        <p:nvPicPr>
          <p:cNvPr id="12" name="Immagin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3" name="Immagin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1710410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666750" y="1651258"/>
            <a:ext cx="7867650" cy="2673865"/>
          </a:xfrm>
        </p:spPr>
        <p:txBody>
          <a:bodyPr anchor="ctr">
            <a:normAutofit/>
          </a:bodyPr>
          <a:lstStyle>
            <a:lvl1pPr algn="l">
              <a:lnSpc>
                <a:spcPct val="85000"/>
              </a:lnSpc>
              <a:defRPr sz="4000" b="1" spc="-51"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493916" y="5606472"/>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41205" y="5742592"/>
            <a:ext cx="4108465" cy="477638"/>
          </a:xfrm>
          <a:prstGeom prst="rect">
            <a:avLst/>
          </a:prstGeom>
        </p:spPr>
      </p:pic>
    </p:spTree>
    <p:extLst>
      <p:ext uri="{BB962C8B-B14F-4D97-AF65-F5344CB8AC3E}">
        <p14:creationId xmlns:p14="http://schemas.microsoft.com/office/powerpoint/2010/main" val="35908437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t>19/10/2024</a:t>
            </a:fld>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t>‹#›</a:t>
            </a:fld>
            <a:endParaRPr lang="it-IT"/>
          </a:p>
        </p:txBody>
      </p:sp>
      <p:sp>
        <p:nvSpPr>
          <p:cNvPr id="7" name="Rectangle 6"/>
          <p:cNvSpPr/>
          <p:nvPr userDrawn="1"/>
        </p:nvSpPr>
        <p:spPr>
          <a:xfrm>
            <a:off x="1" y="6400800"/>
            <a:ext cx="9143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7" y="6334316"/>
            <a:ext cx="9144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3019425" y="5694362"/>
            <a:ext cx="247227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mtClean="0"/>
              <a:pPr/>
              <a:t>19/10/2024</a:t>
            </a:fld>
            <a:endParaRPr lang="it-IT" dirty="0"/>
          </a:p>
        </p:txBody>
      </p:sp>
      <p:sp>
        <p:nvSpPr>
          <p:cNvPr id="10" name="Rectangle 8"/>
          <p:cNvSpPr/>
          <p:nvPr userDrawn="1"/>
        </p:nvSpPr>
        <p:spPr>
          <a:xfrm>
            <a:off x="-1" y="6305866"/>
            <a:ext cx="9144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170488" y="5125748"/>
            <a:ext cx="1312025"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lang="it-IT" smtClean="0"/>
              <a:t>‹#›</a:t>
            </a:fld>
            <a:endParaRPr lang="it-IT" dirty="0"/>
          </a:p>
        </p:txBody>
      </p:sp>
    </p:spTree>
    <p:extLst>
      <p:ext uri="{BB962C8B-B14F-4D97-AF65-F5344CB8AC3E}">
        <p14:creationId xmlns:p14="http://schemas.microsoft.com/office/powerpoint/2010/main" val="2092292636"/>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62" r:id="rId3"/>
    <p:sldLayoutId id="2147483664" r:id="rId4"/>
    <p:sldLayoutId id="2147483667" r:id="rId5"/>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hyperlink" Target="http://rdcu.be/nzDM" TargetMode="Externa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rdcu.be/nzDM"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122363"/>
            <a:ext cx="7772400" cy="2116784"/>
          </a:xfrm>
        </p:spPr>
        <p:txBody>
          <a:bodyPr/>
          <a:lstStyle/>
          <a:p>
            <a:r>
              <a:rPr lang="en-US" dirty="0"/>
              <a:t>Radiation treatment plan for pediatric cancer: a clinical view</a:t>
            </a:r>
            <a:endParaRPr lang="it-IT" dirty="0"/>
          </a:p>
        </p:txBody>
      </p:sp>
      <p:sp>
        <p:nvSpPr>
          <p:cNvPr id="3" name="Sottotitolo 2"/>
          <p:cNvSpPr>
            <a:spLocks noGrp="1"/>
          </p:cNvSpPr>
          <p:nvPr>
            <p:ph type="subTitle" idx="1"/>
          </p:nvPr>
        </p:nvSpPr>
        <p:spPr>
          <a:xfrm>
            <a:off x="685800" y="3877159"/>
            <a:ext cx="7772400" cy="838200"/>
          </a:xfrm>
        </p:spPr>
        <p:txBody>
          <a:bodyPr>
            <a:noAutofit/>
          </a:bodyPr>
          <a:lstStyle/>
          <a:p>
            <a:pPr algn="just"/>
            <a:r>
              <a:rPr lang="en-GB" sz="1800" i="1" dirty="0">
                <a:effectLst/>
                <a:latin typeface="Arial" panose="020B0604020202020204" pitchFamily="34" charset="0"/>
                <a:ea typeface="Calibri" panose="020F0502020204030204" pitchFamily="34" charset="0"/>
                <a:cs typeface="Arial" panose="020B0604020202020204" pitchFamily="34" charset="0"/>
              </a:rPr>
              <a:t>G</a:t>
            </a:r>
            <a:r>
              <a:rPr lang="en-GB" sz="1800" i="1" cap="none" dirty="0">
                <a:effectLst/>
                <a:latin typeface="Arial" panose="020B0604020202020204" pitchFamily="34" charset="0"/>
                <a:ea typeface="Calibri" panose="020F0502020204030204" pitchFamily="34" charset="0"/>
                <a:cs typeface="Arial" panose="020B0604020202020204" pitchFamily="34" charset="0"/>
              </a:rPr>
              <a:t>eorgios</a:t>
            </a:r>
            <a:r>
              <a:rPr lang="en-GB" sz="1800" i="1" dirty="0">
                <a:effectLst/>
                <a:latin typeface="Arial" panose="020B0604020202020204" pitchFamily="34" charset="0"/>
                <a:ea typeface="Calibri" panose="020F0502020204030204" pitchFamily="34" charset="0"/>
                <a:cs typeface="Arial" panose="020B0604020202020204" pitchFamily="34" charset="0"/>
              </a:rPr>
              <a:t> G</a:t>
            </a:r>
            <a:r>
              <a:rPr lang="en-GB" sz="1800" i="1" cap="none" dirty="0">
                <a:effectLst/>
                <a:latin typeface="Arial" panose="020B0604020202020204" pitchFamily="34" charset="0"/>
                <a:ea typeface="Calibri" panose="020F0502020204030204" pitchFamily="34" charset="0"/>
                <a:cs typeface="Arial" panose="020B0604020202020204" pitchFamily="34" charset="0"/>
              </a:rPr>
              <a:t>iakoumettis</a:t>
            </a:r>
            <a:endParaRPr lang="el-GR" sz="1800" i="1" dirty="0">
              <a:effectLst/>
              <a:latin typeface="Arial" panose="020B0604020202020204" pitchFamily="34" charset="0"/>
              <a:ea typeface="Calibri" panose="020F0502020204030204" pitchFamily="34" charset="0"/>
              <a:cs typeface="Arial" panose="020B0604020202020204" pitchFamily="34" charset="0"/>
            </a:endParaRPr>
          </a:p>
          <a:p>
            <a:pPr algn="just"/>
            <a:br>
              <a:rPr lang="el-GR" sz="1800" i="1" cap="none" dirty="0">
                <a:effectLst/>
                <a:latin typeface="Arial" panose="020B0604020202020204" pitchFamily="34" charset="0"/>
                <a:ea typeface="Calibri" panose="020F0502020204030204" pitchFamily="34" charset="0"/>
                <a:cs typeface="Arial" panose="020B0604020202020204" pitchFamily="34" charset="0"/>
              </a:rPr>
            </a:br>
            <a:r>
              <a:rPr lang="en-GB" sz="1800" i="1" cap="none" dirty="0">
                <a:effectLst/>
                <a:latin typeface="Arial" panose="020B0604020202020204" pitchFamily="34" charset="0"/>
                <a:ea typeface="Calibri" panose="020F0502020204030204" pitchFamily="34" charset="0"/>
                <a:cs typeface="Arial" panose="020B0604020202020204" pitchFamily="34" charset="0"/>
              </a:rPr>
              <a:t>Medical Physic</a:t>
            </a:r>
            <a:r>
              <a:rPr lang="en-US" sz="1800" i="1" cap="none" dirty="0" err="1">
                <a:latin typeface="Arial" panose="020B0604020202020204" pitchFamily="34" charset="0"/>
                <a:ea typeface="Calibri" panose="020F0502020204030204" pitchFamily="34" charset="0"/>
                <a:cs typeface="Arial" panose="020B0604020202020204" pitchFamily="34" charset="0"/>
              </a:rPr>
              <a:t>i</a:t>
            </a:r>
            <a:r>
              <a:rPr lang="en-US" sz="1800" i="1" cap="none" dirty="0" err="1">
                <a:effectLst/>
                <a:latin typeface="Arial" panose="020B0604020202020204" pitchFamily="34" charset="0"/>
                <a:ea typeface="Calibri" panose="020F0502020204030204" pitchFamily="34" charset="0"/>
                <a:cs typeface="Arial" panose="020B0604020202020204" pitchFamily="34" charset="0"/>
              </a:rPr>
              <a:t>st</a:t>
            </a:r>
            <a:r>
              <a:rPr lang="en-US" sz="1800" i="1" cap="none" dirty="0">
                <a:effectLst/>
                <a:latin typeface="Arial" panose="020B0604020202020204" pitchFamily="34" charset="0"/>
                <a:ea typeface="Calibri" panose="020F0502020204030204" pitchFamily="34" charset="0"/>
                <a:cs typeface="Arial" panose="020B0604020202020204" pitchFamily="34" charset="0"/>
              </a:rPr>
              <a:t>,</a:t>
            </a:r>
            <a:r>
              <a:rPr lang="en-GB" sz="1800" i="1" cap="none" dirty="0">
                <a:effectLst/>
                <a:latin typeface="Arial" panose="020B0604020202020204" pitchFamily="34" charset="0"/>
                <a:ea typeface="Calibri" panose="020F0502020204030204" pitchFamily="34" charset="0"/>
                <a:cs typeface="Arial" panose="020B0604020202020204" pitchFamily="34" charset="0"/>
              </a:rPr>
              <a:t> Medical Physics &amp; Digital Innovation Laboratory, School Of Medicine, Aristotle University Of Thessaloniki, AHEPA University Hospital, Greece</a:t>
            </a:r>
            <a:endParaRPr lang="it-IT" sz="1800" dirty="0"/>
          </a:p>
        </p:txBody>
      </p:sp>
      <p:pic>
        <p:nvPicPr>
          <p:cNvPr id="4" name="Εικόνα 3">
            <a:extLst>
              <a:ext uri="{FF2B5EF4-FFF2-40B4-BE49-F238E27FC236}">
                <a16:creationId xmlns:a16="http://schemas.microsoft.com/office/drawing/2014/main" id="{1731067F-A3B8-405A-FAA2-D6FAFD06FB52}"/>
              </a:ext>
            </a:extLst>
          </p:cNvPr>
          <p:cNvPicPr>
            <a:picLocks noChangeAspect="1"/>
          </p:cNvPicPr>
          <p:nvPr/>
        </p:nvPicPr>
        <p:blipFill>
          <a:blip r:embed="rId2"/>
          <a:stretch>
            <a:fillRect/>
          </a:stretch>
        </p:blipFill>
        <p:spPr>
          <a:xfrm>
            <a:off x="6811616" y="336927"/>
            <a:ext cx="2332384" cy="1309834"/>
          </a:xfrm>
          <a:prstGeom prst="rect">
            <a:avLst/>
          </a:prstGeom>
        </p:spPr>
      </p:pic>
      <p:pic>
        <p:nvPicPr>
          <p:cNvPr id="5" name="Εικόνα 4">
            <a:extLst>
              <a:ext uri="{FF2B5EF4-FFF2-40B4-BE49-F238E27FC236}">
                <a16:creationId xmlns:a16="http://schemas.microsoft.com/office/drawing/2014/main" id="{4530C6F8-D1F5-F86D-8C5C-5FB6C0D0D342}"/>
              </a:ext>
            </a:extLst>
          </p:cNvPr>
          <p:cNvPicPr>
            <a:picLocks noChangeAspect="1"/>
          </p:cNvPicPr>
          <p:nvPr/>
        </p:nvPicPr>
        <p:blipFill>
          <a:blip r:embed="rId3"/>
          <a:stretch>
            <a:fillRect/>
          </a:stretch>
        </p:blipFill>
        <p:spPr>
          <a:xfrm>
            <a:off x="377572" y="336927"/>
            <a:ext cx="1515447" cy="1309834"/>
          </a:xfrm>
          <a:prstGeom prst="rect">
            <a:avLst/>
          </a:prstGeom>
        </p:spPr>
      </p:pic>
    </p:spTree>
    <p:extLst>
      <p:ext uri="{BB962C8B-B14F-4D97-AF65-F5344CB8AC3E}">
        <p14:creationId xmlns:p14="http://schemas.microsoft.com/office/powerpoint/2010/main" val="2989535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4177EEC-E8CD-C495-BB69-A6A41B88397C}"/>
              </a:ext>
            </a:extLst>
          </p:cNvPr>
          <p:cNvSpPr>
            <a:spLocks noGrp="1"/>
          </p:cNvSpPr>
          <p:nvPr>
            <p:ph type="title"/>
          </p:nvPr>
        </p:nvSpPr>
        <p:spPr/>
        <p:txBody>
          <a:bodyPr>
            <a:normAutofit/>
          </a:bodyPr>
          <a:lstStyle/>
          <a:p>
            <a:pPr algn="ctr"/>
            <a:r>
              <a:rPr lang="en-GB" sz="4000" b="1" dirty="0"/>
              <a:t>Re-irradiation of </a:t>
            </a:r>
            <a:r>
              <a:rPr lang="en-GB" sz="4000" b="1" dirty="0" err="1"/>
              <a:t>Pediatric</a:t>
            </a:r>
            <a:r>
              <a:rPr lang="en-GB" sz="4000" b="1" dirty="0"/>
              <a:t> Medulloblastoma</a:t>
            </a:r>
          </a:p>
        </p:txBody>
      </p:sp>
      <p:pic>
        <p:nvPicPr>
          <p:cNvPr id="5" name="Θέση περιεχομένου 4" descr="Εικόνα που περιέχει κύκλος, στιγμιότυπο οθόνης&#10;&#10;Περιγραφή που δημιουργήθηκε αυτόματα">
            <a:extLst>
              <a:ext uri="{FF2B5EF4-FFF2-40B4-BE49-F238E27FC236}">
                <a16:creationId xmlns:a16="http://schemas.microsoft.com/office/drawing/2014/main" id="{3306530E-8A38-DEE0-01C8-34F7A651D09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66411" y="1792082"/>
            <a:ext cx="6011177" cy="3273836"/>
          </a:xfrm>
        </p:spPr>
      </p:pic>
      <p:sp>
        <p:nvSpPr>
          <p:cNvPr id="4" name="TextBox 3">
            <a:extLst>
              <a:ext uri="{FF2B5EF4-FFF2-40B4-BE49-F238E27FC236}">
                <a16:creationId xmlns:a16="http://schemas.microsoft.com/office/drawing/2014/main" id="{75CCCD65-8EC4-7C06-459A-6C90DAD9C315}"/>
              </a:ext>
            </a:extLst>
          </p:cNvPr>
          <p:cNvSpPr txBox="1"/>
          <p:nvPr/>
        </p:nvSpPr>
        <p:spPr>
          <a:xfrm>
            <a:off x="1132032" y="5167311"/>
            <a:ext cx="6879933" cy="338554"/>
          </a:xfrm>
          <a:prstGeom prst="rect">
            <a:avLst/>
          </a:prstGeom>
          <a:noFill/>
        </p:spPr>
        <p:txBody>
          <a:bodyPr wrap="square">
            <a:spAutoFit/>
          </a:bodyPr>
          <a:lstStyle/>
          <a:p>
            <a:r>
              <a:rPr lang="en-GB" sz="1600" dirty="0"/>
              <a:t>A: Recurrence of medulloblastoma, B: Three months after VMAT re-irradiation.</a:t>
            </a:r>
          </a:p>
        </p:txBody>
      </p:sp>
    </p:spTree>
    <p:extLst>
      <p:ext uri="{BB962C8B-B14F-4D97-AF65-F5344CB8AC3E}">
        <p14:creationId xmlns:p14="http://schemas.microsoft.com/office/powerpoint/2010/main" val="3931504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41ED863-D0DA-192B-5253-EADE4463955A}"/>
              </a:ext>
            </a:extLst>
          </p:cNvPr>
          <p:cNvSpPr>
            <a:spLocks noGrp="1"/>
          </p:cNvSpPr>
          <p:nvPr>
            <p:ph type="title"/>
          </p:nvPr>
        </p:nvSpPr>
        <p:spPr/>
        <p:txBody>
          <a:bodyPr>
            <a:normAutofit/>
          </a:bodyPr>
          <a:lstStyle/>
          <a:p>
            <a:pPr algn="ctr"/>
            <a:r>
              <a:rPr lang="en-US" sz="4000" b="1" dirty="0"/>
              <a:t>Craniospinal Irradiation</a:t>
            </a:r>
            <a:endParaRPr lang="en-GB" sz="4000" b="1" dirty="0"/>
          </a:p>
        </p:txBody>
      </p:sp>
      <p:pic>
        <p:nvPicPr>
          <p:cNvPr id="5" name="Θέση περιεχομένου 4">
            <a:extLst>
              <a:ext uri="{FF2B5EF4-FFF2-40B4-BE49-F238E27FC236}">
                <a16:creationId xmlns:a16="http://schemas.microsoft.com/office/drawing/2014/main" id="{D8FCE374-04B4-2553-3E38-AD471EB13C69}"/>
              </a:ext>
            </a:extLst>
          </p:cNvPr>
          <p:cNvPicPr>
            <a:picLocks noGrp="1" noChangeAspect="1"/>
          </p:cNvPicPr>
          <p:nvPr>
            <p:ph idx="1"/>
          </p:nvPr>
        </p:nvPicPr>
        <p:blipFill>
          <a:blip r:embed="rId2"/>
          <a:stretch>
            <a:fillRect/>
          </a:stretch>
        </p:blipFill>
        <p:spPr>
          <a:xfrm>
            <a:off x="628650" y="1995022"/>
            <a:ext cx="7886700" cy="2606781"/>
          </a:xfrm>
        </p:spPr>
      </p:pic>
      <p:sp>
        <p:nvSpPr>
          <p:cNvPr id="6" name="TextBox 5">
            <a:extLst>
              <a:ext uri="{FF2B5EF4-FFF2-40B4-BE49-F238E27FC236}">
                <a16:creationId xmlns:a16="http://schemas.microsoft.com/office/drawing/2014/main" id="{8C0AF443-4F0F-7C33-3237-C558C59FB01E}"/>
              </a:ext>
            </a:extLst>
          </p:cNvPr>
          <p:cNvSpPr txBox="1"/>
          <p:nvPr/>
        </p:nvSpPr>
        <p:spPr>
          <a:xfrm>
            <a:off x="5111496" y="5243084"/>
            <a:ext cx="4462272" cy="369332"/>
          </a:xfrm>
          <a:prstGeom prst="rect">
            <a:avLst/>
          </a:prstGeom>
          <a:noFill/>
        </p:spPr>
        <p:txBody>
          <a:bodyPr wrap="square" rtlCol="0">
            <a:spAutoFit/>
          </a:bodyPr>
          <a:lstStyle/>
          <a:p>
            <a:r>
              <a:rPr lang="fr-FR" sz="1800" b="1" i="0" u="none" strike="noStrike" baseline="0">
                <a:latin typeface="Arial" panose="020B0604020202020204" pitchFamily="34" charset="0"/>
              </a:rPr>
              <a:t>{Source: St. Clair, et al (2004)}</a:t>
            </a:r>
            <a:endParaRPr lang="en-GB" dirty="0"/>
          </a:p>
        </p:txBody>
      </p:sp>
    </p:spTree>
    <p:extLst>
      <p:ext uri="{BB962C8B-B14F-4D97-AF65-F5344CB8AC3E}">
        <p14:creationId xmlns:p14="http://schemas.microsoft.com/office/powerpoint/2010/main" val="3624958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en-US" sz="4000" b="1" dirty="0"/>
              <a:t>Proton therapy - pediatric patients</a:t>
            </a:r>
            <a:endParaRPr lang="en-GB" sz="4000" dirty="0"/>
          </a:p>
        </p:txBody>
      </p:sp>
      <p:sp>
        <p:nvSpPr>
          <p:cNvPr id="3" name="Segnaposto contenuto 2"/>
          <p:cNvSpPr>
            <a:spLocks noGrp="1"/>
          </p:cNvSpPr>
          <p:nvPr>
            <p:ph idx="1"/>
          </p:nvPr>
        </p:nvSpPr>
        <p:spPr/>
        <p:txBody>
          <a:bodyPr>
            <a:normAutofit/>
          </a:bodyPr>
          <a:lstStyle/>
          <a:p>
            <a:pPr marL="285750" indent="-285750">
              <a:buFont typeface="Wingdings" panose="05000000000000000000" pitchFamily="2" charset="2"/>
              <a:buChar char="Ø"/>
            </a:pPr>
            <a:r>
              <a:rPr lang="en-US" sz="2200" dirty="0">
                <a:solidFill>
                  <a:schemeClr val="tx1"/>
                </a:solidFill>
              </a:rPr>
              <a:t>Pencil-Beam Scanning (PBS)</a:t>
            </a:r>
          </a:p>
          <a:p>
            <a:pPr marL="971550" lvl="1" indent="-285750">
              <a:buFont typeface="Arial" panose="020B0604020202020204" pitchFamily="34" charset="0"/>
              <a:buChar char="•"/>
            </a:pPr>
            <a:endParaRPr lang="en-US" sz="2200" dirty="0">
              <a:solidFill>
                <a:schemeClr val="tx1"/>
              </a:solidFill>
            </a:endParaRPr>
          </a:p>
          <a:p>
            <a:pPr marL="971550" lvl="1" indent="-285750">
              <a:buFont typeface="Arial" panose="020B0604020202020204" pitchFamily="34" charset="0"/>
              <a:buChar char="•"/>
            </a:pPr>
            <a:r>
              <a:rPr lang="en-US" sz="2200" dirty="0">
                <a:solidFill>
                  <a:schemeClr val="tx1"/>
                </a:solidFill>
              </a:rPr>
              <a:t>Conformity </a:t>
            </a:r>
          </a:p>
          <a:p>
            <a:pPr marL="971550" lvl="1" indent="-285750">
              <a:buFont typeface="Arial" panose="020B0604020202020204" pitchFamily="34" charset="0"/>
              <a:buChar char="•"/>
            </a:pPr>
            <a:r>
              <a:rPr lang="en-US" sz="2200" dirty="0">
                <a:solidFill>
                  <a:schemeClr val="tx1"/>
                </a:solidFill>
              </a:rPr>
              <a:t>Flexibility</a:t>
            </a:r>
          </a:p>
          <a:p>
            <a:pPr marL="971550" lvl="1" indent="-285750">
              <a:buFont typeface="Arial" panose="020B0604020202020204" pitchFamily="34" charset="0"/>
              <a:buChar char="•"/>
            </a:pPr>
            <a:endParaRPr lang="en-US" sz="2200" dirty="0">
              <a:solidFill>
                <a:schemeClr val="tx1"/>
              </a:solidFill>
            </a:endParaRPr>
          </a:p>
          <a:p>
            <a:pPr marL="285750" indent="-285750">
              <a:buFont typeface="Wingdings" panose="05000000000000000000" pitchFamily="2" charset="2"/>
              <a:buChar char="Ø"/>
            </a:pPr>
            <a:r>
              <a:rPr lang="en-US" sz="2200" dirty="0">
                <a:solidFill>
                  <a:schemeClr val="tx1"/>
                </a:solidFill>
              </a:rPr>
              <a:t>Intensity-Modulated Proton Therapy (IMPT)</a:t>
            </a:r>
          </a:p>
          <a:p>
            <a:pPr marL="971550" lvl="1" indent="-285750">
              <a:buFont typeface="Arial" panose="020B0604020202020204" pitchFamily="34" charset="0"/>
              <a:buChar char="•"/>
            </a:pPr>
            <a:endParaRPr lang="en-US" sz="2200" dirty="0">
              <a:solidFill>
                <a:schemeClr val="tx1"/>
              </a:solidFill>
            </a:endParaRPr>
          </a:p>
          <a:p>
            <a:pPr marL="971550" lvl="1" indent="-285750">
              <a:buFont typeface="Arial" panose="020B0604020202020204" pitchFamily="34" charset="0"/>
              <a:buChar char="•"/>
            </a:pPr>
            <a:r>
              <a:rPr lang="en-US" sz="2200" dirty="0">
                <a:solidFill>
                  <a:schemeClr val="tx1"/>
                </a:solidFill>
              </a:rPr>
              <a:t>More Complex</a:t>
            </a:r>
          </a:p>
          <a:p>
            <a:pPr marL="971550" lvl="1" indent="-285750">
              <a:buFont typeface="Arial" panose="020B0604020202020204" pitchFamily="34" charset="0"/>
              <a:buChar char="•"/>
            </a:pPr>
            <a:r>
              <a:rPr lang="en-US" sz="2200" dirty="0">
                <a:solidFill>
                  <a:schemeClr val="tx1"/>
                </a:solidFill>
              </a:rPr>
              <a:t>Highly Modulated</a:t>
            </a:r>
          </a:p>
          <a:p>
            <a:pPr marL="971550" lvl="1" indent="-285750">
              <a:buFont typeface="Arial" panose="020B0604020202020204" pitchFamily="34" charset="0"/>
              <a:buChar char="•"/>
            </a:pPr>
            <a:r>
              <a:rPr lang="en-US" sz="2200" dirty="0">
                <a:solidFill>
                  <a:schemeClr val="tx1"/>
                </a:solidFill>
              </a:rPr>
              <a:t>Highly Conformal</a:t>
            </a:r>
            <a:endParaRPr lang="en-GB" sz="2200" dirty="0">
              <a:solidFill>
                <a:schemeClr val="tx1"/>
              </a:solidFill>
            </a:endParaRPr>
          </a:p>
          <a:p>
            <a:pPr marL="971550" lvl="1" indent="-285750">
              <a:buFont typeface="Arial" panose="020B0604020202020204" pitchFamily="34" charset="0"/>
              <a:buChar char="•"/>
            </a:pPr>
            <a:endParaRPr lang="en-US" sz="2200" dirty="0">
              <a:solidFill>
                <a:schemeClr val="tx1"/>
              </a:solidFill>
            </a:endParaRPr>
          </a:p>
        </p:txBody>
      </p:sp>
    </p:spTree>
    <p:extLst>
      <p:ext uri="{BB962C8B-B14F-4D97-AF65-F5344CB8AC3E}">
        <p14:creationId xmlns:p14="http://schemas.microsoft.com/office/powerpoint/2010/main" val="3560054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en-US" sz="4000" b="1" dirty="0"/>
              <a:t>History of Proton Beam Radiation Treatment </a:t>
            </a:r>
            <a:endParaRPr lang="en-GB" sz="4000" b="1" dirty="0"/>
          </a:p>
        </p:txBody>
      </p:sp>
      <p:sp>
        <p:nvSpPr>
          <p:cNvPr id="3" name="Segnaposto contenuto 2"/>
          <p:cNvSpPr>
            <a:spLocks noGrp="1"/>
          </p:cNvSpPr>
          <p:nvPr>
            <p:ph idx="1"/>
          </p:nvPr>
        </p:nvSpPr>
        <p:spPr/>
        <p:txBody>
          <a:bodyPr>
            <a:noAutofit/>
          </a:bodyPr>
          <a:lstStyle/>
          <a:p>
            <a:pPr algn="l" rtl="0"/>
            <a:r>
              <a:rPr lang="en-US" b="1" i="0" dirty="0">
                <a:solidFill>
                  <a:schemeClr val="tx1"/>
                </a:solidFill>
                <a:effectLst/>
              </a:rPr>
              <a:t>1899: The First Use of Radiation Therapy to Cure Cancer. </a:t>
            </a:r>
          </a:p>
          <a:p>
            <a:pPr algn="l" rtl="0"/>
            <a:r>
              <a:rPr lang="en-US" b="1" i="0" dirty="0">
                <a:solidFill>
                  <a:schemeClr val="tx1"/>
                </a:solidFill>
                <a:effectLst/>
              </a:rPr>
              <a:t>1929:</a:t>
            </a:r>
            <a:r>
              <a:rPr lang="en-US" b="0" i="0" dirty="0">
                <a:solidFill>
                  <a:schemeClr val="tx1"/>
                </a:solidFill>
                <a:effectLst/>
              </a:rPr>
              <a:t> Cyclotron invented by Ernest O. Lawrence as a way to accelerate nuclear particles to very high speeds</a:t>
            </a:r>
          </a:p>
          <a:p>
            <a:r>
              <a:rPr lang="en-US" b="1" dirty="0">
                <a:solidFill>
                  <a:schemeClr val="tx1"/>
                </a:solidFill>
              </a:rPr>
              <a:t>1946</a:t>
            </a:r>
            <a:r>
              <a:rPr lang="en-US" dirty="0">
                <a:solidFill>
                  <a:schemeClr val="tx1"/>
                </a:solidFill>
              </a:rPr>
              <a:t>: Robert R. Wilson proposed the use of proton beams for treating cancer.</a:t>
            </a:r>
          </a:p>
          <a:p>
            <a:r>
              <a:rPr lang="en-US" b="1" dirty="0">
                <a:solidFill>
                  <a:schemeClr val="tx1"/>
                </a:solidFill>
              </a:rPr>
              <a:t>1948:</a:t>
            </a:r>
            <a:r>
              <a:rPr lang="en-US" dirty="0">
                <a:solidFill>
                  <a:schemeClr val="tx1"/>
                </a:solidFill>
              </a:rPr>
              <a:t> </a:t>
            </a:r>
            <a:r>
              <a:rPr lang="en-US" b="0" i="0" dirty="0">
                <a:solidFill>
                  <a:schemeClr val="tx1"/>
                </a:solidFill>
                <a:effectLst/>
              </a:rPr>
              <a:t>Berkeley Radiation Laboratory conducts extensive studies on protons and confirms predictions made by Wilson.</a:t>
            </a:r>
          </a:p>
          <a:p>
            <a:r>
              <a:rPr lang="en-US" b="1" dirty="0">
                <a:solidFill>
                  <a:schemeClr val="tx1"/>
                </a:solidFill>
              </a:rPr>
              <a:t>1954:</a:t>
            </a:r>
            <a:r>
              <a:rPr lang="en-US" dirty="0">
                <a:solidFill>
                  <a:schemeClr val="tx1"/>
                </a:solidFill>
              </a:rPr>
              <a:t> </a:t>
            </a:r>
            <a:r>
              <a:rPr lang="en-US" b="0" i="0" dirty="0">
                <a:solidFill>
                  <a:schemeClr val="tx1"/>
                </a:solidFill>
                <a:effectLst/>
              </a:rPr>
              <a:t>First patient treated with protons at Berkeley Radiation Laboratory.</a:t>
            </a:r>
          </a:p>
          <a:p>
            <a:r>
              <a:rPr lang="en-US" b="1" dirty="0">
                <a:solidFill>
                  <a:schemeClr val="tx1"/>
                </a:solidFill>
              </a:rPr>
              <a:t>1957:</a:t>
            </a:r>
            <a:r>
              <a:rPr lang="en-US" dirty="0">
                <a:solidFill>
                  <a:schemeClr val="tx1"/>
                </a:solidFill>
              </a:rPr>
              <a:t> </a:t>
            </a:r>
            <a:r>
              <a:rPr lang="en-US" b="0" i="0" dirty="0">
                <a:solidFill>
                  <a:schemeClr val="tx1"/>
                </a:solidFill>
                <a:effectLst/>
              </a:rPr>
              <a:t>Treatment successfully duplicated on patients in Uppsala, Sweden.</a:t>
            </a:r>
          </a:p>
          <a:p>
            <a:r>
              <a:rPr lang="en-US" b="1" dirty="0">
                <a:solidFill>
                  <a:schemeClr val="tx1"/>
                </a:solidFill>
              </a:rPr>
              <a:t>1961:</a:t>
            </a:r>
            <a:r>
              <a:rPr lang="en-US" dirty="0">
                <a:solidFill>
                  <a:schemeClr val="tx1"/>
                </a:solidFill>
              </a:rPr>
              <a:t> </a:t>
            </a:r>
            <a:r>
              <a:rPr lang="en-US" b="0" i="0" dirty="0">
                <a:solidFill>
                  <a:schemeClr val="tx1"/>
                </a:solidFill>
                <a:effectLst/>
              </a:rPr>
              <a:t>Harvard treats first patient in its cyclotron</a:t>
            </a:r>
          </a:p>
          <a:p>
            <a:r>
              <a:rPr lang="en-US" b="1" dirty="0">
                <a:solidFill>
                  <a:schemeClr val="tx1"/>
                </a:solidFill>
              </a:rPr>
              <a:t>1972:</a:t>
            </a:r>
            <a:r>
              <a:rPr lang="en-US" dirty="0">
                <a:solidFill>
                  <a:schemeClr val="tx1"/>
                </a:solidFill>
              </a:rPr>
              <a:t> </a:t>
            </a:r>
            <a:r>
              <a:rPr lang="en-US" b="0" i="0" dirty="0">
                <a:solidFill>
                  <a:schemeClr val="tx1"/>
                </a:solidFill>
                <a:effectLst/>
              </a:rPr>
              <a:t>UC Davis cyclotron team develops the first method for making pure iodine-123, employed in thyroid imaging and to detect tumors.</a:t>
            </a:r>
            <a:endParaRPr lang="en-US" dirty="0">
              <a:solidFill>
                <a:schemeClr val="tx1"/>
              </a:solidFill>
            </a:endParaRPr>
          </a:p>
        </p:txBody>
      </p:sp>
    </p:spTree>
    <p:extLst>
      <p:ext uri="{BB962C8B-B14F-4D97-AF65-F5344CB8AC3E}">
        <p14:creationId xmlns:p14="http://schemas.microsoft.com/office/powerpoint/2010/main" val="846681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en-US" sz="4000" b="1" dirty="0"/>
              <a:t>History of Proton Beam Radiation Treatment </a:t>
            </a:r>
            <a:endParaRPr lang="en-GB" sz="4000" b="1" dirty="0"/>
          </a:p>
        </p:txBody>
      </p:sp>
      <p:sp>
        <p:nvSpPr>
          <p:cNvPr id="3" name="Segnaposto contenuto 2"/>
          <p:cNvSpPr>
            <a:spLocks noGrp="1"/>
          </p:cNvSpPr>
          <p:nvPr>
            <p:ph idx="1"/>
          </p:nvPr>
        </p:nvSpPr>
        <p:spPr/>
        <p:txBody>
          <a:bodyPr>
            <a:noAutofit/>
          </a:bodyPr>
          <a:lstStyle/>
          <a:p>
            <a:r>
              <a:rPr lang="en-US" b="1" dirty="0">
                <a:solidFill>
                  <a:schemeClr val="tx1"/>
                </a:solidFill>
              </a:rPr>
              <a:t>1974:</a:t>
            </a:r>
            <a:r>
              <a:rPr lang="en-US" dirty="0">
                <a:solidFill>
                  <a:schemeClr val="tx1"/>
                </a:solidFill>
              </a:rPr>
              <a:t> </a:t>
            </a:r>
            <a:r>
              <a:rPr lang="en-US" b="0" i="0" dirty="0">
                <a:solidFill>
                  <a:schemeClr val="tx1"/>
                </a:solidFill>
                <a:effectLst/>
              </a:rPr>
              <a:t>Los Alamos National Laboratory cyclotron treats first patient with pi-meson beam.</a:t>
            </a:r>
          </a:p>
          <a:p>
            <a:r>
              <a:rPr lang="en-US" b="1" dirty="0">
                <a:solidFill>
                  <a:schemeClr val="tx1"/>
                </a:solidFill>
              </a:rPr>
              <a:t>1975:</a:t>
            </a:r>
            <a:r>
              <a:rPr lang="en-US" dirty="0">
                <a:solidFill>
                  <a:schemeClr val="tx1"/>
                </a:solidFill>
              </a:rPr>
              <a:t> </a:t>
            </a:r>
            <a:r>
              <a:rPr lang="en-US" b="0" i="0" dirty="0">
                <a:solidFill>
                  <a:schemeClr val="tx1"/>
                </a:solidFill>
                <a:effectLst/>
              </a:rPr>
              <a:t>Use of ionized particle beams to treat eye cancers pioneered by team of scientists using the Harvard cyclotron.</a:t>
            </a:r>
          </a:p>
          <a:p>
            <a:r>
              <a:rPr lang="en-US" b="1" dirty="0">
                <a:solidFill>
                  <a:schemeClr val="tx1"/>
                </a:solidFill>
              </a:rPr>
              <a:t>1978:</a:t>
            </a:r>
            <a:r>
              <a:rPr lang="en-US" dirty="0">
                <a:solidFill>
                  <a:schemeClr val="tx1"/>
                </a:solidFill>
              </a:rPr>
              <a:t> </a:t>
            </a:r>
            <a:r>
              <a:rPr lang="en-US" b="0" i="0" dirty="0">
                <a:solidFill>
                  <a:schemeClr val="tx1"/>
                </a:solidFill>
                <a:effectLst/>
              </a:rPr>
              <a:t>UCSF and Lawrence Berkeley Laboratory team begins clinical trials of choroidal melanoma treatment with ionized helium beam.</a:t>
            </a:r>
          </a:p>
          <a:p>
            <a:r>
              <a:rPr lang="en-US" b="1" dirty="0">
                <a:solidFill>
                  <a:schemeClr val="tx1"/>
                </a:solidFill>
              </a:rPr>
              <a:t>1988:</a:t>
            </a:r>
            <a:r>
              <a:rPr lang="en-US" dirty="0">
                <a:solidFill>
                  <a:schemeClr val="tx1"/>
                </a:solidFill>
              </a:rPr>
              <a:t> </a:t>
            </a:r>
            <a:r>
              <a:rPr lang="en-US" b="0" i="0" dirty="0">
                <a:solidFill>
                  <a:schemeClr val="tx1"/>
                </a:solidFill>
                <a:effectLst/>
              </a:rPr>
              <a:t>Proton therapy approved by FDA as radiation-treatment option for certain tumors.</a:t>
            </a:r>
            <a:endParaRPr lang="en-US" dirty="0">
              <a:solidFill>
                <a:schemeClr val="tx1"/>
              </a:solidFill>
            </a:endParaRPr>
          </a:p>
          <a:p>
            <a:r>
              <a:rPr lang="en-US" b="1" dirty="0">
                <a:solidFill>
                  <a:schemeClr val="tx1"/>
                </a:solidFill>
              </a:rPr>
              <a:t>1990:</a:t>
            </a:r>
            <a:r>
              <a:rPr lang="en-US" dirty="0">
                <a:solidFill>
                  <a:schemeClr val="tx1"/>
                </a:solidFill>
              </a:rPr>
              <a:t> </a:t>
            </a:r>
            <a:r>
              <a:rPr lang="en-US" b="0" i="0" dirty="0">
                <a:solidFill>
                  <a:schemeClr val="tx1"/>
                </a:solidFill>
                <a:effectLst/>
              </a:rPr>
              <a:t>Loma Linda University opens first hospital-based proton-beam clinic. The 250 MeV machine is designed and built by Fermilab, where Wilson was the founding director, with $19.6 million in federal funding.</a:t>
            </a:r>
          </a:p>
          <a:p>
            <a:r>
              <a:rPr lang="en-US" b="1" dirty="0">
                <a:solidFill>
                  <a:schemeClr val="tx1"/>
                </a:solidFill>
              </a:rPr>
              <a:t>2001:</a:t>
            </a:r>
            <a:r>
              <a:rPr lang="en-US" dirty="0">
                <a:solidFill>
                  <a:schemeClr val="tx1"/>
                </a:solidFill>
              </a:rPr>
              <a:t> </a:t>
            </a:r>
            <a:r>
              <a:rPr lang="en-US" b="0" i="0" dirty="0">
                <a:solidFill>
                  <a:schemeClr val="tx1"/>
                </a:solidFill>
                <a:effectLst/>
              </a:rPr>
              <a:t>Northeast Proton Therapy Center at Massachusetts General Hospital treats first patient.</a:t>
            </a:r>
          </a:p>
        </p:txBody>
      </p:sp>
    </p:spTree>
    <p:extLst>
      <p:ext uri="{BB962C8B-B14F-4D97-AF65-F5344CB8AC3E}">
        <p14:creationId xmlns:p14="http://schemas.microsoft.com/office/powerpoint/2010/main" val="1462739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en-US" sz="4000" b="1" dirty="0"/>
              <a:t>AI-assisted Systematic Review - Methods</a:t>
            </a:r>
            <a:endParaRPr lang="en-GB" sz="4000" b="1" dirty="0"/>
          </a:p>
        </p:txBody>
      </p:sp>
      <p:sp>
        <p:nvSpPr>
          <p:cNvPr id="3" name="Segnaposto contenuto 2"/>
          <p:cNvSpPr>
            <a:spLocks noGrp="1"/>
          </p:cNvSpPr>
          <p:nvPr>
            <p:ph idx="1"/>
          </p:nvPr>
        </p:nvSpPr>
        <p:spPr>
          <a:xfrm>
            <a:off x="628650" y="1597157"/>
            <a:ext cx="7886700" cy="3878867"/>
          </a:xfrm>
        </p:spPr>
        <p:txBody>
          <a:bodyPr>
            <a:normAutofit/>
          </a:bodyPr>
          <a:lstStyle/>
          <a:p>
            <a:pPr marL="342900" indent="-342900">
              <a:buFont typeface="Wingdings" panose="05000000000000000000" pitchFamily="2" charset="2"/>
              <a:buChar char="Ø"/>
            </a:pPr>
            <a:r>
              <a:rPr lang="en-US" sz="1900" dirty="0" err="1">
                <a:solidFill>
                  <a:schemeClr val="tx1"/>
                </a:solidFill>
              </a:rPr>
              <a:t>Pubmed</a:t>
            </a:r>
            <a:r>
              <a:rPr lang="en-US" sz="1900" dirty="0">
                <a:solidFill>
                  <a:schemeClr val="tx1"/>
                </a:solidFill>
              </a:rPr>
              <a:t> and Cochrane Library</a:t>
            </a:r>
          </a:p>
          <a:p>
            <a:pPr marL="342900" indent="-342900">
              <a:buFont typeface="Wingdings" panose="05000000000000000000" pitchFamily="2" charset="2"/>
              <a:buChar char="Ø"/>
            </a:pPr>
            <a:r>
              <a:rPr lang="en-US" sz="1900" dirty="0">
                <a:solidFill>
                  <a:schemeClr val="tx1"/>
                </a:solidFill>
              </a:rPr>
              <a:t>Search terms: “proton beam therapy” AND “pediatric cancer” </a:t>
            </a:r>
          </a:p>
          <a:p>
            <a:pPr marL="342900" indent="-342900">
              <a:buFont typeface="Wingdings" panose="05000000000000000000" pitchFamily="2" charset="2"/>
              <a:buChar char="Ø"/>
            </a:pPr>
            <a:r>
              <a:rPr lang="en-US" sz="1900" dirty="0">
                <a:solidFill>
                  <a:schemeClr val="tx1"/>
                </a:solidFill>
              </a:rPr>
              <a:t>Inclusion Criteria</a:t>
            </a:r>
          </a:p>
          <a:p>
            <a:pPr lvl="1"/>
            <a:r>
              <a:rPr lang="en-US" sz="1900" dirty="0">
                <a:solidFill>
                  <a:schemeClr val="tx1"/>
                </a:solidFill>
              </a:rPr>
              <a:t>Language: English</a:t>
            </a:r>
          </a:p>
          <a:p>
            <a:pPr lvl="1"/>
            <a:r>
              <a:rPr lang="en-US" sz="1900" dirty="0">
                <a:solidFill>
                  <a:schemeClr val="tx1"/>
                </a:solidFill>
              </a:rPr>
              <a:t>Type of publication: Original studies and meta-analyses</a:t>
            </a:r>
          </a:p>
          <a:p>
            <a:pPr lvl="1"/>
            <a:r>
              <a:rPr lang="en-US" sz="1900" dirty="0">
                <a:solidFill>
                  <a:schemeClr val="tx1"/>
                </a:solidFill>
              </a:rPr>
              <a:t>Population: adults &lt; 18 years old</a:t>
            </a:r>
          </a:p>
          <a:p>
            <a:pPr lvl="1"/>
            <a:r>
              <a:rPr lang="en-US" sz="1900" dirty="0">
                <a:solidFill>
                  <a:schemeClr val="tx1"/>
                </a:solidFill>
              </a:rPr>
              <a:t>Last 10 years</a:t>
            </a:r>
          </a:p>
          <a:p>
            <a:pPr marL="342900" indent="-342900">
              <a:buFont typeface="Wingdings" panose="05000000000000000000" pitchFamily="2" charset="2"/>
              <a:buChar char="Ø"/>
            </a:pPr>
            <a:r>
              <a:rPr lang="en-US" sz="1900" dirty="0">
                <a:solidFill>
                  <a:schemeClr val="tx1"/>
                </a:solidFill>
              </a:rPr>
              <a:t>Exclusion Criteria</a:t>
            </a:r>
          </a:p>
          <a:p>
            <a:pPr lvl="1"/>
            <a:r>
              <a:rPr lang="en-US" sz="1900" dirty="0">
                <a:solidFill>
                  <a:schemeClr val="tx1"/>
                </a:solidFill>
              </a:rPr>
              <a:t>Type of publication: case reports, reviews, letter to the editor</a:t>
            </a:r>
          </a:p>
          <a:p>
            <a:pPr lvl="1"/>
            <a:r>
              <a:rPr lang="en-US" sz="1900" dirty="0">
                <a:solidFill>
                  <a:schemeClr val="tx1"/>
                </a:solidFill>
              </a:rPr>
              <a:t>Population: Adult</a:t>
            </a:r>
          </a:p>
        </p:txBody>
      </p:sp>
      <p:sp>
        <p:nvSpPr>
          <p:cNvPr id="4" name="TextBox 3">
            <a:extLst>
              <a:ext uri="{FF2B5EF4-FFF2-40B4-BE49-F238E27FC236}">
                <a16:creationId xmlns:a16="http://schemas.microsoft.com/office/drawing/2014/main" id="{2F85E4E4-22FE-B8B0-3B2A-6DBF06DCAA2F}"/>
              </a:ext>
            </a:extLst>
          </p:cNvPr>
          <p:cNvSpPr txBox="1"/>
          <p:nvPr/>
        </p:nvSpPr>
        <p:spPr>
          <a:xfrm>
            <a:off x="441063" y="5060198"/>
            <a:ext cx="8261873" cy="738664"/>
          </a:xfrm>
          <a:prstGeom prst="rect">
            <a:avLst/>
          </a:prstGeom>
          <a:noFill/>
        </p:spPr>
        <p:txBody>
          <a:bodyPr wrap="square" rtlCol="0">
            <a:spAutoFit/>
          </a:bodyPr>
          <a:lstStyle/>
          <a:p>
            <a:r>
              <a:rPr lang="en-US" sz="1400" dirty="0">
                <a:solidFill>
                  <a:srgbClr val="000000"/>
                </a:solidFill>
                <a:latin typeface="Comic Sans MS" panose="030F0702030302020204" pitchFamily="66" charset="0"/>
              </a:rPr>
              <a:t>Mourad </a:t>
            </a:r>
            <a:r>
              <a:rPr lang="en-US" sz="1400" dirty="0" err="1">
                <a:solidFill>
                  <a:srgbClr val="000000"/>
                </a:solidFill>
                <a:latin typeface="Comic Sans MS" panose="030F0702030302020204" pitchFamily="66" charset="0"/>
              </a:rPr>
              <a:t>Ouzzani</a:t>
            </a:r>
            <a:r>
              <a:rPr lang="en-US" sz="1400" dirty="0">
                <a:solidFill>
                  <a:srgbClr val="000000"/>
                </a:solidFill>
                <a:latin typeface="Comic Sans MS" panose="030F0702030302020204" pitchFamily="66" charset="0"/>
              </a:rPr>
              <a:t>, Hossam </a:t>
            </a:r>
            <a:r>
              <a:rPr lang="en-US" sz="1400" dirty="0" err="1">
                <a:solidFill>
                  <a:srgbClr val="000000"/>
                </a:solidFill>
                <a:latin typeface="Comic Sans MS" panose="030F0702030302020204" pitchFamily="66" charset="0"/>
              </a:rPr>
              <a:t>Hammady</a:t>
            </a:r>
            <a:r>
              <a:rPr lang="en-US" sz="1400" dirty="0">
                <a:solidFill>
                  <a:srgbClr val="000000"/>
                </a:solidFill>
                <a:latin typeface="Comic Sans MS" panose="030F0702030302020204" pitchFamily="66" charset="0"/>
              </a:rPr>
              <a:t>, </a:t>
            </a:r>
            <a:r>
              <a:rPr lang="en-US" sz="1400" dirty="0" err="1">
                <a:solidFill>
                  <a:srgbClr val="000000"/>
                </a:solidFill>
                <a:latin typeface="Comic Sans MS" panose="030F0702030302020204" pitchFamily="66" charset="0"/>
              </a:rPr>
              <a:t>Zbys</a:t>
            </a:r>
            <a:r>
              <a:rPr lang="en-US" sz="1400" dirty="0">
                <a:solidFill>
                  <a:srgbClr val="000000"/>
                </a:solidFill>
                <a:latin typeface="Comic Sans MS" panose="030F0702030302020204" pitchFamily="66" charset="0"/>
              </a:rPr>
              <a:t> </a:t>
            </a:r>
            <a:r>
              <a:rPr lang="en-US" sz="1400" dirty="0" err="1">
                <a:solidFill>
                  <a:srgbClr val="000000"/>
                </a:solidFill>
                <a:latin typeface="Comic Sans MS" panose="030F0702030302020204" pitchFamily="66" charset="0"/>
              </a:rPr>
              <a:t>Fedorowicz</a:t>
            </a:r>
            <a:r>
              <a:rPr lang="en-US" sz="1400" dirty="0">
                <a:solidFill>
                  <a:srgbClr val="000000"/>
                </a:solidFill>
                <a:latin typeface="Comic Sans MS" panose="030F0702030302020204" pitchFamily="66" charset="0"/>
              </a:rPr>
              <a:t>, and Ahmed </a:t>
            </a:r>
            <a:r>
              <a:rPr lang="en-US" sz="1400" dirty="0" err="1">
                <a:solidFill>
                  <a:srgbClr val="000000"/>
                </a:solidFill>
                <a:latin typeface="Comic Sans MS" panose="030F0702030302020204" pitchFamily="66" charset="0"/>
              </a:rPr>
              <a:t>Elmagarmid</a:t>
            </a:r>
            <a:r>
              <a:rPr lang="en-US" sz="1400" dirty="0">
                <a:solidFill>
                  <a:srgbClr val="000000"/>
                </a:solidFill>
                <a:latin typeface="Comic Sans MS" panose="030F0702030302020204" pitchFamily="66" charset="0"/>
              </a:rPr>
              <a:t>. </a:t>
            </a:r>
            <a:r>
              <a:rPr lang="en-US" sz="1400" dirty="0">
                <a:latin typeface="Comic Sans MS" panose="030F0702030302020204" pitchFamily="66" charset="0"/>
                <a:hlinkClick r:id="rId2"/>
              </a:rPr>
              <a:t>Rayyan — a web and mobile app for systematic reviews</a:t>
            </a:r>
            <a:r>
              <a:rPr lang="en-US" sz="1400" dirty="0">
                <a:solidFill>
                  <a:srgbClr val="000000"/>
                </a:solidFill>
                <a:latin typeface="Comic Sans MS" panose="030F0702030302020204" pitchFamily="66" charset="0"/>
              </a:rPr>
              <a:t>. Systematic Reviews (2016) 5:210, DOI: 10.1186/s13643-016-0384-4.</a:t>
            </a:r>
            <a:endParaRPr lang="en-US" sz="1400" dirty="0"/>
          </a:p>
        </p:txBody>
      </p:sp>
    </p:spTree>
    <p:extLst>
      <p:ext uri="{BB962C8B-B14F-4D97-AF65-F5344CB8AC3E}">
        <p14:creationId xmlns:p14="http://schemas.microsoft.com/office/powerpoint/2010/main" val="36896134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87A9EA7-78DD-2A83-D539-E3E2F5D60B71}"/>
              </a:ext>
            </a:extLst>
          </p:cNvPr>
          <p:cNvSpPr>
            <a:spLocks noGrp="1"/>
          </p:cNvSpPr>
          <p:nvPr>
            <p:ph type="title"/>
          </p:nvPr>
        </p:nvSpPr>
        <p:spPr/>
        <p:txBody>
          <a:bodyPr>
            <a:normAutofit/>
          </a:bodyPr>
          <a:lstStyle/>
          <a:p>
            <a:pPr algn="ctr"/>
            <a:r>
              <a:rPr lang="en-US" sz="4000" b="1" dirty="0"/>
              <a:t>AI-assisted Systematic Review - Results</a:t>
            </a:r>
          </a:p>
        </p:txBody>
      </p:sp>
      <p:sp>
        <p:nvSpPr>
          <p:cNvPr id="3" name="Θέση περιεχομένου 2">
            <a:extLst>
              <a:ext uri="{FF2B5EF4-FFF2-40B4-BE49-F238E27FC236}">
                <a16:creationId xmlns:a16="http://schemas.microsoft.com/office/drawing/2014/main" id="{0F5D6778-2E09-3967-15A2-72DB1040A556}"/>
              </a:ext>
            </a:extLst>
          </p:cNvPr>
          <p:cNvSpPr>
            <a:spLocks noGrp="1"/>
          </p:cNvSpPr>
          <p:nvPr>
            <p:ph idx="1"/>
          </p:nvPr>
        </p:nvSpPr>
        <p:spPr>
          <a:xfrm>
            <a:off x="628650" y="1797248"/>
            <a:ext cx="7886700" cy="3263504"/>
          </a:xfrm>
        </p:spPr>
        <p:txBody>
          <a:bodyPr>
            <a:normAutofit/>
          </a:bodyPr>
          <a:lstStyle/>
          <a:p>
            <a:pPr marL="285750" indent="-285750">
              <a:buFont typeface="Wingdings" panose="05000000000000000000" pitchFamily="2" charset="2"/>
              <a:buChar char="Ø"/>
            </a:pPr>
            <a:r>
              <a:rPr lang="en-US" sz="1900" dirty="0"/>
              <a:t>Literature search results: 584 articles</a:t>
            </a:r>
          </a:p>
          <a:p>
            <a:pPr marL="285750" indent="-285750">
              <a:buFont typeface="Wingdings" panose="05000000000000000000" pitchFamily="2" charset="2"/>
              <a:buChar char="Ø"/>
            </a:pPr>
            <a:r>
              <a:rPr lang="en-US" sz="1900" dirty="0"/>
              <a:t>Duplicates deleted: 2</a:t>
            </a:r>
          </a:p>
          <a:p>
            <a:pPr marL="285750" indent="-285750">
              <a:buFont typeface="Wingdings" panose="05000000000000000000" pitchFamily="2" charset="2"/>
              <a:buChar char="Ø"/>
            </a:pPr>
            <a:r>
              <a:rPr lang="en-US" sz="1900" dirty="0"/>
              <a:t>Included articles = 37</a:t>
            </a:r>
          </a:p>
          <a:p>
            <a:pPr marL="285750" indent="-285750">
              <a:buFont typeface="Wingdings" panose="05000000000000000000" pitchFamily="2" charset="2"/>
              <a:buChar char="Ø"/>
            </a:pPr>
            <a:r>
              <a:rPr lang="en-US" sz="1900" dirty="0"/>
              <a:t>Excluded articles = 545</a:t>
            </a:r>
          </a:p>
          <a:p>
            <a:pPr lvl="1"/>
            <a:r>
              <a:rPr lang="en-US" sz="1900" dirty="0"/>
              <a:t>Wrong study design = 452</a:t>
            </a:r>
          </a:p>
          <a:p>
            <a:pPr lvl="1"/>
            <a:r>
              <a:rPr lang="en-US" sz="1900" dirty="0"/>
              <a:t>Case Reports = 25</a:t>
            </a:r>
          </a:p>
          <a:p>
            <a:pPr lvl="1"/>
            <a:r>
              <a:rPr lang="en-US" sz="1900" dirty="0"/>
              <a:t>Wrong population = 35</a:t>
            </a:r>
          </a:p>
          <a:p>
            <a:pPr lvl="1"/>
            <a:r>
              <a:rPr lang="en-US" sz="1900" dirty="0"/>
              <a:t>Animal study = 12</a:t>
            </a:r>
          </a:p>
          <a:p>
            <a:pPr lvl="1"/>
            <a:r>
              <a:rPr lang="en-US" sz="1900" dirty="0"/>
              <a:t>Wrong publication type = 21</a:t>
            </a:r>
          </a:p>
        </p:txBody>
      </p:sp>
      <p:sp>
        <p:nvSpPr>
          <p:cNvPr id="4" name="TextBox 3">
            <a:extLst>
              <a:ext uri="{FF2B5EF4-FFF2-40B4-BE49-F238E27FC236}">
                <a16:creationId xmlns:a16="http://schemas.microsoft.com/office/drawing/2014/main" id="{45CFF95C-6A14-6B65-8486-0A314781CAFA}"/>
              </a:ext>
            </a:extLst>
          </p:cNvPr>
          <p:cNvSpPr txBox="1"/>
          <p:nvPr/>
        </p:nvSpPr>
        <p:spPr>
          <a:xfrm>
            <a:off x="441063" y="5060752"/>
            <a:ext cx="8261873" cy="738664"/>
          </a:xfrm>
          <a:prstGeom prst="rect">
            <a:avLst/>
          </a:prstGeom>
          <a:noFill/>
        </p:spPr>
        <p:txBody>
          <a:bodyPr wrap="square" rtlCol="0">
            <a:spAutoFit/>
          </a:bodyPr>
          <a:lstStyle/>
          <a:p>
            <a:r>
              <a:rPr lang="en-US" sz="1400" dirty="0">
                <a:solidFill>
                  <a:srgbClr val="000000"/>
                </a:solidFill>
                <a:latin typeface="Comic Sans MS" panose="030F0702030302020204" pitchFamily="66" charset="0"/>
              </a:rPr>
              <a:t>Mourad </a:t>
            </a:r>
            <a:r>
              <a:rPr lang="en-US" sz="1400" dirty="0" err="1">
                <a:solidFill>
                  <a:srgbClr val="000000"/>
                </a:solidFill>
                <a:latin typeface="Comic Sans MS" panose="030F0702030302020204" pitchFamily="66" charset="0"/>
              </a:rPr>
              <a:t>Ouzzani</a:t>
            </a:r>
            <a:r>
              <a:rPr lang="en-US" sz="1400" dirty="0">
                <a:solidFill>
                  <a:srgbClr val="000000"/>
                </a:solidFill>
                <a:latin typeface="Comic Sans MS" panose="030F0702030302020204" pitchFamily="66" charset="0"/>
              </a:rPr>
              <a:t>, Hossam </a:t>
            </a:r>
            <a:r>
              <a:rPr lang="en-US" sz="1400" dirty="0" err="1">
                <a:solidFill>
                  <a:srgbClr val="000000"/>
                </a:solidFill>
                <a:latin typeface="Comic Sans MS" panose="030F0702030302020204" pitchFamily="66" charset="0"/>
              </a:rPr>
              <a:t>Hammady</a:t>
            </a:r>
            <a:r>
              <a:rPr lang="en-US" sz="1400" dirty="0">
                <a:solidFill>
                  <a:srgbClr val="000000"/>
                </a:solidFill>
                <a:latin typeface="Comic Sans MS" panose="030F0702030302020204" pitchFamily="66" charset="0"/>
              </a:rPr>
              <a:t>, </a:t>
            </a:r>
            <a:r>
              <a:rPr lang="en-US" sz="1400" dirty="0" err="1">
                <a:solidFill>
                  <a:srgbClr val="000000"/>
                </a:solidFill>
                <a:latin typeface="Comic Sans MS" panose="030F0702030302020204" pitchFamily="66" charset="0"/>
              </a:rPr>
              <a:t>Zbys</a:t>
            </a:r>
            <a:r>
              <a:rPr lang="en-US" sz="1400" dirty="0">
                <a:solidFill>
                  <a:srgbClr val="000000"/>
                </a:solidFill>
                <a:latin typeface="Comic Sans MS" panose="030F0702030302020204" pitchFamily="66" charset="0"/>
              </a:rPr>
              <a:t> </a:t>
            </a:r>
            <a:r>
              <a:rPr lang="en-US" sz="1400" dirty="0" err="1">
                <a:solidFill>
                  <a:srgbClr val="000000"/>
                </a:solidFill>
                <a:latin typeface="Comic Sans MS" panose="030F0702030302020204" pitchFamily="66" charset="0"/>
              </a:rPr>
              <a:t>Fedorowicz</a:t>
            </a:r>
            <a:r>
              <a:rPr lang="en-US" sz="1400" dirty="0">
                <a:solidFill>
                  <a:srgbClr val="000000"/>
                </a:solidFill>
                <a:latin typeface="Comic Sans MS" panose="030F0702030302020204" pitchFamily="66" charset="0"/>
              </a:rPr>
              <a:t>, and Ahmed </a:t>
            </a:r>
            <a:r>
              <a:rPr lang="en-US" sz="1400" dirty="0" err="1">
                <a:solidFill>
                  <a:srgbClr val="000000"/>
                </a:solidFill>
                <a:latin typeface="Comic Sans MS" panose="030F0702030302020204" pitchFamily="66" charset="0"/>
              </a:rPr>
              <a:t>Elmagarmid</a:t>
            </a:r>
            <a:r>
              <a:rPr lang="en-US" sz="1400" dirty="0">
                <a:solidFill>
                  <a:srgbClr val="000000"/>
                </a:solidFill>
                <a:latin typeface="Comic Sans MS" panose="030F0702030302020204" pitchFamily="66" charset="0"/>
              </a:rPr>
              <a:t>. </a:t>
            </a:r>
            <a:r>
              <a:rPr lang="en-US" sz="1400" dirty="0">
                <a:latin typeface="Comic Sans MS" panose="030F0702030302020204" pitchFamily="66" charset="0"/>
                <a:hlinkClick r:id="rId2"/>
              </a:rPr>
              <a:t>Rayyan — a web and mobile app for systematic reviews</a:t>
            </a:r>
            <a:r>
              <a:rPr lang="en-US" sz="1400" dirty="0">
                <a:solidFill>
                  <a:srgbClr val="000000"/>
                </a:solidFill>
                <a:latin typeface="Comic Sans MS" panose="030F0702030302020204" pitchFamily="66" charset="0"/>
              </a:rPr>
              <a:t>. Systematic Reviews (2016) 5:210, DOI: 10.1186/s13643-016-0384-4.</a:t>
            </a:r>
            <a:endParaRPr lang="en-US" sz="1400" dirty="0"/>
          </a:p>
        </p:txBody>
      </p:sp>
    </p:spTree>
    <p:extLst>
      <p:ext uri="{BB962C8B-B14F-4D97-AF65-F5344CB8AC3E}">
        <p14:creationId xmlns:p14="http://schemas.microsoft.com/office/powerpoint/2010/main" val="1148662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en-US" sz="4000" b="1" dirty="0"/>
              <a:t>Guidelines ???</a:t>
            </a:r>
            <a:endParaRPr lang="en-GB" sz="4000" b="1" dirty="0"/>
          </a:p>
        </p:txBody>
      </p:sp>
      <p:pic>
        <p:nvPicPr>
          <p:cNvPr id="5" name="Θέση περιεχομένου 4">
            <a:extLst>
              <a:ext uri="{FF2B5EF4-FFF2-40B4-BE49-F238E27FC236}">
                <a16:creationId xmlns:a16="http://schemas.microsoft.com/office/drawing/2014/main" id="{B6BC493F-8AD7-C114-6F21-B8578D179F03}"/>
              </a:ext>
            </a:extLst>
          </p:cNvPr>
          <p:cNvPicPr>
            <a:picLocks noChangeAspect="1"/>
          </p:cNvPicPr>
          <p:nvPr/>
        </p:nvPicPr>
        <p:blipFill>
          <a:blip r:embed="rId2"/>
          <a:stretch>
            <a:fillRect/>
          </a:stretch>
        </p:blipFill>
        <p:spPr>
          <a:xfrm>
            <a:off x="392644" y="1253331"/>
            <a:ext cx="8358712" cy="4351338"/>
          </a:xfrm>
          <a:prstGeom prst="rect">
            <a:avLst/>
          </a:prstGeom>
        </p:spPr>
      </p:pic>
    </p:spTree>
    <p:extLst>
      <p:ext uri="{BB962C8B-B14F-4D97-AF65-F5344CB8AC3E}">
        <p14:creationId xmlns:p14="http://schemas.microsoft.com/office/powerpoint/2010/main" val="3674560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35BB6165-AC10-5E36-48E5-1BBE0A213766}"/>
              </a:ext>
            </a:extLst>
          </p:cNvPr>
          <p:cNvSpPr>
            <a:spLocks noGrp="1"/>
          </p:cNvSpPr>
          <p:nvPr>
            <p:ph type="title"/>
          </p:nvPr>
        </p:nvSpPr>
        <p:spPr/>
        <p:txBody>
          <a:bodyPr>
            <a:normAutofit/>
          </a:bodyPr>
          <a:lstStyle/>
          <a:p>
            <a:pPr algn="ctr"/>
            <a:r>
              <a:rPr lang="en-GB" sz="4000" b="1" dirty="0"/>
              <a:t>Recommendation and Evidence level</a:t>
            </a:r>
          </a:p>
        </p:txBody>
      </p:sp>
      <p:graphicFrame>
        <p:nvGraphicFramePr>
          <p:cNvPr id="5" name="Θέση περιεχομένου 3">
            <a:extLst>
              <a:ext uri="{FF2B5EF4-FFF2-40B4-BE49-F238E27FC236}">
                <a16:creationId xmlns:a16="http://schemas.microsoft.com/office/drawing/2014/main" id="{CA4F61EB-B37D-28DE-98AC-B2B2C227E3DF}"/>
              </a:ext>
            </a:extLst>
          </p:cNvPr>
          <p:cNvGraphicFramePr>
            <a:graphicFrameLocks noGrp="1"/>
          </p:cNvGraphicFramePr>
          <p:nvPr>
            <p:ph idx="1"/>
            <p:extLst>
              <p:ext uri="{D42A27DB-BD31-4B8C-83A1-F6EECF244321}">
                <p14:modId xmlns:p14="http://schemas.microsoft.com/office/powerpoint/2010/main" val="931902443"/>
              </p:ext>
            </p:extLst>
          </p:nvPr>
        </p:nvGraphicFramePr>
        <p:xfrm>
          <a:off x="348712" y="1690689"/>
          <a:ext cx="8446576" cy="4470036"/>
        </p:xfrm>
        <a:graphic>
          <a:graphicData uri="http://schemas.openxmlformats.org/drawingml/2006/table">
            <a:tbl>
              <a:tblPr firstRow="1" bandRow="1">
                <a:tableStyleId>{5C22544A-7EE6-4342-B048-85BDC9FD1C3A}</a:tableStyleId>
              </a:tblPr>
              <a:tblGrid>
                <a:gridCol w="6129278">
                  <a:extLst>
                    <a:ext uri="{9D8B030D-6E8A-4147-A177-3AD203B41FA5}">
                      <a16:colId xmlns:a16="http://schemas.microsoft.com/office/drawing/2014/main" val="3345677252"/>
                    </a:ext>
                  </a:extLst>
                </a:gridCol>
                <a:gridCol w="2317298">
                  <a:extLst>
                    <a:ext uri="{9D8B030D-6E8A-4147-A177-3AD203B41FA5}">
                      <a16:colId xmlns:a16="http://schemas.microsoft.com/office/drawing/2014/main" val="2278264587"/>
                    </a:ext>
                  </a:extLst>
                </a:gridCol>
              </a:tblGrid>
              <a:tr h="480060">
                <a:tc>
                  <a:txBody>
                    <a:bodyPr/>
                    <a:lstStyle/>
                    <a:p>
                      <a:pPr algn="ctr"/>
                      <a:r>
                        <a:rPr lang="en-US" sz="2000" b="1" dirty="0"/>
                        <a:t>Clinical</a:t>
                      </a:r>
                    </a:p>
                  </a:txBody>
                  <a:tcPr marL="68580" marR="68580" marT="34290" marB="34290" anchor="ctr"/>
                </a:tc>
                <a:tc>
                  <a:txBody>
                    <a:bodyPr/>
                    <a:lstStyle/>
                    <a:p>
                      <a:pPr algn="ctr"/>
                      <a:r>
                        <a:rPr lang="en-US" sz="2000" b="1" dirty="0"/>
                        <a:t>Strength of Recommendation</a:t>
                      </a:r>
                    </a:p>
                  </a:txBody>
                  <a:tcPr marL="68580" marR="68580" marT="34290" marB="34290" anchor="ctr"/>
                </a:tc>
                <a:extLst>
                  <a:ext uri="{0D108BD9-81ED-4DB2-BD59-A6C34878D82A}">
                    <a16:rowId xmlns:a16="http://schemas.microsoft.com/office/drawing/2014/main" val="4046881278"/>
                  </a:ext>
                </a:extLst>
              </a:tr>
              <a:tr h="274320">
                <a:tc>
                  <a:txBody>
                    <a:bodyPr/>
                    <a:lstStyle/>
                    <a:p>
                      <a:pPr algn="l"/>
                      <a:r>
                        <a:rPr lang="en-US" sz="1700" b="1" dirty="0"/>
                        <a:t>Medulloblastoma</a:t>
                      </a:r>
                    </a:p>
                  </a:txBody>
                  <a:tcPr marL="68580" marR="68580" marT="34290" marB="34290" anchor="ctr"/>
                </a:tc>
                <a:tc>
                  <a:txBody>
                    <a:bodyPr/>
                    <a:lstStyle/>
                    <a:p>
                      <a:pPr algn="l"/>
                      <a:r>
                        <a:rPr lang="en-US" sz="1700" b="1" dirty="0"/>
                        <a:t>B (Moderate)</a:t>
                      </a:r>
                    </a:p>
                  </a:txBody>
                  <a:tcPr marL="68580" marR="68580" marT="34290" marB="34290" anchor="ctr"/>
                </a:tc>
                <a:extLst>
                  <a:ext uri="{0D108BD9-81ED-4DB2-BD59-A6C34878D82A}">
                    <a16:rowId xmlns:a16="http://schemas.microsoft.com/office/drawing/2014/main" val="3497036963"/>
                  </a:ext>
                </a:extLst>
              </a:tr>
              <a:tr h="274320">
                <a:tc>
                  <a:txBody>
                    <a:bodyPr/>
                    <a:lstStyle/>
                    <a:p>
                      <a:pPr algn="l"/>
                      <a:r>
                        <a:rPr lang="en-US" sz="1700" b="1" dirty="0"/>
                        <a:t>Ependymoma</a:t>
                      </a:r>
                    </a:p>
                  </a:txBody>
                  <a:tcPr marL="68580" marR="68580" marT="34290" marB="34290" anchor="ctr"/>
                </a:tc>
                <a:tc>
                  <a:txBody>
                    <a:bodyPr/>
                    <a:lstStyle/>
                    <a:p>
                      <a:pPr algn="l"/>
                      <a:r>
                        <a:rPr lang="en-US" sz="1700" b="1" dirty="0"/>
                        <a:t>C (Low)</a:t>
                      </a:r>
                    </a:p>
                  </a:txBody>
                  <a:tcPr marL="68580" marR="68580" marT="34290" marB="34290" anchor="ctr"/>
                </a:tc>
                <a:extLst>
                  <a:ext uri="{0D108BD9-81ED-4DB2-BD59-A6C34878D82A}">
                    <a16:rowId xmlns:a16="http://schemas.microsoft.com/office/drawing/2014/main" val="3752308196"/>
                  </a:ext>
                </a:extLst>
              </a:tr>
              <a:tr h="403632">
                <a:tc>
                  <a:txBody>
                    <a:bodyPr/>
                    <a:lstStyle/>
                    <a:p>
                      <a:pPr algn="l"/>
                      <a:r>
                        <a:rPr lang="en-US" sz="1700" b="1" dirty="0"/>
                        <a:t>Unresectable/Postoperative Persistent Craniopharyngioma</a:t>
                      </a:r>
                    </a:p>
                  </a:txBody>
                  <a:tcPr marL="68580" marR="68580" marT="34290" marB="34290" anchor="ctr"/>
                </a:tc>
                <a:tc>
                  <a:txBody>
                    <a:bodyPr/>
                    <a:lstStyle/>
                    <a:p>
                      <a:pPr algn="l"/>
                      <a:r>
                        <a:rPr lang="en-US" sz="1700" b="1" dirty="0"/>
                        <a:t>C (Low)</a:t>
                      </a:r>
                    </a:p>
                  </a:txBody>
                  <a:tcPr marL="68580" marR="68580" marT="34290" marB="34290" anchor="ctr"/>
                </a:tc>
                <a:extLst>
                  <a:ext uri="{0D108BD9-81ED-4DB2-BD59-A6C34878D82A}">
                    <a16:rowId xmlns:a16="http://schemas.microsoft.com/office/drawing/2014/main" val="4055417980"/>
                  </a:ext>
                </a:extLst>
              </a:tr>
              <a:tr h="480060">
                <a:tc>
                  <a:txBody>
                    <a:bodyPr/>
                    <a:lstStyle/>
                    <a:p>
                      <a:pPr algn="l"/>
                      <a:r>
                        <a:rPr lang="en-GB" sz="1700" b="1" dirty="0"/>
                        <a:t>Whole Ventricle Irradiation and Craniospinal Irradiation for Intracranial Germ Cell </a:t>
                      </a:r>
                      <a:r>
                        <a:rPr lang="en-GB" sz="1700" b="1" dirty="0" err="1"/>
                        <a:t>Tumor</a:t>
                      </a:r>
                      <a:endParaRPr lang="en-US" sz="1700" b="1" dirty="0"/>
                    </a:p>
                  </a:txBody>
                  <a:tcPr marL="68580" marR="68580" marT="34290" marB="34290" anchor="ctr"/>
                </a:tc>
                <a:tc>
                  <a:txBody>
                    <a:bodyPr/>
                    <a:lstStyle/>
                    <a:p>
                      <a:pPr algn="l"/>
                      <a:r>
                        <a:rPr lang="en-US" sz="1700" b="1" dirty="0"/>
                        <a:t>D (Very Low) </a:t>
                      </a:r>
                    </a:p>
                  </a:txBody>
                  <a:tcPr marL="68580" marR="68580" marT="34290" marB="34290" anchor="ctr"/>
                </a:tc>
                <a:extLst>
                  <a:ext uri="{0D108BD9-81ED-4DB2-BD59-A6C34878D82A}">
                    <a16:rowId xmlns:a16="http://schemas.microsoft.com/office/drawing/2014/main" val="2754725003"/>
                  </a:ext>
                </a:extLst>
              </a:tr>
              <a:tr h="274320">
                <a:tc>
                  <a:txBody>
                    <a:bodyPr/>
                    <a:lstStyle/>
                    <a:p>
                      <a:pPr algn="l"/>
                      <a:r>
                        <a:rPr lang="en-US" sz="1700" b="1" dirty="0"/>
                        <a:t>Rhabdomyosarcoma</a:t>
                      </a:r>
                    </a:p>
                  </a:txBody>
                  <a:tcPr marL="68580" marR="68580" marT="34290" marB="34290" anchor="ctr"/>
                </a:tc>
                <a:tc>
                  <a:txBody>
                    <a:bodyPr/>
                    <a:lstStyle/>
                    <a:p>
                      <a:pPr algn="l"/>
                      <a:r>
                        <a:rPr lang="en-US" sz="1700" b="1" dirty="0"/>
                        <a:t>C (Low)</a:t>
                      </a:r>
                    </a:p>
                  </a:txBody>
                  <a:tcPr marL="68580" marR="68580" marT="34290" marB="34290"/>
                </a:tc>
                <a:extLst>
                  <a:ext uri="{0D108BD9-81ED-4DB2-BD59-A6C34878D82A}">
                    <a16:rowId xmlns:a16="http://schemas.microsoft.com/office/drawing/2014/main" val="344862388"/>
                  </a:ext>
                </a:extLst>
              </a:tr>
              <a:tr h="452052">
                <a:tc>
                  <a:txBody>
                    <a:bodyPr/>
                    <a:lstStyle/>
                    <a:p>
                      <a:pPr algn="l"/>
                      <a:r>
                        <a:rPr lang="en-GB" sz="1700" b="1" dirty="0"/>
                        <a:t>Postoperative radiotherapy for a Primary Lesion of Neuroblastoma</a:t>
                      </a:r>
                      <a:endParaRPr lang="en-US" sz="1700" b="1" dirty="0"/>
                    </a:p>
                  </a:txBody>
                  <a:tcPr marL="68580" marR="68580" marT="34290" marB="34290" anchor="ctr"/>
                </a:tc>
                <a:tc>
                  <a:txBody>
                    <a:bodyPr/>
                    <a:lstStyle/>
                    <a:p>
                      <a:pPr algn="l"/>
                      <a:r>
                        <a:rPr lang="en-US" sz="1700" b="1" dirty="0"/>
                        <a:t>D (Very Low)</a:t>
                      </a:r>
                    </a:p>
                  </a:txBody>
                  <a:tcPr marL="68580" marR="68580" marT="34290" marB="34290"/>
                </a:tc>
                <a:extLst>
                  <a:ext uri="{0D108BD9-81ED-4DB2-BD59-A6C34878D82A}">
                    <a16:rowId xmlns:a16="http://schemas.microsoft.com/office/drawing/2014/main" val="2509678056"/>
                  </a:ext>
                </a:extLst>
              </a:tr>
              <a:tr h="452052">
                <a:tc>
                  <a:txBody>
                    <a:bodyPr/>
                    <a:lstStyle/>
                    <a:p>
                      <a:pPr algn="l"/>
                      <a:r>
                        <a:rPr lang="en-US" sz="1700" b="1" dirty="0"/>
                        <a:t>Unresectable/Incompletely </a:t>
                      </a:r>
                      <a:r>
                        <a:rPr lang="en-US" sz="1700" b="1" dirty="0" err="1"/>
                        <a:t>Resectable</a:t>
                      </a:r>
                      <a:r>
                        <a:rPr lang="en-US" sz="1700" b="1" dirty="0"/>
                        <a:t> Pediatric Osteosarcoma</a:t>
                      </a:r>
                    </a:p>
                  </a:txBody>
                  <a:tcPr marL="68580" marR="68580" marT="34290" marB="34290" anchor="ctr"/>
                </a:tc>
                <a:tc>
                  <a:txBody>
                    <a:bodyPr/>
                    <a:lstStyle/>
                    <a:p>
                      <a:pPr algn="l"/>
                      <a:r>
                        <a:rPr lang="en-US" sz="1700" b="1" dirty="0"/>
                        <a:t>C (Low)</a:t>
                      </a:r>
                    </a:p>
                  </a:txBody>
                  <a:tcPr marL="68580" marR="68580" marT="34290" marB="34290"/>
                </a:tc>
                <a:extLst>
                  <a:ext uri="{0D108BD9-81ED-4DB2-BD59-A6C34878D82A}">
                    <a16:rowId xmlns:a16="http://schemas.microsoft.com/office/drawing/2014/main" val="2058042117"/>
                  </a:ext>
                </a:extLst>
              </a:tr>
              <a:tr h="274320">
                <a:tc>
                  <a:txBody>
                    <a:bodyPr/>
                    <a:lstStyle/>
                    <a:p>
                      <a:pPr algn="l"/>
                      <a:r>
                        <a:rPr lang="en-GB" sz="1700" b="1" dirty="0"/>
                        <a:t>Ewing’s Sarcoma Family of </a:t>
                      </a:r>
                      <a:r>
                        <a:rPr lang="en-GB" sz="1700" b="1" dirty="0" err="1"/>
                        <a:t>Tumors</a:t>
                      </a:r>
                      <a:r>
                        <a:rPr lang="en-GB" sz="1700" b="1" dirty="0"/>
                        <a:t> (ESFT)</a:t>
                      </a:r>
                      <a:endParaRPr lang="en-US" sz="1700" b="1" dirty="0"/>
                    </a:p>
                  </a:txBody>
                  <a:tcPr marL="68580" marR="68580" marT="34290" marB="34290" anchor="ctr"/>
                </a:tc>
                <a:tc>
                  <a:txBody>
                    <a:bodyPr/>
                    <a:lstStyle/>
                    <a:p>
                      <a:pPr algn="l"/>
                      <a:r>
                        <a:rPr lang="en-US" sz="1700" b="1" dirty="0"/>
                        <a:t>D (Very Low)</a:t>
                      </a:r>
                    </a:p>
                  </a:txBody>
                  <a:tcPr marL="68580" marR="68580" marT="34290" marB="34290"/>
                </a:tc>
                <a:extLst>
                  <a:ext uri="{0D108BD9-81ED-4DB2-BD59-A6C34878D82A}">
                    <a16:rowId xmlns:a16="http://schemas.microsoft.com/office/drawing/2014/main" val="1820503361"/>
                  </a:ext>
                </a:extLst>
              </a:tr>
              <a:tr h="480060">
                <a:tc>
                  <a:txBody>
                    <a:bodyPr/>
                    <a:lstStyle/>
                    <a:p>
                      <a:pPr algn="l"/>
                      <a:r>
                        <a:rPr lang="en-US" sz="1700" b="1" dirty="0"/>
                        <a:t>Unresectable/Incompletely </a:t>
                      </a:r>
                      <a:r>
                        <a:rPr lang="en-US" sz="1700" b="1" dirty="0" err="1"/>
                        <a:t>Resectable</a:t>
                      </a:r>
                      <a:r>
                        <a:rPr lang="en-US" sz="1700" b="1" dirty="0"/>
                        <a:t> Spinal Chordoma and Chondrosarcoma</a:t>
                      </a:r>
                    </a:p>
                  </a:txBody>
                  <a:tcPr marL="68580" marR="68580" marT="34290" marB="34290" anchor="ctr"/>
                </a:tc>
                <a:tc>
                  <a:txBody>
                    <a:bodyPr/>
                    <a:lstStyle/>
                    <a:p>
                      <a:pPr algn="l"/>
                      <a:r>
                        <a:rPr lang="en-US" sz="1700" b="1" dirty="0"/>
                        <a:t>C (Low)</a:t>
                      </a:r>
                    </a:p>
                  </a:txBody>
                  <a:tcPr marL="68580" marR="68580" marT="34290" marB="34290"/>
                </a:tc>
                <a:extLst>
                  <a:ext uri="{0D108BD9-81ED-4DB2-BD59-A6C34878D82A}">
                    <a16:rowId xmlns:a16="http://schemas.microsoft.com/office/drawing/2014/main" val="2596020254"/>
                  </a:ext>
                </a:extLst>
              </a:tr>
            </a:tbl>
          </a:graphicData>
        </a:graphic>
      </p:graphicFrame>
    </p:spTree>
    <p:extLst>
      <p:ext uri="{BB962C8B-B14F-4D97-AF65-F5344CB8AC3E}">
        <p14:creationId xmlns:p14="http://schemas.microsoft.com/office/powerpoint/2010/main" val="21171299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Θέση περιεχομένου 4">
            <a:extLst>
              <a:ext uri="{FF2B5EF4-FFF2-40B4-BE49-F238E27FC236}">
                <a16:creationId xmlns:a16="http://schemas.microsoft.com/office/drawing/2014/main" id="{4195FA77-1C89-D76A-311E-01D5E3ACE87E}"/>
              </a:ext>
            </a:extLst>
          </p:cNvPr>
          <p:cNvPicPr>
            <a:picLocks noGrp="1" noChangeAspect="1"/>
          </p:cNvPicPr>
          <p:nvPr>
            <p:ph idx="1"/>
          </p:nvPr>
        </p:nvPicPr>
        <p:blipFill>
          <a:blip r:embed="rId2"/>
          <a:stretch>
            <a:fillRect/>
          </a:stretch>
        </p:blipFill>
        <p:spPr>
          <a:xfrm>
            <a:off x="664671" y="1162373"/>
            <a:ext cx="8108277" cy="3851885"/>
          </a:xfrm>
        </p:spPr>
      </p:pic>
    </p:spTree>
    <p:extLst>
      <p:ext uri="{BB962C8B-B14F-4D97-AF65-F5344CB8AC3E}">
        <p14:creationId xmlns:p14="http://schemas.microsoft.com/office/powerpoint/2010/main" val="2343081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en-US" sz="4000" b="1" dirty="0"/>
              <a:t>Outline</a:t>
            </a:r>
            <a:endParaRPr lang="en-GB" sz="4000" b="1" dirty="0"/>
          </a:p>
        </p:txBody>
      </p:sp>
      <p:sp>
        <p:nvSpPr>
          <p:cNvPr id="3" name="Segnaposto contenuto 2"/>
          <p:cNvSpPr>
            <a:spLocks noGrp="1"/>
          </p:cNvSpPr>
          <p:nvPr>
            <p:ph idx="1"/>
          </p:nvPr>
        </p:nvSpPr>
        <p:spPr>
          <a:xfrm>
            <a:off x="628650" y="1690689"/>
            <a:ext cx="7886700" cy="3878867"/>
          </a:xfrm>
        </p:spPr>
        <p:txBody>
          <a:bodyPr>
            <a:normAutofit fontScale="92500" lnSpcReduction="10000"/>
          </a:bodyPr>
          <a:lstStyle/>
          <a:p>
            <a:pPr marL="457200" indent="-457200">
              <a:buFont typeface="Arial" panose="020B0604020202020204" pitchFamily="34" charset="0"/>
              <a:buChar char="•"/>
            </a:pPr>
            <a:r>
              <a:rPr lang="en-US" sz="2800" dirty="0"/>
              <a:t>Most common pediatric cancers</a:t>
            </a:r>
          </a:p>
          <a:p>
            <a:pPr marL="457200" indent="-457200">
              <a:buFont typeface="Arial" panose="020B0604020202020204" pitchFamily="34" charset="0"/>
              <a:buChar char="•"/>
            </a:pPr>
            <a:r>
              <a:rPr lang="en-US" sz="2800" dirty="0"/>
              <a:t>Pediatric cancers statistics</a:t>
            </a:r>
          </a:p>
          <a:p>
            <a:pPr marL="457200" indent="-457200">
              <a:buFont typeface="Arial" panose="020B0604020202020204" pitchFamily="34" charset="0"/>
              <a:buChar char="•"/>
            </a:pPr>
            <a:r>
              <a:rPr lang="en-US" sz="2800" dirty="0"/>
              <a:t>Radiotherapy in Pediatric Cancer</a:t>
            </a:r>
          </a:p>
          <a:p>
            <a:pPr marL="457200" indent="-457200">
              <a:buFont typeface="Arial" panose="020B0604020202020204" pitchFamily="34" charset="0"/>
              <a:buChar char="•"/>
            </a:pPr>
            <a:r>
              <a:rPr lang="en-US" sz="2800" dirty="0"/>
              <a:t>Photon &amp; Proton Therapy Common techniques</a:t>
            </a:r>
          </a:p>
          <a:p>
            <a:pPr marL="457200" indent="-457200">
              <a:buFont typeface="Arial" panose="020B0604020202020204" pitchFamily="34" charset="0"/>
              <a:buChar char="•"/>
            </a:pPr>
            <a:r>
              <a:rPr lang="en-US" sz="2800" dirty="0"/>
              <a:t>History</a:t>
            </a:r>
          </a:p>
          <a:p>
            <a:pPr marL="457200" indent="-457200">
              <a:buFont typeface="Arial" panose="020B0604020202020204" pitchFamily="34" charset="0"/>
              <a:buChar char="•"/>
            </a:pPr>
            <a:r>
              <a:rPr lang="en-US" sz="2800" dirty="0"/>
              <a:t>Artificial Intelligence assisted Systematic Review</a:t>
            </a:r>
          </a:p>
          <a:p>
            <a:pPr marL="457200" indent="-457200">
              <a:buFont typeface="Arial" panose="020B0604020202020204" pitchFamily="34" charset="0"/>
              <a:buChar char="•"/>
            </a:pPr>
            <a:r>
              <a:rPr lang="en-US" sz="2800" dirty="0"/>
              <a:t>Comparison Proton Beam vs Photon Beam Therapy</a:t>
            </a:r>
          </a:p>
          <a:p>
            <a:pPr marL="457200" indent="-457200">
              <a:buFont typeface="Arial" panose="020B0604020202020204" pitchFamily="34" charset="0"/>
              <a:buChar char="•"/>
            </a:pPr>
            <a:r>
              <a:rPr lang="en-US" sz="2800" dirty="0"/>
              <a:t>References</a:t>
            </a:r>
          </a:p>
        </p:txBody>
      </p:sp>
    </p:spTree>
    <p:extLst>
      <p:ext uri="{BB962C8B-B14F-4D97-AF65-F5344CB8AC3E}">
        <p14:creationId xmlns:p14="http://schemas.microsoft.com/office/powerpoint/2010/main" val="13726018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a:bodyPr>
          <a:lstStyle/>
          <a:p>
            <a:pPr marL="342900" indent="-342900" algn="just">
              <a:buFont typeface="Wingdings" panose="05000000000000000000" pitchFamily="2" charset="2"/>
              <a:buChar char="Ø"/>
            </a:pPr>
            <a:r>
              <a:rPr lang="en-US" sz="2200" dirty="0">
                <a:solidFill>
                  <a:schemeClr val="tx1"/>
                </a:solidFill>
              </a:rPr>
              <a:t>86.1% survival rate and 90.3% local control for non-CNS tumors in children. </a:t>
            </a:r>
          </a:p>
          <a:p>
            <a:pPr marL="1028700" lvl="1" indent="-342900" algn="just">
              <a:buFont typeface="Arial" panose="020B0604020202020204" pitchFamily="34" charset="0"/>
              <a:buChar char="•"/>
            </a:pPr>
            <a:r>
              <a:rPr lang="en-US" sz="2200" dirty="0">
                <a:solidFill>
                  <a:schemeClr val="tx1"/>
                </a:solidFill>
              </a:rPr>
              <a:t>Grade 3 toxicity rate 12.6% </a:t>
            </a:r>
          </a:p>
          <a:p>
            <a:pPr marL="1028700" lvl="1" indent="-342900" algn="just">
              <a:buFont typeface="Arial" panose="020B0604020202020204" pitchFamily="34" charset="0"/>
              <a:buChar char="•"/>
            </a:pPr>
            <a:r>
              <a:rPr lang="en-US" sz="2200" dirty="0">
                <a:solidFill>
                  <a:schemeClr val="tx1"/>
                </a:solidFill>
              </a:rPr>
              <a:t>Cataracts most common complication. </a:t>
            </a:r>
          </a:p>
          <a:p>
            <a:pPr marL="342900" indent="-342900" algn="just">
              <a:buFont typeface="Wingdings" panose="05000000000000000000" pitchFamily="2" charset="2"/>
              <a:buChar char="Ø"/>
            </a:pPr>
            <a:r>
              <a:rPr lang="en-US" sz="2200" dirty="0">
                <a:solidFill>
                  <a:schemeClr val="tx1"/>
                </a:solidFill>
              </a:rPr>
              <a:t>Effective disease control,</a:t>
            </a:r>
          </a:p>
          <a:p>
            <a:pPr marL="342900" indent="-342900" algn="just">
              <a:buFont typeface="Wingdings" panose="05000000000000000000" pitchFamily="2" charset="2"/>
              <a:buChar char="Ø"/>
            </a:pPr>
            <a:r>
              <a:rPr lang="en-US" sz="2200" dirty="0">
                <a:solidFill>
                  <a:schemeClr val="tx1"/>
                </a:solidFill>
              </a:rPr>
              <a:t>Acceptable toxicity rates, </a:t>
            </a:r>
          </a:p>
          <a:p>
            <a:pPr marL="1028700" lvl="1" indent="-342900" algn="just">
              <a:buFont typeface="Arial" panose="020B0604020202020204" pitchFamily="34" charset="0"/>
              <a:buChar char="•"/>
            </a:pPr>
            <a:r>
              <a:rPr lang="en-US" sz="2200" dirty="0">
                <a:solidFill>
                  <a:schemeClr val="tx1"/>
                </a:solidFill>
              </a:rPr>
              <a:t>Especially for rhabdomyosarcoma and Ewing sarcoma</a:t>
            </a:r>
            <a:endParaRPr lang="en-GB" sz="2200" dirty="0">
              <a:solidFill>
                <a:schemeClr val="tx1"/>
              </a:solidFill>
            </a:endParaRPr>
          </a:p>
        </p:txBody>
      </p:sp>
    </p:spTree>
    <p:extLst>
      <p:ext uri="{BB962C8B-B14F-4D97-AF65-F5344CB8AC3E}">
        <p14:creationId xmlns:p14="http://schemas.microsoft.com/office/powerpoint/2010/main" val="12882199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Θέση περιεχομένου 10" descr="Εικόνα που περιέχει κείμενο, στιγμιότυπο οθόνης, γραμματοσειρά&#10;&#10;Περιγραφή που δημιουργήθηκε αυτόματα">
            <a:extLst>
              <a:ext uri="{FF2B5EF4-FFF2-40B4-BE49-F238E27FC236}">
                <a16:creationId xmlns:a16="http://schemas.microsoft.com/office/drawing/2014/main" id="{914B7990-BB01-A5DD-5C77-93EFE69868E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2707" y="872725"/>
            <a:ext cx="3877144" cy="3761268"/>
          </a:xfrm>
        </p:spPr>
      </p:pic>
      <p:pic>
        <p:nvPicPr>
          <p:cNvPr id="15" name="Εικόνα 14" descr="Εικόνα που περιέχει κείμενο, στιγμιότυπο οθόνης, γραμματοσειρά&#10;&#10;Περιγραφή που δημιουργήθηκε αυτόματα">
            <a:extLst>
              <a:ext uri="{FF2B5EF4-FFF2-40B4-BE49-F238E27FC236}">
                <a16:creationId xmlns:a16="http://schemas.microsoft.com/office/drawing/2014/main" id="{EF3CEA0A-1F41-A103-1E46-2FD2DEA18F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318713"/>
            <a:ext cx="4572000" cy="2869291"/>
          </a:xfrm>
          <a:prstGeom prst="rect">
            <a:avLst/>
          </a:prstGeom>
        </p:spPr>
      </p:pic>
    </p:spTree>
    <p:extLst>
      <p:ext uri="{BB962C8B-B14F-4D97-AF65-F5344CB8AC3E}">
        <p14:creationId xmlns:p14="http://schemas.microsoft.com/office/powerpoint/2010/main" val="42535943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6B47ACF-D8DD-111A-51D6-5660FCD0D355}"/>
              </a:ext>
            </a:extLst>
          </p:cNvPr>
          <p:cNvSpPr>
            <a:spLocks noGrp="1"/>
          </p:cNvSpPr>
          <p:nvPr>
            <p:ph type="title"/>
          </p:nvPr>
        </p:nvSpPr>
        <p:spPr>
          <a:xfrm>
            <a:off x="628650" y="0"/>
            <a:ext cx="7886700" cy="1325563"/>
          </a:xfrm>
        </p:spPr>
        <p:txBody>
          <a:bodyPr>
            <a:normAutofit/>
          </a:bodyPr>
          <a:lstStyle/>
          <a:p>
            <a:pPr algn="ctr"/>
            <a:r>
              <a:rPr lang="en-US" sz="4000" b="1" dirty="0"/>
              <a:t>Proton Beam vs Photon Beam </a:t>
            </a:r>
            <a:r>
              <a:rPr lang="en-US" sz="4000" b="1" dirty="0" err="1"/>
              <a:t>THx</a:t>
            </a:r>
            <a:endParaRPr lang="en-US" sz="4000" b="1" dirty="0"/>
          </a:p>
        </p:txBody>
      </p:sp>
      <p:graphicFrame>
        <p:nvGraphicFramePr>
          <p:cNvPr id="4" name="Θέση περιεχομένου 3">
            <a:extLst>
              <a:ext uri="{FF2B5EF4-FFF2-40B4-BE49-F238E27FC236}">
                <a16:creationId xmlns:a16="http://schemas.microsoft.com/office/drawing/2014/main" id="{69D3AAE5-40AC-B9CD-12C3-E7DAD87EA490}"/>
              </a:ext>
            </a:extLst>
          </p:cNvPr>
          <p:cNvGraphicFramePr>
            <a:graphicFrameLocks noGrp="1"/>
          </p:cNvGraphicFramePr>
          <p:nvPr>
            <p:ph idx="1"/>
            <p:extLst>
              <p:ext uri="{D42A27DB-BD31-4B8C-83A1-F6EECF244321}">
                <p14:modId xmlns:p14="http://schemas.microsoft.com/office/powerpoint/2010/main" val="893969054"/>
              </p:ext>
            </p:extLst>
          </p:nvPr>
        </p:nvGraphicFramePr>
        <p:xfrm>
          <a:off x="628650" y="1325563"/>
          <a:ext cx="7886697" cy="4351020"/>
        </p:xfrm>
        <a:graphic>
          <a:graphicData uri="http://schemas.openxmlformats.org/drawingml/2006/table">
            <a:tbl>
              <a:tblPr firstRow="1" bandRow="1">
                <a:tableStyleId>{5C22544A-7EE6-4342-B048-85BDC9FD1C3A}</a:tableStyleId>
              </a:tblPr>
              <a:tblGrid>
                <a:gridCol w="2192042">
                  <a:extLst>
                    <a:ext uri="{9D8B030D-6E8A-4147-A177-3AD203B41FA5}">
                      <a16:colId xmlns:a16="http://schemas.microsoft.com/office/drawing/2014/main" val="3345677252"/>
                    </a:ext>
                  </a:extLst>
                </a:gridCol>
                <a:gridCol w="2712203">
                  <a:extLst>
                    <a:ext uri="{9D8B030D-6E8A-4147-A177-3AD203B41FA5}">
                      <a16:colId xmlns:a16="http://schemas.microsoft.com/office/drawing/2014/main" val="2278264587"/>
                    </a:ext>
                  </a:extLst>
                </a:gridCol>
                <a:gridCol w="2982452">
                  <a:extLst>
                    <a:ext uri="{9D8B030D-6E8A-4147-A177-3AD203B41FA5}">
                      <a16:colId xmlns:a16="http://schemas.microsoft.com/office/drawing/2014/main" val="2133961828"/>
                    </a:ext>
                  </a:extLst>
                </a:gridCol>
              </a:tblGrid>
              <a:tr h="325509">
                <a:tc>
                  <a:txBody>
                    <a:bodyPr/>
                    <a:lstStyle/>
                    <a:p>
                      <a:r>
                        <a:rPr lang="en-US" sz="2000" b="1" dirty="0"/>
                        <a:t>Aspect</a:t>
                      </a:r>
                      <a:endParaRPr lang="en-US" sz="2000" dirty="0"/>
                    </a:p>
                  </a:txBody>
                  <a:tcPr marL="68580" marR="68580" marT="34290" marB="34290" anchor="ctr"/>
                </a:tc>
                <a:tc>
                  <a:txBody>
                    <a:bodyPr/>
                    <a:lstStyle/>
                    <a:p>
                      <a:r>
                        <a:rPr lang="en-US" sz="2000" b="1" dirty="0"/>
                        <a:t>Proton Beam Therapy</a:t>
                      </a:r>
                      <a:endParaRPr lang="en-US" sz="2000" dirty="0"/>
                    </a:p>
                  </a:txBody>
                  <a:tcPr marL="68580" marR="68580" marT="34290" marB="34290" anchor="ctr"/>
                </a:tc>
                <a:tc>
                  <a:txBody>
                    <a:bodyPr/>
                    <a:lstStyle/>
                    <a:p>
                      <a:r>
                        <a:rPr lang="en-US" sz="2000" b="1" dirty="0"/>
                        <a:t>Photon Beam Therapy</a:t>
                      </a:r>
                      <a:endParaRPr lang="en-US" sz="2000" dirty="0"/>
                    </a:p>
                  </a:txBody>
                  <a:tcPr marL="68580" marR="68580" marT="34290" marB="34290" anchor="ctr"/>
                </a:tc>
                <a:extLst>
                  <a:ext uri="{0D108BD9-81ED-4DB2-BD59-A6C34878D82A}">
                    <a16:rowId xmlns:a16="http://schemas.microsoft.com/office/drawing/2014/main" val="4046881278"/>
                  </a:ext>
                </a:extLst>
              </a:tr>
              <a:tr h="571840">
                <a:tc>
                  <a:txBody>
                    <a:bodyPr/>
                    <a:lstStyle/>
                    <a:p>
                      <a:r>
                        <a:rPr lang="en-US" sz="1800" b="1" dirty="0"/>
                        <a:t>Radiation Type</a:t>
                      </a:r>
                      <a:endParaRPr lang="en-US" sz="1800" dirty="0"/>
                    </a:p>
                  </a:txBody>
                  <a:tcPr marL="68580" marR="68580" marT="34290" marB="34290" anchor="ctr"/>
                </a:tc>
                <a:tc>
                  <a:txBody>
                    <a:bodyPr/>
                    <a:lstStyle/>
                    <a:p>
                      <a:r>
                        <a:rPr lang="en-US" sz="1800"/>
                        <a:t>Protons (charged particles)</a:t>
                      </a:r>
                    </a:p>
                  </a:txBody>
                  <a:tcPr marL="68580" marR="68580" marT="34290" marB="34290" anchor="ctr"/>
                </a:tc>
                <a:tc>
                  <a:txBody>
                    <a:bodyPr/>
                    <a:lstStyle/>
                    <a:p>
                      <a:r>
                        <a:rPr lang="en-US" sz="1800" dirty="0"/>
                        <a:t>Photons (X-rays, electromagnetic waves)</a:t>
                      </a:r>
                    </a:p>
                  </a:txBody>
                  <a:tcPr marL="68580" marR="68580" marT="34290" marB="34290" anchor="ctr"/>
                </a:tc>
                <a:extLst>
                  <a:ext uri="{0D108BD9-81ED-4DB2-BD59-A6C34878D82A}">
                    <a16:rowId xmlns:a16="http://schemas.microsoft.com/office/drawing/2014/main" val="3497036963"/>
                  </a:ext>
                </a:extLst>
              </a:tr>
              <a:tr h="818172">
                <a:tc>
                  <a:txBody>
                    <a:bodyPr/>
                    <a:lstStyle/>
                    <a:p>
                      <a:r>
                        <a:rPr lang="en-US" sz="1800" b="1" dirty="0"/>
                        <a:t>Energy Deposition</a:t>
                      </a:r>
                      <a:endParaRPr lang="en-US" sz="1800" dirty="0"/>
                    </a:p>
                  </a:txBody>
                  <a:tcPr marL="68580" marR="68580" marT="34290" marB="34290" anchor="ctr"/>
                </a:tc>
                <a:tc>
                  <a:txBody>
                    <a:bodyPr/>
                    <a:lstStyle/>
                    <a:p>
                      <a:r>
                        <a:rPr lang="en-US" sz="1800"/>
                        <a:t>Energy peaks at Bragg peak, sparing tissue beyond the tumor</a:t>
                      </a:r>
                    </a:p>
                  </a:txBody>
                  <a:tcPr marL="68580" marR="68580" marT="34290" marB="34290" anchor="ctr"/>
                </a:tc>
                <a:tc>
                  <a:txBody>
                    <a:bodyPr/>
                    <a:lstStyle/>
                    <a:p>
                      <a:r>
                        <a:rPr lang="en-US" sz="1800" dirty="0"/>
                        <a:t>Energy is deposited along the entire path (before, in, and after the tumor)</a:t>
                      </a:r>
                    </a:p>
                  </a:txBody>
                  <a:tcPr marL="68580" marR="68580" marT="34290" marB="34290" anchor="ctr"/>
                </a:tc>
                <a:extLst>
                  <a:ext uri="{0D108BD9-81ED-4DB2-BD59-A6C34878D82A}">
                    <a16:rowId xmlns:a16="http://schemas.microsoft.com/office/drawing/2014/main" val="3752308196"/>
                  </a:ext>
                </a:extLst>
              </a:tr>
              <a:tr h="571840">
                <a:tc>
                  <a:txBody>
                    <a:bodyPr/>
                    <a:lstStyle/>
                    <a:p>
                      <a:r>
                        <a:rPr lang="en-US" sz="1800" b="1" dirty="0"/>
                        <a:t>Precision</a:t>
                      </a:r>
                      <a:endParaRPr lang="en-US" sz="1800" dirty="0"/>
                    </a:p>
                  </a:txBody>
                  <a:tcPr marL="68580" marR="68580" marT="34290" marB="34290" anchor="ctr"/>
                </a:tc>
                <a:tc>
                  <a:txBody>
                    <a:bodyPr/>
                    <a:lstStyle/>
                    <a:p>
                      <a:r>
                        <a:rPr lang="en-US" sz="1800"/>
                        <a:t>Highly precise, minimal damage to healthy tissue</a:t>
                      </a:r>
                    </a:p>
                  </a:txBody>
                  <a:tcPr marL="68580" marR="68580" marT="34290" marB="34290" anchor="ctr"/>
                </a:tc>
                <a:tc>
                  <a:txBody>
                    <a:bodyPr/>
                    <a:lstStyle/>
                    <a:p>
                      <a:r>
                        <a:rPr lang="en-US" sz="1800" dirty="0"/>
                        <a:t>Less precise, affects more surrounding tissue</a:t>
                      </a:r>
                    </a:p>
                  </a:txBody>
                  <a:tcPr marL="68580" marR="68580" marT="34290" marB="34290" anchor="ctr"/>
                </a:tc>
                <a:extLst>
                  <a:ext uri="{0D108BD9-81ED-4DB2-BD59-A6C34878D82A}">
                    <a16:rowId xmlns:a16="http://schemas.microsoft.com/office/drawing/2014/main" val="4055417980"/>
                  </a:ext>
                </a:extLst>
              </a:tr>
              <a:tr h="571840">
                <a:tc>
                  <a:txBody>
                    <a:bodyPr/>
                    <a:lstStyle/>
                    <a:p>
                      <a:r>
                        <a:rPr lang="en-US" sz="1800" b="1" dirty="0"/>
                        <a:t>Side Effects</a:t>
                      </a:r>
                      <a:endParaRPr lang="en-US" sz="1800" dirty="0"/>
                    </a:p>
                  </a:txBody>
                  <a:tcPr marL="68580" marR="68580" marT="34290" marB="34290" anchor="ctr"/>
                </a:tc>
                <a:tc>
                  <a:txBody>
                    <a:bodyPr/>
                    <a:lstStyle/>
                    <a:p>
                      <a:r>
                        <a:rPr lang="en-US" sz="1800"/>
                        <a:t>Fewer side effects, especially long-term</a:t>
                      </a:r>
                    </a:p>
                  </a:txBody>
                  <a:tcPr marL="68580" marR="68580" marT="34290" marB="34290" anchor="ctr"/>
                </a:tc>
                <a:tc>
                  <a:txBody>
                    <a:bodyPr/>
                    <a:lstStyle/>
                    <a:p>
                      <a:r>
                        <a:rPr lang="en-US" sz="1800" dirty="0"/>
                        <a:t>More side effects, potential for secondary cancers</a:t>
                      </a:r>
                    </a:p>
                  </a:txBody>
                  <a:tcPr marL="68580" marR="68580" marT="34290" marB="34290" anchor="ctr"/>
                </a:tc>
                <a:extLst>
                  <a:ext uri="{0D108BD9-81ED-4DB2-BD59-A6C34878D82A}">
                    <a16:rowId xmlns:a16="http://schemas.microsoft.com/office/drawing/2014/main" val="2754725003"/>
                  </a:ext>
                </a:extLst>
              </a:tr>
              <a:tr h="571840">
                <a:tc>
                  <a:txBody>
                    <a:bodyPr/>
                    <a:lstStyle/>
                    <a:p>
                      <a:r>
                        <a:rPr lang="en-US" sz="1800" b="1" dirty="0"/>
                        <a:t>Clinical Use</a:t>
                      </a:r>
                      <a:endParaRPr lang="en-US" sz="1800" dirty="0"/>
                    </a:p>
                  </a:txBody>
                  <a:tcPr marL="68580" marR="68580" marT="34290" marB="34290" anchor="ctr"/>
                </a:tc>
                <a:tc>
                  <a:txBody>
                    <a:bodyPr/>
                    <a:lstStyle/>
                    <a:p>
                      <a:r>
                        <a:rPr lang="en-US" sz="1800" dirty="0"/>
                        <a:t>Pediatric cancers, tumors near critical structures</a:t>
                      </a:r>
                    </a:p>
                  </a:txBody>
                  <a:tcPr marL="68580" marR="68580" marT="34290" marB="34290"/>
                </a:tc>
                <a:tc>
                  <a:txBody>
                    <a:bodyPr/>
                    <a:lstStyle/>
                    <a:p>
                      <a:r>
                        <a:rPr lang="en-US" sz="1800" dirty="0"/>
                        <a:t>Common cancers, broader applications</a:t>
                      </a:r>
                    </a:p>
                  </a:txBody>
                  <a:tcPr marL="68580" marR="68580" marT="34290" marB="34290"/>
                </a:tc>
                <a:extLst>
                  <a:ext uri="{0D108BD9-81ED-4DB2-BD59-A6C34878D82A}">
                    <a16:rowId xmlns:a16="http://schemas.microsoft.com/office/drawing/2014/main" val="344862388"/>
                  </a:ext>
                </a:extLst>
              </a:tr>
              <a:tr h="571840">
                <a:tc>
                  <a:txBody>
                    <a:bodyPr/>
                    <a:lstStyle/>
                    <a:p>
                      <a:r>
                        <a:rPr lang="en-US" sz="1800" b="1" dirty="0"/>
                        <a:t>Cost and Availability</a:t>
                      </a:r>
                    </a:p>
                  </a:txBody>
                  <a:tcPr marL="68580" marR="68580" marT="34290" marB="34290" anchor="ctr"/>
                </a:tc>
                <a:tc>
                  <a:txBody>
                    <a:bodyPr/>
                    <a:lstStyle/>
                    <a:p>
                      <a:r>
                        <a:rPr lang="en-US" sz="1800" dirty="0"/>
                        <a:t>More expensive, limited availability</a:t>
                      </a:r>
                    </a:p>
                  </a:txBody>
                  <a:tcPr marL="68580" marR="68580" marT="34290" marB="34290"/>
                </a:tc>
                <a:tc>
                  <a:txBody>
                    <a:bodyPr/>
                    <a:lstStyle/>
                    <a:p>
                      <a:r>
                        <a:rPr lang="en-US" sz="1800" dirty="0"/>
                        <a:t>More affordable, widely available</a:t>
                      </a:r>
                    </a:p>
                  </a:txBody>
                  <a:tcPr marL="68580" marR="68580" marT="34290" marB="34290"/>
                </a:tc>
                <a:extLst>
                  <a:ext uri="{0D108BD9-81ED-4DB2-BD59-A6C34878D82A}">
                    <a16:rowId xmlns:a16="http://schemas.microsoft.com/office/drawing/2014/main" val="2509678056"/>
                  </a:ext>
                </a:extLst>
              </a:tr>
            </a:tbl>
          </a:graphicData>
        </a:graphic>
      </p:graphicFrame>
    </p:spTree>
    <p:extLst>
      <p:ext uri="{BB962C8B-B14F-4D97-AF65-F5344CB8AC3E}">
        <p14:creationId xmlns:p14="http://schemas.microsoft.com/office/powerpoint/2010/main" val="8933962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7C0D55D-1A42-7B74-7319-37EE75208076}"/>
              </a:ext>
            </a:extLst>
          </p:cNvPr>
          <p:cNvSpPr>
            <a:spLocks noGrp="1"/>
          </p:cNvSpPr>
          <p:nvPr>
            <p:ph type="title"/>
          </p:nvPr>
        </p:nvSpPr>
        <p:spPr/>
        <p:txBody>
          <a:bodyPr>
            <a:normAutofit/>
          </a:bodyPr>
          <a:lstStyle/>
          <a:p>
            <a:pPr algn="ctr"/>
            <a:r>
              <a:rPr lang="en-US" sz="4000" b="1" dirty="0"/>
              <a:t>REFERENCES</a:t>
            </a:r>
            <a:endParaRPr lang="el-GR" sz="4000" b="1" dirty="0"/>
          </a:p>
        </p:txBody>
      </p:sp>
      <p:sp>
        <p:nvSpPr>
          <p:cNvPr id="3" name="Θέση περιεχομένου 2">
            <a:extLst>
              <a:ext uri="{FF2B5EF4-FFF2-40B4-BE49-F238E27FC236}">
                <a16:creationId xmlns:a16="http://schemas.microsoft.com/office/drawing/2014/main" id="{B48906DF-1F5B-FB0B-2D2A-042085D17389}"/>
              </a:ext>
            </a:extLst>
          </p:cNvPr>
          <p:cNvSpPr>
            <a:spLocks noGrp="1"/>
          </p:cNvSpPr>
          <p:nvPr>
            <p:ph idx="1"/>
          </p:nvPr>
        </p:nvSpPr>
        <p:spPr/>
        <p:txBody>
          <a:bodyPr>
            <a:normAutofit fontScale="55000" lnSpcReduction="20000"/>
          </a:bodyPr>
          <a:lstStyle/>
          <a:p>
            <a:r>
              <a:rPr lang="en-GB" dirty="0"/>
              <a:t>1. </a:t>
            </a:r>
            <a:r>
              <a:rPr lang="en-GB" dirty="0" err="1"/>
              <a:t>Athiyaman</a:t>
            </a:r>
            <a:r>
              <a:rPr lang="en-GB" dirty="0"/>
              <a:t> H, </a:t>
            </a:r>
            <a:r>
              <a:rPr lang="en-GB" dirty="0" err="1"/>
              <a:t>Mayilvaganan</a:t>
            </a:r>
            <a:r>
              <a:rPr lang="en-GB" dirty="0"/>
              <a:t> A, </a:t>
            </a:r>
            <a:r>
              <a:rPr lang="en-GB" dirty="0" err="1"/>
              <a:t>Chougule</a:t>
            </a:r>
            <a:r>
              <a:rPr lang="en-GB" dirty="0"/>
              <a:t> A, Joan M, Kumar HS: Estimation of radiation-induced second cancer risk associated with the institutional field matching craniospinal irradiation technique: A comparative treatment planning study. Rep </a:t>
            </a:r>
            <a:r>
              <a:rPr lang="en-GB" dirty="0" err="1"/>
              <a:t>Pract</a:t>
            </a:r>
            <a:r>
              <a:rPr lang="en-GB" dirty="0"/>
              <a:t> Oncol </a:t>
            </a:r>
            <a:r>
              <a:rPr lang="en-GB" dirty="0" err="1"/>
              <a:t>Radiother</a:t>
            </a:r>
            <a:r>
              <a:rPr lang="en-GB" dirty="0"/>
              <a:t>. 2019, 24:409-420. 10.1016/j.rpor.2019.06.004</a:t>
            </a:r>
          </a:p>
          <a:p>
            <a:r>
              <a:rPr lang="en-GB" dirty="0"/>
              <a:t>2. Chen J, Chen C, Atwood TF, et al.: Volumetric modulated arc therapy planning method for supine craniospinal irradiation. Journal of Radiation Oncology. 2012, 1:291-297. 10.1007/s13566-012-0028-9</a:t>
            </a:r>
          </a:p>
          <a:p>
            <a:r>
              <a:rPr lang="en-GB" dirty="0"/>
              <a:t>3. Correia D, Indelicato DJ, </a:t>
            </a:r>
            <a:r>
              <a:rPr lang="en-GB" dirty="0" err="1"/>
              <a:t>Paulino</a:t>
            </a:r>
            <a:r>
              <a:rPr lang="en-GB" dirty="0"/>
              <a:t> AC, et al.: Evolution of Proton Radiation Therapy Brainstem Constraints on the </a:t>
            </a:r>
            <a:r>
              <a:rPr lang="en-GB" dirty="0" err="1"/>
              <a:t>Pediatric</a:t>
            </a:r>
            <a:r>
              <a:rPr lang="en-GB" dirty="0"/>
              <a:t> Proton/Photon Consortium Registry. </a:t>
            </a:r>
            <a:r>
              <a:rPr lang="en-GB" dirty="0" err="1"/>
              <a:t>Pract</a:t>
            </a:r>
            <a:r>
              <a:rPr lang="en-GB" dirty="0"/>
              <a:t> </a:t>
            </a:r>
            <a:r>
              <a:rPr lang="en-GB" dirty="0" err="1"/>
              <a:t>Radiat</a:t>
            </a:r>
            <a:r>
              <a:rPr lang="en-GB" dirty="0"/>
              <a:t> Oncol. 2024. 10.1016/j.prro.2024.05.013</a:t>
            </a:r>
          </a:p>
          <a:p>
            <a:r>
              <a:rPr lang="en-GB" dirty="0"/>
              <a:t>4. Hua CH, </a:t>
            </a:r>
            <a:r>
              <a:rPr lang="en-GB" dirty="0" err="1"/>
              <a:t>Mascia</a:t>
            </a:r>
            <a:r>
              <a:rPr lang="en-GB" dirty="0"/>
              <a:t> AE, </a:t>
            </a:r>
            <a:r>
              <a:rPr lang="en-GB" dirty="0" err="1"/>
              <a:t>Seravalli</a:t>
            </a:r>
            <a:r>
              <a:rPr lang="en-GB" dirty="0"/>
              <a:t> E, Lomax AJ, </a:t>
            </a:r>
            <a:r>
              <a:rPr lang="en-GB" dirty="0" err="1"/>
              <a:t>Seiersen</a:t>
            </a:r>
            <a:r>
              <a:rPr lang="en-GB" dirty="0"/>
              <a:t> K, </a:t>
            </a:r>
            <a:r>
              <a:rPr lang="en-GB" dirty="0" err="1"/>
              <a:t>Ulin</a:t>
            </a:r>
            <a:r>
              <a:rPr lang="en-GB" dirty="0"/>
              <a:t> K: Advances in radiotherapy technology for </a:t>
            </a:r>
            <a:r>
              <a:rPr lang="en-GB" dirty="0" err="1"/>
              <a:t>pediatric</a:t>
            </a:r>
            <a:r>
              <a:rPr lang="en-GB" dirty="0"/>
              <a:t> cancer patients and roles of medical physicists: COG and SIOP Europe perspectives. </a:t>
            </a:r>
            <a:r>
              <a:rPr lang="en-GB" dirty="0" err="1"/>
              <a:t>Pediatr</a:t>
            </a:r>
            <a:r>
              <a:rPr lang="en-GB" dirty="0"/>
              <a:t> Blood Cancer. 2021, 68 </a:t>
            </a:r>
            <a:r>
              <a:rPr lang="en-GB" dirty="0" err="1"/>
              <a:t>Suppl</a:t>
            </a:r>
            <a:r>
              <a:rPr lang="en-GB" dirty="0"/>
              <a:t> 2:e28344. 10.1002/pbc.28344</a:t>
            </a:r>
          </a:p>
          <a:p>
            <a:r>
              <a:rPr lang="en-GB" dirty="0"/>
              <a:t>5. Hwang E, </a:t>
            </a:r>
            <a:r>
              <a:rPr lang="en-GB" dirty="0" err="1"/>
              <a:t>Gaito</a:t>
            </a:r>
            <a:r>
              <a:rPr lang="en-GB" dirty="0"/>
              <a:t> S, France A, et al.: Outcomes of Patients Treated in the UK Proton Overseas Programme: Non-central Nervous System Group. Clin Oncol (R Coll </a:t>
            </a:r>
            <a:r>
              <a:rPr lang="en-GB" dirty="0" err="1"/>
              <a:t>Radiol</a:t>
            </a:r>
            <a:r>
              <a:rPr lang="en-GB" dirty="0"/>
              <a:t>). 2023, 35:292-300. 10.1016/j.clon.2023.02.009</a:t>
            </a:r>
          </a:p>
          <a:p>
            <a:r>
              <a:rPr lang="en-GB" dirty="0"/>
              <a:t>6. </a:t>
            </a:r>
            <a:r>
              <a:rPr lang="en-GB" dirty="0" err="1"/>
              <a:t>Mizumoto</a:t>
            </a:r>
            <a:r>
              <a:rPr lang="en-GB" dirty="0"/>
              <a:t> M, Fuji H, Miyachi M, et al.: Proton beam therapy for children and adolescents and young adults (AYAs): JASTRO and JSPHO Guidelines. Cancer Treat Rev. 2021, 98:102209. 10.1016/j.ctrv.2021.102209</a:t>
            </a:r>
          </a:p>
          <a:p>
            <a:r>
              <a:rPr lang="en-GB" dirty="0"/>
              <a:t>7. </a:t>
            </a:r>
            <a:r>
              <a:rPr lang="en-GB" dirty="0" err="1"/>
              <a:t>Seravalli</a:t>
            </a:r>
            <a:r>
              <a:rPr lang="en-GB" dirty="0"/>
              <a:t> E, Bosman M, Lassen Y, et al.: Acta </a:t>
            </a:r>
            <a:r>
              <a:rPr lang="en-GB" dirty="0" err="1"/>
              <a:t>Oncologica</a:t>
            </a:r>
            <a:r>
              <a:rPr lang="en-GB" dirty="0"/>
              <a:t> </a:t>
            </a:r>
            <a:r>
              <a:rPr lang="en-GB" dirty="0" err="1"/>
              <a:t>Dosimetric</a:t>
            </a:r>
            <a:r>
              <a:rPr lang="en-GB" dirty="0"/>
              <a:t> comparison of five different techniques for craniospinal irradiation across 15 European </a:t>
            </a:r>
            <a:r>
              <a:rPr lang="en-GB" dirty="0" err="1"/>
              <a:t>centers</a:t>
            </a:r>
            <a:r>
              <a:rPr lang="en-GB" dirty="0"/>
              <a:t>: analysis on behalf of the SIOP-E-BTG (radiotherapy working group) </a:t>
            </a:r>
            <a:r>
              <a:rPr lang="en-GB" dirty="0" err="1"/>
              <a:t>Dosimetric</a:t>
            </a:r>
            <a:r>
              <a:rPr lang="en-GB" dirty="0"/>
              <a:t> comparison of five different techniques for craniospinal irradiation across 15 European </a:t>
            </a:r>
            <a:r>
              <a:rPr lang="en-GB" dirty="0" err="1"/>
              <a:t>centers</a:t>
            </a:r>
            <a:r>
              <a:rPr lang="en-GB" dirty="0"/>
              <a:t>: analysis on behalf of the SIOP-E-BTG (radiotherapy working group) Ã. Acta </a:t>
            </a:r>
            <a:r>
              <a:rPr lang="en-GB" dirty="0" err="1"/>
              <a:t>Oncologica</a:t>
            </a:r>
            <a:r>
              <a:rPr lang="en-GB" dirty="0"/>
              <a:t>. 2018, 57. 10.1080/0284186X.2018.1465588</a:t>
            </a:r>
          </a:p>
          <a:p>
            <a:r>
              <a:rPr lang="en-GB" dirty="0"/>
              <a:t>8. </a:t>
            </a:r>
            <a:r>
              <a:rPr lang="en-GB" dirty="0" err="1"/>
              <a:t>Pollul</a:t>
            </a:r>
            <a:r>
              <a:rPr lang="en-GB" dirty="0"/>
              <a:t> G, </a:t>
            </a:r>
            <a:r>
              <a:rPr lang="en-GB" dirty="0" err="1"/>
              <a:t>Bostel</a:t>
            </a:r>
            <a:r>
              <a:rPr lang="en-GB" dirty="0"/>
              <a:t> T, Grossmann S, et al.: </a:t>
            </a:r>
            <a:r>
              <a:rPr lang="en-GB" dirty="0" err="1"/>
              <a:t>Pediatric</a:t>
            </a:r>
            <a:r>
              <a:rPr lang="en-GB" dirty="0"/>
              <a:t> craniospinal irradiation with a short partial-arc VMAT technique for medulloblastoma </a:t>
            </a:r>
            <a:r>
              <a:rPr lang="en-GB" dirty="0" err="1"/>
              <a:t>tumors</a:t>
            </a:r>
            <a:r>
              <a:rPr lang="en-GB" dirty="0"/>
              <a:t> in </a:t>
            </a:r>
            <a:r>
              <a:rPr lang="en-GB" dirty="0" err="1"/>
              <a:t>dosimetric</a:t>
            </a:r>
            <a:r>
              <a:rPr lang="en-GB" dirty="0"/>
              <a:t> comparison. </a:t>
            </a:r>
            <a:r>
              <a:rPr lang="en-GB" dirty="0" err="1"/>
              <a:t>Radiat</a:t>
            </a:r>
            <a:r>
              <a:rPr lang="en-GB" dirty="0"/>
              <a:t> Oncol. 2020, 15:256. 10.1186/s13014-020-01690-5</a:t>
            </a:r>
          </a:p>
          <a:p>
            <a:r>
              <a:rPr lang="en-GB" dirty="0"/>
              <a:t>9. Baliga S, Yock TI: Proton beam therapy in </a:t>
            </a:r>
            <a:r>
              <a:rPr lang="en-GB" dirty="0" err="1"/>
              <a:t>pediatric</a:t>
            </a:r>
            <a:r>
              <a:rPr lang="en-GB" dirty="0"/>
              <a:t> oncology. Curr </a:t>
            </a:r>
            <a:r>
              <a:rPr lang="en-GB" dirty="0" err="1"/>
              <a:t>Opin</a:t>
            </a:r>
            <a:r>
              <a:rPr lang="en-GB" dirty="0"/>
              <a:t> </a:t>
            </a:r>
            <a:r>
              <a:rPr lang="en-GB" dirty="0" err="1"/>
              <a:t>Pediatr</a:t>
            </a:r>
            <a:r>
              <a:rPr lang="en-GB" dirty="0"/>
              <a:t>. 2019, 31:28-34. 10.1097/MOP.0000000000000724</a:t>
            </a:r>
          </a:p>
          <a:p>
            <a:r>
              <a:rPr lang="en-GB" dirty="0"/>
              <a:t>10. Giakoumettis G, </a:t>
            </a:r>
            <a:r>
              <a:rPr lang="en-GB" dirty="0" err="1"/>
              <a:t>Mantzavinou</a:t>
            </a:r>
            <a:r>
              <a:rPr lang="en-GB" dirty="0"/>
              <a:t> A, </a:t>
            </a:r>
            <a:r>
              <a:rPr lang="en-GB" dirty="0" err="1"/>
              <a:t>Moschos</a:t>
            </a:r>
            <a:r>
              <a:rPr lang="en-GB" dirty="0"/>
              <a:t> G, Giakoumettis D, </a:t>
            </a:r>
            <a:r>
              <a:rPr lang="en-GB" dirty="0" err="1"/>
              <a:t>Capizzello</a:t>
            </a:r>
            <a:r>
              <a:rPr lang="en-GB" dirty="0"/>
              <a:t> A: Re-irradiation of </a:t>
            </a:r>
            <a:r>
              <a:rPr lang="en-GB" dirty="0" err="1"/>
              <a:t>Pediatric</a:t>
            </a:r>
            <a:r>
              <a:rPr lang="en-GB" dirty="0"/>
              <a:t> Medulloblastoma: A Case Report and Systematic Review. </a:t>
            </a:r>
            <a:r>
              <a:rPr lang="en-GB" dirty="0" err="1"/>
              <a:t>Cureus</a:t>
            </a:r>
            <a:r>
              <a:rPr lang="en-GB" dirty="0"/>
              <a:t>. 2022, 14:e31585. 10.7759/cureus.31585</a:t>
            </a:r>
          </a:p>
          <a:p>
            <a:endParaRPr lang="el-GR" dirty="0"/>
          </a:p>
        </p:txBody>
      </p:sp>
    </p:spTree>
    <p:extLst>
      <p:ext uri="{BB962C8B-B14F-4D97-AF65-F5344CB8AC3E}">
        <p14:creationId xmlns:p14="http://schemas.microsoft.com/office/powerpoint/2010/main" val="42415024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38175" y="225415"/>
            <a:ext cx="7867650" cy="1777742"/>
          </a:xfrm>
        </p:spPr>
        <p:txBody>
          <a:bodyPr/>
          <a:lstStyle/>
          <a:p>
            <a:pPr algn="ctr"/>
            <a:r>
              <a:rPr lang="it-IT" dirty="0"/>
              <a:t>THANK YOU</a:t>
            </a:r>
          </a:p>
        </p:txBody>
      </p:sp>
      <p:pic>
        <p:nvPicPr>
          <p:cNvPr id="3" name="Θέση περιεχομένου 7">
            <a:extLst>
              <a:ext uri="{FF2B5EF4-FFF2-40B4-BE49-F238E27FC236}">
                <a16:creationId xmlns:a16="http://schemas.microsoft.com/office/drawing/2014/main" id="{C67BF073-657D-C7DC-2A61-397D2470FDC0}"/>
              </a:ext>
            </a:extLst>
          </p:cNvPr>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2014780" y="1554221"/>
            <a:ext cx="5009028" cy="4066615"/>
          </a:xfrm>
          <a:prstGeom prst="rect">
            <a:avLst/>
          </a:prstGeom>
        </p:spPr>
      </p:pic>
    </p:spTree>
    <p:extLst>
      <p:ext uri="{BB962C8B-B14F-4D97-AF65-F5344CB8AC3E}">
        <p14:creationId xmlns:p14="http://schemas.microsoft.com/office/powerpoint/2010/main" val="2817089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algn="ctr"/>
            <a:r>
              <a:rPr lang="en-US" sz="4000" b="1" dirty="0"/>
              <a:t>Most common pediatric cancers</a:t>
            </a:r>
            <a:endParaRPr lang="en-GB" sz="4000" b="1" dirty="0"/>
          </a:p>
        </p:txBody>
      </p:sp>
      <p:sp>
        <p:nvSpPr>
          <p:cNvPr id="3" name="Segnaposto contenuto 2"/>
          <p:cNvSpPr>
            <a:spLocks noGrp="1"/>
          </p:cNvSpPr>
          <p:nvPr>
            <p:ph idx="1"/>
          </p:nvPr>
        </p:nvSpPr>
        <p:spPr>
          <a:xfrm>
            <a:off x="628650" y="1825625"/>
            <a:ext cx="7886700" cy="1203823"/>
          </a:xfrm>
        </p:spPr>
        <p:txBody>
          <a:bodyPr>
            <a:normAutofit/>
          </a:bodyPr>
          <a:lstStyle/>
          <a:p>
            <a:pPr>
              <a:lnSpc>
                <a:spcPct val="150000"/>
              </a:lnSpc>
            </a:pPr>
            <a:r>
              <a:rPr lang="en-US" sz="2200" dirty="0">
                <a:solidFill>
                  <a:schemeClr val="tx1"/>
                </a:solidFill>
              </a:rPr>
              <a:t>400.000 children and adolescents of 0-19 </a:t>
            </a:r>
            <a:r>
              <a:rPr lang="en-US" sz="2200" dirty="0" err="1">
                <a:solidFill>
                  <a:schemeClr val="tx1"/>
                </a:solidFill>
              </a:rPr>
              <a:t>yo</a:t>
            </a:r>
            <a:r>
              <a:rPr lang="en-US" sz="2200" dirty="0">
                <a:solidFill>
                  <a:schemeClr val="tx1"/>
                </a:solidFill>
              </a:rPr>
              <a:t> develop each year cancer. Most common types are:</a:t>
            </a:r>
            <a:endParaRPr lang="en-US" sz="2200" baseline="30000" dirty="0">
              <a:solidFill>
                <a:schemeClr val="tx1"/>
              </a:solidFill>
            </a:endParaRPr>
          </a:p>
          <a:p>
            <a:endParaRPr lang="en-GB" sz="2200" dirty="0">
              <a:solidFill>
                <a:schemeClr val="tx1"/>
              </a:solidFill>
            </a:endParaRPr>
          </a:p>
        </p:txBody>
      </p:sp>
      <p:sp>
        <p:nvSpPr>
          <p:cNvPr id="4" name="Segnaposto testo 2">
            <a:extLst>
              <a:ext uri="{FF2B5EF4-FFF2-40B4-BE49-F238E27FC236}">
                <a16:creationId xmlns:a16="http://schemas.microsoft.com/office/drawing/2014/main" id="{4C00CA0B-2C66-AD6F-A263-D47124B4704E}"/>
              </a:ext>
            </a:extLst>
          </p:cNvPr>
          <p:cNvSpPr txBox="1">
            <a:spLocks/>
          </p:cNvSpPr>
          <p:nvPr/>
        </p:nvSpPr>
        <p:spPr>
          <a:xfrm>
            <a:off x="1260852" y="3029450"/>
            <a:ext cx="3411329" cy="378084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defTabSz="914309">
              <a:lnSpc>
                <a:spcPct val="150000"/>
              </a:lnSpc>
              <a:buClr>
                <a:srgbClr val="5B9BD5"/>
              </a:buClr>
              <a:buFont typeface="Calibri" panose="020F0502020204030204" pitchFamily="34" charset="0"/>
              <a:buChar char="•"/>
              <a:defRPr/>
            </a:pPr>
            <a:r>
              <a:rPr lang="en-US" sz="2000" kern="100" dirty="0" err="1">
                <a:latin typeface="Arial" panose="020B0604020202020204" pitchFamily="34" charset="0"/>
                <a:ea typeface="Aptos" panose="020B0004020202020204" pitchFamily="34" charset="0"/>
                <a:cs typeface="Arial" panose="020B0604020202020204" pitchFamily="34" charset="0"/>
              </a:rPr>
              <a:t>Leukaemias</a:t>
            </a:r>
            <a:r>
              <a:rPr lang="en-US" sz="2000" kern="100" dirty="0">
                <a:latin typeface="Arial" panose="020B0604020202020204" pitchFamily="34" charset="0"/>
                <a:ea typeface="Aptos" panose="020B0004020202020204" pitchFamily="34" charset="0"/>
                <a:cs typeface="Arial" panose="020B0604020202020204" pitchFamily="34" charset="0"/>
              </a:rPr>
              <a:t>, </a:t>
            </a:r>
          </a:p>
          <a:p>
            <a:pPr lvl="1" defTabSz="914309">
              <a:lnSpc>
                <a:spcPct val="150000"/>
              </a:lnSpc>
              <a:buClr>
                <a:srgbClr val="5B9BD5"/>
              </a:buClr>
              <a:buFont typeface="Calibri" panose="020F0502020204030204" pitchFamily="34" charset="0"/>
              <a:buChar char="•"/>
              <a:defRPr/>
            </a:pPr>
            <a:r>
              <a:rPr lang="en-US" sz="2000" kern="100" dirty="0">
                <a:latin typeface="Arial" panose="020B0604020202020204" pitchFamily="34" charset="0"/>
                <a:ea typeface="Aptos" panose="020B0004020202020204" pitchFamily="34" charset="0"/>
                <a:cs typeface="Arial" panose="020B0604020202020204" pitchFamily="34" charset="0"/>
              </a:rPr>
              <a:t>Neuroblastomas, </a:t>
            </a:r>
          </a:p>
          <a:p>
            <a:pPr lvl="1" defTabSz="914309">
              <a:lnSpc>
                <a:spcPct val="150000"/>
              </a:lnSpc>
              <a:buClr>
                <a:srgbClr val="5B9BD5"/>
              </a:buClr>
              <a:buFont typeface="Calibri" panose="020F0502020204030204" pitchFamily="34" charset="0"/>
              <a:buChar char="•"/>
              <a:defRPr/>
            </a:pPr>
            <a:r>
              <a:rPr lang="en-US" sz="2000" kern="100" dirty="0">
                <a:latin typeface="Arial" panose="020B0604020202020204" pitchFamily="34" charset="0"/>
                <a:ea typeface="Aptos" panose="020B0004020202020204" pitchFamily="34" charset="0"/>
                <a:cs typeface="Arial" panose="020B0604020202020204" pitchFamily="34" charset="0"/>
              </a:rPr>
              <a:t>Wilms’ </a:t>
            </a:r>
            <a:r>
              <a:rPr lang="en-US" sz="2000" kern="100" dirty="0" err="1">
                <a:latin typeface="Arial" panose="020B0604020202020204" pitchFamily="34" charset="0"/>
                <a:ea typeface="Aptos" panose="020B0004020202020204" pitchFamily="34" charset="0"/>
                <a:cs typeface="Arial" panose="020B0604020202020204" pitchFamily="34" charset="0"/>
              </a:rPr>
              <a:t>tumours</a:t>
            </a:r>
            <a:r>
              <a:rPr lang="en-US" sz="2000" kern="100" dirty="0">
                <a:latin typeface="Arial" panose="020B0604020202020204" pitchFamily="34" charset="0"/>
                <a:ea typeface="Aptos" panose="020B0004020202020204" pitchFamily="34" charset="0"/>
                <a:cs typeface="Arial" panose="020B0604020202020204" pitchFamily="34" charset="0"/>
              </a:rPr>
              <a:t>, </a:t>
            </a:r>
          </a:p>
          <a:p>
            <a:pPr lvl="1" defTabSz="914309">
              <a:lnSpc>
                <a:spcPct val="150000"/>
              </a:lnSpc>
              <a:buClr>
                <a:srgbClr val="5B9BD5"/>
              </a:buClr>
              <a:buFont typeface="Calibri" panose="020F0502020204030204" pitchFamily="34" charset="0"/>
              <a:buChar char="•"/>
              <a:defRPr/>
            </a:pPr>
            <a:r>
              <a:rPr lang="en-US" sz="2000" kern="100" dirty="0">
                <a:latin typeface="Arial" panose="020B0604020202020204" pitchFamily="34" charset="0"/>
                <a:ea typeface="Aptos" panose="020B0004020202020204" pitchFamily="34" charset="0"/>
                <a:cs typeface="Arial" panose="020B0604020202020204" pitchFamily="34" charset="0"/>
              </a:rPr>
              <a:t>Brain cancers, </a:t>
            </a:r>
          </a:p>
          <a:p>
            <a:pPr lvl="1" defTabSz="914309">
              <a:lnSpc>
                <a:spcPct val="150000"/>
              </a:lnSpc>
              <a:buClr>
                <a:srgbClr val="5B9BD5"/>
              </a:buClr>
              <a:buFont typeface="Calibri" panose="020F0502020204030204" pitchFamily="34" charset="0"/>
              <a:buChar char="•"/>
              <a:defRPr/>
            </a:pPr>
            <a:r>
              <a:rPr lang="en-US" sz="2000" kern="100" dirty="0">
                <a:latin typeface="Arial" panose="020B0604020202020204" pitchFamily="34" charset="0"/>
                <a:ea typeface="Aptos" panose="020B0004020202020204" pitchFamily="34" charset="0"/>
                <a:cs typeface="Arial" panose="020B0604020202020204" pitchFamily="34" charset="0"/>
              </a:rPr>
              <a:t>Rhabdomyosarcomas, </a:t>
            </a:r>
          </a:p>
          <a:p>
            <a:endParaRPr lang="it-IT" sz="2000" dirty="0">
              <a:latin typeface="Arial" panose="020B0604020202020204" pitchFamily="34" charset="0"/>
              <a:cs typeface="Arial" panose="020B0604020202020204" pitchFamily="34" charset="0"/>
            </a:endParaRPr>
          </a:p>
        </p:txBody>
      </p:sp>
      <p:sp>
        <p:nvSpPr>
          <p:cNvPr id="5" name="Segnaposto testo 2">
            <a:extLst>
              <a:ext uri="{FF2B5EF4-FFF2-40B4-BE49-F238E27FC236}">
                <a16:creationId xmlns:a16="http://schemas.microsoft.com/office/drawing/2014/main" id="{A460FFBC-8B99-7592-0924-7B2D20A55C24}"/>
              </a:ext>
            </a:extLst>
          </p:cNvPr>
          <p:cNvSpPr txBox="1">
            <a:spLocks/>
          </p:cNvSpPr>
          <p:nvPr/>
        </p:nvSpPr>
        <p:spPr>
          <a:xfrm>
            <a:off x="4672181" y="3029449"/>
            <a:ext cx="3411329" cy="378084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nSpc>
                <a:spcPct val="150000"/>
              </a:lnSpc>
            </a:pPr>
            <a:r>
              <a:rPr lang="en-US" sz="2000" kern="100" dirty="0">
                <a:latin typeface="Arial" panose="020B0604020202020204" pitchFamily="34" charset="0"/>
                <a:ea typeface="Aptos" panose="020B0004020202020204" pitchFamily="34" charset="0"/>
                <a:cs typeface="Arial" panose="020B0604020202020204" pitchFamily="34" charset="0"/>
              </a:rPr>
              <a:t>L</a:t>
            </a:r>
            <a:r>
              <a:rPr lang="en-US" sz="2000" kern="100" dirty="0">
                <a:effectLst/>
                <a:latin typeface="Arial" panose="020B0604020202020204" pitchFamily="34" charset="0"/>
                <a:ea typeface="Aptos" panose="020B0004020202020204" pitchFamily="34" charset="0"/>
                <a:cs typeface="Arial" panose="020B0604020202020204" pitchFamily="34" charset="0"/>
              </a:rPr>
              <a:t>ymphomas, </a:t>
            </a:r>
          </a:p>
          <a:p>
            <a:pPr lvl="1">
              <a:lnSpc>
                <a:spcPct val="150000"/>
              </a:lnSpc>
            </a:pPr>
            <a:r>
              <a:rPr lang="en-US" sz="2000" kern="100" dirty="0">
                <a:latin typeface="Arial" panose="020B0604020202020204" pitchFamily="34" charset="0"/>
                <a:ea typeface="Aptos" panose="020B0004020202020204" pitchFamily="34" charset="0"/>
                <a:cs typeface="Arial" panose="020B0604020202020204" pitchFamily="34" charset="0"/>
              </a:rPr>
              <a:t>R</a:t>
            </a:r>
            <a:r>
              <a:rPr lang="en-US" sz="2000" kern="100" dirty="0">
                <a:effectLst/>
                <a:latin typeface="Arial" panose="020B0604020202020204" pitchFamily="34" charset="0"/>
                <a:ea typeface="Aptos" panose="020B0004020202020204" pitchFamily="34" charset="0"/>
                <a:cs typeface="Arial" panose="020B0604020202020204" pitchFamily="34" charset="0"/>
              </a:rPr>
              <a:t>etinoblastomas, </a:t>
            </a:r>
          </a:p>
          <a:p>
            <a:pPr lvl="1">
              <a:lnSpc>
                <a:spcPct val="150000"/>
              </a:lnSpc>
            </a:pPr>
            <a:r>
              <a:rPr lang="en-US" sz="2000" kern="100" dirty="0">
                <a:latin typeface="Arial" panose="020B0604020202020204" pitchFamily="34" charset="0"/>
                <a:ea typeface="Aptos" panose="020B0004020202020204" pitchFamily="34" charset="0"/>
                <a:cs typeface="Arial" panose="020B0604020202020204" pitchFamily="34" charset="0"/>
              </a:rPr>
              <a:t>O</a:t>
            </a:r>
            <a:r>
              <a:rPr lang="en-US" sz="2000" kern="100" dirty="0">
                <a:effectLst/>
                <a:latin typeface="Arial" panose="020B0604020202020204" pitchFamily="34" charset="0"/>
                <a:ea typeface="Aptos" panose="020B0004020202020204" pitchFamily="34" charset="0"/>
                <a:cs typeface="Arial" panose="020B0604020202020204" pitchFamily="34" charset="0"/>
              </a:rPr>
              <a:t>steosarcomas,</a:t>
            </a:r>
          </a:p>
          <a:p>
            <a:pPr lvl="1">
              <a:lnSpc>
                <a:spcPct val="150000"/>
              </a:lnSpc>
            </a:pPr>
            <a:r>
              <a:rPr lang="en-US" sz="2000" kern="100" dirty="0">
                <a:effectLst/>
                <a:latin typeface="Arial" panose="020B0604020202020204" pitchFamily="34" charset="0"/>
                <a:ea typeface="Aptos" panose="020B0004020202020204" pitchFamily="34" charset="0"/>
                <a:cs typeface="Arial" panose="020B0604020202020204" pitchFamily="34" charset="0"/>
              </a:rPr>
              <a:t>Ewing's sarcomas</a:t>
            </a:r>
          </a:p>
        </p:txBody>
      </p:sp>
    </p:spTree>
    <p:extLst>
      <p:ext uri="{BB962C8B-B14F-4D97-AF65-F5344CB8AC3E}">
        <p14:creationId xmlns:p14="http://schemas.microsoft.com/office/powerpoint/2010/main" val="3448395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8650" y="0"/>
            <a:ext cx="7886700" cy="1325563"/>
          </a:xfrm>
        </p:spPr>
        <p:txBody>
          <a:bodyPr>
            <a:normAutofit/>
          </a:bodyPr>
          <a:lstStyle/>
          <a:p>
            <a:pPr algn="ctr"/>
            <a:r>
              <a:rPr lang="en-US" sz="4000" b="1" dirty="0"/>
              <a:t>Pediatric Cancer Statistics</a:t>
            </a:r>
            <a:endParaRPr lang="en-GB" sz="4000" b="1" dirty="0"/>
          </a:p>
        </p:txBody>
      </p:sp>
      <p:sp>
        <p:nvSpPr>
          <p:cNvPr id="3" name="Segnaposto contenuto 2"/>
          <p:cNvSpPr>
            <a:spLocks noGrp="1"/>
          </p:cNvSpPr>
          <p:nvPr>
            <p:ph idx="1"/>
          </p:nvPr>
        </p:nvSpPr>
        <p:spPr>
          <a:xfrm>
            <a:off x="294468" y="1225282"/>
            <a:ext cx="8555064" cy="3878867"/>
          </a:xfrm>
        </p:spPr>
        <p:txBody>
          <a:bodyPr>
            <a:noAutofit/>
          </a:bodyPr>
          <a:lstStyle/>
          <a:p>
            <a:pPr marL="342900" marR="0" lvl="0" indent="-342900" algn="just">
              <a:lnSpc>
                <a:spcPct val="170000"/>
              </a:lnSpc>
              <a:spcBef>
                <a:spcPts val="0"/>
              </a:spcBef>
              <a:spcAft>
                <a:spcPts val="0"/>
              </a:spcAft>
              <a:buFont typeface="Symbol" panose="05050102010706020507" pitchFamily="18" charset="2"/>
              <a:buChar char=""/>
            </a:pPr>
            <a:r>
              <a:rPr lang="en-US" sz="1700" b="1" kern="100" dirty="0" err="1">
                <a:effectLst/>
                <a:ea typeface="Aptos" panose="020B0004020202020204" pitchFamily="34" charset="0"/>
              </a:rPr>
              <a:t>Leukaemia</a:t>
            </a:r>
            <a:r>
              <a:rPr lang="en-US" sz="1700" kern="100" dirty="0">
                <a:effectLst/>
                <a:ea typeface="Aptos" panose="020B0004020202020204" pitchFamily="34" charset="0"/>
              </a:rPr>
              <a:t> accounts for approximately 35% of all childhood cancers. Although it is more common in children under the age of 10, approximately 1 in 1000 children are diagnosed with </a:t>
            </a:r>
            <a:r>
              <a:rPr lang="en-US" sz="1700" kern="100" dirty="0" err="1">
                <a:effectLst/>
                <a:ea typeface="Aptos" panose="020B0004020202020204" pitchFamily="34" charset="0"/>
              </a:rPr>
              <a:t>leukaemia</a:t>
            </a:r>
            <a:r>
              <a:rPr lang="en-US" sz="1700" kern="100" dirty="0">
                <a:effectLst/>
                <a:ea typeface="Aptos" panose="020B0004020202020204" pitchFamily="34" charset="0"/>
              </a:rPr>
              <a:t> by the age of 1.</a:t>
            </a:r>
          </a:p>
          <a:p>
            <a:pPr marL="342900" marR="0" lvl="0" indent="-342900" algn="just">
              <a:lnSpc>
                <a:spcPct val="170000"/>
              </a:lnSpc>
              <a:spcBef>
                <a:spcPts val="0"/>
              </a:spcBef>
              <a:spcAft>
                <a:spcPts val="0"/>
              </a:spcAft>
              <a:buFont typeface="Symbol" panose="05050102010706020507" pitchFamily="18" charset="2"/>
              <a:buChar char=""/>
            </a:pPr>
            <a:r>
              <a:rPr lang="en-US" sz="1700" b="1" kern="100" dirty="0">
                <a:effectLst/>
                <a:ea typeface="Aptos" panose="020B0004020202020204" pitchFamily="34" charset="0"/>
              </a:rPr>
              <a:t>Neuroblastoma</a:t>
            </a:r>
            <a:r>
              <a:rPr lang="en-US" sz="1700" kern="100" dirty="0">
                <a:effectLst/>
                <a:ea typeface="Aptos" panose="020B0004020202020204" pitchFamily="34" charset="0"/>
              </a:rPr>
              <a:t> accounts for 5%-7% of all childhood malignancies and usually occurs by the age of 5.</a:t>
            </a:r>
          </a:p>
          <a:p>
            <a:pPr marL="342900" marR="0" lvl="0" indent="-342900" algn="just">
              <a:lnSpc>
                <a:spcPct val="170000"/>
              </a:lnSpc>
              <a:spcBef>
                <a:spcPts val="0"/>
              </a:spcBef>
              <a:spcAft>
                <a:spcPts val="0"/>
              </a:spcAft>
              <a:buFont typeface="Symbol" panose="05050102010706020507" pitchFamily="18" charset="2"/>
              <a:buChar char=""/>
            </a:pPr>
            <a:r>
              <a:rPr lang="en-US" sz="1700" b="1" kern="100" dirty="0">
                <a:effectLst/>
                <a:ea typeface="Aptos" panose="020B0004020202020204" pitchFamily="34" charset="0"/>
              </a:rPr>
              <a:t>Wilms’ tumor</a:t>
            </a:r>
            <a:r>
              <a:rPr lang="en-US" sz="1700" kern="100" dirty="0">
                <a:effectLst/>
                <a:ea typeface="Aptos" panose="020B0004020202020204" pitchFamily="34" charset="0"/>
              </a:rPr>
              <a:t> accounts for 6-7% of childhood cancer cases. It occurs in about 8 in 10</a:t>
            </a:r>
            <a:r>
              <a:rPr lang="en-US" sz="1700" kern="100" baseline="30000" dirty="0">
                <a:effectLst/>
                <a:ea typeface="Aptos" panose="020B0004020202020204" pitchFamily="34" charset="0"/>
              </a:rPr>
              <a:t>6</a:t>
            </a:r>
            <a:r>
              <a:rPr lang="en-US" sz="1700" kern="100" dirty="0">
                <a:effectLst/>
                <a:ea typeface="Aptos" panose="020B0004020202020204" pitchFamily="34" charset="0"/>
              </a:rPr>
              <a:t> children &lt; 14 </a:t>
            </a:r>
            <a:r>
              <a:rPr lang="en-US" sz="1700" kern="100" dirty="0" err="1">
                <a:effectLst/>
                <a:ea typeface="Aptos" panose="020B0004020202020204" pitchFamily="34" charset="0"/>
              </a:rPr>
              <a:t>yo</a:t>
            </a:r>
            <a:r>
              <a:rPr lang="en-US" sz="1700" kern="100" dirty="0">
                <a:effectLst/>
                <a:ea typeface="Aptos" panose="020B0004020202020204" pitchFamily="34" charset="0"/>
              </a:rPr>
              <a:t>.</a:t>
            </a:r>
          </a:p>
          <a:p>
            <a:pPr marL="342900" marR="0" lvl="0" indent="-342900" algn="just">
              <a:lnSpc>
                <a:spcPct val="170000"/>
              </a:lnSpc>
              <a:spcBef>
                <a:spcPts val="0"/>
              </a:spcBef>
              <a:spcAft>
                <a:spcPts val="0"/>
              </a:spcAft>
              <a:buFont typeface="Symbol" panose="05050102010706020507" pitchFamily="18" charset="2"/>
              <a:buChar char=""/>
            </a:pPr>
            <a:r>
              <a:rPr lang="en-US" sz="1700" b="1" kern="100" dirty="0">
                <a:effectLst/>
                <a:ea typeface="Aptos" panose="020B0004020202020204" pitchFamily="34" charset="0"/>
              </a:rPr>
              <a:t>Brain cancers</a:t>
            </a:r>
            <a:r>
              <a:rPr lang="en-US" sz="1700" kern="100" dirty="0">
                <a:effectLst/>
                <a:ea typeface="Aptos" panose="020B0004020202020204" pitchFamily="34" charset="0"/>
              </a:rPr>
              <a:t> account for 15% of </a:t>
            </a:r>
            <a:r>
              <a:rPr lang="en-US" sz="1700" kern="100" dirty="0" err="1">
                <a:effectLst/>
                <a:ea typeface="Aptos" panose="020B0004020202020204" pitchFamily="34" charset="0"/>
              </a:rPr>
              <a:t>paediatric</a:t>
            </a:r>
            <a:r>
              <a:rPr lang="en-US" sz="1700" kern="100" dirty="0">
                <a:effectLst/>
                <a:ea typeface="Aptos" panose="020B0004020202020204" pitchFamily="34" charset="0"/>
              </a:rPr>
              <a:t> cancers (gliomas and medulloblastomas). The average age of glioma development is about 6 years old. Most medulloblastomas occur before the age of 10.</a:t>
            </a:r>
          </a:p>
        </p:txBody>
      </p:sp>
    </p:spTree>
    <p:extLst>
      <p:ext uri="{BB962C8B-B14F-4D97-AF65-F5344CB8AC3E}">
        <p14:creationId xmlns:p14="http://schemas.microsoft.com/office/powerpoint/2010/main" val="18881022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8649" y="0"/>
            <a:ext cx="7886700" cy="1325563"/>
          </a:xfrm>
        </p:spPr>
        <p:txBody>
          <a:bodyPr>
            <a:normAutofit/>
          </a:bodyPr>
          <a:lstStyle/>
          <a:p>
            <a:pPr algn="ctr"/>
            <a:r>
              <a:rPr lang="en-US" sz="4000" b="1" dirty="0"/>
              <a:t>Pediatric Cancer Statistics</a:t>
            </a:r>
            <a:endParaRPr lang="en-GB" sz="4000" b="1" dirty="0"/>
          </a:p>
        </p:txBody>
      </p:sp>
      <p:sp>
        <p:nvSpPr>
          <p:cNvPr id="3" name="Segnaposto contenuto 2"/>
          <p:cNvSpPr>
            <a:spLocks noGrp="1"/>
          </p:cNvSpPr>
          <p:nvPr>
            <p:ph idx="1"/>
          </p:nvPr>
        </p:nvSpPr>
        <p:spPr>
          <a:xfrm>
            <a:off x="325463" y="1225282"/>
            <a:ext cx="8493071" cy="3878867"/>
          </a:xfrm>
        </p:spPr>
        <p:txBody>
          <a:bodyPr>
            <a:noAutofit/>
          </a:bodyPr>
          <a:lstStyle/>
          <a:p>
            <a:pPr marL="342900" marR="0" lvl="0" indent="-342900" algn="just">
              <a:lnSpc>
                <a:spcPct val="170000"/>
              </a:lnSpc>
              <a:spcBef>
                <a:spcPts val="0"/>
              </a:spcBef>
              <a:spcAft>
                <a:spcPts val="0"/>
              </a:spcAft>
              <a:buFont typeface="Symbol" panose="05050102010706020507" pitchFamily="18" charset="2"/>
              <a:buChar char=""/>
            </a:pPr>
            <a:r>
              <a:rPr lang="en-US" sz="1700" b="1" kern="100" dirty="0">
                <a:effectLst/>
                <a:ea typeface="Aptos" panose="020B0004020202020204" pitchFamily="34" charset="0"/>
              </a:rPr>
              <a:t>Rhabdomyosarcoma</a:t>
            </a:r>
            <a:r>
              <a:rPr lang="en-US" sz="1700" kern="100" dirty="0">
                <a:effectLst/>
                <a:ea typeface="Aptos" panose="020B0004020202020204" pitchFamily="34" charset="0"/>
              </a:rPr>
              <a:t> accounts for 5-8% of childhood cancers. It usually affects children between the ages of 2-6 and 15-19.</a:t>
            </a:r>
          </a:p>
          <a:p>
            <a:pPr marL="342900" marR="0" lvl="0" indent="-342900" algn="just">
              <a:lnSpc>
                <a:spcPct val="170000"/>
              </a:lnSpc>
              <a:spcBef>
                <a:spcPts val="0"/>
              </a:spcBef>
              <a:spcAft>
                <a:spcPts val="0"/>
              </a:spcAft>
              <a:buFont typeface="Symbol" panose="05050102010706020507" pitchFamily="18" charset="2"/>
              <a:buChar char=""/>
            </a:pPr>
            <a:r>
              <a:rPr lang="en-US" sz="1700" b="1" kern="100" dirty="0">
                <a:effectLst/>
                <a:ea typeface="Aptos" panose="020B0004020202020204" pitchFamily="34" charset="0"/>
              </a:rPr>
              <a:t>Lymphomas</a:t>
            </a:r>
            <a:r>
              <a:rPr lang="en-US" sz="1700" kern="100" dirty="0">
                <a:effectLst/>
                <a:ea typeface="Aptos" panose="020B0004020202020204" pitchFamily="34" charset="0"/>
              </a:rPr>
              <a:t> are broadly classified as Hodgkin's and non-Hodgkin's. Hodgkin's generally occurs in individuals between 15-40 years of age.</a:t>
            </a:r>
          </a:p>
          <a:p>
            <a:pPr marL="342900" marR="0" lvl="0" indent="-342900" algn="just">
              <a:lnSpc>
                <a:spcPct val="170000"/>
              </a:lnSpc>
              <a:spcBef>
                <a:spcPts val="0"/>
              </a:spcBef>
              <a:spcAft>
                <a:spcPts val="0"/>
              </a:spcAft>
              <a:buFont typeface="Symbol" panose="05050102010706020507" pitchFamily="18" charset="2"/>
              <a:buChar char=""/>
            </a:pPr>
            <a:r>
              <a:rPr lang="en-US" sz="1700" b="1" kern="100" dirty="0">
                <a:effectLst/>
                <a:ea typeface="Aptos" panose="020B0004020202020204" pitchFamily="34" charset="0"/>
              </a:rPr>
              <a:t>Retinoblastoma</a:t>
            </a:r>
            <a:r>
              <a:rPr lang="en-US" sz="1700" kern="100" dirty="0">
                <a:effectLst/>
                <a:ea typeface="Aptos" panose="020B0004020202020204" pitchFamily="34" charset="0"/>
              </a:rPr>
              <a:t> is the most common eye </a:t>
            </a:r>
            <a:r>
              <a:rPr lang="en-US" sz="1700" kern="100" dirty="0" err="1">
                <a:effectLst/>
                <a:ea typeface="Aptos" panose="020B0004020202020204" pitchFamily="34" charset="0"/>
              </a:rPr>
              <a:t>tumour</a:t>
            </a:r>
            <a:r>
              <a:rPr lang="en-US" sz="1700" kern="100" dirty="0">
                <a:effectLst/>
                <a:ea typeface="Aptos" panose="020B0004020202020204" pitchFamily="34" charset="0"/>
              </a:rPr>
              <a:t> in children and accounts for 3-4% of all childhood cancers. It usually occurs &lt; 5yo</a:t>
            </a:r>
          </a:p>
          <a:p>
            <a:pPr marL="342900" marR="0" lvl="0" indent="-342900" algn="just">
              <a:lnSpc>
                <a:spcPct val="170000"/>
              </a:lnSpc>
              <a:spcBef>
                <a:spcPts val="0"/>
              </a:spcBef>
              <a:spcAft>
                <a:spcPts val="800"/>
              </a:spcAft>
              <a:buFont typeface="Symbol" panose="05050102010706020507" pitchFamily="18" charset="2"/>
              <a:buChar char=""/>
            </a:pPr>
            <a:r>
              <a:rPr lang="en-US" sz="1700" b="1" kern="100" dirty="0">
                <a:effectLst/>
                <a:ea typeface="Aptos" panose="020B0004020202020204" pitchFamily="34" charset="0"/>
              </a:rPr>
              <a:t>Osteosarcoma</a:t>
            </a:r>
            <a:r>
              <a:rPr lang="en-US" sz="1700" kern="100" dirty="0">
                <a:effectLst/>
                <a:ea typeface="Aptos" panose="020B0004020202020204" pitchFamily="34" charset="0"/>
              </a:rPr>
              <a:t> is usually present in bones around the knee whereas Ewing's sarcoma may affect bones of the pelvis, thigh, upper arm, or ribs. Bone cancers are most common in ages 10-20 and they account for about 6% of all childhood cancers.</a:t>
            </a:r>
          </a:p>
        </p:txBody>
      </p:sp>
    </p:spTree>
    <p:extLst>
      <p:ext uri="{BB962C8B-B14F-4D97-AF65-F5344CB8AC3E}">
        <p14:creationId xmlns:p14="http://schemas.microsoft.com/office/powerpoint/2010/main" val="4170672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6226978-006F-F195-B154-1390817DE3B3}"/>
              </a:ext>
            </a:extLst>
          </p:cNvPr>
          <p:cNvSpPr>
            <a:spLocks noGrp="1"/>
          </p:cNvSpPr>
          <p:nvPr>
            <p:ph type="title"/>
          </p:nvPr>
        </p:nvSpPr>
        <p:spPr>
          <a:xfrm>
            <a:off x="562298" y="107155"/>
            <a:ext cx="8019404" cy="1325563"/>
          </a:xfrm>
        </p:spPr>
        <p:txBody>
          <a:bodyPr>
            <a:normAutofit/>
          </a:bodyPr>
          <a:lstStyle/>
          <a:p>
            <a:pPr algn="ctr"/>
            <a:r>
              <a:rPr lang="en-US" sz="4000" b="1" dirty="0"/>
              <a:t>Radiotherapy in Pediatric Cancer</a:t>
            </a:r>
          </a:p>
        </p:txBody>
      </p:sp>
      <p:graphicFrame>
        <p:nvGraphicFramePr>
          <p:cNvPr id="4" name="Θέση περιεχομένου 3">
            <a:extLst>
              <a:ext uri="{FF2B5EF4-FFF2-40B4-BE49-F238E27FC236}">
                <a16:creationId xmlns:a16="http://schemas.microsoft.com/office/drawing/2014/main" id="{3B7C0605-2734-39A3-A804-8DA01379D551}"/>
              </a:ext>
            </a:extLst>
          </p:cNvPr>
          <p:cNvGraphicFramePr>
            <a:graphicFrameLocks noGrp="1"/>
          </p:cNvGraphicFramePr>
          <p:nvPr>
            <p:ph idx="1"/>
            <p:extLst>
              <p:ext uri="{D42A27DB-BD31-4B8C-83A1-F6EECF244321}">
                <p14:modId xmlns:p14="http://schemas.microsoft.com/office/powerpoint/2010/main" val="1388585158"/>
              </p:ext>
            </p:extLst>
          </p:nvPr>
        </p:nvGraphicFramePr>
        <p:xfrm>
          <a:off x="154983" y="1325563"/>
          <a:ext cx="8834034" cy="4762500"/>
        </p:xfrm>
        <a:graphic>
          <a:graphicData uri="http://schemas.openxmlformats.org/drawingml/2006/table">
            <a:tbl>
              <a:tblPr firstRow="1" bandRow="1">
                <a:tableStyleId>{5C22544A-7EE6-4342-B048-85BDC9FD1C3A}</a:tableStyleId>
              </a:tblPr>
              <a:tblGrid>
                <a:gridCol w="2266409">
                  <a:extLst>
                    <a:ext uri="{9D8B030D-6E8A-4147-A177-3AD203B41FA5}">
                      <a16:colId xmlns:a16="http://schemas.microsoft.com/office/drawing/2014/main" val="1474070218"/>
                    </a:ext>
                  </a:extLst>
                </a:gridCol>
                <a:gridCol w="6567625">
                  <a:extLst>
                    <a:ext uri="{9D8B030D-6E8A-4147-A177-3AD203B41FA5}">
                      <a16:colId xmlns:a16="http://schemas.microsoft.com/office/drawing/2014/main" val="2161275093"/>
                    </a:ext>
                  </a:extLst>
                </a:gridCol>
              </a:tblGrid>
              <a:tr h="320307">
                <a:tc>
                  <a:txBody>
                    <a:bodyPr/>
                    <a:lstStyle/>
                    <a:p>
                      <a:r>
                        <a:rPr lang="en-US" sz="1700" dirty="0"/>
                        <a:t>Pediatric Cancer</a:t>
                      </a:r>
                    </a:p>
                  </a:txBody>
                  <a:tcPr marL="68580" marR="68580" marT="34290" marB="34290"/>
                </a:tc>
                <a:tc>
                  <a:txBody>
                    <a:bodyPr/>
                    <a:lstStyle/>
                    <a:p>
                      <a:r>
                        <a:rPr lang="en-US" sz="1700" dirty="0"/>
                        <a:t>Radiation Therapy</a:t>
                      </a:r>
                    </a:p>
                  </a:txBody>
                  <a:tcPr marL="68580" marR="68580" marT="34290" marB="34290"/>
                </a:tc>
                <a:extLst>
                  <a:ext uri="{0D108BD9-81ED-4DB2-BD59-A6C34878D82A}">
                    <a16:rowId xmlns:a16="http://schemas.microsoft.com/office/drawing/2014/main" val="2826163984"/>
                  </a:ext>
                </a:extLst>
              </a:tr>
              <a:tr h="320307">
                <a:tc>
                  <a:txBody>
                    <a:bodyPr/>
                    <a:lstStyle/>
                    <a:p>
                      <a:r>
                        <a:rPr lang="en-US" sz="1700" b="1" kern="100" dirty="0" err="1">
                          <a:effectLst/>
                          <a:latin typeface="Aptos" panose="020B0004020202020204" pitchFamily="34" charset="0"/>
                          <a:ea typeface="Aptos" panose="020B0004020202020204" pitchFamily="34" charset="0"/>
                          <a:cs typeface="Times New Roman" panose="02020603050405020304" pitchFamily="18" charset="0"/>
                        </a:rPr>
                        <a:t>Leukaemia</a:t>
                      </a:r>
                      <a:endParaRPr lang="en-US" sz="1700" dirty="0"/>
                    </a:p>
                  </a:txBody>
                  <a:tcPr marL="68580" marR="68580" marT="34290" marB="34290"/>
                </a:tc>
                <a:tc>
                  <a:txBody>
                    <a:bodyPr/>
                    <a:lstStyle/>
                    <a:p>
                      <a:r>
                        <a:rPr lang="en-US" sz="1700" dirty="0"/>
                        <a:t>Not the primary form of treatment – RT mostly used to treat metastases</a:t>
                      </a:r>
                    </a:p>
                  </a:txBody>
                  <a:tcPr marL="68580" marR="68580" marT="34290" marB="34290"/>
                </a:tc>
                <a:extLst>
                  <a:ext uri="{0D108BD9-81ED-4DB2-BD59-A6C34878D82A}">
                    <a16:rowId xmlns:a16="http://schemas.microsoft.com/office/drawing/2014/main" val="247139751"/>
                  </a:ext>
                </a:extLst>
              </a:tr>
              <a:tr h="320307">
                <a:tc>
                  <a:txBody>
                    <a:bodyPr/>
                    <a:lstStyle/>
                    <a:p>
                      <a:r>
                        <a:rPr lang="en-US" sz="1700" b="1" kern="100" dirty="0">
                          <a:effectLst/>
                          <a:latin typeface="Aptos" panose="020B0004020202020204" pitchFamily="34" charset="0"/>
                          <a:ea typeface="Aptos" panose="020B0004020202020204" pitchFamily="34" charset="0"/>
                          <a:cs typeface="Times New Roman" panose="02020603050405020304" pitchFamily="18" charset="0"/>
                        </a:rPr>
                        <a:t>Neuroblastoma</a:t>
                      </a:r>
                      <a:endParaRPr lang="en-US" sz="1700" dirty="0"/>
                    </a:p>
                  </a:txBody>
                  <a:tcPr marL="68580" marR="68580" marT="34290" marB="34290"/>
                </a:tc>
                <a:tc>
                  <a:txBody>
                    <a:bodyPr/>
                    <a:lstStyle/>
                    <a:p>
                      <a:r>
                        <a:rPr lang="en-US" sz="1700" dirty="0"/>
                        <a:t>RT in the guidelines as adjuvant to chemotherapy, and/or surgery</a:t>
                      </a:r>
                    </a:p>
                  </a:txBody>
                  <a:tcPr marL="68580" marR="68580" marT="34290" marB="34290"/>
                </a:tc>
                <a:extLst>
                  <a:ext uri="{0D108BD9-81ED-4DB2-BD59-A6C34878D82A}">
                    <a16:rowId xmlns:a16="http://schemas.microsoft.com/office/drawing/2014/main" val="1853840064"/>
                  </a:ext>
                </a:extLst>
              </a:tr>
              <a:tr h="573573">
                <a:tc>
                  <a:txBody>
                    <a:bodyPr/>
                    <a:lstStyle/>
                    <a:p>
                      <a:r>
                        <a:rPr lang="en-US" sz="1700" b="1" kern="100" dirty="0">
                          <a:effectLst/>
                          <a:latin typeface="Aptos" panose="020B0004020202020204" pitchFamily="34" charset="0"/>
                          <a:ea typeface="Aptos" panose="020B0004020202020204" pitchFamily="34" charset="0"/>
                          <a:cs typeface="Times New Roman" panose="02020603050405020304" pitchFamily="18" charset="0"/>
                        </a:rPr>
                        <a:t>Wilms’ tumor</a:t>
                      </a:r>
                      <a:endParaRPr lang="en-US" sz="1700" dirty="0"/>
                    </a:p>
                  </a:txBody>
                  <a:tcPr marL="68580" marR="68580" marT="34290" marB="34290"/>
                </a:tc>
                <a:tc>
                  <a:txBody>
                    <a:bodyPr/>
                    <a:lstStyle/>
                    <a:p>
                      <a:r>
                        <a:rPr lang="en-US" sz="1700" dirty="0"/>
                        <a:t>EBRT as part of treatment for more advanced Wilms tumors (stages III, IV, V) and earlier stage tumors with anaplastic histology</a:t>
                      </a:r>
                    </a:p>
                  </a:txBody>
                  <a:tcPr marL="68580" marR="68580" marT="34290" marB="34290"/>
                </a:tc>
                <a:extLst>
                  <a:ext uri="{0D108BD9-81ED-4DB2-BD59-A6C34878D82A}">
                    <a16:rowId xmlns:a16="http://schemas.microsoft.com/office/drawing/2014/main" val="4246186664"/>
                  </a:ext>
                </a:extLst>
              </a:tr>
              <a:tr h="573573">
                <a:tc>
                  <a:txBody>
                    <a:bodyPr/>
                    <a:lstStyle/>
                    <a:p>
                      <a:r>
                        <a:rPr lang="en-US" sz="1700" b="1" kern="100" dirty="0">
                          <a:effectLst/>
                          <a:latin typeface="Aptos" panose="020B0004020202020204" pitchFamily="34" charset="0"/>
                          <a:ea typeface="Aptos" panose="020B0004020202020204" pitchFamily="34" charset="0"/>
                          <a:cs typeface="Times New Roman" panose="02020603050405020304" pitchFamily="18" charset="0"/>
                        </a:rPr>
                        <a:t>Brain cancers</a:t>
                      </a:r>
                      <a:endParaRPr lang="en-US" sz="1700" dirty="0"/>
                    </a:p>
                  </a:txBody>
                  <a:tcPr marL="68580" marR="68580" marT="34290" marB="34290"/>
                </a:tc>
                <a:tc>
                  <a:txBody>
                    <a:bodyPr/>
                    <a:lstStyle/>
                    <a:p>
                      <a:r>
                        <a:rPr lang="en-US" sz="1700" dirty="0"/>
                        <a:t>Almost all brain cancers receive RT, either as monotherapy, or as part of a scheme, pre- or post-operative.</a:t>
                      </a:r>
                    </a:p>
                  </a:txBody>
                  <a:tcPr marL="68580" marR="68580" marT="34290" marB="34290"/>
                </a:tc>
                <a:extLst>
                  <a:ext uri="{0D108BD9-81ED-4DB2-BD59-A6C34878D82A}">
                    <a16:rowId xmlns:a16="http://schemas.microsoft.com/office/drawing/2014/main" val="492940260"/>
                  </a:ext>
                </a:extLst>
              </a:tr>
              <a:tr h="826839">
                <a:tc>
                  <a:txBody>
                    <a:bodyPr/>
                    <a:lstStyle/>
                    <a:p>
                      <a:r>
                        <a:rPr lang="en-US" sz="1700" b="1" kern="100" dirty="0">
                          <a:effectLst/>
                          <a:latin typeface="Aptos" panose="020B0004020202020204" pitchFamily="34" charset="0"/>
                          <a:ea typeface="Aptos" panose="020B0004020202020204" pitchFamily="34" charset="0"/>
                          <a:cs typeface="Times New Roman" panose="02020603050405020304" pitchFamily="18" charset="0"/>
                        </a:rPr>
                        <a:t>Rhabdomyosarcoma</a:t>
                      </a:r>
                      <a:endParaRPr lang="en-US" sz="1700" dirty="0"/>
                    </a:p>
                  </a:txBody>
                  <a:tcPr marL="68580" marR="68580" marT="34290" marB="34290"/>
                </a:tc>
                <a:tc>
                  <a:txBody>
                    <a:bodyPr/>
                    <a:lstStyle/>
                    <a:p>
                      <a:r>
                        <a:rPr lang="en-US" sz="1700" dirty="0"/>
                        <a:t>RT to the site of the primary tumor is indicated for the HR and VHR groups, and the majority of Standard Risk Subgroup C patients (SIOP Europe)</a:t>
                      </a:r>
                    </a:p>
                  </a:txBody>
                  <a:tcPr marL="68580" marR="68580" marT="34290" marB="34290"/>
                </a:tc>
                <a:extLst>
                  <a:ext uri="{0D108BD9-81ED-4DB2-BD59-A6C34878D82A}">
                    <a16:rowId xmlns:a16="http://schemas.microsoft.com/office/drawing/2014/main" val="2340889119"/>
                  </a:ext>
                </a:extLst>
              </a:tr>
              <a:tr h="573573">
                <a:tc>
                  <a:txBody>
                    <a:bodyPr/>
                    <a:lstStyle/>
                    <a:p>
                      <a:r>
                        <a:rPr lang="en-US" sz="1700" b="1" kern="100" dirty="0">
                          <a:effectLst/>
                          <a:latin typeface="Aptos" panose="020B0004020202020204" pitchFamily="34" charset="0"/>
                          <a:ea typeface="Aptos" panose="020B0004020202020204" pitchFamily="34" charset="0"/>
                          <a:cs typeface="Times New Roman" panose="02020603050405020304" pitchFamily="18" charset="0"/>
                        </a:rPr>
                        <a:t>Lymphomas</a:t>
                      </a:r>
                      <a:endParaRPr lang="en-US" sz="1700" dirty="0"/>
                    </a:p>
                  </a:txBody>
                  <a:tcPr marL="68580" marR="68580" marT="34290" marB="34290"/>
                </a:tc>
                <a:tc>
                  <a:txBody>
                    <a:bodyPr/>
                    <a:lstStyle/>
                    <a:p>
                      <a:r>
                        <a:rPr lang="en-US" sz="1700" dirty="0"/>
                        <a:t>Are usually radiosensitive. RT part of therapy in </a:t>
                      </a:r>
                      <a:r>
                        <a:rPr lang="en-US" sz="1700" dirty="0" err="1"/>
                        <a:t>Hodgking</a:t>
                      </a:r>
                      <a:r>
                        <a:rPr lang="en-US" sz="1700" dirty="0"/>
                        <a:t> and non-Hodgkin lymphomas</a:t>
                      </a:r>
                    </a:p>
                  </a:txBody>
                  <a:tcPr marL="68580" marR="68580" marT="34290" marB="34290"/>
                </a:tc>
                <a:extLst>
                  <a:ext uri="{0D108BD9-81ED-4DB2-BD59-A6C34878D82A}">
                    <a16:rowId xmlns:a16="http://schemas.microsoft.com/office/drawing/2014/main" val="4072696268"/>
                  </a:ext>
                </a:extLst>
              </a:tr>
              <a:tr h="573573">
                <a:tc>
                  <a:txBody>
                    <a:bodyPr/>
                    <a:lstStyle/>
                    <a:p>
                      <a:r>
                        <a:rPr lang="en-US" sz="1700" b="1" kern="100" dirty="0">
                          <a:effectLst/>
                          <a:latin typeface="Aptos" panose="020B0004020202020204" pitchFamily="34" charset="0"/>
                          <a:ea typeface="Aptos" panose="020B0004020202020204" pitchFamily="34" charset="0"/>
                          <a:cs typeface="Times New Roman" panose="02020603050405020304" pitchFamily="18" charset="0"/>
                        </a:rPr>
                        <a:t>Retinoblastoma</a:t>
                      </a:r>
                      <a:endParaRPr lang="en-US" sz="1700" dirty="0"/>
                    </a:p>
                  </a:txBody>
                  <a:tcPr marL="68580" marR="68580" marT="34290" marB="34290"/>
                </a:tc>
                <a:tc>
                  <a:txBody>
                    <a:bodyPr/>
                    <a:lstStyle/>
                    <a:p>
                      <a:r>
                        <a:rPr lang="en-US" sz="1700" dirty="0"/>
                        <a:t>Is a radiosensitive tumor. EBRT/IMRT or Proton Beam therapy has the advantage over surgery of possibly saving vision.</a:t>
                      </a:r>
                    </a:p>
                  </a:txBody>
                  <a:tcPr marL="68580" marR="68580" marT="34290" marB="34290"/>
                </a:tc>
                <a:extLst>
                  <a:ext uri="{0D108BD9-81ED-4DB2-BD59-A6C34878D82A}">
                    <a16:rowId xmlns:a16="http://schemas.microsoft.com/office/drawing/2014/main" val="1776121694"/>
                  </a:ext>
                </a:extLst>
              </a:tr>
              <a:tr h="573573">
                <a:tc>
                  <a:txBody>
                    <a:bodyPr/>
                    <a:lstStyle/>
                    <a:p>
                      <a:r>
                        <a:rPr lang="en-US" sz="1700" b="1" kern="100" dirty="0">
                          <a:effectLst/>
                          <a:latin typeface="Aptos" panose="020B0004020202020204" pitchFamily="34" charset="0"/>
                          <a:ea typeface="Aptos" panose="020B0004020202020204" pitchFamily="34" charset="0"/>
                          <a:cs typeface="Times New Roman" panose="02020603050405020304" pitchFamily="18" charset="0"/>
                        </a:rPr>
                        <a:t>Osteosarcoma</a:t>
                      </a:r>
                      <a:endParaRPr lang="en-US" sz="1700" dirty="0"/>
                    </a:p>
                  </a:txBody>
                  <a:tcPr marL="68580" marR="68580" marT="34290" marB="34290"/>
                </a:tc>
                <a:tc>
                  <a:txBody>
                    <a:bodyPr/>
                    <a:lstStyle/>
                    <a:p>
                      <a:r>
                        <a:rPr lang="en-US" sz="1700" dirty="0"/>
                        <a:t>Is not usually radiosensitive. EBRT as adjuvant to surgical excision, if the tumor cannot be completely removed.</a:t>
                      </a:r>
                    </a:p>
                  </a:txBody>
                  <a:tcPr marL="68580" marR="68580" marT="34290" marB="34290"/>
                </a:tc>
                <a:extLst>
                  <a:ext uri="{0D108BD9-81ED-4DB2-BD59-A6C34878D82A}">
                    <a16:rowId xmlns:a16="http://schemas.microsoft.com/office/drawing/2014/main" val="2889335778"/>
                  </a:ext>
                </a:extLst>
              </a:tr>
            </a:tbl>
          </a:graphicData>
        </a:graphic>
      </p:graphicFrame>
    </p:spTree>
    <p:extLst>
      <p:ext uri="{BB962C8B-B14F-4D97-AF65-F5344CB8AC3E}">
        <p14:creationId xmlns:p14="http://schemas.microsoft.com/office/powerpoint/2010/main" val="797307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Θέση περιεχομένου 4" descr="Εικόνα που περιέχει κείμενο, στιγμιότυπο οθόνης, γραμματοσειρά&#10;&#10;Περιγραφή που δημιουργήθηκε αυτόματα">
            <a:extLst>
              <a:ext uri="{FF2B5EF4-FFF2-40B4-BE49-F238E27FC236}">
                <a16:creationId xmlns:a16="http://schemas.microsoft.com/office/drawing/2014/main" id="{D746FC91-A302-AAA2-5F83-8313A144C69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3191" y="1132750"/>
            <a:ext cx="8920809" cy="3383755"/>
          </a:xfrm>
        </p:spPr>
      </p:pic>
    </p:spTree>
    <p:extLst>
      <p:ext uri="{BB962C8B-B14F-4D97-AF65-F5344CB8AC3E}">
        <p14:creationId xmlns:p14="http://schemas.microsoft.com/office/powerpoint/2010/main" val="2063707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8650" y="117153"/>
            <a:ext cx="7886700" cy="1325563"/>
          </a:xfrm>
        </p:spPr>
        <p:txBody>
          <a:bodyPr>
            <a:normAutofit/>
          </a:bodyPr>
          <a:lstStyle/>
          <a:p>
            <a:pPr algn="ctr"/>
            <a:r>
              <a:rPr lang="en-US" sz="4000" b="1" dirty="0"/>
              <a:t>Photon therapy - pediatric patients</a:t>
            </a:r>
            <a:endParaRPr lang="en-GB" sz="4000" dirty="0"/>
          </a:p>
        </p:txBody>
      </p:sp>
      <p:sp>
        <p:nvSpPr>
          <p:cNvPr id="3" name="Segnaposto contenuto 2"/>
          <p:cNvSpPr>
            <a:spLocks noGrp="1"/>
          </p:cNvSpPr>
          <p:nvPr>
            <p:ph idx="1"/>
          </p:nvPr>
        </p:nvSpPr>
        <p:spPr>
          <a:xfrm>
            <a:off x="391816" y="1442716"/>
            <a:ext cx="8360367" cy="4353650"/>
          </a:xfrm>
        </p:spPr>
        <p:txBody>
          <a:bodyPr>
            <a:noAutofit/>
          </a:bodyPr>
          <a:lstStyle/>
          <a:p>
            <a:pPr marL="285750" indent="-285750" algn="just">
              <a:lnSpc>
                <a:spcPct val="150000"/>
              </a:lnSpc>
              <a:buFont typeface="Wingdings" panose="05000000000000000000" pitchFamily="2" charset="2"/>
              <a:buChar char="Ø"/>
            </a:pPr>
            <a:r>
              <a:rPr lang="en-US" sz="2000" u="sng" dirty="0">
                <a:solidFill>
                  <a:schemeClr val="tx1"/>
                </a:solidFill>
              </a:rPr>
              <a:t>The standard treatments for various pediatric cancers:</a:t>
            </a:r>
          </a:p>
          <a:p>
            <a:pPr marL="971550" lvl="1" indent="-285750" algn="just">
              <a:lnSpc>
                <a:spcPct val="150000"/>
              </a:lnSpc>
              <a:buFont typeface="Arial" panose="020B0604020202020204" pitchFamily="34" charset="0"/>
              <a:buChar char="•"/>
            </a:pPr>
            <a:r>
              <a:rPr lang="en-US" dirty="0">
                <a:solidFill>
                  <a:schemeClr val="tx1"/>
                </a:solidFill>
              </a:rPr>
              <a:t>3D Conformal Radiation Therapy (3D-CRT),</a:t>
            </a:r>
          </a:p>
          <a:p>
            <a:pPr marL="971550" lvl="1" indent="-285750" algn="just">
              <a:lnSpc>
                <a:spcPct val="150000"/>
              </a:lnSpc>
              <a:buFont typeface="Arial" panose="020B0604020202020204" pitchFamily="34" charset="0"/>
              <a:buChar char="•"/>
            </a:pPr>
            <a:r>
              <a:rPr lang="en-US" dirty="0">
                <a:solidFill>
                  <a:schemeClr val="tx1"/>
                </a:solidFill>
              </a:rPr>
              <a:t>Intensity-modulated radiation therapy (IMRT),</a:t>
            </a:r>
          </a:p>
          <a:p>
            <a:pPr marL="971550" lvl="1" indent="-285750" algn="just">
              <a:lnSpc>
                <a:spcPct val="150000"/>
              </a:lnSpc>
              <a:buFont typeface="Arial" panose="020B0604020202020204" pitchFamily="34" charset="0"/>
              <a:buChar char="•"/>
            </a:pPr>
            <a:r>
              <a:rPr lang="en-US" dirty="0">
                <a:solidFill>
                  <a:schemeClr val="tx1"/>
                </a:solidFill>
              </a:rPr>
              <a:t>Volumetric-modulated arc therapy (VMAT),</a:t>
            </a:r>
            <a:endParaRPr lang="en-GB" dirty="0"/>
          </a:p>
          <a:p>
            <a:pPr marL="971550" lvl="1" indent="-285750" algn="just">
              <a:lnSpc>
                <a:spcPct val="150000"/>
              </a:lnSpc>
              <a:buFont typeface="Arial" panose="020B0604020202020204" pitchFamily="34" charset="0"/>
              <a:buChar char="•"/>
            </a:pPr>
            <a:r>
              <a:rPr lang="en-GB" dirty="0"/>
              <a:t>Helical </a:t>
            </a:r>
            <a:r>
              <a:rPr lang="en-GB" dirty="0" err="1"/>
              <a:t>Tomotherapy</a:t>
            </a:r>
            <a:r>
              <a:rPr lang="en-GB" dirty="0"/>
              <a:t> (HT),</a:t>
            </a:r>
            <a:endParaRPr lang="en-US" dirty="0">
              <a:solidFill>
                <a:schemeClr val="tx1"/>
              </a:solidFill>
            </a:endParaRPr>
          </a:p>
          <a:p>
            <a:pPr marL="971550" lvl="1" indent="-285750" algn="just">
              <a:lnSpc>
                <a:spcPct val="150000"/>
              </a:lnSpc>
              <a:buFont typeface="Arial" panose="020B0604020202020204" pitchFamily="34" charset="0"/>
              <a:buChar char="•"/>
            </a:pPr>
            <a:r>
              <a:rPr lang="en-US" dirty="0">
                <a:solidFill>
                  <a:schemeClr val="tx1"/>
                </a:solidFill>
              </a:rPr>
              <a:t>Stereotactic body radiation therapy (SBRT) for bone tumors, metastatic and recurrent lesions is under investigation,</a:t>
            </a:r>
          </a:p>
          <a:p>
            <a:pPr marL="971550" lvl="1" indent="-285750" algn="just">
              <a:lnSpc>
                <a:spcPct val="150000"/>
              </a:lnSpc>
              <a:buFont typeface="Arial" panose="020B0604020202020204" pitchFamily="34" charset="0"/>
              <a:buChar char="•"/>
            </a:pPr>
            <a:r>
              <a:rPr lang="en-US" dirty="0">
                <a:solidFill>
                  <a:schemeClr val="tx1"/>
                </a:solidFill>
              </a:rPr>
              <a:t>Some centers are now using high dose-rate (HDR) brachytherapy to treat pediatric sarcomas. </a:t>
            </a:r>
            <a:endParaRPr lang="en-GB" dirty="0">
              <a:solidFill>
                <a:schemeClr val="tx1"/>
              </a:solidFill>
            </a:endParaRPr>
          </a:p>
        </p:txBody>
      </p:sp>
    </p:spTree>
    <p:extLst>
      <p:ext uri="{BB962C8B-B14F-4D97-AF65-F5344CB8AC3E}">
        <p14:creationId xmlns:p14="http://schemas.microsoft.com/office/powerpoint/2010/main" val="4136096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en-GB" sz="4000" b="1" dirty="0"/>
              <a:t>Brain Irradiation</a:t>
            </a:r>
          </a:p>
        </p:txBody>
      </p:sp>
      <p:pic>
        <p:nvPicPr>
          <p:cNvPr id="5" name="Θέση περιεχομένου 4">
            <a:extLst>
              <a:ext uri="{FF2B5EF4-FFF2-40B4-BE49-F238E27FC236}">
                <a16:creationId xmlns:a16="http://schemas.microsoft.com/office/drawing/2014/main" id="{6B87DBC8-7596-18C7-4578-12321E51E9FF}"/>
              </a:ext>
            </a:extLst>
          </p:cNvPr>
          <p:cNvPicPr>
            <a:picLocks noGrp="1" noChangeAspect="1"/>
          </p:cNvPicPr>
          <p:nvPr>
            <p:ph idx="1"/>
          </p:nvPr>
        </p:nvPicPr>
        <p:blipFill>
          <a:blip r:embed="rId2"/>
          <a:stretch>
            <a:fillRect/>
          </a:stretch>
        </p:blipFill>
        <p:spPr>
          <a:xfrm>
            <a:off x="377406" y="1379793"/>
            <a:ext cx="8389188" cy="3648306"/>
          </a:xfrm>
        </p:spPr>
      </p:pic>
      <p:sp>
        <p:nvSpPr>
          <p:cNvPr id="3" name="TextBox 2">
            <a:extLst>
              <a:ext uri="{FF2B5EF4-FFF2-40B4-BE49-F238E27FC236}">
                <a16:creationId xmlns:a16="http://schemas.microsoft.com/office/drawing/2014/main" id="{26E8E5DB-64F6-91F3-34A6-0C480672A8F3}"/>
              </a:ext>
            </a:extLst>
          </p:cNvPr>
          <p:cNvSpPr txBox="1"/>
          <p:nvPr/>
        </p:nvSpPr>
        <p:spPr>
          <a:xfrm>
            <a:off x="2231136" y="5028099"/>
            <a:ext cx="4681728" cy="584775"/>
          </a:xfrm>
          <a:prstGeom prst="rect">
            <a:avLst/>
          </a:prstGeom>
          <a:noFill/>
        </p:spPr>
        <p:txBody>
          <a:bodyPr wrap="square" rtlCol="0">
            <a:spAutoFit/>
          </a:bodyPr>
          <a:lstStyle/>
          <a:p>
            <a:pPr algn="just"/>
            <a:r>
              <a:rPr lang="en-GB" sz="1600" dirty="0"/>
              <a:t>VMAT technique delivers the radiation dose continuously as the treatment machine rotates</a:t>
            </a:r>
          </a:p>
        </p:txBody>
      </p:sp>
    </p:spTree>
    <p:extLst>
      <p:ext uri="{BB962C8B-B14F-4D97-AF65-F5344CB8AC3E}">
        <p14:creationId xmlns:p14="http://schemas.microsoft.com/office/powerpoint/2010/main" val="129439867"/>
      </p:ext>
    </p:extLst>
  </p:cSld>
  <p:clrMapOvr>
    <a:masterClrMapping/>
  </p:clrMapOvr>
</p:sld>
</file>

<file path=ppt/theme/theme1.xml><?xml version="1.0" encoding="utf-8"?>
<a:theme xmlns:a="http://schemas.openxmlformats.org/drawingml/2006/main" name="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1927</TotalTime>
  <Words>2248</Words>
  <Application>Microsoft Office PowerPoint</Application>
  <PresentationFormat>Προβολή στην οθόνη (4:3)</PresentationFormat>
  <Paragraphs>193</Paragraphs>
  <Slides>24</Slides>
  <Notes>3</Notes>
  <HiddenSlides>0</HiddenSlides>
  <MMClips>0</MMClips>
  <ScaleCrop>false</ScaleCrop>
  <HeadingPairs>
    <vt:vector size="6" baseType="variant">
      <vt:variant>
        <vt:lpstr>Γραμματοσειρές που χρησιμοποιούνται</vt:lpstr>
      </vt:variant>
      <vt:variant>
        <vt:i4>7</vt:i4>
      </vt:variant>
      <vt:variant>
        <vt:lpstr>Θέμα</vt:lpstr>
      </vt:variant>
      <vt:variant>
        <vt:i4>1</vt:i4>
      </vt:variant>
      <vt:variant>
        <vt:lpstr>Τίτλοι διαφανειών</vt:lpstr>
      </vt:variant>
      <vt:variant>
        <vt:i4>24</vt:i4>
      </vt:variant>
    </vt:vector>
  </HeadingPairs>
  <TitlesOfParts>
    <vt:vector size="32" baseType="lpstr">
      <vt:lpstr>Aptos</vt:lpstr>
      <vt:lpstr>Arial</vt:lpstr>
      <vt:lpstr>Calibri</vt:lpstr>
      <vt:lpstr>Calibri Light</vt:lpstr>
      <vt:lpstr>Comic Sans MS</vt:lpstr>
      <vt:lpstr>Symbol</vt:lpstr>
      <vt:lpstr>Wingdings</vt:lpstr>
      <vt:lpstr>Retrospettivo</vt:lpstr>
      <vt:lpstr>Radiation treatment plan for pediatric cancer: a clinical view</vt:lpstr>
      <vt:lpstr>Outline</vt:lpstr>
      <vt:lpstr>Most common pediatric cancers</vt:lpstr>
      <vt:lpstr>Pediatric Cancer Statistics</vt:lpstr>
      <vt:lpstr>Pediatric Cancer Statistics</vt:lpstr>
      <vt:lpstr>Radiotherapy in Pediatric Cancer</vt:lpstr>
      <vt:lpstr>Παρουσίαση του PowerPoint</vt:lpstr>
      <vt:lpstr>Photon therapy - pediatric patients</vt:lpstr>
      <vt:lpstr>Brain Irradiation</vt:lpstr>
      <vt:lpstr>Re-irradiation of Pediatric Medulloblastoma</vt:lpstr>
      <vt:lpstr>Craniospinal Irradiation</vt:lpstr>
      <vt:lpstr>Proton therapy - pediatric patients</vt:lpstr>
      <vt:lpstr>History of Proton Beam Radiation Treatment </vt:lpstr>
      <vt:lpstr>History of Proton Beam Radiation Treatment </vt:lpstr>
      <vt:lpstr>AI-assisted Systematic Review - Methods</vt:lpstr>
      <vt:lpstr>AI-assisted Systematic Review - Results</vt:lpstr>
      <vt:lpstr>Guidelines ???</vt:lpstr>
      <vt:lpstr>Recommendation and Evidence level</vt:lpstr>
      <vt:lpstr>Παρουσίαση του PowerPoint</vt:lpstr>
      <vt:lpstr>Παρουσίαση του PowerPoint</vt:lpstr>
      <vt:lpstr>Παρουσίαση του PowerPoint</vt:lpstr>
      <vt:lpstr>Proton Beam vs Photon Beam THx</vt:lpstr>
      <vt:lpstr>REFERENCES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george giakoumettis</cp:lastModifiedBy>
  <cp:revision>31</cp:revision>
  <dcterms:created xsi:type="dcterms:W3CDTF">2021-04-09T14:02:49Z</dcterms:created>
  <dcterms:modified xsi:type="dcterms:W3CDTF">2024-10-19T11:03:47Z</dcterms:modified>
</cp:coreProperties>
</file>