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Default Extension="png" ContentType="image/png"/>
  <Override PartName="/ppt/slideLayouts/slideLayout6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7" r:id="rId2"/>
    <p:sldMasterId id="2147483738" r:id="rId3"/>
    <p:sldMasterId id="2147483869" r:id="rId4"/>
    <p:sldMasterId id="2147483888" r:id="rId5"/>
    <p:sldMasterId id="2147483894" r:id="rId6"/>
  </p:sldMasterIdLst>
  <p:notesMasterIdLst>
    <p:notesMasterId r:id="rId29"/>
  </p:notesMasterIdLst>
  <p:sldIdLst>
    <p:sldId id="1312" r:id="rId7"/>
    <p:sldId id="1313" r:id="rId8"/>
    <p:sldId id="1314" r:id="rId9"/>
    <p:sldId id="1315" r:id="rId10"/>
    <p:sldId id="1316" r:id="rId11"/>
    <p:sldId id="1094" r:id="rId12"/>
    <p:sldId id="1317" r:id="rId13"/>
    <p:sldId id="1283" r:id="rId14"/>
    <p:sldId id="1296" r:id="rId15"/>
    <p:sldId id="1297" r:id="rId16"/>
    <p:sldId id="1298" r:id="rId17"/>
    <p:sldId id="1300" r:id="rId18"/>
    <p:sldId id="1323" r:id="rId19"/>
    <p:sldId id="1318" r:id="rId20"/>
    <p:sldId id="1304" r:id="rId21"/>
    <p:sldId id="1319" r:id="rId22"/>
    <p:sldId id="1320" r:id="rId23"/>
    <p:sldId id="1321" r:id="rId24"/>
    <p:sldId id="1294" r:id="rId25"/>
    <p:sldId id="1293" r:id="rId26"/>
    <p:sldId id="1117" r:id="rId27"/>
    <p:sldId id="1322" r:id="rId28"/>
  </p:sldIdLst>
  <p:sldSz cx="9144000" cy="6858000" type="screen4x3"/>
  <p:notesSz cx="6858000" cy="9144000"/>
  <p:defaultTextStyle>
    <a:defPPr>
      <a:defRPr lang="en-GB"/>
    </a:defPPr>
    <a:lvl1pPr algn="ctr" rtl="0" fontAlgn="base">
      <a:spcBef>
        <a:spcPct val="0"/>
      </a:spcBef>
      <a:spcAft>
        <a:spcPct val="0"/>
      </a:spcAft>
      <a:defRPr sz="2800" kern="1200">
        <a:solidFill>
          <a:srgbClr val="66FFFF"/>
        </a:solidFill>
        <a:latin typeface="Times New Roman" charset="0"/>
        <a:ea typeface="+mn-ea"/>
        <a:cs typeface="+mn-cs"/>
      </a:defRPr>
    </a:lvl1pPr>
    <a:lvl2pPr marL="457200" algn="ctr" rtl="0" fontAlgn="base">
      <a:spcBef>
        <a:spcPct val="0"/>
      </a:spcBef>
      <a:spcAft>
        <a:spcPct val="0"/>
      </a:spcAft>
      <a:defRPr sz="2800" kern="1200">
        <a:solidFill>
          <a:srgbClr val="66FFFF"/>
        </a:solidFill>
        <a:latin typeface="Times New Roman" charset="0"/>
        <a:ea typeface="+mn-ea"/>
        <a:cs typeface="+mn-cs"/>
      </a:defRPr>
    </a:lvl2pPr>
    <a:lvl3pPr marL="914400" algn="ctr" rtl="0" fontAlgn="base">
      <a:spcBef>
        <a:spcPct val="0"/>
      </a:spcBef>
      <a:spcAft>
        <a:spcPct val="0"/>
      </a:spcAft>
      <a:defRPr sz="2800" kern="1200">
        <a:solidFill>
          <a:srgbClr val="66FFFF"/>
        </a:solidFill>
        <a:latin typeface="Times New Roman" charset="0"/>
        <a:ea typeface="+mn-ea"/>
        <a:cs typeface="+mn-cs"/>
      </a:defRPr>
    </a:lvl3pPr>
    <a:lvl4pPr marL="1371600" algn="ctr" rtl="0" fontAlgn="base">
      <a:spcBef>
        <a:spcPct val="0"/>
      </a:spcBef>
      <a:spcAft>
        <a:spcPct val="0"/>
      </a:spcAft>
      <a:defRPr sz="2800" kern="1200">
        <a:solidFill>
          <a:srgbClr val="66FFFF"/>
        </a:solidFill>
        <a:latin typeface="Times New Roman" charset="0"/>
        <a:ea typeface="+mn-ea"/>
        <a:cs typeface="+mn-cs"/>
      </a:defRPr>
    </a:lvl4pPr>
    <a:lvl5pPr marL="1828800" algn="ctr" rtl="0" fontAlgn="base">
      <a:spcBef>
        <a:spcPct val="0"/>
      </a:spcBef>
      <a:spcAft>
        <a:spcPct val="0"/>
      </a:spcAft>
      <a:defRPr sz="2800" kern="1200">
        <a:solidFill>
          <a:srgbClr val="66FFFF"/>
        </a:solidFill>
        <a:latin typeface="Times New Roman" charset="0"/>
        <a:ea typeface="+mn-ea"/>
        <a:cs typeface="+mn-cs"/>
      </a:defRPr>
    </a:lvl5pPr>
    <a:lvl6pPr marL="2286000" algn="l" defTabSz="914400" rtl="0" eaLnBrk="1" latinLnBrk="0" hangingPunct="1">
      <a:defRPr sz="2800" kern="1200">
        <a:solidFill>
          <a:srgbClr val="66FFFF"/>
        </a:solidFill>
        <a:latin typeface="Times New Roman" charset="0"/>
        <a:ea typeface="+mn-ea"/>
        <a:cs typeface="+mn-cs"/>
      </a:defRPr>
    </a:lvl6pPr>
    <a:lvl7pPr marL="2743200" algn="l" defTabSz="914400" rtl="0" eaLnBrk="1" latinLnBrk="0" hangingPunct="1">
      <a:defRPr sz="2800" kern="1200">
        <a:solidFill>
          <a:srgbClr val="66FFFF"/>
        </a:solidFill>
        <a:latin typeface="Times New Roman" charset="0"/>
        <a:ea typeface="+mn-ea"/>
        <a:cs typeface="+mn-cs"/>
      </a:defRPr>
    </a:lvl7pPr>
    <a:lvl8pPr marL="3200400" algn="l" defTabSz="914400" rtl="0" eaLnBrk="1" latinLnBrk="0" hangingPunct="1">
      <a:defRPr sz="2800" kern="1200">
        <a:solidFill>
          <a:srgbClr val="66FFFF"/>
        </a:solidFill>
        <a:latin typeface="Times New Roman" charset="0"/>
        <a:ea typeface="+mn-ea"/>
        <a:cs typeface="+mn-cs"/>
      </a:defRPr>
    </a:lvl8pPr>
    <a:lvl9pPr marL="3657600" algn="l" defTabSz="914400" rtl="0" eaLnBrk="1" latinLnBrk="0" hangingPunct="1">
      <a:defRPr sz="2800" kern="1200">
        <a:solidFill>
          <a:srgbClr val="66FFFF"/>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1407B9"/>
    <a:srgbClr val="FF0000"/>
    <a:srgbClr val="FB6BAC"/>
    <a:srgbClr val="FFFF00"/>
    <a:srgbClr val="000066"/>
    <a:srgbClr val="FF5050"/>
    <a:srgbClr val="33CC33"/>
    <a:srgbClr val="000000"/>
    <a:srgbClr val="CC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06" autoAdjust="0"/>
    <p:restoredTop sz="94660" autoAdjust="0"/>
  </p:normalViewPr>
  <p:slideViewPr>
    <p:cSldViewPr>
      <p:cViewPr>
        <p:scale>
          <a:sx n="50" d="100"/>
          <a:sy n="50" d="100"/>
        </p:scale>
        <p:origin x="-342" y="-546"/>
      </p:cViewPr>
      <p:guideLst>
        <p:guide orient="horz" pos="3936"/>
        <p:guide orient="horz" pos="3216"/>
        <p:guide pos="30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183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solidFill>
                  <a:schemeClr val="tx1"/>
                </a:solidFill>
                <a:latin typeface="Times New Roman" pitchFamily="18" charset="0"/>
              </a:defRPr>
            </a:lvl1pPr>
          </a:lstStyle>
          <a:p>
            <a:pPr>
              <a:defRPr/>
            </a:pPr>
            <a:endParaRPr lang="en-GB"/>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chemeClr val="tx1"/>
                </a:solidFill>
                <a:latin typeface="Times New Roman" pitchFamily="18" charset="0"/>
              </a:defRPr>
            </a:lvl1pPr>
          </a:lstStyle>
          <a:p>
            <a:pPr>
              <a:defRPr/>
            </a:pPr>
            <a:endParaRPr lang="en-GB"/>
          </a:p>
        </p:txBody>
      </p:sp>
      <p:sp>
        <p:nvSpPr>
          <p:cNvPr id="147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solidFill>
                  <a:schemeClr val="tx1"/>
                </a:solidFill>
                <a:latin typeface="Times New Roman" pitchFamily="18" charset="0"/>
              </a:defRPr>
            </a:lvl1pPr>
          </a:lstStyle>
          <a:p>
            <a:pPr>
              <a:defRPr/>
            </a:pPr>
            <a:endParaRPr lang="en-GB"/>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solidFill>
                  <a:schemeClr val="tx1"/>
                </a:solidFill>
                <a:latin typeface="Times New Roman" pitchFamily="18" charset="0"/>
              </a:defRPr>
            </a:lvl1pPr>
          </a:lstStyle>
          <a:p>
            <a:pPr>
              <a:defRPr/>
            </a:pPr>
            <a:fld id="{AEDB8342-EA71-4196-8BF3-36841F4D8D4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p>
            <a:fld id="{65AF4277-930A-40CC-B380-096633335B00}" type="slidenum">
              <a:rPr lang="en-GB">
                <a:latin typeface="Times New Roman" charset="0"/>
              </a:rPr>
              <a:pPr/>
              <a:t>1</a:t>
            </a:fld>
            <a:endParaRPr lang="en-GB">
              <a:latin typeface="Times New Roman" charset="0"/>
            </a:endParaRPr>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p:spPr>
        <p:txBody>
          <a:bodyPr/>
          <a:lstStyle/>
          <a:p>
            <a:pPr eaLnBrk="1" hangingPunct="1"/>
            <a:endParaRPr lang="en-US" smtClean="0">
              <a:latin typeface="Times New Roman"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4BF0C4E0-701B-4EF2-9BE3-8D87C1FA8799}" type="slidenum">
              <a:rPr lang="en-GB"/>
              <a:pPr/>
              <a:t>3</a:t>
            </a:fld>
            <a:endParaRPr lang="en-GB"/>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a:ln/>
        </p:spPr>
      </p:sp>
      <p:sp>
        <p:nvSpPr>
          <p:cNvPr id="41987" name="ノート プレースホルダ 2"/>
          <p:cNvSpPr>
            <a:spLocks noGrp="1"/>
          </p:cNvSpPr>
          <p:nvPr>
            <p:ph type="body" idx="1"/>
          </p:nvPr>
        </p:nvSpPr>
        <p:spPr>
          <a:noFill/>
          <a:ln/>
        </p:spPr>
        <p:txBody>
          <a:bodyPr/>
          <a:lstStyle/>
          <a:p>
            <a:pPr eaLnBrk="1" hangingPunct="1"/>
            <a:endParaRPr lang="ja-JP" altLang="en-US" smtClean="0"/>
          </a:p>
        </p:txBody>
      </p:sp>
      <p:sp>
        <p:nvSpPr>
          <p:cNvPr id="41988" name="スライド番号プレースホルダ 3"/>
          <p:cNvSpPr>
            <a:spLocks noGrp="1"/>
          </p:cNvSpPr>
          <p:nvPr>
            <p:ph type="sldNum" sz="quarter" idx="5"/>
          </p:nvPr>
        </p:nvSpPr>
        <p:spPr>
          <a:noFill/>
        </p:spPr>
        <p:txBody>
          <a:bodyPr/>
          <a:lstStyle/>
          <a:p>
            <a:fld id="{FF375429-AFAC-4168-934F-5AD768ABEC07}" type="slidenum">
              <a:rPr lang="en-US" altLang="ja-JP">
                <a:solidFill>
                  <a:srgbClr val="000000"/>
                </a:solidFill>
              </a:rPr>
              <a:pPr/>
              <a:t>14</a:t>
            </a:fld>
            <a:endParaRPr lang="en-US" altLang="ja-JP">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xfrm>
            <a:off x="1144588" y="685800"/>
            <a:ext cx="4573587" cy="3429000"/>
          </a:xfrm>
          <a:ln/>
        </p:spPr>
      </p:sp>
      <p:sp>
        <p:nvSpPr>
          <p:cNvPr id="32770" name="Rectangle 3"/>
          <p:cNvSpPr>
            <a:spLocks noGrp="1" noChangeArrowheads="1"/>
          </p:cNvSpPr>
          <p:nvPr>
            <p:ph type="body" idx="1"/>
          </p:nvPr>
        </p:nvSpPr>
        <p:spPr>
          <a:noFill/>
          <a:ln/>
        </p:spPr>
        <p:txBody>
          <a:bodyPr/>
          <a:lstStyle/>
          <a:p>
            <a:r>
              <a:rPr lang="sv-SE" sz="1800" smtClean="0">
                <a:latin typeface="Arial" pitchFamily="34" charset="0"/>
              </a:rPr>
              <a:t>What is changing is mainly the production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80F42B16-F359-406D-87A1-69A2375B3BF9}" type="slidenum">
              <a:rPr lang="en-GB">
                <a:latin typeface="Times New Roman" charset="0"/>
              </a:rPr>
              <a:pPr/>
              <a:t>21</a:t>
            </a:fld>
            <a:endParaRPr lang="en-GB">
              <a:latin typeface="Times New Roman"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en-US" smtClean="0">
              <a:latin typeface="Times New Roman"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p:spPr>
        <p:txBody>
          <a:bodyPr/>
          <a:lstStyle/>
          <a:p>
            <a:fld id="{80F42B16-F359-406D-87A1-69A2375B3BF9}" type="slidenum">
              <a:rPr lang="en-GB">
                <a:latin typeface="Times New Roman" charset="0"/>
              </a:rPr>
              <a:pPr/>
              <a:t>22</a:t>
            </a:fld>
            <a:endParaRPr lang="en-GB">
              <a:latin typeface="Times New Roman" charset="0"/>
            </a:endParaRPr>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p:spPr>
        <p:txBody>
          <a:bodyPr/>
          <a:lstStyle/>
          <a:p>
            <a:pPr eaLnBrk="1" hangingPunct="1"/>
            <a:endParaRPr lang="en-US" smtClean="0">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8373978-7252-420E-8DF1-C6D69223AE6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6F99B25-68B3-4A15-97FC-F5B5EA58D80E}"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F4E090A-C44C-4D09-BB9E-30475219CB4E}"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2ED8ABD-8626-4B72-964E-A04903D3F199}"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5BDF993-EA2C-4439-898C-D2F97F85E0BB}"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B42B01B-FDBD-4A62-B789-DDF6EF043203}"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2480093-3400-4888-8AFA-51B3083963E8}"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DF4798F7-77E9-4DB9-9E16-3FE80BD49EED}"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A6A47B9-8DFB-4994-B637-4F2FD702A53C}"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2E44DC5-65C4-4F30-B647-166C9DFE1E9F}"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7BECC2A-1917-434C-822A-D5E5C273886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8D42781-7F9D-4C45-97C3-F1265EE0132C}"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13D67D0-90D3-4660-B248-567A51D7BF1A}"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92F1579-6791-4132-A60B-C0DCB20394FE}"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5266A3B-CFC6-4E83-A285-DE8EA5618C36}"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8E6E4-0415-4F82-8826-B57FDD09D1C4}"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6C9D774-354B-44D9-BF67-1F1D528CE5FB}"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5C485D2-339A-407D-AB02-ACEB1AE69EFF}"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05CB363-E3CA-4D1D-B6CA-1E4A5804D46C}"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146EF8B-650D-45B4-8C93-3B1F17DD247E}"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6A53863B-7A01-47EE-845D-A4A241428A6A}"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925729D1-4AD5-4E3D-B6D0-158BF1236391}"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61C7E85-C2B9-4A53-A380-D4F3F9D3A204}"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F8C3F857-5EC0-4F6B-A417-B8FC4AE87296}"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1F10E05-B408-4777-A75B-8E1427E15D3A}"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8EBD6C5-F80B-4554-A5C0-8EE8F78D0BD9}"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815345B-C795-4F64-8689-14D080CA8A86}"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A87C50B-1EAB-4DA2-8D47-9E716E3B3ED1}"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D0001BB-75C9-4449-A31B-A872B7FA473A}"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4350"/>
            <a:chOff x="0" y="0"/>
            <a:chExt cx="5760" cy="4324"/>
          </a:xfrm>
        </p:grpSpPr>
        <p:sp>
          <p:nvSpPr>
            <p:cNvPr id="69635"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lgn="l"/>
              <a:endParaRPr kumimoji="1" lang="ja-JP" altLang="en-US">
                <a:solidFill>
                  <a:srgbClr val="2E2E48"/>
                </a:solidFill>
                <a:latin typeface="Times New Roman"/>
              </a:endParaRPr>
            </a:p>
          </p:txBody>
        </p:sp>
        <p:sp>
          <p:nvSpPr>
            <p:cNvPr id="69636"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lgn="l"/>
              <a:endParaRPr kumimoji="1" lang="ja-JP" altLang="en-US">
                <a:solidFill>
                  <a:srgbClr val="2E2E48"/>
                </a:solidFill>
                <a:latin typeface="Times New Roman"/>
              </a:endParaRPr>
            </a:p>
          </p:txBody>
        </p:sp>
        <p:sp>
          <p:nvSpPr>
            <p:cNvPr id="69637" name="Freeform 5"/>
            <p:cNvSpPr>
              <a:spLocks/>
            </p:cNvSpPr>
            <p:nvPr userDrawn="1"/>
          </p:nvSpPr>
          <p:spPr bwMode="ltGray">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lgn="l"/>
              <a:endParaRPr kumimoji="1" lang="ja-JP" altLang="en-US">
                <a:solidFill>
                  <a:srgbClr val="2E2E48"/>
                </a:solidFill>
                <a:latin typeface="Times New Roman"/>
              </a:endParaRPr>
            </a:p>
          </p:txBody>
        </p:sp>
        <p:sp>
          <p:nvSpPr>
            <p:cNvPr id="69638" name="Freeform 6"/>
            <p:cNvSpPr>
              <a:spLocks/>
            </p:cNvSpPr>
            <p:nvPr userDrawn="1"/>
          </p:nvSpPr>
          <p:spPr bwMode="ltGray">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sp>
          <p:nvSpPr>
            <p:cNvPr id="69639" name="Freeform 7"/>
            <p:cNvSpPr>
              <a:spLocks/>
            </p:cNvSpPr>
            <p:nvPr userDrawn="1"/>
          </p:nvSpPr>
          <p:spPr bwMode="ltGray">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sp>
          <p:nvSpPr>
            <p:cNvPr id="69640" name="Freeform 8"/>
            <p:cNvSpPr>
              <a:spLocks/>
            </p:cNvSpPr>
            <p:nvPr userDrawn="1"/>
          </p:nvSpPr>
          <p:spPr bwMode="ltGray">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sp>
          <p:nvSpPr>
            <p:cNvPr id="69641" name="Freeform 9"/>
            <p:cNvSpPr>
              <a:spLocks/>
            </p:cNvSpPr>
            <p:nvPr userDrawn="1"/>
          </p:nvSpPr>
          <p:spPr bwMode="ltGray">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grpSp>
      <p:sp>
        <p:nvSpPr>
          <p:cNvPr id="69642" name="Rectangle 10"/>
          <p:cNvSpPr>
            <a:spLocks noGrp="1" noChangeArrowheads="1"/>
          </p:cNvSpPr>
          <p:nvPr>
            <p:ph type="ctrTitle"/>
          </p:nvPr>
        </p:nvSpPr>
        <p:spPr>
          <a:xfrm>
            <a:off x="673100" y="1236663"/>
            <a:ext cx="7772400" cy="1143000"/>
          </a:xfrm>
        </p:spPr>
        <p:txBody>
          <a:bodyPr/>
          <a:lstStyle>
            <a:lvl1pPr>
              <a:defRPr/>
            </a:lvl1pPr>
          </a:lstStyle>
          <a:p>
            <a:r>
              <a:rPr lang="ja-JP" altLang="en-US"/>
              <a:t>マスタ タイトルの書式設定</a:t>
            </a:r>
          </a:p>
        </p:txBody>
      </p:sp>
      <p:sp>
        <p:nvSpPr>
          <p:cNvPr id="69643" name="Rectangle 11"/>
          <p:cNvSpPr>
            <a:spLocks noGrp="1" noChangeArrowheads="1"/>
          </p:cNvSpPr>
          <p:nvPr>
            <p:ph type="subTitle" idx="1"/>
          </p:nvPr>
        </p:nvSpPr>
        <p:spPr>
          <a:xfrm>
            <a:off x="1681163" y="3403600"/>
            <a:ext cx="5781675" cy="2581275"/>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69644" name="Rectangle 12"/>
          <p:cNvSpPr>
            <a:spLocks noGrp="1" noChangeArrowheads="1"/>
          </p:cNvSpPr>
          <p:nvPr>
            <p:ph type="dt" sz="half" idx="2"/>
          </p:nvPr>
        </p:nvSpPr>
        <p:spPr/>
        <p:txBody>
          <a:bodyPr/>
          <a:lstStyle>
            <a:lvl1pPr>
              <a:defRPr/>
            </a:lvl1pPr>
          </a:lstStyle>
          <a:p>
            <a:endParaRPr lang="en-US" altLang="ja-JP">
              <a:solidFill>
                <a:srgbClr val="2E2E48"/>
              </a:solidFill>
            </a:endParaRPr>
          </a:p>
        </p:txBody>
      </p:sp>
      <p:sp>
        <p:nvSpPr>
          <p:cNvPr id="69645" name="Rectangle 13"/>
          <p:cNvSpPr>
            <a:spLocks noGrp="1" noChangeArrowheads="1"/>
          </p:cNvSpPr>
          <p:nvPr>
            <p:ph type="ftr" sz="quarter" idx="3"/>
          </p:nvPr>
        </p:nvSpPr>
        <p:spPr/>
        <p:txBody>
          <a:bodyPr/>
          <a:lstStyle>
            <a:lvl1pPr>
              <a:defRPr/>
            </a:lvl1pPr>
          </a:lstStyle>
          <a:p>
            <a:endParaRPr lang="en-US" altLang="ja-JP">
              <a:solidFill>
                <a:srgbClr val="2E2E48"/>
              </a:solidFill>
            </a:endParaRPr>
          </a:p>
        </p:txBody>
      </p:sp>
      <p:sp>
        <p:nvSpPr>
          <p:cNvPr id="69646" name="Rectangle 14"/>
          <p:cNvSpPr>
            <a:spLocks noGrp="1" noChangeArrowheads="1"/>
          </p:cNvSpPr>
          <p:nvPr>
            <p:ph type="sldNum" sz="quarter" idx="4"/>
          </p:nvPr>
        </p:nvSpPr>
        <p:spPr>
          <a:xfrm>
            <a:off x="6781800" y="6248400"/>
            <a:ext cx="1905000" cy="457200"/>
          </a:xfrm>
        </p:spPr>
        <p:txBody>
          <a:bodyPr/>
          <a:lstStyle>
            <a:lvl1pPr>
              <a:defRPr/>
            </a:lvl1pPr>
          </a:lstStyle>
          <a:p>
            <a:fld id="{9A6E3E96-5647-49BE-8709-2B9AC2090DAD}"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2E2E48"/>
              </a:solidFill>
            </a:endParaRPr>
          </a:p>
        </p:txBody>
      </p:sp>
      <p:sp>
        <p:nvSpPr>
          <p:cNvPr id="6" name="スライド番号プレースホルダ 5"/>
          <p:cNvSpPr>
            <a:spLocks noGrp="1"/>
          </p:cNvSpPr>
          <p:nvPr>
            <p:ph type="sldNum" sz="quarter" idx="12"/>
          </p:nvPr>
        </p:nvSpPr>
        <p:spPr/>
        <p:txBody>
          <a:bodyPr/>
          <a:lstStyle>
            <a:lvl1pPr>
              <a:defRPr/>
            </a:lvl1pPr>
          </a:lstStyle>
          <a:p>
            <a:fld id="{4C39B70E-023C-400E-91B7-7534895B02CC}"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2E2E48"/>
              </a:solidFill>
            </a:endParaRPr>
          </a:p>
        </p:txBody>
      </p:sp>
      <p:sp>
        <p:nvSpPr>
          <p:cNvPr id="6" name="スライド番号プレースホルダ 5"/>
          <p:cNvSpPr>
            <a:spLocks noGrp="1"/>
          </p:cNvSpPr>
          <p:nvPr>
            <p:ph type="sldNum" sz="quarter" idx="12"/>
          </p:nvPr>
        </p:nvSpPr>
        <p:spPr/>
        <p:txBody>
          <a:bodyPr/>
          <a:lstStyle>
            <a:lvl1pPr>
              <a:defRPr/>
            </a:lvl1pPr>
          </a:lstStyle>
          <a:p>
            <a:fld id="{43F8FD3F-7E8A-4DAE-AFCE-E6D7B29BBD8F}"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p:txBody>
          <a:bodyPr/>
          <a:lstStyle>
            <a:lvl1pPr>
              <a:defRPr/>
            </a:lvl1pPr>
          </a:lstStyle>
          <a:p>
            <a:endParaRPr lang="en-US" altLang="ja-JP">
              <a:solidFill>
                <a:srgbClr val="2E2E48"/>
              </a:solidFill>
            </a:endParaRPr>
          </a:p>
        </p:txBody>
      </p:sp>
      <p:sp>
        <p:nvSpPr>
          <p:cNvPr id="7" name="スライド番号プレースホルダ 6"/>
          <p:cNvSpPr>
            <a:spLocks noGrp="1"/>
          </p:cNvSpPr>
          <p:nvPr>
            <p:ph type="sldNum" sz="quarter" idx="12"/>
          </p:nvPr>
        </p:nvSpPr>
        <p:spPr/>
        <p:txBody>
          <a:bodyPr/>
          <a:lstStyle>
            <a:lvl1pPr>
              <a:defRPr/>
            </a:lvl1pPr>
          </a:lstStyle>
          <a:p>
            <a:fld id="{AFD80A31-F3A9-4D12-96E3-27692DA8CF55}"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735BB79-5BD8-4738-83FB-CFF9F18A77C0}"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endParaRPr lang="en-US" altLang="ja-JP">
              <a:solidFill>
                <a:srgbClr val="2E2E48"/>
              </a:solidFill>
            </a:endParaRPr>
          </a:p>
        </p:txBody>
      </p:sp>
      <p:sp>
        <p:nvSpPr>
          <p:cNvPr id="8" name="フッター プレースホルダ 7"/>
          <p:cNvSpPr>
            <a:spLocks noGrp="1"/>
          </p:cNvSpPr>
          <p:nvPr>
            <p:ph type="ftr" sz="quarter" idx="11"/>
          </p:nvPr>
        </p:nvSpPr>
        <p:spPr/>
        <p:txBody>
          <a:bodyPr/>
          <a:lstStyle>
            <a:lvl1pPr>
              <a:defRPr/>
            </a:lvl1pPr>
          </a:lstStyle>
          <a:p>
            <a:endParaRPr lang="en-US" altLang="ja-JP">
              <a:solidFill>
                <a:srgbClr val="2E2E48"/>
              </a:solidFill>
            </a:endParaRPr>
          </a:p>
        </p:txBody>
      </p:sp>
      <p:sp>
        <p:nvSpPr>
          <p:cNvPr id="9" name="スライド番号プレースホルダ 8"/>
          <p:cNvSpPr>
            <a:spLocks noGrp="1"/>
          </p:cNvSpPr>
          <p:nvPr>
            <p:ph type="sldNum" sz="quarter" idx="12"/>
          </p:nvPr>
        </p:nvSpPr>
        <p:spPr/>
        <p:txBody>
          <a:bodyPr/>
          <a:lstStyle>
            <a:lvl1pPr>
              <a:defRPr/>
            </a:lvl1pPr>
          </a:lstStyle>
          <a:p>
            <a:fld id="{3CFF8CA1-D411-47C2-9896-B2BF92A50D88}"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solidFill>
                <a:srgbClr val="2E2E48"/>
              </a:solidFill>
            </a:endParaRPr>
          </a:p>
        </p:txBody>
      </p:sp>
      <p:sp>
        <p:nvSpPr>
          <p:cNvPr id="4" name="フッター プレースホルダ 3"/>
          <p:cNvSpPr>
            <a:spLocks noGrp="1"/>
          </p:cNvSpPr>
          <p:nvPr>
            <p:ph type="ftr" sz="quarter" idx="11"/>
          </p:nvPr>
        </p:nvSpPr>
        <p:spPr/>
        <p:txBody>
          <a:bodyPr/>
          <a:lstStyle>
            <a:lvl1pPr>
              <a:defRPr/>
            </a:lvl1pPr>
          </a:lstStyle>
          <a:p>
            <a:endParaRPr lang="en-US" altLang="ja-JP">
              <a:solidFill>
                <a:srgbClr val="2E2E48"/>
              </a:solidFill>
            </a:endParaRPr>
          </a:p>
        </p:txBody>
      </p:sp>
      <p:sp>
        <p:nvSpPr>
          <p:cNvPr id="5" name="スライド番号プレースホルダ 4"/>
          <p:cNvSpPr>
            <a:spLocks noGrp="1"/>
          </p:cNvSpPr>
          <p:nvPr>
            <p:ph type="sldNum" sz="quarter" idx="12"/>
          </p:nvPr>
        </p:nvSpPr>
        <p:spPr/>
        <p:txBody>
          <a:bodyPr/>
          <a:lstStyle>
            <a:lvl1pPr>
              <a:defRPr/>
            </a:lvl1pPr>
          </a:lstStyle>
          <a:p>
            <a:fld id="{BF6A54E9-54CA-4482-B079-00D2A6D37AF3}"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endParaRPr lang="en-US" altLang="ja-JP">
              <a:solidFill>
                <a:srgbClr val="2E2E48"/>
              </a:solidFill>
            </a:endParaRPr>
          </a:p>
        </p:txBody>
      </p:sp>
      <p:sp>
        <p:nvSpPr>
          <p:cNvPr id="3" name="フッター プレースホルダ 2"/>
          <p:cNvSpPr>
            <a:spLocks noGrp="1"/>
          </p:cNvSpPr>
          <p:nvPr>
            <p:ph type="ftr" sz="quarter" idx="11"/>
          </p:nvPr>
        </p:nvSpPr>
        <p:spPr/>
        <p:txBody>
          <a:bodyPr/>
          <a:lstStyle>
            <a:lvl1pPr>
              <a:defRPr/>
            </a:lvl1pPr>
          </a:lstStyle>
          <a:p>
            <a:endParaRPr lang="en-US" altLang="ja-JP">
              <a:solidFill>
                <a:srgbClr val="2E2E48"/>
              </a:solidFill>
            </a:endParaRPr>
          </a:p>
        </p:txBody>
      </p:sp>
      <p:sp>
        <p:nvSpPr>
          <p:cNvPr id="4" name="スライド番号プレースホルダ 3"/>
          <p:cNvSpPr>
            <a:spLocks noGrp="1"/>
          </p:cNvSpPr>
          <p:nvPr>
            <p:ph type="sldNum" sz="quarter" idx="12"/>
          </p:nvPr>
        </p:nvSpPr>
        <p:spPr/>
        <p:txBody>
          <a:bodyPr/>
          <a:lstStyle>
            <a:lvl1pPr>
              <a:defRPr/>
            </a:lvl1pPr>
          </a:lstStyle>
          <a:p>
            <a:fld id="{8D50627F-59EC-4BED-9E11-98AB6485BE52}"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p:txBody>
          <a:bodyPr/>
          <a:lstStyle>
            <a:lvl1pPr>
              <a:defRPr/>
            </a:lvl1pPr>
          </a:lstStyle>
          <a:p>
            <a:endParaRPr lang="en-US" altLang="ja-JP">
              <a:solidFill>
                <a:srgbClr val="2E2E48"/>
              </a:solidFill>
            </a:endParaRPr>
          </a:p>
        </p:txBody>
      </p:sp>
      <p:sp>
        <p:nvSpPr>
          <p:cNvPr id="7" name="スライド番号プレースホルダ 6"/>
          <p:cNvSpPr>
            <a:spLocks noGrp="1"/>
          </p:cNvSpPr>
          <p:nvPr>
            <p:ph type="sldNum" sz="quarter" idx="12"/>
          </p:nvPr>
        </p:nvSpPr>
        <p:spPr/>
        <p:txBody>
          <a:bodyPr/>
          <a:lstStyle>
            <a:lvl1pPr>
              <a:defRPr/>
            </a:lvl1pPr>
          </a:lstStyle>
          <a:p>
            <a:fld id="{B28DFF73-5B05-4144-B4ED-F89890FC2FA8}"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p:txBody>
          <a:bodyPr/>
          <a:lstStyle>
            <a:lvl1pPr>
              <a:defRPr/>
            </a:lvl1pPr>
          </a:lstStyle>
          <a:p>
            <a:endParaRPr lang="en-US" altLang="ja-JP">
              <a:solidFill>
                <a:srgbClr val="2E2E48"/>
              </a:solidFill>
            </a:endParaRPr>
          </a:p>
        </p:txBody>
      </p:sp>
      <p:sp>
        <p:nvSpPr>
          <p:cNvPr id="7" name="スライド番号プレースホルダ 6"/>
          <p:cNvSpPr>
            <a:spLocks noGrp="1"/>
          </p:cNvSpPr>
          <p:nvPr>
            <p:ph type="sldNum" sz="quarter" idx="12"/>
          </p:nvPr>
        </p:nvSpPr>
        <p:spPr/>
        <p:txBody>
          <a:bodyPr/>
          <a:lstStyle>
            <a:lvl1pPr>
              <a:defRPr/>
            </a:lvl1pPr>
          </a:lstStyle>
          <a:p>
            <a:fld id="{2E408E3A-4F33-4FEF-8B72-B3B1749C3324}"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2E2E48"/>
              </a:solidFill>
            </a:endParaRPr>
          </a:p>
        </p:txBody>
      </p:sp>
      <p:sp>
        <p:nvSpPr>
          <p:cNvPr id="6" name="スライド番号プレースホルダ 5"/>
          <p:cNvSpPr>
            <a:spLocks noGrp="1"/>
          </p:cNvSpPr>
          <p:nvPr>
            <p:ph type="sldNum" sz="quarter" idx="12"/>
          </p:nvPr>
        </p:nvSpPr>
        <p:spPr/>
        <p:txBody>
          <a:bodyPr/>
          <a:lstStyle>
            <a:lvl1pPr>
              <a:defRPr/>
            </a:lvl1pPr>
          </a:lstStyle>
          <a:p>
            <a:fld id="{D44C7769-BD45-4DFD-8402-8D897A0D6BB5}"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9400"/>
            <a:ext cx="2057400" cy="58166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9400"/>
            <a:ext cx="6019800" cy="58166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endParaRPr lang="en-US" altLang="ja-JP">
              <a:solidFill>
                <a:srgbClr val="2E2E48"/>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2E2E48"/>
              </a:solidFill>
            </a:endParaRPr>
          </a:p>
        </p:txBody>
      </p:sp>
      <p:sp>
        <p:nvSpPr>
          <p:cNvPr id="6" name="スライド番号プレースホルダ 5"/>
          <p:cNvSpPr>
            <a:spLocks noGrp="1"/>
          </p:cNvSpPr>
          <p:nvPr>
            <p:ph type="sldNum" sz="quarter" idx="12"/>
          </p:nvPr>
        </p:nvSpPr>
        <p:spPr/>
        <p:txBody>
          <a:bodyPr/>
          <a:lstStyle>
            <a:lvl1pPr>
              <a:defRPr/>
            </a:lvl1pPr>
          </a:lstStyle>
          <a:p>
            <a:fld id="{B9E4E52D-6052-4E6B-83C3-33188BEAD688}"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114300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457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4958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6" name="フッター プレースホルダ 5"/>
          <p:cNvSpPr>
            <a:spLocks noGrp="1"/>
          </p:cNvSpPr>
          <p:nvPr>
            <p:ph type="ftr" sz="quarter" idx="11"/>
          </p:nvPr>
        </p:nvSpPr>
        <p:spPr>
          <a:xfrm>
            <a:off x="3124200" y="6248400"/>
            <a:ext cx="2895600" cy="457200"/>
          </a:xfrm>
        </p:spPr>
        <p:txBody>
          <a:bodyPr/>
          <a:lstStyle>
            <a:lvl1pPr>
              <a:defRPr/>
            </a:lvl1pPr>
          </a:lstStyle>
          <a:p>
            <a:endParaRPr lang="en-US" altLang="ja-JP">
              <a:solidFill>
                <a:srgbClr val="2E2E48"/>
              </a:solidFill>
            </a:endParaRPr>
          </a:p>
        </p:txBody>
      </p:sp>
      <p:sp>
        <p:nvSpPr>
          <p:cNvPr id="7" name="スライド番号プレースホルダ 6"/>
          <p:cNvSpPr>
            <a:spLocks noGrp="1"/>
          </p:cNvSpPr>
          <p:nvPr>
            <p:ph type="sldNum" sz="quarter" idx="12"/>
          </p:nvPr>
        </p:nvSpPr>
        <p:spPr>
          <a:xfrm>
            <a:off x="7239000" y="6669088"/>
            <a:ext cx="1905000" cy="188912"/>
          </a:xfrm>
        </p:spPr>
        <p:txBody>
          <a:bodyPr/>
          <a:lstStyle>
            <a:lvl1pPr>
              <a:defRPr/>
            </a:lvl1pPr>
          </a:lstStyle>
          <a:p>
            <a:fld id="{87B5D886-286D-4F5B-A276-B40BAD7336CC}"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9400"/>
            <a:ext cx="8229600" cy="5816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日付プレースホルダ 2"/>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4" name="フッター プレースホルダ 3"/>
          <p:cNvSpPr>
            <a:spLocks noGrp="1"/>
          </p:cNvSpPr>
          <p:nvPr>
            <p:ph type="ftr" sz="quarter" idx="11"/>
          </p:nvPr>
        </p:nvSpPr>
        <p:spPr>
          <a:xfrm>
            <a:off x="3124200" y="6248400"/>
            <a:ext cx="2895600" cy="457200"/>
          </a:xfrm>
        </p:spPr>
        <p:txBody>
          <a:bodyPr/>
          <a:lstStyle>
            <a:lvl1pPr>
              <a:defRPr/>
            </a:lvl1pPr>
          </a:lstStyle>
          <a:p>
            <a:endParaRPr lang="en-US" altLang="ja-JP">
              <a:solidFill>
                <a:srgbClr val="2E2E48"/>
              </a:solidFill>
            </a:endParaRPr>
          </a:p>
        </p:txBody>
      </p:sp>
      <p:sp>
        <p:nvSpPr>
          <p:cNvPr id="5" name="スライド番号プレースホルダ 4"/>
          <p:cNvSpPr>
            <a:spLocks noGrp="1"/>
          </p:cNvSpPr>
          <p:nvPr>
            <p:ph type="sldNum" sz="quarter" idx="12"/>
          </p:nvPr>
        </p:nvSpPr>
        <p:spPr>
          <a:xfrm>
            <a:off x="7239000" y="6669088"/>
            <a:ext cx="1905000" cy="188912"/>
          </a:xfrm>
        </p:spPr>
        <p:txBody>
          <a:bodyPr/>
          <a:lstStyle>
            <a:lvl1pPr>
              <a:defRPr/>
            </a:lvl1pPr>
          </a:lstStyle>
          <a:p>
            <a:fld id="{95DB60FD-A5C1-46DA-B97B-AD8107210022}"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9400"/>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4300"/>
            <a:ext cx="4038600" cy="21717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a:xfrm>
            <a:off x="457200" y="6248400"/>
            <a:ext cx="1905000" cy="457200"/>
          </a:xfrm>
        </p:spPr>
        <p:txBody>
          <a:bodyPr/>
          <a:lstStyle>
            <a:lvl1pPr>
              <a:defRPr/>
            </a:lvl1pPr>
          </a:lstStyle>
          <a:p>
            <a:endParaRPr lang="en-US" altLang="ja-JP">
              <a:solidFill>
                <a:srgbClr val="2E2E48"/>
              </a:solidFill>
            </a:endParaRPr>
          </a:p>
        </p:txBody>
      </p:sp>
      <p:sp>
        <p:nvSpPr>
          <p:cNvPr id="8" name="フッター プレースホルダ 7"/>
          <p:cNvSpPr>
            <a:spLocks noGrp="1"/>
          </p:cNvSpPr>
          <p:nvPr>
            <p:ph type="ftr" sz="quarter" idx="11"/>
          </p:nvPr>
        </p:nvSpPr>
        <p:spPr>
          <a:xfrm>
            <a:off x="3124200" y="6248400"/>
            <a:ext cx="2895600" cy="457200"/>
          </a:xfrm>
        </p:spPr>
        <p:txBody>
          <a:bodyPr/>
          <a:lstStyle>
            <a:lvl1pPr>
              <a:defRPr/>
            </a:lvl1pPr>
          </a:lstStyle>
          <a:p>
            <a:endParaRPr lang="en-US" altLang="ja-JP">
              <a:solidFill>
                <a:srgbClr val="2E2E48"/>
              </a:solidFill>
            </a:endParaRPr>
          </a:p>
        </p:txBody>
      </p:sp>
      <p:sp>
        <p:nvSpPr>
          <p:cNvPr id="9" name="スライド番号プレースホルダ 8"/>
          <p:cNvSpPr>
            <a:spLocks noGrp="1"/>
          </p:cNvSpPr>
          <p:nvPr>
            <p:ph type="sldNum" sz="quarter" idx="12"/>
          </p:nvPr>
        </p:nvSpPr>
        <p:spPr>
          <a:xfrm>
            <a:off x="7239000" y="6669088"/>
            <a:ext cx="1905000" cy="188912"/>
          </a:xfrm>
        </p:spPr>
        <p:txBody>
          <a:bodyPr/>
          <a:lstStyle>
            <a:lvl1pPr>
              <a:defRPr/>
            </a:lvl1pPr>
          </a:lstStyle>
          <a:p>
            <a:fld id="{AE2E7AA9-FFEE-4FCE-BC7C-E11ADA2E439E}" type="slidenum">
              <a:rPr lang="ja-JP" altLang="en-US">
                <a:solidFill>
                  <a:srgbClr val="2E2E48"/>
                </a:solidFill>
              </a:rPr>
              <a:pPr/>
              <a:t>‹#›</a:t>
            </a:fld>
            <a:endParaRPr lang="en-US" altLang="ja-JP">
              <a:solidFill>
                <a:srgbClr val="2E2E48"/>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FF61CF5-381F-4865-A078-26C39F1C5293}"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AndTwoObj">
  <p:cSld name="タイトル、コンテンツ、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7813"/>
            <a:ext cx="8229600" cy="1139825"/>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859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938588"/>
            <a:ext cx="4038600" cy="2187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457200" y="6245225"/>
            <a:ext cx="2133600" cy="476250"/>
          </a:xfrm>
        </p:spPr>
        <p:txBody>
          <a:bodyPr/>
          <a:lstStyle>
            <a:lvl1pPr>
              <a:defRPr/>
            </a:lvl1pPr>
          </a:lstStyle>
          <a:p>
            <a:endParaRPr lang="en-US" altLang="ja-JP">
              <a:solidFill>
                <a:srgbClr val="2E2E48"/>
              </a:solidFill>
            </a:endParaRPr>
          </a:p>
        </p:txBody>
      </p:sp>
      <p:sp>
        <p:nvSpPr>
          <p:cNvPr id="7" name="フッター プレースホルダ 6"/>
          <p:cNvSpPr>
            <a:spLocks noGrp="1"/>
          </p:cNvSpPr>
          <p:nvPr>
            <p:ph type="ftr" sz="quarter" idx="11"/>
          </p:nvPr>
        </p:nvSpPr>
        <p:spPr>
          <a:xfrm>
            <a:off x="3124200" y="6245225"/>
            <a:ext cx="2895600" cy="476250"/>
          </a:xfrm>
        </p:spPr>
        <p:txBody>
          <a:bodyPr/>
          <a:lstStyle>
            <a:lvl1pPr>
              <a:defRPr/>
            </a:lvl1pPr>
          </a:lstStyle>
          <a:p>
            <a:endParaRPr lang="en-US" altLang="ja-JP">
              <a:solidFill>
                <a:srgbClr val="2E2E48"/>
              </a:solidFill>
            </a:endParaRPr>
          </a:p>
        </p:txBody>
      </p:sp>
      <p:sp>
        <p:nvSpPr>
          <p:cNvPr id="8" name="スライド番号プレースホルダ 7"/>
          <p:cNvSpPr>
            <a:spLocks noGrp="1"/>
          </p:cNvSpPr>
          <p:nvPr>
            <p:ph type="sldNum" sz="quarter" idx="12"/>
          </p:nvPr>
        </p:nvSpPr>
        <p:spPr>
          <a:xfrm>
            <a:off x="6553200" y="6245225"/>
            <a:ext cx="2133600" cy="476250"/>
          </a:xfrm>
        </p:spPr>
        <p:txBody>
          <a:bodyPr/>
          <a:lstStyle>
            <a:lvl1pPr>
              <a:defRPr/>
            </a:lvl1pPr>
          </a:lstStyle>
          <a:p>
            <a:fld id="{9D343F45-46B3-4BE6-91C2-8DF76F817216}" type="slidenum">
              <a:rPr lang="en-US" altLang="ja-JP">
                <a:solidFill>
                  <a:srgbClr val="2E2E48"/>
                </a:solidFill>
              </a:rPr>
              <a:pPr/>
              <a:t>‹#›</a:t>
            </a:fld>
            <a:endParaRPr lang="en-US" altLang="ja-JP">
              <a:solidFill>
                <a:srgbClr val="2E2E48"/>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TwoObj">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0"/>
            <a:ext cx="8229600" cy="692150"/>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250825" y="908050"/>
            <a:ext cx="4244975" cy="554513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908050"/>
            <a:ext cx="4244975"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648200" y="3756025"/>
            <a:ext cx="4244975" cy="26971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6110288" y="6621463"/>
            <a:ext cx="2133600" cy="196850"/>
          </a:xfrm>
        </p:spPr>
        <p:txBody>
          <a:bodyPr/>
          <a:lstStyle>
            <a:lvl1pPr>
              <a:defRPr/>
            </a:lvl1pPr>
          </a:lstStyle>
          <a:p>
            <a:endParaRPr lang="en-US" altLang="ja-JP">
              <a:solidFill>
                <a:srgbClr val="2E2E48"/>
              </a:solidFill>
            </a:endParaRPr>
          </a:p>
        </p:txBody>
      </p:sp>
      <p:sp>
        <p:nvSpPr>
          <p:cNvPr id="7" name="フッター プレースホルダ 6"/>
          <p:cNvSpPr>
            <a:spLocks noGrp="1"/>
          </p:cNvSpPr>
          <p:nvPr>
            <p:ph type="ftr" sz="quarter" idx="11"/>
          </p:nvPr>
        </p:nvSpPr>
        <p:spPr>
          <a:xfrm>
            <a:off x="3124200" y="6621463"/>
            <a:ext cx="2024063" cy="196850"/>
          </a:xfrm>
        </p:spPr>
        <p:txBody>
          <a:bodyPr/>
          <a:lstStyle>
            <a:lvl1pPr>
              <a:defRPr/>
            </a:lvl1pPr>
          </a:lstStyle>
          <a:p>
            <a:endParaRPr lang="en-US" altLang="ja-JP">
              <a:solidFill>
                <a:srgbClr val="2E2E48"/>
              </a:solidFill>
            </a:endParaRPr>
          </a:p>
        </p:txBody>
      </p:sp>
      <p:sp>
        <p:nvSpPr>
          <p:cNvPr id="8" name="スライド番号プレースホルダ 7"/>
          <p:cNvSpPr>
            <a:spLocks noGrp="1"/>
          </p:cNvSpPr>
          <p:nvPr>
            <p:ph type="sldNum" sz="quarter" idx="12"/>
          </p:nvPr>
        </p:nvSpPr>
        <p:spPr>
          <a:xfrm>
            <a:off x="8507413" y="6577013"/>
            <a:ext cx="649287" cy="188912"/>
          </a:xfrm>
        </p:spPr>
        <p:txBody>
          <a:bodyPr/>
          <a:lstStyle>
            <a:lvl1pPr>
              <a:defRPr/>
            </a:lvl1pPr>
          </a:lstStyle>
          <a:p>
            <a:fld id="{F9BAC53D-D059-42A3-9A93-32E12280471D}" type="slidenum">
              <a:rPr lang="en-US" altLang="ja-JP">
                <a:solidFill>
                  <a:srgbClr val="2E2E48"/>
                </a:solidFill>
              </a:rPr>
              <a:pPr/>
              <a:t>‹#›</a:t>
            </a:fld>
            <a:endParaRPr lang="en-US" altLang="ja-JP">
              <a:solidFill>
                <a:srgbClr val="2E2E48"/>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OverTx">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0"/>
            <a:ext cx="8229600" cy="69215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50825" y="908050"/>
            <a:ext cx="8642350" cy="2695575"/>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250825" y="3756025"/>
            <a:ext cx="8642350" cy="26971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6110288" y="6621463"/>
            <a:ext cx="2133600" cy="196850"/>
          </a:xfrm>
        </p:spPr>
        <p:txBody>
          <a:bodyPr/>
          <a:lstStyle>
            <a:lvl1pPr>
              <a:defRPr/>
            </a:lvl1pPr>
          </a:lstStyle>
          <a:p>
            <a:endParaRPr lang="en-US" altLang="ja-JP">
              <a:solidFill>
                <a:srgbClr val="99CC00"/>
              </a:solidFill>
            </a:endParaRPr>
          </a:p>
        </p:txBody>
      </p:sp>
      <p:sp>
        <p:nvSpPr>
          <p:cNvPr id="6" name="フッター プレースホルダ 5"/>
          <p:cNvSpPr>
            <a:spLocks noGrp="1"/>
          </p:cNvSpPr>
          <p:nvPr>
            <p:ph type="ftr" sz="quarter" idx="11"/>
          </p:nvPr>
        </p:nvSpPr>
        <p:spPr>
          <a:xfrm>
            <a:off x="3124200" y="6621463"/>
            <a:ext cx="2024063" cy="196850"/>
          </a:xfrm>
        </p:spPr>
        <p:txBody>
          <a:bodyPr/>
          <a:lstStyle>
            <a:lvl1pPr>
              <a:defRPr/>
            </a:lvl1pPr>
          </a:lstStyle>
          <a:p>
            <a:endParaRPr lang="en-US" altLang="ja-JP">
              <a:solidFill>
                <a:srgbClr val="99CC00"/>
              </a:solidFill>
            </a:endParaRPr>
          </a:p>
        </p:txBody>
      </p:sp>
      <p:sp>
        <p:nvSpPr>
          <p:cNvPr id="7" name="スライド番号プレースホルダ 6"/>
          <p:cNvSpPr>
            <a:spLocks noGrp="1"/>
          </p:cNvSpPr>
          <p:nvPr>
            <p:ph type="sldNum" sz="quarter" idx="12"/>
          </p:nvPr>
        </p:nvSpPr>
        <p:spPr>
          <a:xfrm>
            <a:off x="8507413" y="6577013"/>
            <a:ext cx="649287" cy="188912"/>
          </a:xfrm>
        </p:spPr>
        <p:txBody>
          <a:bodyPr/>
          <a:lstStyle>
            <a:lvl1pPr>
              <a:defRPr/>
            </a:lvl1pPr>
          </a:lstStyle>
          <a:p>
            <a:fld id="{DB5FB190-C2FC-4202-81BA-CFD4A2E5D0AA}" type="slidenum">
              <a:rPr lang="en-US" altLang="ja-JP">
                <a:solidFill>
                  <a:srgbClr val="000000"/>
                </a:solidFill>
              </a:rPr>
              <a:pPr/>
              <a:t>‹#›</a:t>
            </a:fld>
            <a:endParaRPr lang="en-US" altLang="ja-JP">
              <a:solidFill>
                <a:srgbClr val="000000"/>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13"/>
          <p:cNvSpPr>
            <a:spLocks noGrp="1"/>
          </p:cNvSpPr>
          <p:nvPr>
            <p:ph type="dt" sz="half" idx="10"/>
          </p:nvPr>
        </p:nvSpPr>
        <p:spPr/>
        <p:txBody>
          <a:bodyPr/>
          <a:lstStyle>
            <a:lvl1pPr>
              <a:defRPr/>
            </a:lvl1pPr>
          </a:lstStyle>
          <a:p>
            <a:pPr>
              <a:defRPr/>
            </a:pPr>
            <a:fld id="{C92428B6-28F6-416B-B794-AF5A4FD9A2DF}" type="datetimeFigureOut">
              <a:rPr lang="ja-JP" altLang="en-US">
                <a:solidFill>
                  <a:srgbClr val="2E2E48"/>
                </a:solidFill>
              </a:rPr>
              <a:pPr>
                <a:defRPr/>
              </a:pPr>
              <a:t>2011/7/23</a:t>
            </a:fld>
            <a:endParaRPr lang="en-US" altLang="ja-JP">
              <a:solidFill>
                <a:srgbClr val="2E2E48"/>
              </a:solidFill>
            </a:endParaRPr>
          </a:p>
        </p:txBody>
      </p:sp>
      <p:sp>
        <p:nvSpPr>
          <p:cNvPr id="5" name="Footer Placeholder 2"/>
          <p:cNvSpPr>
            <a:spLocks noGrp="1"/>
          </p:cNvSpPr>
          <p:nvPr>
            <p:ph type="ftr" sz="quarter" idx="11"/>
          </p:nvPr>
        </p:nvSpPr>
        <p:spPr/>
        <p:txBody>
          <a:bodyPr/>
          <a:lstStyle>
            <a:lvl1pPr>
              <a:defRPr/>
            </a:lvl1pPr>
          </a:lstStyle>
          <a:p>
            <a:pPr>
              <a:defRPr/>
            </a:pPr>
            <a:endParaRPr lang="ja-JP" altLang="en-US">
              <a:solidFill>
                <a:srgbClr val="2E2E48"/>
              </a:solidFill>
            </a:endParaRPr>
          </a:p>
        </p:txBody>
      </p:sp>
      <p:sp>
        <p:nvSpPr>
          <p:cNvPr id="6" name="Slide Number Placeholder 22"/>
          <p:cNvSpPr>
            <a:spLocks noGrp="1"/>
          </p:cNvSpPr>
          <p:nvPr>
            <p:ph type="sldNum" sz="quarter" idx="12"/>
          </p:nvPr>
        </p:nvSpPr>
        <p:spPr/>
        <p:txBody>
          <a:bodyPr/>
          <a:lstStyle>
            <a:lvl1pPr>
              <a:defRPr/>
            </a:lvl1pPr>
          </a:lstStyle>
          <a:p>
            <a:pPr>
              <a:defRPr/>
            </a:pPr>
            <a:fld id="{5E484961-D38F-4F53-9239-FF62A846E8A5}" type="slidenum">
              <a:rPr lang="ja-JP" altLang="en-US">
                <a:solidFill>
                  <a:srgbClr val="2E2E48"/>
                </a:solidFill>
              </a:rPr>
              <a:pPr>
                <a:defRPr/>
              </a:pPr>
              <a:t>‹#›</a:t>
            </a:fld>
            <a:endParaRPr lang="en-US" altLang="ja-JP">
              <a:solidFill>
                <a:srgbClr val="2E2E48"/>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508000" y="2667000"/>
            <a:ext cx="7924800" cy="9144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5" name="Picture 11" descr="CERN72"/>
          <p:cNvPicPr>
            <a:picLocks noChangeAspect="1" noChangeArrowheads="1"/>
          </p:cNvPicPr>
          <p:nvPr userDrawn="1"/>
        </p:nvPicPr>
        <p:blipFill>
          <a:blip r:embed="rId2" cstate="print"/>
          <a:srcRect/>
          <a:stretch>
            <a:fillRect/>
          </a:stretch>
        </p:blipFill>
        <p:spPr bwMode="auto">
          <a:xfrm>
            <a:off x="8245475" y="115888"/>
            <a:ext cx="790575" cy="790575"/>
          </a:xfrm>
          <a:prstGeom prst="rect">
            <a:avLst/>
          </a:prstGeom>
          <a:noFill/>
          <a:ln w="9525">
            <a:noFill/>
            <a:miter lim="800000"/>
            <a:headEnd/>
            <a:tailEnd/>
          </a:ln>
        </p:spPr>
      </p:pic>
      <p:sp>
        <p:nvSpPr>
          <p:cNvPr id="15362"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smtClean="0"/>
              <a:t>Click to edit Master title style</a:t>
            </a:r>
            <a:endParaRPr lang="en-US" altLang="en-US"/>
          </a:p>
        </p:txBody>
      </p:sp>
      <p:sp>
        <p:nvSpPr>
          <p:cNvPr id="15363"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smtClean="0"/>
              <a:t>Click to edit Master subtitle style</a:t>
            </a:r>
            <a:endParaRPr lang="en-US" altLang="en-US"/>
          </a:p>
        </p:txBody>
      </p:sp>
      <p:sp>
        <p:nvSpPr>
          <p:cNvPr id="6" name="Rectangle 5"/>
          <p:cNvSpPr>
            <a:spLocks noGrp="1" noChangeArrowheads="1"/>
          </p:cNvSpPr>
          <p:nvPr>
            <p:ph type="dt" sz="half" idx="10"/>
          </p:nvPr>
        </p:nvSpPr>
        <p:spPr>
          <a:xfrm>
            <a:off x="330200" y="6218238"/>
            <a:ext cx="2133600" cy="457200"/>
          </a:xfrm>
        </p:spPr>
        <p:txBody>
          <a:bodyPr/>
          <a:lstStyle>
            <a:lvl1pPr>
              <a:defRPr/>
            </a:lvl1pPr>
          </a:lstStyle>
          <a:p>
            <a:pPr>
              <a:defRPr/>
            </a:pPr>
            <a:r>
              <a:rPr lang="en-US">
                <a:solidFill>
                  <a:srgbClr val="000000"/>
                </a:solidFill>
              </a:rPr>
              <a:t>2011-07-23</a:t>
            </a:r>
          </a:p>
        </p:txBody>
      </p:sp>
      <p:sp>
        <p:nvSpPr>
          <p:cNvPr id="7" name="Rectangle 6"/>
          <p:cNvSpPr>
            <a:spLocks noGrp="1" noChangeArrowheads="1"/>
          </p:cNvSpPr>
          <p:nvPr>
            <p:ph type="ftr" sz="quarter" idx="11"/>
          </p:nvPr>
        </p:nvSpPr>
        <p:spPr>
          <a:xfrm>
            <a:off x="2781300" y="6243638"/>
            <a:ext cx="4287838" cy="457200"/>
          </a:xfrm>
        </p:spPr>
        <p:txBody>
          <a:bodyPr/>
          <a:lstStyle>
            <a:lvl1pPr>
              <a:defRPr/>
            </a:lvl1pPr>
          </a:lstStyle>
          <a:p>
            <a:pPr>
              <a:defRPr/>
            </a:pPr>
            <a:r>
              <a:rPr lang="en-US">
                <a:solidFill>
                  <a:srgbClr val="000000"/>
                </a:solidFill>
              </a:rPr>
              <a:t>HEP 2011, Beta Beams, Elena Wildner</a:t>
            </a:r>
            <a:endParaRPr lang="en-US" b="0">
              <a:solidFill>
                <a:srgbClr val="000000"/>
              </a:solidFill>
            </a:endParaRPr>
          </a:p>
        </p:txBody>
      </p:sp>
      <p:sp>
        <p:nvSpPr>
          <p:cNvPr id="8" name="Rectangle 7"/>
          <p:cNvSpPr>
            <a:spLocks noGrp="1" noChangeArrowheads="1"/>
          </p:cNvSpPr>
          <p:nvPr>
            <p:ph type="sldNum" sz="quarter" idx="12"/>
          </p:nvPr>
        </p:nvSpPr>
        <p:spPr/>
        <p:txBody>
          <a:bodyPr/>
          <a:lstStyle>
            <a:lvl1pPr>
              <a:defRPr/>
            </a:lvl1pPr>
          </a:lstStyle>
          <a:p>
            <a:fld id="{B0C95A4C-AF6D-4176-8ED0-54FD1EDE5F0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Freeform 7"/>
          <p:cNvSpPr>
            <a:spLocks noChangeArrowheads="1"/>
          </p:cNvSpPr>
          <p:nvPr/>
        </p:nvSpPr>
        <p:spPr bwMode="auto">
          <a:xfrm>
            <a:off x="760413" y="228600"/>
            <a:ext cx="69850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sp>
        <p:nvSpPr>
          <p:cNvPr id="5" name="Line 8"/>
          <p:cNvSpPr>
            <a:spLocks noChangeShapeType="1"/>
          </p:cNvSpPr>
          <p:nvPr/>
        </p:nvSpPr>
        <p:spPr bwMode="auto">
          <a:xfrm>
            <a:off x="457200" y="6172200"/>
            <a:ext cx="8229600" cy="0"/>
          </a:xfrm>
          <a:prstGeom prst="line">
            <a:avLst/>
          </a:prstGeom>
          <a:noFill/>
          <a:ln w="19050">
            <a:solidFill>
              <a:srgbClr val="000099"/>
            </a:solidFill>
            <a:round/>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6" name="Picture 12" descr="CERN72"/>
          <p:cNvPicPr>
            <a:picLocks noChangeAspect="1" noChangeArrowheads="1"/>
          </p:cNvPicPr>
          <p:nvPr userDrawn="1"/>
        </p:nvPicPr>
        <p:blipFill>
          <a:blip r:embed="rId2" cstate="print"/>
          <a:srcRect/>
          <a:stretch>
            <a:fillRect/>
          </a:stretch>
        </p:blipFill>
        <p:spPr bwMode="auto">
          <a:xfrm>
            <a:off x="8245475" y="115888"/>
            <a:ext cx="790575" cy="790575"/>
          </a:xfrm>
          <a:prstGeom prst="rect">
            <a:avLst/>
          </a:prstGeom>
          <a:noFill/>
          <a:ln w="9525">
            <a:noFill/>
            <a:miter lim="800000"/>
            <a:headEnd/>
            <a:tailEnd/>
          </a:ln>
        </p:spPr>
      </p:pic>
      <p:sp>
        <p:nvSpPr>
          <p:cNvPr id="2" name="Title 1"/>
          <p:cNvSpPr>
            <a:spLocks noGrp="1"/>
          </p:cNvSpPr>
          <p:nvPr>
            <p:ph type="title"/>
          </p:nvPr>
        </p:nvSpPr>
        <p:spPr>
          <a:xfrm>
            <a:off x="1116013" y="277813"/>
            <a:ext cx="7056437" cy="1139825"/>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r>
              <a:rPr lang="en-US">
                <a:solidFill>
                  <a:srgbClr val="000000"/>
                </a:solidFill>
              </a:rPr>
              <a:t>2011-07-23</a:t>
            </a:r>
          </a:p>
        </p:txBody>
      </p:sp>
      <p:sp>
        <p:nvSpPr>
          <p:cNvPr id="8" name="Rectangle 6"/>
          <p:cNvSpPr>
            <a:spLocks noGrp="1" noChangeArrowheads="1"/>
          </p:cNvSpPr>
          <p:nvPr>
            <p:ph type="sldNum" sz="quarter" idx="11"/>
          </p:nvPr>
        </p:nvSpPr>
        <p:spPr/>
        <p:txBody>
          <a:bodyPr/>
          <a:lstStyle>
            <a:lvl1pPr>
              <a:defRPr/>
            </a:lvl1pPr>
          </a:lstStyle>
          <a:p>
            <a:fld id="{5A4E3A7F-FA80-4D17-B566-08E2AD37B0D7}" type="slidenum">
              <a:rPr lang="en-US">
                <a:solidFill>
                  <a:srgbClr val="000000"/>
                </a:solidFill>
              </a:rPr>
              <a:pPr/>
              <a:t>‹#›</a:t>
            </a:fld>
            <a:endParaRPr lang="en-US">
              <a:solidFill>
                <a:srgbClr val="000000"/>
              </a:solidFill>
            </a:endParaRPr>
          </a:p>
        </p:txBody>
      </p:sp>
      <p:sp>
        <p:nvSpPr>
          <p:cNvPr id="9" name="Rectangle 5"/>
          <p:cNvSpPr>
            <a:spLocks noGrp="1" noChangeArrowheads="1"/>
          </p:cNvSpPr>
          <p:nvPr>
            <p:ph type="ftr" sz="quarter" idx="12"/>
          </p:nvPr>
        </p:nvSpPr>
        <p:spPr>
          <a:xfrm>
            <a:off x="2474913" y="6438900"/>
            <a:ext cx="4391025" cy="246063"/>
          </a:xfrm>
        </p:spPr>
        <p:txBody>
          <a:bodyPr/>
          <a:lstStyle>
            <a:lvl1pPr>
              <a:defRPr/>
            </a:lvl1pPr>
          </a:lstStyle>
          <a:p>
            <a:pPr>
              <a:defRPr/>
            </a:pPr>
            <a:r>
              <a:rPr lang="en-US">
                <a:solidFill>
                  <a:srgbClr val="000000"/>
                </a:solidFill>
              </a:rPr>
              <a:t>HEP 2011, Beta Beams, Elena Wildner</a:t>
            </a: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760413" y="228600"/>
            <a:ext cx="69850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sp>
        <p:nvSpPr>
          <p:cNvPr id="5" name="Line 8"/>
          <p:cNvSpPr>
            <a:spLocks noChangeShapeType="1"/>
          </p:cNvSpPr>
          <p:nvPr/>
        </p:nvSpPr>
        <p:spPr bwMode="auto">
          <a:xfrm>
            <a:off x="457200" y="6172200"/>
            <a:ext cx="8229600" cy="0"/>
          </a:xfrm>
          <a:prstGeom prst="line">
            <a:avLst/>
          </a:prstGeom>
          <a:noFill/>
          <a:ln w="19050">
            <a:solidFill>
              <a:srgbClr val="000099"/>
            </a:solidFill>
            <a:round/>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6" name="Picture 12" descr="CERN72"/>
          <p:cNvPicPr>
            <a:picLocks noChangeAspect="1" noChangeArrowheads="1"/>
          </p:cNvPicPr>
          <p:nvPr userDrawn="1"/>
        </p:nvPicPr>
        <p:blipFill>
          <a:blip r:embed="rId2" cstate="print"/>
          <a:srcRect/>
          <a:stretch>
            <a:fillRect/>
          </a:stretch>
        </p:blipFill>
        <p:spPr bwMode="auto">
          <a:xfrm>
            <a:off x="8245475" y="115888"/>
            <a:ext cx="790575" cy="790575"/>
          </a:xfrm>
          <a:prstGeom prst="rect">
            <a:avLst/>
          </a:prstGeom>
          <a:noFill/>
          <a:ln w="9525">
            <a:noFill/>
            <a:miter lim="800000"/>
            <a:headEnd/>
            <a:tailEnd/>
          </a:ln>
        </p:spPr>
      </p:pic>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Rectangle 5"/>
          <p:cNvSpPr>
            <a:spLocks noGrp="1" noChangeArrowheads="1"/>
          </p:cNvSpPr>
          <p:nvPr>
            <p:ph type="ftr" sz="quarter" idx="10"/>
          </p:nvPr>
        </p:nvSpPr>
        <p:spPr>
          <a:xfrm>
            <a:off x="2474913" y="6438900"/>
            <a:ext cx="4391025" cy="246063"/>
          </a:xfrm>
        </p:spPr>
        <p:txBody>
          <a:bodyPr/>
          <a:lstStyle>
            <a:lvl1pPr>
              <a:defRPr/>
            </a:lvl1pPr>
          </a:lstStyle>
          <a:p>
            <a:pPr>
              <a:defRPr/>
            </a:pPr>
            <a:r>
              <a:rPr lang="en-US">
                <a:solidFill>
                  <a:srgbClr val="000000"/>
                </a:solidFill>
              </a:rPr>
              <a:t>HEP 2011, Beta Beams, Elena Wildner</a:t>
            </a: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solidFill>
                  <a:srgbClr val="000000"/>
                </a:solidFill>
              </a:rPr>
              <a:t>2011-07-23</a:t>
            </a:r>
          </a:p>
        </p:txBody>
      </p:sp>
      <p:sp>
        <p:nvSpPr>
          <p:cNvPr id="3"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HEP 2011, Beta Beams, Elena Wildner</a:t>
            </a:r>
          </a:p>
        </p:txBody>
      </p:sp>
      <p:sp>
        <p:nvSpPr>
          <p:cNvPr id="4" name="Rectangle 6"/>
          <p:cNvSpPr>
            <a:spLocks noGrp="1" noChangeArrowheads="1"/>
          </p:cNvSpPr>
          <p:nvPr>
            <p:ph type="sldNum" sz="quarter" idx="12"/>
          </p:nvPr>
        </p:nvSpPr>
        <p:spPr>
          <a:ln/>
        </p:spPr>
        <p:txBody>
          <a:bodyPr/>
          <a:lstStyle>
            <a:lvl1pPr>
              <a:defRPr/>
            </a:lvl1pPr>
          </a:lstStyle>
          <a:p>
            <a:fld id="{E00E1C99-5D78-4261-B8C9-3E4951B8D5E8}"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6013" y="277813"/>
            <a:ext cx="7056437" cy="1139825"/>
          </a:xfr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solidFill>
                  <a:srgbClr val="000000"/>
                </a:solidFill>
              </a:rPr>
              <a:t>2011-07-23</a:t>
            </a: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HEP 2011, Beta Beams, Elena Wildner</a:t>
            </a:r>
          </a:p>
        </p:txBody>
      </p:sp>
      <p:sp>
        <p:nvSpPr>
          <p:cNvPr id="6" name="Rectangle 6"/>
          <p:cNvSpPr>
            <a:spLocks noGrp="1" noChangeArrowheads="1"/>
          </p:cNvSpPr>
          <p:nvPr>
            <p:ph type="sldNum" sz="quarter" idx="12"/>
          </p:nvPr>
        </p:nvSpPr>
        <p:spPr>
          <a:ln/>
        </p:spPr>
        <p:txBody>
          <a:bodyPr/>
          <a:lstStyle>
            <a:lvl1pPr>
              <a:defRPr/>
            </a:lvl1pPr>
          </a:lstStyle>
          <a:p>
            <a:fld id="{A24DBA1F-E16C-4133-A245-12827CF7A509}"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8306" name="Rectangle 2"/>
          <p:cNvSpPr>
            <a:spLocks noGrp="1" noChangeArrowheads="1"/>
          </p:cNvSpPr>
          <p:nvPr>
            <p:ph type="ctrTitle"/>
          </p:nvPr>
        </p:nvSpPr>
        <p:spPr>
          <a:xfrm>
            <a:off x="609600" y="457200"/>
            <a:ext cx="7772400" cy="2743200"/>
          </a:xfrm>
          <a:ln w="57150">
            <a:noFill/>
          </a:ln>
        </p:spPr>
        <p:txBody>
          <a:bodyPr/>
          <a:lstStyle>
            <a:lvl1pPr>
              <a:defRPr/>
            </a:lvl1pPr>
          </a:lstStyle>
          <a:p>
            <a:r>
              <a:rPr lang="en-GB"/>
              <a:t>Click to edit Master title style</a:t>
            </a:r>
          </a:p>
        </p:txBody>
      </p:sp>
      <p:sp>
        <p:nvSpPr>
          <p:cNvPr id="98307" name="Rectangle 3"/>
          <p:cNvSpPr>
            <a:spLocks noGrp="1" noChangeArrowheads="1"/>
          </p:cNvSpPr>
          <p:nvPr>
            <p:ph type="subTitle" idx="1"/>
          </p:nvPr>
        </p:nvSpPr>
        <p:spPr>
          <a:xfrm>
            <a:off x="1295400" y="3581400"/>
            <a:ext cx="6400800" cy="2057400"/>
          </a:xfrm>
        </p:spPr>
        <p:txBody>
          <a:bodyPr/>
          <a:lstStyle>
            <a:lvl1pPr marL="0" indent="0">
              <a:buClr>
                <a:srgbClr val="CC00CC"/>
              </a:buClr>
              <a:defRPr sz="2400"/>
            </a:lvl1pPr>
            <a:lvl2pPr marL="457200" lvl="1" indent="0">
              <a:buClr>
                <a:srgbClr val="CC00CC"/>
              </a:buClr>
              <a:defRPr sz="2000"/>
            </a:lvl2pPr>
          </a:lstStyle>
          <a:p>
            <a:r>
              <a:rPr lang="en-GB"/>
              <a:t> Click to edit Master subtitle style</a:t>
            </a:r>
          </a:p>
          <a:p>
            <a:pPr lvl="1"/>
            <a:r>
              <a:rPr lang="en-GB"/>
              <a:t> Second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05F5279-19FD-4DD8-A958-827BB433C839}" type="slidenum">
              <a:rPr lang="en-GB"/>
              <a:pPr>
                <a:defRPr/>
              </a:pPr>
              <a:t>‹#›</a:t>
            </a:fld>
            <a:endParaRPr lang="en-GB"/>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143000"/>
            <a:ext cx="37719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10100" y="1143000"/>
            <a:ext cx="37719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247650"/>
            <a:ext cx="1924050" cy="58483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247650"/>
            <a:ext cx="5619750" cy="5848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AD8AEB3-B5D9-4C6D-8BBB-6251ACC6FFAB}" type="slidenum">
              <a:rPr lang="en-GB"/>
              <a:pPr>
                <a:defRPr/>
              </a:pPr>
              <a:t>‹#›</a:t>
            </a:fld>
            <a:endParaRPr lang="en-GB"/>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47650"/>
            <a:ext cx="7258050"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143000"/>
            <a:ext cx="3771900" cy="4953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10100" y="11430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10100" y="36957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10"/>
          </p:nvPr>
        </p:nvSpPr>
        <p:spPr>
          <a:xfrm>
            <a:off x="2555875" y="6165850"/>
            <a:ext cx="4464050" cy="533400"/>
          </a:xfrm>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62000" y="247650"/>
            <a:ext cx="72580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85800" y="11430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10100" y="11430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85800" y="36957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10100" y="3695700"/>
            <a:ext cx="3771900" cy="2400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a:xfrm>
            <a:off x="2555875" y="6165850"/>
            <a:ext cx="4464050" cy="533400"/>
          </a:xfrm>
        </p:spPr>
        <p:txBody>
          <a:bodyPr/>
          <a:lstStyle>
            <a:lvl1pPr>
              <a:defRPr/>
            </a:lvl1p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AE54C8B-02DA-4AC8-B0F6-79894DD3B299}" type="slidenum">
              <a:rPr lang="en-GB"/>
              <a:pPr>
                <a:defRPr/>
              </a:pPr>
              <a:t>‹#›</a:t>
            </a:fld>
            <a:endParaRPr lang="en-GB"/>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a:t>July 29, 2002</a:t>
            </a:r>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9B86A48-744D-4C02-ADB1-32A4FC930725}" type="slidenum">
              <a:rPr lang="en-GB"/>
              <a:pPr>
                <a:defRPr/>
              </a:pPr>
              <a:t>‹#›</a:t>
            </a:fld>
            <a:endParaRPr lang="en-GB"/>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theme" Target="../theme/theme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56.xml"/><Relationship Id="rId7" Type="http://schemas.openxmlformats.org/officeDocument/2006/relationships/image" Target="../media/image2.png"/><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theme" Target="../theme/theme5.xml"/><Relationship Id="rId5" Type="http://schemas.openxmlformats.org/officeDocument/2006/relationships/slideLayout" Target="../slideLayouts/slideLayout58.xml"/><Relationship Id="rId4"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image" Target="../media/image3.png"/><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921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smtClean="0">
                <a:solidFill>
                  <a:schemeClr val="tx1"/>
                </a:solidFill>
                <a:latin typeface="Times New Roman" pitchFamily="18" charset="0"/>
              </a:defRPr>
            </a:lvl1pPr>
          </a:lstStyle>
          <a:p>
            <a:pPr>
              <a:defRPr/>
            </a:pPr>
            <a:r>
              <a:rPr lang="en-GB"/>
              <a:t>July 29, 2002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Times New Roman" pitchFamily="18"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Times New Roman" pitchFamily="18" charset="0"/>
              </a:defRPr>
            </a:lvl1pPr>
          </a:lstStyle>
          <a:p>
            <a:pPr>
              <a:defRPr/>
            </a:pPr>
            <a:fld id="{05A6ABE3-C40B-428B-951E-3A0AF07B67BA}" type="slidenum">
              <a:rPr lang="en-GB"/>
              <a:pPr>
                <a:defRPr/>
              </a:pPr>
              <a:t>‹#›</a:t>
            </a:fld>
            <a:endParaRPr lang="en-GB"/>
          </a:p>
        </p:txBody>
      </p:sp>
      <p:pic>
        <p:nvPicPr>
          <p:cNvPr id="9223" name="Picture 7" descr="galseq_D_063"/>
          <p:cNvPicPr>
            <a:picLocks noChangeAspect="1" noChangeArrowheads="1"/>
          </p:cNvPicPr>
          <p:nvPr userDrawn="1"/>
        </p:nvPicPr>
        <p:blipFill>
          <a:blip r:embed="rId13" cstate="print">
            <a:lum bright="-34000" contrast="-34000"/>
          </a:blip>
          <a:srcRect/>
          <a:stretch>
            <a:fillRect/>
          </a:stretch>
        </p:blipFill>
        <p:spPr bwMode="auto">
          <a:xfrm>
            <a:off x="-6350" y="-12700"/>
            <a:ext cx="9201150" cy="7029450"/>
          </a:xfrm>
          <a:prstGeom prst="rect">
            <a:avLst/>
          </a:prstGeom>
          <a:noFill/>
          <a:ln w="9525">
            <a:noFill/>
            <a:miter lim="800000"/>
            <a:headEnd/>
            <a:tailEnd/>
          </a:ln>
        </p:spPr>
      </p:pic>
      <p:sp>
        <p:nvSpPr>
          <p:cNvPr id="1032" name="Text Box 8"/>
          <p:cNvSpPr txBox="1">
            <a:spLocks noChangeArrowheads="1"/>
          </p:cNvSpPr>
          <p:nvPr userDrawn="1"/>
        </p:nvSpPr>
        <p:spPr bwMode="auto">
          <a:xfrm>
            <a:off x="76499" y="57150"/>
            <a:ext cx="1975221" cy="261610"/>
          </a:xfrm>
          <a:prstGeom prst="rect">
            <a:avLst/>
          </a:prstGeom>
          <a:noFill/>
          <a:ln w="9525">
            <a:noFill/>
            <a:miter lim="800000"/>
            <a:headEnd/>
            <a:tailEnd/>
          </a:ln>
          <a:effectLst/>
        </p:spPr>
        <p:txBody>
          <a:bodyPr wrap="none">
            <a:spAutoFit/>
          </a:bodyPr>
          <a:lstStyle/>
          <a:p>
            <a:pPr>
              <a:lnSpc>
                <a:spcPct val="55000"/>
              </a:lnSpc>
              <a:defRPr/>
            </a:pPr>
            <a:r>
              <a:rPr lang="en-GB" sz="2000" dirty="0" smtClean="0">
                <a:solidFill>
                  <a:schemeClr val="hlink"/>
                </a:solidFill>
                <a:latin typeface="Haettenschweiler" pitchFamily="34" charset="0"/>
              </a:rPr>
              <a:t>ECFA-EPS Joint Session</a:t>
            </a:r>
            <a:endParaRPr lang="en-GB" sz="2000" dirty="0">
              <a:solidFill>
                <a:schemeClr val="hlink"/>
              </a:solidFill>
              <a:latin typeface="Haettenschweiler" pitchFamily="34" charset="0"/>
            </a:endParaRPr>
          </a:p>
        </p:txBody>
      </p:sp>
      <p:sp>
        <p:nvSpPr>
          <p:cNvPr id="1033" name="Text Box 9"/>
          <p:cNvSpPr txBox="1">
            <a:spLocks noChangeArrowheads="1"/>
          </p:cNvSpPr>
          <p:nvPr userDrawn="1"/>
        </p:nvSpPr>
        <p:spPr bwMode="auto">
          <a:xfrm>
            <a:off x="7543800" y="6486525"/>
            <a:ext cx="1622425" cy="366713"/>
          </a:xfrm>
          <a:prstGeom prst="rect">
            <a:avLst/>
          </a:prstGeom>
          <a:noFill/>
          <a:ln w="9525">
            <a:noFill/>
            <a:miter lim="800000"/>
            <a:headEnd/>
            <a:tailEnd/>
          </a:ln>
          <a:effectLst/>
        </p:spPr>
        <p:txBody>
          <a:bodyPr wrap="none">
            <a:spAutoFit/>
          </a:bodyPr>
          <a:lstStyle/>
          <a:p>
            <a:pPr>
              <a:defRPr/>
            </a:pPr>
            <a:r>
              <a:rPr lang="en-GB" sz="1800">
                <a:solidFill>
                  <a:schemeClr val="hlink"/>
                </a:solidFill>
                <a:latin typeface="Haettenschweiler" pitchFamily="34" charset="0"/>
              </a:rPr>
              <a:t>Imperial College/RAL</a:t>
            </a:r>
          </a:p>
        </p:txBody>
      </p:sp>
      <p:sp>
        <p:nvSpPr>
          <p:cNvPr id="1034" name="Text Box 10"/>
          <p:cNvSpPr txBox="1">
            <a:spLocks noChangeArrowheads="1"/>
          </p:cNvSpPr>
          <p:nvPr userDrawn="1"/>
        </p:nvSpPr>
        <p:spPr bwMode="auto">
          <a:xfrm>
            <a:off x="7935913" y="6272213"/>
            <a:ext cx="1006475" cy="366712"/>
          </a:xfrm>
          <a:prstGeom prst="rect">
            <a:avLst/>
          </a:prstGeom>
          <a:noFill/>
          <a:ln w="9525">
            <a:noFill/>
            <a:miter lim="800000"/>
            <a:headEnd/>
            <a:tailEnd/>
          </a:ln>
          <a:effectLst/>
        </p:spPr>
        <p:txBody>
          <a:bodyPr wrap="none">
            <a:spAutoFit/>
          </a:bodyPr>
          <a:lstStyle/>
          <a:p>
            <a:pPr>
              <a:defRPr/>
            </a:pPr>
            <a:r>
              <a:rPr lang="en-GB" sz="1800">
                <a:solidFill>
                  <a:schemeClr val="hlink"/>
                </a:solidFill>
                <a:latin typeface="Haettenschweiler" pitchFamily="34" charset="0"/>
              </a:rPr>
              <a:t>Dave Wark </a:t>
            </a:r>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66FFFF"/>
          </a:solidFill>
          <a:latin typeface="+mj-lt"/>
          <a:ea typeface="+mj-ea"/>
          <a:cs typeface="+mj-cs"/>
        </a:defRPr>
      </a:lvl1pPr>
      <a:lvl2pPr algn="ctr" rtl="0" eaLnBrk="0" fontAlgn="base" hangingPunct="0">
        <a:spcBef>
          <a:spcPct val="0"/>
        </a:spcBef>
        <a:spcAft>
          <a:spcPct val="0"/>
        </a:spcAft>
        <a:defRPr sz="4400">
          <a:solidFill>
            <a:srgbClr val="66FFFF"/>
          </a:solidFill>
          <a:latin typeface="Times New Roman" pitchFamily="18" charset="0"/>
        </a:defRPr>
      </a:lvl2pPr>
      <a:lvl3pPr algn="ctr" rtl="0" eaLnBrk="0" fontAlgn="base" hangingPunct="0">
        <a:spcBef>
          <a:spcPct val="0"/>
        </a:spcBef>
        <a:spcAft>
          <a:spcPct val="0"/>
        </a:spcAft>
        <a:defRPr sz="4400">
          <a:solidFill>
            <a:srgbClr val="66FFFF"/>
          </a:solidFill>
          <a:latin typeface="Times New Roman" pitchFamily="18" charset="0"/>
        </a:defRPr>
      </a:lvl3pPr>
      <a:lvl4pPr algn="ctr" rtl="0" eaLnBrk="0" fontAlgn="base" hangingPunct="0">
        <a:spcBef>
          <a:spcPct val="0"/>
        </a:spcBef>
        <a:spcAft>
          <a:spcPct val="0"/>
        </a:spcAft>
        <a:defRPr sz="4400">
          <a:solidFill>
            <a:srgbClr val="66FFFF"/>
          </a:solidFill>
          <a:latin typeface="Times New Roman" pitchFamily="18" charset="0"/>
        </a:defRPr>
      </a:lvl4pPr>
      <a:lvl5pPr algn="ctr" rtl="0" eaLnBrk="0" fontAlgn="base" hangingPunct="0">
        <a:spcBef>
          <a:spcPct val="0"/>
        </a:spcBef>
        <a:spcAft>
          <a:spcPct val="0"/>
        </a:spcAft>
        <a:defRPr sz="4400">
          <a:solidFill>
            <a:srgbClr val="66FFFF"/>
          </a:solidFill>
          <a:latin typeface="Times New Roman" pitchFamily="18" charset="0"/>
        </a:defRPr>
      </a:lvl5pPr>
      <a:lvl6pPr marL="457200" algn="ctr" rtl="0" fontAlgn="base">
        <a:spcBef>
          <a:spcPct val="0"/>
        </a:spcBef>
        <a:spcAft>
          <a:spcPct val="0"/>
        </a:spcAft>
        <a:defRPr sz="4400">
          <a:solidFill>
            <a:srgbClr val="66FFFF"/>
          </a:solidFill>
          <a:latin typeface="Times New Roman" pitchFamily="18" charset="0"/>
        </a:defRPr>
      </a:lvl6pPr>
      <a:lvl7pPr marL="914400" algn="ctr" rtl="0" fontAlgn="base">
        <a:spcBef>
          <a:spcPct val="0"/>
        </a:spcBef>
        <a:spcAft>
          <a:spcPct val="0"/>
        </a:spcAft>
        <a:defRPr sz="4400">
          <a:solidFill>
            <a:srgbClr val="66FFFF"/>
          </a:solidFill>
          <a:latin typeface="Times New Roman" pitchFamily="18" charset="0"/>
        </a:defRPr>
      </a:lvl7pPr>
      <a:lvl8pPr marL="1371600" algn="ctr" rtl="0" fontAlgn="base">
        <a:spcBef>
          <a:spcPct val="0"/>
        </a:spcBef>
        <a:spcAft>
          <a:spcPct val="0"/>
        </a:spcAft>
        <a:defRPr sz="4400">
          <a:solidFill>
            <a:srgbClr val="66FFFF"/>
          </a:solidFill>
          <a:latin typeface="Times New Roman" pitchFamily="18" charset="0"/>
        </a:defRPr>
      </a:lvl8pPr>
      <a:lvl9pPr marL="1828800" algn="ctr" rtl="0" fontAlgn="base">
        <a:spcBef>
          <a:spcPct val="0"/>
        </a:spcBef>
        <a:spcAft>
          <a:spcPct val="0"/>
        </a:spcAft>
        <a:defRPr sz="4400">
          <a:solidFill>
            <a:srgbClr val="66FFFF"/>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66FFFF"/>
          </a:solidFill>
          <a:latin typeface="+mn-lt"/>
          <a:ea typeface="+mn-ea"/>
          <a:cs typeface="+mn-cs"/>
        </a:defRPr>
      </a:lvl1pPr>
      <a:lvl2pPr marL="742950" indent="-285750" algn="l" rtl="0" eaLnBrk="0" fontAlgn="base" hangingPunct="0">
        <a:spcBef>
          <a:spcPct val="20000"/>
        </a:spcBef>
        <a:spcAft>
          <a:spcPct val="0"/>
        </a:spcAft>
        <a:buChar char="–"/>
        <a:defRPr sz="2800">
          <a:solidFill>
            <a:srgbClr val="66FFFF"/>
          </a:solidFill>
          <a:latin typeface="+mn-lt"/>
        </a:defRPr>
      </a:lvl2pPr>
      <a:lvl3pPr marL="1143000" indent="-228600" algn="l" rtl="0" eaLnBrk="0" fontAlgn="base" hangingPunct="0">
        <a:spcBef>
          <a:spcPct val="20000"/>
        </a:spcBef>
        <a:spcAft>
          <a:spcPct val="0"/>
        </a:spcAft>
        <a:buChar char="•"/>
        <a:defRPr sz="2400">
          <a:solidFill>
            <a:srgbClr val="66FFFF"/>
          </a:solidFill>
          <a:latin typeface="+mn-lt"/>
        </a:defRPr>
      </a:lvl3pPr>
      <a:lvl4pPr marL="1600200" indent="-228600" algn="l" rtl="0" eaLnBrk="0" fontAlgn="base" hangingPunct="0">
        <a:spcBef>
          <a:spcPct val="20000"/>
        </a:spcBef>
        <a:spcAft>
          <a:spcPct val="0"/>
        </a:spcAft>
        <a:buChar char="–"/>
        <a:defRPr sz="2000">
          <a:solidFill>
            <a:srgbClr val="66FFFF"/>
          </a:solidFill>
          <a:latin typeface="+mn-lt"/>
        </a:defRPr>
      </a:lvl4pPr>
      <a:lvl5pPr marL="2057400" indent="-228600" algn="l" rtl="0" eaLnBrk="0" fontAlgn="base" hangingPunct="0">
        <a:spcBef>
          <a:spcPct val="20000"/>
        </a:spcBef>
        <a:spcAft>
          <a:spcPct val="0"/>
        </a:spcAft>
        <a:buChar char="»"/>
        <a:defRPr sz="2000">
          <a:solidFill>
            <a:srgbClr val="66FFFF"/>
          </a:solidFill>
          <a:latin typeface="+mn-lt"/>
        </a:defRPr>
      </a:lvl5pPr>
      <a:lvl6pPr marL="2514600" indent="-228600" algn="l" rtl="0" fontAlgn="base">
        <a:spcBef>
          <a:spcPct val="20000"/>
        </a:spcBef>
        <a:spcAft>
          <a:spcPct val="0"/>
        </a:spcAft>
        <a:buChar char="»"/>
        <a:defRPr sz="2000">
          <a:solidFill>
            <a:srgbClr val="66FFFF"/>
          </a:solidFill>
          <a:latin typeface="+mn-lt"/>
        </a:defRPr>
      </a:lvl6pPr>
      <a:lvl7pPr marL="2971800" indent="-228600" algn="l" rtl="0" fontAlgn="base">
        <a:spcBef>
          <a:spcPct val="20000"/>
        </a:spcBef>
        <a:spcAft>
          <a:spcPct val="0"/>
        </a:spcAft>
        <a:buChar char="»"/>
        <a:defRPr sz="2000">
          <a:solidFill>
            <a:srgbClr val="66FFFF"/>
          </a:solidFill>
          <a:latin typeface="+mn-lt"/>
        </a:defRPr>
      </a:lvl7pPr>
      <a:lvl8pPr marL="3429000" indent="-228600" algn="l" rtl="0" fontAlgn="base">
        <a:spcBef>
          <a:spcPct val="20000"/>
        </a:spcBef>
        <a:spcAft>
          <a:spcPct val="0"/>
        </a:spcAft>
        <a:buChar char="»"/>
        <a:defRPr sz="2000">
          <a:solidFill>
            <a:srgbClr val="66FFFF"/>
          </a:solidFill>
          <a:latin typeface="+mn-lt"/>
        </a:defRPr>
      </a:lvl8pPr>
      <a:lvl9pPr marL="3886200" indent="-228600" algn="l" rtl="0" fontAlgn="base">
        <a:spcBef>
          <a:spcPct val="20000"/>
        </a:spcBef>
        <a:spcAft>
          <a:spcPct val="0"/>
        </a:spcAft>
        <a:buChar char="»"/>
        <a:defRPr sz="2000">
          <a:solidFill>
            <a:srgbClr val="66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126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Times New Roman" pitchFamily="18" charset="0"/>
              </a:defRPr>
            </a:lvl1pPr>
          </a:lstStyle>
          <a:p>
            <a:pPr>
              <a:defRPr/>
            </a:pPr>
            <a:r>
              <a:rPr lang="en-GB"/>
              <a:t>July 29, 2002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Times New Roman" pitchFamily="18"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Times New Roman" pitchFamily="18" charset="0"/>
              </a:defRPr>
            </a:lvl1pPr>
          </a:lstStyle>
          <a:p>
            <a:pPr>
              <a:defRPr/>
            </a:pPr>
            <a:fld id="{5517F119-1EAA-40AC-86B8-2BDA4F6F6ABE}" type="slidenum">
              <a:rPr lang="en-GB"/>
              <a:pPr>
                <a:defRPr/>
              </a:pPr>
              <a:t>‹#›</a:t>
            </a:fld>
            <a:endParaRPr lang="en-GB"/>
          </a:p>
        </p:txBody>
      </p:sp>
      <p:pic>
        <p:nvPicPr>
          <p:cNvPr id="11271" name="Picture 7" descr="galseq_D_063"/>
          <p:cNvPicPr>
            <a:picLocks noChangeAspect="1" noChangeArrowheads="1"/>
          </p:cNvPicPr>
          <p:nvPr userDrawn="1"/>
        </p:nvPicPr>
        <p:blipFill>
          <a:blip r:embed="rId14" cstate="print">
            <a:lum bright="-34000" contrast="-34000"/>
          </a:blip>
          <a:srcRect/>
          <a:stretch>
            <a:fillRect/>
          </a:stretch>
        </p:blipFill>
        <p:spPr bwMode="auto">
          <a:xfrm>
            <a:off x="-6350" y="-12700"/>
            <a:ext cx="9201150" cy="7029450"/>
          </a:xfrm>
          <a:prstGeom prst="rect">
            <a:avLst/>
          </a:prstGeom>
          <a:noFill/>
          <a:ln w="9525">
            <a:noFill/>
            <a:miter lim="800000"/>
            <a:headEnd/>
            <a:tailEnd/>
          </a:ln>
        </p:spPr>
      </p:pic>
      <p:sp>
        <p:nvSpPr>
          <p:cNvPr id="1033" name="Text Box 9"/>
          <p:cNvSpPr txBox="1">
            <a:spLocks noChangeArrowheads="1"/>
          </p:cNvSpPr>
          <p:nvPr userDrawn="1"/>
        </p:nvSpPr>
        <p:spPr bwMode="auto">
          <a:xfrm>
            <a:off x="7543800" y="6486525"/>
            <a:ext cx="1622425" cy="366713"/>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Imperial College/RAL</a:t>
            </a:r>
          </a:p>
        </p:txBody>
      </p:sp>
      <p:sp>
        <p:nvSpPr>
          <p:cNvPr id="1034" name="Text Box 10"/>
          <p:cNvSpPr txBox="1">
            <a:spLocks noChangeArrowheads="1"/>
          </p:cNvSpPr>
          <p:nvPr userDrawn="1"/>
        </p:nvSpPr>
        <p:spPr bwMode="auto">
          <a:xfrm>
            <a:off x="7935913" y="6272213"/>
            <a:ext cx="1006475" cy="366712"/>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Dave Wark </a:t>
            </a:r>
          </a:p>
        </p:txBody>
      </p:sp>
      <p:sp>
        <p:nvSpPr>
          <p:cNvPr id="11" name="Text Box 8"/>
          <p:cNvSpPr txBox="1">
            <a:spLocks noChangeArrowheads="1"/>
          </p:cNvSpPr>
          <p:nvPr userDrawn="1"/>
        </p:nvSpPr>
        <p:spPr bwMode="auto">
          <a:xfrm>
            <a:off x="35496" y="116632"/>
            <a:ext cx="1975221" cy="261610"/>
          </a:xfrm>
          <a:prstGeom prst="rect">
            <a:avLst/>
          </a:prstGeom>
          <a:noFill/>
          <a:ln w="9525">
            <a:noFill/>
            <a:miter lim="800000"/>
            <a:headEnd/>
            <a:tailEnd/>
          </a:ln>
          <a:effectLst/>
        </p:spPr>
        <p:txBody>
          <a:bodyPr wrap="none">
            <a:spAutoFit/>
          </a:bodyPr>
          <a:lstStyle/>
          <a:p>
            <a:pPr>
              <a:lnSpc>
                <a:spcPct val="55000"/>
              </a:lnSpc>
              <a:defRPr/>
            </a:pPr>
            <a:r>
              <a:rPr lang="en-GB" sz="2000" dirty="0" smtClean="0">
                <a:solidFill>
                  <a:schemeClr val="hlink"/>
                </a:solidFill>
                <a:latin typeface="Haettenschweiler" pitchFamily="34" charset="0"/>
              </a:rPr>
              <a:t>ECFA-EPS Joint Session</a:t>
            </a:r>
            <a:endParaRPr lang="en-GB" sz="2000" dirty="0">
              <a:solidFill>
                <a:schemeClr val="hlink"/>
              </a:solidFill>
              <a:latin typeface="Haettenschweiler" pitchFamily="34" charset="0"/>
            </a:endParaRPr>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66FFFF"/>
          </a:solidFill>
          <a:latin typeface="+mj-lt"/>
          <a:ea typeface="+mj-ea"/>
          <a:cs typeface="+mj-cs"/>
        </a:defRPr>
      </a:lvl1pPr>
      <a:lvl2pPr algn="ctr" rtl="0" eaLnBrk="0" fontAlgn="base" hangingPunct="0">
        <a:spcBef>
          <a:spcPct val="0"/>
        </a:spcBef>
        <a:spcAft>
          <a:spcPct val="0"/>
        </a:spcAft>
        <a:defRPr sz="4400">
          <a:solidFill>
            <a:srgbClr val="66FFFF"/>
          </a:solidFill>
          <a:latin typeface="Times New Roman" pitchFamily="18" charset="0"/>
        </a:defRPr>
      </a:lvl2pPr>
      <a:lvl3pPr algn="ctr" rtl="0" eaLnBrk="0" fontAlgn="base" hangingPunct="0">
        <a:spcBef>
          <a:spcPct val="0"/>
        </a:spcBef>
        <a:spcAft>
          <a:spcPct val="0"/>
        </a:spcAft>
        <a:defRPr sz="4400">
          <a:solidFill>
            <a:srgbClr val="66FFFF"/>
          </a:solidFill>
          <a:latin typeface="Times New Roman" pitchFamily="18" charset="0"/>
        </a:defRPr>
      </a:lvl3pPr>
      <a:lvl4pPr algn="ctr" rtl="0" eaLnBrk="0" fontAlgn="base" hangingPunct="0">
        <a:spcBef>
          <a:spcPct val="0"/>
        </a:spcBef>
        <a:spcAft>
          <a:spcPct val="0"/>
        </a:spcAft>
        <a:defRPr sz="4400">
          <a:solidFill>
            <a:srgbClr val="66FFFF"/>
          </a:solidFill>
          <a:latin typeface="Times New Roman" pitchFamily="18" charset="0"/>
        </a:defRPr>
      </a:lvl4pPr>
      <a:lvl5pPr algn="ctr" rtl="0" eaLnBrk="0" fontAlgn="base" hangingPunct="0">
        <a:spcBef>
          <a:spcPct val="0"/>
        </a:spcBef>
        <a:spcAft>
          <a:spcPct val="0"/>
        </a:spcAft>
        <a:defRPr sz="4400">
          <a:solidFill>
            <a:srgbClr val="66FFFF"/>
          </a:solidFill>
          <a:latin typeface="Times New Roman" pitchFamily="18" charset="0"/>
        </a:defRPr>
      </a:lvl5pPr>
      <a:lvl6pPr marL="457200" algn="ctr" rtl="0" fontAlgn="base">
        <a:spcBef>
          <a:spcPct val="0"/>
        </a:spcBef>
        <a:spcAft>
          <a:spcPct val="0"/>
        </a:spcAft>
        <a:defRPr sz="4400">
          <a:solidFill>
            <a:srgbClr val="66FFFF"/>
          </a:solidFill>
          <a:latin typeface="Times New Roman" pitchFamily="18" charset="0"/>
        </a:defRPr>
      </a:lvl6pPr>
      <a:lvl7pPr marL="914400" algn="ctr" rtl="0" fontAlgn="base">
        <a:spcBef>
          <a:spcPct val="0"/>
        </a:spcBef>
        <a:spcAft>
          <a:spcPct val="0"/>
        </a:spcAft>
        <a:defRPr sz="4400">
          <a:solidFill>
            <a:srgbClr val="66FFFF"/>
          </a:solidFill>
          <a:latin typeface="Times New Roman" pitchFamily="18" charset="0"/>
        </a:defRPr>
      </a:lvl7pPr>
      <a:lvl8pPr marL="1371600" algn="ctr" rtl="0" fontAlgn="base">
        <a:spcBef>
          <a:spcPct val="0"/>
        </a:spcBef>
        <a:spcAft>
          <a:spcPct val="0"/>
        </a:spcAft>
        <a:defRPr sz="4400">
          <a:solidFill>
            <a:srgbClr val="66FFFF"/>
          </a:solidFill>
          <a:latin typeface="Times New Roman" pitchFamily="18" charset="0"/>
        </a:defRPr>
      </a:lvl8pPr>
      <a:lvl9pPr marL="1828800" algn="ctr" rtl="0" fontAlgn="base">
        <a:spcBef>
          <a:spcPct val="0"/>
        </a:spcBef>
        <a:spcAft>
          <a:spcPct val="0"/>
        </a:spcAft>
        <a:defRPr sz="4400">
          <a:solidFill>
            <a:srgbClr val="66FFFF"/>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66FFFF"/>
          </a:solidFill>
          <a:latin typeface="+mn-lt"/>
          <a:ea typeface="+mn-ea"/>
          <a:cs typeface="+mn-cs"/>
        </a:defRPr>
      </a:lvl1pPr>
      <a:lvl2pPr marL="742950" indent="-285750" algn="l" rtl="0" eaLnBrk="0" fontAlgn="base" hangingPunct="0">
        <a:spcBef>
          <a:spcPct val="20000"/>
        </a:spcBef>
        <a:spcAft>
          <a:spcPct val="0"/>
        </a:spcAft>
        <a:buChar char="–"/>
        <a:defRPr sz="2800">
          <a:solidFill>
            <a:srgbClr val="66FFFF"/>
          </a:solidFill>
          <a:latin typeface="+mn-lt"/>
        </a:defRPr>
      </a:lvl2pPr>
      <a:lvl3pPr marL="1143000" indent="-228600" algn="l" rtl="0" eaLnBrk="0" fontAlgn="base" hangingPunct="0">
        <a:spcBef>
          <a:spcPct val="20000"/>
        </a:spcBef>
        <a:spcAft>
          <a:spcPct val="0"/>
        </a:spcAft>
        <a:buChar char="•"/>
        <a:defRPr sz="2400">
          <a:solidFill>
            <a:srgbClr val="66FFFF"/>
          </a:solidFill>
          <a:latin typeface="+mn-lt"/>
        </a:defRPr>
      </a:lvl3pPr>
      <a:lvl4pPr marL="1600200" indent="-228600" algn="l" rtl="0" eaLnBrk="0" fontAlgn="base" hangingPunct="0">
        <a:spcBef>
          <a:spcPct val="20000"/>
        </a:spcBef>
        <a:spcAft>
          <a:spcPct val="0"/>
        </a:spcAft>
        <a:buChar char="–"/>
        <a:defRPr sz="2000">
          <a:solidFill>
            <a:srgbClr val="66FFFF"/>
          </a:solidFill>
          <a:latin typeface="+mn-lt"/>
        </a:defRPr>
      </a:lvl4pPr>
      <a:lvl5pPr marL="2057400" indent="-228600" algn="l" rtl="0" eaLnBrk="0" fontAlgn="base" hangingPunct="0">
        <a:spcBef>
          <a:spcPct val="20000"/>
        </a:spcBef>
        <a:spcAft>
          <a:spcPct val="0"/>
        </a:spcAft>
        <a:buChar char="»"/>
        <a:defRPr sz="2000">
          <a:solidFill>
            <a:srgbClr val="66FFFF"/>
          </a:solidFill>
          <a:latin typeface="+mn-lt"/>
        </a:defRPr>
      </a:lvl5pPr>
      <a:lvl6pPr marL="2514600" indent="-228600" algn="l" rtl="0" fontAlgn="base">
        <a:spcBef>
          <a:spcPct val="20000"/>
        </a:spcBef>
        <a:spcAft>
          <a:spcPct val="0"/>
        </a:spcAft>
        <a:buChar char="»"/>
        <a:defRPr sz="2000">
          <a:solidFill>
            <a:srgbClr val="66FFFF"/>
          </a:solidFill>
          <a:latin typeface="+mn-lt"/>
        </a:defRPr>
      </a:lvl6pPr>
      <a:lvl7pPr marL="2971800" indent="-228600" algn="l" rtl="0" fontAlgn="base">
        <a:spcBef>
          <a:spcPct val="20000"/>
        </a:spcBef>
        <a:spcAft>
          <a:spcPct val="0"/>
        </a:spcAft>
        <a:buChar char="»"/>
        <a:defRPr sz="2000">
          <a:solidFill>
            <a:srgbClr val="66FFFF"/>
          </a:solidFill>
          <a:latin typeface="+mn-lt"/>
        </a:defRPr>
      </a:lvl7pPr>
      <a:lvl8pPr marL="3429000" indent="-228600" algn="l" rtl="0" fontAlgn="base">
        <a:spcBef>
          <a:spcPct val="20000"/>
        </a:spcBef>
        <a:spcAft>
          <a:spcPct val="0"/>
        </a:spcAft>
        <a:buChar char="»"/>
        <a:defRPr sz="2000">
          <a:solidFill>
            <a:srgbClr val="66FFFF"/>
          </a:solidFill>
          <a:latin typeface="+mn-lt"/>
        </a:defRPr>
      </a:lvl8pPr>
      <a:lvl9pPr marL="3886200" indent="-228600" algn="l" rtl="0" fontAlgn="base">
        <a:spcBef>
          <a:spcPct val="20000"/>
        </a:spcBef>
        <a:spcAft>
          <a:spcPct val="0"/>
        </a:spcAft>
        <a:buChar char="»"/>
        <a:defRPr sz="2000">
          <a:solidFill>
            <a:srgbClr val="66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536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rgbClr val="000000"/>
                </a:solidFill>
                <a:latin typeface="Times New Roman" pitchFamily="18" charset="0"/>
              </a:defRPr>
            </a:lvl1pPr>
          </a:lstStyle>
          <a:p>
            <a:pPr>
              <a:defRPr/>
            </a:pPr>
            <a:r>
              <a:rPr lang="en-GB"/>
              <a:t>July 29, 2002</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Times New Roman" pitchFamily="18"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Times New Roman" pitchFamily="18" charset="0"/>
              </a:defRPr>
            </a:lvl1pPr>
          </a:lstStyle>
          <a:p>
            <a:pPr>
              <a:defRPr/>
            </a:pPr>
            <a:fld id="{A0E3E318-9470-4B35-90D5-6F086EBD8C71}" type="slidenum">
              <a:rPr lang="en-GB"/>
              <a:pPr>
                <a:defRPr/>
              </a:pPr>
              <a:t>‹#›</a:t>
            </a:fld>
            <a:endParaRPr lang="en-GB"/>
          </a:p>
        </p:txBody>
      </p:sp>
      <p:pic>
        <p:nvPicPr>
          <p:cNvPr id="15367" name="Picture 7" descr="galseq_D_063"/>
          <p:cNvPicPr>
            <a:picLocks noChangeAspect="1" noChangeArrowheads="1"/>
          </p:cNvPicPr>
          <p:nvPr userDrawn="1"/>
        </p:nvPicPr>
        <p:blipFill>
          <a:blip r:embed="rId14" cstate="print">
            <a:lum bright="-34000" contrast="-34000"/>
          </a:blip>
          <a:srcRect/>
          <a:stretch>
            <a:fillRect/>
          </a:stretch>
        </p:blipFill>
        <p:spPr bwMode="auto">
          <a:xfrm>
            <a:off x="-6350" y="-12700"/>
            <a:ext cx="9201150" cy="7029450"/>
          </a:xfrm>
          <a:prstGeom prst="rect">
            <a:avLst/>
          </a:prstGeom>
          <a:noFill/>
          <a:ln w="9525">
            <a:noFill/>
            <a:miter lim="800000"/>
            <a:headEnd/>
            <a:tailEnd/>
          </a:ln>
        </p:spPr>
      </p:pic>
      <p:sp>
        <p:nvSpPr>
          <p:cNvPr id="1032" name="Text Box 8"/>
          <p:cNvSpPr txBox="1">
            <a:spLocks noChangeArrowheads="1"/>
          </p:cNvSpPr>
          <p:nvPr userDrawn="1"/>
        </p:nvSpPr>
        <p:spPr bwMode="auto">
          <a:xfrm>
            <a:off x="51360" y="71046"/>
            <a:ext cx="1712328" cy="261610"/>
          </a:xfrm>
          <a:prstGeom prst="rect">
            <a:avLst/>
          </a:prstGeom>
          <a:noFill/>
          <a:ln w="9525">
            <a:noFill/>
            <a:miter lim="800000"/>
            <a:headEnd/>
            <a:tailEnd/>
          </a:ln>
          <a:effectLst/>
        </p:spPr>
        <p:txBody>
          <a:bodyPr wrap="none">
            <a:spAutoFit/>
          </a:bodyPr>
          <a:lstStyle/>
          <a:p>
            <a:pPr>
              <a:lnSpc>
                <a:spcPct val="55000"/>
              </a:lnSpc>
              <a:defRPr/>
            </a:pPr>
            <a:r>
              <a:rPr lang="en-GB" sz="2000" dirty="0" smtClean="0">
                <a:solidFill>
                  <a:schemeClr val="hlink"/>
                </a:solidFill>
                <a:latin typeface="Haettenschweiler" pitchFamily="34" charset="0"/>
              </a:rPr>
              <a:t>PPAP Community ‘11</a:t>
            </a:r>
            <a:endParaRPr lang="en-GB" sz="2000" dirty="0">
              <a:solidFill>
                <a:schemeClr val="hlink"/>
              </a:solidFill>
              <a:latin typeface="Haettenschweiler" pitchFamily="34" charset="0"/>
            </a:endParaRPr>
          </a:p>
        </p:txBody>
      </p:sp>
      <p:sp>
        <p:nvSpPr>
          <p:cNvPr id="1033" name="Text Box 9"/>
          <p:cNvSpPr txBox="1">
            <a:spLocks noChangeArrowheads="1"/>
          </p:cNvSpPr>
          <p:nvPr userDrawn="1"/>
        </p:nvSpPr>
        <p:spPr bwMode="auto">
          <a:xfrm>
            <a:off x="7543800" y="6486525"/>
            <a:ext cx="1622425" cy="366713"/>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Imperial College/RAL</a:t>
            </a:r>
          </a:p>
        </p:txBody>
      </p:sp>
      <p:sp>
        <p:nvSpPr>
          <p:cNvPr id="1034" name="Text Box 10"/>
          <p:cNvSpPr txBox="1">
            <a:spLocks noChangeArrowheads="1"/>
          </p:cNvSpPr>
          <p:nvPr userDrawn="1"/>
        </p:nvSpPr>
        <p:spPr bwMode="auto">
          <a:xfrm>
            <a:off x="7935913" y="6272213"/>
            <a:ext cx="1006475" cy="366712"/>
          </a:xfrm>
          <a:prstGeom prst="rect">
            <a:avLst/>
          </a:prstGeom>
          <a:noFill/>
          <a:ln w="9525">
            <a:noFill/>
            <a:miter lim="800000"/>
            <a:headEnd/>
            <a:tailEnd/>
          </a:ln>
          <a:effectLst/>
        </p:spPr>
        <p:txBody>
          <a:bodyPr wrap="none">
            <a:spAutoFit/>
          </a:bodyPr>
          <a:lstStyle/>
          <a:p>
            <a:pPr>
              <a:defRPr/>
            </a:pPr>
            <a:r>
              <a:rPr lang="en-GB" sz="1800">
                <a:solidFill>
                  <a:srgbClr val="CCCCFF"/>
                </a:solidFill>
                <a:latin typeface="Haettenschweiler" pitchFamily="34" charset="0"/>
              </a:rPr>
              <a:t>Dave Wark </a:t>
            </a:r>
          </a:p>
        </p:txBody>
      </p:sp>
    </p:spTree>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rgbClr val="66FFFF"/>
          </a:solidFill>
          <a:latin typeface="+mj-lt"/>
          <a:ea typeface="+mj-ea"/>
          <a:cs typeface="+mj-cs"/>
        </a:defRPr>
      </a:lvl1pPr>
      <a:lvl2pPr algn="ctr" rtl="0" eaLnBrk="0" fontAlgn="base" hangingPunct="0">
        <a:spcBef>
          <a:spcPct val="0"/>
        </a:spcBef>
        <a:spcAft>
          <a:spcPct val="0"/>
        </a:spcAft>
        <a:defRPr sz="4400">
          <a:solidFill>
            <a:srgbClr val="66FFFF"/>
          </a:solidFill>
          <a:latin typeface="Times New Roman" pitchFamily="18" charset="0"/>
        </a:defRPr>
      </a:lvl2pPr>
      <a:lvl3pPr algn="ctr" rtl="0" eaLnBrk="0" fontAlgn="base" hangingPunct="0">
        <a:spcBef>
          <a:spcPct val="0"/>
        </a:spcBef>
        <a:spcAft>
          <a:spcPct val="0"/>
        </a:spcAft>
        <a:defRPr sz="4400">
          <a:solidFill>
            <a:srgbClr val="66FFFF"/>
          </a:solidFill>
          <a:latin typeface="Times New Roman" pitchFamily="18" charset="0"/>
        </a:defRPr>
      </a:lvl3pPr>
      <a:lvl4pPr algn="ctr" rtl="0" eaLnBrk="0" fontAlgn="base" hangingPunct="0">
        <a:spcBef>
          <a:spcPct val="0"/>
        </a:spcBef>
        <a:spcAft>
          <a:spcPct val="0"/>
        </a:spcAft>
        <a:defRPr sz="4400">
          <a:solidFill>
            <a:srgbClr val="66FFFF"/>
          </a:solidFill>
          <a:latin typeface="Times New Roman" pitchFamily="18" charset="0"/>
        </a:defRPr>
      </a:lvl4pPr>
      <a:lvl5pPr algn="ctr" rtl="0" eaLnBrk="0" fontAlgn="base" hangingPunct="0">
        <a:spcBef>
          <a:spcPct val="0"/>
        </a:spcBef>
        <a:spcAft>
          <a:spcPct val="0"/>
        </a:spcAft>
        <a:defRPr sz="4400">
          <a:solidFill>
            <a:srgbClr val="66FFFF"/>
          </a:solidFill>
          <a:latin typeface="Times New Roman" pitchFamily="18" charset="0"/>
        </a:defRPr>
      </a:lvl5pPr>
      <a:lvl6pPr marL="457200" algn="ctr" rtl="0" fontAlgn="base">
        <a:spcBef>
          <a:spcPct val="0"/>
        </a:spcBef>
        <a:spcAft>
          <a:spcPct val="0"/>
        </a:spcAft>
        <a:defRPr sz="4400">
          <a:solidFill>
            <a:srgbClr val="66FFFF"/>
          </a:solidFill>
          <a:latin typeface="Times New Roman" pitchFamily="18" charset="0"/>
        </a:defRPr>
      </a:lvl6pPr>
      <a:lvl7pPr marL="914400" algn="ctr" rtl="0" fontAlgn="base">
        <a:spcBef>
          <a:spcPct val="0"/>
        </a:spcBef>
        <a:spcAft>
          <a:spcPct val="0"/>
        </a:spcAft>
        <a:defRPr sz="4400">
          <a:solidFill>
            <a:srgbClr val="66FFFF"/>
          </a:solidFill>
          <a:latin typeface="Times New Roman" pitchFamily="18" charset="0"/>
        </a:defRPr>
      </a:lvl7pPr>
      <a:lvl8pPr marL="1371600" algn="ctr" rtl="0" fontAlgn="base">
        <a:spcBef>
          <a:spcPct val="0"/>
        </a:spcBef>
        <a:spcAft>
          <a:spcPct val="0"/>
        </a:spcAft>
        <a:defRPr sz="4400">
          <a:solidFill>
            <a:srgbClr val="66FFFF"/>
          </a:solidFill>
          <a:latin typeface="Times New Roman" pitchFamily="18" charset="0"/>
        </a:defRPr>
      </a:lvl8pPr>
      <a:lvl9pPr marL="1828800" algn="ctr" rtl="0" fontAlgn="base">
        <a:spcBef>
          <a:spcPct val="0"/>
        </a:spcBef>
        <a:spcAft>
          <a:spcPct val="0"/>
        </a:spcAft>
        <a:defRPr sz="4400">
          <a:solidFill>
            <a:srgbClr val="66FFFF"/>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rgbClr val="66FFFF"/>
          </a:solidFill>
          <a:latin typeface="+mn-lt"/>
          <a:ea typeface="+mn-ea"/>
          <a:cs typeface="+mn-cs"/>
        </a:defRPr>
      </a:lvl1pPr>
      <a:lvl2pPr marL="742950" indent="-285750" algn="l" rtl="0" eaLnBrk="0" fontAlgn="base" hangingPunct="0">
        <a:spcBef>
          <a:spcPct val="20000"/>
        </a:spcBef>
        <a:spcAft>
          <a:spcPct val="0"/>
        </a:spcAft>
        <a:buChar char="–"/>
        <a:defRPr sz="2800">
          <a:solidFill>
            <a:srgbClr val="66FFFF"/>
          </a:solidFill>
          <a:latin typeface="+mn-lt"/>
        </a:defRPr>
      </a:lvl2pPr>
      <a:lvl3pPr marL="1143000" indent="-228600" algn="l" rtl="0" eaLnBrk="0" fontAlgn="base" hangingPunct="0">
        <a:spcBef>
          <a:spcPct val="20000"/>
        </a:spcBef>
        <a:spcAft>
          <a:spcPct val="0"/>
        </a:spcAft>
        <a:buChar char="•"/>
        <a:defRPr sz="2400">
          <a:solidFill>
            <a:srgbClr val="66FFFF"/>
          </a:solidFill>
          <a:latin typeface="+mn-lt"/>
        </a:defRPr>
      </a:lvl3pPr>
      <a:lvl4pPr marL="1600200" indent="-228600" algn="l" rtl="0" eaLnBrk="0" fontAlgn="base" hangingPunct="0">
        <a:spcBef>
          <a:spcPct val="20000"/>
        </a:spcBef>
        <a:spcAft>
          <a:spcPct val="0"/>
        </a:spcAft>
        <a:buChar char="–"/>
        <a:defRPr sz="2000">
          <a:solidFill>
            <a:srgbClr val="66FFFF"/>
          </a:solidFill>
          <a:latin typeface="+mn-lt"/>
        </a:defRPr>
      </a:lvl4pPr>
      <a:lvl5pPr marL="2057400" indent="-228600" algn="l" rtl="0" eaLnBrk="0" fontAlgn="base" hangingPunct="0">
        <a:spcBef>
          <a:spcPct val="20000"/>
        </a:spcBef>
        <a:spcAft>
          <a:spcPct val="0"/>
        </a:spcAft>
        <a:buChar char="»"/>
        <a:defRPr sz="2000">
          <a:solidFill>
            <a:srgbClr val="66FFFF"/>
          </a:solidFill>
          <a:latin typeface="+mn-lt"/>
        </a:defRPr>
      </a:lvl5pPr>
      <a:lvl6pPr marL="2514600" indent="-228600" algn="l" rtl="0" fontAlgn="base">
        <a:spcBef>
          <a:spcPct val="20000"/>
        </a:spcBef>
        <a:spcAft>
          <a:spcPct val="0"/>
        </a:spcAft>
        <a:buChar char="»"/>
        <a:defRPr sz="2000">
          <a:solidFill>
            <a:srgbClr val="66FFFF"/>
          </a:solidFill>
          <a:latin typeface="+mn-lt"/>
        </a:defRPr>
      </a:lvl6pPr>
      <a:lvl7pPr marL="2971800" indent="-228600" algn="l" rtl="0" fontAlgn="base">
        <a:spcBef>
          <a:spcPct val="20000"/>
        </a:spcBef>
        <a:spcAft>
          <a:spcPct val="0"/>
        </a:spcAft>
        <a:buChar char="»"/>
        <a:defRPr sz="2000">
          <a:solidFill>
            <a:srgbClr val="66FFFF"/>
          </a:solidFill>
          <a:latin typeface="+mn-lt"/>
        </a:defRPr>
      </a:lvl7pPr>
      <a:lvl8pPr marL="3429000" indent="-228600" algn="l" rtl="0" fontAlgn="base">
        <a:spcBef>
          <a:spcPct val="20000"/>
        </a:spcBef>
        <a:spcAft>
          <a:spcPct val="0"/>
        </a:spcAft>
        <a:buChar char="»"/>
        <a:defRPr sz="2000">
          <a:solidFill>
            <a:srgbClr val="66FFFF"/>
          </a:solidFill>
          <a:latin typeface="+mn-lt"/>
        </a:defRPr>
      </a:lvl8pPr>
      <a:lvl9pPr marL="3886200" indent="-228600" algn="l" rtl="0" fontAlgn="base">
        <a:spcBef>
          <a:spcPct val="20000"/>
        </a:spcBef>
        <a:spcAft>
          <a:spcPct val="0"/>
        </a:spcAft>
        <a:buChar char="»"/>
        <a:defRPr sz="2000">
          <a:solidFill>
            <a:srgbClr val="66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64350"/>
            <a:chOff x="0" y="0"/>
            <a:chExt cx="5760" cy="4324"/>
          </a:xfrm>
        </p:grpSpPr>
        <p:sp>
          <p:nvSpPr>
            <p:cNvPr id="68611" name="Rectangle 3"/>
            <p:cNvSpPr>
              <a:spLocks noChangeArrowheads="1"/>
            </p:cNvSpPr>
            <p:nvPr userDrawn="1"/>
          </p:nvSpPr>
          <p:spPr bwMode="white">
            <a:xfrm>
              <a:off x="0" y="331"/>
              <a:ext cx="5760" cy="3326"/>
            </a:xfrm>
            <a:prstGeom prst="rect">
              <a:avLst/>
            </a:prstGeom>
            <a:gradFill rotWithShape="0">
              <a:gsLst>
                <a:gs pos="0">
                  <a:schemeClr val="bg1"/>
                </a:gs>
                <a:gs pos="100000">
                  <a:schemeClr val="folHlink"/>
                </a:gs>
              </a:gsLst>
              <a:lin ang="5400000" scaled="1"/>
            </a:gradFill>
            <a:ln w="9525">
              <a:noFill/>
              <a:miter lim="800000"/>
              <a:headEnd/>
              <a:tailEnd/>
            </a:ln>
            <a:effectLst/>
          </p:spPr>
          <p:txBody>
            <a:bodyPr wrap="none" anchor="ctr"/>
            <a:lstStyle/>
            <a:p>
              <a:pPr algn="l"/>
              <a:endParaRPr kumimoji="1" lang="ja-JP" altLang="en-US">
                <a:solidFill>
                  <a:srgbClr val="2E2E48"/>
                </a:solidFill>
                <a:latin typeface="Times New Roman"/>
              </a:endParaRPr>
            </a:p>
          </p:txBody>
        </p:sp>
        <p:sp>
          <p:nvSpPr>
            <p:cNvPr id="68612" name="Rectangle 4"/>
            <p:cNvSpPr>
              <a:spLocks noChangeArrowheads="1"/>
            </p:cNvSpPr>
            <p:nvPr userDrawn="1"/>
          </p:nvSpPr>
          <p:spPr bwMode="white">
            <a:xfrm>
              <a:off x="0" y="0"/>
              <a:ext cx="5760" cy="351"/>
            </a:xfrm>
            <a:prstGeom prst="rect">
              <a:avLst/>
            </a:prstGeom>
            <a:gradFill rotWithShape="0">
              <a:gsLst>
                <a:gs pos="0">
                  <a:schemeClr val="hlink"/>
                </a:gs>
                <a:gs pos="100000">
                  <a:schemeClr val="bg1"/>
                </a:gs>
              </a:gsLst>
              <a:lin ang="5400000" scaled="1"/>
            </a:gradFill>
            <a:ln w="9525">
              <a:noFill/>
              <a:miter lim="800000"/>
              <a:headEnd/>
              <a:tailEnd/>
            </a:ln>
            <a:effectLst/>
          </p:spPr>
          <p:txBody>
            <a:bodyPr wrap="none" anchor="ctr"/>
            <a:lstStyle/>
            <a:p>
              <a:pPr algn="l"/>
              <a:endParaRPr kumimoji="1" lang="ja-JP" altLang="en-US">
                <a:solidFill>
                  <a:srgbClr val="2E2E48"/>
                </a:solidFill>
                <a:latin typeface="Times New Roman"/>
              </a:endParaRPr>
            </a:p>
          </p:txBody>
        </p:sp>
        <p:sp>
          <p:nvSpPr>
            <p:cNvPr id="68613" name="Freeform 5"/>
            <p:cNvSpPr>
              <a:spLocks/>
            </p:cNvSpPr>
            <p:nvPr userDrawn="1"/>
          </p:nvSpPr>
          <p:spPr bwMode="white">
            <a:xfrm>
              <a:off x="0" y="1596"/>
              <a:ext cx="5760" cy="1651"/>
            </a:xfrm>
            <a:custGeom>
              <a:avLst/>
              <a:gdLst/>
              <a:ahLst/>
              <a:cxnLst>
                <a:cxn ang="0">
                  <a:pos x="0" y="960"/>
                </a:cxn>
                <a:cxn ang="0">
                  <a:pos x="773" y="852"/>
                </a:cxn>
                <a:cxn ang="0">
                  <a:pos x="1536" y="594"/>
                </a:cxn>
                <a:cxn ang="0">
                  <a:pos x="2438" y="156"/>
                </a:cxn>
                <a:cxn ang="0">
                  <a:pos x="2678" y="24"/>
                </a:cxn>
                <a:cxn ang="0">
                  <a:pos x="2816" y="30"/>
                </a:cxn>
                <a:cxn ang="0">
                  <a:pos x="2876" y="0"/>
                </a:cxn>
                <a:cxn ang="0">
                  <a:pos x="3032" y="30"/>
                </a:cxn>
                <a:cxn ang="0">
                  <a:pos x="3086" y="12"/>
                </a:cxn>
                <a:cxn ang="0">
                  <a:pos x="3183" y="42"/>
                </a:cxn>
                <a:cxn ang="0">
                  <a:pos x="3333" y="120"/>
                </a:cxn>
                <a:cxn ang="0">
                  <a:pos x="3483" y="234"/>
                </a:cxn>
                <a:cxn ang="0">
                  <a:pos x="3741" y="396"/>
                </a:cxn>
                <a:cxn ang="0">
                  <a:pos x="4156" y="636"/>
                </a:cxn>
                <a:cxn ang="0">
                  <a:pos x="4510" y="768"/>
                </a:cxn>
                <a:cxn ang="0">
                  <a:pos x="4913" y="906"/>
                </a:cxn>
                <a:cxn ang="0">
                  <a:pos x="5304" y="1074"/>
                </a:cxn>
                <a:cxn ang="0">
                  <a:pos x="5760" y="1150"/>
                </a:cxn>
                <a:cxn ang="0">
                  <a:pos x="5760" y="1651"/>
                </a:cxn>
                <a:cxn ang="0">
                  <a:pos x="0" y="1651"/>
                </a:cxn>
                <a:cxn ang="0">
                  <a:pos x="0" y="960"/>
                </a:cxn>
              </a:cxnLst>
              <a:rect l="0" t="0" r="r" b="b"/>
              <a:pathLst>
                <a:path w="5760" h="1651">
                  <a:moveTo>
                    <a:pt x="0" y="960"/>
                  </a:moveTo>
                  <a:cubicBezTo>
                    <a:pt x="237" y="952"/>
                    <a:pt x="517" y="913"/>
                    <a:pt x="773" y="852"/>
                  </a:cubicBezTo>
                  <a:cubicBezTo>
                    <a:pt x="1029" y="791"/>
                    <a:pt x="1259" y="710"/>
                    <a:pt x="1536" y="594"/>
                  </a:cubicBezTo>
                  <a:cubicBezTo>
                    <a:pt x="1814" y="478"/>
                    <a:pt x="2247" y="251"/>
                    <a:pt x="2438" y="156"/>
                  </a:cubicBezTo>
                  <a:cubicBezTo>
                    <a:pt x="2628" y="61"/>
                    <a:pt x="2615" y="45"/>
                    <a:pt x="2678" y="24"/>
                  </a:cubicBezTo>
                  <a:cubicBezTo>
                    <a:pt x="2741" y="3"/>
                    <a:pt x="2783" y="34"/>
                    <a:pt x="2816" y="30"/>
                  </a:cubicBezTo>
                  <a:cubicBezTo>
                    <a:pt x="2849" y="26"/>
                    <a:pt x="2840" y="0"/>
                    <a:pt x="2876" y="0"/>
                  </a:cubicBezTo>
                  <a:cubicBezTo>
                    <a:pt x="2912" y="0"/>
                    <a:pt x="2997" y="28"/>
                    <a:pt x="3032" y="30"/>
                  </a:cubicBezTo>
                  <a:cubicBezTo>
                    <a:pt x="3067" y="32"/>
                    <a:pt x="3061" y="10"/>
                    <a:pt x="3086" y="12"/>
                  </a:cubicBezTo>
                  <a:cubicBezTo>
                    <a:pt x="3112" y="14"/>
                    <a:pt x="3142" y="24"/>
                    <a:pt x="3183" y="42"/>
                  </a:cubicBezTo>
                  <a:cubicBezTo>
                    <a:pt x="3224" y="60"/>
                    <a:pt x="3283" y="88"/>
                    <a:pt x="3333" y="120"/>
                  </a:cubicBezTo>
                  <a:cubicBezTo>
                    <a:pt x="3383" y="152"/>
                    <a:pt x="3415" y="188"/>
                    <a:pt x="3483" y="234"/>
                  </a:cubicBezTo>
                  <a:cubicBezTo>
                    <a:pt x="3551" y="280"/>
                    <a:pt x="3629" y="329"/>
                    <a:pt x="3741" y="396"/>
                  </a:cubicBezTo>
                  <a:cubicBezTo>
                    <a:pt x="3854" y="463"/>
                    <a:pt x="4028" y="574"/>
                    <a:pt x="4156" y="636"/>
                  </a:cubicBezTo>
                  <a:cubicBezTo>
                    <a:pt x="4284" y="698"/>
                    <a:pt x="4384" y="723"/>
                    <a:pt x="4510" y="768"/>
                  </a:cubicBezTo>
                  <a:cubicBezTo>
                    <a:pt x="4637" y="813"/>
                    <a:pt x="4781" y="855"/>
                    <a:pt x="4913" y="906"/>
                  </a:cubicBezTo>
                  <a:cubicBezTo>
                    <a:pt x="5045" y="957"/>
                    <a:pt x="5163" y="1033"/>
                    <a:pt x="5304" y="1074"/>
                  </a:cubicBezTo>
                  <a:cubicBezTo>
                    <a:pt x="5445" y="1115"/>
                    <a:pt x="5543" y="1125"/>
                    <a:pt x="5760" y="1150"/>
                  </a:cubicBezTo>
                  <a:cubicBezTo>
                    <a:pt x="5760" y="1400"/>
                    <a:pt x="5760" y="1651"/>
                    <a:pt x="5760" y="1651"/>
                  </a:cubicBezTo>
                  <a:lnTo>
                    <a:pt x="0" y="1651"/>
                  </a:lnTo>
                  <a:lnTo>
                    <a:pt x="0" y="960"/>
                  </a:lnTo>
                  <a:close/>
                </a:path>
              </a:pathLst>
            </a:custGeom>
            <a:gradFill rotWithShape="0">
              <a:gsLst>
                <a:gs pos="0">
                  <a:schemeClr val="bg2"/>
                </a:gs>
                <a:gs pos="100000">
                  <a:schemeClr val="bg2">
                    <a:gamma/>
                    <a:shade val="66667"/>
                    <a:invGamma/>
                  </a:schemeClr>
                </a:gs>
              </a:gsLst>
              <a:lin ang="5400000" scaled="1"/>
            </a:gradFill>
            <a:ln w="9525">
              <a:noFill/>
              <a:round/>
              <a:headEnd/>
              <a:tailEnd/>
            </a:ln>
            <a:effectLst/>
          </p:spPr>
          <p:txBody>
            <a:bodyPr wrap="none" anchor="ctr"/>
            <a:lstStyle/>
            <a:p>
              <a:pPr algn="l"/>
              <a:endParaRPr kumimoji="1" lang="ja-JP" altLang="en-US">
                <a:solidFill>
                  <a:srgbClr val="2E2E48"/>
                </a:solidFill>
                <a:latin typeface="Times New Roman"/>
              </a:endParaRPr>
            </a:p>
          </p:txBody>
        </p:sp>
        <p:sp>
          <p:nvSpPr>
            <p:cNvPr id="68614" name="Freeform 6"/>
            <p:cNvSpPr>
              <a:spLocks/>
            </p:cNvSpPr>
            <p:nvPr userDrawn="1"/>
          </p:nvSpPr>
          <p:spPr bwMode="white">
            <a:xfrm>
              <a:off x="380" y="1597"/>
              <a:ext cx="2495" cy="1054"/>
            </a:xfrm>
            <a:custGeom>
              <a:avLst/>
              <a:gdLst/>
              <a:ahLst/>
              <a:cxnLst>
                <a:cxn ang="0">
                  <a:pos x="909" y="650"/>
                </a:cxn>
                <a:cxn ang="0">
                  <a:pos x="2028" y="116"/>
                </a:cxn>
                <a:cxn ang="0">
                  <a:pos x="2253" y="20"/>
                </a:cxn>
                <a:cxn ang="0">
                  <a:pos x="2304" y="8"/>
                </a:cxn>
                <a:cxn ang="0">
                  <a:pos x="2388" y="20"/>
                </a:cxn>
                <a:cxn ang="0">
                  <a:pos x="2490" y="8"/>
                </a:cxn>
                <a:cxn ang="0">
                  <a:pos x="2424" y="62"/>
                </a:cxn>
                <a:cxn ang="0">
                  <a:pos x="2349" y="158"/>
                </a:cxn>
                <a:cxn ang="0">
                  <a:pos x="2295" y="182"/>
                </a:cxn>
                <a:cxn ang="0">
                  <a:pos x="2271" y="251"/>
                </a:cxn>
                <a:cxn ang="0">
                  <a:pos x="2304" y="332"/>
                </a:cxn>
                <a:cxn ang="0">
                  <a:pos x="2253" y="326"/>
                </a:cxn>
                <a:cxn ang="0">
                  <a:pos x="2226" y="386"/>
                </a:cxn>
                <a:cxn ang="0">
                  <a:pos x="2130" y="491"/>
                </a:cxn>
                <a:cxn ang="0">
                  <a:pos x="1980" y="710"/>
                </a:cxn>
                <a:cxn ang="0">
                  <a:pos x="1884" y="758"/>
                </a:cxn>
                <a:cxn ang="0">
                  <a:pos x="1782" y="845"/>
                </a:cxn>
                <a:cxn ang="0">
                  <a:pos x="1629" y="959"/>
                </a:cxn>
                <a:cxn ang="0">
                  <a:pos x="1458" y="1052"/>
                </a:cxn>
                <a:cxn ang="0">
                  <a:pos x="1560" y="932"/>
                </a:cxn>
                <a:cxn ang="0">
                  <a:pos x="1701" y="770"/>
                </a:cxn>
                <a:cxn ang="0">
                  <a:pos x="1785" y="644"/>
                </a:cxn>
                <a:cxn ang="0">
                  <a:pos x="1935" y="476"/>
                </a:cxn>
                <a:cxn ang="0">
                  <a:pos x="2034" y="350"/>
                </a:cxn>
                <a:cxn ang="0">
                  <a:pos x="2016" y="323"/>
                </a:cxn>
                <a:cxn ang="0">
                  <a:pos x="1947" y="434"/>
                </a:cxn>
                <a:cxn ang="0">
                  <a:pos x="1821" y="587"/>
                </a:cxn>
                <a:cxn ang="0">
                  <a:pos x="1704" y="662"/>
                </a:cxn>
                <a:cxn ang="0">
                  <a:pos x="1620" y="761"/>
                </a:cxn>
                <a:cxn ang="0">
                  <a:pos x="1584" y="728"/>
                </a:cxn>
                <a:cxn ang="0">
                  <a:pos x="1731" y="581"/>
                </a:cxn>
                <a:cxn ang="0">
                  <a:pos x="1851" y="467"/>
                </a:cxn>
                <a:cxn ang="0">
                  <a:pos x="1875" y="413"/>
                </a:cxn>
                <a:cxn ang="0">
                  <a:pos x="1788" y="515"/>
                </a:cxn>
                <a:cxn ang="0">
                  <a:pos x="1689" y="611"/>
                </a:cxn>
                <a:cxn ang="0">
                  <a:pos x="1605" y="665"/>
                </a:cxn>
                <a:cxn ang="0">
                  <a:pos x="1689" y="548"/>
                </a:cxn>
                <a:cxn ang="0">
                  <a:pos x="1746" y="506"/>
                </a:cxn>
                <a:cxn ang="0">
                  <a:pos x="1596" y="611"/>
                </a:cxn>
                <a:cxn ang="0">
                  <a:pos x="1542" y="689"/>
                </a:cxn>
                <a:cxn ang="0">
                  <a:pos x="1500" y="632"/>
                </a:cxn>
                <a:cxn ang="0">
                  <a:pos x="1590" y="563"/>
                </a:cxn>
                <a:cxn ang="0">
                  <a:pos x="1704" y="476"/>
                </a:cxn>
                <a:cxn ang="0">
                  <a:pos x="1659" y="485"/>
                </a:cxn>
                <a:cxn ang="0">
                  <a:pos x="1596" y="524"/>
                </a:cxn>
                <a:cxn ang="0">
                  <a:pos x="1530" y="560"/>
                </a:cxn>
                <a:cxn ang="0">
                  <a:pos x="1470" y="623"/>
                </a:cxn>
                <a:cxn ang="0">
                  <a:pos x="1401" y="662"/>
                </a:cxn>
                <a:cxn ang="0">
                  <a:pos x="1362" y="665"/>
                </a:cxn>
                <a:cxn ang="0">
                  <a:pos x="1263" y="653"/>
                </a:cxn>
                <a:cxn ang="0">
                  <a:pos x="1194" y="668"/>
                </a:cxn>
                <a:cxn ang="0">
                  <a:pos x="879" y="788"/>
                </a:cxn>
                <a:cxn ang="0">
                  <a:pos x="492" y="917"/>
                </a:cxn>
                <a:cxn ang="0">
                  <a:pos x="657" y="851"/>
                </a:cxn>
                <a:cxn ang="0">
                  <a:pos x="1035" y="716"/>
                </a:cxn>
                <a:cxn ang="0">
                  <a:pos x="1062" y="689"/>
                </a:cxn>
                <a:cxn ang="0">
                  <a:pos x="714" y="806"/>
                </a:cxn>
                <a:cxn ang="0">
                  <a:pos x="288" y="905"/>
                </a:cxn>
                <a:cxn ang="0">
                  <a:pos x="207" y="902"/>
                </a:cxn>
                <a:cxn ang="0">
                  <a:pos x="84" y="929"/>
                </a:cxn>
                <a:cxn ang="0">
                  <a:pos x="135" y="902"/>
                </a:cxn>
              </a:cxnLst>
              <a:rect l="0" t="0" r="r" b="b"/>
              <a:pathLst>
                <a:path w="2495" h="1054">
                  <a:moveTo>
                    <a:pt x="135" y="902"/>
                  </a:moveTo>
                  <a:cubicBezTo>
                    <a:pt x="270" y="859"/>
                    <a:pt x="683" y="732"/>
                    <a:pt x="909" y="650"/>
                  </a:cubicBezTo>
                  <a:cubicBezTo>
                    <a:pt x="1135" y="568"/>
                    <a:pt x="1305" y="499"/>
                    <a:pt x="1491" y="410"/>
                  </a:cubicBezTo>
                  <a:cubicBezTo>
                    <a:pt x="1677" y="321"/>
                    <a:pt x="1911" y="179"/>
                    <a:pt x="2028" y="116"/>
                  </a:cubicBezTo>
                  <a:cubicBezTo>
                    <a:pt x="2145" y="53"/>
                    <a:pt x="2156" y="48"/>
                    <a:pt x="2193" y="32"/>
                  </a:cubicBezTo>
                  <a:cubicBezTo>
                    <a:pt x="2230" y="16"/>
                    <a:pt x="2238" y="22"/>
                    <a:pt x="2253" y="20"/>
                  </a:cubicBezTo>
                  <a:cubicBezTo>
                    <a:pt x="2268" y="18"/>
                    <a:pt x="2278" y="22"/>
                    <a:pt x="2286" y="20"/>
                  </a:cubicBezTo>
                  <a:cubicBezTo>
                    <a:pt x="2294" y="18"/>
                    <a:pt x="2296" y="10"/>
                    <a:pt x="2304" y="8"/>
                  </a:cubicBezTo>
                  <a:cubicBezTo>
                    <a:pt x="2312" y="6"/>
                    <a:pt x="2320" y="6"/>
                    <a:pt x="2334" y="8"/>
                  </a:cubicBezTo>
                  <a:cubicBezTo>
                    <a:pt x="2348" y="10"/>
                    <a:pt x="2372" y="21"/>
                    <a:pt x="2388" y="20"/>
                  </a:cubicBezTo>
                  <a:cubicBezTo>
                    <a:pt x="2404" y="19"/>
                    <a:pt x="2416" y="4"/>
                    <a:pt x="2433" y="2"/>
                  </a:cubicBezTo>
                  <a:cubicBezTo>
                    <a:pt x="2450" y="0"/>
                    <a:pt x="2485" y="4"/>
                    <a:pt x="2490" y="8"/>
                  </a:cubicBezTo>
                  <a:cubicBezTo>
                    <a:pt x="2495" y="12"/>
                    <a:pt x="2474" y="17"/>
                    <a:pt x="2463" y="26"/>
                  </a:cubicBezTo>
                  <a:cubicBezTo>
                    <a:pt x="2452" y="35"/>
                    <a:pt x="2437" y="47"/>
                    <a:pt x="2424" y="62"/>
                  </a:cubicBezTo>
                  <a:cubicBezTo>
                    <a:pt x="2411" y="77"/>
                    <a:pt x="2397" y="103"/>
                    <a:pt x="2385" y="119"/>
                  </a:cubicBezTo>
                  <a:cubicBezTo>
                    <a:pt x="2373" y="135"/>
                    <a:pt x="2358" y="149"/>
                    <a:pt x="2349" y="158"/>
                  </a:cubicBezTo>
                  <a:cubicBezTo>
                    <a:pt x="2340" y="167"/>
                    <a:pt x="2340" y="172"/>
                    <a:pt x="2331" y="176"/>
                  </a:cubicBezTo>
                  <a:cubicBezTo>
                    <a:pt x="2322" y="180"/>
                    <a:pt x="2303" y="174"/>
                    <a:pt x="2295" y="182"/>
                  </a:cubicBezTo>
                  <a:cubicBezTo>
                    <a:pt x="2287" y="190"/>
                    <a:pt x="2284" y="216"/>
                    <a:pt x="2280" y="227"/>
                  </a:cubicBezTo>
                  <a:cubicBezTo>
                    <a:pt x="2276" y="238"/>
                    <a:pt x="2268" y="245"/>
                    <a:pt x="2271" y="251"/>
                  </a:cubicBezTo>
                  <a:cubicBezTo>
                    <a:pt x="2274" y="257"/>
                    <a:pt x="2293" y="253"/>
                    <a:pt x="2298" y="266"/>
                  </a:cubicBezTo>
                  <a:cubicBezTo>
                    <a:pt x="2303" y="279"/>
                    <a:pt x="2309" y="319"/>
                    <a:pt x="2304" y="332"/>
                  </a:cubicBezTo>
                  <a:cubicBezTo>
                    <a:pt x="2299" y="345"/>
                    <a:pt x="2273" y="345"/>
                    <a:pt x="2265" y="344"/>
                  </a:cubicBezTo>
                  <a:cubicBezTo>
                    <a:pt x="2257" y="343"/>
                    <a:pt x="2258" y="326"/>
                    <a:pt x="2253" y="326"/>
                  </a:cubicBezTo>
                  <a:cubicBezTo>
                    <a:pt x="2248" y="326"/>
                    <a:pt x="2236" y="337"/>
                    <a:pt x="2232" y="347"/>
                  </a:cubicBezTo>
                  <a:cubicBezTo>
                    <a:pt x="2228" y="357"/>
                    <a:pt x="2228" y="376"/>
                    <a:pt x="2226" y="386"/>
                  </a:cubicBezTo>
                  <a:cubicBezTo>
                    <a:pt x="2224" y="396"/>
                    <a:pt x="2236" y="390"/>
                    <a:pt x="2220" y="407"/>
                  </a:cubicBezTo>
                  <a:cubicBezTo>
                    <a:pt x="2204" y="424"/>
                    <a:pt x="2157" y="463"/>
                    <a:pt x="2130" y="491"/>
                  </a:cubicBezTo>
                  <a:cubicBezTo>
                    <a:pt x="2103" y="519"/>
                    <a:pt x="2083" y="539"/>
                    <a:pt x="2058" y="575"/>
                  </a:cubicBezTo>
                  <a:cubicBezTo>
                    <a:pt x="2033" y="611"/>
                    <a:pt x="1998" y="679"/>
                    <a:pt x="1980" y="710"/>
                  </a:cubicBezTo>
                  <a:cubicBezTo>
                    <a:pt x="1962" y="741"/>
                    <a:pt x="1966" y="756"/>
                    <a:pt x="1950" y="764"/>
                  </a:cubicBezTo>
                  <a:cubicBezTo>
                    <a:pt x="1934" y="772"/>
                    <a:pt x="1906" y="756"/>
                    <a:pt x="1884" y="758"/>
                  </a:cubicBezTo>
                  <a:cubicBezTo>
                    <a:pt x="1862" y="760"/>
                    <a:pt x="1832" y="762"/>
                    <a:pt x="1815" y="776"/>
                  </a:cubicBezTo>
                  <a:cubicBezTo>
                    <a:pt x="1798" y="790"/>
                    <a:pt x="1800" y="826"/>
                    <a:pt x="1782" y="845"/>
                  </a:cubicBezTo>
                  <a:cubicBezTo>
                    <a:pt x="1764" y="864"/>
                    <a:pt x="1730" y="871"/>
                    <a:pt x="1704" y="890"/>
                  </a:cubicBezTo>
                  <a:cubicBezTo>
                    <a:pt x="1678" y="909"/>
                    <a:pt x="1657" y="942"/>
                    <a:pt x="1629" y="959"/>
                  </a:cubicBezTo>
                  <a:cubicBezTo>
                    <a:pt x="1601" y="976"/>
                    <a:pt x="1561" y="980"/>
                    <a:pt x="1533" y="995"/>
                  </a:cubicBezTo>
                  <a:cubicBezTo>
                    <a:pt x="1505" y="1010"/>
                    <a:pt x="1469" y="1050"/>
                    <a:pt x="1458" y="1052"/>
                  </a:cubicBezTo>
                  <a:cubicBezTo>
                    <a:pt x="1447" y="1054"/>
                    <a:pt x="1450" y="1027"/>
                    <a:pt x="1467" y="1007"/>
                  </a:cubicBezTo>
                  <a:cubicBezTo>
                    <a:pt x="1484" y="987"/>
                    <a:pt x="1533" y="955"/>
                    <a:pt x="1560" y="932"/>
                  </a:cubicBezTo>
                  <a:cubicBezTo>
                    <a:pt x="1587" y="909"/>
                    <a:pt x="1606" y="893"/>
                    <a:pt x="1629" y="866"/>
                  </a:cubicBezTo>
                  <a:cubicBezTo>
                    <a:pt x="1652" y="839"/>
                    <a:pt x="1687" y="796"/>
                    <a:pt x="1701" y="770"/>
                  </a:cubicBezTo>
                  <a:cubicBezTo>
                    <a:pt x="1715" y="744"/>
                    <a:pt x="1699" y="731"/>
                    <a:pt x="1713" y="710"/>
                  </a:cubicBezTo>
                  <a:cubicBezTo>
                    <a:pt x="1727" y="689"/>
                    <a:pt x="1759" y="671"/>
                    <a:pt x="1785" y="644"/>
                  </a:cubicBezTo>
                  <a:cubicBezTo>
                    <a:pt x="1811" y="617"/>
                    <a:pt x="1844" y="573"/>
                    <a:pt x="1869" y="545"/>
                  </a:cubicBezTo>
                  <a:cubicBezTo>
                    <a:pt x="1894" y="517"/>
                    <a:pt x="1918" y="500"/>
                    <a:pt x="1935" y="476"/>
                  </a:cubicBezTo>
                  <a:cubicBezTo>
                    <a:pt x="1952" y="452"/>
                    <a:pt x="1955" y="422"/>
                    <a:pt x="1971" y="401"/>
                  </a:cubicBezTo>
                  <a:cubicBezTo>
                    <a:pt x="1987" y="380"/>
                    <a:pt x="2019" y="364"/>
                    <a:pt x="2034" y="350"/>
                  </a:cubicBezTo>
                  <a:cubicBezTo>
                    <a:pt x="2049" y="336"/>
                    <a:pt x="2064" y="318"/>
                    <a:pt x="2061" y="314"/>
                  </a:cubicBezTo>
                  <a:cubicBezTo>
                    <a:pt x="2058" y="310"/>
                    <a:pt x="2031" y="314"/>
                    <a:pt x="2016" y="323"/>
                  </a:cubicBezTo>
                  <a:cubicBezTo>
                    <a:pt x="2001" y="332"/>
                    <a:pt x="1982" y="350"/>
                    <a:pt x="1971" y="368"/>
                  </a:cubicBezTo>
                  <a:cubicBezTo>
                    <a:pt x="1960" y="386"/>
                    <a:pt x="1960" y="412"/>
                    <a:pt x="1947" y="434"/>
                  </a:cubicBezTo>
                  <a:cubicBezTo>
                    <a:pt x="1934" y="456"/>
                    <a:pt x="1914" y="475"/>
                    <a:pt x="1893" y="500"/>
                  </a:cubicBezTo>
                  <a:cubicBezTo>
                    <a:pt x="1872" y="525"/>
                    <a:pt x="1841" y="565"/>
                    <a:pt x="1821" y="587"/>
                  </a:cubicBezTo>
                  <a:cubicBezTo>
                    <a:pt x="1801" y="609"/>
                    <a:pt x="1790" y="619"/>
                    <a:pt x="1770" y="632"/>
                  </a:cubicBezTo>
                  <a:cubicBezTo>
                    <a:pt x="1750" y="645"/>
                    <a:pt x="1727" y="647"/>
                    <a:pt x="1704" y="662"/>
                  </a:cubicBezTo>
                  <a:cubicBezTo>
                    <a:pt x="1681" y="677"/>
                    <a:pt x="1646" y="709"/>
                    <a:pt x="1632" y="725"/>
                  </a:cubicBezTo>
                  <a:cubicBezTo>
                    <a:pt x="1618" y="741"/>
                    <a:pt x="1627" y="754"/>
                    <a:pt x="1620" y="761"/>
                  </a:cubicBezTo>
                  <a:cubicBezTo>
                    <a:pt x="1613" y="768"/>
                    <a:pt x="1593" y="775"/>
                    <a:pt x="1587" y="770"/>
                  </a:cubicBezTo>
                  <a:cubicBezTo>
                    <a:pt x="1581" y="765"/>
                    <a:pt x="1566" y="749"/>
                    <a:pt x="1584" y="728"/>
                  </a:cubicBezTo>
                  <a:cubicBezTo>
                    <a:pt x="1602" y="707"/>
                    <a:pt x="1668" y="665"/>
                    <a:pt x="1692" y="641"/>
                  </a:cubicBezTo>
                  <a:cubicBezTo>
                    <a:pt x="1716" y="617"/>
                    <a:pt x="1714" y="599"/>
                    <a:pt x="1731" y="581"/>
                  </a:cubicBezTo>
                  <a:cubicBezTo>
                    <a:pt x="1748" y="563"/>
                    <a:pt x="1774" y="552"/>
                    <a:pt x="1794" y="533"/>
                  </a:cubicBezTo>
                  <a:cubicBezTo>
                    <a:pt x="1814" y="514"/>
                    <a:pt x="1837" y="482"/>
                    <a:pt x="1851" y="467"/>
                  </a:cubicBezTo>
                  <a:cubicBezTo>
                    <a:pt x="1865" y="452"/>
                    <a:pt x="1874" y="452"/>
                    <a:pt x="1878" y="443"/>
                  </a:cubicBezTo>
                  <a:cubicBezTo>
                    <a:pt x="1882" y="434"/>
                    <a:pt x="1882" y="413"/>
                    <a:pt x="1875" y="413"/>
                  </a:cubicBezTo>
                  <a:cubicBezTo>
                    <a:pt x="1868" y="413"/>
                    <a:pt x="1847" y="426"/>
                    <a:pt x="1833" y="443"/>
                  </a:cubicBezTo>
                  <a:cubicBezTo>
                    <a:pt x="1819" y="460"/>
                    <a:pt x="1804" y="495"/>
                    <a:pt x="1788" y="515"/>
                  </a:cubicBezTo>
                  <a:cubicBezTo>
                    <a:pt x="1772" y="535"/>
                    <a:pt x="1751" y="550"/>
                    <a:pt x="1734" y="566"/>
                  </a:cubicBezTo>
                  <a:cubicBezTo>
                    <a:pt x="1717" y="582"/>
                    <a:pt x="1704" y="595"/>
                    <a:pt x="1689" y="611"/>
                  </a:cubicBezTo>
                  <a:cubicBezTo>
                    <a:pt x="1674" y="627"/>
                    <a:pt x="1655" y="656"/>
                    <a:pt x="1641" y="665"/>
                  </a:cubicBezTo>
                  <a:cubicBezTo>
                    <a:pt x="1627" y="674"/>
                    <a:pt x="1609" y="674"/>
                    <a:pt x="1605" y="665"/>
                  </a:cubicBezTo>
                  <a:cubicBezTo>
                    <a:pt x="1601" y="656"/>
                    <a:pt x="1603" y="627"/>
                    <a:pt x="1617" y="608"/>
                  </a:cubicBezTo>
                  <a:cubicBezTo>
                    <a:pt x="1631" y="589"/>
                    <a:pt x="1672" y="560"/>
                    <a:pt x="1689" y="548"/>
                  </a:cubicBezTo>
                  <a:cubicBezTo>
                    <a:pt x="1706" y="536"/>
                    <a:pt x="1713" y="540"/>
                    <a:pt x="1722" y="533"/>
                  </a:cubicBezTo>
                  <a:cubicBezTo>
                    <a:pt x="1731" y="526"/>
                    <a:pt x="1752" y="507"/>
                    <a:pt x="1746" y="506"/>
                  </a:cubicBezTo>
                  <a:cubicBezTo>
                    <a:pt x="1740" y="505"/>
                    <a:pt x="1711" y="513"/>
                    <a:pt x="1686" y="530"/>
                  </a:cubicBezTo>
                  <a:cubicBezTo>
                    <a:pt x="1661" y="547"/>
                    <a:pt x="1617" y="587"/>
                    <a:pt x="1596" y="611"/>
                  </a:cubicBezTo>
                  <a:cubicBezTo>
                    <a:pt x="1575" y="635"/>
                    <a:pt x="1569" y="661"/>
                    <a:pt x="1560" y="674"/>
                  </a:cubicBezTo>
                  <a:cubicBezTo>
                    <a:pt x="1551" y="687"/>
                    <a:pt x="1549" y="694"/>
                    <a:pt x="1542" y="689"/>
                  </a:cubicBezTo>
                  <a:cubicBezTo>
                    <a:pt x="1535" y="684"/>
                    <a:pt x="1525" y="650"/>
                    <a:pt x="1518" y="641"/>
                  </a:cubicBezTo>
                  <a:cubicBezTo>
                    <a:pt x="1511" y="632"/>
                    <a:pt x="1496" y="639"/>
                    <a:pt x="1500" y="632"/>
                  </a:cubicBezTo>
                  <a:cubicBezTo>
                    <a:pt x="1504" y="625"/>
                    <a:pt x="1527" y="607"/>
                    <a:pt x="1542" y="596"/>
                  </a:cubicBezTo>
                  <a:cubicBezTo>
                    <a:pt x="1557" y="585"/>
                    <a:pt x="1571" y="574"/>
                    <a:pt x="1590" y="563"/>
                  </a:cubicBezTo>
                  <a:cubicBezTo>
                    <a:pt x="1609" y="552"/>
                    <a:pt x="1637" y="541"/>
                    <a:pt x="1656" y="527"/>
                  </a:cubicBezTo>
                  <a:cubicBezTo>
                    <a:pt x="1675" y="513"/>
                    <a:pt x="1692" y="489"/>
                    <a:pt x="1704" y="476"/>
                  </a:cubicBezTo>
                  <a:cubicBezTo>
                    <a:pt x="1716" y="463"/>
                    <a:pt x="1735" y="451"/>
                    <a:pt x="1728" y="452"/>
                  </a:cubicBezTo>
                  <a:cubicBezTo>
                    <a:pt x="1721" y="453"/>
                    <a:pt x="1673" y="473"/>
                    <a:pt x="1659" y="485"/>
                  </a:cubicBezTo>
                  <a:cubicBezTo>
                    <a:pt x="1645" y="497"/>
                    <a:pt x="1652" y="517"/>
                    <a:pt x="1641" y="524"/>
                  </a:cubicBezTo>
                  <a:cubicBezTo>
                    <a:pt x="1630" y="531"/>
                    <a:pt x="1608" y="518"/>
                    <a:pt x="1596" y="524"/>
                  </a:cubicBezTo>
                  <a:cubicBezTo>
                    <a:pt x="1584" y="530"/>
                    <a:pt x="1583" y="554"/>
                    <a:pt x="1572" y="560"/>
                  </a:cubicBezTo>
                  <a:cubicBezTo>
                    <a:pt x="1561" y="566"/>
                    <a:pt x="1541" y="553"/>
                    <a:pt x="1530" y="560"/>
                  </a:cubicBezTo>
                  <a:cubicBezTo>
                    <a:pt x="1519" y="567"/>
                    <a:pt x="1516" y="594"/>
                    <a:pt x="1506" y="605"/>
                  </a:cubicBezTo>
                  <a:cubicBezTo>
                    <a:pt x="1496" y="616"/>
                    <a:pt x="1481" y="611"/>
                    <a:pt x="1470" y="623"/>
                  </a:cubicBezTo>
                  <a:cubicBezTo>
                    <a:pt x="1459" y="635"/>
                    <a:pt x="1448" y="671"/>
                    <a:pt x="1437" y="677"/>
                  </a:cubicBezTo>
                  <a:cubicBezTo>
                    <a:pt x="1426" y="683"/>
                    <a:pt x="1406" y="671"/>
                    <a:pt x="1401" y="662"/>
                  </a:cubicBezTo>
                  <a:cubicBezTo>
                    <a:pt x="1396" y="653"/>
                    <a:pt x="1410" y="623"/>
                    <a:pt x="1404" y="623"/>
                  </a:cubicBezTo>
                  <a:cubicBezTo>
                    <a:pt x="1398" y="623"/>
                    <a:pt x="1384" y="656"/>
                    <a:pt x="1362" y="665"/>
                  </a:cubicBezTo>
                  <a:cubicBezTo>
                    <a:pt x="1340" y="674"/>
                    <a:pt x="1288" y="682"/>
                    <a:pt x="1272" y="680"/>
                  </a:cubicBezTo>
                  <a:cubicBezTo>
                    <a:pt x="1256" y="678"/>
                    <a:pt x="1268" y="660"/>
                    <a:pt x="1263" y="653"/>
                  </a:cubicBezTo>
                  <a:cubicBezTo>
                    <a:pt x="1258" y="646"/>
                    <a:pt x="1253" y="636"/>
                    <a:pt x="1242" y="638"/>
                  </a:cubicBezTo>
                  <a:cubicBezTo>
                    <a:pt x="1231" y="640"/>
                    <a:pt x="1224" y="654"/>
                    <a:pt x="1194" y="668"/>
                  </a:cubicBezTo>
                  <a:cubicBezTo>
                    <a:pt x="1164" y="682"/>
                    <a:pt x="1111" y="702"/>
                    <a:pt x="1059" y="722"/>
                  </a:cubicBezTo>
                  <a:cubicBezTo>
                    <a:pt x="1007" y="742"/>
                    <a:pt x="950" y="763"/>
                    <a:pt x="879" y="788"/>
                  </a:cubicBezTo>
                  <a:cubicBezTo>
                    <a:pt x="808" y="813"/>
                    <a:pt x="698" y="853"/>
                    <a:pt x="633" y="875"/>
                  </a:cubicBezTo>
                  <a:cubicBezTo>
                    <a:pt x="568" y="897"/>
                    <a:pt x="513" y="914"/>
                    <a:pt x="492" y="917"/>
                  </a:cubicBezTo>
                  <a:cubicBezTo>
                    <a:pt x="471" y="920"/>
                    <a:pt x="477" y="904"/>
                    <a:pt x="504" y="893"/>
                  </a:cubicBezTo>
                  <a:cubicBezTo>
                    <a:pt x="531" y="882"/>
                    <a:pt x="602" y="869"/>
                    <a:pt x="657" y="851"/>
                  </a:cubicBezTo>
                  <a:cubicBezTo>
                    <a:pt x="712" y="833"/>
                    <a:pt x="774" y="807"/>
                    <a:pt x="837" y="785"/>
                  </a:cubicBezTo>
                  <a:cubicBezTo>
                    <a:pt x="900" y="763"/>
                    <a:pt x="994" y="733"/>
                    <a:pt x="1035" y="716"/>
                  </a:cubicBezTo>
                  <a:cubicBezTo>
                    <a:pt x="1076" y="699"/>
                    <a:pt x="1079" y="690"/>
                    <a:pt x="1083" y="686"/>
                  </a:cubicBezTo>
                  <a:cubicBezTo>
                    <a:pt x="1087" y="682"/>
                    <a:pt x="1091" y="679"/>
                    <a:pt x="1062" y="689"/>
                  </a:cubicBezTo>
                  <a:cubicBezTo>
                    <a:pt x="1033" y="699"/>
                    <a:pt x="964" y="727"/>
                    <a:pt x="906" y="746"/>
                  </a:cubicBezTo>
                  <a:cubicBezTo>
                    <a:pt x="848" y="765"/>
                    <a:pt x="779" y="788"/>
                    <a:pt x="714" y="806"/>
                  </a:cubicBezTo>
                  <a:cubicBezTo>
                    <a:pt x="649" y="824"/>
                    <a:pt x="584" y="838"/>
                    <a:pt x="513" y="854"/>
                  </a:cubicBezTo>
                  <a:cubicBezTo>
                    <a:pt x="442" y="870"/>
                    <a:pt x="344" y="893"/>
                    <a:pt x="288" y="905"/>
                  </a:cubicBezTo>
                  <a:cubicBezTo>
                    <a:pt x="232" y="917"/>
                    <a:pt x="190" y="926"/>
                    <a:pt x="177" y="926"/>
                  </a:cubicBezTo>
                  <a:cubicBezTo>
                    <a:pt x="164" y="926"/>
                    <a:pt x="208" y="904"/>
                    <a:pt x="207" y="902"/>
                  </a:cubicBezTo>
                  <a:cubicBezTo>
                    <a:pt x="206" y="900"/>
                    <a:pt x="188" y="907"/>
                    <a:pt x="168" y="911"/>
                  </a:cubicBezTo>
                  <a:cubicBezTo>
                    <a:pt x="148" y="915"/>
                    <a:pt x="95" y="929"/>
                    <a:pt x="84" y="929"/>
                  </a:cubicBezTo>
                  <a:cubicBezTo>
                    <a:pt x="73" y="929"/>
                    <a:pt x="91" y="912"/>
                    <a:pt x="99" y="908"/>
                  </a:cubicBezTo>
                  <a:cubicBezTo>
                    <a:pt x="107" y="904"/>
                    <a:pt x="0" y="945"/>
                    <a:pt x="135" y="902"/>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sp>
          <p:nvSpPr>
            <p:cNvPr id="68615" name="Freeform 7"/>
            <p:cNvSpPr>
              <a:spLocks/>
            </p:cNvSpPr>
            <p:nvPr userDrawn="1"/>
          </p:nvSpPr>
          <p:spPr bwMode="white">
            <a:xfrm>
              <a:off x="2761" y="1582"/>
              <a:ext cx="1090" cy="944"/>
            </a:xfrm>
            <a:custGeom>
              <a:avLst/>
              <a:gdLst/>
              <a:ahLst/>
              <a:cxnLst>
                <a:cxn ang="0">
                  <a:pos x="262" y="29"/>
                </a:cxn>
                <a:cxn ang="0">
                  <a:pos x="310" y="5"/>
                </a:cxn>
                <a:cxn ang="0">
                  <a:pos x="415" y="80"/>
                </a:cxn>
                <a:cxn ang="0">
                  <a:pos x="415" y="164"/>
                </a:cxn>
                <a:cxn ang="0">
                  <a:pos x="439" y="239"/>
                </a:cxn>
                <a:cxn ang="0">
                  <a:pos x="532" y="266"/>
                </a:cxn>
                <a:cxn ang="0">
                  <a:pos x="544" y="338"/>
                </a:cxn>
                <a:cxn ang="0">
                  <a:pos x="646" y="431"/>
                </a:cxn>
                <a:cxn ang="0">
                  <a:pos x="982" y="641"/>
                </a:cxn>
                <a:cxn ang="0">
                  <a:pos x="1084" y="740"/>
                </a:cxn>
                <a:cxn ang="0">
                  <a:pos x="922" y="722"/>
                </a:cxn>
                <a:cxn ang="0">
                  <a:pos x="826" y="740"/>
                </a:cxn>
                <a:cxn ang="0">
                  <a:pos x="607" y="548"/>
                </a:cxn>
                <a:cxn ang="0">
                  <a:pos x="496" y="536"/>
                </a:cxn>
                <a:cxn ang="0">
                  <a:pos x="520" y="722"/>
                </a:cxn>
                <a:cxn ang="0">
                  <a:pos x="472" y="800"/>
                </a:cxn>
                <a:cxn ang="0">
                  <a:pos x="364" y="833"/>
                </a:cxn>
                <a:cxn ang="0">
                  <a:pos x="205" y="944"/>
                </a:cxn>
                <a:cxn ang="0">
                  <a:pos x="139" y="899"/>
                </a:cxn>
                <a:cxn ang="0">
                  <a:pos x="148" y="818"/>
                </a:cxn>
                <a:cxn ang="0">
                  <a:pos x="103" y="785"/>
                </a:cxn>
                <a:cxn ang="0">
                  <a:pos x="25" y="815"/>
                </a:cxn>
                <a:cxn ang="0">
                  <a:pos x="220" y="647"/>
                </a:cxn>
                <a:cxn ang="0">
                  <a:pos x="307" y="542"/>
                </a:cxn>
                <a:cxn ang="0">
                  <a:pos x="235" y="473"/>
                </a:cxn>
                <a:cxn ang="0">
                  <a:pos x="211" y="404"/>
                </a:cxn>
                <a:cxn ang="0">
                  <a:pos x="190" y="335"/>
                </a:cxn>
                <a:cxn ang="0">
                  <a:pos x="157" y="296"/>
                </a:cxn>
                <a:cxn ang="0">
                  <a:pos x="148" y="236"/>
                </a:cxn>
                <a:cxn ang="0">
                  <a:pos x="121" y="164"/>
                </a:cxn>
                <a:cxn ang="0">
                  <a:pos x="88" y="68"/>
                </a:cxn>
                <a:cxn ang="0">
                  <a:pos x="127" y="89"/>
                </a:cxn>
                <a:cxn ang="0">
                  <a:pos x="139" y="56"/>
                </a:cxn>
                <a:cxn ang="0">
                  <a:pos x="148" y="23"/>
                </a:cxn>
                <a:cxn ang="0">
                  <a:pos x="187" y="53"/>
                </a:cxn>
                <a:cxn ang="0">
                  <a:pos x="196" y="107"/>
                </a:cxn>
                <a:cxn ang="0">
                  <a:pos x="244" y="122"/>
                </a:cxn>
                <a:cxn ang="0">
                  <a:pos x="319" y="155"/>
                </a:cxn>
                <a:cxn ang="0">
                  <a:pos x="361" y="152"/>
                </a:cxn>
                <a:cxn ang="0">
                  <a:pos x="259" y="92"/>
                </a:cxn>
                <a:cxn ang="0">
                  <a:pos x="220" y="44"/>
                </a:cxn>
              </a:cxnLst>
              <a:rect l="0" t="0" r="r" b="b"/>
              <a:pathLst>
                <a:path w="1090" h="944">
                  <a:moveTo>
                    <a:pt x="220" y="44"/>
                  </a:moveTo>
                  <a:cubicBezTo>
                    <a:pt x="214" y="39"/>
                    <a:pt x="250" y="35"/>
                    <a:pt x="262" y="29"/>
                  </a:cubicBezTo>
                  <a:cubicBezTo>
                    <a:pt x="274" y="23"/>
                    <a:pt x="284" y="9"/>
                    <a:pt x="292" y="5"/>
                  </a:cubicBezTo>
                  <a:cubicBezTo>
                    <a:pt x="300" y="1"/>
                    <a:pt x="299" y="0"/>
                    <a:pt x="310" y="5"/>
                  </a:cubicBezTo>
                  <a:cubicBezTo>
                    <a:pt x="321" y="10"/>
                    <a:pt x="341" y="23"/>
                    <a:pt x="358" y="35"/>
                  </a:cubicBezTo>
                  <a:cubicBezTo>
                    <a:pt x="375" y="47"/>
                    <a:pt x="402" y="64"/>
                    <a:pt x="415" y="80"/>
                  </a:cubicBezTo>
                  <a:cubicBezTo>
                    <a:pt x="428" y="96"/>
                    <a:pt x="436" y="114"/>
                    <a:pt x="436" y="128"/>
                  </a:cubicBezTo>
                  <a:cubicBezTo>
                    <a:pt x="436" y="142"/>
                    <a:pt x="414" y="155"/>
                    <a:pt x="415" y="164"/>
                  </a:cubicBezTo>
                  <a:cubicBezTo>
                    <a:pt x="416" y="173"/>
                    <a:pt x="441" y="172"/>
                    <a:pt x="445" y="185"/>
                  </a:cubicBezTo>
                  <a:cubicBezTo>
                    <a:pt x="449" y="198"/>
                    <a:pt x="431" y="226"/>
                    <a:pt x="439" y="239"/>
                  </a:cubicBezTo>
                  <a:cubicBezTo>
                    <a:pt x="447" y="252"/>
                    <a:pt x="475" y="262"/>
                    <a:pt x="490" y="266"/>
                  </a:cubicBezTo>
                  <a:cubicBezTo>
                    <a:pt x="505" y="270"/>
                    <a:pt x="517" y="256"/>
                    <a:pt x="532" y="266"/>
                  </a:cubicBezTo>
                  <a:cubicBezTo>
                    <a:pt x="547" y="276"/>
                    <a:pt x="575" y="314"/>
                    <a:pt x="577" y="326"/>
                  </a:cubicBezTo>
                  <a:cubicBezTo>
                    <a:pt x="579" y="338"/>
                    <a:pt x="546" y="331"/>
                    <a:pt x="544" y="338"/>
                  </a:cubicBezTo>
                  <a:cubicBezTo>
                    <a:pt x="542" y="345"/>
                    <a:pt x="545" y="356"/>
                    <a:pt x="562" y="371"/>
                  </a:cubicBezTo>
                  <a:cubicBezTo>
                    <a:pt x="579" y="386"/>
                    <a:pt x="604" y="404"/>
                    <a:pt x="646" y="431"/>
                  </a:cubicBezTo>
                  <a:cubicBezTo>
                    <a:pt x="688" y="458"/>
                    <a:pt x="761" y="501"/>
                    <a:pt x="817" y="536"/>
                  </a:cubicBezTo>
                  <a:cubicBezTo>
                    <a:pt x="873" y="571"/>
                    <a:pt x="949" y="617"/>
                    <a:pt x="982" y="641"/>
                  </a:cubicBezTo>
                  <a:cubicBezTo>
                    <a:pt x="1015" y="665"/>
                    <a:pt x="995" y="664"/>
                    <a:pt x="1012" y="680"/>
                  </a:cubicBezTo>
                  <a:cubicBezTo>
                    <a:pt x="1029" y="696"/>
                    <a:pt x="1078" y="726"/>
                    <a:pt x="1084" y="740"/>
                  </a:cubicBezTo>
                  <a:cubicBezTo>
                    <a:pt x="1090" y="754"/>
                    <a:pt x="1078" y="767"/>
                    <a:pt x="1051" y="764"/>
                  </a:cubicBezTo>
                  <a:cubicBezTo>
                    <a:pt x="1024" y="761"/>
                    <a:pt x="950" y="724"/>
                    <a:pt x="922" y="722"/>
                  </a:cubicBezTo>
                  <a:cubicBezTo>
                    <a:pt x="894" y="720"/>
                    <a:pt x="896" y="746"/>
                    <a:pt x="880" y="749"/>
                  </a:cubicBezTo>
                  <a:cubicBezTo>
                    <a:pt x="864" y="752"/>
                    <a:pt x="858" y="758"/>
                    <a:pt x="826" y="740"/>
                  </a:cubicBezTo>
                  <a:cubicBezTo>
                    <a:pt x="794" y="722"/>
                    <a:pt x="725" y="673"/>
                    <a:pt x="688" y="641"/>
                  </a:cubicBezTo>
                  <a:cubicBezTo>
                    <a:pt x="651" y="609"/>
                    <a:pt x="630" y="570"/>
                    <a:pt x="607" y="548"/>
                  </a:cubicBezTo>
                  <a:cubicBezTo>
                    <a:pt x="584" y="526"/>
                    <a:pt x="565" y="508"/>
                    <a:pt x="547" y="506"/>
                  </a:cubicBezTo>
                  <a:cubicBezTo>
                    <a:pt x="529" y="504"/>
                    <a:pt x="510" y="515"/>
                    <a:pt x="496" y="536"/>
                  </a:cubicBezTo>
                  <a:cubicBezTo>
                    <a:pt x="482" y="557"/>
                    <a:pt x="459" y="601"/>
                    <a:pt x="463" y="632"/>
                  </a:cubicBezTo>
                  <a:cubicBezTo>
                    <a:pt x="467" y="663"/>
                    <a:pt x="514" y="695"/>
                    <a:pt x="520" y="722"/>
                  </a:cubicBezTo>
                  <a:cubicBezTo>
                    <a:pt x="526" y="749"/>
                    <a:pt x="510" y="784"/>
                    <a:pt x="502" y="797"/>
                  </a:cubicBezTo>
                  <a:cubicBezTo>
                    <a:pt x="494" y="810"/>
                    <a:pt x="480" y="802"/>
                    <a:pt x="472" y="800"/>
                  </a:cubicBezTo>
                  <a:cubicBezTo>
                    <a:pt x="464" y="798"/>
                    <a:pt x="469" y="780"/>
                    <a:pt x="451" y="785"/>
                  </a:cubicBezTo>
                  <a:cubicBezTo>
                    <a:pt x="433" y="790"/>
                    <a:pt x="393" y="814"/>
                    <a:pt x="364" y="833"/>
                  </a:cubicBezTo>
                  <a:cubicBezTo>
                    <a:pt x="335" y="852"/>
                    <a:pt x="303" y="881"/>
                    <a:pt x="277" y="899"/>
                  </a:cubicBezTo>
                  <a:cubicBezTo>
                    <a:pt x="251" y="917"/>
                    <a:pt x="222" y="944"/>
                    <a:pt x="205" y="944"/>
                  </a:cubicBezTo>
                  <a:cubicBezTo>
                    <a:pt x="188" y="944"/>
                    <a:pt x="183" y="906"/>
                    <a:pt x="172" y="899"/>
                  </a:cubicBezTo>
                  <a:cubicBezTo>
                    <a:pt x="161" y="892"/>
                    <a:pt x="150" y="901"/>
                    <a:pt x="139" y="899"/>
                  </a:cubicBezTo>
                  <a:cubicBezTo>
                    <a:pt x="128" y="897"/>
                    <a:pt x="102" y="897"/>
                    <a:pt x="103" y="884"/>
                  </a:cubicBezTo>
                  <a:cubicBezTo>
                    <a:pt x="104" y="871"/>
                    <a:pt x="133" y="839"/>
                    <a:pt x="148" y="818"/>
                  </a:cubicBezTo>
                  <a:cubicBezTo>
                    <a:pt x="163" y="797"/>
                    <a:pt x="203" y="760"/>
                    <a:pt x="196" y="755"/>
                  </a:cubicBezTo>
                  <a:cubicBezTo>
                    <a:pt x="189" y="750"/>
                    <a:pt x="133" y="768"/>
                    <a:pt x="103" y="785"/>
                  </a:cubicBezTo>
                  <a:cubicBezTo>
                    <a:pt x="73" y="802"/>
                    <a:pt x="26" y="852"/>
                    <a:pt x="13" y="857"/>
                  </a:cubicBezTo>
                  <a:cubicBezTo>
                    <a:pt x="0" y="862"/>
                    <a:pt x="5" y="836"/>
                    <a:pt x="25" y="815"/>
                  </a:cubicBezTo>
                  <a:cubicBezTo>
                    <a:pt x="45" y="794"/>
                    <a:pt x="97" y="756"/>
                    <a:pt x="130" y="728"/>
                  </a:cubicBezTo>
                  <a:cubicBezTo>
                    <a:pt x="163" y="700"/>
                    <a:pt x="199" y="671"/>
                    <a:pt x="220" y="647"/>
                  </a:cubicBezTo>
                  <a:cubicBezTo>
                    <a:pt x="241" y="623"/>
                    <a:pt x="245" y="602"/>
                    <a:pt x="259" y="584"/>
                  </a:cubicBezTo>
                  <a:cubicBezTo>
                    <a:pt x="273" y="566"/>
                    <a:pt x="301" y="556"/>
                    <a:pt x="307" y="542"/>
                  </a:cubicBezTo>
                  <a:cubicBezTo>
                    <a:pt x="313" y="528"/>
                    <a:pt x="310" y="511"/>
                    <a:pt x="298" y="500"/>
                  </a:cubicBezTo>
                  <a:cubicBezTo>
                    <a:pt x="286" y="489"/>
                    <a:pt x="240" y="485"/>
                    <a:pt x="235" y="473"/>
                  </a:cubicBezTo>
                  <a:cubicBezTo>
                    <a:pt x="230" y="461"/>
                    <a:pt x="272" y="436"/>
                    <a:pt x="268" y="425"/>
                  </a:cubicBezTo>
                  <a:cubicBezTo>
                    <a:pt x="264" y="414"/>
                    <a:pt x="218" y="414"/>
                    <a:pt x="211" y="404"/>
                  </a:cubicBezTo>
                  <a:cubicBezTo>
                    <a:pt x="204" y="394"/>
                    <a:pt x="229" y="376"/>
                    <a:pt x="226" y="365"/>
                  </a:cubicBezTo>
                  <a:cubicBezTo>
                    <a:pt x="223" y="354"/>
                    <a:pt x="196" y="343"/>
                    <a:pt x="190" y="335"/>
                  </a:cubicBezTo>
                  <a:cubicBezTo>
                    <a:pt x="184" y="327"/>
                    <a:pt x="192" y="320"/>
                    <a:pt x="187" y="314"/>
                  </a:cubicBezTo>
                  <a:cubicBezTo>
                    <a:pt x="182" y="308"/>
                    <a:pt x="167" y="304"/>
                    <a:pt x="157" y="296"/>
                  </a:cubicBezTo>
                  <a:cubicBezTo>
                    <a:pt x="147" y="288"/>
                    <a:pt x="129" y="276"/>
                    <a:pt x="127" y="266"/>
                  </a:cubicBezTo>
                  <a:cubicBezTo>
                    <a:pt x="125" y="256"/>
                    <a:pt x="144" y="246"/>
                    <a:pt x="148" y="236"/>
                  </a:cubicBezTo>
                  <a:cubicBezTo>
                    <a:pt x="152" y="226"/>
                    <a:pt x="155" y="218"/>
                    <a:pt x="151" y="206"/>
                  </a:cubicBezTo>
                  <a:cubicBezTo>
                    <a:pt x="147" y="194"/>
                    <a:pt x="134" y="178"/>
                    <a:pt x="121" y="164"/>
                  </a:cubicBezTo>
                  <a:cubicBezTo>
                    <a:pt x="108" y="150"/>
                    <a:pt x="78" y="141"/>
                    <a:pt x="73" y="125"/>
                  </a:cubicBezTo>
                  <a:cubicBezTo>
                    <a:pt x="68" y="109"/>
                    <a:pt x="78" y="68"/>
                    <a:pt x="88" y="68"/>
                  </a:cubicBezTo>
                  <a:cubicBezTo>
                    <a:pt x="98" y="68"/>
                    <a:pt x="130" y="125"/>
                    <a:pt x="136" y="128"/>
                  </a:cubicBezTo>
                  <a:cubicBezTo>
                    <a:pt x="142" y="131"/>
                    <a:pt x="132" y="100"/>
                    <a:pt x="127" y="89"/>
                  </a:cubicBezTo>
                  <a:cubicBezTo>
                    <a:pt x="122" y="78"/>
                    <a:pt x="101" y="67"/>
                    <a:pt x="103" y="62"/>
                  </a:cubicBezTo>
                  <a:cubicBezTo>
                    <a:pt x="105" y="57"/>
                    <a:pt x="135" y="61"/>
                    <a:pt x="139" y="56"/>
                  </a:cubicBezTo>
                  <a:cubicBezTo>
                    <a:pt x="143" y="51"/>
                    <a:pt x="126" y="37"/>
                    <a:pt x="127" y="32"/>
                  </a:cubicBezTo>
                  <a:cubicBezTo>
                    <a:pt x="128" y="27"/>
                    <a:pt x="142" y="20"/>
                    <a:pt x="148" y="23"/>
                  </a:cubicBezTo>
                  <a:cubicBezTo>
                    <a:pt x="154" y="26"/>
                    <a:pt x="157" y="45"/>
                    <a:pt x="163" y="50"/>
                  </a:cubicBezTo>
                  <a:cubicBezTo>
                    <a:pt x="169" y="55"/>
                    <a:pt x="186" y="42"/>
                    <a:pt x="187" y="53"/>
                  </a:cubicBezTo>
                  <a:cubicBezTo>
                    <a:pt x="188" y="64"/>
                    <a:pt x="171" y="110"/>
                    <a:pt x="172" y="119"/>
                  </a:cubicBezTo>
                  <a:cubicBezTo>
                    <a:pt x="173" y="128"/>
                    <a:pt x="190" y="112"/>
                    <a:pt x="196" y="107"/>
                  </a:cubicBezTo>
                  <a:cubicBezTo>
                    <a:pt x="202" y="102"/>
                    <a:pt x="203" y="86"/>
                    <a:pt x="211" y="89"/>
                  </a:cubicBezTo>
                  <a:cubicBezTo>
                    <a:pt x="219" y="92"/>
                    <a:pt x="237" y="112"/>
                    <a:pt x="244" y="122"/>
                  </a:cubicBezTo>
                  <a:cubicBezTo>
                    <a:pt x="251" y="132"/>
                    <a:pt x="244" y="144"/>
                    <a:pt x="256" y="149"/>
                  </a:cubicBezTo>
                  <a:cubicBezTo>
                    <a:pt x="268" y="154"/>
                    <a:pt x="307" y="148"/>
                    <a:pt x="319" y="155"/>
                  </a:cubicBezTo>
                  <a:cubicBezTo>
                    <a:pt x="331" y="162"/>
                    <a:pt x="318" y="192"/>
                    <a:pt x="325" y="191"/>
                  </a:cubicBezTo>
                  <a:cubicBezTo>
                    <a:pt x="332" y="190"/>
                    <a:pt x="362" y="160"/>
                    <a:pt x="361" y="152"/>
                  </a:cubicBezTo>
                  <a:cubicBezTo>
                    <a:pt x="360" y="144"/>
                    <a:pt x="336" y="153"/>
                    <a:pt x="319" y="143"/>
                  </a:cubicBezTo>
                  <a:cubicBezTo>
                    <a:pt x="302" y="133"/>
                    <a:pt x="262" y="105"/>
                    <a:pt x="259" y="92"/>
                  </a:cubicBezTo>
                  <a:cubicBezTo>
                    <a:pt x="256" y="79"/>
                    <a:pt x="304" y="69"/>
                    <a:pt x="298" y="62"/>
                  </a:cubicBezTo>
                  <a:cubicBezTo>
                    <a:pt x="292" y="55"/>
                    <a:pt x="226" y="49"/>
                    <a:pt x="220" y="44"/>
                  </a:cubicBezTo>
                  <a:close/>
                </a:path>
              </a:pathLst>
            </a:custGeom>
            <a:gradFill rotWithShape="0">
              <a:gsLst>
                <a:gs pos="0">
                  <a:schemeClr val="accent2"/>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sp>
          <p:nvSpPr>
            <p:cNvPr id="68616" name="Freeform 8"/>
            <p:cNvSpPr>
              <a:spLocks/>
            </p:cNvSpPr>
            <p:nvPr userDrawn="1"/>
          </p:nvSpPr>
          <p:spPr bwMode="white">
            <a:xfrm>
              <a:off x="0" y="2659"/>
              <a:ext cx="5760" cy="1413"/>
            </a:xfrm>
            <a:custGeom>
              <a:avLst/>
              <a:gdLst/>
              <a:ahLst/>
              <a:cxnLst>
                <a:cxn ang="0">
                  <a:pos x="0" y="230"/>
                </a:cxn>
                <a:cxn ang="0">
                  <a:pos x="702" y="104"/>
                </a:cxn>
                <a:cxn ang="0">
                  <a:pos x="1144" y="0"/>
                </a:cxn>
                <a:cxn ang="0">
                  <a:pos x="1461" y="50"/>
                </a:cxn>
                <a:cxn ang="0">
                  <a:pos x="1720" y="75"/>
                </a:cxn>
                <a:cxn ang="0">
                  <a:pos x="2054" y="17"/>
                </a:cxn>
                <a:cxn ang="0">
                  <a:pos x="2296" y="84"/>
                </a:cxn>
                <a:cxn ang="0">
                  <a:pos x="3423" y="117"/>
                </a:cxn>
                <a:cxn ang="0">
                  <a:pos x="3823" y="25"/>
                </a:cxn>
                <a:cxn ang="0">
                  <a:pos x="3982" y="75"/>
                </a:cxn>
                <a:cxn ang="0">
                  <a:pos x="4082" y="117"/>
                </a:cxn>
                <a:cxn ang="0">
                  <a:pos x="4726" y="135"/>
                </a:cxn>
                <a:cxn ang="0">
                  <a:pos x="4979" y="112"/>
                </a:cxn>
                <a:cxn ang="0">
                  <a:pos x="5397" y="222"/>
                </a:cxn>
                <a:cxn ang="0">
                  <a:pos x="5760" y="206"/>
                </a:cxn>
                <a:cxn ang="0">
                  <a:pos x="5760" y="1224"/>
                </a:cxn>
                <a:cxn ang="0">
                  <a:pos x="0" y="1224"/>
                </a:cxn>
                <a:cxn ang="0">
                  <a:pos x="0" y="230"/>
                </a:cxn>
              </a:cxnLst>
              <a:rect l="0" t="0" r="r" b="b"/>
              <a:pathLst>
                <a:path w="5760" h="1224">
                  <a:moveTo>
                    <a:pt x="0" y="230"/>
                  </a:moveTo>
                  <a:lnTo>
                    <a:pt x="702" y="104"/>
                  </a:lnTo>
                  <a:lnTo>
                    <a:pt x="1144" y="0"/>
                  </a:lnTo>
                  <a:lnTo>
                    <a:pt x="1461" y="50"/>
                  </a:lnTo>
                  <a:lnTo>
                    <a:pt x="1720" y="75"/>
                  </a:lnTo>
                  <a:lnTo>
                    <a:pt x="2054" y="17"/>
                  </a:lnTo>
                  <a:cubicBezTo>
                    <a:pt x="2054" y="17"/>
                    <a:pt x="2068" y="67"/>
                    <a:pt x="2296" y="84"/>
                  </a:cubicBezTo>
                  <a:cubicBezTo>
                    <a:pt x="2579" y="384"/>
                    <a:pt x="3089" y="242"/>
                    <a:pt x="3423" y="117"/>
                  </a:cubicBezTo>
                  <a:cubicBezTo>
                    <a:pt x="3556" y="59"/>
                    <a:pt x="3656" y="33"/>
                    <a:pt x="3823" y="25"/>
                  </a:cubicBezTo>
                  <a:cubicBezTo>
                    <a:pt x="3917" y="13"/>
                    <a:pt x="3832" y="57"/>
                    <a:pt x="3982" y="75"/>
                  </a:cubicBezTo>
                  <a:cubicBezTo>
                    <a:pt x="4025" y="90"/>
                    <a:pt x="3958" y="107"/>
                    <a:pt x="4082" y="117"/>
                  </a:cubicBezTo>
                  <a:cubicBezTo>
                    <a:pt x="4206" y="127"/>
                    <a:pt x="4577" y="136"/>
                    <a:pt x="4726" y="135"/>
                  </a:cubicBezTo>
                  <a:lnTo>
                    <a:pt x="4979" y="112"/>
                  </a:lnTo>
                  <a:lnTo>
                    <a:pt x="5397" y="222"/>
                  </a:lnTo>
                  <a:lnTo>
                    <a:pt x="5760" y="206"/>
                  </a:lnTo>
                  <a:lnTo>
                    <a:pt x="5760" y="1224"/>
                  </a:lnTo>
                  <a:lnTo>
                    <a:pt x="0" y="1224"/>
                  </a:lnTo>
                  <a:lnTo>
                    <a:pt x="0" y="230"/>
                  </a:ln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sp>
          <p:nvSpPr>
            <p:cNvPr id="68617" name="Freeform 9"/>
            <p:cNvSpPr>
              <a:spLocks/>
            </p:cNvSpPr>
            <p:nvPr userDrawn="1"/>
          </p:nvSpPr>
          <p:spPr bwMode="white">
            <a:xfrm>
              <a:off x="0" y="3138"/>
              <a:ext cx="5760" cy="1186"/>
            </a:xfrm>
            <a:custGeom>
              <a:avLst/>
              <a:gdLst/>
              <a:ahLst/>
              <a:cxnLst>
                <a:cxn ang="0">
                  <a:pos x="0" y="1027"/>
                </a:cxn>
                <a:cxn ang="0">
                  <a:pos x="5760" y="1027"/>
                </a:cxn>
                <a:cxn ang="0">
                  <a:pos x="5760" y="409"/>
                </a:cxn>
                <a:cxn ang="0">
                  <a:pos x="4658" y="401"/>
                </a:cxn>
                <a:cxn ang="0">
                  <a:pos x="3948" y="309"/>
                </a:cxn>
                <a:cxn ang="0">
                  <a:pos x="2905" y="351"/>
                </a:cxn>
                <a:cxn ang="0">
                  <a:pos x="1419" y="175"/>
                </a:cxn>
                <a:cxn ang="0">
                  <a:pos x="659" y="84"/>
                </a:cxn>
                <a:cxn ang="0">
                  <a:pos x="0" y="0"/>
                </a:cxn>
                <a:cxn ang="0">
                  <a:pos x="0" y="1027"/>
                </a:cxn>
              </a:cxnLst>
              <a:rect l="0" t="0" r="r" b="b"/>
              <a:pathLst>
                <a:path w="5760" h="1027">
                  <a:moveTo>
                    <a:pt x="0" y="1027"/>
                  </a:moveTo>
                  <a:lnTo>
                    <a:pt x="5760" y="1027"/>
                  </a:lnTo>
                  <a:lnTo>
                    <a:pt x="5760" y="409"/>
                  </a:lnTo>
                  <a:cubicBezTo>
                    <a:pt x="5576" y="305"/>
                    <a:pt x="4960" y="418"/>
                    <a:pt x="4658" y="401"/>
                  </a:cubicBezTo>
                  <a:cubicBezTo>
                    <a:pt x="4356" y="384"/>
                    <a:pt x="4240" y="317"/>
                    <a:pt x="3948" y="309"/>
                  </a:cubicBezTo>
                  <a:cubicBezTo>
                    <a:pt x="3656" y="301"/>
                    <a:pt x="3326" y="373"/>
                    <a:pt x="2905" y="351"/>
                  </a:cubicBezTo>
                  <a:cubicBezTo>
                    <a:pt x="2404" y="342"/>
                    <a:pt x="1978" y="192"/>
                    <a:pt x="1419" y="175"/>
                  </a:cubicBezTo>
                  <a:cubicBezTo>
                    <a:pt x="1045" y="130"/>
                    <a:pt x="918" y="167"/>
                    <a:pt x="659" y="84"/>
                  </a:cubicBezTo>
                  <a:cubicBezTo>
                    <a:pt x="342" y="75"/>
                    <a:pt x="150" y="17"/>
                    <a:pt x="0" y="0"/>
                  </a:cubicBezTo>
                  <a:cubicBezTo>
                    <a:pt x="0" y="513"/>
                    <a:pt x="0" y="1027"/>
                    <a:pt x="0" y="1027"/>
                  </a:cubicBezTo>
                  <a:close/>
                </a:path>
              </a:pathLst>
            </a:custGeom>
            <a:gradFill rotWithShape="0">
              <a:gsLst>
                <a:gs pos="0">
                  <a:schemeClr val="bg2">
                    <a:gamma/>
                    <a:shade val="69804"/>
                    <a:invGamma/>
                  </a:schemeClr>
                </a:gs>
                <a:gs pos="100000">
                  <a:schemeClr val="bg2"/>
                </a:gs>
              </a:gsLst>
              <a:lin ang="5400000" scaled="1"/>
            </a:gradFill>
            <a:ln w="9525" cap="flat" cmpd="sng">
              <a:noFill/>
              <a:prstDash val="solid"/>
              <a:round/>
              <a:headEnd type="none" w="med" len="med"/>
              <a:tailEnd type="none" w="med" len="med"/>
            </a:ln>
            <a:effectLst/>
          </p:spPr>
          <p:txBody>
            <a:bodyPr wrap="none" anchor="ctr"/>
            <a:lstStyle/>
            <a:p>
              <a:pPr algn="l"/>
              <a:endParaRPr kumimoji="1" lang="ja-JP" altLang="en-US">
                <a:solidFill>
                  <a:srgbClr val="2E2E48"/>
                </a:solidFill>
                <a:latin typeface="Times New Roman"/>
              </a:endParaRPr>
            </a:p>
          </p:txBody>
        </p:sp>
      </p:grpSp>
      <p:sp>
        <p:nvSpPr>
          <p:cNvPr id="68618" name="Rectangle 10"/>
          <p:cNvSpPr>
            <a:spLocks noGrp="1" noChangeArrowheads="1"/>
          </p:cNvSpPr>
          <p:nvPr>
            <p:ph type="title"/>
          </p:nvPr>
        </p:nvSpPr>
        <p:spPr bwMode="auto">
          <a:xfrm>
            <a:off x="457200" y="279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68619" name="Rectangle 11"/>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68620" name="Rectangle 12"/>
          <p:cNvSpPr>
            <a:spLocks noGrp="1" noChangeArrowheads="1"/>
          </p:cNvSpPr>
          <p:nvPr>
            <p:ph type="dt" sz="half" idx="2"/>
          </p:nvPr>
        </p:nvSpPr>
        <p:spPr bwMode="auto">
          <a:xfrm>
            <a:off x="457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lvl1pPr>
          </a:lstStyle>
          <a:p>
            <a:pPr algn="l"/>
            <a:endParaRPr lang="en-US" altLang="ja-JP">
              <a:solidFill>
                <a:srgbClr val="2E2E48"/>
              </a:solidFill>
              <a:latin typeface="Times New Roman"/>
            </a:endParaRPr>
          </a:p>
        </p:txBody>
      </p:sp>
      <p:sp>
        <p:nvSpPr>
          <p:cNvPr id="68621"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lvl1pPr>
          </a:lstStyle>
          <a:p>
            <a:endParaRPr lang="en-US" altLang="ja-JP">
              <a:solidFill>
                <a:srgbClr val="2E2E48"/>
              </a:solidFill>
              <a:latin typeface="Times New Roman"/>
            </a:endParaRPr>
          </a:p>
        </p:txBody>
      </p:sp>
      <p:sp>
        <p:nvSpPr>
          <p:cNvPr id="68622" name="Rectangle 14"/>
          <p:cNvSpPr>
            <a:spLocks noGrp="1" noChangeArrowheads="1"/>
          </p:cNvSpPr>
          <p:nvPr>
            <p:ph type="sldNum" sz="quarter" idx="4"/>
          </p:nvPr>
        </p:nvSpPr>
        <p:spPr bwMode="auto">
          <a:xfrm>
            <a:off x="7239000" y="6669088"/>
            <a:ext cx="1905000" cy="1889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a:lvl1pPr>
          </a:lstStyle>
          <a:p>
            <a:fld id="{39C2159E-B3C3-4F19-84A4-2EFFA63444F4}" type="slidenum">
              <a:rPr lang="ja-JP" altLang="en-US">
                <a:solidFill>
                  <a:srgbClr val="2E2E48"/>
                </a:solidFill>
                <a:latin typeface="Times New Roman"/>
              </a:rPr>
              <a:pPr/>
              <a:t>‹#›</a:t>
            </a:fld>
            <a:endParaRPr lang="en-US" altLang="ja-JP">
              <a:solidFill>
                <a:srgbClr val="2E2E48"/>
              </a:solidFill>
              <a:latin typeface="Times New Roman"/>
            </a:endParaRPr>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 id="2147483882" r:id="rId13"/>
    <p:sldLayoutId id="2147483883" r:id="rId14"/>
    <p:sldLayoutId id="2147483884" r:id="rId15"/>
    <p:sldLayoutId id="2147483885" r:id="rId16"/>
    <p:sldLayoutId id="2147483886" r:id="rId17"/>
    <p:sldLayoutId id="2147483887" r:id="rId18"/>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ea typeface="ＭＳ Ｐゴシック" pitchFamily="50" charset="-128"/>
        </a:defRPr>
      </a:lvl2pPr>
      <a:lvl3pPr algn="ctr" rtl="0" fontAlgn="base">
        <a:spcBef>
          <a:spcPct val="0"/>
        </a:spcBef>
        <a:spcAft>
          <a:spcPct val="0"/>
        </a:spcAft>
        <a:defRPr kumimoji="1" sz="4400">
          <a:solidFill>
            <a:schemeClr val="tx2"/>
          </a:solidFill>
          <a:latin typeface="Times New Roman" pitchFamily="18" charset="0"/>
          <a:ea typeface="ＭＳ Ｐゴシック" pitchFamily="50" charset="-128"/>
        </a:defRPr>
      </a:lvl3pPr>
      <a:lvl4pPr algn="ctr" rtl="0" fontAlgn="base">
        <a:spcBef>
          <a:spcPct val="0"/>
        </a:spcBef>
        <a:spcAft>
          <a:spcPct val="0"/>
        </a:spcAft>
        <a:defRPr kumimoji="1" sz="4400">
          <a:solidFill>
            <a:schemeClr val="tx2"/>
          </a:solidFill>
          <a:latin typeface="Times New Roman" pitchFamily="18" charset="0"/>
          <a:ea typeface="ＭＳ Ｐゴシック" pitchFamily="50" charset="-128"/>
        </a:defRPr>
      </a:lvl4pPr>
      <a:lvl5pPr algn="ctr" rtl="0" fontAlgn="base">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fontAlgn="base">
        <a:spcBef>
          <a:spcPct val="20000"/>
        </a:spcBef>
        <a:spcAft>
          <a:spcPct val="0"/>
        </a:spcAft>
        <a:buClr>
          <a:schemeClr val="tx2"/>
        </a:buClr>
        <a:buSzPct val="60000"/>
        <a:buFont typeface="Wingdings" pitchFamily="2" charset="2"/>
        <a:buChar char="u"/>
        <a:defRPr kumimoji="1" sz="3200">
          <a:solidFill>
            <a:schemeClr val="tx1"/>
          </a:solidFill>
          <a:latin typeface="+mn-lt"/>
          <a:ea typeface="+mn-ea"/>
          <a:cs typeface="+mn-cs"/>
        </a:defRPr>
      </a:lvl1pPr>
      <a:lvl2pPr marL="742950" indent="-285750" algn="l" rtl="0" fontAlgn="base">
        <a:spcBef>
          <a:spcPct val="20000"/>
        </a:spcBef>
        <a:spcAft>
          <a:spcPct val="0"/>
        </a:spcAft>
        <a:buClr>
          <a:schemeClr val="tx2"/>
        </a:buClr>
        <a:buSzPct val="60000"/>
        <a:buFont typeface="Wingdings" pitchFamily="2" charset="2"/>
        <a:buChar char="v"/>
        <a:defRPr kumimoji="1" sz="2800">
          <a:solidFill>
            <a:schemeClr val="tx1"/>
          </a:solidFill>
          <a:latin typeface="+mn-lt"/>
          <a:ea typeface="+mn-ea"/>
        </a:defRPr>
      </a:lvl2pPr>
      <a:lvl3pPr marL="1143000" indent="-228600" algn="l" rtl="0" fontAlgn="base">
        <a:spcBef>
          <a:spcPct val="20000"/>
        </a:spcBef>
        <a:spcAft>
          <a:spcPct val="0"/>
        </a:spcAft>
        <a:buClr>
          <a:schemeClr val="tx2"/>
        </a:buClr>
        <a:buSzPct val="40000"/>
        <a:buFont typeface="Wingdings" pitchFamily="2" charset="2"/>
        <a:buChar char="u"/>
        <a:defRPr kumimoji="1" sz="2400">
          <a:solidFill>
            <a:schemeClr val="tx1"/>
          </a:solidFill>
          <a:latin typeface="+mn-lt"/>
          <a:ea typeface="+mn-ea"/>
        </a:defRPr>
      </a:lvl3pPr>
      <a:lvl4pPr marL="1600200" indent="-228600" algn="l" rtl="0" fontAlgn="base">
        <a:spcBef>
          <a:spcPct val="20000"/>
        </a:spcBef>
        <a:spcAft>
          <a:spcPct val="0"/>
        </a:spcAft>
        <a:buClr>
          <a:schemeClr val="tx2"/>
        </a:buClr>
        <a:buSzPct val="50000"/>
        <a:buFont typeface="Wingdings" pitchFamily="2" charset="2"/>
        <a:buChar char="v"/>
        <a:defRPr kumimoji="1" sz="2000">
          <a:solidFill>
            <a:schemeClr val="tx1"/>
          </a:solidFill>
          <a:latin typeface="+mn-lt"/>
          <a:ea typeface="+mn-ea"/>
        </a:defRPr>
      </a:lvl4pPr>
      <a:lvl5pPr marL="2057400" indent="-228600" algn="l" rtl="0" fontAlgn="base">
        <a:spcBef>
          <a:spcPct val="20000"/>
        </a:spcBef>
        <a:spcAft>
          <a:spcPct val="0"/>
        </a:spcAft>
        <a:buSzPct val="80000"/>
        <a:buChar char="•"/>
        <a:defRPr kumimoji="1" sz="2000">
          <a:solidFill>
            <a:schemeClr val="tx1"/>
          </a:solidFill>
          <a:latin typeface="+mn-lt"/>
          <a:ea typeface="+mn-ea"/>
        </a:defRPr>
      </a:lvl5pPr>
      <a:lvl6pPr marL="2514600" indent="-228600" algn="l" rtl="0" fontAlgn="base">
        <a:spcBef>
          <a:spcPct val="20000"/>
        </a:spcBef>
        <a:spcAft>
          <a:spcPct val="0"/>
        </a:spcAft>
        <a:buSzPct val="80000"/>
        <a:buChar char="•"/>
        <a:defRPr kumimoji="1" sz="2000">
          <a:solidFill>
            <a:schemeClr val="tx1"/>
          </a:solidFill>
          <a:latin typeface="+mn-lt"/>
          <a:ea typeface="+mn-ea"/>
        </a:defRPr>
      </a:lvl6pPr>
      <a:lvl7pPr marL="2971800" indent="-228600" algn="l" rtl="0" fontAlgn="base">
        <a:spcBef>
          <a:spcPct val="20000"/>
        </a:spcBef>
        <a:spcAft>
          <a:spcPct val="0"/>
        </a:spcAft>
        <a:buSzPct val="80000"/>
        <a:buChar char="•"/>
        <a:defRPr kumimoji="1" sz="2000">
          <a:solidFill>
            <a:schemeClr val="tx1"/>
          </a:solidFill>
          <a:latin typeface="+mn-lt"/>
          <a:ea typeface="+mn-ea"/>
        </a:defRPr>
      </a:lvl7pPr>
      <a:lvl8pPr marL="3429000" indent="-228600" algn="l" rtl="0" fontAlgn="base">
        <a:spcBef>
          <a:spcPct val="20000"/>
        </a:spcBef>
        <a:spcAft>
          <a:spcPct val="0"/>
        </a:spcAft>
        <a:buSzPct val="80000"/>
        <a:buChar char="•"/>
        <a:defRPr kumimoji="1" sz="2000">
          <a:solidFill>
            <a:schemeClr val="tx1"/>
          </a:solidFill>
          <a:latin typeface="+mn-lt"/>
          <a:ea typeface="+mn-ea"/>
        </a:defRPr>
      </a:lvl8pPr>
      <a:lvl9pPr marL="3886200" indent="-228600" algn="l" rtl="0" fontAlgn="base">
        <a:spcBef>
          <a:spcPct val="20000"/>
        </a:spcBef>
        <a:spcAft>
          <a:spcPct val="0"/>
        </a:spcAft>
        <a:buSzPct val="80000"/>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16013" y="277813"/>
            <a:ext cx="7056437"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0"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Garamond" charset="0"/>
                <a:ea typeface="ＭＳ Ｐゴシック" charset="0"/>
                <a:cs typeface="ＭＳ Ｐゴシック" charset="0"/>
              </a:defRPr>
            </a:lvl1pPr>
          </a:lstStyle>
          <a:p>
            <a:pPr algn="l">
              <a:defRPr/>
            </a:pPr>
            <a:r>
              <a:rPr lang="en-US">
                <a:solidFill>
                  <a:srgbClr val="000000"/>
                </a:solidFill>
              </a:rPr>
              <a:t>2011-07-23</a:t>
            </a:r>
          </a:p>
        </p:txBody>
      </p:sp>
      <p:sp>
        <p:nvSpPr>
          <p:cNvPr id="14341" name="Rectangle 5"/>
          <p:cNvSpPr>
            <a:spLocks noGrp="1" noChangeArrowheads="1"/>
          </p:cNvSpPr>
          <p:nvPr>
            <p:ph type="ftr" sz="quarter" idx="3"/>
          </p:nvPr>
        </p:nvSpPr>
        <p:spPr bwMode="auto">
          <a:xfrm>
            <a:off x="2460625" y="6438900"/>
            <a:ext cx="4581525" cy="2349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b="1">
                <a:latin typeface="Garamond" charset="0"/>
                <a:ea typeface="ＭＳ Ｐゴシック" charset="0"/>
                <a:cs typeface="ＭＳ Ｐゴシック" charset="0"/>
              </a:defRPr>
            </a:lvl1pPr>
          </a:lstStyle>
          <a:p>
            <a:pPr>
              <a:defRPr/>
            </a:pPr>
            <a:r>
              <a:rPr lang="en-US">
                <a:solidFill>
                  <a:srgbClr val="000000"/>
                </a:solidFill>
              </a:rPr>
              <a:t>HEP 2011, Beta Beams, Elena Wildner</a:t>
            </a:r>
          </a:p>
        </p:txBody>
      </p:sp>
      <p:sp>
        <p:nvSpPr>
          <p:cNvPr id="14342"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Garamond" pitchFamily="18" charset="0"/>
              </a:defRPr>
            </a:lvl1pPr>
          </a:lstStyle>
          <a:p>
            <a:fld id="{5144F9D6-2CD6-47BB-89D4-F40158A35EE7}" type="slidenum">
              <a:rPr lang="en-US" smtClean="0">
                <a:solidFill>
                  <a:srgbClr val="000000"/>
                </a:solidFill>
                <a:ea typeface="MS PGothic" pitchFamily="34" charset="-128"/>
              </a:rPr>
              <a:pPr/>
              <a:t>‹#›</a:t>
            </a:fld>
            <a:endParaRPr lang="en-US" smtClean="0">
              <a:solidFill>
                <a:srgbClr val="000000"/>
              </a:solidFill>
              <a:ea typeface="MS PGothic" pitchFamily="34" charset="-128"/>
            </a:endParaRPr>
          </a:p>
        </p:txBody>
      </p:sp>
      <p:sp>
        <p:nvSpPr>
          <p:cNvPr id="1031" name="Freeform 7"/>
          <p:cNvSpPr>
            <a:spLocks noChangeArrowheads="1"/>
          </p:cNvSpPr>
          <p:nvPr/>
        </p:nvSpPr>
        <p:spPr bwMode="auto">
          <a:xfrm>
            <a:off x="760413" y="228600"/>
            <a:ext cx="6985000" cy="609600"/>
          </a:xfrm>
          <a:custGeom>
            <a:avLst/>
            <a:gdLst>
              <a:gd name="T0" fmla="*/ 0 w 1000"/>
              <a:gd name="T1" fmla="*/ 2147483647 h 1000"/>
              <a:gd name="T2" fmla="*/ 0 w 1000"/>
              <a:gd name="T3" fmla="*/ 0 h 1000"/>
              <a:gd name="T4" fmla="*/ 2147483647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rgbClr val="000099"/>
            </a:solidFill>
            <a:prstDash val="solid"/>
            <a:miter lim="800000"/>
            <a:headEnd/>
            <a:tailEnd/>
          </a:ln>
        </p:spPr>
        <p:txBody>
          <a:bodyPr/>
          <a:lstStyle/>
          <a:p>
            <a:pPr algn="l"/>
            <a:endParaRPr lang="en-GB" sz="1800" smtClean="0">
              <a:solidFill>
                <a:srgbClr val="000000"/>
              </a:solidFill>
              <a:latin typeface="Arial" pitchFamily="34" charset="0"/>
              <a:ea typeface="MS PGothic" pitchFamily="34" charset="-128"/>
            </a:endParaRPr>
          </a:p>
        </p:txBody>
      </p:sp>
      <p:sp>
        <p:nvSpPr>
          <p:cNvPr id="1032" name="Line 8"/>
          <p:cNvSpPr>
            <a:spLocks noChangeShapeType="1"/>
          </p:cNvSpPr>
          <p:nvPr/>
        </p:nvSpPr>
        <p:spPr bwMode="auto">
          <a:xfrm>
            <a:off x="457200" y="6172200"/>
            <a:ext cx="8229600" cy="0"/>
          </a:xfrm>
          <a:prstGeom prst="line">
            <a:avLst/>
          </a:prstGeom>
          <a:noFill/>
          <a:ln w="19050">
            <a:solidFill>
              <a:srgbClr val="000099"/>
            </a:solidFill>
            <a:round/>
            <a:headEnd/>
            <a:tailEnd/>
          </a:ln>
        </p:spPr>
        <p:txBody>
          <a:bodyPr/>
          <a:lstStyle/>
          <a:p>
            <a:pPr algn="l"/>
            <a:endParaRPr lang="en-GB" sz="1800" smtClean="0">
              <a:solidFill>
                <a:srgbClr val="000000"/>
              </a:solidFill>
              <a:latin typeface="Arial" pitchFamily="34" charset="0"/>
              <a:ea typeface="MS PGothic" pitchFamily="34" charset="-128"/>
            </a:endParaRPr>
          </a:p>
        </p:txBody>
      </p:sp>
      <p:pic>
        <p:nvPicPr>
          <p:cNvPr id="1033" name="Picture 9" descr="CERN72"/>
          <p:cNvPicPr>
            <a:picLocks noChangeAspect="1" noChangeArrowheads="1"/>
          </p:cNvPicPr>
          <p:nvPr userDrawn="1"/>
        </p:nvPicPr>
        <p:blipFill>
          <a:blip r:embed="rId7" cstate="print"/>
          <a:srcRect/>
          <a:stretch>
            <a:fillRect/>
          </a:stretch>
        </p:blipFill>
        <p:spPr bwMode="auto">
          <a:xfrm>
            <a:off x="8245475" y="115888"/>
            <a:ext cx="790575" cy="7905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rgbClr val="000099"/>
          </a:solidFill>
          <a:latin typeface="+mj-lt"/>
          <a:ea typeface="MS PGothic" pitchFamily="34" charset="-128"/>
          <a:cs typeface="ＭＳ Ｐゴシック" charset="0"/>
        </a:defRPr>
      </a:lvl1pPr>
      <a:lvl2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2pPr>
      <a:lvl3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3pPr>
      <a:lvl4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4pPr>
      <a:lvl5pPr algn="l" rtl="0" eaLnBrk="0" fontAlgn="base" hangingPunct="0">
        <a:spcBef>
          <a:spcPct val="0"/>
        </a:spcBef>
        <a:spcAft>
          <a:spcPct val="0"/>
        </a:spcAft>
        <a:defRPr sz="4200">
          <a:solidFill>
            <a:srgbClr val="000099"/>
          </a:solidFill>
          <a:latin typeface="Garamond" pitchFamily="18" charset="0"/>
          <a:ea typeface="MS PGothic" pitchFamily="34" charset="-128"/>
          <a:cs typeface="ＭＳ Ｐゴシック" charset="0"/>
        </a:defRPr>
      </a:lvl5pPr>
      <a:lvl6pPr marL="457200" algn="l" rtl="0" eaLnBrk="1" fontAlgn="base" hangingPunct="1">
        <a:spcBef>
          <a:spcPct val="0"/>
        </a:spcBef>
        <a:spcAft>
          <a:spcPct val="0"/>
        </a:spcAft>
        <a:defRPr sz="4200">
          <a:solidFill>
            <a:srgbClr val="000099"/>
          </a:solidFill>
          <a:latin typeface="Garamond" pitchFamily="18" charset="0"/>
        </a:defRPr>
      </a:lvl6pPr>
      <a:lvl7pPr marL="914400" algn="l" rtl="0" eaLnBrk="1" fontAlgn="base" hangingPunct="1">
        <a:spcBef>
          <a:spcPct val="0"/>
        </a:spcBef>
        <a:spcAft>
          <a:spcPct val="0"/>
        </a:spcAft>
        <a:defRPr sz="4200">
          <a:solidFill>
            <a:srgbClr val="000099"/>
          </a:solidFill>
          <a:latin typeface="Garamond" pitchFamily="18" charset="0"/>
        </a:defRPr>
      </a:lvl7pPr>
      <a:lvl8pPr marL="1371600" algn="l" rtl="0" eaLnBrk="1" fontAlgn="base" hangingPunct="1">
        <a:spcBef>
          <a:spcPct val="0"/>
        </a:spcBef>
        <a:spcAft>
          <a:spcPct val="0"/>
        </a:spcAft>
        <a:defRPr sz="4200">
          <a:solidFill>
            <a:srgbClr val="000099"/>
          </a:solidFill>
          <a:latin typeface="Garamond" pitchFamily="18" charset="0"/>
        </a:defRPr>
      </a:lvl8pPr>
      <a:lvl9pPr marL="1828800" algn="l" rtl="0" eaLnBrk="1" fontAlgn="base" hangingPunct="1">
        <a:spcBef>
          <a:spcPct val="0"/>
        </a:spcBef>
        <a:spcAft>
          <a:spcPct val="0"/>
        </a:spcAft>
        <a:defRPr sz="4200">
          <a:solidFill>
            <a:srgbClr val="000099"/>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S PGothic" pitchFamily="34" charset="-128"/>
          <a:cs typeface="ＭＳ Ｐゴシック" charset="0"/>
        </a:defRPr>
      </a:lvl1pPr>
      <a:lvl2pPr marL="669925" indent="-325438" algn="l" rtl="0" eaLnBrk="0" fontAlgn="base" hangingPunct="0">
        <a:spcBef>
          <a:spcPct val="20000"/>
        </a:spcBef>
        <a:spcAft>
          <a:spcPct val="0"/>
        </a:spcAft>
        <a:buClr>
          <a:schemeClr val="accent1"/>
        </a:buClr>
        <a:buSzPct val="60000"/>
        <a:buFont typeface="Wingdings" pitchFamily="2" charset="2"/>
        <a:buChar char="n"/>
        <a:defRPr sz="2600">
          <a:solidFill>
            <a:schemeClr val="tx1"/>
          </a:solidFill>
          <a:latin typeface="+mn-lt"/>
          <a:ea typeface="MS PGothic" pitchFamily="34"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MS PGothic" pitchFamily="34" charset="-128"/>
        </a:defRPr>
      </a:lvl3pPr>
      <a:lvl4pPr marL="1339850" indent="-315913"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ea typeface="MS PGothic" pitchFamily="34"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n"/>
        <a:defRPr sz="2000">
          <a:solidFill>
            <a:schemeClr val="tx1"/>
          </a:solidFill>
          <a:latin typeface="+mn-lt"/>
          <a:ea typeface="MS PGothic" pitchFamily="34" charset="-128"/>
        </a:defRPr>
      </a:lvl5pPr>
      <a:lvl6pPr marL="21383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62000" y="247650"/>
            <a:ext cx="7258050" cy="609600"/>
          </a:xfrm>
          <a:prstGeom prst="rect">
            <a:avLst/>
          </a:prstGeom>
          <a:noFill/>
          <a:ln w="25400">
            <a:solidFill>
              <a:schemeClr val="accent2"/>
            </a:solid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a:t>
            </a:r>
          </a:p>
        </p:txBody>
      </p:sp>
      <p:sp>
        <p:nvSpPr>
          <p:cNvPr id="1027" name="Rectangle 3"/>
          <p:cNvSpPr>
            <a:spLocks noGrp="1" noChangeArrowheads="1"/>
          </p:cNvSpPr>
          <p:nvPr>
            <p:ph type="body" idx="1"/>
          </p:nvPr>
        </p:nvSpPr>
        <p:spPr bwMode="auto">
          <a:xfrm>
            <a:off x="685800" y="1143000"/>
            <a:ext cx="7696200" cy="4953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2555875" y="6165850"/>
            <a:ext cx="4464050" cy="53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i="0">
                <a:latin typeface="+mn-lt"/>
              </a:defRPr>
            </a:lvl1pPr>
          </a:lstStyle>
          <a:p>
            <a:pPr eaLnBrk="0" hangingPunct="0"/>
            <a:endParaRPr lang="en-GB" smtClean="0">
              <a:solidFill>
                <a:srgbClr val="000000"/>
              </a:solidFill>
            </a:endParaRPr>
          </a:p>
          <a:p>
            <a:pPr eaLnBrk="0" hangingPunct="0"/>
            <a:r>
              <a:rPr lang="en-GB" smtClean="0">
                <a:solidFill>
                  <a:srgbClr val="000000"/>
                </a:solidFill>
              </a:rPr>
              <a:t>EPS-HEP, Grenoble: 21st July 2011</a:t>
            </a:r>
            <a:endParaRPr lang="en-US" smtClean="0">
              <a:solidFill>
                <a:srgbClr val="000000"/>
              </a:solidFill>
            </a:endParaRPr>
          </a:p>
        </p:txBody>
      </p:sp>
      <p:sp>
        <p:nvSpPr>
          <p:cNvPr id="1037" name="Rectangle 13"/>
          <p:cNvSpPr>
            <a:spLocks noChangeArrowheads="1"/>
          </p:cNvSpPr>
          <p:nvPr/>
        </p:nvSpPr>
        <p:spPr bwMode="auto">
          <a:xfrm>
            <a:off x="6477000" y="6162675"/>
            <a:ext cx="1905000" cy="457200"/>
          </a:xfrm>
          <a:prstGeom prst="rect">
            <a:avLst/>
          </a:prstGeom>
          <a:noFill/>
          <a:ln w="9525">
            <a:noFill/>
            <a:miter lim="800000"/>
            <a:headEnd/>
            <a:tailEnd/>
          </a:ln>
          <a:effectLst/>
        </p:spPr>
        <p:txBody>
          <a:bodyPr/>
          <a:lstStyle/>
          <a:p>
            <a:pPr algn="r" eaLnBrk="0" hangingPunct="0"/>
            <a:endParaRPr lang="en-US" sz="1400" smtClean="0">
              <a:solidFill>
                <a:srgbClr val="000000"/>
              </a:solidFill>
              <a:latin typeface="Times New Roman" pitchFamily="18" charset="0"/>
            </a:endParaRPr>
          </a:p>
          <a:p>
            <a:pPr algn="r" eaLnBrk="0" hangingPunct="0"/>
            <a:fld id="{72EF38FF-FE4F-46BB-BAAB-5CA231ED60C9}" type="slidenum">
              <a:rPr lang="en-US" sz="1400" smtClean="0">
                <a:solidFill>
                  <a:srgbClr val="000000"/>
                </a:solidFill>
                <a:latin typeface="Times New Roman" pitchFamily="18" charset="0"/>
              </a:rPr>
              <a:pPr algn="r" eaLnBrk="0" hangingPunct="0"/>
              <a:t>‹#›</a:t>
            </a:fld>
            <a:endParaRPr lang="en-US" sz="1400" smtClean="0">
              <a:solidFill>
                <a:srgbClr val="000000"/>
              </a:solidFill>
              <a:latin typeface="Times New Roman" pitchFamily="18" charset="0"/>
            </a:endParaRPr>
          </a:p>
        </p:txBody>
      </p:sp>
      <p:pic>
        <p:nvPicPr>
          <p:cNvPr id="1040" name="Picture 2"/>
          <p:cNvPicPr>
            <a:picLocks noChangeAspect="1" noChangeArrowheads="1"/>
          </p:cNvPicPr>
          <p:nvPr/>
        </p:nvPicPr>
        <p:blipFill>
          <a:blip r:embed="rId15" cstate="print"/>
          <a:srcRect/>
          <a:stretch>
            <a:fillRect/>
          </a:stretch>
        </p:blipFill>
        <p:spPr bwMode="auto">
          <a:xfrm>
            <a:off x="8382000" y="0"/>
            <a:ext cx="762000" cy="762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Lst>
  <p:hf sldNum="0" hdr="0" dt="0"/>
  <p:txStyles>
    <p:titleStyle>
      <a:lvl1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2pPr>
      <a:lvl3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3pPr>
      <a:lvl4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4pPr>
      <a:lvl5pPr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5pPr>
      <a:lvl6pPr marL="4572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6pPr>
      <a:lvl7pPr marL="9144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7pPr>
      <a:lvl8pPr marL="13716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8pPr>
      <a:lvl9pPr marL="1828800" algn="l" rtl="0" eaLnBrk="0" fontAlgn="base" hangingPunct="0">
        <a:spcBef>
          <a:spcPct val="0"/>
        </a:spcBef>
        <a:spcAft>
          <a:spcPct val="0"/>
        </a:spcAft>
        <a:defRPr sz="3600">
          <a:solidFill>
            <a:srgbClr val="FF0000"/>
          </a:solidFill>
          <a:effectLst>
            <a:outerShdw blurRad="38100" dist="38100" dir="2700000" algn="tl">
              <a:srgbClr val="C0C0C0"/>
            </a:outerShdw>
          </a:effectLst>
          <a:latin typeface="Tahoma" pitchFamily="34" charset="0"/>
        </a:defRPr>
      </a:lvl9pPr>
    </p:titleStyle>
    <p:bodyStyle>
      <a:lvl1pPr marL="342900" indent="-342900" algn="l" rtl="0" eaLnBrk="0" fontAlgn="base" hangingPunct="0">
        <a:spcBef>
          <a:spcPct val="20000"/>
        </a:spcBef>
        <a:spcAft>
          <a:spcPct val="0"/>
        </a:spcAft>
        <a:buClr>
          <a:srgbClr val="FF0000"/>
        </a:buClr>
        <a:buSzPct val="70000"/>
        <a:buFont typeface="Monotype Sorts" pitchFamily="2" charset="2"/>
        <a:buChar char="o"/>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FF0000"/>
        </a:buClr>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eaLnBrk="0" fontAlgn="base" hangingPunct="0">
        <a:spcBef>
          <a:spcPct val="20000"/>
        </a:spcBef>
        <a:spcAft>
          <a:spcPct val="0"/>
        </a:spcAft>
        <a:buChar char="»"/>
        <a:defRPr>
          <a:solidFill>
            <a:schemeClr val="tx1"/>
          </a:solidFill>
          <a:latin typeface="+mn-lt"/>
        </a:defRPr>
      </a:lvl6pPr>
      <a:lvl7pPr marL="2971800" indent="-228600" algn="l" rtl="0" eaLnBrk="0" fontAlgn="base" hangingPunct="0">
        <a:spcBef>
          <a:spcPct val="20000"/>
        </a:spcBef>
        <a:spcAft>
          <a:spcPct val="0"/>
        </a:spcAft>
        <a:buChar char="»"/>
        <a:defRPr>
          <a:solidFill>
            <a:schemeClr val="tx1"/>
          </a:solidFill>
          <a:latin typeface="+mn-lt"/>
        </a:defRPr>
      </a:lvl7pPr>
      <a:lvl8pPr marL="3429000" indent="-228600" algn="l" rtl="0" eaLnBrk="0" fontAlgn="base" hangingPunct="0">
        <a:spcBef>
          <a:spcPct val="20000"/>
        </a:spcBef>
        <a:spcAft>
          <a:spcPct val="0"/>
        </a:spcAft>
        <a:buChar char="»"/>
        <a:defRPr>
          <a:solidFill>
            <a:schemeClr val="tx1"/>
          </a:solidFill>
          <a:latin typeface="+mn-lt"/>
        </a:defRPr>
      </a:lvl8pPr>
      <a:lvl9pPr marL="3886200" indent="-228600" algn="l"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emf"/><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jpeg"/><Relationship Id="rId7"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48.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e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xml"/><Relationship Id="rId1" Type="http://schemas.openxmlformats.org/officeDocument/2006/relationships/slideLayout" Target="../slideLayouts/slideLayout55.xml"/><Relationship Id="rId4" Type="http://schemas.openxmlformats.org/officeDocument/2006/relationships/image" Target="../media/image54.png"/></Relationships>
</file>

<file path=ppt/slides/_rels/slide1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wmf"/><Relationship Id="rId1" Type="http://schemas.openxmlformats.org/officeDocument/2006/relationships/slideLayout" Target="../slideLayouts/slideLayout70.xml"/></Relationships>
</file>

<file path=ppt/slides/_rels/slide1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18.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18.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8.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image" Target="../media/image26.pn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em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2.xml"/><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4950" name="Picture 6" descr="http://middleware05.objectweb.org/images/grenoble-by-night.jpg"/>
          <p:cNvPicPr>
            <a:picLocks noChangeAspect="1" noChangeArrowheads="1"/>
          </p:cNvPicPr>
          <p:nvPr/>
        </p:nvPicPr>
        <p:blipFill>
          <a:blip r:embed="rId3" cstate="print"/>
          <a:srcRect/>
          <a:stretch>
            <a:fillRect/>
          </a:stretch>
        </p:blipFill>
        <p:spPr bwMode="auto">
          <a:xfrm>
            <a:off x="-888891" y="0"/>
            <a:ext cx="10069403" cy="6858000"/>
          </a:xfrm>
          <a:prstGeom prst="rect">
            <a:avLst/>
          </a:prstGeom>
          <a:noFill/>
        </p:spPr>
      </p:pic>
      <p:sp>
        <p:nvSpPr>
          <p:cNvPr id="66563" name="Rectangle 3"/>
          <p:cNvSpPr>
            <a:spLocks noChangeArrowheads="1"/>
          </p:cNvSpPr>
          <p:nvPr/>
        </p:nvSpPr>
        <p:spPr bwMode="auto">
          <a:xfrm>
            <a:off x="228600" y="260648"/>
            <a:ext cx="8686800" cy="1976438"/>
          </a:xfrm>
          <a:prstGeom prst="rect">
            <a:avLst/>
          </a:prstGeom>
          <a:solidFill>
            <a:srgbClr val="0000FF">
              <a:alpha val="50195"/>
            </a:srgbClr>
          </a:solidFill>
          <a:ln w="25400">
            <a:solidFill>
              <a:srgbClr val="00FFFF"/>
            </a:solidFill>
            <a:miter lim="800000"/>
            <a:headEnd/>
            <a:tailEnd/>
          </a:ln>
        </p:spPr>
        <p:txBody>
          <a:bodyPr anchor="ctr"/>
          <a:lstStyle/>
          <a:p>
            <a:r>
              <a:rPr lang="en-GB" sz="4400" dirty="0" smtClean="0"/>
              <a:t>Neutrino Physics – Accomplishments and Future Challenges</a:t>
            </a:r>
            <a:endParaRPr lang="en-GB" sz="4400" b="1" dirty="0"/>
          </a:p>
        </p:txBody>
      </p:sp>
      <p:sp>
        <p:nvSpPr>
          <p:cNvPr id="66564" name="Text Box 4"/>
          <p:cNvSpPr txBox="1">
            <a:spLocks noChangeArrowheads="1"/>
          </p:cNvSpPr>
          <p:nvPr/>
        </p:nvSpPr>
        <p:spPr bwMode="auto">
          <a:xfrm>
            <a:off x="3116574" y="4653136"/>
            <a:ext cx="2693366" cy="2062103"/>
          </a:xfrm>
          <a:prstGeom prst="rect">
            <a:avLst/>
          </a:prstGeom>
          <a:solidFill>
            <a:srgbClr val="0000FF">
              <a:alpha val="50195"/>
            </a:srgbClr>
          </a:solidFill>
          <a:ln w="9525">
            <a:solidFill>
              <a:srgbClr val="00FFFF"/>
            </a:solidFill>
            <a:miter lim="800000"/>
            <a:headEnd/>
            <a:tailEnd/>
          </a:ln>
        </p:spPr>
        <p:txBody>
          <a:bodyPr wrap="none">
            <a:spAutoFit/>
          </a:bodyPr>
          <a:lstStyle/>
          <a:p>
            <a:r>
              <a:rPr lang="en-GB" sz="3200" b="1" dirty="0"/>
              <a:t>Dave Wark</a:t>
            </a:r>
          </a:p>
          <a:p>
            <a:r>
              <a:rPr lang="en-GB" sz="3200" b="1" dirty="0" smtClean="0"/>
              <a:t>Imperial/RAL</a:t>
            </a:r>
          </a:p>
          <a:p>
            <a:r>
              <a:rPr lang="en-GB" sz="3200" b="1" dirty="0" smtClean="0"/>
              <a:t>(but speaking </a:t>
            </a:r>
          </a:p>
          <a:p>
            <a:r>
              <a:rPr lang="en-GB" sz="3200" b="1" dirty="0" smtClean="0"/>
              <a:t>only for me!)</a:t>
            </a:r>
            <a:endParaRPr lang="en-GB" sz="3200" b="1" dirty="0"/>
          </a:p>
        </p:txBody>
      </p:sp>
      <p:pic>
        <p:nvPicPr>
          <p:cNvPr id="66565" name="Picture 5" descr="logo"/>
          <p:cNvPicPr>
            <a:picLocks noChangeAspect="1" noChangeArrowheads="1"/>
          </p:cNvPicPr>
          <p:nvPr/>
        </p:nvPicPr>
        <p:blipFill>
          <a:blip r:embed="rId4" cstate="print"/>
          <a:srcRect/>
          <a:stretch>
            <a:fillRect/>
          </a:stretch>
        </p:blipFill>
        <p:spPr bwMode="auto">
          <a:xfrm>
            <a:off x="6372225" y="5105400"/>
            <a:ext cx="1760538" cy="628650"/>
          </a:xfrm>
          <a:prstGeom prst="rect">
            <a:avLst/>
          </a:prstGeom>
          <a:noFill/>
          <a:ln w="9525">
            <a:noFill/>
            <a:miter lim="800000"/>
            <a:headEnd/>
            <a:tailEnd/>
          </a:ln>
        </p:spPr>
      </p:pic>
      <p:sp>
        <p:nvSpPr>
          <p:cNvPr id="66566" name="Text Box 6"/>
          <p:cNvSpPr txBox="1">
            <a:spLocks noChangeArrowheads="1"/>
          </p:cNvSpPr>
          <p:nvPr/>
        </p:nvSpPr>
        <p:spPr bwMode="auto">
          <a:xfrm>
            <a:off x="2185365" y="2420888"/>
            <a:ext cx="4530406" cy="2062103"/>
          </a:xfrm>
          <a:prstGeom prst="rect">
            <a:avLst/>
          </a:prstGeom>
          <a:solidFill>
            <a:srgbClr val="0000FF">
              <a:alpha val="50195"/>
            </a:srgbClr>
          </a:solidFill>
          <a:ln w="9525">
            <a:solidFill>
              <a:srgbClr val="00FFFF"/>
            </a:solidFill>
            <a:miter lim="800000"/>
            <a:headEnd/>
            <a:tailEnd/>
          </a:ln>
        </p:spPr>
        <p:txBody>
          <a:bodyPr wrap="none">
            <a:spAutoFit/>
          </a:bodyPr>
          <a:lstStyle/>
          <a:p>
            <a:r>
              <a:rPr lang="en-GB" sz="3200" b="1" dirty="0" smtClean="0"/>
              <a:t>Joint ECFA-EPS Session</a:t>
            </a:r>
          </a:p>
          <a:p>
            <a:r>
              <a:rPr lang="en-GB" sz="3200" b="1" dirty="0" smtClean="0"/>
              <a:t>EPS HEPP</a:t>
            </a:r>
          </a:p>
          <a:p>
            <a:r>
              <a:rPr lang="en-GB" sz="3200" b="1" dirty="0" smtClean="0"/>
              <a:t>Grenoble</a:t>
            </a:r>
          </a:p>
          <a:p>
            <a:r>
              <a:rPr lang="en-GB" sz="3200" b="1" dirty="0" smtClean="0"/>
              <a:t>July 23 2011</a:t>
            </a:r>
            <a:endParaRPr lang="en-GB" sz="3200" b="1" dirty="0"/>
          </a:p>
        </p:txBody>
      </p:sp>
      <p:pic>
        <p:nvPicPr>
          <p:cNvPr id="66567" name="Picture 7" descr="stfc_logo"/>
          <p:cNvPicPr>
            <a:picLocks noChangeAspect="1" noChangeArrowheads="1"/>
          </p:cNvPicPr>
          <p:nvPr/>
        </p:nvPicPr>
        <p:blipFill>
          <a:blip r:embed="rId5" cstate="print"/>
          <a:srcRect/>
          <a:stretch>
            <a:fillRect/>
          </a:stretch>
        </p:blipFill>
        <p:spPr bwMode="auto">
          <a:xfrm>
            <a:off x="358775" y="5157788"/>
            <a:ext cx="2557463" cy="554037"/>
          </a:xfrm>
          <a:prstGeom prst="rect">
            <a:avLst/>
          </a:prstGeom>
          <a:noFill/>
          <a:ln w="9525">
            <a:noFill/>
            <a:miter lim="800000"/>
            <a:headEnd/>
            <a:tailEnd/>
          </a:ln>
        </p:spPr>
      </p:pic>
      <p:sp>
        <p:nvSpPr>
          <p:cNvPr id="11" name="AutoShape 5"/>
          <p:cNvSpPr>
            <a:spLocks noChangeArrowheads="1"/>
          </p:cNvSpPr>
          <p:nvPr/>
        </p:nvSpPr>
        <p:spPr bwMode="auto">
          <a:xfrm>
            <a:off x="0" y="332656"/>
            <a:ext cx="11991012" cy="6529275"/>
          </a:xfrm>
          <a:prstGeom prst="roundRect">
            <a:avLst>
              <a:gd name="adj" fmla="val 60"/>
            </a:avLst>
          </a:prstGeom>
          <a:noFill/>
          <a:ln w="9360">
            <a:noFill/>
            <a:round/>
            <a:headEnd/>
            <a:tailEnd/>
          </a:ln>
        </p:spPr>
        <p:txBody>
          <a:bodyPr wrap="none" anchor="ctr"/>
          <a:lstStyle/>
          <a:p>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1"/>
          <p:cNvSpPr>
            <a:spLocks noGrp="1"/>
          </p:cNvSpPr>
          <p:nvPr>
            <p:ph type="ftr" sz="quarter" idx="10"/>
          </p:nvPr>
        </p:nvSpPr>
        <p:spPr>
          <a:noFill/>
        </p:spPr>
        <p:txBody>
          <a:bodyPr/>
          <a:lstStyle/>
          <a:p>
            <a:r>
              <a:rPr lang="en-US"/>
              <a:t>P. Oddone,  NRC – DUSEL,  December 15,  2010</a:t>
            </a:r>
            <a:endParaRPr lang="en-US" sz="1200"/>
          </a:p>
        </p:txBody>
      </p:sp>
      <p:sp>
        <p:nvSpPr>
          <p:cNvPr id="61443" name="Slide Number Placeholder 2"/>
          <p:cNvSpPr>
            <a:spLocks noGrp="1"/>
          </p:cNvSpPr>
          <p:nvPr>
            <p:ph type="sldNum" sz="quarter" idx="11"/>
          </p:nvPr>
        </p:nvSpPr>
        <p:spPr>
          <a:noFill/>
        </p:spPr>
        <p:txBody>
          <a:bodyPr/>
          <a:lstStyle/>
          <a:p>
            <a:fld id="{F2296841-56C9-4ED2-9982-03CF6061BD98}" type="slidenum">
              <a:rPr lang="en-US" smtClean="0"/>
              <a:pPr/>
              <a:t>10</a:t>
            </a:fld>
            <a:endParaRPr lang="en-US" smtClean="0"/>
          </a:p>
        </p:txBody>
      </p:sp>
      <p:pic>
        <p:nvPicPr>
          <p:cNvPr id="61444" name="Picture 3" descr="Intro_Strait 14.jpg"/>
          <p:cNvPicPr>
            <a:picLocks noChangeAspect="1"/>
          </p:cNvPicPr>
          <p:nvPr/>
        </p:nvPicPr>
        <p:blipFill>
          <a:blip r:embed="rId2" cstate="print"/>
          <a:srcRect/>
          <a:stretch>
            <a:fillRect/>
          </a:stretch>
        </p:blipFill>
        <p:spPr bwMode="auto">
          <a:xfrm>
            <a:off x="0" y="0"/>
            <a:ext cx="9144000" cy="6196013"/>
          </a:xfrm>
          <a:prstGeom prst="rect">
            <a:avLst/>
          </a:prstGeom>
          <a:noFill/>
          <a:ln w="9525">
            <a:noFill/>
            <a:miter lim="800000"/>
            <a:headEnd/>
            <a:tailEnd/>
          </a:ln>
        </p:spPr>
      </p:pic>
      <p:sp>
        <p:nvSpPr>
          <p:cNvPr id="61445" name="Rectangle 4"/>
          <p:cNvSpPr>
            <a:spLocks noChangeArrowheads="1"/>
          </p:cNvSpPr>
          <p:nvPr/>
        </p:nvSpPr>
        <p:spPr bwMode="auto">
          <a:xfrm>
            <a:off x="8431213" y="5973763"/>
            <a:ext cx="309562" cy="177800"/>
          </a:xfrm>
          <a:prstGeom prst="rect">
            <a:avLst/>
          </a:prstGeom>
          <a:solidFill>
            <a:srgbClr val="FFFFFF"/>
          </a:solidFill>
          <a:ln w="9525" algn="ctr">
            <a:noFill/>
            <a:round/>
            <a:headEnd/>
            <a:tailEnd/>
          </a:ln>
        </p:spPr>
        <p:txBody>
          <a:bodyPr/>
          <a:lstStyle/>
          <a:p>
            <a:pPr algn="r">
              <a:spcBef>
                <a:spcPct val="20000"/>
              </a:spcBef>
              <a:buClr>
                <a:srgbClr val="FFFF00"/>
              </a:buClr>
              <a:buSzPct val="80000"/>
              <a:buFont typeface="Wingdings" pitchFamily="2" charset="2"/>
              <a:buNone/>
            </a:pPr>
            <a:endParaRPr lang="en-US" sz="2400">
              <a:solidFill>
                <a:srgbClr val="EAEAEA"/>
              </a:solidFill>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1"/>
          <p:cNvSpPr>
            <a:spLocks noGrp="1"/>
          </p:cNvSpPr>
          <p:nvPr>
            <p:ph type="ftr" sz="quarter" idx="10"/>
          </p:nvPr>
        </p:nvSpPr>
        <p:spPr>
          <a:noFill/>
        </p:spPr>
        <p:txBody>
          <a:bodyPr/>
          <a:lstStyle/>
          <a:p>
            <a:r>
              <a:rPr lang="en-US"/>
              <a:t>P. Oddone,  NRC – DUSEL,  December 15,  2010</a:t>
            </a:r>
            <a:endParaRPr lang="en-US" sz="1200"/>
          </a:p>
        </p:txBody>
      </p:sp>
      <p:pic>
        <p:nvPicPr>
          <p:cNvPr id="62468" name="Picture 3" descr="Intro_Strait 16.jpg"/>
          <p:cNvPicPr>
            <a:picLocks noChangeAspect="1"/>
          </p:cNvPicPr>
          <p:nvPr/>
        </p:nvPicPr>
        <p:blipFill>
          <a:blip r:embed="rId2" cstate="print"/>
          <a:srcRect/>
          <a:stretch>
            <a:fillRect/>
          </a:stretch>
        </p:blipFill>
        <p:spPr bwMode="auto">
          <a:xfrm>
            <a:off x="0" y="260648"/>
            <a:ext cx="9144000" cy="6227763"/>
          </a:xfrm>
          <a:prstGeom prst="rect">
            <a:avLst/>
          </a:prstGeom>
          <a:noFill/>
          <a:ln w="9525">
            <a:noFill/>
            <a:miter lim="800000"/>
            <a:headEnd/>
            <a:tailEnd/>
          </a:ln>
        </p:spPr>
      </p:pic>
      <p:sp>
        <p:nvSpPr>
          <p:cNvPr id="62469" name="Rectangle 4"/>
          <p:cNvSpPr>
            <a:spLocks noChangeArrowheads="1"/>
          </p:cNvSpPr>
          <p:nvPr/>
        </p:nvSpPr>
        <p:spPr bwMode="auto">
          <a:xfrm>
            <a:off x="8348663" y="6008688"/>
            <a:ext cx="415925" cy="153987"/>
          </a:xfrm>
          <a:prstGeom prst="rect">
            <a:avLst/>
          </a:prstGeom>
          <a:solidFill>
            <a:srgbClr val="FFFFFF"/>
          </a:solidFill>
          <a:ln w="9525" algn="ctr">
            <a:noFill/>
            <a:round/>
            <a:headEnd/>
            <a:tailEnd/>
          </a:ln>
        </p:spPr>
        <p:txBody>
          <a:bodyPr/>
          <a:lstStyle/>
          <a:p>
            <a:pPr algn="r">
              <a:spcBef>
                <a:spcPct val="20000"/>
              </a:spcBef>
              <a:buClr>
                <a:srgbClr val="FFFF00"/>
              </a:buClr>
              <a:buSzPct val="80000"/>
              <a:buFont typeface="Wingdings" pitchFamily="2" charset="2"/>
              <a:buNone/>
            </a:pPr>
            <a:endParaRPr lang="en-US" sz="2400">
              <a:solidFill>
                <a:srgbClr val="EAEAEA"/>
              </a:solidFill>
              <a:latin typeface="Arial" charset="0"/>
            </a:endParaRPr>
          </a:p>
        </p:txBody>
      </p:sp>
      <p:grpSp>
        <p:nvGrpSpPr>
          <p:cNvPr id="12" name="Group 11"/>
          <p:cNvGrpSpPr/>
          <p:nvPr/>
        </p:nvGrpSpPr>
        <p:grpSpPr>
          <a:xfrm>
            <a:off x="0" y="3140968"/>
            <a:ext cx="3888432" cy="3310589"/>
            <a:chOff x="0" y="3140968"/>
            <a:chExt cx="3888432" cy="3310589"/>
          </a:xfrm>
        </p:grpSpPr>
        <p:sp>
          <p:nvSpPr>
            <p:cNvPr id="7" name="TextBox 6"/>
            <p:cNvSpPr txBox="1"/>
            <p:nvPr/>
          </p:nvSpPr>
          <p:spPr>
            <a:xfrm>
              <a:off x="251520" y="3140968"/>
              <a:ext cx="2195736" cy="830997"/>
            </a:xfrm>
            <a:prstGeom prst="rect">
              <a:avLst/>
            </a:prstGeom>
            <a:solidFill>
              <a:srgbClr val="1407B9"/>
            </a:solidFill>
          </p:spPr>
          <p:txBody>
            <a:bodyPr wrap="square" rtlCol="0">
              <a:spAutoFit/>
            </a:bodyPr>
            <a:lstStyle/>
            <a:p>
              <a:r>
                <a:rPr lang="en-GB" sz="2400" dirty="0" smtClean="0"/>
                <a:t>Alternative is </a:t>
              </a:r>
            </a:p>
            <a:p>
              <a:r>
                <a:rPr lang="en-GB" sz="2400" dirty="0" smtClean="0"/>
                <a:t>34 </a:t>
              </a:r>
              <a:r>
                <a:rPr lang="en-GB" sz="2400" dirty="0" err="1" smtClean="0"/>
                <a:t>kT</a:t>
              </a:r>
              <a:r>
                <a:rPr lang="en-GB" sz="2400" dirty="0" smtClean="0"/>
                <a:t> of LAr</a:t>
              </a:r>
            </a:p>
          </p:txBody>
        </p:sp>
        <p:grpSp>
          <p:nvGrpSpPr>
            <p:cNvPr id="11" name="Group 10"/>
            <p:cNvGrpSpPr/>
            <p:nvPr/>
          </p:nvGrpSpPr>
          <p:grpSpPr>
            <a:xfrm>
              <a:off x="0" y="3861048"/>
              <a:ext cx="3888432" cy="2590509"/>
              <a:chOff x="0" y="3861048"/>
              <a:chExt cx="3888432" cy="2590509"/>
            </a:xfrm>
          </p:grpSpPr>
          <p:pic>
            <p:nvPicPr>
              <p:cNvPr id="632834" name="Picture 2"/>
              <p:cNvPicPr>
                <a:picLocks noChangeAspect="1" noChangeArrowheads="1"/>
              </p:cNvPicPr>
              <p:nvPr/>
            </p:nvPicPr>
            <p:blipFill>
              <a:blip r:embed="rId3" cstate="print"/>
              <a:srcRect/>
              <a:stretch>
                <a:fillRect/>
              </a:stretch>
            </p:blipFill>
            <p:spPr bwMode="auto">
              <a:xfrm>
                <a:off x="0" y="4293096"/>
                <a:ext cx="3888432" cy="2158461"/>
              </a:xfrm>
              <a:prstGeom prst="rect">
                <a:avLst/>
              </a:prstGeom>
              <a:noFill/>
              <a:ln w="9525">
                <a:noFill/>
                <a:miter lim="800000"/>
                <a:headEnd/>
                <a:tailEnd/>
              </a:ln>
            </p:spPr>
          </p:pic>
          <p:cxnSp>
            <p:nvCxnSpPr>
              <p:cNvPr id="8" name="Straight Arrow Connector 7"/>
              <p:cNvCxnSpPr/>
              <p:nvPr/>
            </p:nvCxnSpPr>
            <p:spPr bwMode="auto">
              <a:xfrm rot="16200000" flipH="1">
                <a:off x="503548" y="4113076"/>
                <a:ext cx="720080" cy="216024"/>
              </a:xfrm>
              <a:prstGeom prst="straightConnector1">
                <a:avLst/>
              </a:prstGeom>
              <a:solidFill>
                <a:srgbClr val="FFFFFF"/>
              </a:solidFill>
              <a:ln w="44450" cap="flat" cmpd="sng" algn="ctr">
                <a:solidFill>
                  <a:schemeClr val="accent6"/>
                </a:solidFill>
                <a:prstDash val="solid"/>
                <a:round/>
                <a:headEnd type="none" w="med" len="med"/>
                <a:tailEnd type="arrow"/>
              </a:ln>
              <a:effectLst/>
            </p:spPr>
          </p:cxnSp>
        </p:grpSp>
      </p:grpSp>
      <p:sp>
        <p:nvSpPr>
          <p:cNvPr id="9" name="TextBox 8"/>
          <p:cNvSpPr txBox="1"/>
          <p:nvPr/>
        </p:nvSpPr>
        <p:spPr>
          <a:xfrm>
            <a:off x="395536" y="6453336"/>
            <a:ext cx="6336704" cy="461665"/>
          </a:xfrm>
          <a:prstGeom prst="rect">
            <a:avLst/>
          </a:prstGeom>
          <a:solidFill>
            <a:srgbClr val="1407B9"/>
          </a:solidFill>
        </p:spPr>
        <p:txBody>
          <a:bodyPr wrap="square" rtlCol="0">
            <a:spAutoFit/>
          </a:bodyPr>
          <a:lstStyle/>
          <a:p>
            <a:r>
              <a:rPr lang="en-GB" sz="2400" dirty="0" smtClean="0"/>
              <a:t>LAr Slight cheaper but riskier – Marx Committee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8738" name="Picture 2"/>
          <p:cNvPicPr>
            <a:picLocks noChangeAspect="1" noChangeArrowheads="1"/>
          </p:cNvPicPr>
          <p:nvPr/>
        </p:nvPicPr>
        <p:blipFill>
          <a:blip r:embed="rId2" cstate="print"/>
          <a:srcRect/>
          <a:stretch>
            <a:fillRect/>
          </a:stretch>
        </p:blipFill>
        <p:spPr bwMode="auto">
          <a:xfrm>
            <a:off x="1378796" y="1514209"/>
            <a:ext cx="7153644" cy="5371175"/>
          </a:xfrm>
          <a:prstGeom prst="rect">
            <a:avLst/>
          </a:prstGeom>
          <a:noFill/>
          <a:ln w="9525">
            <a:noFill/>
            <a:miter lim="800000"/>
            <a:headEnd/>
            <a:tailEnd/>
          </a:ln>
        </p:spPr>
      </p:pic>
      <p:pic>
        <p:nvPicPr>
          <p:cNvPr id="4" name="Picture 3"/>
          <p:cNvPicPr>
            <a:picLocks noChangeAspect="1" noChangeArrowheads="1"/>
          </p:cNvPicPr>
          <p:nvPr/>
        </p:nvPicPr>
        <p:blipFill>
          <a:blip r:embed="rId3" cstate="print"/>
          <a:srcRect/>
          <a:stretch>
            <a:fillRect/>
          </a:stretch>
        </p:blipFill>
        <p:spPr bwMode="auto">
          <a:xfrm>
            <a:off x="4953000" y="0"/>
            <a:ext cx="4191000" cy="2762250"/>
          </a:xfrm>
          <a:prstGeom prst="rect">
            <a:avLst/>
          </a:prstGeom>
          <a:noFill/>
          <a:ln w="9525">
            <a:noFill/>
            <a:miter lim="800000"/>
            <a:headEnd/>
            <a:tailEnd/>
          </a:ln>
        </p:spPr>
      </p:pic>
      <p:grpSp>
        <p:nvGrpSpPr>
          <p:cNvPr id="11" name="Group 10"/>
          <p:cNvGrpSpPr/>
          <p:nvPr/>
        </p:nvGrpSpPr>
        <p:grpSpPr>
          <a:xfrm>
            <a:off x="0" y="0"/>
            <a:ext cx="4644008" cy="3933056"/>
            <a:chOff x="0" y="0"/>
            <a:chExt cx="4644008" cy="3933056"/>
          </a:xfrm>
        </p:grpSpPr>
        <p:pic>
          <p:nvPicPr>
            <p:cNvPr id="628739" name="Picture 3"/>
            <p:cNvPicPr>
              <a:picLocks noChangeAspect="1" noChangeArrowheads="1"/>
            </p:cNvPicPr>
            <p:nvPr/>
          </p:nvPicPr>
          <p:blipFill>
            <a:blip r:embed="rId4" cstate="print"/>
            <a:srcRect/>
            <a:stretch>
              <a:fillRect/>
            </a:stretch>
          </p:blipFill>
          <p:spPr bwMode="auto">
            <a:xfrm>
              <a:off x="0" y="0"/>
              <a:ext cx="2447925" cy="2409825"/>
            </a:xfrm>
            <a:prstGeom prst="rect">
              <a:avLst/>
            </a:prstGeom>
            <a:noFill/>
            <a:ln w="9525">
              <a:noFill/>
              <a:miter lim="800000"/>
              <a:headEnd/>
              <a:tailEnd/>
            </a:ln>
          </p:spPr>
        </p:pic>
        <p:cxnSp>
          <p:nvCxnSpPr>
            <p:cNvPr id="6" name="Straight Connector 5"/>
            <p:cNvCxnSpPr/>
            <p:nvPr/>
          </p:nvCxnSpPr>
          <p:spPr bwMode="auto">
            <a:xfrm>
              <a:off x="2267744" y="260648"/>
              <a:ext cx="2376264" cy="1872208"/>
            </a:xfrm>
            <a:prstGeom prst="line">
              <a:avLst/>
            </a:prstGeom>
            <a:solidFill>
              <a:srgbClr val="FFFFFF"/>
            </a:solidFill>
            <a:ln w="44450" cap="flat" cmpd="sng" algn="ctr">
              <a:solidFill>
                <a:schemeClr val="accent2"/>
              </a:solidFill>
              <a:prstDash val="solid"/>
              <a:round/>
              <a:headEnd type="none" w="med" len="med"/>
              <a:tailEnd type="none" w="med" len="med"/>
            </a:ln>
            <a:effectLst/>
          </p:spPr>
        </p:cxnSp>
        <p:cxnSp>
          <p:nvCxnSpPr>
            <p:cNvPr id="9" name="Straight Connector 8"/>
            <p:cNvCxnSpPr/>
            <p:nvPr/>
          </p:nvCxnSpPr>
          <p:spPr bwMode="auto">
            <a:xfrm>
              <a:off x="323528" y="2204864"/>
              <a:ext cx="2376264" cy="1728192"/>
            </a:xfrm>
            <a:prstGeom prst="line">
              <a:avLst/>
            </a:prstGeom>
            <a:solidFill>
              <a:srgbClr val="FFFFFF"/>
            </a:solidFill>
            <a:ln w="44450" cap="flat" cmpd="sng" algn="ctr">
              <a:solidFill>
                <a:schemeClr val="accent2"/>
              </a:solidFill>
              <a:prstDash val="solid"/>
              <a:round/>
              <a:headEnd type="none" w="med" len="med"/>
              <a:tailEnd type="none" w="med" len="med"/>
            </a:ln>
            <a:effectLst/>
          </p:spPr>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3666" name="Picture 2"/>
          <p:cNvPicPr>
            <a:picLocks noChangeAspect="1" noChangeArrowheads="1"/>
          </p:cNvPicPr>
          <p:nvPr/>
        </p:nvPicPr>
        <p:blipFill>
          <a:blip r:embed="rId2" cstate="print"/>
          <a:srcRect/>
          <a:stretch>
            <a:fillRect/>
          </a:stretch>
        </p:blipFill>
        <p:spPr bwMode="auto">
          <a:xfrm>
            <a:off x="144016" y="260648"/>
            <a:ext cx="8892480" cy="629251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6" descr="Satellite_View_of_Japan_1999"/>
          <p:cNvPicPr>
            <a:picLocks noGrp="1" noChangeAspect="1" noChangeArrowheads="1"/>
          </p:cNvPicPr>
          <p:nvPr>
            <p:ph/>
          </p:nvPr>
        </p:nvPicPr>
        <p:blipFill>
          <a:blip r:embed="rId3" cstate="print"/>
          <a:srcRect/>
          <a:stretch>
            <a:fillRect/>
          </a:stretch>
        </p:blipFill>
        <p:spPr>
          <a:xfrm>
            <a:off x="3779838" y="0"/>
            <a:ext cx="5376862" cy="6867525"/>
          </a:xfrm>
        </p:spPr>
      </p:pic>
      <p:pic>
        <p:nvPicPr>
          <p:cNvPr id="19459" name="Picture 13" descr="HK-2detectors-041014"/>
          <p:cNvPicPr>
            <a:picLocks noChangeAspect="1" noChangeArrowheads="1"/>
          </p:cNvPicPr>
          <p:nvPr/>
        </p:nvPicPr>
        <p:blipFill>
          <a:blip r:embed="rId4" cstate="print"/>
          <a:srcRect/>
          <a:stretch>
            <a:fillRect/>
          </a:stretch>
        </p:blipFill>
        <p:spPr bwMode="auto">
          <a:xfrm>
            <a:off x="57150" y="407988"/>
            <a:ext cx="3646488" cy="2346325"/>
          </a:xfrm>
          <a:prstGeom prst="rect">
            <a:avLst/>
          </a:prstGeom>
          <a:noFill/>
          <a:ln w="28575">
            <a:solidFill>
              <a:srgbClr val="FFFF00"/>
            </a:solidFill>
            <a:miter lim="800000"/>
            <a:headEnd/>
            <a:tailEnd/>
          </a:ln>
        </p:spPr>
      </p:pic>
      <p:sp>
        <p:nvSpPr>
          <p:cNvPr id="19460" name="Line 11"/>
          <p:cNvSpPr>
            <a:spLocks noChangeShapeType="1"/>
          </p:cNvSpPr>
          <p:nvPr/>
        </p:nvSpPr>
        <p:spPr bwMode="auto">
          <a:xfrm flipH="1" flipV="1">
            <a:off x="6650038" y="3997325"/>
            <a:ext cx="1057275" cy="30163"/>
          </a:xfrm>
          <a:prstGeom prst="line">
            <a:avLst/>
          </a:prstGeom>
          <a:noFill/>
          <a:ln w="28575">
            <a:solidFill>
              <a:srgbClr val="FFFF00"/>
            </a:solidFill>
            <a:round/>
            <a:headEnd/>
            <a:tailEnd type="arrow" w="lg" len="lg"/>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61" name="Line 12"/>
          <p:cNvSpPr>
            <a:spLocks noChangeShapeType="1"/>
          </p:cNvSpPr>
          <p:nvPr/>
        </p:nvSpPr>
        <p:spPr bwMode="auto">
          <a:xfrm flipH="1">
            <a:off x="5788025" y="4048125"/>
            <a:ext cx="1930400" cy="41275"/>
          </a:xfrm>
          <a:prstGeom prst="line">
            <a:avLst/>
          </a:prstGeom>
          <a:noFill/>
          <a:ln w="28575">
            <a:solidFill>
              <a:srgbClr val="FF9900"/>
            </a:solidFill>
            <a:round/>
            <a:headEnd/>
            <a:tailEnd type="arrow" w="lg" len="lg"/>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pic>
        <p:nvPicPr>
          <p:cNvPr id="19462" name="Picture 13" descr="マークカラー"/>
          <p:cNvPicPr>
            <a:picLocks noChangeAspect="1" noChangeArrowheads="1"/>
          </p:cNvPicPr>
          <p:nvPr/>
        </p:nvPicPr>
        <p:blipFill>
          <a:blip r:embed="rId5" cstate="print"/>
          <a:srcRect/>
          <a:stretch>
            <a:fillRect/>
          </a:stretch>
        </p:blipFill>
        <p:spPr bwMode="auto">
          <a:xfrm>
            <a:off x="7802563" y="3927475"/>
            <a:ext cx="242887" cy="217488"/>
          </a:xfrm>
          <a:prstGeom prst="rect">
            <a:avLst/>
          </a:prstGeom>
          <a:noFill/>
          <a:ln w="9525">
            <a:noFill/>
            <a:miter lim="800000"/>
            <a:headEnd/>
            <a:tailEnd/>
          </a:ln>
        </p:spPr>
      </p:pic>
      <p:sp>
        <p:nvSpPr>
          <p:cNvPr id="19463" name="テキスト ボックス 14"/>
          <p:cNvSpPr txBox="1">
            <a:spLocks noChangeArrowheads="1"/>
          </p:cNvSpPr>
          <p:nvPr/>
        </p:nvSpPr>
        <p:spPr bwMode="auto">
          <a:xfrm>
            <a:off x="1065213" y="6243638"/>
            <a:ext cx="2624137" cy="646331"/>
          </a:xfrm>
          <a:prstGeom prst="rect">
            <a:avLst/>
          </a:prstGeom>
          <a:noFill/>
          <a:ln w="9525">
            <a:noFill/>
            <a:miter lim="800000"/>
            <a:headEnd/>
            <a:tailEnd/>
          </a:ln>
        </p:spPr>
        <p:txBody>
          <a:bodyPr lIns="0" tIns="0" rIns="0" bIns="0">
            <a:spAutoFit/>
          </a:bodyPr>
          <a:lstStyle/>
          <a:p>
            <a:pPr algn="l" defTabSz="912813" fontAlgn="auto">
              <a:spcBef>
                <a:spcPts val="0"/>
              </a:spcBef>
              <a:spcAft>
                <a:spcPts val="0"/>
              </a:spcAft>
            </a:pPr>
            <a:r>
              <a:rPr kumimoji="1" lang="en-US" altLang="ja-JP" sz="1400" smtClean="0">
                <a:solidFill>
                  <a:srgbClr val="2E2E48"/>
                </a:solidFill>
                <a:latin typeface="Times New Roman" pitchFamily="18" charset="0"/>
                <a:ea typeface="ＭＳ 明朝" pitchFamily="17" charset="-128"/>
              </a:rPr>
              <a:t>P32 proposal (Lar TPC R&amp;D)</a:t>
            </a:r>
          </a:p>
          <a:p>
            <a:pPr algn="l" defTabSz="912813" fontAlgn="auto">
              <a:spcBef>
                <a:spcPts val="0"/>
              </a:spcBef>
              <a:spcAft>
                <a:spcPts val="0"/>
              </a:spcAft>
            </a:pPr>
            <a:r>
              <a:rPr kumimoji="1" lang="en-US" altLang="ja-JP" sz="1400" smtClean="0">
                <a:solidFill>
                  <a:srgbClr val="2E2E48"/>
                </a:solidFill>
                <a:latin typeface="Times New Roman" pitchFamily="18" charset="0"/>
                <a:ea typeface="ＭＳ 明朝" pitchFamily="17" charset="-128"/>
              </a:rPr>
              <a:t>Recommended by J-PARC PAC</a:t>
            </a:r>
          </a:p>
          <a:p>
            <a:pPr algn="l" defTabSz="912813" fontAlgn="auto">
              <a:spcBef>
                <a:spcPts val="0"/>
              </a:spcBef>
              <a:spcAft>
                <a:spcPts val="0"/>
              </a:spcAft>
            </a:pPr>
            <a:r>
              <a:rPr kumimoji="1" lang="en-US" altLang="ja-JP" sz="1400" smtClean="0">
                <a:solidFill>
                  <a:srgbClr val="2E2E48"/>
                </a:solidFill>
                <a:latin typeface="Times New Roman" pitchFamily="18" charset="0"/>
                <a:ea typeface="ＭＳ 明朝" pitchFamily="17" charset="-128"/>
              </a:rPr>
              <a:t>(Jan 2010), arXiv:0804.2111</a:t>
            </a:r>
          </a:p>
        </p:txBody>
      </p:sp>
      <p:pic>
        <p:nvPicPr>
          <p:cNvPr id="19464" name="Picture 3"/>
          <p:cNvPicPr>
            <a:picLocks noChangeAspect="1" noChangeArrowheads="1"/>
          </p:cNvPicPr>
          <p:nvPr/>
        </p:nvPicPr>
        <p:blipFill>
          <a:blip r:embed="rId6" cstate="print"/>
          <a:srcRect/>
          <a:stretch>
            <a:fillRect/>
          </a:stretch>
        </p:blipFill>
        <p:spPr bwMode="auto">
          <a:xfrm>
            <a:off x="76200" y="3873500"/>
            <a:ext cx="3621088" cy="2317750"/>
          </a:xfrm>
          <a:prstGeom prst="rect">
            <a:avLst/>
          </a:prstGeom>
          <a:noFill/>
          <a:ln w="28575">
            <a:solidFill>
              <a:srgbClr val="FF9900"/>
            </a:solidFill>
            <a:miter lim="800000"/>
            <a:headEnd/>
            <a:tailEnd/>
          </a:ln>
        </p:spPr>
      </p:pic>
      <p:sp>
        <p:nvSpPr>
          <p:cNvPr id="19465" name="Text Box 16"/>
          <p:cNvSpPr txBox="1">
            <a:spLocks noChangeArrowheads="1"/>
          </p:cNvSpPr>
          <p:nvPr/>
        </p:nvSpPr>
        <p:spPr bwMode="auto">
          <a:xfrm>
            <a:off x="133350" y="50800"/>
            <a:ext cx="2959143" cy="276999"/>
          </a:xfrm>
          <a:prstGeom prst="rect">
            <a:avLst/>
          </a:prstGeom>
          <a:noFill/>
          <a:ln w="9525">
            <a:noFill/>
            <a:miter lim="800000"/>
            <a:headEnd/>
            <a:tailEnd/>
          </a:ln>
        </p:spPr>
        <p:txBody>
          <a:bodyPr wrap="none" lIns="0" tIns="0" rIns="0" bIns="0">
            <a:spAutoFit/>
          </a:bodyPr>
          <a:lstStyle/>
          <a:p>
            <a:pPr algn="l" fontAlgn="auto">
              <a:spcBef>
                <a:spcPts val="0"/>
              </a:spcBef>
              <a:spcAft>
                <a:spcPts val="0"/>
              </a:spcAft>
            </a:pPr>
            <a:r>
              <a:rPr kumimoji="1" lang="en-US" altLang="ja-JP" sz="1800" dirty="0" err="1" smtClean="0">
                <a:solidFill>
                  <a:srgbClr val="2E2E48"/>
                </a:solidFill>
                <a:latin typeface="Times New Roman"/>
              </a:rPr>
              <a:t>Kamioka</a:t>
            </a:r>
            <a:r>
              <a:rPr kumimoji="1" lang="en-US" altLang="ja-JP" sz="1800" dirty="0" smtClean="0">
                <a:solidFill>
                  <a:srgbClr val="2E2E48"/>
                </a:solidFill>
                <a:latin typeface="Times New Roman"/>
              </a:rPr>
              <a:t> L=295km OA=2.5deg</a:t>
            </a:r>
          </a:p>
        </p:txBody>
      </p:sp>
      <p:sp>
        <p:nvSpPr>
          <p:cNvPr id="19466" name="Text Box 17"/>
          <p:cNvSpPr txBox="1">
            <a:spLocks noChangeArrowheads="1"/>
          </p:cNvSpPr>
          <p:nvPr/>
        </p:nvSpPr>
        <p:spPr bwMode="auto">
          <a:xfrm>
            <a:off x="85725" y="3284984"/>
            <a:ext cx="3568700" cy="553998"/>
          </a:xfrm>
          <a:prstGeom prst="rect">
            <a:avLst/>
          </a:prstGeom>
          <a:noFill/>
          <a:ln w="9525">
            <a:noFill/>
            <a:miter lim="800000"/>
            <a:headEnd/>
            <a:tailEnd/>
          </a:ln>
        </p:spPr>
        <p:txBody>
          <a:bodyPr wrap="square" lIns="0" tIns="0" rIns="0" bIns="0">
            <a:spAutoFit/>
          </a:bodyPr>
          <a:lstStyle/>
          <a:p>
            <a:pPr algn="l" fontAlgn="auto">
              <a:spcBef>
                <a:spcPts val="0"/>
              </a:spcBef>
              <a:spcAft>
                <a:spcPts val="0"/>
              </a:spcAft>
            </a:pPr>
            <a:r>
              <a:rPr kumimoji="1" lang="en-US" altLang="ja-JP" sz="1800" dirty="0" err="1" smtClean="0">
                <a:solidFill>
                  <a:srgbClr val="2E2E48"/>
                </a:solidFill>
                <a:latin typeface="Times New Roman"/>
              </a:rPr>
              <a:t>Okinoshima</a:t>
            </a:r>
            <a:r>
              <a:rPr kumimoji="1" lang="en-US" altLang="ja-JP" sz="1800" dirty="0" smtClean="0">
                <a:solidFill>
                  <a:srgbClr val="2E2E48"/>
                </a:solidFill>
                <a:latin typeface="Times New Roman"/>
              </a:rPr>
              <a:t> L=658km OA=0.78deg</a:t>
            </a:r>
          </a:p>
          <a:p>
            <a:pPr algn="l" fontAlgn="auto">
              <a:spcBef>
                <a:spcPts val="0"/>
              </a:spcBef>
              <a:spcAft>
                <a:spcPts val="0"/>
              </a:spcAft>
            </a:pPr>
            <a:r>
              <a:rPr kumimoji="1" lang="en-US" altLang="ja-JP" sz="1800" dirty="0" smtClean="0">
                <a:solidFill>
                  <a:srgbClr val="2E2E48"/>
                </a:solidFill>
                <a:latin typeface="Times New Roman"/>
              </a:rPr>
              <a:t>               </a:t>
            </a:r>
            <a:r>
              <a:rPr kumimoji="1" lang="en-US" altLang="ja-JP" sz="1800" b="1" i="1" dirty="0" smtClean="0">
                <a:solidFill>
                  <a:srgbClr val="2E2E48"/>
                </a:solidFill>
                <a:latin typeface="Times New Roman"/>
              </a:rPr>
              <a:t>Almost On-Axis      </a:t>
            </a:r>
          </a:p>
        </p:txBody>
      </p:sp>
      <p:sp>
        <p:nvSpPr>
          <p:cNvPr id="19467" name="Line 18"/>
          <p:cNvSpPr>
            <a:spLocks noChangeShapeType="1"/>
          </p:cNvSpPr>
          <p:nvPr/>
        </p:nvSpPr>
        <p:spPr bwMode="auto">
          <a:xfrm flipV="1">
            <a:off x="3708400" y="4222750"/>
            <a:ext cx="1890713" cy="1993900"/>
          </a:xfrm>
          <a:prstGeom prst="line">
            <a:avLst/>
          </a:prstGeom>
          <a:noFill/>
          <a:ln w="9525">
            <a:solidFill>
              <a:srgbClr val="FF99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68" name="Line 19"/>
          <p:cNvSpPr>
            <a:spLocks noChangeShapeType="1"/>
          </p:cNvSpPr>
          <p:nvPr/>
        </p:nvSpPr>
        <p:spPr bwMode="auto">
          <a:xfrm>
            <a:off x="3749675" y="3822700"/>
            <a:ext cx="1871663" cy="246063"/>
          </a:xfrm>
          <a:prstGeom prst="line">
            <a:avLst/>
          </a:prstGeom>
          <a:noFill/>
          <a:ln w="9525">
            <a:solidFill>
              <a:srgbClr val="FF99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69" name="Line 20"/>
          <p:cNvSpPr>
            <a:spLocks noChangeShapeType="1"/>
          </p:cNvSpPr>
          <p:nvPr/>
        </p:nvSpPr>
        <p:spPr bwMode="auto">
          <a:xfrm>
            <a:off x="3708400" y="2774950"/>
            <a:ext cx="2814638" cy="1212850"/>
          </a:xfrm>
          <a:prstGeom prst="line">
            <a:avLst/>
          </a:prstGeom>
          <a:noFill/>
          <a:ln w="9525">
            <a:solidFill>
              <a:srgbClr val="FFFF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9470" name="Line 21"/>
          <p:cNvSpPr>
            <a:spLocks noChangeShapeType="1"/>
          </p:cNvSpPr>
          <p:nvPr/>
        </p:nvSpPr>
        <p:spPr bwMode="auto">
          <a:xfrm>
            <a:off x="3749675" y="381000"/>
            <a:ext cx="2817813" cy="3522663"/>
          </a:xfrm>
          <a:prstGeom prst="line">
            <a:avLst/>
          </a:prstGeom>
          <a:noFill/>
          <a:ln w="9525">
            <a:solidFill>
              <a:srgbClr val="FFFF00"/>
            </a:solidFill>
            <a:round/>
            <a:headEnd/>
            <a:tailEnd/>
          </a:ln>
        </p:spPr>
        <p:txBody>
          <a:bodyPr/>
          <a:lstStyle/>
          <a:p>
            <a:pPr algn="l" fontAlgn="auto">
              <a:spcBef>
                <a:spcPts val="0"/>
              </a:spcBef>
              <a:spcAft>
                <a:spcPts val="0"/>
              </a:spcAft>
            </a:pPr>
            <a:endParaRPr kumimoji="1" lang="ja-JP" altLang="en-US" sz="1800" smtClean="0">
              <a:solidFill>
                <a:srgbClr val="FFFFFF"/>
              </a:solidFill>
              <a:latin typeface="Times New Roman"/>
            </a:endParaRPr>
          </a:p>
        </p:txBody>
      </p:sp>
      <p:sp>
        <p:nvSpPr>
          <p:cNvPr id="15" name="タイトル 14"/>
          <p:cNvSpPr>
            <a:spLocks noGrp="1"/>
          </p:cNvSpPr>
          <p:nvPr>
            <p:ph type="title" idx="4294967295"/>
          </p:nvPr>
        </p:nvSpPr>
        <p:spPr>
          <a:xfrm>
            <a:off x="4081537" y="98376"/>
            <a:ext cx="4810943" cy="882352"/>
          </a:xfrm>
          <a:solidFill>
            <a:schemeClr val="bg1">
              <a:lumMod val="50000"/>
            </a:schemeClr>
          </a:solidFill>
        </p:spPr>
        <p:txBody>
          <a:bodyPr/>
          <a:lstStyle/>
          <a:p>
            <a:r>
              <a:rPr kumimoji="1" lang="en-US" altLang="ja-JP" sz="4400" b="1" dirty="0" smtClean="0">
                <a:solidFill>
                  <a:schemeClr val="accent2">
                    <a:lumMod val="90000"/>
                  </a:schemeClr>
                </a:solidFill>
                <a:latin typeface="Times New Roman"/>
                <a:ea typeface="ＭＳ Ｐゴシック"/>
                <a:cs typeface="+mj-cs"/>
              </a:rPr>
              <a:t>Scenarios in Japan</a:t>
            </a:r>
            <a:endParaRPr kumimoji="1" lang="ja-JP" altLang="en-US" dirty="0">
              <a:solidFill>
                <a:schemeClr val="accent2">
                  <a:lumMod val="90000"/>
                </a:schemeClr>
              </a:solidFill>
            </a:endParaRPr>
          </a:p>
        </p:txBody>
      </p:sp>
      <p:sp>
        <p:nvSpPr>
          <p:cNvPr id="16" name="テキスト ボックス 15"/>
          <p:cNvSpPr txBox="1"/>
          <p:nvPr/>
        </p:nvSpPr>
        <p:spPr>
          <a:xfrm>
            <a:off x="7236296" y="3429000"/>
            <a:ext cx="1468672" cy="1200329"/>
          </a:xfrm>
          <a:prstGeom prst="rect">
            <a:avLst/>
          </a:prstGeom>
          <a:noFill/>
        </p:spPr>
        <p:txBody>
          <a:bodyPr wrap="none" rtlCol="0">
            <a:spAutoFit/>
          </a:bodyPr>
          <a:lstStyle/>
          <a:p>
            <a:pPr algn="l" fontAlgn="auto">
              <a:spcBef>
                <a:spcPts val="0"/>
              </a:spcBef>
              <a:spcAft>
                <a:spcPts val="0"/>
              </a:spcAft>
            </a:pPr>
            <a:r>
              <a:rPr kumimoji="1" lang="en-US" altLang="ja-JP" sz="2400" b="1" dirty="0" smtClean="0">
                <a:latin typeface="Times New Roman"/>
              </a:rPr>
              <a:t>J-PARC</a:t>
            </a:r>
          </a:p>
          <a:p>
            <a:pPr algn="l" fontAlgn="auto">
              <a:spcBef>
                <a:spcPts val="0"/>
              </a:spcBef>
              <a:spcAft>
                <a:spcPts val="0"/>
              </a:spcAft>
            </a:pPr>
            <a:endParaRPr kumimoji="1" lang="en-US" altLang="ja-JP" sz="2400" b="1" dirty="0" smtClean="0">
              <a:latin typeface="Times New Roman"/>
            </a:endParaRPr>
          </a:p>
          <a:p>
            <a:pPr algn="l" fontAlgn="auto">
              <a:spcBef>
                <a:spcPts val="0"/>
              </a:spcBef>
              <a:spcAft>
                <a:spcPts val="0"/>
              </a:spcAft>
            </a:pPr>
            <a:r>
              <a:rPr kumimoji="1" lang="en-US" altLang="ja-JP" sz="2400" b="1" dirty="0" smtClean="0">
                <a:latin typeface="Times New Roman"/>
                <a:sym typeface="Wingdings" pitchFamily="2" charset="2"/>
              </a:rPr>
              <a:t>1.7MW</a:t>
            </a:r>
          </a:p>
        </p:txBody>
      </p:sp>
      <p:pic>
        <p:nvPicPr>
          <p:cNvPr id="750595" name="Picture 3"/>
          <p:cNvPicPr>
            <a:picLocks noChangeAspect="1" noChangeArrowheads="1"/>
          </p:cNvPicPr>
          <p:nvPr/>
        </p:nvPicPr>
        <p:blipFill>
          <a:blip r:embed="rId7" cstate="print"/>
          <a:srcRect/>
          <a:stretch>
            <a:fillRect/>
          </a:stretch>
        </p:blipFill>
        <p:spPr bwMode="auto">
          <a:xfrm>
            <a:off x="6228184" y="1196752"/>
            <a:ext cx="2300880" cy="2198365"/>
          </a:xfrm>
          <a:prstGeom prst="rect">
            <a:avLst/>
          </a:prstGeom>
          <a:noFill/>
          <a:ln w="9525">
            <a:noFill/>
            <a:miter lim="800000"/>
            <a:headEnd/>
            <a:tailEnd/>
          </a:ln>
        </p:spPr>
      </p:pic>
      <p:pic>
        <p:nvPicPr>
          <p:cNvPr id="21" name="Picture 2"/>
          <p:cNvPicPr>
            <a:picLocks noChangeAspect="1" noChangeArrowheads="1"/>
          </p:cNvPicPr>
          <p:nvPr/>
        </p:nvPicPr>
        <p:blipFill>
          <a:blip r:embed="rId8" cstate="print"/>
          <a:srcRect/>
          <a:stretch>
            <a:fillRect/>
          </a:stretch>
        </p:blipFill>
        <p:spPr bwMode="auto">
          <a:xfrm>
            <a:off x="4355976" y="4437112"/>
            <a:ext cx="2264701" cy="2420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750595"/>
                                        </p:tgtEl>
                                        <p:attrNameLst>
                                          <p:attrName>style.visibility</p:attrName>
                                        </p:attrNameLst>
                                      </p:cBhvr>
                                      <p:to>
                                        <p:strVal val="visible"/>
                                      </p:to>
                                    </p:set>
                                    <p:anim calcmode="lin" valueType="num">
                                      <p:cBhvr>
                                        <p:cTn id="7" dur="500" fill="hold"/>
                                        <p:tgtEl>
                                          <p:spTgt spid="750595"/>
                                        </p:tgtEl>
                                        <p:attrNameLst>
                                          <p:attrName>ppt_w</p:attrName>
                                        </p:attrNameLst>
                                      </p:cBhvr>
                                      <p:tavLst>
                                        <p:tav tm="0">
                                          <p:val>
                                            <p:fltVal val="0"/>
                                          </p:val>
                                        </p:tav>
                                        <p:tav tm="100000">
                                          <p:val>
                                            <p:strVal val="#ppt_w"/>
                                          </p:val>
                                        </p:tav>
                                      </p:tavLst>
                                    </p:anim>
                                    <p:anim calcmode="lin" valueType="num">
                                      <p:cBhvr>
                                        <p:cTn id="8" dur="500" fill="hold"/>
                                        <p:tgtEl>
                                          <p:spTgt spid="75059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0786" name="Picture 2"/>
          <p:cNvPicPr>
            <a:picLocks noChangeAspect="1" noChangeArrowheads="1"/>
          </p:cNvPicPr>
          <p:nvPr/>
        </p:nvPicPr>
        <p:blipFill>
          <a:blip r:embed="rId2" cstate="print"/>
          <a:srcRect/>
          <a:stretch>
            <a:fillRect/>
          </a:stretch>
        </p:blipFill>
        <p:spPr bwMode="auto">
          <a:xfrm>
            <a:off x="179512" y="44624"/>
            <a:ext cx="8923130" cy="6858000"/>
          </a:xfrm>
          <a:prstGeom prst="rect">
            <a:avLst/>
          </a:prstGeom>
          <a:noFill/>
          <a:ln w="9525">
            <a:noFill/>
            <a:miter lim="800000"/>
            <a:headEnd/>
            <a:tailEnd/>
          </a:ln>
        </p:spPr>
      </p:pic>
      <p:pic>
        <p:nvPicPr>
          <p:cNvPr id="630787" name="Picture 3"/>
          <p:cNvPicPr>
            <a:picLocks noChangeAspect="1" noChangeArrowheads="1"/>
          </p:cNvPicPr>
          <p:nvPr/>
        </p:nvPicPr>
        <p:blipFill>
          <a:blip r:embed="rId3" cstate="print"/>
          <a:srcRect/>
          <a:stretch>
            <a:fillRect/>
          </a:stretch>
        </p:blipFill>
        <p:spPr bwMode="auto">
          <a:xfrm>
            <a:off x="312068" y="2223618"/>
            <a:ext cx="3611860" cy="1853454"/>
          </a:xfrm>
          <a:prstGeom prst="rect">
            <a:avLst/>
          </a:prstGeom>
          <a:noFill/>
          <a:ln w="9525">
            <a:noFill/>
            <a:miter lim="800000"/>
            <a:headEnd/>
            <a:tailEnd/>
          </a:ln>
        </p:spPr>
      </p:pic>
      <p:pic>
        <p:nvPicPr>
          <p:cNvPr id="630788" name="Picture 4"/>
          <p:cNvPicPr>
            <a:picLocks noChangeAspect="1" noChangeArrowheads="1"/>
          </p:cNvPicPr>
          <p:nvPr/>
        </p:nvPicPr>
        <p:blipFill>
          <a:blip r:embed="rId4" cstate="print"/>
          <a:srcRect/>
          <a:stretch>
            <a:fillRect/>
          </a:stretch>
        </p:blipFill>
        <p:spPr bwMode="auto">
          <a:xfrm>
            <a:off x="5536257" y="2746995"/>
            <a:ext cx="2924175" cy="1762125"/>
          </a:xfrm>
          <a:prstGeom prst="rect">
            <a:avLst/>
          </a:prstGeom>
          <a:noFill/>
          <a:ln w="9525">
            <a:noFill/>
            <a:miter lim="800000"/>
            <a:headEnd/>
            <a:tailEnd/>
          </a:ln>
        </p:spPr>
      </p:pic>
      <p:sp>
        <p:nvSpPr>
          <p:cNvPr id="5" name="TextBox 4"/>
          <p:cNvSpPr txBox="1"/>
          <p:nvPr/>
        </p:nvSpPr>
        <p:spPr>
          <a:xfrm>
            <a:off x="539552" y="5805264"/>
            <a:ext cx="4680520" cy="461665"/>
          </a:xfrm>
          <a:prstGeom prst="rect">
            <a:avLst/>
          </a:prstGeom>
          <a:solidFill>
            <a:srgbClr val="1407B9"/>
          </a:solidFill>
        </p:spPr>
        <p:txBody>
          <a:bodyPr wrap="square" rtlCol="0">
            <a:spAutoFit/>
          </a:bodyPr>
          <a:lstStyle/>
          <a:p>
            <a:r>
              <a:rPr lang="en-GB" sz="2400" dirty="0" smtClean="0"/>
              <a:t>Possible synergy with a </a:t>
            </a:r>
            <a:r>
              <a:rPr lang="en-GB" sz="2400" dirty="0" smtClean="0">
                <a:latin typeface="Symbol" pitchFamily="18" charset="2"/>
              </a:rPr>
              <a:t>b</a:t>
            </a:r>
            <a:r>
              <a:rPr lang="en-GB" sz="2400" dirty="0" smtClean="0"/>
              <a:t> beam</a:t>
            </a:r>
          </a:p>
        </p:txBody>
      </p:sp>
      <p:grpSp>
        <p:nvGrpSpPr>
          <p:cNvPr id="8" name="Group 7"/>
          <p:cNvGrpSpPr/>
          <p:nvPr/>
        </p:nvGrpSpPr>
        <p:grpSpPr>
          <a:xfrm>
            <a:off x="5903640" y="3068960"/>
            <a:ext cx="3240360" cy="1672920"/>
            <a:chOff x="5903640" y="3068960"/>
            <a:chExt cx="3240360" cy="1672920"/>
          </a:xfrm>
        </p:grpSpPr>
        <p:pic>
          <p:nvPicPr>
            <p:cNvPr id="731137" name="Picture 1"/>
            <p:cNvPicPr>
              <a:picLocks noChangeAspect="1" noChangeArrowheads="1"/>
            </p:cNvPicPr>
            <p:nvPr/>
          </p:nvPicPr>
          <p:blipFill>
            <a:blip r:embed="rId5" cstate="print"/>
            <a:srcRect/>
            <a:stretch>
              <a:fillRect/>
            </a:stretch>
          </p:blipFill>
          <p:spPr bwMode="auto">
            <a:xfrm>
              <a:off x="6452245" y="3356992"/>
              <a:ext cx="2691755" cy="1384888"/>
            </a:xfrm>
            <a:prstGeom prst="rect">
              <a:avLst/>
            </a:prstGeom>
            <a:noFill/>
            <a:ln w="9525">
              <a:noFill/>
              <a:miter lim="800000"/>
              <a:headEnd/>
              <a:tailEnd/>
            </a:ln>
          </p:spPr>
        </p:pic>
        <p:sp>
          <p:nvSpPr>
            <p:cNvPr id="7" name="TextBox 6"/>
            <p:cNvSpPr txBox="1"/>
            <p:nvPr/>
          </p:nvSpPr>
          <p:spPr>
            <a:xfrm>
              <a:off x="5903640" y="3068960"/>
              <a:ext cx="3240360" cy="338554"/>
            </a:xfrm>
            <a:prstGeom prst="rect">
              <a:avLst/>
            </a:prstGeom>
            <a:solidFill>
              <a:srgbClr val="1407B9"/>
            </a:solidFill>
          </p:spPr>
          <p:txBody>
            <a:bodyPr wrap="square" rtlCol="0">
              <a:spAutoFit/>
            </a:bodyPr>
            <a:lstStyle/>
            <a:p>
              <a:r>
                <a:rPr lang="en-GB" sz="1600" dirty="0" smtClean="0"/>
                <a:t>Joint Japanese/European approach</a:t>
              </a:r>
            </a:p>
          </p:txBody>
        </p:sp>
      </p:grpSp>
      <p:pic>
        <p:nvPicPr>
          <p:cNvPr id="731138" name="Picture 2"/>
          <p:cNvPicPr>
            <a:picLocks noChangeAspect="1" noChangeArrowheads="1"/>
          </p:cNvPicPr>
          <p:nvPr/>
        </p:nvPicPr>
        <p:blipFill>
          <a:blip r:embed="rId6" cstate="print"/>
          <a:srcRect/>
          <a:stretch>
            <a:fillRect/>
          </a:stretch>
        </p:blipFill>
        <p:spPr bwMode="auto">
          <a:xfrm>
            <a:off x="3347864" y="0"/>
            <a:ext cx="1847530" cy="180612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30787"/>
                                        </p:tgtEl>
                                        <p:attrNameLst>
                                          <p:attrName>style.visibility</p:attrName>
                                        </p:attrNameLst>
                                      </p:cBhvr>
                                      <p:to>
                                        <p:strVal val="visible"/>
                                      </p:to>
                                    </p:set>
                                    <p:anim calcmode="lin" valueType="num">
                                      <p:cBhvr>
                                        <p:cTn id="7" dur="500" fill="hold"/>
                                        <p:tgtEl>
                                          <p:spTgt spid="630787"/>
                                        </p:tgtEl>
                                        <p:attrNameLst>
                                          <p:attrName>ppt_w</p:attrName>
                                        </p:attrNameLst>
                                      </p:cBhvr>
                                      <p:tavLst>
                                        <p:tav tm="0">
                                          <p:val>
                                            <p:fltVal val="0"/>
                                          </p:val>
                                        </p:tav>
                                        <p:tav tm="100000">
                                          <p:val>
                                            <p:strVal val="#ppt_w"/>
                                          </p:val>
                                        </p:tav>
                                      </p:tavLst>
                                    </p:anim>
                                    <p:anim calcmode="lin" valueType="num">
                                      <p:cBhvr>
                                        <p:cTn id="8" dur="500" fill="hold"/>
                                        <p:tgtEl>
                                          <p:spTgt spid="63078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630788"/>
                                        </p:tgtEl>
                                        <p:attrNameLst>
                                          <p:attrName>style.visibility</p:attrName>
                                        </p:attrNameLst>
                                      </p:cBhvr>
                                      <p:to>
                                        <p:strVal val="visible"/>
                                      </p:to>
                                    </p:set>
                                    <p:anim calcmode="lin" valueType="num">
                                      <p:cBhvr>
                                        <p:cTn id="19" dur="500" fill="hold"/>
                                        <p:tgtEl>
                                          <p:spTgt spid="630788"/>
                                        </p:tgtEl>
                                        <p:attrNameLst>
                                          <p:attrName>ppt_w</p:attrName>
                                        </p:attrNameLst>
                                      </p:cBhvr>
                                      <p:tavLst>
                                        <p:tav tm="0">
                                          <p:val>
                                            <p:fltVal val="0"/>
                                          </p:val>
                                        </p:tav>
                                        <p:tav tm="100000">
                                          <p:val>
                                            <p:strVal val="#ppt_w"/>
                                          </p:val>
                                        </p:tav>
                                      </p:tavLst>
                                    </p:anim>
                                    <p:anim calcmode="lin" valueType="num">
                                      <p:cBhvr>
                                        <p:cTn id="20" dur="500" fill="hold"/>
                                        <p:tgtEl>
                                          <p:spTgt spid="630788"/>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nodeType="clickEffect">
                                  <p:stCondLst>
                                    <p:cond delay="0"/>
                                  </p:stCondLst>
                                  <p:childTnLst>
                                    <p:set>
                                      <p:cBhvr>
                                        <p:cTn id="30" dur="1" fill="hold">
                                          <p:stCondLst>
                                            <p:cond delay="0"/>
                                          </p:stCondLst>
                                        </p:cTn>
                                        <p:tgtEl>
                                          <p:spTgt spid="731138"/>
                                        </p:tgtEl>
                                        <p:attrNameLst>
                                          <p:attrName>style.visibility</p:attrName>
                                        </p:attrNameLst>
                                      </p:cBhvr>
                                      <p:to>
                                        <p:strVal val="visible"/>
                                      </p:to>
                                    </p:set>
                                    <p:anim calcmode="lin" valueType="num">
                                      <p:cBhvr>
                                        <p:cTn id="31" dur="500" fill="hold"/>
                                        <p:tgtEl>
                                          <p:spTgt spid="731138"/>
                                        </p:tgtEl>
                                        <p:attrNameLst>
                                          <p:attrName>ppt_w</p:attrName>
                                        </p:attrNameLst>
                                      </p:cBhvr>
                                      <p:tavLst>
                                        <p:tav tm="0">
                                          <p:val>
                                            <p:fltVal val="0"/>
                                          </p:val>
                                        </p:tav>
                                        <p:tav tm="100000">
                                          <p:val>
                                            <p:strVal val="#ppt_w"/>
                                          </p:val>
                                        </p:tav>
                                      </p:tavLst>
                                    </p:anim>
                                    <p:anim calcmode="lin" valueType="num">
                                      <p:cBhvr>
                                        <p:cTn id="32" dur="500" fill="hold"/>
                                        <p:tgtEl>
                                          <p:spTgt spid="73113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noChangeArrowheads="1"/>
          </p:cNvSpPr>
          <p:nvPr>
            <p:ph type="dt" sz="quarter" idx="10"/>
          </p:nvPr>
        </p:nvSpPr>
        <p:spPr>
          <a:xfrm>
            <a:off x="225425" y="6223000"/>
            <a:ext cx="2133600" cy="457200"/>
          </a:xfrm>
          <a:noFill/>
        </p:spPr>
        <p:txBody>
          <a:bodyPr/>
          <a:lstStyle/>
          <a:p>
            <a:r>
              <a:rPr lang="en-US" smtClean="0">
                <a:solidFill>
                  <a:srgbClr val="000000"/>
                </a:solidFill>
                <a:latin typeface="Garamond" pitchFamily="18" charset="0"/>
                <a:ea typeface="MS PGothic" pitchFamily="34" charset="-128"/>
              </a:rPr>
              <a:t>2011-07-23</a:t>
            </a:r>
          </a:p>
        </p:txBody>
      </p:sp>
      <p:sp>
        <p:nvSpPr>
          <p:cNvPr id="31746" name="Rectangle 6"/>
          <p:cNvSpPr>
            <a:spLocks noGrp="1" noChangeArrowheads="1"/>
          </p:cNvSpPr>
          <p:nvPr>
            <p:ph type="sldNum" sz="quarter" idx="11"/>
          </p:nvPr>
        </p:nvSpPr>
        <p:spPr>
          <a:noFill/>
        </p:spPr>
        <p:txBody>
          <a:bodyPr/>
          <a:lstStyle/>
          <a:p>
            <a:fld id="{7573E391-34D7-430F-9240-22340E5F1A3E}" type="slidenum">
              <a:rPr lang="en-US">
                <a:solidFill>
                  <a:srgbClr val="000000"/>
                </a:solidFill>
              </a:rPr>
              <a:pPr/>
              <a:t>16</a:t>
            </a:fld>
            <a:endParaRPr lang="en-US">
              <a:solidFill>
                <a:srgbClr val="000000"/>
              </a:solidFill>
            </a:endParaRPr>
          </a:p>
        </p:txBody>
      </p:sp>
      <p:sp>
        <p:nvSpPr>
          <p:cNvPr id="31747" name="Rectangle 5"/>
          <p:cNvSpPr>
            <a:spLocks noGrp="1" noChangeArrowheads="1"/>
          </p:cNvSpPr>
          <p:nvPr>
            <p:ph type="ftr" sz="quarter" idx="12"/>
          </p:nvPr>
        </p:nvSpPr>
        <p:spPr>
          <a:noFill/>
        </p:spPr>
        <p:txBody>
          <a:bodyPr/>
          <a:lstStyle/>
          <a:p>
            <a:r>
              <a:rPr lang="en-US" smtClean="0">
                <a:solidFill>
                  <a:srgbClr val="000000"/>
                </a:solidFill>
                <a:latin typeface="Garamond" pitchFamily="18" charset="0"/>
                <a:ea typeface="MS PGothic" pitchFamily="34" charset="-128"/>
              </a:rPr>
              <a:t>HEP 2011, Beta Beams, Elena Wildner</a:t>
            </a:r>
          </a:p>
        </p:txBody>
      </p:sp>
      <p:sp>
        <p:nvSpPr>
          <p:cNvPr id="31748" name="Slide Number Placeholder 13"/>
          <p:cNvSpPr txBox="1">
            <a:spLocks noGrp="1"/>
          </p:cNvSpPr>
          <p:nvPr/>
        </p:nvSpPr>
        <p:spPr bwMode="auto">
          <a:xfrm>
            <a:off x="6553200" y="6243638"/>
            <a:ext cx="2133600" cy="457200"/>
          </a:xfrm>
          <a:prstGeom prst="rect">
            <a:avLst/>
          </a:prstGeom>
          <a:noFill/>
          <a:ln w="9525">
            <a:noFill/>
            <a:miter lim="800000"/>
            <a:headEnd/>
            <a:tailEnd/>
          </a:ln>
        </p:spPr>
        <p:txBody>
          <a:bodyPr anchor="b"/>
          <a:lstStyle/>
          <a:p>
            <a:pPr algn="r"/>
            <a:fld id="{BC49FA29-D6E2-4107-83D3-2D794CA0C257}" type="slidenum">
              <a:rPr lang="en-US" sz="1200" smtClean="0">
                <a:solidFill>
                  <a:srgbClr val="000000"/>
                </a:solidFill>
                <a:latin typeface="Garamond" pitchFamily="18" charset="0"/>
                <a:ea typeface="MS PGothic" pitchFamily="34" charset="-128"/>
              </a:rPr>
              <a:pPr algn="r"/>
              <a:t>16</a:t>
            </a:fld>
            <a:endParaRPr lang="en-US" sz="1200" smtClean="0">
              <a:solidFill>
                <a:srgbClr val="000000"/>
              </a:solidFill>
              <a:latin typeface="Garamond" pitchFamily="18" charset="0"/>
              <a:ea typeface="MS PGothic" pitchFamily="34" charset="-128"/>
            </a:endParaRPr>
          </a:p>
        </p:txBody>
      </p:sp>
      <p:sp>
        <p:nvSpPr>
          <p:cNvPr id="31749" name="Rectangle 3"/>
          <p:cNvSpPr txBox="1">
            <a:spLocks noChangeArrowheads="1"/>
          </p:cNvSpPr>
          <p:nvPr/>
        </p:nvSpPr>
        <p:spPr bwMode="auto">
          <a:xfrm>
            <a:off x="893763" y="166688"/>
            <a:ext cx="7056437" cy="1139825"/>
          </a:xfrm>
          <a:prstGeom prst="rect">
            <a:avLst/>
          </a:prstGeom>
          <a:noFill/>
          <a:ln w="9525">
            <a:noFill/>
            <a:miter lim="800000"/>
            <a:headEnd/>
            <a:tailEnd/>
          </a:ln>
        </p:spPr>
        <p:txBody>
          <a:bodyPr/>
          <a:lstStyle/>
          <a:p>
            <a:pPr algn="l" eaLnBrk="0" hangingPunct="0"/>
            <a:r>
              <a:rPr lang="en-US" sz="4200" smtClean="0">
                <a:solidFill>
                  <a:srgbClr val="000099"/>
                </a:solidFill>
                <a:latin typeface="Garamond" pitchFamily="18" charset="0"/>
                <a:ea typeface="MS PGothic" pitchFamily="34" charset="-128"/>
              </a:rPr>
              <a:t>CERN Beta Beams, Synoptic</a:t>
            </a:r>
          </a:p>
        </p:txBody>
      </p:sp>
      <p:pic>
        <p:nvPicPr>
          <p:cNvPr id="31750" name="Picture 15"/>
          <p:cNvPicPr>
            <a:picLocks noChangeAspect="1"/>
          </p:cNvPicPr>
          <p:nvPr/>
        </p:nvPicPr>
        <p:blipFill>
          <a:blip r:embed="rId3" cstate="print"/>
          <a:srcRect/>
          <a:stretch>
            <a:fillRect/>
          </a:stretch>
        </p:blipFill>
        <p:spPr bwMode="auto">
          <a:xfrm rot="5400000">
            <a:off x="6581775" y="3965575"/>
            <a:ext cx="2736850" cy="762000"/>
          </a:xfrm>
          <a:prstGeom prst="rect">
            <a:avLst/>
          </a:prstGeom>
          <a:noFill/>
          <a:ln w="9525">
            <a:noFill/>
            <a:miter lim="800000"/>
            <a:headEnd/>
            <a:tailEnd/>
          </a:ln>
        </p:spPr>
      </p:pic>
      <p:cxnSp>
        <p:nvCxnSpPr>
          <p:cNvPr id="31751" name="Curved Connector 17"/>
          <p:cNvCxnSpPr>
            <a:cxnSpLocks noChangeShapeType="1"/>
            <a:stCxn id="31753" idx="7"/>
          </p:cNvCxnSpPr>
          <p:nvPr/>
        </p:nvCxnSpPr>
        <p:spPr bwMode="auto">
          <a:xfrm rot="16200000" flipH="1">
            <a:off x="6692107" y="4456906"/>
            <a:ext cx="1084262" cy="746125"/>
          </a:xfrm>
          <a:prstGeom prst="curvedConnector3">
            <a:avLst>
              <a:gd name="adj1" fmla="val 15245"/>
            </a:avLst>
          </a:prstGeom>
          <a:noFill/>
          <a:ln w="28575">
            <a:solidFill>
              <a:srgbClr val="FF0000"/>
            </a:solidFill>
            <a:round/>
            <a:headEnd/>
            <a:tailEnd/>
          </a:ln>
        </p:spPr>
      </p:cxnSp>
      <p:cxnSp>
        <p:nvCxnSpPr>
          <p:cNvPr id="31752" name="Straight Connector 19"/>
          <p:cNvCxnSpPr>
            <a:cxnSpLocks noChangeShapeType="1"/>
            <a:stCxn id="31762" idx="5"/>
            <a:endCxn id="31753" idx="1"/>
          </p:cNvCxnSpPr>
          <p:nvPr/>
        </p:nvCxnSpPr>
        <p:spPr bwMode="auto">
          <a:xfrm rot="5400000" flipH="1" flipV="1">
            <a:off x="5311775" y="4230688"/>
            <a:ext cx="401637" cy="515938"/>
          </a:xfrm>
          <a:prstGeom prst="line">
            <a:avLst/>
          </a:prstGeom>
          <a:noFill/>
          <a:ln w="28575">
            <a:solidFill>
              <a:schemeClr val="tx1"/>
            </a:solidFill>
            <a:round/>
            <a:headEnd/>
            <a:tailEnd/>
          </a:ln>
        </p:spPr>
      </p:cxnSp>
      <p:sp>
        <p:nvSpPr>
          <p:cNvPr id="31753" name="Oval 14"/>
          <p:cNvSpPr>
            <a:spLocks noChangeArrowheads="1"/>
          </p:cNvSpPr>
          <p:nvPr/>
        </p:nvSpPr>
        <p:spPr bwMode="auto">
          <a:xfrm>
            <a:off x="5545138" y="4071938"/>
            <a:ext cx="1541462" cy="1473200"/>
          </a:xfrm>
          <a:prstGeom prst="ellipse">
            <a:avLst/>
          </a:prstGeom>
          <a:noFill/>
          <a:ln w="38100">
            <a:solidFill>
              <a:schemeClr val="tx1"/>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54" name="TextBox 39"/>
          <p:cNvSpPr txBox="1">
            <a:spLocks noChangeArrowheads="1"/>
          </p:cNvSpPr>
          <p:nvPr/>
        </p:nvSpPr>
        <p:spPr bwMode="auto">
          <a:xfrm>
            <a:off x="5956300" y="4673600"/>
            <a:ext cx="646113"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Arial" pitchFamily="34" charset="0"/>
                <a:ea typeface="MS PGothic" pitchFamily="34" charset="-128"/>
              </a:rPr>
              <a:t>SPS</a:t>
            </a:r>
          </a:p>
        </p:txBody>
      </p:sp>
      <p:sp>
        <p:nvSpPr>
          <p:cNvPr id="31755" name="TextBox 40"/>
          <p:cNvSpPr txBox="1">
            <a:spLocks noChangeArrowheads="1"/>
          </p:cNvSpPr>
          <p:nvPr/>
        </p:nvSpPr>
        <p:spPr bwMode="auto">
          <a:xfrm>
            <a:off x="4749800" y="4292600"/>
            <a:ext cx="492125"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Arial" pitchFamily="34" charset="0"/>
                <a:ea typeface="MS PGothic" pitchFamily="34" charset="-128"/>
              </a:rPr>
              <a:t>PS</a:t>
            </a:r>
          </a:p>
        </p:txBody>
      </p:sp>
      <p:sp>
        <p:nvSpPr>
          <p:cNvPr id="31756" name="TextBox 41"/>
          <p:cNvSpPr txBox="1">
            <a:spLocks noChangeArrowheads="1"/>
          </p:cNvSpPr>
          <p:nvPr/>
        </p:nvSpPr>
        <p:spPr bwMode="auto">
          <a:xfrm>
            <a:off x="7683500" y="4229100"/>
            <a:ext cx="517525"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Arial" pitchFamily="34" charset="0"/>
                <a:ea typeface="MS PGothic" pitchFamily="34" charset="-128"/>
              </a:rPr>
              <a:t>DR</a:t>
            </a:r>
          </a:p>
        </p:txBody>
      </p:sp>
      <p:cxnSp>
        <p:nvCxnSpPr>
          <p:cNvPr id="31757" name="Straight Arrow Connector 59"/>
          <p:cNvCxnSpPr>
            <a:cxnSpLocks noChangeShapeType="1"/>
          </p:cNvCxnSpPr>
          <p:nvPr/>
        </p:nvCxnSpPr>
        <p:spPr bwMode="auto">
          <a:xfrm rot="5400000" flipH="1" flipV="1">
            <a:off x="7893051" y="3054350"/>
            <a:ext cx="698500" cy="3175"/>
          </a:xfrm>
          <a:prstGeom prst="straightConnector1">
            <a:avLst/>
          </a:prstGeom>
          <a:noFill/>
          <a:ln w="38100">
            <a:solidFill>
              <a:schemeClr val="tx1"/>
            </a:solidFill>
            <a:prstDash val="sysDash"/>
            <a:round/>
            <a:headEnd/>
            <a:tailEnd type="arrow" w="med" len="med"/>
          </a:ln>
        </p:spPr>
      </p:cxnSp>
      <p:sp>
        <p:nvSpPr>
          <p:cNvPr id="31758" name="Oval 61"/>
          <p:cNvSpPr>
            <a:spLocks noChangeArrowheads="1"/>
          </p:cNvSpPr>
          <p:nvPr/>
        </p:nvSpPr>
        <p:spPr bwMode="auto">
          <a:xfrm>
            <a:off x="4284663" y="4914900"/>
            <a:ext cx="363537" cy="342900"/>
          </a:xfrm>
          <a:prstGeom prst="ellipse">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59" name="Straight Connector 62"/>
          <p:cNvCxnSpPr>
            <a:cxnSpLocks noChangeShapeType="1"/>
            <a:stCxn id="31758" idx="6"/>
            <a:endCxn id="31762" idx="2"/>
          </p:cNvCxnSpPr>
          <p:nvPr/>
        </p:nvCxnSpPr>
        <p:spPr bwMode="auto">
          <a:xfrm flipV="1">
            <a:off x="4648200" y="4462463"/>
            <a:ext cx="42863" cy="623887"/>
          </a:xfrm>
          <a:prstGeom prst="line">
            <a:avLst/>
          </a:prstGeom>
          <a:noFill/>
          <a:ln w="28575">
            <a:solidFill>
              <a:srgbClr val="FF0000"/>
            </a:solidFill>
            <a:round/>
            <a:headEnd/>
            <a:tailEnd/>
          </a:ln>
        </p:spPr>
      </p:cxnSp>
      <p:sp>
        <p:nvSpPr>
          <p:cNvPr id="31760" name="Rectangle 64"/>
          <p:cNvSpPr>
            <a:spLocks noChangeArrowheads="1"/>
          </p:cNvSpPr>
          <p:nvPr/>
        </p:nvSpPr>
        <p:spPr bwMode="auto">
          <a:xfrm rot="5400000">
            <a:off x="3916363" y="4284663"/>
            <a:ext cx="723900" cy="1524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61" name="Straight Connector 66"/>
          <p:cNvCxnSpPr>
            <a:cxnSpLocks noChangeShapeType="1"/>
            <a:stCxn id="31758" idx="2"/>
            <a:endCxn id="31760" idx="3"/>
          </p:cNvCxnSpPr>
          <p:nvPr/>
        </p:nvCxnSpPr>
        <p:spPr bwMode="auto">
          <a:xfrm flipH="1" flipV="1">
            <a:off x="4278313" y="4722813"/>
            <a:ext cx="6350" cy="363537"/>
          </a:xfrm>
          <a:prstGeom prst="line">
            <a:avLst/>
          </a:prstGeom>
          <a:noFill/>
          <a:ln w="28575">
            <a:solidFill>
              <a:srgbClr val="FF0000"/>
            </a:solidFill>
            <a:round/>
            <a:headEnd/>
            <a:tailEnd/>
          </a:ln>
        </p:spPr>
      </p:cxnSp>
      <p:sp>
        <p:nvSpPr>
          <p:cNvPr id="31762" name="Oval 13"/>
          <p:cNvSpPr>
            <a:spLocks noChangeArrowheads="1"/>
          </p:cNvSpPr>
          <p:nvPr/>
        </p:nvSpPr>
        <p:spPr bwMode="auto">
          <a:xfrm>
            <a:off x="4691063" y="4140200"/>
            <a:ext cx="660400" cy="642938"/>
          </a:xfrm>
          <a:prstGeom prst="ellipse">
            <a:avLst/>
          </a:prstGeom>
          <a:noFill/>
          <a:ln w="38100">
            <a:solidFill>
              <a:schemeClr val="tx1"/>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3" name="Rectangle 70"/>
          <p:cNvSpPr>
            <a:spLocks noChangeArrowheads="1"/>
          </p:cNvSpPr>
          <p:nvPr/>
        </p:nvSpPr>
        <p:spPr bwMode="auto">
          <a:xfrm rot="5400000" flipV="1">
            <a:off x="1558131" y="1291432"/>
            <a:ext cx="620713" cy="1714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4" name="Rectangle 71"/>
          <p:cNvSpPr>
            <a:spLocks noChangeArrowheads="1"/>
          </p:cNvSpPr>
          <p:nvPr/>
        </p:nvSpPr>
        <p:spPr bwMode="auto">
          <a:xfrm>
            <a:off x="1516063" y="1917700"/>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5" name="Oval 72"/>
          <p:cNvSpPr>
            <a:spLocks noChangeArrowheads="1"/>
          </p:cNvSpPr>
          <p:nvPr/>
        </p:nvSpPr>
        <p:spPr bwMode="auto">
          <a:xfrm rot="5400000" flipV="1">
            <a:off x="1041401" y="1238250"/>
            <a:ext cx="379412" cy="369887"/>
          </a:xfrm>
          <a:prstGeom prst="ellipse">
            <a:avLst/>
          </a:prstGeom>
          <a:noFill/>
          <a:ln w="38100">
            <a:solidFill>
              <a:schemeClr val="tx1"/>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6" name="Rectangle 73"/>
          <p:cNvSpPr>
            <a:spLocks noChangeArrowheads="1"/>
          </p:cNvSpPr>
          <p:nvPr/>
        </p:nvSpPr>
        <p:spPr bwMode="auto">
          <a:xfrm rot="5400000" flipV="1">
            <a:off x="2734468" y="1310482"/>
            <a:ext cx="481013" cy="1206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7" name="Rectangle 74"/>
          <p:cNvSpPr>
            <a:spLocks noChangeArrowheads="1"/>
          </p:cNvSpPr>
          <p:nvPr/>
        </p:nvSpPr>
        <p:spPr bwMode="auto">
          <a:xfrm>
            <a:off x="2844800" y="1930400"/>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8" name="Rectangle 75"/>
          <p:cNvSpPr>
            <a:spLocks noChangeArrowheads="1"/>
          </p:cNvSpPr>
          <p:nvPr/>
        </p:nvSpPr>
        <p:spPr bwMode="auto">
          <a:xfrm>
            <a:off x="4148138" y="2967038"/>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69" name="TextBox 76"/>
          <p:cNvSpPr txBox="1">
            <a:spLocks noChangeArrowheads="1"/>
          </p:cNvSpPr>
          <p:nvPr/>
        </p:nvSpPr>
        <p:spPr bwMode="auto">
          <a:xfrm>
            <a:off x="627063" y="995363"/>
            <a:ext cx="563562"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RCS</a:t>
            </a:r>
          </a:p>
        </p:txBody>
      </p:sp>
      <p:cxnSp>
        <p:nvCxnSpPr>
          <p:cNvPr id="31770" name="Straight Connector 78"/>
          <p:cNvCxnSpPr>
            <a:cxnSpLocks noChangeShapeType="1"/>
            <a:stCxn id="31765" idx="4"/>
            <a:endCxn id="31764" idx="0"/>
          </p:cNvCxnSpPr>
          <p:nvPr/>
        </p:nvCxnSpPr>
        <p:spPr bwMode="auto">
          <a:xfrm>
            <a:off x="1416050" y="1423988"/>
            <a:ext cx="227013" cy="493712"/>
          </a:xfrm>
          <a:prstGeom prst="line">
            <a:avLst/>
          </a:prstGeom>
          <a:noFill/>
          <a:ln w="28575">
            <a:solidFill>
              <a:srgbClr val="FF0000"/>
            </a:solidFill>
            <a:prstDash val="sysDash"/>
            <a:round/>
            <a:headEnd/>
            <a:tailEnd/>
          </a:ln>
        </p:spPr>
      </p:cxnSp>
      <p:cxnSp>
        <p:nvCxnSpPr>
          <p:cNvPr id="31771" name="Straight Connector 79"/>
          <p:cNvCxnSpPr>
            <a:cxnSpLocks noChangeShapeType="1"/>
            <a:stCxn id="31763" idx="3"/>
            <a:endCxn id="31764" idx="0"/>
          </p:cNvCxnSpPr>
          <p:nvPr/>
        </p:nvCxnSpPr>
        <p:spPr bwMode="auto">
          <a:xfrm rot="5400000">
            <a:off x="1640682" y="1689894"/>
            <a:ext cx="230187" cy="225425"/>
          </a:xfrm>
          <a:prstGeom prst="line">
            <a:avLst/>
          </a:prstGeom>
          <a:noFill/>
          <a:ln w="28575">
            <a:solidFill>
              <a:srgbClr val="FF0000"/>
            </a:solidFill>
            <a:prstDash val="sysDash"/>
            <a:round/>
            <a:headEnd/>
            <a:tailEnd/>
          </a:ln>
        </p:spPr>
      </p:cxnSp>
      <p:sp>
        <p:nvSpPr>
          <p:cNvPr id="31772" name="TextBox 82"/>
          <p:cNvSpPr txBox="1">
            <a:spLocks noChangeArrowheads="1"/>
          </p:cNvSpPr>
          <p:nvPr/>
        </p:nvSpPr>
        <p:spPr bwMode="auto">
          <a:xfrm>
            <a:off x="1905000" y="1206500"/>
            <a:ext cx="530225"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SPL</a:t>
            </a:r>
          </a:p>
        </p:txBody>
      </p:sp>
      <p:sp>
        <p:nvSpPr>
          <p:cNvPr id="31773" name="TextBox 83"/>
          <p:cNvSpPr txBox="1">
            <a:spLocks noChangeArrowheads="1"/>
          </p:cNvSpPr>
          <p:nvPr/>
        </p:nvSpPr>
        <p:spPr bwMode="auto">
          <a:xfrm>
            <a:off x="2997200" y="1219200"/>
            <a:ext cx="714375"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Linac4</a:t>
            </a:r>
          </a:p>
        </p:txBody>
      </p:sp>
      <p:cxnSp>
        <p:nvCxnSpPr>
          <p:cNvPr id="31774" name="Straight Connector 84"/>
          <p:cNvCxnSpPr>
            <a:cxnSpLocks noChangeShapeType="1"/>
            <a:stCxn id="31767" idx="0"/>
            <a:endCxn id="31766" idx="3"/>
          </p:cNvCxnSpPr>
          <p:nvPr/>
        </p:nvCxnSpPr>
        <p:spPr bwMode="auto">
          <a:xfrm rot="5400000" flipH="1" flipV="1">
            <a:off x="2813844" y="1769269"/>
            <a:ext cx="319087" cy="3175"/>
          </a:xfrm>
          <a:prstGeom prst="line">
            <a:avLst/>
          </a:prstGeom>
          <a:noFill/>
          <a:ln w="28575">
            <a:solidFill>
              <a:srgbClr val="FF0000"/>
            </a:solidFill>
            <a:round/>
            <a:headEnd/>
            <a:tailEnd/>
          </a:ln>
        </p:spPr>
      </p:cxnSp>
      <p:cxnSp>
        <p:nvCxnSpPr>
          <p:cNvPr id="31775" name="Straight Connector 87"/>
          <p:cNvCxnSpPr>
            <a:cxnSpLocks noChangeShapeType="1"/>
            <a:stCxn id="31768" idx="0"/>
            <a:endCxn id="31764" idx="2"/>
          </p:cNvCxnSpPr>
          <p:nvPr/>
        </p:nvCxnSpPr>
        <p:spPr bwMode="auto">
          <a:xfrm flipH="1" flipV="1">
            <a:off x="1643063" y="2222500"/>
            <a:ext cx="2632075" cy="744538"/>
          </a:xfrm>
          <a:prstGeom prst="line">
            <a:avLst/>
          </a:prstGeom>
          <a:noFill/>
          <a:ln w="28575">
            <a:solidFill>
              <a:srgbClr val="FF0000"/>
            </a:solidFill>
            <a:prstDash val="sysDash"/>
            <a:round/>
            <a:headEnd/>
            <a:tailEnd/>
          </a:ln>
        </p:spPr>
      </p:cxnSp>
      <p:cxnSp>
        <p:nvCxnSpPr>
          <p:cNvPr id="31776" name="Straight Connector 89"/>
          <p:cNvCxnSpPr>
            <a:cxnSpLocks noChangeShapeType="1"/>
            <a:endCxn id="31767" idx="2"/>
          </p:cNvCxnSpPr>
          <p:nvPr/>
        </p:nvCxnSpPr>
        <p:spPr bwMode="auto">
          <a:xfrm flipH="1" flipV="1">
            <a:off x="2971800" y="2235200"/>
            <a:ext cx="719138" cy="541338"/>
          </a:xfrm>
          <a:prstGeom prst="line">
            <a:avLst/>
          </a:prstGeom>
          <a:noFill/>
          <a:ln w="28575">
            <a:solidFill>
              <a:srgbClr val="FF0000"/>
            </a:solidFill>
            <a:prstDash val="sysDash"/>
            <a:round/>
            <a:headEnd/>
            <a:tailEnd/>
          </a:ln>
        </p:spPr>
      </p:cxnSp>
      <p:sp>
        <p:nvSpPr>
          <p:cNvPr id="31777" name="TextBox 91"/>
          <p:cNvSpPr txBox="1">
            <a:spLocks noChangeArrowheads="1"/>
          </p:cNvSpPr>
          <p:nvPr/>
        </p:nvSpPr>
        <p:spPr bwMode="auto">
          <a:xfrm>
            <a:off x="762000" y="1795463"/>
            <a:ext cx="715963" cy="523875"/>
          </a:xfrm>
          <a:prstGeom prst="rect">
            <a:avLst/>
          </a:prstGeom>
          <a:noFill/>
          <a:ln w="9525">
            <a:noFill/>
            <a:miter lim="800000"/>
            <a:headEnd/>
            <a:tailEnd/>
          </a:ln>
        </p:spPr>
        <p:txBody>
          <a:bodyPr>
            <a:spAutoFit/>
          </a:bodyPr>
          <a:lstStyle/>
          <a:p>
            <a:pPr algn="r"/>
            <a:r>
              <a:rPr lang="en-US" sz="1400" smtClean="0">
                <a:solidFill>
                  <a:srgbClr val="000000"/>
                </a:solidFill>
                <a:latin typeface="Arial" pitchFamily="34" charset="0"/>
                <a:ea typeface="MS PGothic" pitchFamily="34" charset="-128"/>
              </a:rPr>
              <a:t>ISOL target</a:t>
            </a:r>
          </a:p>
        </p:txBody>
      </p:sp>
      <p:sp>
        <p:nvSpPr>
          <p:cNvPr id="31778" name="TextBox 92"/>
          <p:cNvSpPr txBox="1">
            <a:spLocks noChangeArrowheads="1"/>
          </p:cNvSpPr>
          <p:nvPr/>
        </p:nvSpPr>
        <p:spPr bwMode="auto">
          <a:xfrm>
            <a:off x="3098800" y="1790700"/>
            <a:ext cx="977900" cy="523875"/>
          </a:xfrm>
          <a:prstGeom prst="rect">
            <a:avLst/>
          </a:prstGeom>
          <a:noFill/>
          <a:ln w="9525">
            <a:noFill/>
            <a:miter lim="800000"/>
            <a:headEnd/>
            <a:tailEnd/>
          </a:ln>
        </p:spPr>
        <p:txBody>
          <a:bodyPr>
            <a:spAutoFit/>
          </a:bodyPr>
          <a:lstStyle/>
          <a:p>
            <a:pPr algn="l"/>
            <a:r>
              <a:rPr lang="en-US" sz="1400" smtClean="0">
                <a:solidFill>
                  <a:srgbClr val="000000"/>
                </a:solidFill>
                <a:latin typeface="Arial" pitchFamily="34" charset="0"/>
                <a:ea typeface="MS PGothic" pitchFamily="34" charset="-128"/>
              </a:rPr>
              <a:t>Molten Salt Loop</a:t>
            </a:r>
          </a:p>
        </p:txBody>
      </p:sp>
      <p:sp>
        <p:nvSpPr>
          <p:cNvPr id="31779" name="TextBox 93"/>
          <p:cNvSpPr txBox="1">
            <a:spLocks noChangeArrowheads="1"/>
          </p:cNvSpPr>
          <p:nvPr/>
        </p:nvSpPr>
        <p:spPr bwMode="auto">
          <a:xfrm>
            <a:off x="1392238" y="2222500"/>
            <a:ext cx="514350"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6He</a:t>
            </a:r>
          </a:p>
        </p:txBody>
      </p:sp>
      <p:sp>
        <p:nvSpPr>
          <p:cNvPr id="31780" name="TextBox 94"/>
          <p:cNvSpPr txBox="1">
            <a:spLocks noChangeArrowheads="1"/>
          </p:cNvSpPr>
          <p:nvPr/>
        </p:nvSpPr>
        <p:spPr bwMode="auto">
          <a:xfrm>
            <a:off x="2633663" y="2255838"/>
            <a:ext cx="614362"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18Ne</a:t>
            </a:r>
          </a:p>
        </p:txBody>
      </p:sp>
      <p:cxnSp>
        <p:nvCxnSpPr>
          <p:cNvPr id="31781" name="Straight Connector 95"/>
          <p:cNvCxnSpPr>
            <a:cxnSpLocks noChangeShapeType="1"/>
            <a:stCxn id="31783" idx="3"/>
            <a:endCxn id="31760" idx="1"/>
          </p:cNvCxnSpPr>
          <p:nvPr/>
        </p:nvCxnSpPr>
        <p:spPr bwMode="auto">
          <a:xfrm flipH="1">
            <a:off x="4278313" y="3751263"/>
            <a:ext cx="4762" cy="247650"/>
          </a:xfrm>
          <a:prstGeom prst="line">
            <a:avLst/>
          </a:prstGeom>
          <a:noFill/>
          <a:ln w="28575">
            <a:solidFill>
              <a:srgbClr val="FF0000"/>
            </a:solidFill>
            <a:prstDash val="sysDash"/>
            <a:round/>
            <a:headEnd/>
            <a:tailEnd/>
          </a:ln>
        </p:spPr>
      </p:cxnSp>
      <p:sp>
        <p:nvSpPr>
          <p:cNvPr id="31782" name="TextBox 96"/>
          <p:cNvSpPr txBox="1">
            <a:spLocks noChangeArrowheads="1"/>
          </p:cNvSpPr>
          <p:nvPr/>
        </p:nvSpPr>
        <p:spPr bwMode="auto">
          <a:xfrm>
            <a:off x="7924800" y="2336800"/>
            <a:ext cx="1019175" cy="369888"/>
          </a:xfrm>
          <a:prstGeom prst="rect">
            <a:avLst/>
          </a:prstGeom>
          <a:noFill/>
          <a:ln w="9525">
            <a:noFill/>
            <a:miter lim="800000"/>
            <a:headEnd/>
            <a:tailEnd/>
          </a:ln>
        </p:spPr>
        <p:txBody>
          <a:bodyPr wrap="none">
            <a:spAutoFit/>
          </a:bodyPr>
          <a:lstStyle/>
          <a:p>
            <a:pPr algn="l"/>
            <a:r>
              <a:rPr lang="en-US" sz="1800" smtClean="0">
                <a:solidFill>
                  <a:srgbClr val="000000"/>
                </a:solidFill>
                <a:latin typeface="Symbol" pitchFamily="18" charset="2"/>
                <a:ea typeface="MS PGothic" pitchFamily="34" charset="-128"/>
              </a:rPr>
              <a:t>n</a:t>
            </a:r>
            <a:r>
              <a:rPr lang="en-US" sz="1800" smtClean="0">
                <a:solidFill>
                  <a:srgbClr val="000000"/>
                </a:solidFill>
                <a:latin typeface="Arial" pitchFamily="34" charset="0"/>
                <a:ea typeface="MS PGothic" pitchFamily="34" charset="-128"/>
              </a:rPr>
              <a:t>-Beam</a:t>
            </a:r>
          </a:p>
        </p:txBody>
      </p:sp>
      <p:sp>
        <p:nvSpPr>
          <p:cNvPr id="31783" name="Rectangle 98"/>
          <p:cNvSpPr>
            <a:spLocks noChangeArrowheads="1"/>
          </p:cNvSpPr>
          <p:nvPr/>
        </p:nvSpPr>
        <p:spPr bwMode="auto">
          <a:xfrm rot="5400000">
            <a:off x="4133850" y="3541713"/>
            <a:ext cx="298450" cy="1206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84" name="TextBox 99"/>
          <p:cNvSpPr txBox="1">
            <a:spLocks noChangeArrowheads="1"/>
          </p:cNvSpPr>
          <p:nvPr/>
        </p:nvSpPr>
        <p:spPr bwMode="auto">
          <a:xfrm>
            <a:off x="4462463" y="3436938"/>
            <a:ext cx="563562"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RFQ</a:t>
            </a:r>
          </a:p>
        </p:txBody>
      </p:sp>
      <p:cxnSp>
        <p:nvCxnSpPr>
          <p:cNvPr id="31785" name="Straight Connector 100"/>
          <p:cNvCxnSpPr>
            <a:cxnSpLocks noChangeShapeType="1"/>
            <a:stCxn id="31783" idx="1"/>
            <a:endCxn id="31768" idx="2"/>
          </p:cNvCxnSpPr>
          <p:nvPr/>
        </p:nvCxnSpPr>
        <p:spPr bwMode="auto">
          <a:xfrm flipH="1" flipV="1">
            <a:off x="4275138" y="3271838"/>
            <a:ext cx="7937" cy="180975"/>
          </a:xfrm>
          <a:prstGeom prst="line">
            <a:avLst/>
          </a:prstGeom>
          <a:noFill/>
          <a:ln w="28575">
            <a:solidFill>
              <a:srgbClr val="FF0000"/>
            </a:solidFill>
            <a:round/>
            <a:headEnd/>
            <a:tailEnd/>
          </a:ln>
        </p:spPr>
      </p:cxnSp>
      <p:sp>
        <p:nvSpPr>
          <p:cNvPr id="31786" name="TextBox 105"/>
          <p:cNvSpPr txBox="1">
            <a:spLocks noChangeArrowheads="1"/>
          </p:cNvSpPr>
          <p:nvPr/>
        </p:nvSpPr>
        <p:spPr bwMode="auto">
          <a:xfrm>
            <a:off x="4457700" y="2971800"/>
            <a:ext cx="563563"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ECR</a:t>
            </a:r>
          </a:p>
        </p:txBody>
      </p:sp>
      <p:sp>
        <p:nvSpPr>
          <p:cNvPr id="31787" name="Rounded Rectangle 107"/>
          <p:cNvSpPr>
            <a:spLocks noChangeArrowheads="1"/>
          </p:cNvSpPr>
          <p:nvPr/>
        </p:nvSpPr>
        <p:spPr bwMode="auto">
          <a:xfrm rot="5400000">
            <a:off x="4560888" y="1793875"/>
            <a:ext cx="531812" cy="534988"/>
          </a:xfrm>
          <a:prstGeom prst="roundRect">
            <a:avLst>
              <a:gd name="adj" fmla="val 16667"/>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88" name="Rectangle 108"/>
          <p:cNvSpPr>
            <a:spLocks noChangeArrowheads="1"/>
          </p:cNvSpPr>
          <p:nvPr/>
        </p:nvSpPr>
        <p:spPr bwMode="auto">
          <a:xfrm rot="5400000" flipV="1">
            <a:off x="4842668" y="1367632"/>
            <a:ext cx="481013" cy="12065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89" name="Straight Connector 109"/>
          <p:cNvCxnSpPr>
            <a:cxnSpLocks noChangeShapeType="1"/>
            <a:stCxn id="31788" idx="3"/>
            <a:endCxn id="31787" idx="0"/>
          </p:cNvCxnSpPr>
          <p:nvPr/>
        </p:nvCxnSpPr>
        <p:spPr bwMode="auto">
          <a:xfrm rot="16200000" flipH="1">
            <a:off x="4892676" y="1858962"/>
            <a:ext cx="392112" cy="11113"/>
          </a:xfrm>
          <a:prstGeom prst="line">
            <a:avLst/>
          </a:prstGeom>
          <a:noFill/>
          <a:ln w="28575">
            <a:solidFill>
              <a:srgbClr val="FF0000"/>
            </a:solidFill>
            <a:round/>
            <a:headEnd/>
            <a:tailEnd/>
          </a:ln>
        </p:spPr>
      </p:cxnSp>
      <p:sp>
        <p:nvSpPr>
          <p:cNvPr id="31790" name="Isosceles Triangle 113"/>
          <p:cNvSpPr>
            <a:spLocks noChangeArrowheads="1"/>
          </p:cNvSpPr>
          <p:nvPr/>
        </p:nvSpPr>
        <p:spPr bwMode="auto">
          <a:xfrm rot="5400000" flipV="1">
            <a:off x="4960938" y="1851025"/>
            <a:ext cx="177800" cy="393700"/>
          </a:xfrm>
          <a:prstGeom prst="triangle">
            <a:avLst>
              <a:gd name="adj" fmla="val 50000"/>
            </a:avLst>
          </a:prstGeom>
          <a:solidFill>
            <a:srgbClr val="0000FF"/>
          </a:solidFill>
          <a:ln w="9525">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791" name="Rectangle 114"/>
          <p:cNvSpPr>
            <a:spLocks noChangeArrowheads="1"/>
          </p:cNvSpPr>
          <p:nvPr/>
        </p:nvSpPr>
        <p:spPr bwMode="auto">
          <a:xfrm rot="5400000">
            <a:off x="5360988" y="1882775"/>
            <a:ext cx="254000" cy="304800"/>
          </a:xfrm>
          <a:prstGeom prst="rect">
            <a:avLst/>
          </a:prstGeom>
          <a:noFill/>
          <a:ln w="38100">
            <a:solidFill>
              <a:srgbClr val="FF0000"/>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cxnSp>
        <p:nvCxnSpPr>
          <p:cNvPr id="31792" name="Straight Connector 115"/>
          <p:cNvCxnSpPr>
            <a:cxnSpLocks noChangeShapeType="1"/>
            <a:stCxn id="31791" idx="2"/>
            <a:endCxn id="31790" idx="3"/>
          </p:cNvCxnSpPr>
          <p:nvPr/>
        </p:nvCxnSpPr>
        <p:spPr bwMode="auto">
          <a:xfrm rot="10800000" flipV="1">
            <a:off x="5246688" y="2035175"/>
            <a:ext cx="88900" cy="12700"/>
          </a:xfrm>
          <a:prstGeom prst="line">
            <a:avLst/>
          </a:prstGeom>
          <a:noFill/>
          <a:ln w="28575">
            <a:solidFill>
              <a:srgbClr val="FF0000"/>
            </a:solidFill>
            <a:round/>
            <a:headEnd/>
            <a:tailEnd/>
          </a:ln>
        </p:spPr>
      </p:cxnSp>
      <p:sp>
        <p:nvSpPr>
          <p:cNvPr id="31793" name="TextBox 123"/>
          <p:cNvSpPr txBox="1">
            <a:spLocks noChangeArrowheads="1"/>
          </p:cNvSpPr>
          <p:nvPr/>
        </p:nvSpPr>
        <p:spPr bwMode="auto">
          <a:xfrm>
            <a:off x="5118100" y="1460500"/>
            <a:ext cx="614363"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Linac</a:t>
            </a:r>
          </a:p>
        </p:txBody>
      </p:sp>
      <p:sp>
        <p:nvSpPr>
          <p:cNvPr id="31794" name="TextBox 124"/>
          <p:cNvSpPr txBox="1">
            <a:spLocks noChangeArrowheads="1"/>
          </p:cNvSpPr>
          <p:nvPr/>
        </p:nvSpPr>
        <p:spPr bwMode="auto">
          <a:xfrm>
            <a:off x="5740400" y="1887538"/>
            <a:ext cx="973138"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Collection</a:t>
            </a:r>
          </a:p>
        </p:txBody>
      </p:sp>
      <p:cxnSp>
        <p:nvCxnSpPr>
          <p:cNvPr id="31795" name="Straight Connector 125"/>
          <p:cNvCxnSpPr>
            <a:cxnSpLocks noChangeShapeType="1"/>
            <a:stCxn id="31768" idx="0"/>
            <a:endCxn id="31791" idx="3"/>
          </p:cNvCxnSpPr>
          <p:nvPr/>
        </p:nvCxnSpPr>
        <p:spPr bwMode="auto">
          <a:xfrm flipV="1">
            <a:off x="4275138" y="2162175"/>
            <a:ext cx="1212850" cy="804863"/>
          </a:xfrm>
          <a:prstGeom prst="line">
            <a:avLst/>
          </a:prstGeom>
          <a:noFill/>
          <a:ln w="28575">
            <a:solidFill>
              <a:srgbClr val="FF0000"/>
            </a:solidFill>
            <a:prstDash val="sysDash"/>
            <a:round/>
            <a:headEnd/>
            <a:tailEnd/>
          </a:ln>
        </p:spPr>
      </p:cxnSp>
      <p:sp>
        <p:nvSpPr>
          <p:cNvPr id="31796" name="TextBox 134"/>
          <p:cNvSpPr txBox="1">
            <a:spLocks noChangeArrowheads="1"/>
          </p:cNvSpPr>
          <p:nvPr/>
        </p:nvSpPr>
        <p:spPr bwMode="auto">
          <a:xfrm>
            <a:off x="2954338" y="2824163"/>
            <a:ext cx="993775"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6He/18Ne</a:t>
            </a:r>
          </a:p>
        </p:txBody>
      </p:sp>
      <p:sp>
        <p:nvSpPr>
          <p:cNvPr id="31797" name="TextBox 135"/>
          <p:cNvSpPr txBox="1">
            <a:spLocks noChangeArrowheads="1"/>
          </p:cNvSpPr>
          <p:nvPr/>
        </p:nvSpPr>
        <p:spPr bwMode="auto">
          <a:xfrm>
            <a:off x="4957763" y="2446338"/>
            <a:ext cx="693737"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8B/8Li</a:t>
            </a:r>
          </a:p>
        </p:txBody>
      </p:sp>
      <p:sp>
        <p:nvSpPr>
          <p:cNvPr id="31798" name="TextBox 136"/>
          <p:cNvSpPr txBox="1">
            <a:spLocks noChangeArrowheads="1"/>
          </p:cNvSpPr>
          <p:nvPr/>
        </p:nvSpPr>
        <p:spPr bwMode="auto">
          <a:xfrm>
            <a:off x="2844800" y="4233863"/>
            <a:ext cx="1384300" cy="304800"/>
          </a:xfrm>
          <a:prstGeom prst="rect">
            <a:avLst/>
          </a:prstGeom>
          <a:noFill/>
          <a:ln w="9525">
            <a:noFill/>
            <a:miter lim="800000"/>
            <a:headEnd/>
            <a:tailEnd/>
          </a:ln>
        </p:spPr>
        <p:txBody>
          <a:bodyPr>
            <a:spAutoFit/>
          </a:bodyPr>
          <a:lstStyle/>
          <a:p>
            <a:pPr algn="l"/>
            <a:r>
              <a:rPr lang="en-US" sz="1400" smtClean="0">
                <a:solidFill>
                  <a:srgbClr val="000000"/>
                </a:solidFill>
                <a:latin typeface="Arial" pitchFamily="34" charset="0"/>
                <a:ea typeface="MS PGothic" pitchFamily="34" charset="-128"/>
              </a:rPr>
              <a:t>Linac 100 MeV</a:t>
            </a:r>
          </a:p>
        </p:txBody>
      </p:sp>
      <p:sp>
        <p:nvSpPr>
          <p:cNvPr id="144" name="TextBox 143"/>
          <p:cNvSpPr txBox="1">
            <a:spLocks noChangeArrowheads="1"/>
          </p:cNvSpPr>
          <p:nvPr/>
        </p:nvSpPr>
        <p:spPr bwMode="auto">
          <a:xfrm>
            <a:off x="5854700" y="1143000"/>
            <a:ext cx="3092450" cy="323850"/>
          </a:xfrm>
          <a:prstGeom prst="rect">
            <a:avLst/>
          </a:prstGeom>
          <a:gradFill rotWithShape="1">
            <a:gsLst>
              <a:gs pos="0">
                <a:srgbClr val="E9A600"/>
              </a:gs>
              <a:gs pos="20000">
                <a:srgbClr val="E3A300"/>
              </a:gs>
              <a:gs pos="100000">
                <a:srgbClr val="AD7B00"/>
              </a:gs>
            </a:gsLst>
            <a:lin ang="5400000"/>
          </a:gradFill>
          <a:ln w="9525">
            <a:solidFill>
              <a:srgbClr val="CC9800"/>
            </a:solidFill>
            <a:miter lim="800000"/>
            <a:headEnd/>
            <a:tailEnd/>
          </a:ln>
          <a:effectLst>
            <a:outerShdw dist="23000" dir="5400000" rotWithShape="0">
              <a:srgbClr val="808080">
                <a:alpha val="34999"/>
              </a:srgbClr>
            </a:outerShdw>
          </a:effectLst>
        </p:spPr>
        <p:txBody>
          <a:bodyPr wrap="none">
            <a:spAutoFit/>
          </a:bodyPr>
          <a:lstStyle/>
          <a:p>
            <a:pPr algn="l">
              <a:defRPr/>
            </a:pPr>
            <a:r>
              <a:rPr lang="en-US" sz="1500" b="1" dirty="0">
                <a:solidFill>
                  <a:srgbClr val="FFFFFF"/>
                </a:solidFill>
                <a:latin typeface="Arial"/>
                <a:ea typeface="MS PGothic" pitchFamily="34" charset="-128"/>
              </a:rPr>
              <a:t>Dotted lines: alternative layouts</a:t>
            </a:r>
          </a:p>
        </p:txBody>
      </p:sp>
      <p:sp>
        <p:nvSpPr>
          <p:cNvPr id="31800" name="TextBox 144"/>
          <p:cNvSpPr txBox="1">
            <a:spLocks noChangeArrowheads="1"/>
          </p:cNvSpPr>
          <p:nvPr/>
        </p:nvSpPr>
        <p:spPr bwMode="auto">
          <a:xfrm>
            <a:off x="4216400" y="5245100"/>
            <a:ext cx="563563"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RCS</a:t>
            </a:r>
          </a:p>
        </p:txBody>
      </p:sp>
      <p:sp>
        <p:nvSpPr>
          <p:cNvPr id="146" name="Text Box 10"/>
          <p:cNvSpPr txBox="1">
            <a:spLocks noChangeArrowheads="1"/>
          </p:cNvSpPr>
          <p:nvPr/>
        </p:nvSpPr>
        <p:spPr bwMode="auto">
          <a:xfrm>
            <a:off x="185738" y="5768975"/>
            <a:ext cx="8856662" cy="369888"/>
          </a:xfrm>
          <a:prstGeom prst="rect">
            <a:avLst/>
          </a:prstGeom>
          <a:gradFill rotWithShape="1">
            <a:gsLst>
              <a:gs pos="0">
                <a:srgbClr val="EBF4EA"/>
              </a:gs>
              <a:gs pos="64999">
                <a:srgbClr val="CBE1C9"/>
              </a:gs>
              <a:gs pos="100000">
                <a:srgbClr val="B4D6B1"/>
              </a:gs>
            </a:gsLst>
            <a:lin ang="5400000" scaled="1"/>
          </a:gradFill>
          <a:ln w="9525">
            <a:solidFill>
              <a:srgbClr val="327327"/>
            </a:solidFill>
            <a:miter lim="800000"/>
            <a:headEnd/>
            <a:tailEnd/>
          </a:ln>
          <a:effectLst>
            <a:outerShdw dist="20000" dir="5400000" rotWithShape="0">
              <a:srgbClr val="808080">
                <a:alpha val="37999"/>
              </a:srgbClr>
            </a:outerShdw>
          </a:effectLst>
        </p:spPr>
        <p:txBody>
          <a:bodyPr lIns="0" rIns="0">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l">
              <a:spcBef>
                <a:spcPct val="50000"/>
              </a:spcBef>
              <a:buClr>
                <a:srgbClr val="CC0000"/>
              </a:buClr>
              <a:buFont typeface="Wingdings" charset="0"/>
              <a:buNone/>
              <a:defRPr/>
            </a:pPr>
            <a:r>
              <a:rPr lang="en-US" sz="1800" b="1" smtClean="0">
                <a:solidFill>
                  <a:srgbClr val="000000"/>
                </a:solidFill>
              </a:rPr>
              <a:t>Decay Ring: B</a:t>
            </a:r>
            <a:r>
              <a:rPr lang="en-US" sz="1800" b="1" smtClean="0">
                <a:solidFill>
                  <a:srgbClr val="000000"/>
                </a:solidFill>
                <a:latin typeface="Symbol" charset="0"/>
              </a:rPr>
              <a:t>r</a:t>
            </a:r>
            <a:r>
              <a:rPr lang="en-US" sz="1800" b="1" smtClean="0">
                <a:solidFill>
                  <a:srgbClr val="000000"/>
                </a:solidFill>
              </a:rPr>
              <a:t> ~ 500 Tm, B = ~6 T, C = ~6900 m, L</a:t>
            </a:r>
            <a:r>
              <a:rPr lang="en-US" sz="1800" b="1" baseline="-25000" smtClean="0">
                <a:solidFill>
                  <a:srgbClr val="000000"/>
                </a:solidFill>
              </a:rPr>
              <a:t>ss</a:t>
            </a:r>
            <a:r>
              <a:rPr lang="en-US" sz="1800" b="1" smtClean="0">
                <a:solidFill>
                  <a:srgbClr val="000000"/>
                </a:solidFill>
              </a:rPr>
              <a:t>= ~2500 m, </a:t>
            </a:r>
            <a:r>
              <a:rPr lang="en-US" sz="1800" b="1" smtClean="0">
                <a:solidFill>
                  <a:srgbClr val="000000"/>
                </a:solidFill>
                <a:latin typeface="Symbol" charset="0"/>
                <a:cs typeface="Symbol" charset="0"/>
              </a:rPr>
              <a:t>g</a:t>
            </a:r>
            <a:r>
              <a:rPr lang="en-US" sz="1800" b="1" smtClean="0">
                <a:solidFill>
                  <a:srgbClr val="000000"/>
                </a:solidFill>
              </a:rPr>
              <a:t> = 100, all ions</a:t>
            </a:r>
          </a:p>
        </p:txBody>
      </p:sp>
      <p:sp>
        <p:nvSpPr>
          <p:cNvPr id="147" name="TextBox 146"/>
          <p:cNvSpPr txBox="1">
            <a:spLocks noChangeArrowheads="1"/>
          </p:cNvSpPr>
          <p:nvPr/>
        </p:nvSpPr>
        <p:spPr bwMode="auto">
          <a:xfrm>
            <a:off x="5130800" y="5016500"/>
            <a:ext cx="2082800" cy="323850"/>
          </a:xfrm>
          <a:prstGeom prst="rect">
            <a:avLst/>
          </a:prstGeom>
          <a:gradFill rotWithShape="1">
            <a:gsLst>
              <a:gs pos="0">
                <a:srgbClr val="2F8B1F"/>
              </a:gs>
              <a:gs pos="20000">
                <a:srgbClr val="308921"/>
              </a:gs>
              <a:gs pos="100000">
                <a:srgbClr val="236717"/>
              </a:gs>
            </a:gsLst>
            <a:lin ang="5400000"/>
          </a:gradFill>
          <a:ln w="9525">
            <a:solidFill>
              <a:srgbClr val="38802C"/>
            </a:solidFill>
            <a:miter lim="800000"/>
            <a:headEnd/>
            <a:tailEnd/>
          </a:ln>
          <a:effectLst>
            <a:outerShdw dist="23000" dir="5400000" rotWithShape="0">
              <a:srgbClr val="808080">
                <a:alpha val="34999"/>
              </a:srgbClr>
            </a:outerShdw>
          </a:effectLst>
        </p:spPr>
        <p:txBody>
          <a:bodyPr>
            <a:spAutoFit/>
          </a:bodyPr>
          <a:lstStyle/>
          <a:p>
            <a:pPr algn="l">
              <a:defRPr/>
            </a:pPr>
            <a:r>
              <a:rPr lang="en-US" sz="1500" b="1" dirty="0">
                <a:solidFill>
                  <a:srgbClr val="FFFFFF"/>
                </a:solidFill>
                <a:latin typeface="Arial"/>
                <a:ea typeface="MS PGothic" pitchFamily="34" charset="-128"/>
              </a:rPr>
              <a:t>PS and SPS existing</a:t>
            </a:r>
          </a:p>
        </p:txBody>
      </p:sp>
      <p:grpSp>
        <p:nvGrpSpPr>
          <p:cNvPr id="2" name="Group 152"/>
          <p:cNvGrpSpPr>
            <a:grpSpLocks/>
          </p:cNvGrpSpPr>
          <p:nvPr/>
        </p:nvGrpSpPr>
        <p:grpSpPr bwMode="auto">
          <a:xfrm>
            <a:off x="673100" y="977900"/>
            <a:ext cx="3340100" cy="2295525"/>
            <a:chOff x="495300" y="965200"/>
            <a:chExt cx="4013200" cy="4483100"/>
          </a:xfrm>
        </p:grpSpPr>
        <p:sp>
          <p:nvSpPr>
            <p:cNvPr id="31806" name="Rectangle 148"/>
            <p:cNvSpPr>
              <a:spLocks noChangeArrowheads="1"/>
            </p:cNvSpPr>
            <p:nvPr/>
          </p:nvSpPr>
          <p:spPr bwMode="auto">
            <a:xfrm>
              <a:off x="495300" y="965200"/>
              <a:ext cx="4013200" cy="4483100"/>
            </a:xfrm>
            <a:prstGeom prst="rect">
              <a:avLst/>
            </a:prstGeom>
            <a:noFill/>
            <a:ln w="57150">
              <a:solidFill>
                <a:srgbClr val="0000FF"/>
              </a:solidFill>
              <a:round/>
              <a:headEnd/>
              <a:tailEnd/>
            </a:ln>
          </p:spPr>
          <p:txBody>
            <a:bodyPr/>
            <a:lstStyle/>
            <a:p>
              <a:pPr marL="495300" indent="-495300" algn="l">
                <a:spcBef>
                  <a:spcPct val="20000"/>
                </a:spcBef>
                <a:buClr>
                  <a:srgbClr val="CC0000"/>
                </a:buClr>
                <a:buFont typeface="Wingdings" pitchFamily="2" charset="2"/>
                <a:buNone/>
              </a:pPr>
              <a:endParaRPr lang="en-US" sz="1600" smtClean="0">
                <a:solidFill>
                  <a:srgbClr val="000000"/>
                </a:solidFill>
                <a:latin typeface="Arial" pitchFamily="34" charset="0"/>
                <a:ea typeface="MS PGothic" pitchFamily="34" charset="-128"/>
              </a:endParaRPr>
            </a:p>
          </p:txBody>
        </p:sp>
        <p:sp>
          <p:nvSpPr>
            <p:cNvPr id="31807" name="TextBox 151"/>
            <p:cNvSpPr txBox="1">
              <a:spLocks noChangeArrowheads="1"/>
            </p:cNvSpPr>
            <p:nvPr/>
          </p:nvSpPr>
          <p:spPr bwMode="auto">
            <a:xfrm>
              <a:off x="576391" y="4448271"/>
              <a:ext cx="1919217" cy="961932"/>
            </a:xfrm>
            <a:prstGeom prst="rect">
              <a:avLst/>
            </a:prstGeom>
            <a:noFill/>
            <a:ln w="9525">
              <a:noFill/>
              <a:miter lim="800000"/>
              <a:headEnd/>
              <a:tailEnd/>
            </a:ln>
          </p:spPr>
          <p:txBody>
            <a:bodyPr>
              <a:spAutoFit/>
            </a:bodyPr>
            <a:lstStyle/>
            <a:p>
              <a:pPr algn="l"/>
              <a:r>
                <a:rPr lang="en-US" sz="2600" smtClean="0">
                  <a:solidFill>
                    <a:srgbClr val="0000FF"/>
                  </a:solidFill>
                  <a:latin typeface="Arial" pitchFamily="34" charset="0"/>
                  <a:ea typeface="MS PGothic" pitchFamily="34" charset="-128"/>
                </a:rPr>
                <a:t>Baseline</a:t>
              </a:r>
            </a:p>
          </p:txBody>
        </p:sp>
      </p:grpSp>
      <p:sp>
        <p:nvSpPr>
          <p:cNvPr id="31804" name="TextBox 160"/>
          <p:cNvSpPr txBox="1">
            <a:spLocks noChangeArrowheads="1"/>
          </p:cNvSpPr>
          <p:nvPr/>
        </p:nvSpPr>
        <p:spPr bwMode="auto">
          <a:xfrm>
            <a:off x="4521200" y="1985963"/>
            <a:ext cx="433388" cy="307975"/>
          </a:xfrm>
          <a:prstGeom prst="rect">
            <a:avLst/>
          </a:prstGeom>
          <a:noFill/>
          <a:ln w="9525">
            <a:noFill/>
            <a:miter lim="800000"/>
            <a:headEnd/>
            <a:tailEnd/>
          </a:ln>
        </p:spPr>
        <p:txBody>
          <a:bodyPr wrap="none">
            <a:spAutoFit/>
          </a:bodyPr>
          <a:lstStyle/>
          <a:p>
            <a:pPr algn="l"/>
            <a:r>
              <a:rPr lang="en-US" sz="1400" smtClean="0">
                <a:solidFill>
                  <a:srgbClr val="000000"/>
                </a:solidFill>
                <a:latin typeface="Arial" pitchFamily="34" charset="0"/>
                <a:ea typeface="MS PGothic" pitchFamily="34" charset="-128"/>
              </a:rPr>
              <a:t>PR</a:t>
            </a:r>
          </a:p>
        </p:txBody>
      </p:sp>
      <p:pic>
        <p:nvPicPr>
          <p:cNvPr id="31805" name="Picture 2"/>
          <p:cNvPicPr>
            <a:picLocks noChangeAspect="1" noChangeArrowheads="1"/>
          </p:cNvPicPr>
          <p:nvPr/>
        </p:nvPicPr>
        <p:blipFill>
          <a:blip r:embed="rId4" cstate="print"/>
          <a:srcRect l="5647" t="17036" r="86945" b="74222"/>
          <a:stretch>
            <a:fillRect/>
          </a:stretch>
        </p:blipFill>
        <p:spPr bwMode="auto">
          <a:xfrm>
            <a:off x="682625" y="4397375"/>
            <a:ext cx="1165225" cy="860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5"/>
          <p:cNvSpPr>
            <a:spLocks noGrp="1"/>
          </p:cNvSpPr>
          <p:nvPr>
            <p:ph type="ftr" sz="quarter" idx="10"/>
          </p:nvPr>
        </p:nvSpPr>
        <p:spPr/>
        <p:txBody>
          <a:bodyPr/>
          <a:lstStyle/>
          <a:p>
            <a:endParaRPr lang="en-GB">
              <a:solidFill>
                <a:srgbClr val="000000"/>
              </a:solidFill>
            </a:endParaRPr>
          </a:p>
          <a:p>
            <a:r>
              <a:rPr lang="en-GB">
                <a:solidFill>
                  <a:srgbClr val="000000"/>
                </a:solidFill>
              </a:rPr>
              <a:t>EPS-HEP, Grenoble: 21st July 2011</a:t>
            </a:r>
            <a:endParaRPr lang="en-US">
              <a:solidFill>
                <a:srgbClr val="000000"/>
              </a:solidFill>
            </a:endParaRPr>
          </a:p>
        </p:txBody>
      </p:sp>
      <p:sp>
        <p:nvSpPr>
          <p:cNvPr id="885762" name="Rectangle 2"/>
          <p:cNvSpPr>
            <a:spLocks noGrp="1" noChangeArrowheads="1"/>
          </p:cNvSpPr>
          <p:nvPr>
            <p:ph type="title"/>
          </p:nvPr>
        </p:nvSpPr>
        <p:spPr>
          <a:noFill/>
          <a:ln/>
        </p:spPr>
        <p:txBody>
          <a:bodyPr/>
          <a:lstStyle/>
          <a:p>
            <a:r>
              <a:rPr lang="en-GB" sz="3200"/>
              <a:t> </a:t>
            </a:r>
          </a:p>
        </p:txBody>
      </p:sp>
      <p:sp>
        <p:nvSpPr>
          <p:cNvPr id="885763" name="Rectangle 3"/>
          <p:cNvSpPr>
            <a:spLocks noChangeArrowheads="1"/>
          </p:cNvSpPr>
          <p:nvPr/>
        </p:nvSpPr>
        <p:spPr bwMode="auto">
          <a:xfrm>
            <a:off x="755650" y="333375"/>
            <a:ext cx="7626350" cy="519113"/>
          </a:xfrm>
          <a:prstGeom prst="rect">
            <a:avLst/>
          </a:prstGeom>
          <a:noFill/>
          <a:ln w="25400">
            <a:noFill/>
            <a:miter lim="800000"/>
            <a:headEnd/>
            <a:tailEnd/>
          </a:ln>
          <a:effectLst/>
        </p:spPr>
        <p:txBody>
          <a:bodyPr lIns="90000" tIns="46800" rIns="90000" bIns="46800">
            <a:spAutoFit/>
          </a:bodyPr>
          <a:lstStyle/>
          <a:p>
            <a:pPr algn="l" eaLnBrk="0" hangingPunct="0"/>
            <a:r>
              <a:rPr lang="en-GB" smtClean="0">
                <a:solidFill>
                  <a:srgbClr val="FF0000"/>
                </a:solidFill>
                <a:effectLst>
                  <a:outerShdw blurRad="38100" dist="38100" dir="2700000" algn="tl">
                    <a:srgbClr val="C0C0C0"/>
                  </a:outerShdw>
                </a:effectLst>
                <a:latin typeface="Tahoma" pitchFamily="34" charset="0"/>
              </a:rPr>
              <a:t>Neutrino Factory Baseline</a:t>
            </a:r>
          </a:p>
        </p:txBody>
      </p:sp>
      <p:pic>
        <p:nvPicPr>
          <p:cNvPr id="885766" name="Content Placeholder 5"/>
          <p:cNvPicPr>
            <a:picLocks noChangeAspect="1" noChangeArrowheads="1"/>
          </p:cNvPicPr>
          <p:nvPr/>
        </p:nvPicPr>
        <p:blipFill>
          <a:blip r:embed="rId2" cstate="print"/>
          <a:srcRect/>
          <a:stretch>
            <a:fillRect/>
          </a:stretch>
        </p:blipFill>
        <p:spPr bwMode="auto">
          <a:xfrm>
            <a:off x="85725" y="950913"/>
            <a:ext cx="5448300" cy="5378450"/>
          </a:xfrm>
          <a:prstGeom prst="rect">
            <a:avLst/>
          </a:prstGeom>
          <a:noFill/>
          <a:ln w="28575" algn="ctr">
            <a:solidFill>
              <a:srgbClr val="FF0000"/>
            </a:solidFill>
            <a:miter lim="800000"/>
            <a:headEnd/>
            <a:tailEnd/>
          </a:ln>
        </p:spPr>
      </p:pic>
      <p:pic>
        <p:nvPicPr>
          <p:cNvPr id="885767" name="Picture 7" descr="100KT_Detector_closeup"/>
          <p:cNvPicPr>
            <a:picLocks noChangeAspect="1" noChangeArrowheads="1"/>
          </p:cNvPicPr>
          <p:nvPr/>
        </p:nvPicPr>
        <p:blipFill>
          <a:blip r:embed="rId3" cstate="print"/>
          <a:srcRect/>
          <a:stretch>
            <a:fillRect/>
          </a:stretch>
        </p:blipFill>
        <p:spPr bwMode="auto">
          <a:xfrm>
            <a:off x="5638800" y="3132138"/>
            <a:ext cx="3433763" cy="2028825"/>
          </a:xfrm>
          <a:prstGeom prst="rect">
            <a:avLst/>
          </a:prstGeom>
          <a:noFill/>
        </p:spPr>
      </p:pic>
      <p:sp>
        <p:nvSpPr>
          <p:cNvPr id="885769" name="Rectangle 9"/>
          <p:cNvSpPr>
            <a:spLocks noChangeArrowheads="1"/>
          </p:cNvSpPr>
          <p:nvPr/>
        </p:nvSpPr>
        <p:spPr bwMode="auto">
          <a:xfrm>
            <a:off x="5534025" y="1493838"/>
            <a:ext cx="3629025" cy="1676400"/>
          </a:xfrm>
          <a:prstGeom prst="rect">
            <a:avLst/>
          </a:prstGeom>
          <a:noFill/>
          <a:ln w="9525">
            <a:noFill/>
            <a:miter lim="800000"/>
            <a:headEnd/>
            <a:tailEnd/>
          </a:ln>
          <a:effectLst/>
        </p:spPr>
        <p:txBody>
          <a:bodyPr/>
          <a:lstStyle/>
          <a:p>
            <a:pPr marL="342900" indent="-342900" algn="l" eaLnBrk="0" hangingPunct="0">
              <a:spcBef>
                <a:spcPct val="20000"/>
              </a:spcBef>
              <a:buClr>
                <a:srgbClr val="FF0000"/>
              </a:buClr>
              <a:buSzPct val="70000"/>
              <a:buFont typeface="Monotype Sorts" pitchFamily="2" charset="2"/>
              <a:buChar char="o"/>
            </a:pPr>
            <a:r>
              <a:rPr lang="en-US" sz="2000" smtClean="0">
                <a:solidFill>
                  <a:srgbClr val="000000"/>
                </a:solidFill>
                <a:latin typeface="Arial" pitchFamily="34" charset="0"/>
              </a:rPr>
              <a:t>Two Magnetised Iron Neutrino Detectors (MIND):</a:t>
            </a:r>
            <a:r>
              <a:rPr lang="en-US" smtClean="0">
                <a:solidFill>
                  <a:srgbClr val="000000"/>
                </a:solidFill>
                <a:latin typeface="Arial" pitchFamily="34" charset="0"/>
              </a:rPr>
              <a:t> </a:t>
            </a:r>
            <a:endParaRPr lang="en-US" smtClean="0">
              <a:solidFill>
                <a:srgbClr val="FF33CC"/>
              </a:solidFill>
              <a:latin typeface="Arial" pitchFamily="34" charset="0"/>
            </a:endParaRPr>
          </a:p>
          <a:p>
            <a:pPr marL="742950" lvl="1" indent="-285750" algn="l" eaLnBrk="0" hangingPunct="0">
              <a:spcBef>
                <a:spcPct val="20000"/>
              </a:spcBef>
              <a:buClr>
                <a:srgbClr val="FF0000"/>
              </a:buClr>
              <a:buFontTx/>
              <a:buChar char="–"/>
            </a:pPr>
            <a:r>
              <a:rPr lang="en-US" sz="1800" smtClean="0">
                <a:solidFill>
                  <a:srgbClr val="000000"/>
                </a:solidFill>
                <a:latin typeface="Arial" pitchFamily="34" charset="0"/>
              </a:rPr>
              <a:t>100 kton at 2500-5000 km</a:t>
            </a:r>
          </a:p>
          <a:p>
            <a:pPr marL="742950" lvl="1" indent="-285750" algn="l" eaLnBrk="0" hangingPunct="0">
              <a:spcBef>
                <a:spcPct val="20000"/>
              </a:spcBef>
              <a:buClr>
                <a:srgbClr val="FF0000"/>
              </a:buClr>
              <a:buFontTx/>
              <a:buChar char="–"/>
            </a:pPr>
            <a:r>
              <a:rPr lang="en-US" sz="1800" smtClean="0">
                <a:solidFill>
                  <a:srgbClr val="000000"/>
                </a:solidFill>
                <a:latin typeface="Arial" pitchFamily="34" charset="0"/>
              </a:rPr>
              <a:t>50 kton at 7000-8000 km</a:t>
            </a:r>
          </a:p>
          <a:p>
            <a:pPr marL="1143000" lvl="2" indent="-228600" algn="l" eaLnBrk="0" hangingPunct="0">
              <a:spcBef>
                <a:spcPct val="20000"/>
              </a:spcBef>
            </a:pPr>
            <a:endParaRPr lang="en-US" sz="1800" smtClean="0">
              <a:solidFill>
                <a:srgbClr val="000000"/>
              </a:solidFill>
              <a:latin typeface="Arial" pitchFamily="34" charset="0"/>
            </a:endParaRPr>
          </a:p>
        </p:txBody>
      </p:sp>
      <p:sp>
        <p:nvSpPr>
          <p:cNvPr id="885770" name="Rectangle 10"/>
          <p:cNvSpPr>
            <a:spLocks noChangeArrowheads="1"/>
          </p:cNvSpPr>
          <p:nvPr/>
        </p:nvSpPr>
        <p:spPr bwMode="auto">
          <a:xfrm>
            <a:off x="5835650" y="5300663"/>
            <a:ext cx="3236913" cy="419100"/>
          </a:xfrm>
          <a:prstGeom prst="rect">
            <a:avLst/>
          </a:prstGeom>
          <a:noFill/>
          <a:ln w="9525">
            <a:noFill/>
            <a:miter lim="800000"/>
            <a:headEnd/>
            <a:tailEnd/>
          </a:ln>
          <a:effectLst/>
        </p:spPr>
        <p:txBody>
          <a:bodyPr/>
          <a:lstStyle/>
          <a:p>
            <a:pPr marL="457200" indent="-457200" algn="l" eaLnBrk="0" hangingPunct="0">
              <a:buClr>
                <a:srgbClr val="FF0000"/>
              </a:buClr>
              <a:buSzPct val="70000"/>
              <a:buFont typeface="Monotype Sorts" pitchFamily="2" charset="2"/>
              <a:buNone/>
            </a:pPr>
            <a:r>
              <a:rPr lang="en-GB" sz="1800" b="1" smtClean="0">
                <a:solidFill>
                  <a:srgbClr val="FF0000"/>
                </a:solidFill>
                <a:latin typeface="Arial" pitchFamily="34" charset="0"/>
              </a:rPr>
              <a:t>Baseline constantly under </a:t>
            </a:r>
          </a:p>
          <a:p>
            <a:pPr marL="457200" indent="-457200" algn="l" eaLnBrk="0" hangingPunct="0">
              <a:buClr>
                <a:srgbClr val="FF0000"/>
              </a:buClr>
              <a:buSzPct val="70000"/>
              <a:buFont typeface="Monotype Sorts" pitchFamily="2" charset="2"/>
              <a:buNone/>
            </a:pPr>
            <a:r>
              <a:rPr lang="en-GB" sz="1800" b="1" smtClean="0">
                <a:solidFill>
                  <a:srgbClr val="FF0000"/>
                </a:solidFill>
                <a:latin typeface="Arial" pitchFamily="34" charset="0"/>
              </a:rPr>
              <a:t>review in light of new </a:t>
            </a:r>
          </a:p>
          <a:p>
            <a:pPr marL="457200" indent="-457200" algn="l" eaLnBrk="0" hangingPunct="0">
              <a:buClr>
                <a:srgbClr val="FF0000"/>
              </a:buClr>
              <a:buSzPct val="70000"/>
              <a:buFont typeface="Monotype Sorts" pitchFamily="2" charset="2"/>
              <a:buNone/>
            </a:pPr>
            <a:r>
              <a:rPr lang="en-GB" sz="1800" b="1" smtClean="0">
                <a:solidFill>
                  <a:srgbClr val="FF0000"/>
                </a:solidFill>
                <a:latin typeface="Arial" pitchFamily="34" charset="0"/>
              </a:rPr>
              <a:t>physics results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1618" name="Picture 2"/>
          <p:cNvPicPr>
            <a:picLocks noChangeAspect="1" noChangeArrowheads="1"/>
          </p:cNvPicPr>
          <p:nvPr/>
        </p:nvPicPr>
        <p:blipFill>
          <a:blip r:embed="rId2" cstate="print"/>
          <a:srcRect/>
          <a:stretch>
            <a:fillRect/>
          </a:stretch>
        </p:blipFill>
        <p:spPr bwMode="auto">
          <a:xfrm>
            <a:off x="323528" y="620688"/>
            <a:ext cx="8425745" cy="2952328"/>
          </a:xfrm>
          <a:prstGeom prst="rect">
            <a:avLst/>
          </a:prstGeom>
          <a:noFill/>
          <a:ln w="9525">
            <a:noFill/>
            <a:miter lim="800000"/>
            <a:headEnd/>
            <a:tailEnd/>
          </a:ln>
        </p:spPr>
      </p:pic>
      <p:cxnSp>
        <p:nvCxnSpPr>
          <p:cNvPr id="4" name="Straight Arrow Connector 3"/>
          <p:cNvCxnSpPr/>
          <p:nvPr/>
        </p:nvCxnSpPr>
        <p:spPr bwMode="auto">
          <a:xfrm flipV="1">
            <a:off x="1547664" y="3284984"/>
            <a:ext cx="2664296" cy="1008112"/>
          </a:xfrm>
          <a:prstGeom prst="straightConnector1">
            <a:avLst/>
          </a:prstGeom>
          <a:solidFill>
            <a:srgbClr val="FFFFFF"/>
          </a:solidFill>
          <a:ln w="44450" cap="flat" cmpd="sng" algn="ctr">
            <a:solidFill>
              <a:schemeClr val="accent6">
                <a:lumMod val="60000"/>
                <a:lumOff val="40000"/>
              </a:schemeClr>
            </a:solidFill>
            <a:prstDash val="solid"/>
            <a:round/>
            <a:headEnd type="none" w="med" len="med"/>
            <a:tailEnd type="arrow"/>
          </a:ln>
          <a:effectLst/>
        </p:spPr>
      </p:cxnSp>
      <p:cxnSp>
        <p:nvCxnSpPr>
          <p:cNvPr id="9" name="Straight Arrow Connector 8"/>
          <p:cNvCxnSpPr/>
          <p:nvPr/>
        </p:nvCxnSpPr>
        <p:spPr bwMode="auto">
          <a:xfrm flipV="1">
            <a:off x="5076056" y="3212976"/>
            <a:ext cx="3384376" cy="1008112"/>
          </a:xfrm>
          <a:prstGeom prst="straightConnector1">
            <a:avLst/>
          </a:prstGeom>
          <a:solidFill>
            <a:srgbClr val="FFFFFF"/>
          </a:solidFill>
          <a:ln w="44450" cap="flat" cmpd="sng" algn="ctr">
            <a:solidFill>
              <a:schemeClr val="accent6">
                <a:lumMod val="60000"/>
                <a:lumOff val="40000"/>
              </a:schemeClr>
            </a:solidFill>
            <a:prstDash val="solid"/>
            <a:round/>
            <a:headEnd type="none" w="med" len="med"/>
            <a:tailEnd type="arrow"/>
          </a:ln>
          <a:effectLst/>
        </p:spPr>
      </p:cxnSp>
      <p:sp>
        <p:nvSpPr>
          <p:cNvPr id="12" name="TextBox 11"/>
          <p:cNvSpPr txBox="1"/>
          <p:nvPr/>
        </p:nvSpPr>
        <p:spPr>
          <a:xfrm>
            <a:off x="775710" y="4275093"/>
            <a:ext cx="6316088" cy="1384995"/>
          </a:xfrm>
          <a:prstGeom prst="rect">
            <a:avLst/>
          </a:prstGeom>
          <a:noFill/>
        </p:spPr>
        <p:txBody>
          <a:bodyPr wrap="none" rtlCol="0">
            <a:spAutoFit/>
          </a:bodyPr>
          <a:lstStyle/>
          <a:p>
            <a:r>
              <a:rPr lang="en-GB" dirty="0" smtClean="0"/>
              <a:t>All thinking has to be refined for large </a:t>
            </a:r>
            <a:r>
              <a:rPr lang="en-GB" dirty="0" smtClean="0">
                <a:latin typeface="Symbol" pitchFamily="18" charset="2"/>
              </a:rPr>
              <a:t>q</a:t>
            </a:r>
            <a:r>
              <a:rPr lang="en-GB" baseline="-25000" dirty="0" smtClean="0"/>
              <a:t>13</a:t>
            </a:r>
            <a:r>
              <a:rPr lang="en-GB" dirty="0" smtClean="0"/>
              <a:t>.</a:t>
            </a:r>
          </a:p>
          <a:p>
            <a:r>
              <a:rPr lang="en-GB" dirty="0" smtClean="0"/>
              <a:t>For large </a:t>
            </a:r>
            <a:r>
              <a:rPr lang="en-GB" dirty="0" smtClean="0">
                <a:latin typeface="Symbol" pitchFamily="18" charset="2"/>
              </a:rPr>
              <a:t>q</a:t>
            </a:r>
            <a:r>
              <a:rPr lang="en-GB" baseline="-25000" dirty="0" smtClean="0"/>
              <a:t>13</a:t>
            </a:r>
            <a:r>
              <a:rPr lang="en-GB" dirty="0" smtClean="0"/>
              <a:t> we will quickly</a:t>
            </a:r>
          </a:p>
          <a:p>
            <a:r>
              <a:rPr lang="en-GB" dirty="0" smtClean="0"/>
              <a:t>be systematics dominated!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3858" name="Picture 2"/>
          <p:cNvPicPr>
            <a:picLocks noChangeAspect="1" noChangeArrowheads="1"/>
          </p:cNvPicPr>
          <p:nvPr/>
        </p:nvPicPr>
        <p:blipFill>
          <a:blip r:embed="rId2" cstate="print"/>
          <a:srcRect/>
          <a:stretch>
            <a:fillRect/>
          </a:stretch>
        </p:blipFill>
        <p:spPr bwMode="auto">
          <a:xfrm>
            <a:off x="395537" y="980728"/>
            <a:ext cx="3841354" cy="2952328"/>
          </a:xfrm>
          <a:prstGeom prst="rect">
            <a:avLst/>
          </a:prstGeom>
          <a:noFill/>
          <a:ln w="9525">
            <a:noFill/>
            <a:miter lim="800000"/>
            <a:headEnd/>
            <a:tailEnd/>
          </a:ln>
        </p:spPr>
      </p:pic>
      <p:sp>
        <p:nvSpPr>
          <p:cNvPr id="5" name="TextBox 4"/>
          <p:cNvSpPr txBox="1"/>
          <p:nvPr/>
        </p:nvSpPr>
        <p:spPr>
          <a:xfrm>
            <a:off x="395536" y="44624"/>
            <a:ext cx="5976664" cy="830997"/>
          </a:xfrm>
          <a:prstGeom prst="rect">
            <a:avLst/>
          </a:prstGeom>
          <a:solidFill>
            <a:srgbClr val="1407B9"/>
          </a:solidFill>
        </p:spPr>
        <p:txBody>
          <a:bodyPr wrap="square" rtlCol="0">
            <a:spAutoFit/>
          </a:bodyPr>
          <a:lstStyle/>
          <a:p>
            <a:r>
              <a:rPr lang="en-GB" sz="2400" dirty="0" smtClean="0"/>
              <a:t>In the systematics dominated era</a:t>
            </a:r>
          </a:p>
          <a:p>
            <a:r>
              <a:rPr lang="en-GB" sz="2400" dirty="0" smtClean="0"/>
              <a:t>support measurements are even more important</a:t>
            </a:r>
          </a:p>
        </p:txBody>
      </p:sp>
      <p:pic>
        <p:nvPicPr>
          <p:cNvPr id="730113" name="Picture 1"/>
          <p:cNvPicPr>
            <a:picLocks noChangeAspect="1" noChangeArrowheads="1"/>
          </p:cNvPicPr>
          <p:nvPr/>
        </p:nvPicPr>
        <p:blipFill>
          <a:blip r:embed="rId3" cstate="print"/>
          <a:srcRect/>
          <a:stretch>
            <a:fillRect/>
          </a:stretch>
        </p:blipFill>
        <p:spPr bwMode="auto">
          <a:xfrm>
            <a:off x="7108254" y="0"/>
            <a:ext cx="1943100" cy="885825"/>
          </a:xfrm>
          <a:prstGeom prst="rect">
            <a:avLst/>
          </a:prstGeom>
          <a:noFill/>
          <a:ln w="9525">
            <a:noFill/>
            <a:miter lim="800000"/>
            <a:headEnd/>
            <a:tailEnd/>
          </a:ln>
        </p:spPr>
      </p:pic>
      <p:pic>
        <p:nvPicPr>
          <p:cNvPr id="730114" name="Picture 2"/>
          <p:cNvPicPr>
            <a:picLocks noChangeAspect="1" noChangeArrowheads="1"/>
          </p:cNvPicPr>
          <p:nvPr/>
        </p:nvPicPr>
        <p:blipFill>
          <a:blip r:embed="rId4" cstate="print"/>
          <a:srcRect/>
          <a:stretch>
            <a:fillRect/>
          </a:stretch>
        </p:blipFill>
        <p:spPr bwMode="auto">
          <a:xfrm>
            <a:off x="7038975" y="908720"/>
            <a:ext cx="2105025" cy="4981575"/>
          </a:xfrm>
          <a:prstGeom prst="rect">
            <a:avLst/>
          </a:prstGeom>
          <a:noFill/>
          <a:ln w="9525">
            <a:noFill/>
            <a:miter lim="800000"/>
            <a:headEnd/>
            <a:tailEnd/>
          </a:ln>
        </p:spPr>
      </p:pic>
      <p:pic>
        <p:nvPicPr>
          <p:cNvPr id="730115" name="Picture 3"/>
          <p:cNvPicPr>
            <a:picLocks noChangeAspect="1" noChangeArrowheads="1"/>
          </p:cNvPicPr>
          <p:nvPr/>
        </p:nvPicPr>
        <p:blipFill>
          <a:blip r:embed="rId5" cstate="print"/>
          <a:srcRect/>
          <a:stretch>
            <a:fillRect/>
          </a:stretch>
        </p:blipFill>
        <p:spPr bwMode="auto">
          <a:xfrm>
            <a:off x="4355976" y="3284984"/>
            <a:ext cx="2467594" cy="3284984"/>
          </a:xfrm>
          <a:prstGeom prst="rect">
            <a:avLst/>
          </a:prstGeom>
          <a:noFill/>
          <a:ln w="9525">
            <a:noFill/>
            <a:miter lim="800000"/>
            <a:headEnd/>
            <a:tailEnd/>
          </a:ln>
        </p:spPr>
      </p:pic>
      <p:pic>
        <p:nvPicPr>
          <p:cNvPr id="730116" name="Picture 4"/>
          <p:cNvPicPr>
            <a:picLocks noChangeAspect="1" noChangeArrowheads="1"/>
          </p:cNvPicPr>
          <p:nvPr/>
        </p:nvPicPr>
        <p:blipFill>
          <a:blip r:embed="rId6" cstate="print"/>
          <a:srcRect/>
          <a:stretch>
            <a:fillRect/>
          </a:stretch>
        </p:blipFill>
        <p:spPr bwMode="auto">
          <a:xfrm>
            <a:off x="4572000" y="980728"/>
            <a:ext cx="2247900" cy="2066925"/>
          </a:xfrm>
          <a:prstGeom prst="rect">
            <a:avLst/>
          </a:prstGeom>
          <a:noFill/>
          <a:ln w="9525">
            <a:noFill/>
            <a:miter lim="800000"/>
            <a:headEnd/>
            <a:tailEnd/>
          </a:ln>
        </p:spPr>
      </p:pic>
      <p:pic>
        <p:nvPicPr>
          <p:cNvPr id="730117" name="Picture 5"/>
          <p:cNvPicPr>
            <a:picLocks noChangeAspect="1" noChangeArrowheads="1"/>
          </p:cNvPicPr>
          <p:nvPr/>
        </p:nvPicPr>
        <p:blipFill>
          <a:blip r:embed="rId7" cstate="print"/>
          <a:srcRect/>
          <a:stretch>
            <a:fillRect/>
          </a:stretch>
        </p:blipFill>
        <p:spPr bwMode="auto">
          <a:xfrm>
            <a:off x="539552" y="3946599"/>
            <a:ext cx="3676870" cy="29114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85750" y="71438"/>
            <a:ext cx="8786813" cy="1143000"/>
          </a:xfrm>
        </p:spPr>
        <p:txBody>
          <a:bodyPr/>
          <a:lstStyle/>
          <a:p>
            <a:pPr eaLnBrk="1" hangingPunct="1"/>
            <a:r>
              <a:rPr lang="en-GB" dirty="0" smtClean="0"/>
              <a:t>What will I talk about?</a:t>
            </a:r>
            <a:endParaRPr lang="en-US" dirty="0" smtClean="0"/>
          </a:p>
        </p:txBody>
      </p:sp>
      <p:sp>
        <p:nvSpPr>
          <p:cNvPr id="1937411" name="Rectangle 3"/>
          <p:cNvSpPr>
            <a:spLocks noGrp="1" noChangeArrowheads="1"/>
          </p:cNvSpPr>
          <p:nvPr>
            <p:ph type="body" idx="1"/>
          </p:nvPr>
        </p:nvSpPr>
        <p:spPr>
          <a:xfrm>
            <a:off x="395536" y="1124744"/>
            <a:ext cx="8604448" cy="4114800"/>
          </a:xfrm>
        </p:spPr>
        <p:txBody>
          <a:bodyPr/>
          <a:lstStyle/>
          <a:p>
            <a:pPr eaLnBrk="1" hangingPunct="1">
              <a:lnSpc>
                <a:spcPct val="90000"/>
              </a:lnSpc>
            </a:pPr>
            <a:r>
              <a:rPr lang="en-GB" dirty="0" smtClean="0"/>
              <a:t>This is not the plenary neutrino talk – that is by Nishikawa-san on Tuesday.</a:t>
            </a:r>
          </a:p>
          <a:p>
            <a:pPr eaLnBrk="1" hangingPunct="1">
              <a:lnSpc>
                <a:spcPct val="90000"/>
              </a:lnSpc>
            </a:pPr>
            <a:r>
              <a:rPr lang="en-GB" dirty="0" smtClean="0"/>
              <a:t>This talk is about the decisions we need to make.</a:t>
            </a:r>
          </a:p>
          <a:p>
            <a:pPr eaLnBrk="1" hangingPunct="1">
              <a:lnSpc>
                <a:spcPct val="90000"/>
              </a:lnSpc>
            </a:pPr>
            <a:r>
              <a:rPr lang="en-GB" dirty="0" smtClean="0"/>
              <a:t>This is an ECFA session, so I will only talk about experiments with an accelerator in them – no solar neutrinos, no double-beta decay, not even very much reactor neutrinos – sorry.....</a:t>
            </a:r>
          </a:p>
          <a:p>
            <a:pPr eaLnBrk="1" hangingPunct="1">
              <a:lnSpc>
                <a:spcPct val="90000"/>
              </a:lnSpc>
            </a:pPr>
            <a:r>
              <a:rPr lang="en-GB" dirty="0" smtClean="0"/>
              <a:t>And I won’t talk all that much about accomplishments.</a:t>
            </a:r>
          </a:p>
          <a:p>
            <a:pPr eaLnBrk="1" hangingPunct="1">
              <a:lnSpc>
                <a:spcPct val="90000"/>
              </a:lnSpc>
            </a:pPr>
            <a:r>
              <a:rPr lang="en-GB" dirty="0" smtClean="0"/>
              <a:t>We have more than enough Future Challenges for a 20 minute talk....</a:t>
            </a:r>
          </a:p>
          <a:p>
            <a:pPr eaLnBrk="1" hangingPunct="1">
              <a:lnSpc>
                <a:spcPct val="90000"/>
              </a:lnSpc>
            </a:pPr>
            <a:endParaRPr lang="en-GB" dirty="0" smtClean="0"/>
          </a:p>
          <a:p>
            <a:pPr eaLnBrk="1" hangingPunct="1">
              <a:lnSpc>
                <a:spcPct val="90000"/>
              </a:lnSpc>
            </a:pPr>
            <a:endParaRPr lang="en-GB"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0" y="0"/>
            <a:ext cx="9324528"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637956" name="Picture 4"/>
          <p:cNvPicPr>
            <a:picLocks noChangeAspect="1" noChangeArrowheads="1"/>
          </p:cNvPicPr>
          <p:nvPr/>
        </p:nvPicPr>
        <p:blipFill>
          <a:blip r:embed="rId2" cstate="print"/>
          <a:srcRect/>
          <a:stretch>
            <a:fillRect/>
          </a:stretch>
        </p:blipFill>
        <p:spPr bwMode="auto">
          <a:xfrm>
            <a:off x="35496" y="3356992"/>
            <a:ext cx="3470524" cy="3528392"/>
          </a:xfrm>
          <a:prstGeom prst="rect">
            <a:avLst/>
          </a:prstGeom>
          <a:noFill/>
          <a:ln w="9525">
            <a:noFill/>
            <a:miter lim="800000"/>
            <a:headEnd/>
            <a:tailEnd/>
          </a:ln>
        </p:spPr>
      </p:pic>
      <p:pic>
        <p:nvPicPr>
          <p:cNvPr id="637957" name="Picture 5"/>
          <p:cNvPicPr>
            <a:picLocks noChangeAspect="1" noChangeArrowheads="1"/>
          </p:cNvPicPr>
          <p:nvPr/>
        </p:nvPicPr>
        <p:blipFill>
          <a:blip r:embed="rId3" cstate="print"/>
          <a:srcRect/>
          <a:stretch>
            <a:fillRect/>
          </a:stretch>
        </p:blipFill>
        <p:spPr bwMode="auto">
          <a:xfrm>
            <a:off x="3672408" y="1916832"/>
            <a:ext cx="5076056" cy="2377393"/>
          </a:xfrm>
          <a:prstGeom prst="rect">
            <a:avLst/>
          </a:prstGeom>
          <a:noFill/>
          <a:ln w="9525">
            <a:noFill/>
            <a:miter lim="800000"/>
            <a:headEnd/>
            <a:tailEnd/>
          </a:ln>
        </p:spPr>
      </p:pic>
      <p:grpSp>
        <p:nvGrpSpPr>
          <p:cNvPr id="10" name="Group 9"/>
          <p:cNvGrpSpPr/>
          <p:nvPr/>
        </p:nvGrpSpPr>
        <p:grpSpPr>
          <a:xfrm>
            <a:off x="6276528" y="0"/>
            <a:ext cx="2952750" cy="1885950"/>
            <a:chOff x="6191250" y="4581128"/>
            <a:chExt cx="2952750" cy="1885950"/>
          </a:xfrm>
        </p:grpSpPr>
        <p:pic>
          <p:nvPicPr>
            <p:cNvPr id="637958" name="Picture 6"/>
            <p:cNvPicPr>
              <a:picLocks noChangeAspect="1" noChangeArrowheads="1"/>
            </p:cNvPicPr>
            <p:nvPr/>
          </p:nvPicPr>
          <p:blipFill>
            <a:blip r:embed="rId4" cstate="print"/>
            <a:srcRect/>
            <a:stretch>
              <a:fillRect/>
            </a:stretch>
          </p:blipFill>
          <p:spPr bwMode="auto">
            <a:xfrm>
              <a:off x="6191250" y="4581128"/>
              <a:ext cx="2952750" cy="1885950"/>
            </a:xfrm>
            <a:prstGeom prst="rect">
              <a:avLst/>
            </a:prstGeom>
            <a:noFill/>
            <a:ln w="9525">
              <a:noFill/>
              <a:miter lim="800000"/>
              <a:headEnd/>
              <a:tailEnd/>
            </a:ln>
          </p:spPr>
        </p:pic>
        <p:pic>
          <p:nvPicPr>
            <p:cNvPr id="637959" name="Picture 7"/>
            <p:cNvPicPr>
              <a:picLocks noChangeAspect="1" noChangeArrowheads="1"/>
            </p:cNvPicPr>
            <p:nvPr/>
          </p:nvPicPr>
          <p:blipFill>
            <a:blip r:embed="rId5" cstate="print"/>
            <a:srcRect/>
            <a:stretch>
              <a:fillRect/>
            </a:stretch>
          </p:blipFill>
          <p:spPr bwMode="auto">
            <a:xfrm>
              <a:off x="7812360" y="5085184"/>
              <a:ext cx="971550" cy="200025"/>
            </a:xfrm>
            <a:prstGeom prst="rect">
              <a:avLst/>
            </a:prstGeom>
            <a:noFill/>
            <a:ln w="9525">
              <a:noFill/>
              <a:miter lim="800000"/>
              <a:headEnd/>
              <a:tailEnd/>
            </a:ln>
          </p:spPr>
        </p:pic>
      </p:grpSp>
      <p:pic>
        <p:nvPicPr>
          <p:cNvPr id="11" name="Picture 2"/>
          <p:cNvPicPr>
            <a:picLocks noChangeAspect="1" noChangeArrowheads="1"/>
          </p:cNvPicPr>
          <p:nvPr/>
        </p:nvPicPr>
        <p:blipFill>
          <a:blip r:embed="rId6" cstate="print"/>
          <a:srcRect/>
          <a:stretch>
            <a:fillRect/>
          </a:stretch>
        </p:blipFill>
        <p:spPr bwMode="auto">
          <a:xfrm>
            <a:off x="3574753" y="4320684"/>
            <a:ext cx="5569247" cy="2537316"/>
          </a:xfrm>
          <a:prstGeom prst="rect">
            <a:avLst/>
          </a:prstGeom>
          <a:noFill/>
          <a:ln w="9525">
            <a:noFill/>
            <a:miter lim="800000"/>
            <a:headEnd/>
            <a:tailEnd/>
          </a:ln>
        </p:spPr>
      </p:pic>
      <p:grpSp>
        <p:nvGrpSpPr>
          <p:cNvPr id="15" name="Group 14"/>
          <p:cNvGrpSpPr/>
          <p:nvPr/>
        </p:nvGrpSpPr>
        <p:grpSpPr>
          <a:xfrm>
            <a:off x="-180528" y="0"/>
            <a:ext cx="3419872" cy="2996952"/>
            <a:chOff x="0" y="0"/>
            <a:chExt cx="3431945" cy="3068960"/>
          </a:xfrm>
        </p:grpSpPr>
        <p:pic>
          <p:nvPicPr>
            <p:cNvPr id="3" name="Picture 21"/>
            <p:cNvPicPr>
              <a:picLocks noChangeAspect="1" noChangeArrowheads="1"/>
            </p:cNvPicPr>
            <p:nvPr/>
          </p:nvPicPr>
          <p:blipFill>
            <a:blip r:embed="rId7" cstate="print"/>
            <a:srcRect/>
            <a:stretch>
              <a:fillRect/>
            </a:stretch>
          </p:blipFill>
          <p:spPr bwMode="auto">
            <a:xfrm>
              <a:off x="467544" y="0"/>
              <a:ext cx="2671354" cy="3068960"/>
            </a:xfrm>
            <a:prstGeom prst="rect">
              <a:avLst/>
            </a:prstGeom>
            <a:noFill/>
            <a:ln w="25400" algn="ctr">
              <a:noFill/>
              <a:miter lim="800000"/>
              <a:headEnd/>
              <a:tailEnd/>
            </a:ln>
            <a:effectLst/>
          </p:spPr>
        </p:pic>
        <p:sp>
          <p:nvSpPr>
            <p:cNvPr id="14" name="Rectangle 13"/>
            <p:cNvSpPr/>
            <p:nvPr/>
          </p:nvSpPr>
          <p:spPr bwMode="auto">
            <a:xfrm>
              <a:off x="0" y="0"/>
              <a:ext cx="2843808" cy="836712"/>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66FFFF"/>
                </a:solidFill>
                <a:effectLst/>
                <a:latin typeface="Times New Roman" pitchFamily="18" charset="0"/>
              </a:endParaRPr>
            </a:p>
          </p:txBody>
        </p:sp>
        <p:sp>
          <p:nvSpPr>
            <p:cNvPr id="13" name="TextBox 12"/>
            <p:cNvSpPr txBox="1"/>
            <p:nvPr/>
          </p:nvSpPr>
          <p:spPr>
            <a:xfrm>
              <a:off x="323528" y="188640"/>
              <a:ext cx="3108417" cy="523220"/>
            </a:xfrm>
            <a:prstGeom prst="rect">
              <a:avLst/>
            </a:prstGeom>
            <a:solidFill>
              <a:schemeClr val="accent6"/>
            </a:solidFill>
          </p:spPr>
          <p:txBody>
            <a:bodyPr wrap="square" rtlCol="0">
              <a:spAutoFit/>
            </a:bodyPr>
            <a:lstStyle/>
            <a:p>
              <a:r>
                <a:rPr lang="en-GB" dirty="0" smtClean="0"/>
                <a:t>LSND Starts it all...</a:t>
              </a:r>
              <a:endParaRPr lang="en-GB" dirty="0"/>
            </a:p>
          </p:txBody>
        </p:sp>
      </p:grpSp>
      <p:sp>
        <p:nvSpPr>
          <p:cNvPr id="16" name="TextBox 15"/>
          <p:cNvSpPr txBox="1"/>
          <p:nvPr/>
        </p:nvSpPr>
        <p:spPr>
          <a:xfrm>
            <a:off x="611560" y="2956882"/>
            <a:ext cx="2592288" cy="400110"/>
          </a:xfrm>
          <a:prstGeom prst="rect">
            <a:avLst/>
          </a:prstGeom>
          <a:solidFill>
            <a:srgbClr val="1407B9"/>
          </a:solidFill>
        </p:spPr>
        <p:txBody>
          <a:bodyPr wrap="square" rtlCol="0">
            <a:spAutoFit/>
          </a:bodyPr>
          <a:lstStyle/>
          <a:p>
            <a:r>
              <a:rPr lang="en-GB" sz="2000" dirty="0" err="1" smtClean="0"/>
              <a:t>MiniBooNE</a:t>
            </a:r>
            <a:r>
              <a:rPr lang="en-GB" sz="2000" dirty="0" smtClean="0"/>
              <a:t> says.... </a:t>
            </a:r>
          </a:p>
        </p:txBody>
      </p:sp>
      <p:sp>
        <p:nvSpPr>
          <p:cNvPr id="17" name="TextBox 16"/>
          <p:cNvSpPr txBox="1"/>
          <p:nvPr/>
        </p:nvSpPr>
        <p:spPr>
          <a:xfrm>
            <a:off x="1259632" y="3789040"/>
            <a:ext cx="711696" cy="400110"/>
          </a:xfrm>
          <a:prstGeom prst="rect">
            <a:avLst/>
          </a:prstGeom>
          <a:solidFill>
            <a:srgbClr val="1407B9"/>
          </a:solidFill>
        </p:spPr>
        <p:txBody>
          <a:bodyPr wrap="square" rtlCol="0">
            <a:spAutoFit/>
          </a:bodyPr>
          <a:lstStyle/>
          <a:p>
            <a:r>
              <a:rPr lang="en-GB" sz="2000" dirty="0" smtClean="0"/>
              <a:t>No! </a:t>
            </a:r>
          </a:p>
        </p:txBody>
      </p:sp>
      <p:sp>
        <p:nvSpPr>
          <p:cNvPr id="18" name="TextBox 17"/>
          <p:cNvSpPr txBox="1"/>
          <p:nvPr/>
        </p:nvSpPr>
        <p:spPr>
          <a:xfrm>
            <a:off x="1115616" y="5405154"/>
            <a:ext cx="792088" cy="400110"/>
          </a:xfrm>
          <a:prstGeom prst="rect">
            <a:avLst/>
          </a:prstGeom>
          <a:solidFill>
            <a:srgbClr val="1407B9"/>
          </a:solidFill>
        </p:spPr>
        <p:txBody>
          <a:bodyPr wrap="square" rtlCol="0">
            <a:spAutoFit/>
          </a:bodyPr>
          <a:lstStyle/>
          <a:p>
            <a:r>
              <a:rPr lang="en-GB" sz="2000" dirty="0" smtClean="0"/>
              <a:t>Yes!? </a:t>
            </a:r>
          </a:p>
        </p:txBody>
      </p:sp>
      <p:sp>
        <p:nvSpPr>
          <p:cNvPr id="19" name="Rectangle 2"/>
          <p:cNvSpPr txBox="1">
            <a:spLocks noChangeArrowheads="1"/>
          </p:cNvSpPr>
          <p:nvPr/>
        </p:nvSpPr>
        <p:spPr>
          <a:xfrm>
            <a:off x="3275856" y="404664"/>
            <a:ext cx="3024336" cy="1368152"/>
          </a:xfrm>
          <a:prstGeom prst="rect">
            <a:avLst/>
          </a:prstGeom>
          <a:solidFill>
            <a:schemeClr val="accent6"/>
          </a:solid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b="0" i="0" u="none" strike="noStrike" kern="0" cap="none" spc="0" normalizeH="0" baseline="0" noProof="0" dirty="0" smtClean="0">
                <a:ln>
                  <a:noFill/>
                </a:ln>
                <a:solidFill>
                  <a:srgbClr val="66FFFF"/>
                </a:solidFill>
                <a:effectLst/>
                <a:uLnTx/>
                <a:uFillTx/>
                <a:latin typeface="+mj-lt"/>
                <a:ea typeface="+mj-ea"/>
                <a:cs typeface="+mj-cs"/>
              </a:rPr>
              <a:t>Short baselines</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kern="0" dirty="0" smtClean="0">
                <a:latin typeface="+mj-lt"/>
                <a:ea typeface="+mj-ea"/>
                <a:cs typeface="+mj-cs"/>
              </a:rPr>
              <a:t>(L/E ~ 1)</a:t>
            </a:r>
            <a:endParaRPr kumimoji="0" lang="en-GB" b="0" i="0" u="none" strike="noStrike" kern="0" cap="none" spc="0" normalizeH="0" baseline="0" noProof="0" dirty="0" smtClean="0">
              <a:ln>
                <a:noFill/>
              </a:ln>
              <a:solidFill>
                <a:srgbClr val="66FFFF"/>
              </a:solidFill>
              <a:effectLst/>
              <a:uLnTx/>
              <a:uFillTx/>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kern="0" dirty="0" smtClean="0">
                <a:latin typeface="+mj-lt"/>
                <a:ea typeface="+mj-ea"/>
                <a:cs typeface="+mj-cs"/>
              </a:rPr>
              <a:t>and sterile </a:t>
            </a:r>
            <a:r>
              <a:rPr lang="en-GB" kern="0" dirty="0" smtClean="0">
                <a:latin typeface="Symbol" pitchFamily="18" charset="2"/>
                <a:ea typeface="+mj-ea"/>
                <a:cs typeface="+mj-cs"/>
              </a:rPr>
              <a:t>n</a:t>
            </a:r>
            <a:r>
              <a:rPr lang="en-GB" kern="0" dirty="0" smtClean="0">
                <a:latin typeface="+mj-lt"/>
                <a:ea typeface="+mj-ea"/>
                <a:cs typeface="+mj-cs"/>
              </a:rPr>
              <a:t>.</a:t>
            </a:r>
            <a:endParaRPr kumimoji="0" lang="en-US" b="0" i="0" u="none" strike="noStrike" kern="0" cap="none" spc="0" normalizeH="0" baseline="0" noProof="0" dirty="0" smtClean="0">
              <a:ln>
                <a:noFill/>
              </a:ln>
              <a:solidFill>
                <a:srgbClr val="66FFFF"/>
              </a:solidFill>
              <a:effectLst/>
              <a:uLnTx/>
              <a:uFillTx/>
              <a:latin typeface="+mj-lt"/>
              <a:ea typeface="+mj-ea"/>
              <a:cs typeface="+mj-cs"/>
            </a:endParaRPr>
          </a:p>
        </p:txBody>
      </p:sp>
      <p:grpSp>
        <p:nvGrpSpPr>
          <p:cNvPr id="21" name="Group 20"/>
          <p:cNvGrpSpPr/>
          <p:nvPr/>
        </p:nvGrpSpPr>
        <p:grpSpPr>
          <a:xfrm>
            <a:off x="1695450" y="4221088"/>
            <a:ext cx="7448550" cy="1219200"/>
            <a:chOff x="1695450" y="4221088"/>
            <a:chExt cx="7448550" cy="1219200"/>
          </a:xfrm>
        </p:grpSpPr>
        <p:pic>
          <p:nvPicPr>
            <p:cNvPr id="752643" name="Picture 3"/>
            <p:cNvPicPr>
              <a:picLocks noChangeAspect="1" noChangeArrowheads="1"/>
            </p:cNvPicPr>
            <p:nvPr/>
          </p:nvPicPr>
          <p:blipFill>
            <a:blip r:embed="rId8" cstate="print"/>
            <a:srcRect/>
            <a:stretch>
              <a:fillRect/>
            </a:stretch>
          </p:blipFill>
          <p:spPr bwMode="auto">
            <a:xfrm>
              <a:off x="1695450" y="4221088"/>
              <a:ext cx="7448550" cy="1219200"/>
            </a:xfrm>
            <a:prstGeom prst="rect">
              <a:avLst/>
            </a:prstGeom>
            <a:noFill/>
            <a:ln w="9525">
              <a:noFill/>
              <a:miter lim="800000"/>
              <a:headEnd/>
              <a:tailEnd/>
            </a:ln>
          </p:spPr>
        </p:pic>
        <p:sp>
          <p:nvSpPr>
            <p:cNvPr id="20" name="TextBox 19"/>
            <p:cNvSpPr txBox="1"/>
            <p:nvPr/>
          </p:nvSpPr>
          <p:spPr>
            <a:xfrm>
              <a:off x="7791521" y="4797152"/>
              <a:ext cx="994183" cy="400110"/>
            </a:xfrm>
            <a:prstGeom prst="rect">
              <a:avLst/>
            </a:prstGeom>
            <a:noFill/>
          </p:spPr>
          <p:txBody>
            <a:bodyPr wrap="none" rtlCol="0">
              <a:spAutoFit/>
            </a:bodyPr>
            <a:lstStyle/>
            <a:p>
              <a:r>
                <a:rPr lang="en-GB" sz="2000" dirty="0" err="1" smtClean="0">
                  <a:solidFill>
                    <a:srgbClr val="FB6BAC"/>
                  </a:solidFill>
                </a:rPr>
                <a:t>Maltoni</a:t>
              </a:r>
              <a:endParaRPr lang="en-GB" sz="2000" dirty="0">
                <a:solidFill>
                  <a:srgbClr val="FB6BAC"/>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37956"/>
                                        </p:tgtEl>
                                        <p:attrNameLst>
                                          <p:attrName>style.visibility</p:attrName>
                                        </p:attrNameLst>
                                      </p:cBhvr>
                                      <p:to>
                                        <p:strVal val="visible"/>
                                      </p:to>
                                    </p:set>
                                    <p:animEffect transition="in" filter="wipe(up)">
                                      <p:cBhvr>
                                        <p:cTn id="12" dur="500"/>
                                        <p:tgtEl>
                                          <p:spTgt spid="637956"/>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16"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37957"/>
                                        </p:tgtEl>
                                        <p:attrNameLst>
                                          <p:attrName>style.visibility</p:attrName>
                                        </p:attrNameLst>
                                      </p:cBhvr>
                                      <p:to>
                                        <p:strVal val="visible"/>
                                      </p:to>
                                    </p:set>
                                    <p:animEffect transition="in" filter="wipe(up)">
                                      <p:cBhvr>
                                        <p:cTn id="32" dur="500"/>
                                        <p:tgtEl>
                                          <p:spTgt spid="63795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3" presetClass="entr" presetSubtype="16"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Text Box 4"/>
          <p:cNvSpPr txBox="1">
            <a:spLocks noChangeArrowheads="1"/>
          </p:cNvSpPr>
          <p:nvPr/>
        </p:nvSpPr>
        <p:spPr bwMode="auto">
          <a:xfrm>
            <a:off x="7543800" y="6486525"/>
            <a:ext cx="1622425" cy="366713"/>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Imperial College/RAL</a:t>
            </a:r>
          </a:p>
        </p:txBody>
      </p:sp>
      <p:sp>
        <p:nvSpPr>
          <p:cNvPr id="145411" name="Text Box 5"/>
          <p:cNvSpPr txBox="1">
            <a:spLocks noChangeArrowheads="1"/>
          </p:cNvSpPr>
          <p:nvPr/>
        </p:nvSpPr>
        <p:spPr bwMode="auto">
          <a:xfrm>
            <a:off x="7935913" y="6272213"/>
            <a:ext cx="1006475" cy="366712"/>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Dave Wark </a:t>
            </a:r>
          </a:p>
        </p:txBody>
      </p:sp>
      <p:pic>
        <p:nvPicPr>
          <p:cNvPr id="145412" name="Picture 6"/>
          <p:cNvPicPr>
            <a:picLocks noChangeAspect="1" noChangeArrowheads="1"/>
          </p:cNvPicPr>
          <p:nvPr/>
        </p:nvPicPr>
        <p:blipFill>
          <a:blip r:embed="rId3" cstate="print"/>
          <a:srcRect/>
          <a:stretch>
            <a:fillRect/>
          </a:stretch>
        </p:blipFill>
        <p:spPr bwMode="auto">
          <a:xfrm>
            <a:off x="1066800" y="874713"/>
            <a:ext cx="7143750" cy="614362"/>
          </a:xfrm>
          <a:prstGeom prst="rect">
            <a:avLst/>
          </a:prstGeom>
          <a:noFill/>
          <a:ln w="9525">
            <a:noFill/>
            <a:miter lim="800000"/>
            <a:headEnd/>
            <a:tailEnd/>
          </a:ln>
        </p:spPr>
      </p:pic>
      <p:sp>
        <p:nvSpPr>
          <p:cNvPr id="145413" name="Rectangle 7"/>
          <p:cNvSpPr>
            <a:spLocks noGrp="1" noChangeArrowheads="1"/>
          </p:cNvSpPr>
          <p:nvPr>
            <p:ph type="title"/>
          </p:nvPr>
        </p:nvSpPr>
        <p:spPr>
          <a:xfrm>
            <a:off x="899592" y="-162272"/>
            <a:ext cx="7772400" cy="1143000"/>
          </a:xfrm>
          <a:noFill/>
        </p:spPr>
        <p:txBody>
          <a:bodyPr/>
          <a:lstStyle/>
          <a:p>
            <a:pPr eaLnBrk="1" hangingPunct="1"/>
            <a:r>
              <a:rPr lang="en-GB" sz="3600" i="1" dirty="0" smtClean="0">
                <a:latin typeface="Arial" charset="0"/>
              </a:rPr>
              <a:t>Conclusions (I)</a:t>
            </a:r>
          </a:p>
        </p:txBody>
      </p:sp>
      <p:sp>
        <p:nvSpPr>
          <p:cNvPr id="145414" name="Rectangle 8"/>
          <p:cNvSpPr>
            <a:spLocks noGrp="1" noChangeArrowheads="1"/>
          </p:cNvSpPr>
          <p:nvPr>
            <p:ph type="body" idx="1"/>
          </p:nvPr>
        </p:nvSpPr>
        <p:spPr>
          <a:xfrm>
            <a:off x="228600" y="764704"/>
            <a:ext cx="8915400" cy="4114800"/>
          </a:xfrm>
          <a:noFill/>
        </p:spPr>
        <p:txBody>
          <a:bodyPr/>
          <a:lstStyle/>
          <a:p>
            <a:pPr eaLnBrk="1" hangingPunct="1">
              <a:lnSpc>
                <a:spcPct val="80000"/>
              </a:lnSpc>
            </a:pPr>
            <a:r>
              <a:rPr lang="en-GB" sz="2400" dirty="0" smtClean="0"/>
              <a:t>Neutrino oscillations are the first confirmed physics beyond the SM, and their continued study is essential to extend our knowledge of fundamental interactions.</a:t>
            </a:r>
          </a:p>
          <a:p>
            <a:pPr eaLnBrk="1" hangingPunct="1">
              <a:lnSpc>
                <a:spcPct val="80000"/>
              </a:lnSpc>
            </a:pPr>
            <a:r>
              <a:rPr lang="en-GB" sz="2400" dirty="0" smtClean="0"/>
              <a:t>Current indications are that </a:t>
            </a:r>
            <a:r>
              <a:rPr lang="en-GB" sz="2400" dirty="0" smtClean="0">
                <a:latin typeface="Times New Roman" pitchFamily="18" charset="0"/>
              </a:rPr>
              <a:t>sin</a:t>
            </a:r>
            <a:r>
              <a:rPr lang="en-GB" sz="2400" baseline="30000" dirty="0" smtClean="0">
                <a:latin typeface="Times New Roman" pitchFamily="18" charset="0"/>
              </a:rPr>
              <a:t>2</a:t>
            </a:r>
            <a:r>
              <a:rPr lang="en-GB" sz="2400" dirty="0" smtClean="0">
                <a:latin typeface="Times New Roman" pitchFamily="18" charset="0"/>
              </a:rPr>
              <a:t>2</a:t>
            </a:r>
            <a:r>
              <a:rPr lang="en-GB" sz="2400" dirty="0" smtClean="0">
                <a:latin typeface="Symbol" pitchFamily="18" charset="2"/>
              </a:rPr>
              <a:t>q</a:t>
            </a:r>
            <a:r>
              <a:rPr lang="en-GB" sz="2400" baseline="-25000" dirty="0" smtClean="0">
                <a:latin typeface="Times New Roman" pitchFamily="18" charset="0"/>
              </a:rPr>
              <a:t>13</a:t>
            </a:r>
            <a:r>
              <a:rPr lang="en-GB" sz="2400" dirty="0" smtClean="0">
                <a:latin typeface="Times New Roman" pitchFamily="18" charset="0"/>
              </a:rPr>
              <a:t> ≥ ~0.01, which would make further long baseline experiments the most attractive option for first searches for CP violation in the neutrino sector.</a:t>
            </a:r>
          </a:p>
          <a:p>
            <a:pPr eaLnBrk="1" hangingPunct="1">
              <a:lnSpc>
                <a:spcPct val="80000"/>
              </a:lnSpc>
            </a:pPr>
            <a:r>
              <a:rPr lang="en-GB" sz="2400" dirty="0" smtClean="0">
                <a:latin typeface="Times New Roman" pitchFamily="18" charset="0"/>
              </a:rPr>
              <a:t>Do not assume we know everything that is going on – redundancy is essential!</a:t>
            </a:r>
          </a:p>
          <a:p>
            <a:pPr eaLnBrk="1" hangingPunct="1">
              <a:lnSpc>
                <a:spcPct val="80000"/>
              </a:lnSpc>
            </a:pPr>
            <a:r>
              <a:rPr lang="en-GB" sz="2400" dirty="0" smtClean="0">
                <a:latin typeface="Times New Roman" pitchFamily="18" charset="0"/>
              </a:rPr>
              <a:t>Continued operation of  “existing” experiments (T2K, MINOS, </a:t>
            </a:r>
            <a:r>
              <a:rPr lang="en-GB" sz="2400" dirty="0" err="1" smtClean="0">
                <a:latin typeface="Times New Roman" pitchFamily="18" charset="0"/>
              </a:rPr>
              <a:t>NOvA</a:t>
            </a:r>
            <a:r>
              <a:rPr lang="en-GB" sz="2400" dirty="0" smtClean="0">
                <a:latin typeface="Times New Roman" pitchFamily="18" charset="0"/>
              </a:rPr>
              <a:t>, Double </a:t>
            </a:r>
            <a:r>
              <a:rPr lang="en-GB" sz="2400" dirty="0" err="1" smtClean="0">
                <a:latin typeface="Times New Roman" pitchFamily="18" charset="0"/>
              </a:rPr>
              <a:t>Chooz</a:t>
            </a:r>
            <a:r>
              <a:rPr lang="en-GB" sz="2400" dirty="0" smtClean="0">
                <a:latin typeface="Times New Roman" pitchFamily="18" charset="0"/>
              </a:rPr>
              <a:t>) is the highest priority.</a:t>
            </a:r>
          </a:p>
          <a:p>
            <a:pPr eaLnBrk="1" hangingPunct="1">
              <a:lnSpc>
                <a:spcPct val="80000"/>
              </a:lnSpc>
            </a:pPr>
            <a:r>
              <a:rPr lang="en-GB" sz="2400" dirty="0" smtClean="0">
                <a:latin typeface="Times New Roman" pitchFamily="18" charset="0"/>
              </a:rPr>
              <a:t>There are three proposed next-generation projects.  We can probably justify two, but not three, so we need to some international coordination.</a:t>
            </a:r>
          </a:p>
          <a:p>
            <a:pPr eaLnBrk="1" hangingPunct="1">
              <a:lnSpc>
                <a:spcPct val="80000"/>
              </a:lnSpc>
            </a:pPr>
            <a:r>
              <a:rPr lang="en-GB" sz="2400" dirty="0" smtClean="0">
                <a:latin typeface="Times New Roman" pitchFamily="18" charset="0"/>
              </a:rPr>
              <a:t>The mine at </a:t>
            </a:r>
            <a:r>
              <a:rPr lang="en-GB" sz="2400" dirty="0" err="1" smtClean="0">
                <a:latin typeface="Times New Roman" pitchFamily="18" charset="0"/>
              </a:rPr>
              <a:t>Pyhäsalmi</a:t>
            </a:r>
            <a:r>
              <a:rPr lang="en-GB" sz="2400" dirty="0" smtClean="0">
                <a:latin typeface="Times New Roman" pitchFamily="18" charset="0"/>
              </a:rPr>
              <a:t> is potentially an extremely valuable resource for European neutrino physics due to its distance from CERN, but we should move fast if we are going to retain the option of using it in the future.  Can we build a 5 </a:t>
            </a:r>
            <a:r>
              <a:rPr lang="en-GB" sz="2400" dirty="0" err="1" smtClean="0">
                <a:latin typeface="Times New Roman" pitchFamily="18" charset="0"/>
              </a:rPr>
              <a:t>kT</a:t>
            </a:r>
            <a:r>
              <a:rPr lang="en-GB" sz="2400" dirty="0" smtClean="0">
                <a:latin typeface="Times New Roman" pitchFamily="18" charset="0"/>
              </a:rPr>
              <a:t> LAr prototype?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5414">
                                            <p:txEl>
                                              <p:pRg st="0" end="0"/>
                                            </p:txEl>
                                          </p:spTgt>
                                        </p:tgtEl>
                                        <p:attrNameLst>
                                          <p:attrName>style.visibility</p:attrName>
                                        </p:attrNameLst>
                                      </p:cBhvr>
                                      <p:to>
                                        <p:strVal val="visible"/>
                                      </p:to>
                                    </p:set>
                                    <p:animEffect transition="in" filter="wipe(left)">
                                      <p:cBhvr>
                                        <p:cTn id="7" dur="500"/>
                                        <p:tgtEl>
                                          <p:spTgt spid="1454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5414">
                                            <p:txEl>
                                              <p:pRg st="1" end="1"/>
                                            </p:txEl>
                                          </p:spTgt>
                                        </p:tgtEl>
                                        <p:attrNameLst>
                                          <p:attrName>style.visibility</p:attrName>
                                        </p:attrNameLst>
                                      </p:cBhvr>
                                      <p:to>
                                        <p:strVal val="visible"/>
                                      </p:to>
                                    </p:set>
                                    <p:animEffect transition="in" filter="wipe(left)">
                                      <p:cBhvr>
                                        <p:cTn id="12" dur="500"/>
                                        <p:tgtEl>
                                          <p:spTgt spid="1454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5414">
                                            <p:txEl>
                                              <p:pRg st="2" end="2"/>
                                            </p:txEl>
                                          </p:spTgt>
                                        </p:tgtEl>
                                        <p:attrNameLst>
                                          <p:attrName>style.visibility</p:attrName>
                                        </p:attrNameLst>
                                      </p:cBhvr>
                                      <p:to>
                                        <p:strVal val="visible"/>
                                      </p:to>
                                    </p:set>
                                    <p:animEffect transition="in" filter="wipe(left)">
                                      <p:cBhvr>
                                        <p:cTn id="17" dur="500"/>
                                        <p:tgtEl>
                                          <p:spTgt spid="1454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414">
                                            <p:txEl>
                                              <p:pRg st="3" end="3"/>
                                            </p:txEl>
                                          </p:spTgt>
                                        </p:tgtEl>
                                        <p:attrNameLst>
                                          <p:attrName>style.visibility</p:attrName>
                                        </p:attrNameLst>
                                      </p:cBhvr>
                                      <p:to>
                                        <p:strVal val="visible"/>
                                      </p:to>
                                    </p:set>
                                    <p:animEffect transition="in" filter="wipe(left)">
                                      <p:cBhvr>
                                        <p:cTn id="22" dur="500"/>
                                        <p:tgtEl>
                                          <p:spTgt spid="1454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5414">
                                            <p:txEl>
                                              <p:pRg st="4" end="4"/>
                                            </p:txEl>
                                          </p:spTgt>
                                        </p:tgtEl>
                                        <p:attrNameLst>
                                          <p:attrName>style.visibility</p:attrName>
                                        </p:attrNameLst>
                                      </p:cBhvr>
                                      <p:to>
                                        <p:strVal val="visible"/>
                                      </p:to>
                                    </p:set>
                                    <p:animEffect transition="in" filter="wipe(left)">
                                      <p:cBhvr>
                                        <p:cTn id="27" dur="500"/>
                                        <p:tgtEl>
                                          <p:spTgt spid="1454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5414">
                                            <p:txEl>
                                              <p:pRg st="5" end="5"/>
                                            </p:txEl>
                                          </p:spTgt>
                                        </p:tgtEl>
                                        <p:attrNameLst>
                                          <p:attrName>style.visibility</p:attrName>
                                        </p:attrNameLst>
                                      </p:cBhvr>
                                      <p:to>
                                        <p:strVal val="visible"/>
                                      </p:to>
                                    </p:set>
                                    <p:animEffect transition="in" filter="wipe(left)">
                                      <p:cBhvr>
                                        <p:cTn id="32" dur="500"/>
                                        <p:tgtEl>
                                          <p:spTgt spid="1454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4"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Text Box 4"/>
          <p:cNvSpPr txBox="1">
            <a:spLocks noChangeArrowheads="1"/>
          </p:cNvSpPr>
          <p:nvPr/>
        </p:nvSpPr>
        <p:spPr bwMode="auto">
          <a:xfrm>
            <a:off x="7543800" y="6486525"/>
            <a:ext cx="1622425" cy="366713"/>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Imperial College/RAL</a:t>
            </a:r>
          </a:p>
        </p:txBody>
      </p:sp>
      <p:sp>
        <p:nvSpPr>
          <p:cNvPr id="145411" name="Text Box 5"/>
          <p:cNvSpPr txBox="1">
            <a:spLocks noChangeArrowheads="1"/>
          </p:cNvSpPr>
          <p:nvPr/>
        </p:nvSpPr>
        <p:spPr bwMode="auto">
          <a:xfrm>
            <a:off x="7935913" y="6272213"/>
            <a:ext cx="1006475" cy="366712"/>
          </a:xfrm>
          <a:prstGeom prst="rect">
            <a:avLst/>
          </a:prstGeom>
          <a:noFill/>
          <a:ln w="9525">
            <a:noFill/>
            <a:miter lim="800000"/>
            <a:headEnd/>
            <a:tailEnd/>
          </a:ln>
        </p:spPr>
        <p:txBody>
          <a:bodyPr wrap="none">
            <a:spAutoFit/>
          </a:bodyPr>
          <a:lstStyle/>
          <a:p>
            <a:r>
              <a:rPr lang="en-GB" sz="1800">
                <a:solidFill>
                  <a:schemeClr val="hlink"/>
                </a:solidFill>
                <a:latin typeface="Haettenschweiler" pitchFamily="34" charset="0"/>
              </a:rPr>
              <a:t>Dave Wark </a:t>
            </a:r>
          </a:p>
        </p:txBody>
      </p:sp>
      <p:pic>
        <p:nvPicPr>
          <p:cNvPr id="145412" name="Picture 6"/>
          <p:cNvPicPr>
            <a:picLocks noChangeAspect="1" noChangeArrowheads="1"/>
          </p:cNvPicPr>
          <p:nvPr/>
        </p:nvPicPr>
        <p:blipFill>
          <a:blip r:embed="rId3" cstate="print"/>
          <a:srcRect/>
          <a:stretch>
            <a:fillRect/>
          </a:stretch>
        </p:blipFill>
        <p:spPr bwMode="auto">
          <a:xfrm>
            <a:off x="1066800" y="874713"/>
            <a:ext cx="7143750" cy="614362"/>
          </a:xfrm>
          <a:prstGeom prst="rect">
            <a:avLst/>
          </a:prstGeom>
          <a:noFill/>
          <a:ln w="9525">
            <a:noFill/>
            <a:miter lim="800000"/>
            <a:headEnd/>
            <a:tailEnd/>
          </a:ln>
        </p:spPr>
      </p:pic>
      <p:sp>
        <p:nvSpPr>
          <p:cNvPr id="145413" name="Rectangle 7"/>
          <p:cNvSpPr>
            <a:spLocks noGrp="1" noChangeArrowheads="1"/>
          </p:cNvSpPr>
          <p:nvPr>
            <p:ph type="title"/>
          </p:nvPr>
        </p:nvSpPr>
        <p:spPr>
          <a:xfrm>
            <a:off x="899592" y="-243408"/>
            <a:ext cx="7772400" cy="1143000"/>
          </a:xfrm>
          <a:noFill/>
        </p:spPr>
        <p:txBody>
          <a:bodyPr/>
          <a:lstStyle/>
          <a:p>
            <a:pPr eaLnBrk="1" hangingPunct="1"/>
            <a:r>
              <a:rPr lang="en-GB" sz="3600" i="1" dirty="0" smtClean="0">
                <a:latin typeface="Arial" charset="0"/>
              </a:rPr>
              <a:t>Conclusions (II)</a:t>
            </a:r>
          </a:p>
        </p:txBody>
      </p:sp>
      <p:sp>
        <p:nvSpPr>
          <p:cNvPr id="145414" name="Rectangle 8"/>
          <p:cNvSpPr>
            <a:spLocks noGrp="1" noChangeArrowheads="1"/>
          </p:cNvSpPr>
          <p:nvPr>
            <p:ph type="body" idx="1"/>
          </p:nvPr>
        </p:nvSpPr>
        <p:spPr>
          <a:xfrm>
            <a:off x="179512" y="620688"/>
            <a:ext cx="8915400" cy="4114800"/>
          </a:xfrm>
          <a:noFill/>
        </p:spPr>
        <p:txBody>
          <a:bodyPr/>
          <a:lstStyle/>
          <a:p>
            <a:pPr eaLnBrk="1" hangingPunct="1">
              <a:lnSpc>
                <a:spcPct val="80000"/>
              </a:lnSpc>
            </a:pPr>
            <a:r>
              <a:rPr lang="en-GB" sz="2400" dirty="0" smtClean="0">
                <a:latin typeface="Times New Roman" pitchFamily="18" charset="0"/>
              </a:rPr>
              <a:t>There will be many other opportunities for smaller-scale involvement in cross-section, </a:t>
            </a:r>
            <a:r>
              <a:rPr lang="en-GB" sz="2400" dirty="0" err="1" smtClean="0">
                <a:latin typeface="Times New Roman" pitchFamily="18" charset="0"/>
              </a:rPr>
              <a:t>hadron</a:t>
            </a:r>
            <a:r>
              <a:rPr lang="en-GB" sz="2400" dirty="0" smtClean="0">
                <a:latin typeface="Times New Roman" pitchFamily="18" charset="0"/>
              </a:rPr>
              <a:t> production, and  other critical technological development projects such as the MICE experiment</a:t>
            </a:r>
            <a:r>
              <a:rPr lang="en-GB" sz="2400" dirty="0" smtClean="0">
                <a:latin typeface="Times New Roman" pitchFamily="18" charset="0"/>
              </a:rPr>
              <a:t>.</a:t>
            </a:r>
          </a:p>
          <a:p>
            <a:pPr eaLnBrk="1" hangingPunct="1">
              <a:lnSpc>
                <a:spcPct val="80000"/>
              </a:lnSpc>
            </a:pPr>
            <a:r>
              <a:rPr lang="en-GB" sz="2400" dirty="0" smtClean="0">
                <a:latin typeface="Times New Roman" pitchFamily="18" charset="0"/>
              </a:rPr>
              <a:t>Oscillations depend on L/E, not E or L, so other possibilities should be considered – </a:t>
            </a:r>
            <a:r>
              <a:rPr lang="en-GB" sz="2400" dirty="0" err="1" smtClean="0">
                <a:latin typeface="Times New Roman" pitchFamily="18" charset="0"/>
              </a:rPr>
              <a:t>DAEdALUS</a:t>
            </a:r>
            <a:r>
              <a:rPr lang="en-GB" sz="2400" dirty="0" smtClean="0">
                <a:latin typeface="Times New Roman" pitchFamily="18" charset="0"/>
              </a:rPr>
              <a:t>?</a:t>
            </a:r>
            <a:endParaRPr lang="en-GB" sz="2400" dirty="0" smtClean="0">
              <a:latin typeface="Times New Roman" pitchFamily="18" charset="0"/>
            </a:endParaRPr>
          </a:p>
          <a:p>
            <a:pPr eaLnBrk="1" hangingPunct="1">
              <a:lnSpc>
                <a:spcPct val="80000"/>
              </a:lnSpc>
            </a:pPr>
            <a:r>
              <a:rPr lang="en-GB" sz="2400" dirty="0" smtClean="0">
                <a:latin typeface="Times New Roman" pitchFamily="18" charset="0"/>
              </a:rPr>
              <a:t>Beyond those facilities we will almost certainly wish to have an even more capable facility, either a Beta Beam or a Neutrino Factory – more work is needed to optimize the sensitivity if </a:t>
            </a:r>
            <a:r>
              <a:rPr lang="en-GB" sz="2400" dirty="0" smtClean="0">
                <a:latin typeface="Symbol" pitchFamily="18" charset="2"/>
              </a:rPr>
              <a:t>q</a:t>
            </a:r>
            <a:r>
              <a:rPr lang="en-GB" sz="2400" baseline="-25000" dirty="0" smtClean="0">
                <a:latin typeface="Times New Roman" pitchFamily="18" charset="0"/>
              </a:rPr>
              <a:t>13</a:t>
            </a:r>
            <a:r>
              <a:rPr lang="en-GB" sz="2400" dirty="0" smtClean="0">
                <a:latin typeface="Times New Roman" pitchFamily="18" charset="0"/>
              </a:rPr>
              <a:t> is large.</a:t>
            </a:r>
          </a:p>
          <a:p>
            <a:pPr eaLnBrk="1" hangingPunct="1">
              <a:lnSpc>
                <a:spcPct val="80000"/>
              </a:lnSpc>
            </a:pPr>
            <a:r>
              <a:rPr lang="en-GB" sz="2400" dirty="0" smtClean="0">
                <a:latin typeface="Times New Roman" pitchFamily="18" charset="0"/>
              </a:rPr>
              <a:t>A PS neutrino beam project to look for sterile neutrinos has been suggested for CERN.  Here are my very personal views:</a:t>
            </a:r>
          </a:p>
          <a:p>
            <a:pPr lvl="1" eaLnBrk="1" hangingPunct="1">
              <a:lnSpc>
                <a:spcPct val="80000"/>
              </a:lnSpc>
            </a:pPr>
            <a:r>
              <a:rPr lang="en-GB" sz="2400" dirty="0" smtClean="0">
                <a:latin typeface="Times New Roman" pitchFamily="18" charset="0"/>
              </a:rPr>
              <a:t>We don’t need another 2-3 sigma effect.  Any proposed experiment should have clear 5 sigma sensitivity over the entire indicated range.</a:t>
            </a:r>
          </a:p>
          <a:p>
            <a:pPr lvl="1" eaLnBrk="1" hangingPunct="1">
              <a:lnSpc>
                <a:spcPct val="80000"/>
              </a:lnSpc>
            </a:pPr>
            <a:r>
              <a:rPr lang="en-GB" sz="2400" dirty="0" smtClean="0">
                <a:latin typeface="Times New Roman" pitchFamily="18" charset="0"/>
              </a:rPr>
              <a:t>It could be an interesting part of a broad suite of European neutrino experiments, but I wouldn’t want to see it be CERN’s only neutrino experiment.</a:t>
            </a:r>
          </a:p>
          <a:p>
            <a:pPr eaLnBrk="1" hangingPunct="1">
              <a:lnSpc>
                <a:spcPct val="80000"/>
              </a:lnSpc>
            </a:pPr>
            <a:r>
              <a:rPr lang="en-GB" sz="2400" dirty="0" smtClean="0">
                <a:latin typeface="Times New Roman" pitchFamily="18" charset="0"/>
              </a:rPr>
              <a:t>Neutrino oscillations offers a very wide range of experiments, which must happen, no matter what we do at the energy frontier!</a:t>
            </a:r>
            <a:endParaRPr lang="en-GB"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5414">
                                            <p:txEl>
                                              <p:pRg st="0" end="0"/>
                                            </p:txEl>
                                          </p:spTgt>
                                        </p:tgtEl>
                                        <p:attrNameLst>
                                          <p:attrName>style.visibility</p:attrName>
                                        </p:attrNameLst>
                                      </p:cBhvr>
                                      <p:to>
                                        <p:strVal val="visible"/>
                                      </p:to>
                                    </p:set>
                                    <p:animEffect transition="in" filter="wipe(left)">
                                      <p:cBhvr>
                                        <p:cTn id="7" dur="500"/>
                                        <p:tgtEl>
                                          <p:spTgt spid="1454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5414">
                                            <p:txEl>
                                              <p:pRg st="1" end="1"/>
                                            </p:txEl>
                                          </p:spTgt>
                                        </p:tgtEl>
                                        <p:attrNameLst>
                                          <p:attrName>style.visibility</p:attrName>
                                        </p:attrNameLst>
                                      </p:cBhvr>
                                      <p:to>
                                        <p:strVal val="visible"/>
                                      </p:to>
                                    </p:set>
                                    <p:animEffect transition="in" filter="wipe(left)">
                                      <p:cBhvr>
                                        <p:cTn id="12" dur="500"/>
                                        <p:tgtEl>
                                          <p:spTgt spid="1454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5414">
                                            <p:txEl>
                                              <p:pRg st="2" end="2"/>
                                            </p:txEl>
                                          </p:spTgt>
                                        </p:tgtEl>
                                        <p:attrNameLst>
                                          <p:attrName>style.visibility</p:attrName>
                                        </p:attrNameLst>
                                      </p:cBhvr>
                                      <p:to>
                                        <p:strVal val="visible"/>
                                      </p:to>
                                    </p:set>
                                    <p:animEffect transition="in" filter="wipe(left)">
                                      <p:cBhvr>
                                        <p:cTn id="17" dur="500"/>
                                        <p:tgtEl>
                                          <p:spTgt spid="1454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5414">
                                            <p:txEl>
                                              <p:pRg st="3" end="3"/>
                                            </p:txEl>
                                          </p:spTgt>
                                        </p:tgtEl>
                                        <p:attrNameLst>
                                          <p:attrName>style.visibility</p:attrName>
                                        </p:attrNameLst>
                                      </p:cBhvr>
                                      <p:to>
                                        <p:strVal val="visible"/>
                                      </p:to>
                                    </p:set>
                                    <p:animEffect transition="in" filter="wipe(left)">
                                      <p:cBhvr>
                                        <p:cTn id="22" dur="500"/>
                                        <p:tgtEl>
                                          <p:spTgt spid="145414">
                                            <p:txEl>
                                              <p:pRg st="3" end="3"/>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45414">
                                            <p:txEl>
                                              <p:pRg st="4" end="4"/>
                                            </p:txEl>
                                          </p:spTgt>
                                        </p:tgtEl>
                                        <p:attrNameLst>
                                          <p:attrName>style.visibility</p:attrName>
                                        </p:attrNameLst>
                                      </p:cBhvr>
                                      <p:to>
                                        <p:strVal val="visible"/>
                                      </p:to>
                                    </p:set>
                                    <p:animEffect transition="in" filter="wipe(left)">
                                      <p:cBhvr>
                                        <p:cTn id="25" dur="500"/>
                                        <p:tgtEl>
                                          <p:spTgt spid="145414">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45414">
                                            <p:txEl>
                                              <p:pRg st="5" end="5"/>
                                            </p:txEl>
                                          </p:spTgt>
                                        </p:tgtEl>
                                        <p:attrNameLst>
                                          <p:attrName>style.visibility</p:attrName>
                                        </p:attrNameLst>
                                      </p:cBhvr>
                                      <p:to>
                                        <p:strVal val="visible"/>
                                      </p:to>
                                    </p:set>
                                    <p:animEffect transition="in" filter="wipe(left)">
                                      <p:cBhvr>
                                        <p:cTn id="28" dur="500"/>
                                        <p:tgtEl>
                                          <p:spTgt spid="145414">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145414">
                                            <p:txEl>
                                              <p:pRg st="6" end="6"/>
                                            </p:txEl>
                                          </p:spTgt>
                                        </p:tgtEl>
                                        <p:attrNameLst>
                                          <p:attrName>style.visibility</p:attrName>
                                        </p:attrNameLst>
                                      </p:cBhvr>
                                      <p:to>
                                        <p:strVal val="visible"/>
                                      </p:to>
                                    </p:set>
                                    <p:animEffect transition="in" filter="wipe(left)">
                                      <p:cBhvr>
                                        <p:cTn id="33" dur="500"/>
                                        <p:tgtEl>
                                          <p:spTgt spid="1454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ChangeArrowheads="1"/>
          </p:cNvSpPr>
          <p:nvPr/>
        </p:nvSpPr>
        <p:spPr bwMode="auto">
          <a:xfrm>
            <a:off x="152400" y="1447800"/>
            <a:ext cx="8991600" cy="2209800"/>
          </a:xfrm>
          <a:prstGeom prst="rect">
            <a:avLst/>
          </a:prstGeom>
          <a:noFill/>
          <a:ln w="38100">
            <a:noFill/>
            <a:miter lim="800000"/>
            <a:headEnd/>
            <a:tailEnd/>
          </a:ln>
        </p:spPr>
        <p:txBody>
          <a:bodyPr wrap="none" anchor="ctr"/>
          <a:lstStyle/>
          <a:p>
            <a:endParaRPr lang="en-US" sz="2400"/>
          </a:p>
        </p:txBody>
      </p:sp>
      <p:graphicFrame>
        <p:nvGraphicFramePr>
          <p:cNvPr id="1026" name="Object 4"/>
          <p:cNvGraphicFramePr>
            <a:graphicFrameLocks noChangeAspect="1"/>
          </p:cNvGraphicFramePr>
          <p:nvPr/>
        </p:nvGraphicFramePr>
        <p:xfrm>
          <a:off x="1225550" y="4641850"/>
          <a:ext cx="6477000" cy="1149350"/>
        </p:xfrm>
        <a:graphic>
          <a:graphicData uri="http://schemas.openxmlformats.org/presentationml/2006/ole">
            <p:oleObj spid="_x0000_s746498" name="Equation" r:id="rId4" imgW="2361960" imgH="419040" progId="Equation.3">
              <p:embed/>
            </p:oleObj>
          </a:graphicData>
        </a:graphic>
      </p:graphicFrame>
      <p:graphicFrame>
        <p:nvGraphicFramePr>
          <p:cNvPr id="1526792" name="Object 5"/>
          <p:cNvGraphicFramePr>
            <a:graphicFrameLocks noChangeAspect="1"/>
          </p:cNvGraphicFramePr>
          <p:nvPr/>
        </p:nvGraphicFramePr>
        <p:xfrm>
          <a:off x="514672" y="2852936"/>
          <a:ext cx="8305800" cy="3432175"/>
        </p:xfrm>
        <a:graphic>
          <a:graphicData uri="http://schemas.openxmlformats.org/presentationml/2006/ole">
            <p:oleObj spid="_x0000_s746499" name="Equation" r:id="rId5" imgW="3301920" imgH="1257120" progId="Equation.3">
              <p:embed/>
            </p:oleObj>
          </a:graphicData>
        </a:graphic>
      </p:graphicFrame>
      <p:sp>
        <p:nvSpPr>
          <p:cNvPr id="1526793" name="Text Box 9"/>
          <p:cNvSpPr txBox="1">
            <a:spLocks noChangeArrowheads="1"/>
          </p:cNvSpPr>
          <p:nvPr/>
        </p:nvSpPr>
        <p:spPr bwMode="auto">
          <a:xfrm>
            <a:off x="2286000" y="5657850"/>
            <a:ext cx="2057400" cy="579438"/>
          </a:xfrm>
          <a:prstGeom prst="rect">
            <a:avLst/>
          </a:prstGeom>
          <a:solidFill>
            <a:srgbClr val="FFFFFF"/>
          </a:solidFill>
          <a:ln w="22225">
            <a:noFill/>
            <a:miter lim="800000"/>
            <a:headEnd/>
            <a:tailEnd/>
          </a:ln>
        </p:spPr>
        <p:txBody>
          <a:bodyPr>
            <a:spAutoFit/>
          </a:bodyPr>
          <a:lstStyle/>
          <a:p>
            <a:r>
              <a:rPr lang="en-GB" sz="2400" dirty="0">
                <a:solidFill>
                  <a:srgbClr val="990000"/>
                </a:solidFill>
              </a:rPr>
              <a:t>~0.03</a:t>
            </a:r>
            <a:endParaRPr lang="en-GB" sz="2400" baseline="30000" dirty="0">
              <a:solidFill>
                <a:srgbClr val="990000"/>
              </a:solidFill>
            </a:endParaRPr>
          </a:p>
        </p:txBody>
      </p:sp>
      <p:sp>
        <p:nvSpPr>
          <p:cNvPr id="1526794" name="Text Box 10"/>
          <p:cNvSpPr txBox="1">
            <a:spLocks noChangeArrowheads="1"/>
          </p:cNvSpPr>
          <p:nvPr/>
        </p:nvSpPr>
        <p:spPr bwMode="auto">
          <a:xfrm>
            <a:off x="5638800" y="5657850"/>
            <a:ext cx="2057400" cy="579438"/>
          </a:xfrm>
          <a:prstGeom prst="rect">
            <a:avLst/>
          </a:prstGeom>
          <a:solidFill>
            <a:srgbClr val="FFFFFF"/>
          </a:solidFill>
          <a:ln w="22225">
            <a:noFill/>
            <a:miter lim="800000"/>
            <a:headEnd/>
            <a:tailEnd/>
          </a:ln>
        </p:spPr>
        <p:txBody>
          <a:bodyPr>
            <a:spAutoFit/>
          </a:bodyPr>
          <a:lstStyle/>
          <a:p>
            <a:r>
              <a:rPr lang="en-GB" sz="2400">
                <a:solidFill>
                  <a:srgbClr val="990000"/>
                </a:solidFill>
                <a:latin typeface="Symbol" pitchFamily="18" charset="2"/>
              </a:rPr>
              <a:t>~p</a:t>
            </a:r>
            <a:r>
              <a:rPr lang="en-GB" sz="2400">
                <a:solidFill>
                  <a:srgbClr val="990000"/>
                </a:solidFill>
              </a:rPr>
              <a:t>/4</a:t>
            </a:r>
            <a:endParaRPr lang="en-GB" sz="2400" baseline="30000">
              <a:solidFill>
                <a:srgbClr val="990000"/>
              </a:solidFill>
            </a:endParaRPr>
          </a:p>
        </p:txBody>
      </p:sp>
      <p:sp>
        <p:nvSpPr>
          <p:cNvPr id="1032" name="Rectangle 12"/>
          <p:cNvSpPr>
            <a:spLocks noGrp="1" noChangeArrowheads="1"/>
          </p:cNvSpPr>
          <p:nvPr>
            <p:ph type="title"/>
          </p:nvPr>
        </p:nvSpPr>
        <p:spPr>
          <a:xfrm>
            <a:off x="1066800" y="-306388"/>
            <a:ext cx="7772400" cy="1143001"/>
          </a:xfrm>
        </p:spPr>
        <p:txBody>
          <a:bodyPr/>
          <a:lstStyle/>
          <a:p>
            <a:pPr eaLnBrk="1" hangingPunct="1"/>
            <a:r>
              <a:rPr lang="en-GB" sz="3600" i="1" dirty="0" smtClean="0">
                <a:latin typeface="Arial" charset="0"/>
              </a:rPr>
              <a:t>Three neutrino mixing.</a:t>
            </a:r>
          </a:p>
        </p:txBody>
      </p:sp>
      <p:sp>
        <p:nvSpPr>
          <p:cNvPr id="14" name="TextBox 13"/>
          <p:cNvSpPr txBox="1">
            <a:spLocks noChangeArrowheads="1"/>
          </p:cNvSpPr>
          <p:nvPr/>
        </p:nvSpPr>
        <p:spPr bwMode="auto">
          <a:xfrm>
            <a:off x="5299075" y="2857500"/>
            <a:ext cx="3273425" cy="830263"/>
          </a:xfrm>
          <a:prstGeom prst="rect">
            <a:avLst/>
          </a:prstGeom>
          <a:noFill/>
          <a:ln w="9525">
            <a:noFill/>
            <a:miter lim="800000"/>
            <a:headEnd/>
            <a:tailEnd/>
          </a:ln>
        </p:spPr>
        <p:txBody>
          <a:bodyPr wrap="none">
            <a:spAutoFit/>
          </a:bodyPr>
          <a:lstStyle/>
          <a:p>
            <a:r>
              <a:rPr lang="en-GB" sz="2400">
                <a:solidFill>
                  <a:srgbClr val="22228B"/>
                </a:solidFill>
              </a:rPr>
              <a:t>Remember degeneracies </a:t>
            </a:r>
          </a:p>
          <a:p>
            <a:r>
              <a:rPr lang="en-GB" sz="2400">
                <a:solidFill>
                  <a:srgbClr val="22228B"/>
                </a:solidFill>
              </a:rPr>
              <a:t>And covariances!</a:t>
            </a:r>
          </a:p>
        </p:txBody>
      </p:sp>
      <p:pic>
        <p:nvPicPr>
          <p:cNvPr id="1034" name="Picture 6"/>
          <p:cNvPicPr>
            <a:picLocks noChangeAspect="1" noChangeArrowheads="1"/>
          </p:cNvPicPr>
          <p:nvPr/>
        </p:nvPicPr>
        <p:blipFill>
          <a:blip r:embed="rId6" cstate="print"/>
          <a:srcRect/>
          <a:stretch>
            <a:fillRect/>
          </a:stretch>
        </p:blipFill>
        <p:spPr bwMode="auto">
          <a:xfrm>
            <a:off x="395288" y="549275"/>
            <a:ext cx="8497887" cy="2303463"/>
          </a:xfrm>
          <a:prstGeom prst="rect">
            <a:avLst/>
          </a:prstGeom>
          <a:noFill/>
          <a:ln w="44450">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26792"/>
                                        </p:tgtEl>
                                        <p:attrNameLst>
                                          <p:attrName>style.visibility</p:attrName>
                                        </p:attrNameLst>
                                      </p:cBhvr>
                                      <p:to>
                                        <p:strVal val="visible"/>
                                      </p:to>
                                    </p:set>
                                    <p:animEffect transition="in" filter="wipe(up)">
                                      <p:cBhvr>
                                        <p:cTn id="7" dur="500"/>
                                        <p:tgtEl>
                                          <p:spTgt spid="152679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526793"/>
                                        </p:tgtEl>
                                        <p:attrNameLst>
                                          <p:attrName>style.visibility</p:attrName>
                                        </p:attrNameLst>
                                      </p:cBhvr>
                                      <p:to>
                                        <p:strVal val="visible"/>
                                      </p:to>
                                    </p:set>
                                    <p:animEffect transition="in" filter="wipe(up)">
                                      <p:cBhvr>
                                        <p:cTn id="12" dur="500"/>
                                        <p:tgtEl>
                                          <p:spTgt spid="152679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526794"/>
                                        </p:tgtEl>
                                        <p:attrNameLst>
                                          <p:attrName>style.visibility</p:attrName>
                                        </p:attrNameLst>
                                      </p:cBhvr>
                                      <p:to>
                                        <p:strVal val="visible"/>
                                      </p:to>
                                    </p:set>
                                    <p:animEffect transition="in" filter="wipe(up)">
                                      <p:cBhvr>
                                        <p:cTn id="17" dur="500"/>
                                        <p:tgtEl>
                                          <p:spTgt spid="1526794"/>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32"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strVal val="4*#ppt_w"/>
                                          </p:val>
                                        </p:tav>
                                        <p:tav tm="100000">
                                          <p:val>
                                            <p:strVal val="#ppt_w"/>
                                          </p:val>
                                        </p:tav>
                                      </p:tavLst>
                                    </p:anim>
                                    <p:anim calcmode="lin" valueType="num">
                                      <p:cBhvr>
                                        <p:cTn id="23" dur="500" fill="hold"/>
                                        <p:tgtEl>
                                          <p:spTgt spid="1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6793" grpId="0" animBg="1" autoUpdateAnimBg="0"/>
      <p:bldP spid="1526794" grpId="0" animBg="1" autoUpdateAnimBg="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747522" name="Picture 2"/>
          <p:cNvPicPr>
            <a:picLocks noChangeAspect="1" noChangeArrowheads="1"/>
          </p:cNvPicPr>
          <p:nvPr/>
        </p:nvPicPr>
        <p:blipFill>
          <a:blip r:embed="rId2" cstate="print"/>
          <a:srcRect/>
          <a:stretch>
            <a:fillRect/>
          </a:stretch>
        </p:blipFill>
        <p:spPr bwMode="auto">
          <a:xfrm>
            <a:off x="827584" y="620688"/>
            <a:ext cx="3200400" cy="5476875"/>
          </a:xfrm>
          <a:prstGeom prst="rect">
            <a:avLst/>
          </a:prstGeom>
          <a:noFill/>
          <a:ln w="9525">
            <a:noFill/>
            <a:miter lim="800000"/>
            <a:headEnd/>
            <a:tailEnd/>
          </a:ln>
        </p:spPr>
      </p:pic>
      <p:pic>
        <p:nvPicPr>
          <p:cNvPr id="747523" name="Picture 3"/>
          <p:cNvPicPr>
            <a:picLocks noChangeAspect="1" noChangeArrowheads="1"/>
          </p:cNvPicPr>
          <p:nvPr/>
        </p:nvPicPr>
        <p:blipFill>
          <a:blip r:embed="rId3" cstate="print"/>
          <a:srcRect/>
          <a:stretch>
            <a:fillRect/>
          </a:stretch>
        </p:blipFill>
        <p:spPr bwMode="auto">
          <a:xfrm>
            <a:off x="395536" y="764704"/>
            <a:ext cx="390525" cy="5143500"/>
          </a:xfrm>
          <a:prstGeom prst="rect">
            <a:avLst/>
          </a:prstGeom>
          <a:noFill/>
          <a:ln w="9525">
            <a:noFill/>
            <a:miter lim="800000"/>
            <a:headEnd/>
            <a:tailEnd/>
          </a:ln>
        </p:spPr>
      </p:pic>
      <p:sp>
        <p:nvSpPr>
          <p:cNvPr id="4" name="TextBox 3"/>
          <p:cNvSpPr txBox="1"/>
          <p:nvPr/>
        </p:nvSpPr>
        <p:spPr>
          <a:xfrm rot="16200000">
            <a:off x="-1706076" y="3190860"/>
            <a:ext cx="3812262" cy="400110"/>
          </a:xfrm>
          <a:prstGeom prst="rect">
            <a:avLst/>
          </a:prstGeom>
          <a:noFill/>
        </p:spPr>
        <p:txBody>
          <a:bodyPr wrap="none" rtlCol="0">
            <a:spAutoFit/>
          </a:bodyPr>
          <a:lstStyle/>
          <a:p>
            <a:r>
              <a:rPr lang="en-GB" sz="2000" dirty="0" smtClean="0">
                <a:solidFill>
                  <a:srgbClr val="1407B9"/>
                </a:solidFill>
              </a:rPr>
              <a:t>Gonzalez-Garcia, </a:t>
            </a:r>
            <a:r>
              <a:rPr lang="en-GB" sz="2000" dirty="0" err="1" smtClean="0">
                <a:solidFill>
                  <a:srgbClr val="1407B9"/>
                </a:solidFill>
              </a:rPr>
              <a:t>Maltoni</a:t>
            </a:r>
            <a:r>
              <a:rPr lang="en-GB" sz="2000" dirty="0" smtClean="0">
                <a:solidFill>
                  <a:srgbClr val="1407B9"/>
                </a:solidFill>
              </a:rPr>
              <a:t>, </a:t>
            </a:r>
            <a:r>
              <a:rPr lang="en-GB" sz="2000" dirty="0" err="1" smtClean="0">
                <a:solidFill>
                  <a:srgbClr val="1407B9"/>
                </a:solidFill>
              </a:rPr>
              <a:t>Salvado</a:t>
            </a:r>
            <a:endParaRPr lang="en-GB" sz="2000" dirty="0">
              <a:solidFill>
                <a:srgbClr val="1407B9"/>
              </a:solidFill>
            </a:endParaRPr>
          </a:p>
        </p:txBody>
      </p:sp>
      <p:pic>
        <p:nvPicPr>
          <p:cNvPr id="5" name="Picture 2"/>
          <p:cNvPicPr>
            <a:picLocks noChangeAspect="1" noChangeArrowheads="1"/>
          </p:cNvPicPr>
          <p:nvPr/>
        </p:nvPicPr>
        <p:blipFill>
          <a:blip r:embed="rId4" cstate="print"/>
          <a:srcRect/>
          <a:stretch>
            <a:fillRect/>
          </a:stretch>
        </p:blipFill>
        <p:spPr bwMode="auto">
          <a:xfrm>
            <a:off x="6228184" y="2636912"/>
            <a:ext cx="2656861" cy="1911831"/>
          </a:xfrm>
          <a:prstGeom prst="rect">
            <a:avLst/>
          </a:prstGeom>
          <a:noFill/>
          <a:ln w="9525">
            <a:noFill/>
            <a:miter lim="800000"/>
            <a:headEnd/>
            <a:tailEnd/>
          </a:ln>
        </p:spPr>
      </p:pic>
      <p:pic>
        <p:nvPicPr>
          <p:cNvPr id="747524" name="Picture 4"/>
          <p:cNvPicPr>
            <a:picLocks noChangeAspect="1" noChangeArrowheads="1"/>
          </p:cNvPicPr>
          <p:nvPr/>
        </p:nvPicPr>
        <p:blipFill>
          <a:blip r:embed="rId5" cstate="print"/>
          <a:srcRect/>
          <a:stretch>
            <a:fillRect/>
          </a:stretch>
        </p:blipFill>
        <p:spPr bwMode="auto">
          <a:xfrm>
            <a:off x="4211960" y="0"/>
            <a:ext cx="4486642" cy="2491476"/>
          </a:xfrm>
          <a:prstGeom prst="rect">
            <a:avLst/>
          </a:prstGeom>
          <a:noFill/>
          <a:ln w="9525">
            <a:noFill/>
            <a:miter lim="800000"/>
            <a:headEnd/>
            <a:tailEnd/>
          </a:ln>
        </p:spPr>
      </p:pic>
      <p:pic>
        <p:nvPicPr>
          <p:cNvPr id="747525" name="Picture 5"/>
          <p:cNvPicPr>
            <a:picLocks noChangeAspect="1" noChangeArrowheads="1"/>
          </p:cNvPicPr>
          <p:nvPr/>
        </p:nvPicPr>
        <p:blipFill>
          <a:blip r:embed="rId6" cstate="print"/>
          <a:srcRect/>
          <a:stretch>
            <a:fillRect/>
          </a:stretch>
        </p:blipFill>
        <p:spPr bwMode="auto">
          <a:xfrm rot="16200000">
            <a:off x="7495672" y="1312112"/>
            <a:ext cx="2232248" cy="273336"/>
          </a:xfrm>
          <a:prstGeom prst="rect">
            <a:avLst/>
          </a:prstGeom>
          <a:noFill/>
          <a:ln w="9525">
            <a:noFill/>
            <a:miter lim="800000"/>
            <a:headEnd/>
            <a:tailEnd/>
          </a:ln>
        </p:spPr>
      </p:pic>
      <p:pic>
        <p:nvPicPr>
          <p:cNvPr id="747526" name="Picture 6"/>
          <p:cNvPicPr>
            <a:picLocks noChangeAspect="1" noChangeArrowheads="1"/>
          </p:cNvPicPr>
          <p:nvPr/>
        </p:nvPicPr>
        <p:blipFill>
          <a:blip r:embed="rId7" cstate="print"/>
          <a:srcRect/>
          <a:stretch>
            <a:fillRect/>
          </a:stretch>
        </p:blipFill>
        <p:spPr bwMode="auto">
          <a:xfrm>
            <a:off x="4283968" y="4664756"/>
            <a:ext cx="3096344" cy="2193244"/>
          </a:xfrm>
          <a:prstGeom prst="rect">
            <a:avLst/>
          </a:prstGeom>
          <a:noFill/>
          <a:ln w="9525">
            <a:noFill/>
            <a:miter lim="800000"/>
            <a:headEnd/>
            <a:tailEnd/>
          </a:ln>
        </p:spPr>
      </p:pic>
      <p:sp>
        <p:nvSpPr>
          <p:cNvPr id="10" name="TextBox 9"/>
          <p:cNvSpPr txBox="1"/>
          <p:nvPr/>
        </p:nvSpPr>
        <p:spPr>
          <a:xfrm>
            <a:off x="4211960" y="260648"/>
            <a:ext cx="3281925" cy="400110"/>
          </a:xfrm>
          <a:prstGeom prst="rect">
            <a:avLst/>
          </a:prstGeom>
          <a:noFill/>
        </p:spPr>
        <p:txBody>
          <a:bodyPr wrap="none" rtlCol="0">
            <a:spAutoFit/>
          </a:bodyPr>
          <a:lstStyle/>
          <a:p>
            <a:r>
              <a:rPr lang="en-GB" sz="2000" dirty="0" smtClean="0"/>
              <a:t>OPERA </a:t>
            </a:r>
            <a:r>
              <a:rPr lang="en-GB" sz="2000" dirty="0" smtClean="0">
                <a:latin typeface="Symbol" pitchFamily="18" charset="2"/>
              </a:rPr>
              <a:t>t</a:t>
            </a:r>
            <a:r>
              <a:rPr lang="en-GB" sz="2000" dirty="0" smtClean="0"/>
              <a:t> appearance event....</a:t>
            </a:r>
            <a:endParaRPr lang="en-GB" sz="2000" dirty="0"/>
          </a:p>
        </p:txBody>
      </p:sp>
      <p:sp>
        <p:nvSpPr>
          <p:cNvPr id="11" name="TextBox 10"/>
          <p:cNvSpPr txBox="1"/>
          <p:nvPr/>
        </p:nvSpPr>
        <p:spPr>
          <a:xfrm>
            <a:off x="4067944" y="1988840"/>
            <a:ext cx="4325223" cy="400110"/>
          </a:xfrm>
          <a:prstGeom prst="rect">
            <a:avLst/>
          </a:prstGeom>
          <a:noFill/>
        </p:spPr>
        <p:txBody>
          <a:bodyPr wrap="none" rtlCol="0">
            <a:spAutoFit/>
          </a:bodyPr>
          <a:lstStyle/>
          <a:p>
            <a:r>
              <a:rPr lang="en-GB" sz="2000" dirty="0" smtClean="0"/>
              <a:t>.... has no friends yet.  Expect 1.65±0.16</a:t>
            </a:r>
            <a:endParaRPr lang="en-GB" sz="2000" dirty="0"/>
          </a:p>
        </p:txBody>
      </p:sp>
      <p:grpSp>
        <p:nvGrpSpPr>
          <p:cNvPr id="14" name="Group 13"/>
          <p:cNvGrpSpPr/>
          <p:nvPr/>
        </p:nvGrpSpPr>
        <p:grpSpPr>
          <a:xfrm>
            <a:off x="4252289" y="2636912"/>
            <a:ext cx="2015295" cy="1375703"/>
            <a:chOff x="4252289" y="2636912"/>
            <a:chExt cx="2015295" cy="1375703"/>
          </a:xfrm>
        </p:grpSpPr>
        <p:sp>
          <p:nvSpPr>
            <p:cNvPr id="12" name="TextBox 11"/>
            <p:cNvSpPr txBox="1"/>
            <p:nvPr/>
          </p:nvSpPr>
          <p:spPr>
            <a:xfrm>
              <a:off x="4252289" y="2996952"/>
              <a:ext cx="2015295" cy="1015663"/>
            </a:xfrm>
            <a:prstGeom prst="rect">
              <a:avLst/>
            </a:prstGeom>
            <a:noFill/>
          </p:spPr>
          <p:txBody>
            <a:bodyPr wrap="none" rtlCol="0">
              <a:spAutoFit/>
            </a:bodyPr>
            <a:lstStyle/>
            <a:p>
              <a:r>
                <a:rPr lang="en-GB" sz="2000" dirty="0" smtClean="0">
                  <a:solidFill>
                    <a:srgbClr val="1407B9"/>
                  </a:solidFill>
                </a:rPr>
                <a:t>MINOS </a:t>
              </a:r>
              <a:r>
                <a:rPr lang="en-GB" sz="2000" dirty="0" smtClean="0">
                  <a:solidFill>
                    <a:srgbClr val="1407B9"/>
                  </a:solidFill>
                  <a:latin typeface="Symbol" pitchFamily="18" charset="2"/>
                </a:rPr>
                <a:t>n</a:t>
              </a:r>
              <a:r>
                <a:rPr lang="en-GB" sz="2000" dirty="0" smtClean="0">
                  <a:solidFill>
                    <a:srgbClr val="1407B9"/>
                  </a:solidFill>
                </a:rPr>
                <a:t> </a:t>
              </a:r>
              <a:r>
                <a:rPr lang="en-GB" sz="2000" dirty="0" err="1" smtClean="0">
                  <a:solidFill>
                    <a:srgbClr val="1407B9"/>
                  </a:solidFill>
                </a:rPr>
                <a:t>vs</a:t>
              </a:r>
              <a:r>
                <a:rPr lang="en-GB" sz="2000" dirty="0" smtClean="0">
                  <a:solidFill>
                    <a:srgbClr val="1407B9"/>
                  </a:solidFill>
                </a:rPr>
                <a:t> </a:t>
              </a:r>
              <a:r>
                <a:rPr lang="en-GB" sz="2000" dirty="0" smtClean="0">
                  <a:solidFill>
                    <a:srgbClr val="1407B9"/>
                  </a:solidFill>
                  <a:latin typeface="Symbol" pitchFamily="18" charset="2"/>
                </a:rPr>
                <a:t>n</a:t>
              </a:r>
              <a:r>
                <a:rPr lang="en-GB" sz="2000" dirty="0" smtClean="0">
                  <a:solidFill>
                    <a:srgbClr val="1407B9"/>
                  </a:solidFill>
                </a:rPr>
                <a:t> in </a:t>
              </a:r>
            </a:p>
            <a:p>
              <a:r>
                <a:rPr lang="en-GB" sz="2000" dirty="0" smtClean="0">
                  <a:solidFill>
                    <a:srgbClr val="1407B9"/>
                  </a:solidFill>
                </a:rPr>
                <a:t>mild tension –</a:t>
              </a:r>
            </a:p>
            <a:p>
              <a:r>
                <a:rPr lang="en-GB" sz="2000" dirty="0" smtClean="0">
                  <a:solidFill>
                    <a:srgbClr val="1407B9"/>
                  </a:solidFill>
                </a:rPr>
                <a:t>new result soon.</a:t>
              </a:r>
            </a:p>
          </p:txBody>
        </p:sp>
        <p:sp>
          <p:nvSpPr>
            <p:cNvPr id="13" name="TextBox 12"/>
            <p:cNvSpPr txBox="1"/>
            <p:nvPr/>
          </p:nvSpPr>
          <p:spPr>
            <a:xfrm>
              <a:off x="5575949" y="2636912"/>
              <a:ext cx="364203" cy="523220"/>
            </a:xfrm>
            <a:prstGeom prst="rect">
              <a:avLst/>
            </a:prstGeom>
            <a:noFill/>
          </p:spPr>
          <p:txBody>
            <a:bodyPr wrap="none" rtlCol="0">
              <a:spAutoFit/>
            </a:bodyPr>
            <a:lstStyle/>
            <a:p>
              <a:r>
                <a:rPr lang="en-GB" dirty="0" smtClean="0">
                  <a:solidFill>
                    <a:srgbClr val="1407B9"/>
                  </a:solidFill>
                </a:rPr>
                <a:t>_</a:t>
              </a:r>
              <a:endParaRPr lang="en-GB" dirty="0">
                <a:solidFill>
                  <a:srgbClr val="1407B9"/>
                </a:solidFill>
              </a:endParaRPr>
            </a:p>
          </p:txBody>
        </p:sp>
      </p:grpSp>
      <p:sp>
        <p:nvSpPr>
          <p:cNvPr id="15" name="TextBox 14"/>
          <p:cNvSpPr txBox="1"/>
          <p:nvPr/>
        </p:nvSpPr>
        <p:spPr>
          <a:xfrm>
            <a:off x="7596336" y="0"/>
            <a:ext cx="867545" cy="400110"/>
          </a:xfrm>
          <a:prstGeom prst="rect">
            <a:avLst/>
          </a:prstGeom>
          <a:noFill/>
        </p:spPr>
        <p:txBody>
          <a:bodyPr wrap="none" rtlCol="0">
            <a:spAutoFit/>
          </a:bodyPr>
          <a:lstStyle/>
          <a:p>
            <a:r>
              <a:rPr lang="en-GB" sz="2000" dirty="0" err="1" smtClean="0">
                <a:solidFill>
                  <a:srgbClr val="FB6BAC"/>
                </a:solidFill>
              </a:rPr>
              <a:t>Dusini</a:t>
            </a:r>
            <a:endParaRPr lang="en-GB" sz="2000" dirty="0">
              <a:solidFill>
                <a:srgbClr val="FB6BAC"/>
              </a:solidFill>
            </a:endParaRPr>
          </a:p>
        </p:txBody>
      </p:sp>
      <p:sp>
        <p:nvSpPr>
          <p:cNvPr id="16" name="TextBox 15"/>
          <p:cNvSpPr txBox="1"/>
          <p:nvPr/>
        </p:nvSpPr>
        <p:spPr>
          <a:xfrm>
            <a:off x="3347864" y="6457890"/>
            <a:ext cx="952505" cy="400110"/>
          </a:xfrm>
          <a:prstGeom prst="rect">
            <a:avLst/>
          </a:prstGeom>
          <a:noFill/>
        </p:spPr>
        <p:txBody>
          <a:bodyPr wrap="none" rtlCol="0">
            <a:spAutoFit/>
          </a:bodyPr>
          <a:lstStyle/>
          <a:p>
            <a:r>
              <a:rPr lang="en-GB" sz="2000" dirty="0" err="1" smtClean="0">
                <a:solidFill>
                  <a:srgbClr val="FB6BAC"/>
                </a:solidFill>
              </a:rPr>
              <a:t>Giganti</a:t>
            </a:r>
            <a:endParaRPr lang="en-GB" sz="2000" dirty="0">
              <a:solidFill>
                <a:srgbClr val="FB6BAC"/>
              </a:solidFill>
            </a:endParaRPr>
          </a:p>
        </p:txBody>
      </p:sp>
      <p:sp>
        <p:nvSpPr>
          <p:cNvPr id="17" name="TextBox 16"/>
          <p:cNvSpPr txBox="1"/>
          <p:nvPr/>
        </p:nvSpPr>
        <p:spPr>
          <a:xfrm>
            <a:off x="5413781" y="4077072"/>
            <a:ext cx="768159" cy="400110"/>
          </a:xfrm>
          <a:prstGeom prst="rect">
            <a:avLst/>
          </a:prstGeom>
          <a:noFill/>
        </p:spPr>
        <p:txBody>
          <a:bodyPr wrap="none" rtlCol="0">
            <a:spAutoFit/>
          </a:bodyPr>
          <a:lstStyle/>
          <a:p>
            <a:r>
              <a:rPr lang="en-GB" sz="2000" dirty="0" err="1" smtClean="0">
                <a:solidFill>
                  <a:srgbClr val="FB6BAC"/>
                </a:solidFill>
              </a:rPr>
              <a:t>Holin</a:t>
            </a:r>
            <a:endParaRPr lang="en-GB" sz="2000" dirty="0">
              <a:solidFill>
                <a:srgbClr val="FB6BAC"/>
              </a:solidFill>
            </a:endParaRPr>
          </a:p>
        </p:txBody>
      </p:sp>
      <p:sp>
        <p:nvSpPr>
          <p:cNvPr id="18" name="TextBox 17"/>
          <p:cNvSpPr txBox="1"/>
          <p:nvPr/>
        </p:nvSpPr>
        <p:spPr>
          <a:xfrm>
            <a:off x="7508616" y="5013176"/>
            <a:ext cx="1635384" cy="1015663"/>
          </a:xfrm>
          <a:prstGeom prst="rect">
            <a:avLst/>
          </a:prstGeom>
          <a:noFill/>
        </p:spPr>
        <p:txBody>
          <a:bodyPr wrap="none" rtlCol="0">
            <a:spAutoFit/>
          </a:bodyPr>
          <a:lstStyle/>
          <a:p>
            <a:r>
              <a:rPr lang="en-GB" sz="2000" dirty="0" smtClean="0">
                <a:solidFill>
                  <a:srgbClr val="1407B9"/>
                </a:solidFill>
              </a:rPr>
              <a:t>1</a:t>
            </a:r>
            <a:r>
              <a:rPr lang="en-GB" sz="2000" baseline="30000" dirty="0" smtClean="0">
                <a:solidFill>
                  <a:srgbClr val="1407B9"/>
                </a:solidFill>
              </a:rPr>
              <a:t>st</a:t>
            </a:r>
            <a:r>
              <a:rPr lang="en-GB" sz="2000" dirty="0" smtClean="0">
                <a:solidFill>
                  <a:srgbClr val="1407B9"/>
                </a:solidFill>
              </a:rPr>
              <a:t> T2K</a:t>
            </a:r>
          </a:p>
          <a:p>
            <a:r>
              <a:rPr lang="en-GB" sz="2000" dirty="0" smtClean="0">
                <a:solidFill>
                  <a:srgbClr val="1407B9"/>
                </a:solidFill>
                <a:latin typeface="Symbol" pitchFamily="18" charset="2"/>
              </a:rPr>
              <a:t>n</a:t>
            </a:r>
            <a:r>
              <a:rPr lang="en-GB" sz="2000" baseline="-25000" dirty="0" smtClean="0">
                <a:solidFill>
                  <a:srgbClr val="1407B9"/>
                </a:solidFill>
                <a:latin typeface="Symbol" pitchFamily="18" charset="2"/>
              </a:rPr>
              <a:t>m</a:t>
            </a:r>
            <a:r>
              <a:rPr lang="en-GB" sz="2000" dirty="0" smtClean="0">
                <a:solidFill>
                  <a:srgbClr val="1407B9"/>
                </a:solidFill>
              </a:rPr>
              <a:t> </a:t>
            </a:r>
          </a:p>
          <a:p>
            <a:r>
              <a:rPr lang="en-GB" sz="2000" dirty="0" smtClean="0">
                <a:solidFill>
                  <a:srgbClr val="1407B9"/>
                </a:solidFill>
              </a:rPr>
              <a:t>disappearance</a:t>
            </a:r>
          </a:p>
        </p:txBody>
      </p:sp>
      <p:sp>
        <p:nvSpPr>
          <p:cNvPr id="20" name="TextBox 19"/>
          <p:cNvSpPr txBox="1"/>
          <p:nvPr/>
        </p:nvSpPr>
        <p:spPr>
          <a:xfrm>
            <a:off x="0" y="0"/>
            <a:ext cx="4427984" cy="707886"/>
          </a:xfrm>
          <a:prstGeom prst="rect">
            <a:avLst/>
          </a:prstGeom>
          <a:noFill/>
        </p:spPr>
        <p:txBody>
          <a:bodyPr wrap="square" rtlCol="0">
            <a:spAutoFit/>
          </a:bodyPr>
          <a:lstStyle/>
          <a:p>
            <a:r>
              <a:rPr lang="en-GB" dirty="0" smtClean="0">
                <a:solidFill>
                  <a:srgbClr val="1407B9"/>
                </a:solidFill>
                <a:latin typeface="+mn-lt"/>
              </a:rPr>
              <a:t>How well do we know </a:t>
            </a:r>
            <a:r>
              <a:rPr lang="en-GB" dirty="0" err="1" smtClean="0">
                <a:solidFill>
                  <a:srgbClr val="1407B9"/>
                </a:solidFill>
                <a:latin typeface="Symbol" pitchFamily="18" charset="2"/>
              </a:rPr>
              <a:t>q</a:t>
            </a:r>
            <a:r>
              <a:rPr lang="en-GB" baseline="-25000" dirty="0" err="1" smtClean="0">
                <a:solidFill>
                  <a:srgbClr val="1407B9"/>
                </a:solidFill>
              </a:rPr>
              <a:t>ij</a:t>
            </a:r>
            <a:r>
              <a:rPr lang="en-GB" dirty="0" smtClean="0">
                <a:solidFill>
                  <a:srgbClr val="1407B9"/>
                </a:solidFill>
              </a:rPr>
              <a:t>?</a:t>
            </a:r>
            <a:r>
              <a:rPr lang="en-GB" sz="4000" dirty="0" smtClean="0">
                <a:solidFill>
                  <a:srgbClr val="1407B9"/>
                </a:solidFill>
              </a:rPr>
              <a:t> </a:t>
            </a:r>
            <a:endParaRPr lang="en-GB" sz="4000" dirty="0">
              <a:solidFill>
                <a:srgbClr val="1407B9"/>
              </a:solidFill>
            </a:endParaRPr>
          </a:p>
        </p:txBody>
      </p:sp>
      <p:cxnSp>
        <p:nvCxnSpPr>
          <p:cNvPr id="22" name="Straight Arrow Connector 21"/>
          <p:cNvCxnSpPr/>
          <p:nvPr/>
        </p:nvCxnSpPr>
        <p:spPr bwMode="auto">
          <a:xfrm rot="5400000">
            <a:off x="1403648" y="4581128"/>
            <a:ext cx="720080" cy="1588"/>
          </a:xfrm>
          <a:prstGeom prst="straightConnector1">
            <a:avLst/>
          </a:prstGeom>
          <a:solidFill>
            <a:srgbClr val="FFFFFF"/>
          </a:solidFill>
          <a:ln w="44450" cap="flat" cmpd="sng" algn="ctr">
            <a:solidFill>
              <a:schemeClr val="accent2">
                <a:lumMod val="75000"/>
              </a:schemeClr>
            </a:solidFill>
            <a:prstDash val="solid"/>
            <a:round/>
            <a:headEnd type="arrow"/>
            <a:tailEnd type="arrow"/>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grpSp>
        <p:nvGrpSpPr>
          <p:cNvPr id="5" name="Group 4"/>
          <p:cNvGrpSpPr/>
          <p:nvPr/>
        </p:nvGrpSpPr>
        <p:grpSpPr>
          <a:xfrm>
            <a:off x="-36512" y="1988840"/>
            <a:ext cx="3338314" cy="2638425"/>
            <a:chOff x="251520" y="1988840"/>
            <a:chExt cx="3338314" cy="2638425"/>
          </a:xfrm>
        </p:grpSpPr>
        <p:pic>
          <p:nvPicPr>
            <p:cNvPr id="748546" name="Picture 2"/>
            <p:cNvPicPr>
              <a:picLocks noChangeAspect="1" noChangeArrowheads="1"/>
            </p:cNvPicPr>
            <p:nvPr/>
          </p:nvPicPr>
          <p:blipFill>
            <a:blip r:embed="rId2" cstate="print"/>
            <a:srcRect/>
            <a:stretch>
              <a:fillRect/>
            </a:stretch>
          </p:blipFill>
          <p:spPr bwMode="auto">
            <a:xfrm>
              <a:off x="827584" y="1988840"/>
              <a:ext cx="2762250" cy="2638425"/>
            </a:xfrm>
            <a:prstGeom prst="rect">
              <a:avLst/>
            </a:prstGeom>
            <a:noFill/>
            <a:ln w="9525">
              <a:noFill/>
              <a:miter lim="800000"/>
              <a:headEnd/>
              <a:tailEnd/>
            </a:ln>
          </p:spPr>
        </p:pic>
        <p:pic>
          <p:nvPicPr>
            <p:cNvPr id="748547" name="Picture 3"/>
            <p:cNvPicPr>
              <a:picLocks noChangeAspect="1" noChangeArrowheads="1"/>
            </p:cNvPicPr>
            <p:nvPr/>
          </p:nvPicPr>
          <p:blipFill>
            <a:blip r:embed="rId3" cstate="print"/>
            <a:srcRect/>
            <a:stretch>
              <a:fillRect/>
            </a:stretch>
          </p:blipFill>
          <p:spPr bwMode="auto">
            <a:xfrm>
              <a:off x="251520" y="2060848"/>
              <a:ext cx="609600" cy="2095500"/>
            </a:xfrm>
            <a:prstGeom prst="rect">
              <a:avLst/>
            </a:prstGeom>
            <a:noFill/>
            <a:ln w="9525">
              <a:noFill/>
              <a:miter lim="800000"/>
              <a:headEnd/>
              <a:tailEnd/>
            </a:ln>
          </p:spPr>
        </p:pic>
      </p:grpSp>
      <p:grpSp>
        <p:nvGrpSpPr>
          <p:cNvPr id="14" name="Group 13"/>
          <p:cNvGrpSpPr/>
          <p:nvPr/>
        </p:nvGrpSpPr>
        <p:grpSpPr>
          <a:xfrm>
            <a:off x="5868144" y="44624"/>
            <a:ext cx="3024336" cy="2746757"/>
            <a:chOff x="5868144" y="44624"/>
            <a:chExt cx="3024336" cy="2746757"/>
          </a:xfrm>
        </p:grpSpPr>
        <p:pic>
          <p:nvPicPr>
            <p:cNvPr id="6" name="Picture 3"/>
            <p:cNvPicPr>
              <a:picLocks noChangeAspect="1" noChangeArrowheads="1"/>
            </p:cNvPicPr>
            <p:nvPr/>
          </p:nvPicPr>
          <p:blipFill>
            <a:blip r:embed="rId4" cstate="print"/>
            <a:srcRect/>
            <a:stretch>
              <a:fillRect/>
            </a:stretch>
          </p:blipFill>
          <p:spPr bwMode="auto">
            <a:xfrm>
              <a:off x="5868144" y="44624"/>
              <a:ext cx="3024336" cy="2366022"/>
            </a:xfrm>
            <a:prstGeom prst="rect">
              <a:avLst/>
            </a:prstGeom>
            <a:noFill/>
            <a:ln w="9525">
              <a:noFill/>
              <a:miter lim="800000"/>
              <a:headEnd/>
              <a:tailEnd/>
            </a:ln>
          </p:spPr>
        </p:pic>
        <p:sp>
          <p:nvSpPr>
            <p:cNvPr id="8" name="TextBox 7"/>
            <p:cNvSpPr txBox="1"/>
            <p:nvPr/>
          </p:nvSpPr>
          <p:spPr>
            <a:xfrm>
              <a:off x="5940152" y="2329716"/>
              <a:ext cx="2736304" cy="461665"/>
            </a:xfrm>
            <a:prstGeom prst="rect">
              <a:avLst/>
            </a:prstGeom>
            <a:noFill/>
          </p:spPr>
          <p:txBody>
            <a:bodyPr wrap="square" rtlCol="0">
              <a:spAutoFit/>
            </a:bodyPr>
            <a:lstStyle/>
            <a:p>
              <a:r>
                <a:rPr lang="en-GB" sz="2400" dirty="0" smtClean="0">
                  <a:solidFill>
                    <a:srgbClr val="1407B9"/>
                  </a:solidFill>
                </a:rPr>
                <a:t>MINOS (1.7</a:t>
              </a:r>
              <a:r>
                <a:rPr lang="en-GB" sz="2400" dirty="0" smtClean="0">
                  <a:solidFill>
                    <a:srgbClr val="1407B9"/>
                  </a:solidFill>
                  <a:latin typeface="Symbol" pitchFamily="18" charset="2"/>
                </a:rPr>
                <a:t>s</a:t>
              </a:r>
              <a:r>
                <a:rPr lang="en-GB" sz="2400" dirty="0" smtClean="0">
                  <a:solidFill>
                    <a:srgbClr val="1407B9"/>
                  </a:solidFill>
                </a:rPr>
                <a:t>)</a:t>
              </a:r>
              <a:endParaRPr lang="en-GB" sz="2400" dirty="0">
                <a:solidFill>
                  <a:srgbClr val="1407B9"/>
                </a:solidFill>
              </a:endParaRPr>
            </a:p>
          </p:txBody>
        </p:sp>
      </p:grpSp>
      <p:sp>
        <p:nvSpPr>
          <p:cNvPr id="9" name="TextBox 8"/>
          <p:cNvSpPr txBox="1"/>
          <p:nvPr/>
        </p:nvSpPr>
        <p:spPr>
          <a:xfrm>
            <a:off x="4283968" y="2708920"/>
            <a:ext cx="3816424" cy="461665"/>
          </a:xfrm>
          <a:prstGeom prst="rect">
            <a:avLst/>
          </a:prstGeom>
          <a:noFill/>
        </p:spPr>
        <p:txBody>
          <a:bodyPr wrap="square" rtlCol="0">
            <a:spAutoFit/>
          </a:bodyPr>
          <a:lstStyle/>
          <a:p>
            <a:r>
              <a:rPr lang="en-GB" sz="2400" dirty="0" smtClean="0">
                <a:solidFill>
                  <a:srgbClr val="1407B9"/>
                </a:solidFill>
                <a:latin typeface="Symbol" pitchFamily="18" charset="2"/>
              </a:rPr>
              <a:t>n</a:t>
            </a:r>
            <a:r>
              <a:rPr lang="en-GB" sz="2400" baseline="-25000" dirty="0" smtClean="0">
                <a:solidFill>
                  <a:srgbClr val="1407B9"/>
                </a:solidFill>
              </a:rPr>
              <a:t>e</a:t>
            </a:r>
            <a:r>
              <a:rPr lang="en-GB" sz="2400" dirty="0" smtClean="0">
                <a:solidFill>
                  <a:srgbClr val="1407B9"/>
                </a:solidFill>
              </a:rPr>
              <a:t> appearance, </a:t>
            </a:r>
            <a:r>
              <a:rPr lang="en-GB" sz="2400" dirty="0" smtClean="0">
                <a:solidFill>
                  <a:srgbClr val="1407B9"/>
                </a:solidFill>
                <a:latin typeface="Symbol" pitchFamily="18" charset="2"/>
              </a:rPr>
              <a:t>q</a:t>
            </a:r>
            <a:r>
              <a:rPr lang="en-GB" sz="2400" baseline="-25000" dirty="0" smtClean="0">
                <a:solidFill>
                  <a:srgbClr val="1407B9"/>
                </a:solidFill>
              </a:rPr>
              <a:t>13</a:t>
            </a:r>
            <a:r>
              <a:rPr lang="en-GB" sz="2400" dirty="0" smtClean="0">
                <a:solidFill>
                  <a:srgbClr val="1407B9"/>
                </a:solidFill>
              </a:rPr>
              <a:t> &gt; 0? </a:t>
            </a:r>
            <a:endParaRPr lang="en-GB" sz="2400" dirty="0">
              <a:solidFill>
                <a:srgbClr val="1407B9"/>
              </a:solidFill>
            </a:endParaRPr>
          </a:p>
        </p:txBody>
      </p:sp>
      <p:grpSp>
        <p:nvGrpSpPr>
          <p:cNvPr id="13" name="Group 12"/>
          <p:cNvGrpSpPr/>
          <p:nvPr/>
        </p:nvGrpSpPr>
        <p:grpSpPr>
          <a:xfrm>
            <a:off x="2699792" y="44624"/>
            <a:ext cx="3112110" cy="2880320"/>
            <a:chOff x="2699792" y="44624"/>
            <a:chExt cx="3112110" cy="2880320"/>
          </a:xfrm>
        </p:grpSpPr>
        <p:pic>
          <p:nvPicPr>
            <p:cNvPr id="4" name="Picture 8"/>
            <p:cNvPicPr>
              <a:picLocks noChangeAspect="1" noChangeArrowheads="1"/>
            </p:cNvPicPr>
            <p:nvPr/>
          </p:nvPicPr>
          <p:blipFill>
            <a:blip r:embed="rId5" cstate="print"/>
            <a:srcRect/>
            <a:stretch>
              <a:fillRect/>
            </a:stretch>
          </p:blipFill>
          <p:spPr bwMode="auto">
            <a:xfrm>
              <a:off x="3313053" y="44624"/>
              <a:ext cx="2498849" cy="2376263"/>
            </a:xfrm>
            <a:prstGeom prst="rect">
              <a:avLst/>
            </a:prstGeom>
            <a:noFill/>
            <a:ln w="9525">
              <a:noFill/>
              <a:miter lim="800000"/>
              <a:headEnd/>
              <a:tailEnd/>
            </a:ln>
          </p:spPr>
        </p:pic>
        <p:sp>
          <p:nvSpPr>
            <p:cNvPr id="7" name="TextBox 6"/>
            <p:cNvSpPr txBox="1"/>
            <p:nvPr/>
          </p:nvSpPr>
          <p:spPr>
            <a:xfrm>
              <a:off x="3635896" y="2348880"/>
              <a:ext cx="1872208" cy="461665"/>
            </a:xfrm>
            <a:prstGeom prst="rect">
              <a:avLst/>
            </a:prstGeom>
            <a:noFill/>
          </p:spPr>
          <p:txBody>
            <a:bodyPr wrap="square" rtlCol="0">
              <a:spAutoFit/>
            </a:bodyPr>
            <a:lstStyle/>
            <a:p>
              <a:r>
                <a:rPr lang="en-GB" sz="2400" dirty="0" smtClean="0">
                  <a:solidFill>
                    <a:srgbClr val="1407B9"/>
                  </a:solidFill>
                </a:rPr>
                <a:t>T2K (2.5</a:t>
              </a:r>
              <a:r>
                <a:rPr lang="en-GB" sz="2400" dirty="0" smtClean="0">
                  <a:solidFill>
                    <a:srgbClr val="1407B9"/>
                  </a:solidFill>
                  <a:latin typeface="Symbol" pitchFamily="18" charset="2"/>
                </a:rPr>
                <a:t>s</a:t>
              </a:r>
              <a:r>
                <a:rPr lang="en-GB" sz="2400" dirty="0" smtClean="0">
                  <a:solidFill>
                    <a:srgbClr val="1407B9"/>
                  </a:solidFill>
                </a:rPr>
                <a:t>)</a:t>
              </a:r>
              <a:endParaRPr lang="en-GB" sz="2400" dirty="0">
                <a:solidFill>
                  <a:srgbClr val="1407B9"/>
                </a:solidFill>
              </a:endParaRPr>
            </a:p>
          </p:txBody>
        </p:sp>
        <p:cxnSp>
          <p:nvCxnSpPr>
            <p:cNvPr id="12" name="Straight Arrow Connector 11"/>
            <p:cNvCxnSpPr/>
            <p:nvPr/>
          </p:nvCxnSpPr>
          <p:spPr bwMode="auto">
            <a:xfrm flipV="1">
              <a:off x="2699792" y="2276872"/>
              <a:ext cx="864096" cy="648072"/>
            </a:xfrm>
            <a:prstGeom prst="straightConnector1">
              <a:avLst/>
            </a:prstGeom>
            <a:solidFill>
              <a:srgbClr val="FFFFFF"/>
            </a:solidFill>
            <a:ln w="44450" cap="flat" cmpd="sng" algn="ctr">
              <a:solidFill>
                <a:srgbClr val="FF0000"/>
              </a:solidFill>
              <a:prstDash val="solid"/>
              <a:round/>
              <a:headEnd type="none" w="med" len="med"/>
              <a:tailEnd type="arrow"/>
            </a:ln>
            <a:effectLst/>
          </p:spPr>
        </p:cxnSp>
      </p:grpSp>
      <p:grpSp>
        <p:nvGrpSpPr>
          <p:cNvPr id="17" name="Group 16"/>
          <p:cNvGrpSpPr/>
          <p:nvPr/>
        </p:nvGrpSpPr>
        <p:grpSpPr>
          <a:xfrm>
            <a:off x="3347864" y="3429000"/>
            <a:ext cx="5830218" cy="3319611"/>
            <a:chOff x="3347864" y="3429000"/>
            <a:chExt cx="5830218" cy="3319611"/>
          </a:xfrm>
        </p:grpSpPr>
        <p:pic>
          <p:nvPicPr>
            <p:cNvPr id="10" name="Picture 2"/>
            <p:cNvPicPr>
              <a:picLocks noChangeAspect="1" noChangeArrowheads="1"/>
            </p:cNvPicPr>
            <p:nvPr/>
          </p:nvPicPr>
          <p:blipFill>
            <a:blip r:embed="rId6" cstate="print"/>
            <a:srcRect/>
            <a:stretch>
              <a:fillRect/>
            </a:stretch>
          </p:blipFill>
          <p:spPr bwMode="auto">
            <a:xfrm>
              <a:off x="3347864" y="4293096"/>
              <a:ext cx="5780255" cy="2060848"/>
            </a:xfrm>
            <a:prstGeom prst="rect">
              <a:avLst/>
            </a:prstGeom>
            <a:noFill/>
            <a:ln w="9525">
              <a:noFill/>
              <a:miter lim="800000"/>
              <a:headEnd/>
              <a:tailEnd/>
            </a:ln>
          </p:spPr>
        </p:pic>
        <p:pic>
          <p:nvPicPr>
            <p:cNvPr id="15" name="Picture 5"/>
            <p:cNvPicPr>
              <a:picLocks noChangeAspect="1" noChangeArrowheads="1"/>
            </p:cNvPicPr>
            <p:nvPr/>
          </p:nvPicPr>
          <p:blipFill>
            <a:blip r:embed="rId7" cstate="print"/>
            <a:srcRect/>
            <a:stretch>
              <a:fillRect/>
            </a:stretch>
          </p:blipFill>
          <p:spPr bwMode="auto">
            <a:xfrm rot="5400000">
              <a:off x="5361582" y="4657874"/>
              <a:ext cx="295275" cy="3886200"/>
            </a:xfrm>
            <a:prstGeom prst="rect">
              <a:avLst/>
            </a:prstGeom>
            <a:noFill/>
            <a:ln w="9525">
              <a:noFill/>
              <a:miter lim="800000"/>
              <a:headEnd/>
              <a:tailEnd/>
            </a:ln>
          </p:spPr>
        </p:pic>
        <p:pic>
          <p:nvPicPr>
            <p:cNvPr id="16" name="Picture 4"/>
            <p:cNvPicPr>
              <a:picLocks noChangeAspect="1" noChangeArrowheads="1"/>
            </p:cNvPicPr>
            <p:nvPr/>
          </p:nvPicPr>
          <p:blipFill>
            <a:blip r:embed="rId8" cstate="print"/>
            <a:srcRect/>
            <a:stretch>
              <a:fillRect/>
            </a:stretch>
          </p:blipFill>
          <p:spPr bwMode="auto">
            <a:xfrm>
              <a:off x="3419872" y="3429000"/>
              <a:ext cx="5758210" cy="792088"/>
            </a:xfrm>
            <a:prstGeom prst="rect">
              <a:avLst/>
            </a:prstGeom>
            <a:noFill/>
            <a:ln w="9525">
              <a:noFill/>
              <a:miter lim="800000"/>
              <a:headEnd/>
              <a:tailEnd/>
            </a:ln>
          </p:spPr>
        </p:pic>
      </p:grpSp>
      <p:sp>
        <p:nvSpPr>
          <p:cNvPr id="18" name="TextBox 17"/>
          <p:cNvSpPr txBox="1"/>
          <p:nvPr/>
        </p:nvSpPr>
        <p:spPr>
          <a:xfrm>
            <a:off x="60219" y="4853478"/>
            <a:ext cx="3220690" cy="1384995"/>
          </a:xfrm>
          <a:prstGeom prst="rect">
            <a:avLst/>
          </a:prstGeom>
          <a:solidFill>
            <a:schemeClr val="accent6"/>
          </a:solidFill>
        </p:spPr>
        <p:txBody>
          <a:bodyPr wrap="square" rtlCol="0">
            <a:spAutoFit/>
          </a:bodyPr>
          <a:lstStyle/>
          <a:p>
            <a:r>
              <a:rPr lang="en-GB" dirty="0" smtClean="0"/>
              <a:t>For this talk, assume </a:t>
            </a:r>
          </a:p>
          <a:p>
            <a:r>
              <a:rPr lang="en-GB" dirty="0" smtClean="0">
                <a:latin typeface="Symbol" pitchFamily="18" charset="2"/>
              </a:rPr>
              <a:t>q</a:t>
            </a:r>
            <a:r>
              <a:rPr lang="en-GB" baseline="-25000" dirty="0" smtClean="0"/>
              <a:t>13</a:t>
            </a:r>
            <a:r>
              <a:rPr lang="en-GB" dirty="0" smtClean="0"/>
              <a:t> &gt; 0, and T2K and</a:t>
            </a:r>
          </a:p>
          <a:p>
            <a:r>
              <a:rPr lang="en-GB" dirty="0" err="1" smtClean="0"/>
              <a:t>NOvA</a:t>
            </a:r>
            <a:r>
              <a:rPr lang="en-GB" dirty="0" smtClean="0"/>
              <a:t> will prove it!</a:t>
            </a:r>
          </a:p>
        </p:txBody>
      </p:sp>
      <p:sp>
        <p:nvSpPr>
          <p:cNvPr id="19" name="TextBox 18"/>
          <p:cNvSpPr txBox="1"/>
          <p:nvPr/>
        </p:nvSpPr>
        <p:spPr>
          <a:xfrm>
            <a:off x="-324544" y="449377"/>
            <a:ext cx="3816424" cy="1323439"/>
          </a:xfrm>
          <a:prstGeom prst="rect">
            <a:avLst/>
          </a:prstGeom>
          <a:noFill/>
        </p:spPr>
        <p:txBody>
          <a:bodyPr wrap="square" rtlCol="0">
            <a:spAutoFit/>
          </a:bodyPr>
          <a:lstStyle/>
          <a:p>
            <a:r>
              <a:rPr lang="en-GB" sz="4000" dirty="0" smtClean="0">
                <a:solidFill>
                  <a:srgbClr val="1407B9"/>
                </a:solidFill>
                <a:latin typeface="+mn-lt"/>
              </a:rPr>
              <a:t>What about </a:t>
            </a:r>
          </a:p>
          <a:p>
            <a:r>
              <a:rPr lang="en-GB" sz="4000" dirty="0" smtClean="0">
                <a:solidFill>
                  <a:srgbClr val="1407B9"/>
                </a:solidFill>
                <a:latin typeface="Symbol" pitchFamily="18" charset="2"/>
              </a:rPr>
              <a:t>q</a:t>
            </a:r>
            <a:r>
              <a:rPr lang="en-GB" sz="4000" baseline="-25000" dirty="0" smtClean="0">
                <a:solidFill>
                  <a:srgbClr val="1407B9"/>
                </a:solidFill>
              </a:rPr>
              <a:t>13</a:t>
            </a:r>
            <a:r>
              <a:rPr lang="en-GB" sz="4000" dirty="0" smtClean="0">
                <a:solidFill>
                  <a:srgbClr val="1407B9"/>
                </a:solidFill>
              </a:rPr>
              <a:t>? </a:t>
            </a:r>
            <a:endParaRPr lang="en-GB" sz="4000" dirty="0">
              <a:solidFill>
                <a:srgbClr val="1407B9"/>
              </a:solidFill>
            </a:endParaRPr>
          </a:p>
        </p:txBody>
      </p:sp>
      <p:sp>
        <p:nvSpPr>
          <p:cNvPr id="20" name="Oval 19"/>
          <p:cNvSpPr/>
          <p:nvPr/>
        </p:nvSpPr>
        <p:spPr bwMode="auto">
          <a:xfrm>
            <a:off x="5436096" y="4077072"/>
            <a:ext cx="1584176" cy="2376264"/>
          </a:xfrm>
          <a:prstGeom prst="ellipse">
            <a:avLst/>
          </a:prstGeom>
          <a:noFill/>
          <a:ln w="44450" cap="flat" cmpd="sng" algn="ctr">
            <a:solidFill>
              <a:srgbClr val="FF0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rgbClr val="66FFFF"/>
              </a:solidFill>
              <a:effectLst/>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3" presetClass="entr" presetSubtype="16"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23" presetClass="entr" presetSubtype="16"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85750" y="71438"/>
            <a:ext cx="8786813" cy="1143000"/>
          </a:xfrm>
        </p:spPr>
        <p:txBody>
          <a:bodyPr/>
          <a:lstStyle/>
          <a:p>
            <a:pPr eaLnBrk="1" hangingPunct="1"/>
            <a:r>
              <a:rPr lang="en-GB" dirty="0" smtClean="0"/>
              <a:t>What then for </a:t>
            </a:r>
            <a:r>
              <a:rPr lang="en-GB" dirty="0" smtClean="0">
                <a:latin typeface="Symbol" charset="2"/>
              </a:rPr>
              <a:t>n</a:t>
            </a:r>
            <a:r>
              <a:rPr lang="en-GB" dirty="0" smtClean="0"/>
              <a:t> oscillations?</a:t>
            </a:r>
            <a:endParaRPr lang="en-US" dirty="0" smtClean="0"/>
          </a:p>
        </p:txBody>
      </p:sp>
      <p:sp>
        <p:nvSpPr>
          <p:cNvPr id="1937411" name="Rectangle 3"/>
          <p:cNvSpPr>
            <a:spLocks noGrp="1" noChangeArrowheads="1"/>
          </p:cNvSpPr>
          <p:nvPr>
            <p:ph type="body" idx="1"/>
          </p:nvPr>
        </p:nvSpPr>
        <p:spPr>
          <a:xfrm>
            <a:off x="685800" y="1052736"/>
            <a:ext cx="8062664" cy="4114800"/>
          </a:xfrm>
        </p:spPr>
        <p:txBody>
          <a:bodyPr/>
          <a:lstStyle/>
          <a:p>
            <a:pPr eaLnBrk="1" hangingPunct="1">
              <a:lnSpc>
                <a:spcPct val="90000"/>
              </a:lnSpc>
            </a:pPr>
            <a:r>
              <a:rPr lang="en-GB" dirty="0" smtClean="0"/>
              <a:t>Prove  </a:t>
            </a:r>
            <a:r>
              <a:rPr lang="en-GB" dirty="0" smtClean="0">
                <a:latin typeface="Symbol" charset="2"/>
              </a:rPr>
              <a:t>q</a:t>
            </a:r>
            <a:r>
              <a:rPr lang="en-GB" baseline="-25000" dirty="0" smtClean="0"/>
              <a:t>13</a:t>
            </a:r>
            <a:r>
              <a:rPr lang="en-GB" dirty="0" smtClean="0"/>
              <a:t> &gt; 0.</a:t>
            </a:r>
          </a:p>
          <a:p>
            <a:pPr eaLnBrk="1" hangingPunct="1">
              <a:lnSpc>
                <a:spcPct val="90000"/>
              </a:lnSpc>
            </a:pPr>
            <a:r>
              <a:rPr lang="en-GB" dirty="0" smtClean="0"/>
              <a:t>Measure all parameters with greater precision (because you need it for the rest of the list, but is there any particular necessary accuracy indicated by theory?). </a:t>
            </a:r>
          </a:p>
          <a:p>
            <a:pPr eaLnBrk="1" hangingPunct="1">
              <a:lnSpc>
                <a:spcPct val="90000"/>
              </a:lnSpc>
            </a:pPr>
            <a:r>
              <a:rPr lang="en-GB" dirty="0" smtClean="0"/>
              <a:t>Make the most sensitive possible test of the deviation of </a:t>
            </a:r>
            <a:r>
              <a:rPr lang="en-GB" dirty="0" smtClean="0">
                <a:latin typeface="Symbol" charset="2"/>
              </a:rPr>
              <a:t>q</a:t>
            </a:r>
            <a:r>
              <a:rPr lang="en-GB" baseline="-25000" dirty="0" smtClean="0"/>
              <a:t>23</a:t>
            </a:r>
            <a:r>
              <a:rPr lang="en-GB" dirty="0" smtClean="0"/>
              <a:t> from 45º.</a:t>
            </a:r>
          </a:p>
          <a:p>
            <a:pPr eaLnBrk="1" hangingPunct="1">
              <a:lnSpc>
                <a:spcPct val="90000"/>
              </a:lnSpc>
            </a:pPr>
            <a:r>
              <a:rPr lang="en-GB" dirty="0" smtClean="0"/>
              <a:t>Determine the mass hierarchy by observing matter effects </a:t>
            </a:r>
            <a:r>
              <a:rPr lang="en-GB" dirty="0" smtClean="0">
                <a:latin typeface="Times New Roman"/>
                <a:cs typeface="Times New Roman"/>
              </a:rPr>
              <a:t>→ higher energy, longer baseline</a:t>
            </a:r>
            <a:r>
              <a:rPr lang="en-GB" dirty="0" smtClean="0"/>
              <a:t>.</a:t>
            </a:r>
          </a:p>
          <a:p>
            <a:pPr eaLnBrk="1" hangingPunct="1">
              <a:lnSpc>
                <a:spcPct val="90000"/>
              </a:lnSpc>
            </a:pPr>
            <a:r>
              <a:rPr lang="en-GB" dirty="0" smtClean="0"/>
              <a:t>Measure the angle </a:t>
            </a:r>
            <a:r>
              <a:rPr lang="en-GB" dirty="0" smtClean="0">
                <a:latin typeface="Symbol" charset="2"/>
              </a:rPr>
              <a:t>d</a:t>
            </a:r>
            <a:r>
              <a:rPr lang="en-GB" dirty="0" smtClean="0"/>
              <a:t>!</a:t>
            </a:r>
          </a:p>
          <a:p>
            <a:pPr eaLnBrk="1" hangingPunct="1">
              <a:lnSpc>
                <a:spcPct val="90000"/>
              </a:lnSpc>
            </a:pPr>
            <a:r>
              <a:rPr lang="en-GB" dirty="0" smtClean="0"/>
              <a:t>Are there any surprises?</a:t>
            </a:r>
          </a:p>
          <a:p>
            <a:pPr eaLnBrk="1" hangingPunct="1">
              <a:lnSpc>
                <a:spcPct val="90000"/>
              </a:lnSpc>
            </a:pPr>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bwMode="auto">
          <a:xfrm>
            <a:off x="0" y="0"/>
            <a:ext cx="9144000" cy="7029400"/>
          </a:xfrm>
          <a:prstGeom prst="rect">
            <a:avLst/>
          </a:prstGeom>
          <a:solidFill>
            <a:srgbClr val="FFFFFF"/>
          </a:solidFill>
          <a:ln w="44450" cap="flat" cmpd="sng" algn="ctr">
            <a:no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800" b="0" i="0" u="none" strike="noStrike" cap="none" normalizeH="0" baseline="0" dirty="0" smtClean="0">
              <a:ln>
                <a:noFill/>
              </a:ln>
              <a:solidFill>
                <a:srgbClr val="66FFFF"/>
              </a:solidFill>
              <a:effectLst/>
              <a:latin typeface="Times New Roman" pitchFamily="18" charset="0"/>
            </a:endParaRPr>
          </a:p>
        </p:txBody>
      </p:sp>
      <p:pic>
        <p:nvPicPr>
          <p:cNvPr id="749570" name="Picture 2"/>
          <p:cNvPicPr>
            <a:picLocks noChangeAspect="1" noChangeArrowheads="1"/>
          </p:cNvPicPr>
          <p:nvPr/>
        </p:nvPicPr>
        <p:blipFill>
          <a:blip r:embed="rId3" cstate="print"/>
          <a:srcRect/>
          <a:stretch>
            <a:fillRect/>
          </a:stretch>
        </p:blipFill>
        <p:spPr bwMode="auto">
          <a:xfrm>
            <a:off x="3923928" y="3140968"/>
            <a:ext cx="5328592" cy="3770631"/>
          </a:xfrm>
          <a:prstGeom prst="rect">
            <a:avLst/>
          </a:prstGeom>
          <a:noFill/>
          <a:ln w="9525">
            <a:noFill/>
            <a:miter lim="800000"/>
            <a:headEnd/>
            <a:tailEnd/>
          </a:ln>
        </p:spPr>
      </p:pic>
      <p:grpSp>
        <p:nvGrpSpPr>
          <p:cNvPr id="11" name="Group 10"/>
          <p:cNvGrpSpPr/>
          <p:nvPr/>
        </p:nvGrpSpPr>
        <p:grpSpPr>
          <a:xfrm>
            <a:off x="20638" y="10716"/>
            <a:ext cx="5112568" cy="3168352"/>
            <a:chOff x="705736" y="1196752"/>
            <a:chExt cx="8424936" cy="5170146"/>
          </a:xfrm>
        </p:grpSpPr>
        <p:pic>
          <p:nvPicPr>
            <p:cNvPr id="4" name="Picture 2"/>
            <p:cNvPicPr>
              <a:picLocks noChangeAspect="1" noChangeArrowheads="1"/>
            </p:cNvPicPr>
            <p:nvPr/>
          </p:nvPicPr>
          <p:blipFill>
            <a:blip r:embed="rId4" cstate="print"/>
            <a:srcRect/>
            <a:stretch>
              <a:fillRect/>
            </a:stretch>
          </p:blipFill>
          <p:spPr bwMode="auto">
            <a:xfrm>
              <a:off x="705736" y="1196752"/>
              <a:ext cx="8424936" cy="5170146"/>
            </a:xfrm>
            <a:prstGeom prst="rect">
              <a:avLst/>
            </a:prstGeom>
            <a:noFill/>
            <a:ln w="9525">
              <a:noFill/>
              <a:miter lim="800000"/>
              <a:headEnd/>
              <a:tailEnd/>
            </a:ln>
          </p:spPr>
        </p:pic>
        <p:cxnSp>
          <p:nvCxnSpPr>
            <p:cNvPr id="5" name="直線コネクタ 9"/>
            <p:cNvCxnSpPr/>
            <p:nvPr/>
          </p:nvCxnSpPr>
          <p:spPr>
            <a:xfrm>
              <a:off x="1907704" y="2348880"/>
              <a:ext cx="16561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10"/>
            <p:cNvCxnSpPr/>
            <p:nvPr/>
          </p:nvCxnSpPr>
          <p:spPr>
            <a:xfrm>
              <a:off x="1907704" y="3112090"/>
              <a:ext cx="165618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テキスト ボックス 11"/>
            <p:cNvSpPr txBox="1"/>
            <p:nvPr/>
          </p:nvSpPr>
          <p:spPr>
            <a:xfrm>
              <a:off x="2267744" y="2325409"/>
              <a:ext cx="1300356" cy="276999"/>
            </a:xfrm>
            <a:prstGeom prst="rect">
              <a:avLst/>
            </a:prstGeom>
            <a:noFill/>
          </p:spPr>
          <p:txBody>
            <a:bodyPr wrap="none" rtlCol="0">
              <a:spAutoFit/>
            </a:bodyPr>
            <a:lstStyle/>
            <a:p>
              <a:r>
                <a:rPr kumimoji="1" lang="en-US" altLang="ja-JP" sz="1200" dirty="0" smtClean="0">
                  <a:solidFill>
                    <a:schemeClr val="tx2"/>
                  </a:solidFill>
                </a:rPr>
                <a:t>T2K central value</a:t>
              </a:r>
              <a:endParaRPr kumimoji="1" lang="ja-JP" altLang="en-US" sz="1200" dirty="0">
                <a:solidFill>
                  <a:schemeClr val="tx2"/>
                </a:solidFill>
              </a:endParaRPr>
            </a:p>
          </p:txBody>
        </p:sp>
        <p:sp>
          <p:nvSpPr>
            <p:cNvPr id="8" name="テキスト ボックス 12"/>
            <p:cNvSpPr txBox="1"/>
            <p:nvPr/>
          </p:nvSpPr>
          <p:spPr>
            <a:xfrm>
              <a:off x="2339752" y="3068960"/>
              <a:ext cx="1577676" cy="276999"/>
            </a:xfrm>
            <a:prstGeom prst="rect">
              <a:avLst/>
            </a:prstGeom>
            <a:noFill/>
          </p:spPr>
          <p:txBody>
            <a:bodyPr wrap="none" rtlCol="0">
              <a:spAutoFit/>
            </a:bodyPr>
            <a:lstStyle/>
            <a:p>
              <a:r>
                <a:rPr kumimoji="1" lang="en-US" altLang="ja-JP" sz="1200" dirty="0" err="1" smtClean="0">
                  <a:solidFill>
                    <a:schemeClr val="tx2"/>
                  </a:solidFill>
                </a:rPr>
                <a:t>Fogli</a:t>
              </a:r>
              <a:r>
                <a:rPr kumimoji="1" lang="en-US" altLang="ja-JP" sz="1200" dirty="0" smtClean="0">
                  <a:solidFill>
                    <a:schemeClr val="tx2"/>
                  </a:solidFill>
                </a:rPr>
                <a:t> global best fit[1]</a:t>
              </a:r>
              <a:endParaRPr kumimoji="1" lang="ja-JP" altLang="en-US" sz="1200" dirty="0">
                <a:solidFill>
                  <a:schemeClr val="tx2"/>
                </a:solidFill>
              </a:endParaRPr>
            </a:p>
          </p:txBody>
        </p:sp>
        <p:cxnSp>
          <p:nvCxnSpPr>
            <p:cNvPr id="9" name="直線コネクタ 33"/>
            <p:cNvCxnSpPr/>
            <p:nvPr/>
          </p:nvCxnSpPr>
          <p:spPr>
            <a:xfrm>
              <a:off x="1907704" y="4653136"/>
              <a:ext cx="316835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テキスト ボックス 38"/>
            <p:cNvSpPr txBox="1"/>
            <p:nvPr/>
          </p:nvSpPr>
          <p:spPr>
            <a:xfrm>
              <a:off x="2653662" y="4598380"/>
              <a:ext cx="1228221" cy="276999"/>
            </a:xfrm>
            <a:prstGeom prst="rect">
              <a:avLst/>
            </a:prstGeom>
            <a:noFill/>
          </p:spPr>
          <p:txBody>
            <a:bodyPr wrap="none" rtlCol="0">
              <a:spAutoFit/>
            </a:bodyPr>
            <a:lstStyle/>
            <a:p>
              <a:r>
                <a:rPr kumimoji="1" lang="en-US" altLang="ja-JP" sz="1200" dirty="0" smtClean="0">
                  <a:solidFill>
                    <a:schemeClr val="tx2"/>
                  </a:solidFill>
                </a:rPr>
                <a:t>T2K 90% Lower</a:t>
              </a:r>
              <a:endParaRPr kumimoji="1" lang="ja-JP" altLang="en-US" sz="1200" dirty="0">
                <a:solidFill>
                  <a:schemeClr val="tx2"/>
                </a:solidFill>
              </a:endParaRPr>
            </a:p>
          </p:txBody>
        </p:sp>
      </p:grpSp>
      <p:graphicFrame>
        <p:nvGraphicFramePr>
          <p:cNvPr id="749573" name="Object 5"/>
          <p:cNvGraphicFramePr>
            <a:graphicFrameLocks noChangeAspect="1"/>
          </p:cNvGraphicFramePr>
          <p:nvPr/>
        </p:nvGraphicFramePr>
        <p:xfrm>
          <a:off x="0" y="3141116"/>
          <a:ext cx="2195736" cy="2195736"/>
        </p:xfrm>
        <a:graphic>
          <a:graphicData uri="http://schemas.openxmlformats.org/presentationml/2006/ole">
            <p:oleObj spid="_x0000_s749573" name="Acrobat Document" r:id="rId5" imgW="5486400" imgH="5486400" progId="AcroExch.Document.7">
              <p:embed/>
            </p:oleObj>
          </a:graphicData>
        </a:graphic>
      </p:graphicFrame>
      <p:graphicFrame>
        <p:nvGraphicFramePr>
          <p:cNvPr id="749574" name="Object 6"/>
          <p:cNvGraphicFramePr>
            <a:graphicFrameLocks noChangeAspect="1"/>
          </p:cNvGraphicFramePr>
          <p:nvPr/>
        </p:nvGraphicFramePr>
        <p:xfrm>
          <a:off x="2051720" y="4653136"/>
          <a:ext cx="2088232" cy="2089356"/>
        </p:xfrm>
        <a:graphic>
          <a:graphicData uri="http://schemas.openxmlformats.org/presentationml/2006/ole">
            <p:oleObj spid="_x0000_s749574" name="Acrobat Document" r:id="rId6" imgW="5486400" imgH="5486400" progId="AcroExch.Document.7">
              <p:embed/>
            </p:oleObj>
          </a:graphicData>
        </a:graphic>
      </p:graphicFrame>
      <p:sp>
        <p:nvSpPr>
          <p:cNvPr id="16" name="TextBox 15"/>
          <p:cNvSpPr txBox="1"/>
          <p:nvPr/>
        </p:nvSpPr>
        <p:spPr>
          <a:xfrm>
            <a:off x="5148064" y="5301208"/>
            <a:ext cx="1475020" cy="523220"/>
          </a:xfrm>
          <a:prstGeom prst="rect">
            <a:avLst/>
          </a:prstGeom>
          <a:solidFill>
            <a:srgbClr val="1407B9"/>
          </a:solidFill>
        </p:spPr>
        <p:txBody>
          <a:bodyPr wrap="none" rtlCol="0">
            <a:spAutoFit/>
          </a:bodyPr>
          <a:lstStyle/>
          <a:p>
            <a:r>
              <a:rPr lang="en-GB" sz="1400" dirty="0" smtClean="0">
                <a:latin typeface="Times New Roman"/>
                <a:cs typeface="Times New Roman"/>
              </a:rPr>
              <a:t>→500 kW (2yr)</a:t>
            </a:r>
          </a:p>
          <a:p>
            <a:r>
              <a:rPr lang="en-GB" sz="1400" dirty="0" smtClean="0">
                <a:latin typeface="Times New Roman"/>
                <a:cs typeface="Times New Roman"/>
              </a:rPr>
              <a:t>→ &gt;1 MW (&gt;5yr)</a:t>
            </a:r>
            <a:endParaRPr lang="en-GB" sz="1400" dirty="0"/>
          </a:p>
        </p:txBody>
      </p:sp>
      <p:grpSp>
        <p:nvGrpSpPr>
          <p:cNvPr id="23" name="Group 22"/>
          <p:cNvGrpSpPr/>
          <p:nvPr/>
        </p:nvGrpSpPr>
        <p:grpSpPr>
          <a:xfrm>
            <a:off x="5084427" y="0"/>
            <a:ext cx="4059573" cy="3068960"/>
            <a:chOff x="5084427" y="0"/>
            <a:chExt cx="4059573" cy="3068960"/>
          </a:xfrm>
        </p:grpSpPr>
        <p:pic>
          <p:nvPicPr>
            <p:cNvPr id="749575" name="Picture 7"/>
            <p:cNvPicPr>
              <a:picLocks noChangeAspect="1" noChangeArrowheads="1"/>
            </p:cNvPicPr>
            <p:nvPr/>
          </p:nvPicPr>
          <p:blipFill>
            <a:blip r:embed="rId7" cstate="print"/>
            <a:srcRect/>
            <a:stretch>
              <a:fillRect/>
            </a:stretch>
          </p:blipFill>
          <p:spPr bwMode="auto">
            <a:xfrm>
              <a:off x="5652120" y="278135"/>
              <a:ext cx="2933700" cy="2790825"/>
            </a:xfrm>
            <a:prstGeom prst="rect">
              <a:avLst/>
            </a:prstGeom>
            <a:noFill/>
            <a:ln w="9525">
              <a:noFill/>
              <a:miter lim="800000"/>
              <a:headEnd/>
              <a:tailEnd/>
            </a:ln>
          </p:spPr>
        </p:pic>
        <p:sp>
          <p:nvSpPr>
            <p:cNvPr id="19" name="TextBox 18"/>
            <p:cNvSpPr txBox="1"/>
            <p:nvPr/>
          </p:nvSpPr>
          <p:spPr>
            <a:xfrm>
              <a:off x="6156176" y="980728"/>
              <a:ext cx="1713931" cy="338554"/>
            </a:xfrm>
            <a:prstGeom prst="rect">
              <a:avLst/>
            </a:prstGeom>
            <a:solidFill>
              <a:schemeClr val="accent6"/>
            </a:solidFill>
          </p:spPr>
          <p:txBody>
            <a:bodyPr wrap="none" rtlCol="0">
              <a:spAutoFit/>
            </a:bodyPr>
            <a:lstStyle/>
            <a:p>
              <a:r>
                <a:rPr lang="en-GB" sz="1600" dirty="0" smtClean="0"/>
                <a:t>sin</a:t>
              </a:r>
              <a:r>
                <a:rPr lang="en-GB" sz="1600" baseline="30000" dirty="0" smtClean="0"/>
                <a:t>2</a:t>
              </a:r>
              <a:r>
                <a:rPr lang="en-GB" sz="1600" dirty="0" smtClean="0"/>
                <a:t>2</a:t>
              </a:r>
              <a:r>
                <a:rPr lang="en-GB" sz="1600" dirty="0" smtClean="0">
                  <a:latin typeface="Symbol" pitchFamily="18" charset="2"/>
                </a:rPr>
                <a:t>q</a:t>
              </a:r>
              <a:r>
                <a:rPr lang="en-GB" sz="1600" baseline="-25000" dirty="0" smtClean="0"/>
                <a:t>13</a:t>
              </a:r>
              <a:r>
                <a:rPr lang="en-GB" sz="1600" dirty="0" smtClean="0"/>
                <a:t> = 0.1, NH</a:t>
              </a:r>
            </a:p>
          </p:txBody>
        </p:sp>
        <p:pic>
          <p:nvPicPr>
            <p:cNvPr id="749576" name="Picture 8"/>
            <p:cNvPicPr>
              <a:picLocks noChangeAspect="1" noChangeArrowheads="1"/>
            </p:cNvPicPr>
            <p:nvPr/>
          </p:nvPicPr>
          <p:blipFill>
            <a:blip r:embed="rId8" cstate="print"/>
            <a:srcRect/>
            <a:stretch>
              <a:fillRect/>
            </a:stretch>
          </p:blipFill>
          <p:spPr bwMode="auto">
            <a:xfrm>
              <a:off x="5436096" y="404664"/>
              <a:ext cx="197813" cy="2664296"/>
            </a:xfrm>
            <a:prstGeom prst="rect">
              <a:avLst/>
            </a:prstGeom>
            <a:noFill/>
            <a:ln w="9525">
              <a:noFill/>
              <a:miter lim="800000"/>
              <a:headEnd/>
              <a:tailEnd/>
            </a:ln>
          </p:spPr>
        </p:pic>
        <p:sp>
          <p:nvSpPr>
            <p:cNvPr id="18" name="TextBox 17"/>
            <p:cNvSpPr txBox="1"/>
            <p:nvPr/>
          </p:nvSpPr>
          <p:spPr>
            <a:xfrm>
              <a:off x="5084427" y="0"/>
              <a:ext cx="4059573" cy="369332"/>
            </a:xfrm>
            <a:prstGeom prst="rect">
              <a:avLst/>
            </a:prstGeom>
            <a:solidFill>
              <a:schemeClr val="accent6"/>
            </a:solidFill>
          </p:spPr>
          <p:txBody>
            <a:bodyPr wrap="none" rtlCol="0">
              <a:spAutoFit/>
            </a:bodyPr>
            <a:lstStyle/>
            <a:p>
              <a:r>
                <a:rPr lang="en-GB" sz="1800" dirty="0" smtClean="0"/>
                <a:t>Even some 90% CP violation sensitivity...</a:t>
              </a:r>
            </a:p>
          </p:txBody>
        </p:sp>
        <p:pic>
          <p:nvPicPr>
            <p:cNvPr id="749577" name="Picture 9"/>
            <p:cNvPicPr>
              <a:picLocks noChangeAspect="1" noChangeArrowheads="1"/>
            </p:cNvPicPr>
            <p:nvPr/>
          </p:nvPicPr>
          <p:blipFill>
            <a:blip r:embed="rId9" cstate="print"/>
            <a:srcRect/>
            <a:stretch>
              <a:fillRect/>
            </a:stretch>
          </p:blipFill>
          <p:spPr bwMode="auto">
            <a:xfrm rot="5400000">
              <a:off x="7486530" y="1522582"/>
              <a:ext cx="2626220" cy="390384"/>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749573"/>
                                        </p:tgtEl>
                                        <p:attrNameLst>
                                          <p:attrName>style.visibility</p:attrName>
                                        </p:attrNameLst>
                                      </p:cBhvr>
                                      <p:to>
                                        <p:strVal val="visible"/>
                                      </p:to>
                                    </p:set>
                                    <p:animEffect transition="in" filter="wipe(right)">
                                      <p:cBhvr>
                                        <p:cTn id="18" dur="500"/>
                                        <p:tgtEl>
                                          <p:spTgt spid="749573"/>
                                        </p:tgtEl>
                                      </p:cBhvr>
                                    </p:animEffect>
                                  </p:childTnLst>
                                </p:cTn>
                              </p:par>
                              <p:par>
                                <p:cTn id="19" presetID="22" presetClass="entr" presetSubtype="2" fill="hold" nodeType="withEffect">
                                  <p:stCondLst>
                                    <p:cond delay="0"/>
                                  </p:stCondLst>
                                  <p:childTnLst>
                                    <p:set>
                                      <p:cBhvr>
                                        <p:cTn id="20" dur="1" fill="hold">
                                          <p:stCondLst>
                                            <p:cond delay="0"/>
                                          </p:stCondLst>
                                        </p:cTn>
                                        <p:tgtEl>
                                          <p:spTgt spid="749574"/>
                                        </p:tgtEl>
                                        <p:attrNameLst>
                                          <p:attrName>style.visibility</p:attrName>
                                        </p:attrNameLst>
                                      </p:cBhvr>
                                      <p:to>
                                        <p:strVal val="visible"/>
                                      </p:to>
                                    </p:set>
                                    <p:animEffect transition="in" filter="wipe(right)">
                                      <p:cBhvr>
                                        <p:cTn id="21" dur="500"/>
                                        <p:tgtEl>
                                          <p:spTgt spid="74957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up)">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2342605" y="44624"/>
            <a:ext cx="8786813" cy="1143000"/>
          </a:xfrm>
        </p:spPr>
        <p:txBody>
          <a:bodyPr/>
          <a:lstStyle/>
          <a:p>
            <a:pPr eaLnBrk="1" hangingPunct="1"/>
            <a:r>
              <a:rPr lang="en-GB" dirty="0" smtClean="0"/>
              <a:t>OK, then what?</a:t>
            </a:r>
            <a:endParaRPr lang="en-US" dirty="0" smtClean="0"/>
          </a:p>
        </p:txBody>
      </p:sp>
      <p:sp>
        <p:nvSpPr>
          <p:cNvPr id="1937411" name="Rectangle 3"/>
          <p:cNvSpPr>
            <a:spLocks noGrp="1" noChangeArrowheads="1"/>
          </p:cNvSpPr>
          <p:nvPr>
            <p:ph type="body" idx="1"/>
          </p:nvPr>
        </p:nvSpPr>
        <p:spPr>
          <a:xfrm>
            <a:off x="467544" y="2986608"/>
            <a:ext cx="8458200" cy="4114800"/>
          </a:xfrm>
        </p:spPr>
        <p:txBody>
          <a:bodyPr/>
          <a:lstStyle/>
          <a:p>
            <a:pPr eaLnBrk="1" hangingPunct="1">
              <a:lnSpc>
                <a:spcPct val="90000"/>
              </a:lnSpc>
            </a:pPr>
            <a:r>
              <a:rPr lang="en-GB" dirty="0" smtClean="0">
                <a:latin typeface="Times New Roman" pitchFamily="18" charset="0"/>
              </a:rPr>
              <a:t>Three “conventional” beam proposals:</a:t>
            </a:r>
          </a:p>
          <a:p>
            <a:pPr lvl="1" eaLnBrk="1" hangingPunct="1">
              <a:lnSpc>
                <a:spcPct val="90000"/>
              </a:lnSpc>
            </a:pPr>
            <a:r>
              <a:rPr lang="en-GB" dirty="0" smtClean="0">
                <a:latin typeface="Times New Roman" pitchFamily="18" charset="0"/>
              </a:rPr>
              <a:t>An upgrade of T2K based on reaching 1.6 MW beam power and a new far detector.</a:t>
            </a:r>
          </a:p>
          <a:p>
            <a:pPr lvl="1" eaLnBrk="1" hangingPunct="1">
              <a:lnSpc>
                <a:spcPct val="90000"/>
              </a:lnSpc>
            </a:pPr>
            <a:r>
              <a:rPr lang="en-GB" dirty="0" smtClean="0">
                <a:latin typeface="Times New Roman" pitchFamily="18" charset="0"/>
              </a:rPr>
              <a:t>LBNE – a plan to build a new neutrino beam at </a:t>
            </a:r>
            <a:r>
              <a:rPr lang="en-GB" dirty="0" err="1" smtClean="0">
                <a:latin typeface="Times New Roman" pitchFamily="18" charset="0"/>
              </a:rPr>
              <a:t>Fermilab</a:t>
            </a:r>
            <a:r>
              <a:rPr lang="en-GB" dirty="0" smtClean="0">
                <a:latin typeface="Times New Roman" pitchFamily="18" charset="0"/>
              </a:rPr>
              <a:t> aimed at </a:t>
            </a:r>
            <a:r>
              <a:rPr lang="en-GB" dirty="0" err="1" smtClean="0">
                <a:latin typeface="Times New Roman" pitchFamily="18" charset="0"/>
              </a:rPr>
              <a:t>Homestake</a:t>
            </a:r>
            <a:r>
              <a:rPr lang="en-GB" dirty="0" smtClean="0">
                <a:latin typeface="Times New Roman" pitchFamily="18" charset="0"/>
              </a:rPr>
              <a:t>, where either a large water Cerenkov detector or a LAr tracking calorimeter would be built.</a:t>
            </a:r>
          </a:p>
          <a:p>
            <a:pPr lvl="1" eaLnBrk="1" hangingPunct="1">
              <a:lnSpc>
                <a:spcPct val="90000"/>
              </a:lnSpc>
            </a:pPr>
            <a:r>
              <a:rPr lang="en-GB" dirty="0" smtClean="0">
                <a:latin typeface="Times New Roman" pitchFamily="18" charset="0"/>
              </a:rPr>
              <a:t>LAGUNA-LBNO – three different options for new long baseline in Europe.</a:t>
            </a:r>
            <a:endParaRPr lang="en-GB" dirty="0" smtClean="0"/>
          </a:p>
        </p:txBody>
      </p:sp>
      <p:pic>
        <p:nvPicPr>
          <p:cNvPr id="4" name="Picture 6" descr="my-euronu2009-cpv-1.eps"/>
          <p:cNvPicPr>
            <a:picLocks noChangeAspect="1"/>
          </p:cNvPicPr>
          <p:nvPr/>
        </p:nvPicPr>
        <p:blipFill>
          <a:blip r:embed="rId2" cstate="print"/>
          <a:srcRect/>
          <a:stretch>
            <a:fillRect/>
          </a:stretch>
        </p:blipFill>
        <p:spPr bwMode="auto">
          <a:xfrm>
            <a:off x="4067944" y="17155"/>
            <a:ext cx="4320480" cy="2907789"/>
          </a:xfrm>
          <a:prstGeom prst="rect">
            <a:avLst/>
          </a:prstGeom>
          <a:solidFill>
            <a:schemeClr val="bg1"/>
          </a:solidFill>
          <a:ln w="9525">
            <a:noFill/>
            <a:miter lim="800000"/>
            <a:headEnd/>
            <a:tailEnd/>
          </a:ln>
        </p:spPr>
      </p:pic>
      <p:grpSp>
        <p:nvGrpSpPr>
          <p:cNvPr id="11" name="Group 10"/>
          <p:cNvGrpSpPr/>
          <p:nvPr/>
        </p:nvGrpSpPr>
        <p:grpSpPr>
          <a:xfrm>
            <a:off x="467544" y="1052736"/>
            <a:ext cx="2952328" cy="1922730"/>
            <a:chOff x="467544" y="1052736"/>
            <a:chExt cx="2952328" cy="1922730"/>
          </a:xfrm>
        </p:grpSpPr>
        <p:pic>
          <p:nvPicPr>
            <p:cNvPr id="6" name="Picture 2" descr="http://www.economist.com/images/images-magazine/2011/03/19/ob/20110319_obp001.jpg"/>
            <p:cNvPicPr>
              <a:picLocks noChangeAspect="1" noChangeArrowheads="1"/>
            </p:cNvPicPr>
            <p:nvPr/>
          </p:nvPicPr>
          <p:blipFill>
            <a:blip r:embed="rId3" cstate="print"/>
            <a:srcRect/>
            <a:stretch>
              <a:fillRect/>
            </a:stretch>
          </p:blipFill>
          <p:spPr bwMode="auto">
            <a:xfrm>
              <a:off x="467544" y="1052736"/>
              <a:ext cx="2952328" cy="1695021"/>
            </a:xfrm>
            <a:prstGeom prst="rect">
              <a:avLst/>
            </a:prstGeom>
            <a:noFill/>
          </p:spPr>
        </p:pic>
        <p:sp>
          <p:nvSpPr>
            <p:cNvPr id="10" name="TextBox 9"/>
            <p:cNvSpPr txBox="1"/>
            <p:nvPr/>
          </p:nvSpPr>
          <p:spPr>
            <a:xfrm>
              <a:off x="471436" y="2636912"/>
              <a:ext cx="2948436" cy="338554"/>
            </a:xfrm>
            <a:prstGeom prst="rect">
              <a:avLst/>
            </a:prstGeom>
            <a:solidFill>
              <a:schemeClr val="accent6"/>
            </a:solidFill>
          </p:spPr>
          <p:txBody>
            <a:bodyPr wrap="none" rtlCol="0">
              <a:spAutoFit/>
            </a:bodyPr>
            <a:lstStyle/>
            <a:p>
              <a:r>
                <a:rPr lang="en-GB" sz="1600" dirty="0" smtClean="0"/>
                <a:t>Simon van der Meer, 1925 - 2011</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937411">
                                            <p:txEl>
                                              <p:pRg st="0" end="0"/>
                                            </p:txEl>
                                          </p:spTgt>
                                        </p:tgtEl>
                                        <p:attrNameLst>
                                          <p:attrName>style.visibility</p:attrName>
                                        </p:attrNameLst>
                                      </p:cBhvr>
                                      <p:to>
                                        <p:strVal val="visible"/>
                                      </p:to>
                                    </p:set>
                                    <p:animEffect transition="in" filter="wipe(up)">
                                      <p:cBhvr>
                                        <p:cTn id="7" dur="500"/>
                                        <p:tgtEl>
                                          <p:spTgt spid="1937411">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937411">
                                            <p:txEl>
                                              <p:pRg st="1" end="1"/>
                                            </p:txEl>
                                          </p:spTgt>
                                        </p:tgtEl>
                                        <p:attrNameLst>
                                          <p:attrName>style.visibility</p:attrName>
                                        </p:attrNameLst>
                                      </p:cBhvr>
                                      <p:to>
                                        <p:strVal val="visible"/>
                                      </p:to>
                                    </p:set>
                                    <p:animEffect transition="in" filter="wipe(up)">
                                      <p:cBhvr>
                                        <p:cTn id="10" dur="500"/>
                                        <p:tgtEl>
                                          <p:spTgt spid="1937411">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937411">
                                            <p:txEl>
                                              <p:pRg st="2" end="2"/>
                                            </p:txEl>
                                          </p:spTgt>
                                        </p:tgtEl>
                                        <p:attrNameLst>
                                          <p:attrName>style.visibility</p:attrName>
                                        </p:attrNameLst>
                                      </p:cBhvr>
                                      <p:to>
                                        <p:strVal val="visible"/>
                                      </p:to>
                                    </p:set>
                                    <p:animEffect transition="in" filter="wipe(up)">
                                      <p:cBhvr>
                                        <p:cTn id="13" dur="500"/>
                                        <p:tgtEl>
                                          <p:spTgt spid="1937411">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937411">
                                            <p:txEl>
                                              <p:pRg st="3" end="3"/>
                                            </p:txEl>
                                          </p:spTgt>
                                        </p:tgtEl>
                                        <p:attrNameLst>
                                          <p:attrName>style.visibility</p:attrName>
                                        </p:attrNameLst>
                                      </p:cBhvr>
                                      <p:to>
                                        <p:strVal val="visible"/>
                                      </p:to>
                                    </p:set>
                                    <p:animEffect transition="in" filter="wipe(up)">
                                      <p:cBhvr>
                                        <p:cTn id="16" dur="500"/>
                                        <p:tgtEl>
                                          <p:spTgt spid="1937411">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a:grpSpLocks/>
          </p:cNvGrpSpPr>
          <p:nvPr/>
        </p:nvGrpSpPr>
        <p:grpSpPr bwMode="auto">
          <a:xfrm>
            <a:off x="0" y="0"/>
            <a:ext cx="9236075" cy="6858000"/>
            <a:chOff x="1" y="0"/>
            <a:chExt cx="10158605" cy="7772400"/>
          </a:xfrm>
        </p:grpSpPr>
        <p:grpSp>
          <p:nvGrpSpPr>
            <p:cNvPr id="3" name="Group 27"/>
            <p:cNvGrpSpPr>
              <a:grpSpLocks/>
            </p:cNvGrpSpPr>
            <p:nvPr/>
          </p:nvGrpSpPr>
          <p:grpSpPr bwMode="auto">
            <a:xfrm>
              <a:off x="1" y="0"/>
              <a:ext cx="10074569" cy="7772400"/>
              <a:chOff x="0" y="0"/>
              <a:chExt cx="9158699" cy="6858000"/>
            </a:xfrm>
          </p:grpSpPr>
          <p:pic>
            <p:nvPicPr>
              <p:cNvPr id="60424" name="Picture 1"/>
              <p:cNvPicPr>
                <a:picLocks noChangeArrowheads="1"/>
              </p:cNvPicPr>
              <p:nvPr/>
            </p:nvPicPr>
            <p:blipFill>
              <a:blip r:embed="rId2" cstate="print"/>
              <a:srcRect/>
              <a:stretch>
                <a:fillRect/>
              </a:stretch>
            </p:blipFill>
            <p:spPr bwMode="auto">
              <a:xfrm>
                <a:off x="0" y="0"/>
                <a:ext cx="9144000" cy="6858000"/>
              </a:xfrm>
              <a:prstGeom prst="rect">
                <a:avLst/>
              </a:prstGeom>
              <a:noFill/>
              <a:ln w="12700">
                <a:noFill/>
                <a:miter lim="800000"/>
                <a:headEnd/>
                <a:tailEnd/>
              </a:ln>
            </p:spPr>
          </p:pic>
          <p:pic>
            <p:nvPicPr>
              <p:cNvPr id="60425" name="Picture 3"/>
              <p:cNvPicPr>
                <a:picLocks noChangeAspect="1" noChangeArrowheads="1"/>
              </p:cNvPicPr>
              <p:nvPr/>
            </p:nvPicPr>
            <p:blipFill>
              <a:blip r:embed="rId3" cstate="print"/>
              <a:srcRect/>
              <a:stretch>
                <a:fillRect/>
              </a:stretch>
            </p:blipFill>
            <p:spPr bwMode="auto">
              <a:xfrm rot="-300000">
                <a:off x="6634132" y="3127248"/>
                <a:ext cx="2524567" cy="1706785"/>
              </a:xfrm>
              <a:prstGeom prst="rect">
                <a:avLst/>
              </a:prstGeom>
              <a:noFill/>
              <a:ln w="9525">
                <a:noFill/>
                <a:miter lim="800000"/>
                <a:headEnd/>
                <a:tailEnd/>
              </a:ln>
            </p:spPr>
          </p:pic>
          <p:pic>
            <p:nvPicPr>
              <p:cNvPr id="60426" name="Picture 4"/>
              <p:cNvPicPr>
                <a:picLocks noChangeAspect="1" noChangeArrowheads="1"/>
              </p:cNvPicPr>
              <p:nvPr/>
            </p:nvPicPr>
            <p:blipFill>
              <a:blip r:embed="rId4" cstate="print"/>
              <a:srcRect/>
              <a:stretch>
                <a:fillRect/>
              </a:stretch>
            </p:blipFill>
            <p:spPr bwMode="auto">
              <a:xfrm>
                <a:off x="152400" y="1934964"/>
                <a:ext cx="2133600" cy="1341636"/>
              </a:xfrm>
              <a:prstGeom prst="rect">
                <a:avLst/>
              </a:prstGeom>
              <a:noFill/>
              <a:ln w="9525">
                <a:noFill/>
                <a:miter lim="800000"/>
                <a:headEnd/>
                <a:tailEnd/>
              </a:ln>
            </p:spPr>
          </p:pic>
        </p:grpSp>
        <p:sp>
          <p:nvSpPr>
            <p:cNvPr id="15" name="Rectangle 14"/>
            <p:cNvSpPr/>
            <p:nvPr/>
          </p:nvSpPr>
          <p:spPr>
            <a:xfrm rot="2100000">
              <a:off x="7443476" y="3697288"/>
              <a:ext cx="2715130" cy="1504103"/>
            </a:xfrm>
            <a:prstGeom prst="rect">
              <a:avLst/>
            </a:pr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defRPr/>
              </a:pPr>
              <a:endParaRPr lang="en-US" sz="2400" dirty="0">
                <a:solidFill>
                  <a:srgbClr val="EAEAEA"/>
                </a:solidFill>
              </a:endParaRPr>
            </a:p>
          </p:txBody>
        </p:sp>
      </p:grpSp>
      <p:sp>
        <p:nvSpPr>
          <p:cNvPr id="60419" name="Rectangle 4"/>
          <p:cNvSpPr>
            <a:spLocks noChangeArrowheads="1"/>
          </p:cNvSpPr>
          <p:nvPr/>
        </p:nvSpPr>
        <p:spPr bwMode="auto">
          <a:xfrm>
            <a:off x="1350963" y="268288"/>
            <a:ext cx="6542087" cy="831850"/>
          </a:xfrm>
          <a:prstGeom prst="rect">
            <a:avLst/>
          </a:prstGeom>
          <a:solidFill>
            <a:srgbClr val="003399"/>
          </a:solidFill>
          <a:ln w="9525">
            <a:noFill/>
            <a:miter lim="800000"/>
            <a:headEnd/>
            <a:tailEnd/>
          </a:ln>
        </p:spPr>
        <p:txBody>
          <a:bodyPr wrap="none">
            <a:spAutoFit/>
          </a:bodyPr>
          <a:lstStyle/>
          <a:p>
            <a:r>
              <a:rPr lang="en-US">
                <a:solidFill>
                  <a:srgbClr val="FFFFFF"/>
                </a:solidFill>
                <a:latin typeface="Arial" charset="0"/>
              </a:rPr>
              <a:t>US: Long Baseline Neutrino Experiment</a:t>
            </a:r>
          </a:p>
          <a:p>
            <a:r>
              <a:rPr lang="en-US" sz="2000">
                <a:solidFill>
                  <a:srgbClr val="FFFFFF"/>
                </a:solidFill>
                <a:latin typeface="Arial" charset="0"/>
              </a:rPr>
              <a:t>CD 0: January 2010</a:t>
            </a:r>
          </a:p>
        </p:txBody>
      </p:sp>
      <p:sp>
        <p:nvSpPr>
          <p:cNvPr id="60420" name="TextBox 12"/>
          <p:cNvSpPr txBox="1">
            <a:spLocks noChangeArrowheads="1"/>
          </p:cNvSpPr>
          <p:nvPr/>
        </p:nvSpPr>
        <p:spPr bwMode="auto">
          <a:xfrm rot="600000">
            <a:off x="4133850" y="2967038"/>
            <a:ext cx="1095375" cy="368300"/>
          </a:xfrm>
          <a:prstGeom prst="rect">
            <a:avLst/>
          </a:prstGeom>
          <a:noFill/>
          <a:ln w="9525">
            <a:noFill/>
            <a:miter lim="800000"/>
            <a:headEnd/>
            <a:tailEnd/>
          </a:ln>
        </p:spPr>
        <p:txBody>
          <a:bodyPr wrap="none">
            <a:spAutoFit/>
          </a:bodyPr>
          <a:lstStyle/>
          <a:p>
            <a:pPr algn="l"/>
            <a:r>
              <a:rPr lang="en-US" sz="1800" b="1">
                <a:solidFill>
                  <a:srgbClr val="00007A"/>
                </a:solidFill>
                <a:latin typeface="Arial" charset="0"/>
              </a:rPr>
              <a:t>1300 km</a:t>
            </a:r>
          </a:p>
        </p:txBody>
      </p:sp>
      <p:sp>
        <p:nvSpPr>
          <p:cNvPr id="60421" name="Rectangle 13"/>
          <p:cNvSpPr>
            <a:spLocks noChangeArrowheads="1"/>
          </p:cNvSpPr>
          <p:nvPr/>
        </p:nvSpPr>
        <p:spPr bwMode="auto">
          <a:xfrm>
            <a:off x="992188" y="5360988"/>
            <a:ext cx="7196137" cy="1016000"/>
          </a:xfrm>
          <a:prstGeom prst="rect">
            <a:avLst/>
          </a:prstGeom>
          <a:solidFill>
            <a:srgbClr val="003399"/>
          </a:solidFill>
          <a:ln w="9525">
            <a:noFill/>
            <a:miter lim="800000"/>
            <a:headEnd/>
            <a:tailEnd/>
          </a:ln>
        </p:spPr>
        <p:txBody>
          <a:bodyPr wrap="none">
            <a:spAutoFit/>
          </a:bodyPr>
          <a:lstStyle/>
          <a:p>
            <a:r>
              <a:rPr lang="en-US" sz="2000">
                <a:solidFill>
                  <a:srgbClr val="FFFFFF"/>
                </a:solidFill>
                <a:latin typeface="Arial" charset="0"/>
              </a:rPr>
              <a:t>Collaboration:</a:t>
            </a:r>
          </a:p>
          <a:p>
            <a:r>
              <a:rPr lang="en-US" sz="2000">
                <a:solidFill>
                  <a:srgbClr val="FFFFFF"/>
                </a:solidFill>
                <a:latin typeface="Arial" charset="0"/>
              </a:rPr>
              <a:t>288 members from 54 institutions (India, Italy, Japan, UK, US)</a:t>
            </a:r>
          </a:p>
          <a:p>
            <a:r>
              <a:rPr lang="en-US" sz="2000">
                <a:solidFill>
                  <a:srgbClr val="FFFFFF"/>
                </a:solidFill>
                <a:latin typeface="Arial" charset="0"/>
              </a:rPr>
              <a:t>Continue to grow!</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800" b="0" i="0" u="none" strike="noStrike" cap="none" normalizeH="0" baseline="0" smtClean="0">
            <a:ln>
              <a:noFill/>
            </a:ln>
            <a:solidFill>
              <a:srgbClr val="66FFFF"/>
            </a:solidFill>
            <a:effectLst/>
            <a:latin typeface="Times New Roman" pitchFamily="18" charset="0"/>
          </a:defRPr>
        </a:defPPr>
      </a:lstStyle>
    </a:spDef>
    <a:ln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800" b="0" i="0" u="none" strike="noStrike" cap="none" normalizeH="0" baseline="0" smtClean="0">
            <a:ln>
              <a:noFill/>
            </a:ln>
            <a:solidFill>
              <a:srgbClr val="66FFFF"/>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lw_zakopane_3">
  <a:themeElements>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lw_zakopane_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spDef>
    <a:ln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lnDef>
  </a:objectDefaults>
  <a:extraClrSchemeLst>
    <a:extraClrScheme>
      <a:clrScheme name="dlw_zakopane_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lw_zakopane_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lw_zakopane_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lw_zakopane_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lw_zakopane_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lw_zakopane_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dlw_zakopane_3">
  <a:themeElements>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lw_zakopane_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spDef>
    <a:lnDef>
      <a:spPr bwMode="auto">
        <a:xfrm>
          <a:off x="0" y="0"/>
          <a:ext cx="1" cy="1"/>
        </a:xfrm>
        <a:custGeom>
          <a:avLst/>
          <a:gdLst/>
          <a:ahLst/>
          <a:cxnLst/>
          <a:rect l="0" t="0" r="0" b="0"/>
          <a:pathLst/>
        </a:custGeom>
        <a:solidFill>
          <a:srgbClr val="FFFFFF"/>
        </a:solidFill>
        <a:ln w="44450" cap="flat" cmpd="sng" algn="ctr">
          <a:no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rgbClr val="66FFFF"/>
            </a:solidFill>
            <a:effectLst/>
            <a:latin typeface="Times New Roman" pitchFamily="18" charset="0"/>
          </a:defRPr>
        </a:defPPr>
      </a:lstStyle>
    </a:lnDef>
  </a:objectDefaults>
  <a:extraClrSchemeLst>
    <a:extraClrScheme>
      <a:clrScheme name="dlw_zakopane_3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lw_zakopane_3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lw_zakopane_3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lw_zakopane_3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lw_zakopane_3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lw_zakopane_3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lw_zakopane_3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mtfuji2">
  <a:themeElements>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fontScheme name="mtfuji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8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8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txDef>
      <a:spPr bwMode="auto">
        <a:solidFill>
          <a:srgbClr val="FFFFCC"/>
        </a:solidFill>
        <a:ln w="9525">
          <a:noFill/>
          <a:miter lim="800000"/>
          <a:headEnd/>
          <a:tailEnd/>
        </a:ln>
        <a:effectLst/>
      </a:spPr>
      <a:bodyPr>
        <a:spAutoFit/>
      </a:bodyPr>
      <a:lstStyle>
        <a:defPPr>
          <a:spcBef>
            <a:spcPct val="50000"/>
          </a:spcBef>
          <a:defRPr dirty="0">
            <a:solidFill>
              <a:srgbClr val="000000"/>
            </a:solidFill>
            <a:latin typeface="Times New Roman" pitchFamily="18" charset="0"/>
          </a:defRPr>
        </a:defPPr>
      </a:lstStyle>
    </a:txDef>
  </a:objectDefaults>
  <a:extraClrSchemeLst>
    <a:extraClrScheme>
      <a:clrScheme name="mtfuji2 1">
        <a:dk1>
          <a:srgbClr val="1C357C"/>
        </a:dk1>
        <a:lt1>
          <a:srgbClr val="FFFFFF"/>
        </a:lt1>
        <a:dk2>
          <a:srgbClr val="224094"/>
        </a:dk2>
        <a:lt2>
          <a:srgbClr val="FFFFCC"/>
        </a:lt2>
        <a:accent1>
          <a:srgbClr val="86864C"/>
        </a:accent1>
        <a:accent2>
          <a:srgbClr val="809AE2"/>
        </a:accent2>
        <a:accent3>
          <a:srgbClr val="ABAFC8"/>
        </a:accent3>
        <a:accent4>
          <a:srgbClr val="DADADA"/>
        </a:accent4>
        <a:accent5>
          <a:srgbClr val="C3C3B2"/>
        </a:accent5>
        <a:accent6>
          <a:srgbClr val="738BCD"/>
        </a:accent6>
        <a:hlink>
          <a:srgbClr val="000000"/>
        </a:hlink>
        <a:folHlink>
          <a:srgbClr val="2E57CA"/>
        </a:folHlink>
      </a:clrScheme>
      <a:clrMap bg1="dk2" tx1="lt1" bg2="dk1" tx2="lt2" accent1="accent1" accent2="accent2" accent3="accent3" accent4="accent4" accent5="accent5" accent6="accent6" hlink="hlink" folHlink="folHlink"/>
    </a:extraClrScheme>
    <a:extraClrScheme>
      <a:clrScheme name="mtfuji2 2">
        <a:dk1>
          <a:srgbClr val="2E2E48"/>
        </a:dk1>
        <a:lt1>
          <a:srgbClr val="B9CCE9"/>
        </a:lt1>
        <a:dk2>
          <a:srgbClr val="1451AA"/>
        </a:dk2>
        <a:lt2>
          <a:srgbClr val="C0D7D8"/>
        </a:lt2>
        <a:accent1>
          <a:srgbClr val="D6D5B2"/>
        </a:accent1>
        <a:accent2>
          <a:srgbClr val="FFFFE9"/>
        </a:accent2>
        <a:accent3>
          <a:srgbClr val="D9E2F2"/>
        </a:accent3>
        <a:accent4>
          <a:srgbClr val="26263C"/>
        </a:accent4>
        <a:accent5>
          <a:srgbClr val="E8E7D5"/>
        </a:accent5>
        <a:accent6>
          <a:srgbClr val="E7E7D3"/>
        </a:accent6>
        <a:hlink>
          <a:srgbClr val="6B94D1"/>
        </a:hlink>
        <a:folHlink>
          <a:srgbClr val="FFFFFF"/>
        </a:folHlink>
      </a:clrScheme>
      <a:clrMap bg1="lt1" tx1="dk1" bg2="lt2" tx2="dk2" accent1="accent1" accent2="accent2" accent3="accent3" accent4="accent4" accent5="accent5" accent6="accent6" hlink="hlink" folHlink="folHlink"/>
    </a:extraClrScheme>
    <a:extraClrScheme>
      <a:clrScheme name="mtfuji2 3">
        <a:dk1>
          <a:srgbClr val="000000"/>
        </a:dk1>
        <a:lt1>
          <a:srgbClr val="FFFFFF"/>
        </a:lt1>
        <a:dk2>
          <a:srgbClr val="000000"/>
        </a:dk2>
        <a:lt2>
          <a:srgbClr val="DDDDDD"/>
        </a:lt2>
        <a:accent1>
          <a:srgbClr val="EAEAEA"/>
        </a:accent1>
        <a:accent2>
          <a:srgbClr val="F8F8F8"/>
        </a:accent2>
        <a:accent3>
          <a:srgbClr val="FFFFFF"/>
        </a:accent3>
        <a:accent4>
          <a:srgbClr val="000000"/>
        </a:accent4>
        <a:accent5>
          <a:srgbClr val="F3F3F3"/>
        </a:accent5>
        <a:accent6>
          <a:srgbClr val="E1E1E1"/>
        </a:accent6>
        <a:hlink>
          <a:srgbClr val="808080"/>
        </a:hlink>
        <a:folHlink>
          <a:srgbClr val="F8F8F8"/>
        </a:folHlink>
      </a:clrScheme>
      <a:clrMap bg1="lt1" tx1="dk1" bg2="lt2" tx2="dk2" accent1="accent1" accent2="accent2" accent3="accent3" accent4="accent4" accent5="accent5" accent6="accent6" hlink="hlink" folHlink="folHlink"/>
    </a:extraClrScheme>
    <a:extraClrScheme>
      <a:clrScheme name="mtfuji2 4">
        <a:dk1>
          <a:srgbClr val="000000"/>
        </a:dk1>
        <a:lt1>
          <a:srgbClr val="9CB8E0"/>
        </a:lt1>
        <a:dk2>
          <a:srgbClr val="000000"/>
        </a:dk2>
        <a:lt2>
          <a:srgbClr val="AAC9CA"/>
        </a:lt2>
        <a:accent1>
          <a:srgbClr val="D6D5B2"/>
        </a:accent1>
        <a:accent2>
          <a:srgbClr val="E8E7CE"/>
        </a:accent2>
        <a:accent3>
          <a:srgbClr val="CBD8ED"/>
        </a:accent3>
        <a:accent4>
          <a:srgbClr val="000000"/>
        </a:accent4>
        <a:accent5>
          <a:srgbClr val="E8E7D5"/>
        </a:accent5>
        <a:accent6>
          <a:srgbClr val="D2D1BA"/>
        </a:accent6>
        <a:hlink>
          <a:srgbClr val="4579C5"/>
        </a:hlink>
        <a:folHlink>
          <a:srgbClr val="C4F2F6"/>
        </a:folHlink>
      </a:clrScheme>
      <a:clrMap bg1="lt1" tx1="dk1" bg2="lt2" tx2="dk2" accent1="accent1" accent2="accent2" accent3="accent3" accent4="accent4" accent5="accent5" accent6="accent6" hlink="hlink" folHlink="folHlink"/>
    </a:extraClrScheme>
    <a:extraClrScheme>
      <a:clrScheme name="mtfuji2 5">
        <a:dk1>
          <a:srgbClr val="000000"/>
        </a:dk1>
        <a:lt1>
          <a:srgbClr val="6892D0"/>
        </a:lt1>
        <a:dk2>
          <a:srgbClr val="000000"/>
        </a:dk2>
        <a:lt2>
          <a:srgbClr val="7590B3"/>
        </a:lt2>
        <a:accent1>
          <a:srgbClr val="BEBB94"/>
        </a:accent1>
        <a:accent2>
          <a:srgbClr val="DDDDDD"/>
        </a:accent2>
        <a:accent3>
          <a:srgbClr val="B9C7E4"/>
        </a:accent3>
        <a:accent4>
          <a:srgbClr val="000000"/>
        </a:accent4>
        <a:accent5>
          <a:srgbClr val="DBDAC8"/>
        </a:accent5>
        <a:accent6>
          <a:srgbClr val="C8C8C8"/>
        </a:accent6>
        <a:hlink>
          <a:srgbClr val="363199"/>
        </a:hlink>
        <a:folHlink>
          <a:srgbClr val="91D6DD"/>
        </a:folHlink>
      </a:clrScheme>
      <a:clrMap bg1="lt1" tx1="dk1" bg2="lt2" tx2="dk2" accent1="accent1" accent2="accent2" accent3="accent3" accent4="accent4" accent5="accent5" accent6="accent6" hlink="hlink" folHlink="folHlink"/>
    </a:extraClrScheme>
    <a:extraClrScheme>
      <a:clrScheme name="mtfuji2 6">
        <a:dk1>
          <a:srgbClr val="456697"/>
        </a:dk1>
        <a:lt1>
          <a:srgbClr val="FFFFFF"/>
        </a:lt1>
        <a:dk2>
          <a:srgbClr val="386AB4"/>
        </a:dk2>
        <a:lt2>
          <a:srgbClr val="FFFFCC"/>
        </a:lt2>
        <a:accent1>
          <a:srgbClr val="8A8F5D"/>
        </a:accent1>
        <a:accent2>
          <a:srgbClr val="97ACBF"/>
        </a:accent2>
        <a:accent3>
          <a:srgbClr val="AEB9D6"/>
        </a:accent3>
        <a:accent4>
          <a:srgbClr val="DADADA"/>
        </a:accent4>
        <a:accent5>
          <a:srgbClr val="C4C6B6"/>
        </a:accent5>
        <a:accent6>
          <a:srgbClr val="889BAD"/>
        </a:accent6>
        <a:hlink>
          <a:srgbClr val="1B265F"/>
        </a:hlink>
        <a:folHlink>
          <a:srgbClr val="24A9DE"/>
        </a:folHlink>
      </a:clrScheme>
      <a:clrMap bg1="dk2" tx1="lt1" bg2="dk1" tx2="lt2" accent1="accent1" accent2="accent2" accent3="accent3" accent4="accent4" accent5="accent5" accent6="accent6" hlink="hlink" folHlink="folHlink"/>
    </a:extraClrScheme>
    <a:extraClrScheme>
      <a:clrScheme name="mtfuji2 7">
        <a:dk1>
          <a:srgbClr val="2545A1"/>
        </a:dk1>
        <a:lt1>
          <a:srgbClr val="FFFFFF"/>
        </a:lt1>
        <a:dk2>
          <a:srgbClr val="2C53C0"/>
        </a:dk2>
        <a:lt2>
          <a:srgbClr val="FFCC00"/>
        </a:lt2>
        <a:accent1>
          <a:srgbClr val="D28E34"/>
        </a:accent1>
        <a:accent2>
          <a:srgbClr val="AF96C0"/>
        </a:accent2>
        <a:accent3>
          <a:srgbClr val="ACB3DC"/>
        </a:accent3>
        <a:accent4>
          <a:srgbClr val="DADADA"/>
        </a:accent4>
        <a:accent5>
          <a:srgbClr val="E5C6AE"/>
        </a:accent5>
        <a:accent6>
          <a:srgbClr val="9E87AE"/>
        </a:accent6>
        <a:hlink>
          <a:srgbClr val="14265A"/>
        </a:hlink>
        <a:folHlink>
          <a:srgbClr val="C141AC"/>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etabeam-ISS-RAL-Apr27">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95300" marR="0" indent="-495300" algn="l" defTabSz="914400" rtl="0" eaLnBrk="1" fontAlgn="base" latinLnBrk="0" hangingPunct="1">
          <a:lnSpc>
            <a:spcPct val="100000"/>
          </a:lnSpc>
          <a:spcBef>
            <a:spcPct val="20000"/>
          </a:spcBef>
          <a:spcAft>
            <a:spcPct val="0"/>
          </a:spcAft>
          <a:buClr>
            <a:srgbClr val="CC0000"/>
          </a:buClr>
          <a:buSzTx/>
          <a:buFont typeface="Wingdings" pitchFamily="2" charset="2"/>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95300" marR="0" indent="-495300" algn="l" defTabSz="914400" rtl="0" eaLnBrk="1" fontAlgn="base" latinLnBrk="0" hangingPunct="1">
          <a:lnSpc>
            <a:spcPct val="100000"/>
          </a:lnSpc>
          <a:spcBef>
            <a:spcPct val="20000"/>
          </a:spcBef>
          <a:spcAft>
            <a:spcPct val="0"/>
          </a:spcAft>
          <a:buClr>
            <a:srgbClr val="CC0000"/>
          </a:buClr>
          <a:buSzTx/>
          <a:buFont typeface="Wingdings" pitchFamily="2" charset="2"/>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1"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1"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42709</TotalTime>
  <Words>1078</Words>
  <Application>Microsoft Office PowerPoint</Application>
  <PresentationFormat>On-screen Show (4:3)</PresentationFormat>
  <Paragraphs>163</Paragraphs>
  <Slides>22</Slides>
  <Notes>6</Notes>
  <HiddenSlides>0</HiddenSlides>
  <MMClips>0</MMClips>
  <ScaleCrop>false</ScaleCrop>
  <HeadingPairs>
    <vt:vector size="6" baseType="variant">
      <vt:variant>
        <vt:lpstr>Theme</vt:lpstr>
      </vt:variant>
      <vt:variant>
        <vt:i4>6</vt:i4>
      </vt:variant>
      <vt:variant>
        <vt:lpstr>Embedded OLE Servers</vt:lpstr>
      </vt:variant>
      <vt:variant>
        <vt:i4>2</vt:i4>
      </vt:variant>
      <vt:variant>
        <vt:lpstr>Slide Titles</vt:lpstr>
      </vt:variant>
      <vt:variant>
        <vt:i4>22</vt:i4>
      </vt:variant>
    </vt:vector>
  </HeadingPairs>
  <TitlesOfParts>
    <vt:vector size="30" baseType="lpstr">
      <vt:lpstr>Default Design</vt:lpstr>
      <vt:lpstr>1_dlw_zakopane_3</vt:lpstr>
      <vt:lpstr>3_dlw_zakopane_3</vt:lpstr>
      <vt:lpstr>mtfuji2</vt:lpstr>
      <vt:lpstr>Betabeam-ISS-RAL-Apr27</vt:lpstr>
      <vt:lpstr>Blank Presentation</vt:lpstr>
      <vt:lpstr>Equation</vt:lpstr>
      <vt:lpstr>Acrobat Document</vt:lpstr>
      <vt:lpstr>Slide 1</vt:lpstr>
      <vt:lpstr>What will I talk about?</vt:lpstr>
      <vt:lpstr>Three neutrino mixing.</vt:lpstr>
      <vt:lpstr>Slide 4</vt:lpstr>
      <vt:lpstr>Slide 5</vt:lpstr>
      <vt:lpstr>What then for n oscillations?</vt:lpstr>
      <vt:lpstr>Slide 7</vt:lpstr>
      <vt:lpstr>OK, then what?</vt:lpstr>
      <vt:lpstr>Slide 9</vt:lpstr>
      <vt:lpstr>Slide 10</vt:lpstr>
      <vt:lpstr>Slide 11</vt:lpstr>
      <vt:lpstr>Slide 12</vt:lpstr>
      <vt:lpstr>Slide 13</vt:lpstr>
      <vt:lpstr>Scenarios in Japan</vt:lpstr>
      <vt:lpstr>Slide 15</vt:lpstr>
      <vt:lpstr>Slide 16</vt:lpstr>
      <vt:lpstr> </vt:lpstr>
      <vt:lpstr>Slide 18</vt:lpstr>
      <vt:lpstr>Slide 19</vt:lpstr>
      <vt:lpstr>Slide 20</vt:lpstr>
      <vt:lpstr>Conclusions (I)</vt:lpstr>
      <vt:lpstr>Conclusions (II)</vt:lpstr>
    </vt:vector>
  </TitlesOfParts>
  <Company>University of Sussex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Preferred Customer</dc:creator>
  <cp:lastModifiedBy>dlw54</cp:lastModifiedBy>
  <cp:revision>446</cp:revision>
  <dcterms:created xsi:type="dcterms:W3CDTF">2002-07-15T08:47:35Z</dcterms:created>
  <dcterms:modified xsi:type="dcterms:W3CDTF">2011-07-23T14:07:33Z</dcterms:modified>
</cp:coreProperties>
</file>