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72" r:id="rId2"/>
    <p:sldId id="275" r:id="rId3"/>
    <p:sldId id="267" r:id="rId4"/>
    <p:sldId id="260" r:id="rId5"/>
    <p:sldId id="262" r:id="rId6"/>
    <p:sldId id="263" r:id="rId7"/>
    <p:sldId id="264" r:id="rId8"/>
    <p:sldId id="265" r:id="rId9"/>
    <p:sldId id="268" r:id="rId10"/>
    <p:sldId id="269" r:id="rId11"/>
    <p:sldId id="270" r:id="rId12"/>
    <p:sldId id="271" r:id="rId13"/>
    <p:sldId id="273" r:id="rId14"/>
    <p:sldId id="274" r:id="rId15"/>
    <p:sldId id="277" r:id="rId16"/>
    <p:sldId id="276" r:id="rId17"/>
    <p:sldId id="258" r:id="rId18"/>
    <p:sldId id="257" r:id="rId19"/>
    <p:sldId id="26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2BA3347-7B7A-004C-A839-F5EB577E56B2}">
          <p14:sldIdLst>
            <p14:sldId id="272"/>
            <p14:sldId id="275"/>
            <p14:sldId id="267"/>
            <p14:sldId id="260"/>
          </p14:sldIdLst>
        </p14:section>
        <p14:section name="Go/No-Go document" id="{9BDAD13F-4B4F-F54A-B2A0-F5BFA268FA96}">
          <p14:sldIdLst>
            <p14:sldId id="262"/>
            <p14:sldId id="263"/>
            <p14:sldId id="264"/>
            <p14:sldId id="265"/>
            <p14:sldId id="268"/>
            <p14:sldId id="269"/>
            <p14:sldId id="270"/>
            <p14:sldId id="271"/>
            <p14:sldId id="273"/>
            <p14:sldId id="274"/>
            <p14:sldId id="277"/>
            <p14:sldId id="276"/>
            <p14:sldId id="258"/>
            <p14:sldId id="257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6F0"/>
    <a:srgbClr val="02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7"/>
    <p:restoredTop sz="94692"/>
  </p:normalViewPr>
  <p:slideViewPr>
    <p:cSldViewPr snapToGrid="0">
      <p:cViewPr varScale="1">
        <p:scale>
          <a:sx n="127" d="100"/>
          <a:sy n="127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50667-81C4-5740-AE90-3AA88F4CCA8E}" type="datetimeFigureOut">
              <a:rPr lang="en-US" smtClean="0"/>
              <a:t>9/29/24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CB4BA-EA02-2045-9CC0-7B0A24ABD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7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CB4BA-EA02-2045-9CC0-7B0A24ABDC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30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CB4BA-EA02-2045-9CC0-7B0A24ABDC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6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CB4BA-EA02-2045-9CC0-7B0A24ABDC8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2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DB9E9-2C4C-0718-3EAC-AF3C0ED73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5E9D0-1CB9-4890-026F-5F0C68D30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10753-2682-283A-EDA8-86091B6DD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8C2ED-F4F6-0966-3FC1-EE32B961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24480-7D74-5669-98A4-78F92B2C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DD7BA-1614-8FB7-4127-4957E4E1E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D1ED0-0405-868C-25BB-B1F751194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D2145-EED8-0857-6ABF-222E6454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7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BB0035-F6F0-6D23-6A9A-26B9BD5789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B0E03-5254-3F40-7C6A-B724B1A0A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DE582-E9DE-9F13-B718-7EB4898E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E1480-7D65-DCED-1D73-22119E465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1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9FFA-78CF-68C6-2E00-5E65EB96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1584A-2F08-E928-6773-B2DC9D454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3629-09EF-76CB-B4A5-BDB78F5BB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2653-A8AA-C87A-5C2C-55AEA969F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8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EAA8E-3B9E-F38F-C1A1-1F098A65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E4834-8A9A-AE53-1BA5-4AE7F58B9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97B25-FCC8-CCFC-4DC0-7D0AF2C5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846DE-BE55-1693-657C-5A2D5389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2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7BA36-90F1-3553-5DFE-27FE5589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CB2FC-0F55-A746-5866-BEC3150A0A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05D2E-CFCA-E7A7-3E2F-5E4C14D5B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13683-7B1A-9003-FAA3-1009559FA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6CBA0-72A2-C018-6407-0245F4E0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4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7BA47-93D1-BEB9-A96F-0A37897F0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A36A4-68AF-43EE-DC53-571B60851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FF2CB-1C03-F025-BC1E-26872112B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B12D05-B3CB-14B5-4FA9-CBE375DAA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ECB8B7-85F9-D37B-2E2A-CA2E9B27E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CAA41C-1097-6909-49E9-025F8E0A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DBAA1B-F7F7-4355-8502-C0D7C8B4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7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B5A90-AE1A-E936-6575-B528E589D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8C0423-3041-89A9-2D05-8CA8A4C29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CEC30-605F-5D1D-3923-8E75FA643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20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1DE0D-DCFF-1858-75CD-1C5A8F6D0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9CF0-F553-9E9E-68D3-57C9FBCA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1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594A5-A9B9-B1EC-FCCE-4E9D9F5A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3349A-02BA-9C80-9D2F-5F318578F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C73FF-B7A1-F6A7-97C5-B3A69F112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3A1B9-5DAF-2599-5961-46F9C098C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4A101-917F-26B4-6584-B64B1882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1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69566-AB46-001F-6E48-19C5F72AC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B4BD08-8BE6-CDF6-8685-FB3952C3E6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98762-DA15-0542-1907-3EF485B06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AEFD6-801A-5A59-4E33-1AA1FF265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D318A0-5F78-BAE3-4861-D200D33B0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6A3862-C128-5807-4A15-AD9D57698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DD3F9-CF89-11C5-1BAF-A1D6C8024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830E-6F84-4D42-F1E6-82D12AA81F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78C84-A99B-08E7-1AF9-2DBE1333F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DFFBF5-675C-2C42-B088-1D693DF4A61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71F2743C-1F1A-E51F-EA3E-DFC4FA40D3A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1317603" y="6373596"/>
            <a:ext cx="469491" cy="316633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BAAB0DAD-6FAF-0930-3DF8-96D29D8B585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/>
        </p:blipFill>
        <p:spPr bwMode="auto">
          <a:xfrm>
            <a:off x="844854" y="6333434"/>
            <a:ext cx="412613" cy="40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3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1399E-4E13-F1F8-48EB-C0CF1D4D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Planning and Go/No-Go criteria for the installation of the new AD e-cooler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43A0FDB-C242-8105-C38A-9A98FF143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#24 AD E-Cooler Meeting: Planning </a:t>
            </a:r>
            <a:r>
              <a:rPr lang="en-US" sz="1800" b="0" i="0" u="none" strike="noStrike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and Go/No-Go</a:t>
            </a:r>
            <a:endParaRPr lang="en-US" sz="1800" b="0" i="0" u="none" strike="noStrike" dirty="0">
              <a:solidFill>
                <a:schemeClr val="accent1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800" dirty="0">
                <a:solidFill>
                  <a:schemeClr val="accent1"/>
                </a:solidFill>
                <a:latin typeface="Roboto" panose="02000000000000000000" pitchFamily="2" charset="0"/>
              </a:rPr>
              <a:t>30 September 2024</a:t>
            </a:r>
            <a:endParaRPr lang="en-US" sz="1800" b="0" i="0" u="none" strike="noStrike" dirty="0">
              <a:solidFill>
                <a:schemeClr val="accent1"/>
              </a:solidFill>
              <a:effectLst/>
              <a:latin typeface="Roboto" panose="02000000000000000000" pitchFamily="2" charset="0"/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19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two people&#10;&#10;Description automatically generated with medium confidence">
            <a:extLst>
              <a:ext uri="{FF2B5EF4-FFF2-40B4-BE49-F238E27FC236}">
                <a16:creationId xmlns:a16="http://schemas.microsoft.com/office/drawing/2014/main" id="{4882E6A5-7827-FD06-8B43-3A04271AA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840" y="1992004"/>
            <a:ext cx="5241974" cy="1919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C249E2-E460-AE01-7CC0-FC89429E8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" y="1554480"/>
            <a:ext cx="5812873" cy="344848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C6E162A-937D-B9CD-26DE-5DA56A32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system, SY-EPC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589A6A-0955-7B92-398C-1AD0ADCC483F}"/>
              </a:ext>
            </a:extLst>
          </p:cNvPr>
          <p:cNvSpPr/>
          <p:nvPr/>
        </p:nvSpPr>
        <p:spPr>
          <a:xfrm>
            <a:off x="304800" y="1503680"/>
            <a:ext cx="11673840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FDF2E99-F4A4-8A2C-F121-1F6ACBBF5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52404F-79BC-C5BC-7A97-F15D64853133}"/>
              </a:ext>
            </a:extLst>
          </p:cNvPr>
          <p:cNvSpPr txBox="1"/>
          <p:nvPr/>
        </p:nvSpPr>
        <p:spPr>
          <a:xfrm>
            <a:off x="538480" y="5569357"/>
            <a:ext cx="56997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rlt"/>
              </a:rPr>
              <a:t>Yves </a:t>
            </a:r>
            <a:r>
              <a:rPr lang="en-US" sz="1800" dirty="0" err="1">
                <a:effectLst/>
                <a:latin typeface="Crlt"/>
              </a:rPr>
              <a:t>Thurel</a:t>
            </a:r>
            <a:r>
              <a:rPr lang="en-US" sz="1800" dirty="0">
                <a:effectLst/>
                <a:latin typeface="Crlt"/>
              </a:rPr>
              <a:t>, Alessio </a:t>
            </a:r>
            <a:r>
              <a:rPr lang="en-US" sz="1800" dirty="0" err="1">
                <a:effectLst/>
                <a:latin typeface="Crlt"/>
              </a:rPr>
              <a:t>Bollazzi</a:t>
            </a:r>
            <a:r>
              <a:rPr lang="en-US" sz="1800" dirty="0">
                <a:effectLst/>
                <a:latin typeface="Crlt"/>
              </a:rPr>
              <a:t> </a:t>
            </a:r>
            <a:r>
              <a:rPr lang="en-US" sz="1800" b="1" dirty="0">
                <a:effectLst/>
                <a:latin typeface="Crlt"/>
              </a:rPr>
              <a:t>Functional Specification for the Power Converters for the AD Electron Cooler</a:t>
            </a:r>
            <a:r>
              <a:rPr lang="en-US" sz="1800" dirty="0">
                <a:effectLst/>
                <a:latin typeface="Crlt"/>
              </a:rPr>
              <a:t> </a:t>
            </a:r>
            <a:br>
              <a:rPr lang="en-US" sz="1800" dirty="0">
                <a:effectLst/>
                <a:latin typeface="Crlt"/>
              </a:rPr>
            </a:br>
            <a:r>
              <a:rPr lang="en-US" sz="1800" dirty="0">
                <a:effectLst/>
                <a:latin typeface="Crlt"/>
              </a:rPr>
              <a:t>EDMS document AD-LNT-SPC-0004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CD6271-4044-82AD-E983-82A1C6B9B19B}"/>
              </a:ext>
            </a:extLst>
          </p:cNvPr>
          <p:cNvSpPr txBox="1"/>
          <p:nvPr/>
        </p:nvSpPr>
        <p:spPr>
          <a:xfrm>
            <a:off x="6847840" y="4665395"/>
            <a:ext cx="51714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rlt"/>
              </a:rPr>
              <a:t>C Machado </a:t>
            </a:r>
            <a:r>
              <a:rPr lang="en-US" sz="1800" b="1" dirty="0">
                <a:effectLst/>
                <a:latin typeface="Crlt"/>
              </a:rPr>
              <a:t>Functional Specification for the AD E-Cooler HV Powering</a:t>
            </a:r>
            <a:r>
              <a:rPr lang="en-US" sz="1800" i="1" dirty="0">
                <a:effectLst/>
                <a:latin typeface="Crlt"/>
              </a:rPr>
              <a:t> </a:t>
            </a:r>
            <a:br>
              <a:rPr lang="en-US" sz="1800" i="1" dirty="0">
                <a:effectLst/>
                <a:latin typeface="Crlt"/>
              </a:rPr>
            </a:br>
            <a:r>
              <a:rPr lang="en-US" sz="1800" dirty="0">
                <a:effectLst/>
                <a:latin typeface="Crlt"/>
              </a:rPr>
              <a:t>EDMS document AD-LNT-ES- 0004</a:t>
            </a:r>
            <a:endParaRPr lang="en-US" dirty="0"/>
          </a:p>
        </p:txBody>
      </p:sp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DFCE4A40-95E5-38F5-DE73-4412E0B5993B}"/>
              </a:ext>
            </a:extLst>
          </p:cNvPr>
          <p:cNvSpPr txBox="1">
            <a:spLocks/>
          </p:cNvSpPr>
          <p:nvPr/>
        </p:nvSpPr>
        <p:spPr>
          <a:xfrm>
            <a:off x="878840" y="17545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Off-the-shelf components</a:t>
            </a:r>
          </a:p>
          <a:p>
            <a:r>
              <a:rPr lang="en-US" dirty="0">
                <a:solidFill>
                  <a:schemeClr val="accent2"/>
                </a:solidFill>
              </a:rPr>
              <a:t>Acceptance tests ??? </a:t>
            </a:r>
          </a:p>
          <a:p>
            <a:r>
              <a:rPr lang="en-US" dirty="0">
                <a:sym typeface="Wingdings" pitchFamily="2" charset="2"/>
              </a:rPr>
              <a:t>DC powering required for magnets measurements</a:t>
            </a:r>
          </a:p>
          <a:p>
            <a:r>
              <a:rPr lang="en-US" dirty="0">
                <a:sym typeface="Wingdings" pitchFamily="2" charset="2"/>
              </a:rPr>
              <a:t>HV powering: 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need to measure in situ ???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83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uiExpand="1" build="p"/>
      <p:bldP spid="1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266B16CF-A0F5-05C4-CA55-3C5783B75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1572542"/>
            <a:ext cx="9926320" cy="4230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BDE54-0787-9983-4FD1-08D4877CF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system, TE-VSC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4C8125-484D-71D8-1CF2-E33247429098}"/>
              </a:ext>
            </a:extLst>
          </p:cNvPr>
          <p:cNvSpPr/>
          <p:nvPr/>
        </p:nvSpPr>
        <p:spPr>
          <a:xfrm>
            <a:off x="304800" y="1503680"/>
            <a:ext cx="11673840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306F3B0D-8446-A328-AAF8-8A4966E89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F0C9EFE2-B5B2-8D1E-D76E-7EEC2395E0A9}"/>
              </a:ext>
            </a:extLst>
          </p:cNvPr>
          <p:cNvSpPr txBox="1">
            <a:spLocks/>
          </p:cNvSpPr>
          <p:nvPr/>
        </p:nvSpPr>
        <p:spPr>
          <a:xfrm>
            <a:off x="878840" y="17545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Mechanical acceptance</a:t>
            </a:r>
          </a:p>
          <a:p>
            <a:r>
              <a:rPr lang="en-US" dirty="0"/>
              <a:t>All vacuum components have to undergo to acceptance tests defined in: </a:t>
            </a:r>
            <a:br>
              <a:rPr lang="en-US" dirty="0"/>
            </a:br>
            <a:r>
              <a:rPr lang="en-US" dirty="0">
                <a:latin typeface="Crlt"/>
              </a:rPr>
              <a:t>P </a:t>
            </a:r>
            <a:r>
              <a:rPr lang="en-US" dirty="0" err="1">
                <a:latin typeface="Crlt"/>
              </a:rPr>
              <a:t>Chiggiato</a:t>
            </a:r>
            <a:r>
              <a:rPr lang="en-US" dirty="0">
                <a:latin typeface="Crlt"/>
              </a:rPr>
              <a:t>, J Somoza, G </a:t>
            </a:r>
            <a:r>
              <a:rPr lang="en-US" dirty="0" err="1">
                <a:latin typeface="Crlt"/>
              </a:rPr>
              <a:t>Bregliozzi</a:t>
            </a:r>
            <a:br>
              <a:rPr lang="en-US" dirty="0">
                <a:latin typeface="Crlt"/>
              </a:rPr>
            </a:br>
            <a:r>
              <a:rPr lang="en-US" b="1" i="1" dirty="0">
                <a:latin typeface="Crlt"/>
              </a:rPr>
              <a:t>CRITERIA FOR VACUUM ACCEPTANCE TESTS</a:t>
            </a:r>
            <a:r>
              <a:rPr lang="en-US" i="1" dirty="0">
                <a:latin typeface="Crlt"/>
              </a:rPr>
              <a:t> </a:t>
            </a:r>
            <a:br>
              <a:rPr lang="en-US" i="1" dirty="0">
                <a:latin typeface="Crlt"/>
              </a:rPr>
            </a:br>
            <a:r>
              <a:rPr lang="en-US" dirty="0">
                <a:latin typeface="Crlt"/>
              </a:rPr>
              <a:t>EDMS document ACC-V-ES-0001 (CERN, 2020)</a:t>
            </a:r>
            <a:r>
              <a:rPr lang="en-US" dirty="0"/>
              <a:t> </a:t>
            </a:r>
            <a:endParaRPr lang="en-US" dirty="0">
              <a:sym typeface="Wingdings" pitchFamily="2" charset="2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65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uiExpand="1" build="p"/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ircular metal object with holes&#10;&#10;Description automatically generated">
            <a:extLst>
              <a:ext uri="{FF2B5EF4-FFF2-40B4-BE49-F238E27FC236}">
                <a16:creationId xmlns:a16="http://schemas.microsoft.com/office/drawing/2014/main" id="{91EA6314-AEA1-6CB4-772C-6A15F138A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379" y="1557495"/>
            <a:ext cx="4002174" cy="4289459"/>
          </a:xfrm>
          <a:prstGeom prst="rect">
            <a:avLst/>
          </a:prstGeom>
        </p:spPr>
      </p:pic>
      <p:pic>
        <p:nvPicPr>
          <p:cNvPr id="8" name="Picture 7" descr="A close-up of a cylindrical object&#10;&#10;Description automatically generated">
            <a:extLst>
              <a:ext uri="{FF2B5EF4-FFF2-40B4-BE49-F238E27FC236}">
                <a16:creationId xmlns:a16="http://schemas.microsoft.com/office/drawing/2014/main" id="{15A1B17F-EF64-FD24-7C06-A01216235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255" y="2297237"/>
            <a:ext cx="4673111" cy="36054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BDE54-0787-9983-4FD1-08D4877CF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BPM, SY-BI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4C8125-484D-71D8-1CF2-E33247429098}"/>
              </a:ext>
            </a:extLst>
          </p:cNvPr>
          <p:cNvSpPr/>
          <p:nvPr/>
        </p:nvSpPr>
        <p:spPr>
          <a:xfrm>
            <a:off x="304800" y="1503680"/>
            <a:ext cx="11673840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306F3B0D-8446-A328-AAF8-8A4966E89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F0C9EFE2-B5B2-8D1E-D76E-7EEC2395E0A9}"/>
              </a:ext>
            </a:extLst>
          </p:cNvPr>
          <p:cNvSpPr txBox="1">
            <a:spLocks/>
          </p:cNvSpPr>
          <p:nvPr/>
        </p:nvSpPr>
        <p:spPr>
          <a:xfrm>
            <a:off x="878840" y="17545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Mechanical acceptance</a:t>
            </a:r>
          </a:p>
          <a:p>
            <a:r>
              <a:rPr lang="en-US" dirty="0"/>
              <a:t>Vacuum after NEG coating and bake-out</a:t>
            </a:r>
          </a:p>
          <a:p>
            <a:r>
              <a:rPr lang="en-US" dirty="0">
                <a:solidFill>
                  <a:schemeClr val="accent6"/>
                </a:solidFill>
              </a:rPr>
              <a:t>Cables magnetic properties</a:t>
            </a:r>
          </a:p>
          <a:p>
            <a:r>
              <a:rPr lang="en-US" dirty="0">
                <a:solidFill>
                  <a:srgbClr val="FFFF00"/>
                </a:solidFill>
                <a:highlight>
                  <a:srgbClr val="00D6F0"/>
                </a:highlight>
              </a:rPr>
              <a:t>BPM electric response yet to be defined in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68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uiExpand="1" build="p"/>
      <p:bldP spid="1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C38E-E8B4-AAD5-4C78-8A45FAB05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Handling, EN-HE</a:t>
            </a:r>
          </a:p>
        </p:txBody>
      </p:sp>
      <p:pic>
        <p:nvPicPr>
          <p:cNvPr id="4" name="Content Placeholder 3" descr="A yellow crane in a room&#10;&#10;Description automatically generated">
            <a:extLst>
              <a:ext uri="{FF2B5EF4-FFF2-40B4-BE49-F238E27FC236}">
                <a16:creationId xmlns:a16="http://schemas.microsoft.com/office/drawing/2014/main" id="{B13FBFCD-5ADD-F497-514A-03ABA9917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3681" y="1524178"/>
            <a:ext cx="5844638" cy="4351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56B9D2-8F74-9436-57F3-1893B3E40FF8}"/>
              </a:ext>
            </a:extLst>
          </p:cNvPr>
          <p:cNvSpPr/>
          <p:nvPr/>
        </p:nvSpPr>
        <p:spPr>
          <a:xfrm>
            <a:off x="304800" y="1503680"/>
            <a:ext cx="11673840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C8C03BBD-7240-65C3-0E00-CC8B47106AA7}"/>
              </a:ext>
            </a:extLst>
          </p:cNvPr>
          <p:cNvSpPr txBox="1">
            <a:spLocks/>
          </p:cNvSpPr>
          <p:nvPr/>
        </p:nvSpPr>
        <p:spPr>
          <a:xfrm>
            <a:off x="878840" y="17545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new handling system (crane + offset-load lifting beams) has been studied to allow the lifting of – in particular – the expansion solenoid, and shall be ready prior starting the de-installation</a:t>
            </a:r>
            <a:endParaRPr lang="en-US" dirty="0">
              <a:solidFill>
                <a:schemeClr val="accent6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ighlight>
                  <a:srgbClr val="00D6F0"/>
                </a:highlight>
              </a:rPr>
              <a:t>Timeline and acceptance criteria?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88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5A72F-267A-724E-4993-8471557C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and Installation Sequence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C02AF-45B1-D152-A875-9FB715FE9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Integration and Installation Sequence Review will be organized around Easter 2026</a:t>
            </a:r>
          </a:p>
          <a:p>
            <a:r>
              <a:rPr lang="en-US" dirty="0"/>
              <a:t>Scope</a:t>
            </a:r>
          </a:p>
          <a:p>
            <a:pPr lvl="1"/>
            <a:r>
              <a:rPr lang="en-US" dirty="0"/>
              <a:t>To communicate to everyone any non-conformity during production and allow enough time to react and compensate  </a:t>
            </a:r>
          </a:p>
          <a:p>
            <a:pPr lvl="1"/>
            <a:r>
              <a:rPr lang="en-US" dirty="0"/>
              <a:t>To make sure that all tooling necessary for installation is ready in time</a:t>
            </a:r>
          </a:p>
          <a:p>
            <a:pPr lvl="1"/>
            <a:r>
              <a:rPr lang="en-US" dirty="0"/>
              <a:t>Improve coordination between different teams and avoid time/space clashes</a:t>
            </a:r>
          </a:p>
          <a:p>
            <a:pPr lvl="1"/>
            <a:r>
              <a:rPr lang="en-US" dirty="0"/>
              <a:t>Give guidelines</a:t>
            </a:r>
          </a:p>
        </p:txBody>
      </p:sp>
    </p:spTree>
    <p:extLst>
      <p:ext uri="{BB962C8B-B14F-4D97-AF65-F5344CB8AC3E}">
        <p14:creationId xmlns:p14="http://schemas.microsoft.com/office/powerpoint/2010/main" val="114461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89DA-03E0-6F68-7919-9B7153FC5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risk “</a:t>
            </a:r>
            <a:r>
              <a:rPr lang="en-US"/>
              <a:t>light” analysis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2E250E8-38F6-EB1E-403F-2B9ABA70D1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15701"/>
            <a:ext cx="10515600" cy="357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92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4392F-337E-0AEC-2492-5B7EABBF5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</a:t>
            </a:r>
            <a:r>
              <a:rPr lang="en-US" dirty="0">
                <a:solidFill>
                  <a:schemeClr val="accent4"/>
                </a:solidFill>
              </a:rPr>
              <a:t>outstanding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655B5-C734-7ED6-3F46-AC4613AEF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Schedule with LS3 delayed compensates for magnet procurement</a:t>
            </a:r>
          </a:p>
          <a:p>
            <a:pPr marL="457200" lvl="1" indent="0">
              <a:buNone/>
            </a:pPr>
            <a:r>
              <a:rPr lang="en-US" dirty="0"/>
              <a:t>Still Go/No-Go necessary to be able to dismount and leave enough time</a:t>
            </a:r>
          </a:p>
          <a:p>
            <a:r>
              <a:rPr lang="en-US" dirty="0"/>
              <a:t>For the Go/No-Go need of DOCUMENT defining test results</a:t>
            </a:r>
          </a:p>
          <a:p>
            <a:pPr lvl="1"/>
            <a:r>
              <a:rPr lang="en-US" dirty="0"/>
              <a:t>Mechanical integration almost completed – </a:t>
            </a:r>
            <a:r>
              <a:rPr lang="en-US" dirty="0">
                <a:solidFill>
                  <a:schemeClr val="accent4"/>
                </a:solidFill>
              </a:rPr>
              <a:t>Go/No-Go  values in doc?</a:t>
            </a:r>
          </a:p>
          <a:p>
            <a:pPr lvl="1"/>
            <a:r>
              <a:rPr lang="en-US" dirty="0"/>
              <a:t>Gun in design, </a:t>
            </a:r>
          </a:p>
          <a:p>
            <a:pPr lvl="1"/>
            <a:r>
              <a:rPr lang="en-US" dirty="0"/>
              <a:t>Collector tests after construction – </a:t>
            </a:r>
            <a:r>
              <a:rPr lang="en-US" dirty="0">
                <a:solidFill>
                  <a:schemeClr val="accent4"/>
                </a:solidFill>
              </a:rPr>
              <a:t>technical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specs document</a:t>
            </a:r>
          </a:p>
          <a:p>
            <a:pPr lvl="1"/>
            <a:r>
              <a:rPr lang="en-US" dirty="0"/>
              <a:t>Magnets in procurements – </a:t>
            </a:r>
            <a:r>
              <a:rPr lang="en-US" dirty="0">
                <a:solidFill>
                  <a:schemeClr val="accent4"/>
                </a:solidFill>
              </a:rPr>
              <a:t>Go/No-Go document</a:t>
            </a:r>
          </a:p>
          <a:p>
            <a:pPr lvl="1"/>
            <a:r>
              <a:rPr lang="en-US" dirty="0"/>
              <a:t>Power converters in procurements – </a:t>
            </a:r>
            <a:r>
              <a:rPr lang="en-US" dirty="0">
                <a:solidFill>
                  <a:schemeClr val="accent4"/>
                </a:solidFill>
              </a:rPr>
              <a:t>Go/No-Go document</a:t>
            </a:r>
          </a:p>
          <a:p>
            <a:pPr lvl="1"/>
            <a:r>
              <a:rPr lang="en-US" dirty="0"/>
              <a:t>BPM being tested – </a:t>
            </a:r>
            <a:r>
              <a:rPr lang="en-US" dirty="0">
                <a:solidFill>
                  <a:schemeClr val="accent4"/>
                </a:solidFill>
              </a:rPr>
              <a:t>Go/No-Go value in doc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Handling??</a:t>
            </a:r>
          </a:p>
          <a:p>
            <a:r>
              <a:rPr lang="en-US" dirty="0">
                <a:solidFill>
                  <a:schemeClr val="accent4"/>
                </a:solidFill>
              </a:rPr>
              <a:t>Risk analysis</a:t>
            </a:r>
          </a:p>
        </p:txBody>
      </p:sp>
    </p:spTree>
    <p:extLst>
      <p:ext uri="{BB962C8B-B14F-4D97-AF65-F5344CB8AC3E}">
        <p14:creationId xmlns:p14="http://schemas.microsoft.com/office/powerpoint/2010/main" val="1651860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061CC8-8A2C-F5A8-8830-9B351CA06B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0670" y="1382486"/>
            <a:ext cx="8325701" cy="4543765"/>
          </a:xfr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EFE4D3-CBF9-A050-1174-90387168A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483"/>
          </a:xfrm>
        </p:spPr>
        <p:txBody>
          <a:bodyPr>
            <a:normAutofit fontScale="90000"/>
          </a:bodyPr>
          <a:lstStyle/>
          <a:p>
            <a:r>
              <a:rPr lang="en-US" dirty="0"/>
              <a:t>AD e-cooler cartoon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EB3DBC9-5C22-7CC2-6960-1A6800EF51AB}"/>
              </a:ext>
            </a:extLst>
          </p:cNvPr>
          <p:cNvSpPr/>
          <p:nvPr/>
        </p:nvSpPr>
        <p:spPr>
          <a:xfrm rot="19248602">
            <a:off x="9316720" y="4947920"/>
            <a:ext cx="1757680" cy="57912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Controls &amp; </a:t>
            </a:r>
            <a:r>
              <a:rPr lang="en-US" dirty="0" err="1"/>
              <a:t>Intelocks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0D36005-AEE9-A648-959C-251A0DB9A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741" y="919660"/>
            <a:ext cx="9717315" cy="56074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9FD803-76C0-5163-8FD7-D200EB0A3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483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Magnets planning as of 1</a:t>
            </a:r>
            <a:r>
              <a:rPr lang="en-US" baseline="30000" dirty="0"/>
              <a:t>st</a:t>
            </a:r>
            <a:r>
              <a:rPr lang="en-US" dirty="0"/>
              <a:t> Aug ’24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E904A-C16C-E1A7-D45C-7E9FF09EA67B}"/>
              </a:ext>
            </a:extLst>
          </p:cNvPr>
          <p:cNvSpPr txBox="1"/>
          <p:nvPr/>
        </p:nvSpPr>
        <p:spPr>
          <a:xfrm>
            <a:off x="6487886" y="2884714"/>
            <a:ext cx="4701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highlight>
                  <a:srgbClr val="FFFF00"/>
                </a:highlight>
              </a:rPr>
              <a:t>H/V orbit correctors design not yet completed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4DE782-2E44-0DE6-DC4A-09F132403436}"/>
              </a:ext>
            </a:extLst>
          </p:cNvPr>
          <p:cNvSpPr txBox="1"/>
          <p:nvPr/>
        </p:nvSpPr>
        <p:spPr>
          <a:xfrm>
            <a:off x="4767944" y="6368144"/>
            <a:ext cx="324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Supports mounted and aligned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D5D6C6-7845-85B0-7A2E-3F563EBB083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8012294" y="6190343"/>
            <a:ext cx="1305877" cy="36246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1B8B60-762C-7856-6620-2C7676B5D163}"/>
              </a:ext>
            </a:extLst>
          </p:cNvPr>
          <p:cNvSpPr txBox="1"/>
          <p:nvPr/>
        </p:nvSpPr>
        <p:spPr>
          <a:xfrm>
            <a:off x="8741229" y="6389916"/>
            <a:ext cx="227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DC power converters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5E42CB-D4A9-69A8-0479-5BCE531F4CF5}"/>
              </a:ext>
            </a:extLst>
          </p:cNvPr>
          <p:cNvCxnSpPr>
            <a:cxnSpLocks/>
          </p:cNvCxnSpPr>
          <p:nvPr/>
        </p:nvCxnSpPr>
        <p:spPr>
          <a:xfrm flipV="1">
            <a:off x="9078799" y="6379029"/>
            <a:ext cx="515144" cy="9797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935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D78971-6FE3-B119-6BDE-DCB2CB15F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69" y="986477"/>
            <a:ext cx="10732169" cy="50749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9FD803-76C0-5163-8FD7-D200EB0A3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483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Magnets planning as of 30</a:t>
            </a:r>
            <a:r>
              <a:rPr lang="en-US" baseline="30000" dirty="0"/>
              <a:t>th</a:t>
            </a:r>
            <a:r>
              <a:rPr lang="en-US" dirty="0"/>
              <a:t> Sep ’24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E904A-C16C-E1A7-D45C-7E9FF09EA67B}"/>
              </a:ext>
            </a:extLst>
          </p:cNvPr>
          <p:cNvSpPr txBox="1"/>
          <p:nvPr/>
        </p:nvSpPr>
        <p:spPr>
          <a:xfrm>
            <a:off x="2599280" y="4983026"/>
            <a:ext cx="3701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highlight>
                  <a:srgbClr val="FFFF00"/>
                </a:highlight>
              </a:rPr>
              <a:t>H/V orbit correctors design not yet completed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4DE782-2E44-0DE6-DC4A-09F132403436}"/>
              </a:ext>
            </a:extLst>
          </p:cNvPr>
          <p:cNvSpPr txBox="1"/>
          <p:nvPr/>
        </p:nvSpPr>
        <p:spPr>
          <a:xfrm>
            <a:off x="5586093" y="6031261"/>
            <a:ext cx="324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Supports mounted and aligned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D5D6C6-7845-85B0-7A2E-3F563EBB083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8830443" y="5775158"/>
            <a:ext cx="862197" cy="440769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1B8B60-762C-7856-6620-2C7676B5D163}"/>
              </a:ext>
            </a:extLst>
          </p:cNvPr>
          <p:cNvSpPr txBox="1"/>
          <p:nvPr/>
        </p:nvSpPr>
        <p:spPr>
          <a:xfrm>
            <a:off x="8741229" y="6389916"/>
            <a:ext cx="227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DC power converters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5E42CB-D4A9-69A8-0479-5BCE531F4CF5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9877085" y="5977290"/>
            <a:ext cx="123564" cy="41262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20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55F09D-3D0A-38B8-575E-13E6DE888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79F48C-561B-EB97-977E-3E7918CCE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LHC/Injectors long term schedule and AD e-cooler planning</a:t>
            </a:r>
          </a:p>
          <a:p>
            <a:r>
              <a:rPr lang="en-US" dirty="0"/>
              <a:t>Go/No-Go brief overview per system</a:t>
            </a:r>
          </a:p>
          <a:p>
            <a:r>
              <a:rPr lang="en-US" dirty="0"/>
              <a:t>Summary of outstanding questions</a:t>
            </a:r>
          </a:p>
        </p:txBody>
      </p:sp>
    </p:spTree>
    <p:extLst>
      <p:ext uri="{BB962C8B-B14F-4D97-AF65-F5344CB8AC3E}">
        <p14:creationId xmlns:p14="http://schemas.microsoft.com/office/powerpoint/2010/main" val="332278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DE1F80-35D4-D4AE-C07A-D9E4A9430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20" y="142931"/>
            <a:ext cx="11551920" cy="6509163"/>
          </a:xfrm>
          <a:prstGeom prst="rect">
            <a:avLst/>
          </a:prstGeom>
          <a:effectLst>
            <a:outerShdw blurRad="63500" sx="101000" sy="101000" algn="ctr" rotWithShape="0">
              <a:schemeClr val="tx2">
                <a:lumMod val="75000"/>
                <a:lumOff val="25000"/>
                <a:alpha val="40000"/>
              </a:schemeClr>
            </a:outerShdw>
          </a:effectLst>
        </p:spPr>
      </p:pic>
      <p:sp>
        <p:nvSpPr>
          <p:cNvPr id="6" name="Left-Right Arrow 5">
            <a:extLst>
              <a:ext uri="{FF2B5EF4-FFF2-40B4-BE49-F238E27FC236}">
                <a16:creationId xmlns:a16="http://schemas.microsoft.com/office/drawing/2014/main" id="{EA2E03A9-6420-120D-78F3-338D7A288098}"/>
              </a:ext>
            </a:extLst>
          </p:cNvPr>
          <p:cNvSpPr/>
          <p:nvPr/>
        </p:nvSpPr>
        <p:spPr>
          <a:xfrm>
            <a:off x="6217920" y="2712720"/>
            <a:ext cx="1747520" cy="314960"/>
          </a:xfrm>
          <a:prstGeom prst="leftRightArrow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28CBC1-6CF0-E6F3-1CF8-BABC26E0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634" y="113917"/>
            <a:ext cx="4444803" cy="458840"/>
          </a:xfrm>
        </p:spPr>
        <p:txBody>
          <a:bodyPr>
            <a:normAutofit/>
          </a:bodyPr>
          <a:lstStyle/>
          <a:p>
            <a:pPr algn="r"/>
            <a:r>
              <a:rPr lang="en-US" sz="2000" dirty="0"/>
              <a:t>Outcome of LS3 readiness review</a:t>
            </a:r>
          </a:p>
        </p:txBody>
      </p:sp>
    </p:spTree>
    <p:extLst>
      <p:ext uri="{BB962C8B-B14F-4D97-AF65-F5344CB8AC3E}">
        <p14:creationId xmlns:p14="http://schemas.microsoft.com/office/powerpoint/2010/main" val="56303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37FC07-414B-A41B-9470-8452BC4DC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" y="382582"/>
            <a:ext cx="12063116" cy="6142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9FD803-76C0-5163-8FD7-D200EB0A3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374" y="365125"/>
            <a:ext cx="10515600" cy="649483"/>
          </a:xfrm>
        </p:spPr>
        <p:txBody>
          <a:bodyPr>
            <a:normAutofit fontScale="90000"/>
          </a:bodyPr>
          <a:lstStyle/>
          <a:p>
            <a:r>
              <a:rPr lang="en-US" dirty="0"/>
              <a:t>Overall planning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0672AD-B76E-1A41-56F5-3681BEC6706B}"/>
              </a:ext>
            </a:extLst>
          </p:cNvPr>
          <p:cNvSpPr txBox="1"/>
          <p:nvPr/>
        </p:nvSpPr>
        <p:spPr>
          <a:xfrm>
            <a:off x="3777937" y="5993674"/>
            <a:ext cx="483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highlight>
                  <a:srgbClr val="FFFF00"/>
                </a:highlight>
              </a:rPr>
              <a:t>Interplay with other AD activities to be checked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EF4FD2-88E5-191F-CDC1-29BCCE614AFC}"/>
              </a:ext>
            </a:extLst>
          </p:cNvPr>
          <p:cNvSpPr/>
          <p:nvPr/>
        </p:nvSpPr>
        <p:spPr>
          <a:xfrm>
            <a:off x="8703425" y="4580313"/>
            <a:ext cx="590204" cy="19119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E00BBA-BF06-8321-5F00-3248641102FC}"/>
              </a:ext>
            </a:extLst>
          </p:cNvPr>
          <p:cNvSpPr txBox="1"/>
          <p:nvPr/>
        </p:nvSpPr>
        <p:spPr>
          <a:xfrm>
            <a:off x="7982855" y="4557486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Shielding </a:t>
            </a:r>
            <a:r>
              <a:rPr lang="en-US" sz="1200" dirty="0">
                <a:solidFill>
                  <a:srgbClr val="FFFF00"/>
                </a:solidFill>
              </a:rPr>
              <a:t>opening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358DC8-2A0C-5310-F204-83C7A93F9763}"/>
              </a:ext>
            </a:extLst>
          </p:cNvPr>
          <p:cNvSpPr txBox="1"/>
          <p:nvPr/>
        </p:nvSpPr>
        <p:spPr>
          <a:xfrm>
            <a:off x="2358190" y="4735629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ISR tunnel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A74F7-0D3E-F433-7B84-0E5CE8EB1F4A}"/>
              </a:ext>
            </a:extLst>
          </p:cNvPr>
          <p:cNvSpPr txBox="1"/>
          <p:nvPr/>
        </p:nvSpPr>
        <p:spPr>
          <a:xfrm>
            <a:off x="9328543" y="1609966"/>
            <a:ext cx="606391" cy="400110"/>
          </a:xfrm>
          <a:prstGeom prst="rect">
            <a:avLst/>
          </a:prstGeom>
          <a:gradFill flip="none" rotWithShape="1">
            <a:gsLst>
              <a:gs pos="0">
                <a:srgbClr val="02FFFF"/>
              </a:gs>
              <a:gs pos="49000">
                <a:srgbClr val="00D6F0"/>
              </a:gs>
              <a:gs pos="100000">
                <a:srgbClr val="02FFFF"/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1000" dirty="0"/>
              <a:t>Current delay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C97D2A9-BF54-870A-898D-43A7164BDCFE}"/>
              </a:ext>
            </a:extLst>
          </p:cNvPr>
          <p:cNvSpPr/>
          <p:nvPr/>
        </p:nvSpPr>
        <p:spPr>
          <a:xfrm>
            <a:off x="7956331" y="4351284"/>
            <a:ext cx="4120055" cy="218615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Presentation by William</a:t>
            </a:r>
          </a:p>
        </p:txBody>
      </p: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26702DC6-105B-38BA-2540-7CF59868E014}"/>
              </a:ext>
            </a:extLst>
          </p:cNvPr>
          <p:cNvSpPr/>
          <p:nvPr/>
        </p:nvSpPr>
        <p:spPr>
          <a:xfrm>
            <a:off x="8676640" y="670560"/>
            <a:ext cx="3312160" cy="314960"/>
          </a:xfrm>
          <a:prstGeom prst="leftRightArrow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8A9C9C-FFAB-A6B9-1A46-639C445F6CBD}"/>
              </a:ext>
            </a:extLst>
          </p:cNvPr>
          <p:cNvSpPr txBox="1"/>
          <p:nvPr/>
        </p:nvSpPr>
        <p:spPr>
          <a:xfrm>
            <a:off x="904351" y="3808324"/>
            <a:ext cx="17924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with offset-load lifting beams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4D166B-CEF6-AD48-7EFF-BCB59C1D04A6}"/>
              </a:ext>
            </a:extLst>
          </p:cNvPr>
          <p:cNvSpPr txBox="1"/>
          <p:nvPr/>
        </p:nvSpPr>
        <p:spPr>
          <a:xfrm>
            <a:off x="61965" y="3799950"/>
            <a:ext cx="55015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EN-HE</a:t>
            </a:r>
          </a:p>
        </p:txBody>
      </p:sp>
    </p:spTree>
    <p:extLst>
      <p:ext uri="{BB962C8B-B14F-4D97-AF65-F5344CB8AC3E}">
        <p14:creationId xmlns:p14="http://schemas.microsoft.com/office/powerpoint/2010/main" val="188203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document&#10;&#10;Description automatically generated">
            <a:extLst>
              <a:ext uri="{FF2B5EF4-FFF2-40B4-BE49-F238E27FC236}">
                <a16:creationId xmlns:a16="http://schemas.microsoft.com/office/drawing/2014/main" id="{BE6F28FE-EF64-7885-C3EE-E68340EAD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851" y="1026161"/>
            <a:ext cx="5777429" cy="5222240"/>
          </a:xfrm>
          <a:prstGeom prst="rect">
            <a:avLst/>
          </a:prstGeom>
          <a:effectLst>
            <a:outerShdw blurRad="63500" sx="101000" sy="101000" algn="ctr" rotWithShape="0">
              <a:schemeClr val="accent1">
                <a:lumMod val="75000"/>
                <a:alpha val="40000"/>
              </a:scheme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EEB041-B86F-7C73-6BB7-FFC4CAF7A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Go/No-Go </a:t>
            </a:r>
            <a:r>
              <a:rPr lang="en-US" dirty="0"/>
              <a:t>document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7F0663-60DE-4A6B-6224-0CC8E12D3A94}"/>
              </a:ext>
            </a:extLst>
          </p:cNvPr>
          <p:cNvSpPr/>
          <p:nvPr/>
        </p:nvSpPr>
        <p:spPr>
          <a:xfrm>
            <a:off x="5821680" y="883920"/>
            <a:ext cx="6045200" cy="54864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0C0B4-361D-A4B7-780C-3B457A196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limited timescales available between the delivery of its sub-components and final installation will not allow testing the fully assembled electron cooler</a:t>
            </a:r>
          </a:p>
          <a:p>
            <a:r>
              <a:rPr lang="en-US" b="1" dirty="0"/>
              <a:t>Testing only single components and characterize full magnetic system</a:t>
            </a:r>
          </a:p>
          <a:p>
            <a:r>
              <a:rPr lang="en-US" dirty="0"/>
              <a:t>Go/No-Go document details measurements to be performed and the target result values for the new electron cooler to be operational </a:t>
            </a:r>
          </a:p>
          <a:p>
            <a:r>
              <a:rPr lang="en-US" dirty="0">
                <a:solidFill>
                  <a:schemeClr val="accent6"/>
                </a:solidFill>
              </a:rPr>
              <a:t>Go/No-Go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 </a:t>
            </a:r>
            <a:r>
              <a:rPr lang="en-US" dirty="0"/>
              <a:t>De-install only when all the critical components are delivered from the supplier at CERN and tested to their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395304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odel of a machine&#10;&#10;Description automatically generated">
            <a:extLst>
              <a:ext uri="{FF2B5EF4-FFF2-40B4-BE49-F238E27FC236}">
                <a16:creationId xmlns:a16="http://schemas.microsoft.com/office/drawing/2014/main" id="{AF130890-B9D2-E1A6-6A1E-CC4F601DC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" y="1749318"/>
            <a:ext cx="10813320" cy="47327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913465-AAFE-A3EA-B90E-0430457F1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mechanical design and integration, SY-BI &amp; EN-MME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234FA6-668E-0B79-4922-D53240177905}"/>
              </a:ext>
            </a:extLst>
          </p:cNvPr>
          <p:cNvSpPr/>
          <p:nvPr/>
        </p:nvSpPr>
        <p:spPr>
          <a:xfrm>
            <a:off x="650240" y="1717040"/>
            <a:ext cx="10853928" cy="45994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40813-456B-0B75-424F-56C59C65450C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r>
              <a:rPr lang="en-US" dirty="0"/>
              <a:t>Mechanical integration (drawings)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At the level of the AD ring almost completed</a:t>
            </a:r>
            <a:r>
              <a:rPr lang="en-US" dirty="0"/>
              <a:t> (</a:t>
            </a:r>
            <a:r>
              <a:rPr lang="en-US" dirty="0">
                <a:solidFill>
                  <a:schemeClr val="accent2"/>
                </a:solidFill>
              </a:rPr>
              <a:t>H/V correctors missing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At the level of sub-component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Girders completed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Magnets (but H/V correctors) completed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Vacuum chamber completed (including BPM and cables)</a:t>
            </a:r>
          </a:p>
          <a:p>
            <a:pPr lvl="2"/>
            <a:r>
              <a:rPr lang="en-US" dirty="0"/>
              <a:t>Collector vacuum chamber integrated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Gun in design</a:t>
            </a:r>
            <a:r>
              <a:rPr lang="en-US" dirty="0"/>
              <a:t> </a:t>
            </a:r>
          </a:p>
          <a:p>
            <a:r>
              <a:rPr lang="en-US" dirty="0"/>
              <a:t>Acceptance tests done at reception</a:t>
            </a:r>
          </a:p>
          <a:p>
            <a:r>
              <a:rPr lang="en-US" dirty="0"/>
              <a:t>Pre-assembly </a:t>
            </a:r>
            <a:r>
              <a:rPr lang="en-US" dirty="0">
                <a:sym typeface="Wingdings" pitchFamily="2" charset="2"/>
              </a:rPr>
              <a:t> see William’s presentation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A0147C-1270-9311-749F-3621F0998D09}"/>
              </a:ext>
            </a:extLst>
          </p:cNvPr>
          <p:cNvSpPr txBox="1"/>
          <p:nvPr/>
        </p:nvSpPr>
        <p:spPr>
          <a:xfrm>
            <a:off x="6654800" y="4778494"/>
            <a:ext cx="4988560" cy="523220"/>
          </a:xfrm>
          <a:prstGeom prst="rect">
            <a:avLst/>
          </a:prstGeom>
          <a:solidFill>
            <a:schemeClr val="accent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Need of further specifications?</a:t>
            </a:r>
          </a:p>
        </p:txBody>
      </p:sp>
    </p:spTree>
    <p:extLst>
      <p:ext uri="{BB962C8B-B14F-4D97-AF65-F5344CB8AC3E}">
        <p14:creationId xmlns:p14="http://schemas.microsoft.com/office/powerpoint/2010/main" val="44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uiExpand="1" build="p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BC10FDE-04AF-4100-7986-A700F4B3E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138" y="2844800"/>
            <a:ext cx="6222661" cy="3589996"/>
          </a:xfrm>
          <a:prstGeom prst="rect">
            <a:avLst/>
          </a:prstGeom>
        </p:spPr>
      </p:pic>
      <p:pic>
        <p:nvPicPr>
          <p:cNvPr id="8" name="Picture 7" descr="Diagram of a machine with text&#10;&#10;Description automatically generated with medium confidence">
            <a:extLst>
              <a:ext uri="{FF2B5EF4-FFF2-40B4-BE49-F238E27FC236}">
                <a16:creationId xmlns:a16="http://schemas.microsoft.com/office/drawing/2014/main" id="{374920B7-C5AA-6E73-F07F-67C0421D8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19" y="1600200"/>
            <a:ext cx="4950333" cy="27889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31856D-A0A4-B54A-7CAC-351FD79C3AB9}"/>
              </a:ext>
            </a:extLst>
          </p:cNvPr>
          <p:cNvSpPr/>
          <p:nvPr/>
        </p:nvSpPr>
        <p:spPr>
          <a:xfrm>
            <a:off x="518160" y="1493520"/>
            <a:ext cx="11297920" cy="506984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3A947A-773A-DF36-EA22-3BF680EB6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criteria for the electron gun, SY-BI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9D1B0-F49F-4138-0DE9-C1135DDF8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measurements at reception within tolerances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 “standard tolerances enough” (Gerard)</a:t>
            </a:r>
          </a:p>
          <a:p>
            <a:r>
              <a:rPr lang="en-US" dirty="0">
                <a:sym typeface="Wingdings" pitchFamily="2" charset="2"/>
              </a:rPr>
              <a:t>Vacuum after bakeout </a:t>
            </a:r>
          </a:p>
          <a:p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HV leakage current</a:t>
            </a:r>
          </a:p>
          <a:p>
            <a:r>
              <a:rPr lang="en-US" dirty="0">
                <a:sym typeface="Wingdings" pitchFamily="2" charset="2"/>
              </a:rPr>
              <a:t>Cathode temperature</a:t>
            </a:r>
          </a:p>
          <a:p>
            <a:r>
              <a:rPr lang="en-US" dirty="0">
                <a:sym typeface="Wingdings" pitchFamily="2" charset="2"/>
              </a:rPr>
              <a:t>Extracted current and perveance</a:t>
            </a:r>
          </a:p>
          <a:p>
            <a:r>
              <a:rPr lang="en-US" dirty="0">
                <a:sym typeface="Wingdings" pitchFamily="2" charset="2"/>
              </a:rPr>
              <a:t>Beam profile (when BTV mounted on test stand)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F1AAA1-8F08-F001-21BF-AF95DD75773A}"/>
              </a:ext>
            </a:extLst>
          </p:cNvPr>
          <p:cNvSpPr txBox="1"/>
          <p:nvPr/>
        </p:nvSpPr>
        <p:spPr>
          <a:xfrm>
            <a:off x="6116320" y="3244334"/>
            <a:ext cx="498856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/>
              <a:t>This is requiring a new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D3E547-3EC2-C4E5-B82F-59458056275A}"/>
              </a:ext>
            </a:extLst>
          </p:cNvPr>
          <p:cNvSpPr txBox="1"/>
          <p:nvPr/>
        </p:nvSpPr>
        <p:spPr>
          <a:xfrm>
            <a:off x="1513840" y="6096615"/>
            <a:ext cx="8961120" cy="646331"/>
          </a:xfrm>
          <a:prstGeom prst="rect">
            <a:avLst/>
          </a:prstGeom>
          <a:solidFill>
            <a:schemeClr val="accent4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G Khatri </a:t>
            </a:r>
            <a:r>
              <a:rPr lang="en-US" b="1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Specifications of the electron gun &amp; collector for the new AD e-cooler</a:t>
            </a:r>
            <a:r>
              <a:rPr lang="en-US" sz="1800" i="1" dirty="0">
                <a:solidFill>
                  <a:srgbClr val="FFFF00"/>
                </a:solidFill>
                <a:effectLst/>
                <a:latin typeface="Crlt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EDMS document AD-LNT-SPC- 0002 (CERN, 2024) </a:t>
            </a:r>
          </a:p>
        </p:txBody>
      </p:sp>
    </p:spTree>
    <p:extLst>
      <p:ext uri="{BB962C8B-B14F-4D97-AF65-F5344CB8AC3E}">
        <p14:creationId xmlns:p14="http://schemas.microsoft.com/office/powerpoint/2010/main" val="366472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B4BE96-F3E5-8677-FCBB-6732B2427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60" y="1323340"/>
            <a:ext cx="7710678" cy="545668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51F44E-E848-DB33-D9A2-0E2B6C6C0A36}"/>
              </a:ext>
            </a:extLst>
          </p:cNvPr>
          <p:cNvSpPr/>
          <p:nvPr/>
        </p:nvSpPr>
        <p:spPr>
          <a:xfrm>
            <a:off x="2082800" y="1310640"/>
            <a:ext cx="7752080" cy="54762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8ADBF-8407-C4F9-050D-73576AD1B508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86000">
                      <a:schemeClr val="accent6">
                        <a:lumMod val="97000"/>
                        <a:lumOff val="3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Mechanical measurements at reception within tolerances</a:t>
            </a:r>
            <a:endParaRPr lang="en-US" dirty="0"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86000">
                    <a:schemeClr val="accent6">
                      <a:lumMod val="97000"/>
                      <a:lumOff val="3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sym typeface="Wingdings" pitchFamily="2" charset="2"/>
            </a:endParaRP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86000">
                      <a:schemeClr val="accent6">
                        <a:lumMod val="97000"/>
                        <a:lumOff val="3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  <a:sym typeface="Wingdings" pitchFamily="2" charset="2"/>
              </a:rPr>
              <a:t>Vacuum after bakeout</a:t>
            </a:r>
            <a:r>
              <a:rPr lang="en-US" dirty="0">
                <a:gradFill flip="none" rotWithShape="1">
                  <a:gsLst>
                    <a:gs pos="0">
                      <a:schemeClr val="accent6">
                        <a:lumMod val="67000"/>
                      </a:schemeClr>
                    </a:gs>
                    <a:gs pos="48000">
                      <a:schemeClr val="accent6">
                        <a:lumMod val="97000"/>
                        <a:lumOff val="3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sym typeface="Wingdings" pitchFamily="2" charset="2"/>
              </a:rPr>
              <a:t> </a:t>
            </a:r>
          </a:p>
          <a:p>
            <a:r>
              <a:rPr lang="en-US" dirty="0">
                <a:sym typeface="Wingdings" pitchFamily="2" charset="2"/>
              </a:rPr>
              <a:t>HV leakage current (including decelerating and </a:t>
            </a:r>
            <a:r>
              <a:rPr lang="en-US" dirty="0" err="1">
                <a:sym typeface="Wingdings" pitchFamily="2" charset="2"/>
              </a:rPr>
              <a:t>repeller</a:t>
            </a:r>
            <a:r>
              <a:rPr lang="en-US" dirty="0">
                <a:sym typeface="Wingdings" pitchFamily="2" charset="2"/>
              </a:rPr>
              <a:t> electrodes)</a:t>
            </a:r>
          </a:p>
          <a:p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Resistance to high flux (temperature of the ”pot”)</a:t>
            </a:r>
          </a:p>
          <a:p>
            <a:r>
              <a:rPr lang="en-US" dirty="0">
                <a:sym typeface="Wingdings" pitchFamily="2" charset="2"/>
              </a:rPr>
              <a:t>Efficiency (leakage) with electrodes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9F5C374-9F8F-35AF-F846-488BFB8C8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criteria for the collector, SY-BI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4A3829-7F23-D818-B8EB-187C5CB34D41}"/>
              </a:ext>
            </a:extLst>
          </p:cNvPr>
          <p:cNvSpPr txBox="1"/>
          <p:nvPr/>
        </p:nvSpPr>
        <p:spPr>
          <a:xfrm>
            <a:off x="1513840" y="6096615"/>
            <a:ext cx="8961120" cy="646331"/>
          </a:xfrm>
          <a:prstGeom prst="rect">
            <a:avLst/>
          </a:prstGeom>
          <a:solidFill>
            <a:schemeClr val="accent4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effectLst/>
                <a:latin typeface="Crlt"/>
              </a:rPr>
              <a:t>G Khatri </a:t>
            </a:r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Specifications of the electron gun &amp; collector for the new AD e-cooler</a:t>
            </a:r>
            <a:r>
              <a:rPr lang="en-US" sz="1800" i="1" dirty="0">
                <a:solidFill>
                  <a:srgbClr val="FF0000"/>
                </a:solidFill>
                <a:effectLst/>
                <a:latin typeface="Crlt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Crlt"/>
              </a:rPr>
              <a:t>EDMS document AD-LNT-SPC- 0002 (CERN, 2024) </a:t>
            </a:r>
          </a:p>
        </p:txBody>
      </p:sp>
    </p:spTree>
    <p:extLst>
      <p:ext uri="{BB962C8B-B14F-4D97-AF65-F5344CB8AC3E}">
        <p14:creationId xmlns:p14="http://schemas.microsoft.com/office/powerpoint/2010/main" val="190336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odel of a machine&#10;&#10;Description automatically generated">
            <a:extLst>
              <a:ext uri="{FF2B5EF4-FFF2-40B4-BE49-F238E27FC236}">
                <a16:creationId xmlns:a16="http://schemas.microsoft.com/office/drawing/2014/main" id="{AF130890-B9D2-E1A6-6A1E-CC4F601DC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" y="1749318"/>
            <a:ext cx="10813320" cy="47327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C6E162A-937D-B9CD-26DE-5DA56A32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system, TE-MSC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1097A2-CED9-3D2F-EFF4-1806F9B8A64D}"/>
              </a:ext>
            </a:extLst>
          </p:cNvPr>
          <p:cNvSpPr txBox="1"/>
          <p:nvPr/>
        </p:nvSpPr>
        <p:spPr>
          <a:xfrm>
            <a:off x="7172960" y="529329"/>
            <a:ext cx="479552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C. </a:t>
            </a:r>
            <a:r>
              <a:rPr lang="en-US" sz="1800" dirty="0" err="1">
                <a:solidFill>
                  <a:srgbClr val="FFFF00"/>
                </a:solidFill>
                <a:effectLst/>
                <a:latin typeface="Crlt"/>
              </a:rPr>
              <a:t>Petrone</a:t>
            </a:r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. L von </a:t>
            </a:r>
            <a:r>
              <a:rPr lang="en-US" sz="1800" dirty="0" err="1">
                <a:solidFill>
                  <a:srgbClr val="FFFF00"/>
                </a:solidFill>
                <a:effectLst/>
                <a:latin typeface="Crlt"/>
              </a:rPr>
              <a:t>Freeden</a:t>
            </a:r>
            <a:r>
              <a:rPr lang="en-US" dirty="0">
                <a:solidFill>
                  <a:srgbClr val="FFFF00"/>
                </a:solidFill>
                <a:latin typeface="Crlt"/>
              </a:rPr>
              <a:t>:</a:t>
            </a:r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 </a:t>
            </a:r>
            <a:r>
              <a:rPr lang="en-US" sz="1800" b="1" dirty="0">
                <a:solidFill>
                  <a:srgbClr val="FFFF00"/>
                </a:solidFill>
                <a:effectLst/>
                <a:latin typeface="Crlt"/>
              </a:rPr>
              <a:t>The New AD Electron Cooler Magnet System Measurement Campaign</a:t>
            </a:r>
            <a:r>
              <a:rPr lang="en-US" sz="1800" i="1" dirty="0">
                <a:solidFill>
                  <a:srgbClr val="FFFF00"/>
                </a:solidFill>
                <a:effectLst/>
                <a:latin typeface="Crlt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Crlt"/>
              </a:rPr>
              <a:t>EDMS document AD-LNT-ES-000??????? 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589A6A-0955-7B92-398C-1AD0ADCC483F}"/>
              </a:ext>
            </a:extLst>
          </p:cNvPr>
          <p:cNvSpPr/>
          <p:nvPr/>
        </p:nvSpPr>
        <p:spPr>
          <a:xfrm>
            <a:off x="650240" y="1717040"/>
            <a:ext cx="10853928" cy="45994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FDF2E99-F4A4-8A2C-F121-1F6ACBBF5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Acceptance tests of single magnets </a:t>
            </a:r>
            <a:r>
              <a:rPr lang="en-US" dirty="0">
                <a:sym typeface="Wingdings" pitchFamily="2" charset="2"/>
              </a:rPr>
              <a:t> Go/No-Go</a:t>
            </a:r>
          </a:p>
          <a:p>
            <a:r>
              <a:rPr lang="en-US" dirty="0"/>
              <a:t>Full magnetic system measured (on aligned girders but without vacuum chambers) to </a:t>
            </a:r>
          </a:p>
          <a:p>
            <a:pPr lvl="1"/>
            <a:r>
              <a:rPr lang="en-US" dirty="0"/>
              <a:t>Characterize circuits and tune to specified magnetic field quality</a:t>
            </a:r>
          </a:p>
          <a:p>
            <a:pPr lvl="1"/>
            <a:r>
              <a:rPr lang="en-US" dirty="0"/>
              <a:t>Define nominal settings for steerers </a:t>
            </a:r>
          </a:p>
          <a:p>
            <a:r>
              <a:rPr lang="en-US" dirty="0"/>
              <a:t>Tuning with electron beam commissioning after installation</a:t>
            </a:r>
          </a:p>
          <a:p>
            <a:r>
              <a:rPr lang="en-US" dirty="0"/>
              <a:t>Final tuning with </a:t>
            </a:r>
            <a:r>
              <a:rPr lang="en-US" dirty="0" err="1"/>
              <a:t>pbars</a:t>
            </a:r>
            <a:r>
              <a:rPr lang="en-US" dirty="0"/>
              <a:t> and cooling performance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AA46E0-83F9-DF1D-4C57-7B1904E8D4F9}"/>
              </a:ext>
            </a:extLst>
          </p:cNvPr>
          <p:cNvSpPr txBox="1"/>
          <p:nvPr/>
        </p:nvSpPr>
        <p:spPr>
          <a:xfrm>
            <a:off x="3383280" y="5852775"/>
            <a:ext cx="6116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rlt"/>
              </a:rPr>
              <a:t>L von </a:t>
            </a:r>
            <a:r>
              <a:rPr lang="en-US" sz="1800" dirty="0" err="1">
                <a:effectLst/>
                <a:latin typeface="Crlt"/>
              </a:rPr>
              <a:t>Freeden</a:t>
            </a:r>
            <a:r>
              <a:rPr lang="en-US" dirty="0">
                <a:latin typeface="Crlt"/>
              </a:rPr>
              <a:t>:</a:t>
            </a:r>
            <a:r>
              <a:rPr lang="en-US" sz="1800" dirty="0">
                <a:effectLst/>
                <a:latin typeface="Crlt"/>
              </a:rPr>
              <a:t> </a:t>
            </a:r>
            <a:r>
              <a:rPr lang="en-US" sz="1800" b="1" dirty="0">
                <a:effectLst/>
                <a:latin typeface="Crlt"/>
              </a:rPr>
              <a:t>The New AD Electron Cooler Magnet System</a:t>
            </a:r>
            <a:r>
              <a:rPr lang="en-US" sz="1800" i="1" dirty="0">
                <a:effectLst/>
                <a:latin typeface="Crlt"/>
              </a:rPr>
              <a:t> </a:t>
            </a:r>
            <a:r>
              <a:rPr lang="en-US" sz="1800" dirty="0">
                <a:effectLst/>
                <a:latin typeface="Crlt"/>
              </a:rPr>
              <a:t>EDMS document AD-LNT-ES-0002 (CERN, 2024)</a:t>
            </a:r>
          </a:p>
        </p:txBody>
      </p:sp>
    </p:spTree>
    <p:extLst>
      <p:ext uri="{BB962C8B-B14F-4D97-AF65-F5344CB8AC3E}">
        <p14:creationId xmlns:p14="http://schemas.microsoft.com/office/powerpoint/2010/main" val="216839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1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861</Words>
  <Application>Microsoft Macintosh PowerPoint</Application>
  <PresentationFormat>Widescreen</PresentationFormat>
  <Paragraphs>118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Aptos</vt:lpstr>
      <vt:lpstr>Aptos Display</vt:lpstr>
      <vt:lpstr>Arial</vt:lpstr>
      <vt:lpstr>Arial</vt:lpstr>
      <vt:lpstr>Crlt</vt:lpstr>
      <vt:lpstr>Roboto</vt:lpstr>
      <vt:lpstr>Wingdings</vt:lpstr>
      <vt:lpstr>Office Theme</vt:lpstr>
      <vt:lpstr>Planning and Go/No-Go criteria for the installation of the new AD e-cooler</vt:lpstr>
      <vt:lpstr>Outline</vt:lpstr>
      <vt:lpstr>Outcome of LS3 readiness review</vt:lpstr>
      <vt:lpstr>Overall planning</vt:lpstr>
      <vt:lpstr>Go/No-Go document</vt:lpstr>
      <vt:lpstr>Overall mechanical design and integration, SY-BI &amp; EN-MME</vt:lpstr>
      <vt:lpstr>Acceptance criteria for the electron gun, SY-BI</vt:lpstr>
      <vt:lpstr>Acceptance criteria for the collector, SY-BI</vt:lpstr>
      <vt:lpstr>Magnetic system, TE-MSC</vt:lpstr>
      <vt:lpstr>Powering system, SY-EPC</vt:lpstr>
      <vt:lpstr>Vacuum system, TE-VSC</vt:lpstr>
      <vt:lpstr>BPM, SY-BI</vt:lpstr>
      <vt:lpstr>Handling, EN-HE</vt:lpstr>
      <vt:lpstr>Integration and Installation Sequence Review</vt:lpstr>
      <vt:lpstr>Example of risk “light” analysis</vt:lpstr>
      <vt:lpstr>Summary of outstanding questions</vt:lpstr>
      <vt:lpstr>AD e-cooler cartoon</vt:lpstr>
      <vt:lpstr>Magnets planning as of 1st Aug ’24</vt:lpstr>
      <vt:lpstr>Magnets planning as of 30th Sep ’24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26</cp:revision>
  <dcterms:created xsi:type="dcterms:W3CDTF">2024-08-27T08:48:28Z</dcterms:created>
  <dcterms:modified xsi:type="dcterms:W3CDTF">2024-09-30T07:21:30Z</dcterms:modified>
</cp:coreProperties>
</file>