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slideMasters/slideMaster8.xml" ContentType="application/vnd.openxmlformats-officedocument.presentationml.slideMaster+xml"/>
  <Override PartName="/ppt/notesSlides/notesSlide30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notesSlides/notesSlide68.xml" ContentType="application/vnd.openxmlformats-officedocument.presentationml.notesSlide+xml"/>
  <Override PartName="/ppt/slides/slide55.xml" ContentType="application/vnd.openxmlformats-officedocument.presentationml.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notesSlides/notesSlide57.xml" ContentType="application/vnd.openxmlformats-officedocument.presentationml.notes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Default Extension="emf" ContentType="image/x-emf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charts/chart2.xml" ContentType="application/vnd.openxmlformats-officedocument.drawingml.char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s/slide48.xml" ContentType="application/vnd.openxmlformats-officedocument.presentationml.slide+xml"/>
  <Override PartName="/ppt/slideLayouts/slideLayout58.xml" ContentType="application/vnd.openxmlformats-officedocument.presentationml.slideLayout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64.xml" ContentType="application/vnd.openxmlformats-officedocument.presentationml.notes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53.xml" ContentType="application/vnd.openxmlformats-officedocument.presentationml.notesSlide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notesSlides/notesSlide42.xml" ContentType="application/vnd.openxmlformats-officedocument.presentationml.notesSlide+xml"/>
  <Override PartName="/ppt/slideMasters/slideMaster9.xml" ContentType="application/vnd.openxmlformats-officedocument.presentationml.slideMaster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notesSlides/notesSlide6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2" r:id="rId2"/>
    <p:sldMasterId id="2147483707" r:id="rId3"/>
    <p:sldMasterId id="2147483867" r:id="rId4"/>
    <p:sldMasterId id="2147483869" r:id="rId5"/>
    <p:sldMasterId id="2147483883" r:id="rId6"/>
    <p:sldMasterId id="2147483896" r:id="rId7"/>
    <p:sldMasterId id="2147483908" r:id="rId8"/>
    <p:sldMasterId id="2147483921" r:id="rId9"/>
  </p:sldMasterIdLst>
  <p:notesMasterIdLst>
    <p:notesMasterId r:id="rId80"/>
  </p:notesMasterIdLst>
  <p:sldIdLst>
    <p:sldId id="256" r:id="rId10"/>
    <p:sldId id="510" r:id="rId11"/>
    <p:sldId id="323" r:id="rId12"/>
    <p:sldId id="338" r:id="rId13"/>
    <p:sldId id="509" r:id="rId14"/>
    <p:sldId id="289" r:id="rId15"/>
    <p:sldId id="324" r:id="rId16"/>
    <p:sldId id="286" r:id="rId17"/>
    <p:sldId id="305" r:id="rId18"/>
    <p:sldId id="288" r:id="rId19"/>
    <p:sldId id="290" r:id="rId20"/>
    <p:sldId id="445" r:id="rId21"/>
    <p:sldId id="321" r:id="rId22"/>
    <p:sldId id="460" r:id="rId23"/>
    <p:sldId id="464" r:id="rId24"/>
    <p:sldId id="446" r:id="rId25"/>
    <p:sldId id="448" r:id="rId26"/>
    <p:sldId id="266" r:id="rId27"/>
    <p:sldId id="267" r:id="rId28"/>
    <p:sldId id="496" r:id="rId29"/>
    <p:sldId id="474" r:id="rId30"/>
    <p:sldId id="475" r:id="rId31"/>
    <p:sldId id="476" r:id="rId32"/>
    <p:sldId id="477" r:id="rId33"/>
    <p:sldId id="478" r:id="rId34"/>
    <p:sldId id="479" r:id="rId35"/>
    <p:sldId id="481" r:id="rId36"/>
    <p:sldId id="482" r:id="rId37"/>
    <p:sldId id="480" r:id="rId38"/>
    <p:sldId id="495" r:id="rId39"/>
    <p:sldId id="497" r:id="rId40"/>
    <p:sldId id="486" r:id="rId41"/>
    <p:sldId id="494" r:id="rId42"/>
    <p:sldId id="423" r:id="rId43"/>
    <p:sldId id="424" r:id="rId44"/>
    <p:sldId id="302" r:id="rId45"/>
    <p:sldId id="374" r:id="rId46"/>
    <p:sldId id="452" r:id="rId47"/>
    <p:sldId id="417" r:id="rId48"/>
    <p:sldId id="339" r:id="rId49"/>
    <p:sldId id="341" r:id="rId50"/>
    <p:sldId id="465" r:id="rId51"/>
    <p:sldId id="340" r:id="rId52"/>
    <p:sldId id="413" r:id="rId53"/>
    <p:sldId id="506" r:id="rId54"/>
    <p:sldId id="505" r:id="rId55"/>
    <p:sldId id="343" r:id="rId56"/>
    <p:sldId id="342" r:id="rId57"/>
    <p:sldId id="415" r:id="rId58"/>
    <p:sldId id="433" r:id="rId59"/>
    <p:sldId id="416" r:id="rId60"/>
    <p:sldId id="437" r:id="rId61"/>
    <p:sldId id="438" r:id="rId62"/>
    <p:sldId id="468" r:id="rId63"/>
    <p:sldId id="469" r:id="rId64"/>
    <p:sldId id="470" r:id="rId65"/>
    <p:sldId id="491" r:id="rId66"/>
    <p:sldId id="498" r:id="rId67"/>
    <p:sldId id="493" r:id="rId68"/>
    <p:sldId id="439" r:id="rId69"/>
    <p:sldId id="356" r:id="rId70"/>
    <p:sldId id="489" r:id="rId71"/>
    <p:sldId id="440" r:id="rId72"/>
    <p:sldId id="499" r:id="rId73"/>
    <p:sldId id="353" r:id="rId74"/>
    <p:sldId id="507" r:id="rId75"/>
    <p:sldId id="502" r:id="rId76"/>
    <p:sldId id="441" r:id="rId77"/>
    <p:sldId id="508" r:id="rId78"/>
    <p:sldId id="487" r:id="rId79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B0F0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40" autoAdjust="0"/>
    <p:restoredTop sz="94569" autoAdjust="0"/>
  </p:normalViewPr>
  <p:slideViewPr>
    <p:cSldViewPr>
      <p:cViewPr varScale="1">
        <p:scale>
          <a:sx n="74" d="100"/>
          <a:sy n="74" d="100"/>
        </p:scale>
        <p:origin x="-94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506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232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50" Type="http://schemas.openxmlformats.org/officeDocument/2006/relationships/slide" Target="slides/slide41.xml"/><Relationship Id="rId55" Type="http://schemas.openxmlformats.org/officeDocument/2006/relationships/slide" Target="slides/slide46.xml"/><Relationship Id="rId63" Type="http://schemas.openxmlformats.org/officeDocument/2006/relationships/slide" Target="slides/slide54.xml"/><Relationship Id="rId68" Type="http://schemas.openxmlformats.org/officeDocument/2006/relationships/slide" Target="slides/slide59.xml"/><Relationship Id="rId76" Type="http://schemas.openxmlformats.org/officeDocument/2006/relationships/slide" Target="slides/slide67.xml"/><Relationship Id="rId8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slide" Target="slides/slide49.xml"/><Relationship Id="rId66" Type="http://schemas.openxmlformats.org/officeDocument/2006/relationships/slide" Target="slides/slide57.xml"/><Relationship Id="rId74" Type="http://schemas.openxmlformats.org/officeDocument/2006/relationships/slide" Target="slides/slide65.xml"/><Relationship Id="rId79" Type="http://schemas.openxmlformats.org/officeDocument/2006/relationships/slide" Target="slides/slide70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2.xml"/><Relationship Id="rId82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slide" Target="slides/slide51.xml"/><Relationship Id="rId65" Type="http://schemas.openxmlformats.org/officeDocument/2006/relationships/slide" Target="slides/slide56.xml"/><Relationship Id="rId73" Type="http://schemas.openxmlformats.org/officeDocument/2006/relationships/slide" Target="slides/slide64.xml"/><Relationship Id="rId78" Type="http://schemas.openxmlformats.org/officeDocument/2006/relationships/slide" Target="slides/slide69.xml"/><Relationship Id="rId8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slide" Target="slides/slide47.xml"/><Relationship Id="rId64" Type="http://schemas.openxmlformats.org/officeDocument/2006/relationships/slide" Target="slides/slide55.xml"/><Relationship Id="rId69" Type="http://schemas.openxmlformats.org/officeDocument/2006/relationships/slide" Target="slides/slide60.xml"/><Relationship Id="rId77" Type="http://schemas.openxmlformats.org/officeDocument/2006/relationships/slide" Target="slides/slide68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2.xml"/><Relationship Id="rId72" Type="http://schemas.openxmlformats.org/officeDocument/2006/relationships/slide" Target="slides/slide63.xml"/><Relationship Id="rId80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slide" Target="slides/slide50.xml"/><Relationship Id="rId67" Type="http://schemas.openxmlformats.org/officeDocument/2006/relationships/slide" Target="slides/slide58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62" Type="http://schemas.openxmlformats.org/officeDocument/2006/relationships/slide" Target="slides/slide53.xml"/><Relationship Id="rId70" Type="http://schemas.openxmlformats.org/officeDocument/2006/relationships/slide" Target="slides/slide61.xml"/><Relationship Id="rId75" Type="http://schemas.openxmlformats.org/officeDocument/2006/relationships/slide" Target="slides/slide66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slide" Target="slides/slide4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hasegawa\Desktop\win09\T2Kcoll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hasegawa\Desktop\win09\T2Kcoll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5.0142387150914923E-2"/>
          <c:y val="0"/>
          <c:w val="0.94985761284909598"/>
          <c:h val="0.9424840626919595"/>
        </c:manualLayout>
      </c:layout>
      <c:pie3DChart>
        <c:varyColors val="1"/>
        <c:ser>
          <c:idx val="1"/>
          <c:order val="1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0070C0"/>
              </a:solidFill>
            </c:spPr>
          </c:dPt>
          <c:val>
            <c:numRef>
              <c:f>Sheet1!$L$19:$L$23</c:f>
              <c:numCache>
                <c:formatCode>General</c:formatCode>
                <c:ptCount val="5"/>
                <c:pt idx="0">
                  <c:v>240</c:v>
                </c:pt>
                <c:pt idx="1">
                  <c:v>84</c:v>
                </c:pt>
                <c:pt idx="2">
                  <c:v>77</c:v>
                </c:pt>
                <c:pt idx="3">
                  <c:v>68</c:v>
                </c:pt>
                <c:pt idx="4">
                  <c:v>8</c:v>
                </c:pt>
              </c:numCache>
            </c:numRef>
          </c:val>
        </c:ser>
        <c:ser>
          <c:idx val="0"/>
          <c:order val="0"/>
          <c:val>
            <c:numRef>
              <c:f>Sheet1!$L$7:$L$14</c:f>
              <c:numCache>
                <c:formatCode>General</c:formatCode>
                <c:ptCount val="8"/>
                <c:pt idx="0">
                  <c:v>52</c:v>
                </c:pt>
                <c:pt idx="1">
                  <c:v>5</c:v>
                </c:pt>
                <c:pt idx="2">
                  <c:v>10</c:v>
                </c:pt>
                <c:pt idx="3">
                  <c:v>26</c:v>
                </c:pt>
                <c:pt idx="4">
                  <c:v>9</c:v>
                </c:pt>
                <c:pt idx="5">
                  <c:v>14</c:v>
                </c:pt>
                <c:pt idx="6">
                  <c:v>43</c:v>
                </c:pt>
                <c:pt idx="7">
                  <c:v>81</c:v>
                </c:pt>
              </c:numCache>
            </c:numRef>
          </c:val>
        </c:ser>
      </c:pie3DChart>
    </c:plotArea>
    <c:plotVisOnly val="1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4.7696143133496814E-2"/>
          <c:y val="2.0770260475966491E-2"/>
          <c:w val="0.95230385686650365"/>
          <c:h val="0.92384237825479165"/>
        </c:manualLayout>
      </c:layout>
      <c:pie3DChart>
        <c:varyColors val="1"/>
        <c:ser>
          <c:idx val="0"/>
          <c:order val="0"/>
          <c:dPt>
            <c:idx val="0"/>
            <c:spPr>
              <a:solidFill>
                <a:srgbClr val="7030A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rgbClr val="FFC000"/>
              </a:solidFill>
            </c:spPr>
          </c:dPt>
          <c:dPt>
            <c:idx val="6"/>
            <c:spPr>
              <a:solidFill>
                <a:srgbClr val="C00000"/>
              </a:solidFill>
            </c:spPr>
          </c:dPt>
          <c:dPt>
            <c:idx val="7"/>
            <c:spPr>
              <a:solidFill>
                <a:srgbClr val="0070C0"/>
              </a:solidFill>
            </c:spPr>
          </c:dPt>
          <c:val>
            <c:numRef>
              <c:f>Sheet1!$L$7:$L$14</c:f>
              <c:numCache>
                <c:formatCode>General</c:formatCode>
                <c:ptCount val="8"/>
                <c:pt idx="0">
                  <c:v>52</c:v>
                </c:pt>
                <c:pt idx="1">
                  <c:v>5</c:v>
                </c:pt>
                <c:pt idx="2">
                  <c:v>10</c:v>
                </c:pt>
                <c:pt idx="3">
                  <c:v>26</c:v>
                </c:pt>
                <c:pt idx="4">
                  <c:v>9</c:v>
                </c:pt>
                <c:pt idx="5">
                  <c:v>14</c:v>
                </c:pt>
                <c:pt idx="6">
                  <c:v>43</c:v>
                </c:pt>
                <c:pt idx="7">
                  <c:v>81</c:v>
                </c:pt>
              </c:numCache>
            </c:numRef>
          </c:val>
        </c:ser>
      </c:pie3DChart>
    </c:plotArea>
    <c:plotVisOnly val="1"/>
  </c:chart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90.wmf"/><Relationship Id="rId1" Type="http://schemas.openxmlformats.org/officeDocument/2006/relationships/image" Target="../media/image89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97.wmf"/><Relationship Id="rId1" Type="http://schemas.openxmlformats.org/officeDocument/2006/relationships/image" Target="../media/image9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wmf"/><Relationship Id="rId2" Type="http://schemas.openxmlformats.org/officeDocument/2006/relationships/image" Target="../media/image101.wmf"/><Relationship Id="rId1" Type="http://schemas.openxmlformats.org/officeDocument/2006/relationships/image" Target="../media/image10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C950B349-59B9-4C02-AF1D-F34FA59BC3EB}" type="datetimeFigureOut">
              <a:rPr kumimoji="1" lang="ja-JP" altLang="en-US" smtClean="0"/>
              <a:pPr/>
              <a:t>2011/7/15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E9CD115B-D4E3-4D7E-9566-B6E6D9BD5EA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31B466-9A68-4899-BCE7-5464BC42FA21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31B466-9A68-4899-BCE7-5464BC42FA21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D526EC-851B-4705-91E9-4AC978E133E9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 altLang="ja-JP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1981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CC122E-54A7-4F4D-94D5-CA3964B15306}" type="slidenum">
              <a:rPr lang="ja-JP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ja-JP" alt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30BC2BC-3A85-4356-B121-C1A82E844A72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73FB0-0B1C-468A-8C12-CC4020348378}" type="slidenum">
              <a:rPr lang="ja-JP" altLang="en-US" smtClean="0">
                <a:solidFill>
                  <a:prstClr val="black"/>
                </a:solidFill>
              </a:rPr>
              <a:pPr/>
              <a:t>15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D7C40-5BC0-458D-84D0-8F8DBAFAC121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C9697-CB97-409E-AEAC-6317C0EC3243}" type="slidenum">
              <a:rPr lang="en-US" altLang="ja-JP" smtClean="0">
                <a:solidFill>
                  <a:prstClr val="black"/>
                </a:solidFill>
              </a:rPr>
              <a:pPr/>
              <a:t>18</a:t>
            </a:fld>
            <a:endParaRPr lang="en-US" altLang="ja-JP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73A0F-ACA0-4134-97E3-BBC9470A40AC}" type="slidenum">
              <a:rPr lang="en-US" altLang="ja-JP" smtClean="0">
                <a:solidFill>
                  <a:prstClr val="black"/>
                </a:solidFill>
              </a:rPr>
              <a:pPr/>
              <a:t>19</a:t>
            </a:fld>
            <a:endParaRPr lang="en-US" altLang="ja-JP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11842-CE42-4C50-9409-E1D5E28A6AD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11842-CE42-4C50-9409-E1D5E28A6AD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88759">
              <a:defRPr/>
            </a:pPr>
            <a:fld id="{DF326C42-02BA-43DD-A43C-1F153F073150}" type="slidenum">
              <a:rPr lang="en-US" altLang="ja-JP">
                <a:solidFill>
                  <a:srgbClr val="000000"/>
                </a:solidFill>
              </a:rPr>
              <a:pPr defTabSz="988759">
                <a:defRPr/>
              </a:pPr>
              <a:t>23</a:t>
            </a:fld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spcBef>
                <a:spcPct val="0"/>
              </a:spcBef>
            </a:pPr>
            <a:endParaRPr lang="ja-JP" altLang="ja-JP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11842-CE42-4C50-9409-E1D5E28A6AD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24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11842-CE42-4C50-9409-E1D5E28A6AD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11842-CE42-4C50-9409-E1D5E28A6AD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11842-CE42-4C50-9409-E1D5E28A6AD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27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11842-CE42-4C50-9409-E1D5E28A6AD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28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911842-CE42-4C50-9409-E1D5E28A6AD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29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63" name="ノート プレースホルダ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ja-JP" altLang="en-US" smtClean="0"/>
          </a:p>
        </p:txBody>
      </p:sp>
      <p:sp>
        <p:nvSpPr>
          <p:cNvPr id="29696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5EEF03-D11B-4798-81EB-F25698F9B94F}" type="slidenum">
              <a:rPr lang="ja-JP" altLang="en-US" smtClean="0"/>
              <a:pPr/>
              <a:t>3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B41A29-EF70-42D7-96EC-09C6FA164412}" type="slidenum">
              <a:rPr lang="en-US" altLang="ja-JP" smtClean="0"/>
              <a:pPr/>
              <a:t>32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E9080B-9C48-448C-97F9-03B41552D786}" type="slidenum">
              <a:rPr lang="en-US" altLang="ja-JP" smtClean="0"/>
              <a:pPr>
                <a:defRPr/>
              </a:pPr>
              <a:t>34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4DD0C-D5C2-45AF-8845-0A0C63F54F3E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36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8419" name="ノート プレースホル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18842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C8506D-B820-4192-A9B4-152C3DE1A3EA}" type="slidenum">
              <a:rPr lang="ja-JP" altLang="en-US">
                <a:solidFill>
                  <a:srgbClr val="000000"/>
                </a:solidFill>
              </a:rPr>
              <a:pPr/>
              <a:t>37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38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39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F47C60-3111-4B07-8491-9880163EEB53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altLang="ja-JP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40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41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42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43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  <p:sp>
        <p:nvSpPr>
          <p:cNvPr id="2662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71E1C0-CA92-4AA8-865F-299FCA306101}" type="slidenum">
              <a:rPr lang="ja-JP" altLang="en-US" smtClean="0">
                <a:solidFill>
                  <a:srgbClr val="000000"/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en-US" altLang="ja-JP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5736212-1C8A-42A4-AC2B-B5100CE53D2E}" type="slidenum">
              <a:rPr lang="en-US"/>
              <a:pPr/>
              <a:t>45</a:t>
            </a:fld>
            <a:endParaRPr lang="en-US"/>
          </a:p>
        </p:txBody>
      </p:sp>
      <p:sp>
        <p:nvSpPr>
          <p:cNvPr id="798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77875"/>
            <a:ext cx="5113337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930" y="4861253"/>
            <a:ext cx="5677949" cy="45193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1F8820F-38EA-438E-9551-61E20DE45B83}" type="slidenum">
              <a:rPr lang="en-US"/>
              <a:pPr/>
              <a:t>46</a:t>
            </a:fld>
            <a:endParaRPr lang="en-US"/>
          </a:p>
        </p:txBody>
      </p:sp>
      <p:sp>
        <p:nvSpPr>
          <p:cNvPr id="808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77875"/>
            <a:ext cx="5113337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930" y="4861253"/>
            <a:ext cx="5677949" cy="45193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47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48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  <p:sp>
        <p:nvSpPr>
          <p:cNvPr id="3072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25978E-A387-477F-9BA2-A51FD607B2FA}" type="slidenum">
              <a:rPr lang="ja-JP" altLang="en-US" smtClean="0">
                <a:solidFill>
                  <a:srgbClr val="000000"/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49</a:t>
            </a:fld>
            <a:endParaRPr lang="en-US" altLang="ja-JP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50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  <p:sp>
        <p:nvSpPr>
          <p:cNvPr id="297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F52437-4425-48EE-9F04-3F1DD3D79F0B}" type="slidenum">
              <a:rPr lang="ja-JP" altLang="en-US" smtClean="0">
                <a:solidFill>
                  <a:srgbClr val="000000"/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51</a:t>
            </a:fld>
            <a:endParaRPr lang="en-US" altLang="ja-JP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52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269362-0AE2-4C44-ACA3-466804814A5D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53</a:t>
            </a:fld>
            <a:endParaRPr lang="en-US" altLang="ja-JP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54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55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56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57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2C5AD-40C6-4DF8-BCAF-8FE200E3D2CA}" type="slidenum">
              <a:rPr kumimoji="1" lang="ja-JP" altLang="en-US" smtClean="0"/>
              <a:pPr/>
              <a:t>58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To go 5sigma</a:t>
            </a:r>
            <a:r>
              <a:rPr kumimoji="1" lang="en-US" altLang="ja-JP" baseline="0" dirty="0" smtClean="0"/>
              <a:t> at lower bound of 90%CL, </a:t>
            </a:r>
            <a:r>
              <a:rPr kumimoji="1" lang="en-US" altLang="ja-JP" dirty="0" smtClean="0"/>
              <a:t>540 kW x 1E7sec = 150kW x 3.6E7sec = 200kW x 2.7E7sec = 1.8E7sec necessary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E5C5BC-2019-43EA-8A33-B857A9DB9BED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59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E5C5BC-2019-43EA-8A33-B857A9DB9BED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60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DBF73D-1991-444E-A2E6-BE4C8B1229ED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61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E5C5BC-2019-43EA-8A33-B857A9DB9BED}" type="slidenum">
              <a:rPr lang="ja-JP" altLang="en-US" smtClean="0"/>
              <a:pPr>
                <a:defRPr/>
              </a:pPr>
              <a:t>62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9B72D-E580-4CB0-B95D-FA2EA4B8D346}" type="slidenum">
              <a:rPr kumimoji="1" lang="ja-JP" altLang="en-US" smtClean="0"/>
              <a:pPr/>
              <a:t>63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64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41988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375429-AFAC-4168-934F-5AD768ABEC07}" type="slidenum">
              <a:rPr lang="en-US" altLang="ja-JP">
                <a:solidFill>
                  <a:srgbClr val="000000"/>
                </a:solidFill>
              </a:rPr>
              <a:pPr/>
              <a:t>65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983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FE774C-318A-48E9-8692-79D4E8C7F7DC}" type="slidenum">
              <a:rPr lang="ja-JP" altLang="en-US" sz="1200" smtClean="0">
                <a:solidFill>
                  <a:srgbClr val="000000"/>
                </a:solidFill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66</a:t>
            </a:fld>
            <a:endParaRPr lang="ja-JP" altLang="en-US" sz="12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E5C5BC-2019-43EA-8A33-B857A9DB9BED}" type="slidenum">
              <a:rPr lang="ja-JP" altLang="en-US" smtClean="0"/>
              <a:pPr>
                <a:defRPr/>
              </a:pPr>
              <a:t>67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68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D115B-D4E3-4D7E-9566-B6E6D9BD5EA4}" type="slidenum">
              <a:rPr kumimoji="1" lang="ja-JP" altLang="en-US" smtClean="0"/>
              <a:pPr/>
              <a:t>69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4131" name="ノート プレースホルダ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ja-JP" altLang="en-US" smtClean="0"/>
          </a:p>
        </p:txBody>
      </p:sp>
      <p:sp>
        <p:nvSpPr>
          <p:cNvPr id="30413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A013E1-4E68-431C-ADC0-6C212EA07CCA}" type="slidenum">
              <a:rPr lang="ja-JP" altLang="en-US" smtClean="0"/>
              <a:pPr/>
              <a:t>7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73FB0-0B1C-468A-8C12-CC4020348378}" type="slidenum">
              <a:rPr lang="ja-JP" altLang="en-US" smtClean="0">
                <a:solidFill>
                  <a:prstClr val="black"/>
                </a:solidFill>
              </a:rPr>
              <a:pPr/>
              <a:t>70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23" name="ノート プレースホル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18432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13C4829-0E56-41F2-A963-2FF7C0631C6C}" type="slidenum">
              <a:rPr lang="ja-JP" altLang="en-US">
                <a:solidFill>
                  <a:srgbClr val="000000"/>
                </a:solidFill>
              </a:rPr>
              <a:pPr/>
              <a:t>8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31B466-9A68-4899-BCE7-5464BC42FA21}" type="slidenum">
              <a:rPr lang="ja-JP" altLang="en-US" smtClean="0"/>
              <a:pPr>
                <a:defRPr/>
              </a:pPr>
              <a:t>9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64350"/>
            <a:chOff x="0" y="0"/>
            <a:chExt cx="5760" cy="4324"/>
          </a:xfrm>
        </p:grpSpPr>
        <p:sp>
          <p:nvSpPr>
            <p:cNvPr id="69635" name="Rectangle 3"/>
            <p:cNvSpPr>
              <a:spLocks noChangeArrowheads="1"/>
            </p:cNvSpPr>
            <p:nvPr userDrawn="1"/>
          </p:nvSpPr>
          <p:spPr bwMode="white">
            <a:xfrm>
              <a:off x="0" y="331"/>
              <a:ext cx="5760" cy="332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800">
                <a:solidFill>
                  <a:srgbClr val="2E2E48"/>
                </a:solidFill>
              </a:endParaRPr>
            </a:p>
          </p:txBody>
        </p:sp>
        <p:sp>
          <p:nvSpPr>
            <p:cNvPr id="69636" name="Rectangle 4"/>
            <p:cNvSpPr>
              <a:spLocks noChangeArrowheads="1"/>
            </p:cNvSpPr>
            <p:nvPr userDrawn="1"/>
          </p:nvSpPr>
          <p:spPr bwMode="white">
            <a:xfrm>
              <a:off x="0" y="0"/>
              <a:ext cx="5760" cy="35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800">
                <a:solidFill>
                  <a:srgbClr val="2E2E48"/>
                </a:solidFill>
              </a:endParaRPr>
            </a:p>
          </p:txBody>
        </p:sp>
        <p:sp>
          <p:nvSpPr>
            <p:cNvPr id="69637" name="Freeform 5"/>
            <p:cNvSpPr>
              <a:spLocks/>
            </p:cNvSpPr>
            <p:nvPr userDrawn="1"/>
          </p:nvSpPr>
          <p:spPr bwMode="ltGray">
            <a:xfrm>
              <a:off x="0" y="1596"/>
              <a:ext cx="5760" cy="1651"/>
            </a:xfrm>
            <a:custGeom>
              <a:avLst/>
              <a:gdLst/>
              <a:ahLst/>
              <a:cxnLst>
                <a:cxn ang="0">
                  <a:pos x="0" y="960"/>
                </a:cxn>
                <a:cxn ang="0">
                  <a:pos x="773" y="852"/>
                </a:cxn>
                <a:cxn ang="0">
                  <a:pos x="1536" y="594"/>
                </a:cxn>
                <a:cxn ang="0">
                  <a:pos x="2438" y="156"/>
                </a:cxn>
                <a:cxn ang="0">
                  <a:pos x="2678" y="24"/>
                </a:cxn>
                <a:cxn ang="0">
                  <a:pos x="2816" y="30"/>
                </a:cxn>
                <a:cxn ang="0">
                  <a:pos x="2876" y="0"/>
                </a:cxn>
                <a:cxn ang="0">
                  <a:pos x="3032" y="30"/>
                </a:cxn>
                <a:cxn ang="0">
                  <a:pos x="3086" y="12"/>
                </a:cxn>
                <a:cxn ang="0">
                  <a:pos x="3183" y="42"/>
                </a:cxn>
                <a:cxn ang="0">
                  <a:pos x="3333" y="120"/>
                </a:cxn>
                <a:cxn ang="0">
                  <a:pos x="3483" y="234"/>
                </a:cxn>
                <a:cxn ang="0">
                  <a:pos x="3741" y="396"/>
                </a:cxn>
                <a:cxn ang="0">
                  <a:pos x="4156" y="636"/>
                </a:cxn>
                <a:cxn ang="0">
                  <a:pos x="4510" y="768"/>
                </a:cxn>
                <a:cxn ang="0">
                  <a:pos x="4913" y="906"/>
                </a:cxn>
                <a:cxn ang="0">
                  <a:pos x="5304" y="1074"/>
                </a:cxn>
                <a:cxn ang="0">
                  <a:pos x="5760" y="1150"/>
                </a:cxn>
                <a:cxn ang="0">
                  <a:pos x="5760" y="1651"/>
                </a:cxn>
                <a:cxn ang="0">
                  <a:pos x="0" y="1651"/>
                </a:cxn>
                <a:cxn ang="0">
                  <a:pos x="0" y="960"/>
                </a:cxn>
              </a:cxnLst>
              <a:rect l="0" t="0" r="r" b="b"/>
              <a:pathLst>
                <a:path w="5760" h="1651">
                  <a:moveTo>
                    <a:pt x="0" y="960"/>
                  </a:moveTo>
                  <a:cubicBezTo>
                    <a:pt x="237" y="952"/>
                    <a:pt x="517" y="913"/>
                    <a:pt x="773" y="852"/>
                  </a:cubicBezTo>
                  <a:cubicBezTo>
                    <a:pt x="1029" y="791"/>
                    <a:pt x="1259" y="710"/>
                    <a:pt x="1536" y="594"/>
                  </a:cubicBezTo>
                  <a:cubicBezTo>
                    <a:pt x="1814" y="478"/>
                    <a:pt x="2247" y="251"/>
                    <a:pt x="2438" y="156"/>
                  </a:cubicBezTo>
                  <a:cubicBezTo>
                    <a:pt x="2628" y="61"/>
                    <a:pt x="2615" y="45"/>
                    <a:pt x="2678" y="24"/>
                  </a:cubicBezTo>
                  <a:cubicBezTo>
                    <a:pt x="2741" y="3"/>
                    <a:pt x="2783" y="34"/>
                    <a:pt x="2816" y="30"/>
                  </a:cubicBezTo>
                  <a:cubicBezTo>
                    <a:pt x="2849" y="26"/>
                    <a:pt x="2840" y="0"/>
                    <a:pt x="2876" y="0"/>
                  </a:cubicBezTo>
                  <a:cubicBezTo>
                    <a:pt x="2912" y="0"/>
                    <a:pt x="2997" y="28"/>
                    <a:pt x="3032" y="30"/>
                  </a:cubicBezTo>
                  <a:cubicBezTo>
                    <a:pt x="3067" y="32"/>
                    <a:pt x="3061" y="10"/>
                    <a:pt x="3086" y="12"/>
                  </a:cubicBezTo>
                  <a:cubicBezTo>
                    <a:pt x="3112" y="14"/>
                    <a:pt x="3142" y="24"/>
                    <a:pt x="3183" y="42"/>
                  </a:cubicBezTo>
                  <a:cubicBezTo>
                    <a:pt x="3224" y="60"/>
                    <a:pt x="3283" y="88"/>
                    <a:pt x="3333" y="120"/>
                  </a:cubicBezTo>
                  <a:cubicBezTo>
                    <a:pt x="3383" y="152"/>
                    <a:pt x="3415" y="188"/>
                    <a:pt x="3483" y="234"/>
                  </a:cubicBezTo>
                  <a:cubicBezTo>
                    <a:pt x="3551" y="280"/>
                    <a:pt x="3629" y="329"/>
                    <a:pt x="3741" y="396"/>
                  </a:cubicBezTo>
                  <a:cubicBezTo>
                    <a:pt x="3854" y="463"/>
                    <a:pt x="4028" y="574"/>
                    <a:pt x="4156" y="636"/>
                  </a:cubicBezTo>
                  <a:cubicBezTo>
                    <a:pt x="4284" y="698"/>
                    <a:pt x="4384" y="723"/>
                    <a:pt x="4510" y="768"/>
                  </a:cubicBezTo>
                  <a:cubicBezTo>
                    <a:pt x="4637" y="813"/>
                    <a:pt x="4781" y="855"/>
                    <a:pt x="4913" y="906"/>
                  </a:cubicBezTo>
                  <a:cubicBezTo>
                    <a:pt x="5045" y="957"/>
                    <a:pt x="5163" y="1033"/>
                    <a:pt x="5304" y="1074"/>
                  </a:cubicBezTo>
                  <a:cubicBezTo>
                    <a:pt x="5445" y="1115"/>
                    <a:pt x="5543" y="1125"/>
                    <a:pt x="5760" y="1150"/>
                  </a:cubicBezTo>
                  <a:cubicBezTo>
                    <a:pt x="5760" y="1400"/>
                    <a:pt x="5760" y="1651"/>
                    <a:pt x="5760" y="1651"/>
                  </a:cubicBezTo>
                  <a:lnTo>
                    <a:pt x="0" y="1651"/>
                  </a:lnTo>
                  <a:lnTo>
                    <a:pt x="0" y="96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800">
                <a:solidFill>
                  <a:srgbClr val="2E2E48"/>
                </a:solidFill>
              </a:endParaRPr>
            </a:p>
          </p:txBody>
        </p:sp>
        <p:sp>
          <p:nvSpPr>
            <p:cNvPr id="69638" name="Freeform 6"/>
            <p:cNvSpPr>
              <a:spLocks/>
            </p:cNvSpPr>
            <p:nvPr userDrawn="1"/>
          </p:nvSpPr>
          <p:spPr bwMode="ltGray">
            <a:xfrm>
              <a:off x="380" y="1597"/>
              <a:ext cx="2495" cy="1054"/>
            </a:xfrm>
            <a:custGeom>
              <a:avLst/>
              <a:gdLst/>
              <a:ahLst/>
              <a:cxnLst>
                <a:cxn ang="0">
                  <a:pos x="909" y="650"/>
                </a:cxn>
                <a:cxn ang="0">
                  <a:pos x="2028" y="116"/>
                </a:cxn>
                <a:cxn ang="0">
                  <a:pos x="2253" y="20"/>
                </a:cxn>
                <a:cxn ang="0">
                  <a:pos x="2304" y="8"/>
                </a:cxn>
                <a:cxn ang="0">
                  <a:pos x="2388" y="20"/>
                </a:cxn>
                <a:cxn ang="0">
                  <a:pos x="2490" y="8"/>
                </a:cxn>
                <a:cxn ang="0">
                  <a:pos x="2424" y="62"/>
                </a:cxn>
                <a:cxn ang="0">
                  <a:pos x="2349" y="158"/>
                </a:cxn>
                <a:cxn ang="0">
                  <a:pos x="2295" y="182"/>
                </a:cxn>
                <a:cxn ang="0">
                  <a:pos x="2271" y="251"/>
                </a:cxn>
                <a:cxn ang="0">
                  <a:pos x="2304" y="332"/>
                </a:cxn>
                <a:cxn ang="0">
                  <a:pos x="2253" y="326"/>
                </a:cxn>
                <a:cxn ang="0">
                  <a:pos x="2226" y="386"/>
                </a:cxn>
                <a:cxn ang="0">
                  <a:pos x="2130" y="491"/>
                </a:cxn>
                <a:cxn ang="0">
                  <a:pos x="1980" y="710"/>
                </a:cxn>
                <a:cxn ang="0">
                  <a:pos x="1884" y="758"/>
                </a:cxn>
                <a:cxn ang="0">
                  <a:pos x="1782" y="845"/>
                </a:cxn>
                <a:cxn ang="0">
                  <a:pos x="1629" y="959"/>
                </a:cxn>
                <a:cxn ang="0">
                  <a:pos x="1458" y="1052"/>
                </a:cxn>
                <a:cxn ang="0">
                  <a:pos x="1560" y="932"/>
                </a:cxn>
                <a:cxn ang="0">
                  <a:pos x="1701" y="770"/>
                </a:cxn>
                <a:cxn ang="0">
                  <a:pos x="1785" y="644"/>
                </a:cxn>
                <a:cxn ang="0">
                  <a:pos x="1935" y="476"/>
                </a:cxn>
                <a:cxn ang="0">
                  <a:pos x="2034" y="350"/>
                </a:cxn>
                <a:cxn ang="0">
                  <a:pos x="2016" y="323"/>
                </a:cxn>
                <a:cxn ang="0">
                  <a:pos x="1947" y="434"/>
                </a:cxn>
                <a:cxn ang="0">
                  <a:pos x="1821" y="587"/>
                </a:cxn>
                <a:cxn ang="0">
                  <a:pos x="1704" y="662"/>
                </a:cxn>
                <a:cxn ang="0">
                  <a:pos x="1620" y="761"/>
                </a:cxn>
                <a:cxn ang="0">
                  <a:pos x="1584" y="728"/>
                </a:cxn>
                <a:cxn ang="0">
                  <a:pos x="1731" y="581"/>
                </a:cxn>
                <a:cxn ang="0">
                  <a:pos x="1851" y="467"/>
                </a:cxn>
                <a:cxn ang="0">
                  <a:pos x="1875" y="413"/>
                </a:cxn>
                <a:cxn ang="0">
                  <a:pos x="1788" y="515"/>
                </a:cxn>
                <a:cxn ang="0">
                  <a:pos x="1689" y="611"/>
                </a:cxn>
                <a:cxn ang="0">
                  <a:pos x="1605" y="665"/>
                </a:cxn>
                <a:cxn ang="0">
                  <a:pos x="1689" y="548"/>
                </a:cxn>
                <a:cxn ang="0">
                  <a:pos x="1746" y="506"/>
                </a:cxn>
                <a:cxn ang="0">
                  <a:pos x="1596" y="611"/>
                </a:cxn>
                <a:cxn ang="0">
                  <a:pos x="1542" y="689"/>
                </a:cxn>
                <a:cxn ang="0">
                  <a:pos x="1500" y="632"/>
                </a:cxn>
                <a:cxn ang="0">
                  <a:pos x="1590" y="563"/>
                </a:cxn>
                <a:cxn ang="0">
                  <a:pos x="1704" y="476"/>
                </a:cxn>
                <a:cxn ang="0">
                  <a:pos x="1659" y="485"/>
                </a:cxn>
                <a:cxn ang="0">
                  <a:pos x="1596" y="524"/>
                </a:cxn>
                <a:cxn ang="0">
                  <a:pos x="1530" y="560"/>
                </a:cxn>
                <a:cxn ang="0">
                  <a:pos x="1470" y="623"/>
                </a:cxn>
                <a:cxn ang="0">
                  <a:pos x="1401" y="662"/>
                </a:cxn>
                <a:cxn ang="0">
                  <a:pos x="1362" y="665"/>
                </a:cxn>
                <a:cxn ang="0">
                  <a:pos x="1263" y="653"/>
                </a:cxn>
                <a:cxn ang="0">
                  <a:pos x="1194" y="668"/>
                </a:cxn>
                <a:cxn ang="0">
                  <a:pos x="879" y="788"/>
                </a:cxn>
                <a:cxn ang="0">
                  <a:pos x="492" y="917"/>
                </a:cxn>
                <a:cxn ang="0">
                  <a:pos x="657" y="851"/>
                </a:cxn>
                <a:cxn ang="0">
                  <a:pos x="1035" y="716"/>
                </a:cxn>
                <a:cxn ang="0">
                  <a:pos x="1062" y="689"/>
                </a:cxn>
                <a:cxn ang="0">
                  <a:pos x="714" y="806"/>
                </a:cxn>
                <a:cxn ang="0">
                  <a:pos x="288" y="905"/>
                </a:cxn>
                <a:cxn ang="0">
                  <a:pos x="207" y="902"/>
                </a:cxn>
                <a:cxn ang="0">
                  <a:pos x="84" y="929"/>
                </a:cxn>
                <a:cxn ang="0">
                  <a:pos x="135" y="902"/>
                </a:cxn>
              </a:cxnLst>
              <a:rect l="0" t="0" r="r" b="b"/>
              <a:pathLst>
                <a:path w="2495" h="1054">
                  <a:moveTo>
                    <a:pt x="135" y="902"/>
                  </a:moveTo>
                  <a:cubicBezTo>
                    <a:pt x="270" y="859"/>
                    <a:pt x="683" y="732"/>
                    <a:pt x="909" y="650"/>
                  </a:cubicBezTo>
                  <a:cubicBezTo>
                    <a:pt x="1135" y="568"/>
                    <a:pt x="1305" y="499"/>
                    <a:pt x="1491" y="410"/>
                  </a:cubicBezTo>
                  <a:cubicBezTo>
                    <a:pt x="1677" y="321"/>
                    <a:pt x="1911" y="179"/>
                    <a:pt x="2028" y="116"/>
                  </a:cubicBezTo>
                  <a:cubicBezTo>
                    <a:pt x="2145" y="53"/>
                    <a:pt x="2156" y="48"/>
                    <a:pt x="2193" y="32"/>
                  </a:cubicBezTo>
                  <a:cubicBezTo>
                    <a:pt x="2230" y="16"/>
                    <a:pt x="2238" y="22"/>
                    <a:pt x="2253" y="20"/>
                  </a:cubicBezTo>
                  <a:cubicBezTo>
                    <a:pt x="2268" y="18"/>
                    <a:pt x="2278" y="22"/>
                    <a:pt x="2286" y="20"/>
                  </a:cubicBezTo>
                  <a:cubicBezTo>
                    <a:pt x="2294" y="18"/>
                    <a:pt x="2296" y="10"/>
                    <a:pt x="2304" y="8"/>
                  </a:cubicBezTo>
                  <a:cubicBezTo>
                    <a:pt x="2312" y="6"/>
                    <a:pt x="2320" y="6"/>
                    <a:pt x="2334" y="8"/>
                  </a:cubicBezTo>
                  <a:cubicBezTo>
                    <a:pt x="2348" y="10"/>
                    <a:pt x="2372" y="21"/>
                    <a:pt x="2388" y="20"/>
                  </a:cubicBezTo>
                  <a:cubicBezTo>
                    <a:pt x="2404" y="19"/>
                    <a:pt x="2416" y="4"/>
                    <a:pt x="2433" y="2"/>
                  </a:cubicBezTo>
                  <a:cubicBezTo>
                    <a:pt x="2450" y="0"/>
                    <a:pt x="2485" y="4"/>
                    <a:pt x="2490" y="8"/>
                  </a:cubicBezTo>
                  <a:cubicBezTo>
                    <a:pt x="2495" y="12"/>
                    <a:pt x="2474" y="17"/>
                    <a:pt x="2463" y="26"/>
                  </a:cubicBezTo>
                  <a:cubicBezTo>
                    <a:pt x="2452" y="35"/>
                    <a:pt x="2437" y="47"/>
                    <a:pt x="2424" y="62"/>
                  </a:cubicBezTo>
                  <a:cubicBezTo>
                    <a:pt x="2411" y="77"/>
                    <a:pt x="2397" y="103"/>
                    <a:pt x="2385" y="119"/>
                  </a:cubicBezTo>
                  <a:cubicBezTo>
                    <a:pt x="2373" y="135"/>
                    <a:pt x="2358" y="149"/>
                    <a:pt x="2349" y="158"/>
                  </a:cubicBezTo>
                  <a:cubicBezTo>
                    <a:pt x="2340" y="167"/>
                    <a:pt x="2340" y="172"/>
                    <a:pt x="2331" y="176"/>
                  </a:cubicBezTo>
                  <a:cubicBezTo>
                    <a:pt x="2322" y="180"/>
                    <a:pt x="2303" y="174"/>
                    <a:pt x="2295" y="182"/>
                  </a:cubicBezTo>
                  <a:cubicBezTo>
                    <a:pt x="2287" y="190"/>
                    <a:pt x="2284" y="216"/>
                    <a:pt x="2280" y="227"/>
                  </a:cubicBezTo>
                  <a:cubicBezTo>
                    <a:pt x="2276" y="238"/>
                    <a:pt x="2268" y="245"/>
                    <a:pt x="2271" y="251"/>
                  </a:cubicBezTo>
                  <a:cubicBezTo>
                    <a:pt x="2274" y="257"/>
                    <a:pt x="2293" y="253"/>
                    <a:pt x="2298" y="266"/>
                  </a:cubicBezTo>
                  <a:cubicBezTo>
                    <a:pt x="2303" y="279"/>
                    <a:pt x="2309" y="319"/>
                    <a:pt x="2304" y="332"/>
                  </a:cubicBezTo>
                  <a:cubicBezTo>
                    <a:pt x="2299" y="345"/>
                    <a:pt x="2273" y="345"/>
                    <a:pt x="2265" y="344"/>
                  </a:cubicBezTo>
                  <a:cubicBezTo>
                    <a:pt x="2257" y="343"/>
                    <a:pt x="2258" y="326"/>
                    <a:pt x="2253" y="326"/>
                  </a:cubicBezTo>
                  <a:cubicBezTo>
                    <a:pt x="2248" y="326"/>
                    <a:pt x="2236" y="337"/>
                    <a:pt x="2232" y="347"/>
                  </a:cubicBezTo>
                  <a:cubicBezTo>
                    <a:pt x="2228" y="357"/>
                    <a:pt x="2228" y="376"/>
                    <a:pt x="2226" y="386"/>
                  </a:cubicBezTo>
                  <a:cubicBezTo>
                    <a:pt x="2224" y="396"/>
                    <a:pt x="2236" y="390"/>
                    <a:pt x="2220" y="407"/>
                  </a:cubicBezTo>
                  <a:cubicBezTo>
                    <a:pt x="2204" y="424"/>
                    <a:pt x="2157" y="463"/>
                    <a:pt x="2130" y="491"/>
                  </a:cubicBezTo>
                  <a:cubicBezTo>
                    <a:pt x="2103" y="519"/>
                    <a:pt x="2083" y="539"/>
                    <a:pt x="2058" y="575"/>
                  </a:cubicBezTo>
                  <a:cubicBezTo>
                    <a:pt x="2033" y="611"/>
                    <a:pt x="1998" y="679"/>
                    <a:pt x="1980" y="710"/>
                  </a:cubicBezTo>
                  <a:cubicBezTo>
                    <a:pt x="1962" y="741"/>
                    <a:pt x="1966" y="756"/>
                    <a:pt x="1950" y="764"/>
                  </a:cubicBezTo>
                  <a:cubicBezTo>
                    <a:pt x="1934" y="772"/>
                    <a:pt x="1906" y="756"/>
                    <a:pt x="1884" y="758"/>
                  </a:cubicBezTo>
                  <a:cubicBezTo>
                    <a:pt x="1862" y="760"/>
                    <a:pt x="1832" y="762"/>
                    <a:pt x="1815" y="776"/>
                  </a:cubicBezTo>
                  <a:cubicBezTo>
                    <a:pt x="1798" y="790"/>
                    <a:pt x="1800" y="826"/>
                    <a:pt x="1782" y="845"/>
                  </a:cubicBezTo>
                  <a:cubicBezTo>
                    <a:pt x="1764" y="864"/>
                    <a:pt x="1730" y="871"/>
                    <a:pt x="1704" y="890"/>
                  </a:cubicBezTo>
                  <a:cubicBezTo>
                    <a:pt x="1678" y="909"/>
                    <a:pt x="1657" y="942"/>
                    <a:pt x="1629" y="959"/>
                  </a:cubicBezTo>
                  <a:cubicBezTo>
                    <a:pt x="1601" y="976"/>
                    <a:pt x="1561" y="980"/>
                    <a:pt x="1533" y="995"/>
                  </a:cubicBezTo>
                  <a:cubicBezTo>
                    <a:pt x="1505" y="1010"/>
                    <a:pt x="1469" y="1050"/>
                    <a:pt x="1458" y="1052"/>
                  </a:cubicBezTo>
                  <a:cubicBezTo>
                    <a:pt x="1447" y="1054"/>
                    <a:pt x="1450" y="1027"/>
                    <a:pt x="1467" y="1007"/>
                  </a:cubicBezTo>
                  <a:cubicBezTo>
                    <a:pt x="1484" y="987"/>
                    <a:pt x="1533" y="955"/>
                    <a:pt x="1560" y="932"/>
                  </a:cubicBezTo>
                  <a:cubicBezTo>
                    <a:pt x="1587" y="909"/>
                    <a:pt x="1606" y="893"/>
                    <a:pt x="1629" y="866"/>
                  </a:cubicBezTo>
                  <a:cubicBezTo>
                    <a:pt x="1652" y="839"/>
                    <a:pt x="1687" y="796"/>
                    <a:pt x="1701" y="770"/>
                  </a:cubicBezTo>
                  <a:cubicBezTo>
                    <a:pt x="1715" y="744"/>
                    <a:pt x="1699" y="731"/>
                    <a:pt x="1713" y="710"/>
                  </a:cubicBezTo>
                  <a:cubicBezTo>
                    <a:pt x="1727" y="689"/>
                    <a:pt x="1759" y="671"/>
                    <a:pt x="1785" y="644"/>
                  </a:cubicBezTo>
                  <a:cubicBezTo>
                    <a:pt x="1811" y="617"/>
                    <a:pt x="1844" y="573"/>
                    <a:pt x="1869" y="545"/>
                  </a:cubicBezTo>
                  <a:cubicBezTo>
                    <a:pt x="1894" y="517"/>
                    <a:pt x="1918" y="500"/>
                    <a:pt x="1935" y="476"/>
                  </a:cubicBezTo>
                  <a:cubicBezTo>
                    <a:pt x="1952" y="452"/>
                    <a:pt x="1955" y="422"/>
                    <a:pt x="1971" y="401"/>
                  </a:cubicBezTo>
                  <a:cubicBezTo>
                    <a:pt x="1987" y="380"/>
                    <a:pt x="2019" y="364"/>
                    <a:pt x="2034" y="350"/>
                  </a:cubicBezTo>
                  <a:cubicBezTo>
                    <a:pt x="2049" y="336"/>
                    <a:pt x="2064" y="318"/>
                    <a:pt x="2061" y="314"/>
                  </a:cubicBezTo>
                  <a:cubicBezTo>
                    <a:pt x="2058" y="310"/>
                    <a:pt x="2031" y="314"/>
                    <a:pt x="2016" y="323"/>
                  </a:cubicBezTo>
                  <a:cubicBezTo>
                    <a:pt x="2001" y="332"/>
                    <a:pt x="1982" y="350"/>
                    <a:pt x="1971" y="368"/>
                  </a:cubicBezTo>
                  <a:cubicBezTo>
                    <a:pt x="1960" y="386"/>
                    <a:pt x="1960" y="412"/>
                    <a:pt x="1947" y="434"/>
                  </a:cubicBezTo>
                  <a:cubicBezTo>
                    <a:pt x="1934" y="456"/>
                    <a:pt x="1914" y="475"/>
                    <a:pt x="1893" y="500"/>
                  </a:cubicBezTo>
                  <a:cubicBezTo>
                    <a:pt x="1872" y="525"/>
                    <a:pt x="1841" y="565"/>
                    <a:pt x="1821" y="587"/>
                  </a:cubicBezTo>
                  <a:cubicBezTo>
                    <a:pt x="1801" y="609"/>
                    <a:pt x="1790" y="619"/>
                    <a:pt x="1770" y="632"/>
                  </a:cubicBezTo>
                  <a:cubicBezTo>
                    <a:pt x="1750" y="645"/>
                    <a:pt x="1727" y="647"/>
                    <a:pt x="1704" y="662"/>
                  </a:cubicBezTo>
                  <a:cubicBezTo>
                    <a:pt x="1681" y="677"/>
                    <a:pt x="1646" y="709"/>
                    <a:pt x="1632" y="725"/>
                  </a:cubicBezTo>
                  <a:cubicBezTo>
                    <a:pt x="1618" y="741"/>
                    <a:pt x="1627" y="754"/>
                    <a:pt x="1620" y="761"/>
                  </a:cubicBezTo>
                  <a:cubicBezTo>
                    <a:pt x="1613" y="768"/>
                    <a:pt x="1593" y="775"/>
                    <a:pt x="1587" y="770"/>
                  </a:cubicBezTo>
                  <a:cubicBezTo>
                    <a:pt x="1581" y="765"/>
                    <a:pt x="1566" y="749"/>
                    <a:pt x="1584" y="728"/>
                  </a:cubicBezTo>
                  <a:cubicBezTo>
                    <a:pt x="1602" y="707"/>
                    <a:pt x="1668" y="665"/>
                    <a:pt x="1692" y="641"/>
                  </a:cubicBezTo>
                  <a:cubicBezTo>
                    <a:pt x="1716" y="617"/>
                    <a:pt x="1714" y="599"/>
                    <a:pt x="1731" y="581"/>
                  </a:cubicBezTo>
                  <a:cubicBezTo>
                    <a:pt x="1748" y="563"/>
                    <a:pt x="1774" y="552"/>
                    <a:pt x="1794" y="533"/>
                  </a:cubicBezTo>
                  <a:cubicBezTo>
                    <a:pt x="1814" y="514"/>
                    <a:pt x="1837" y="482"/>
                    <a:pt x="1851" y="467"/>
                  </a:cubicBezTo>
                  <a:cubicBezTo>
                    <a:pt x="1865" y="452"/>
                    <a:pt x="1874" y="452"/>
                    <a:pt x="1878" y="443"/>
                  </a:cubicBezTo>
                  <a:cubicBezTo>
                    <a:pt x="1882" y="434"/>
                    <a:pt x="1882" y="413"/>
                    <a:pt x="1875" y="413"/>
                  </a:cubicBezTo>
                  <a:cubicBezTo>
                    <a:pt x="1868" y="413"/>
                    <a:pt x="1847" y="426"/>
                    <a:pt x="1833" y="443"/>
                  </a:cubicBezTo>
                  <a:cubicBezTo>
                    <a:pt x="1819" y="460"/>
                    <a:pt x="1804" y="495"/>
                    <a:pt x="1788" y="515"/>
                  </a:cubicBezTo>
                  <a:cubicBezTo>
                    <a:pt x="1772" y="535"/>
                    <a:pt x="1751" y="550"/>
                    <a:pt x="1734" y="566"/>
                  </a:cubicBezTo>
                  <a:cubicBezTo>
                    <a:pt x="1717" y="582"/>
                    <a:pt x="1704" y="595"/>
                    <a:pt x="1689" y="611"/>
                  </a:cubicBezTo>
                  <a:cubicBezTo>
                    <a:pt x="1674" y="627"/>
                    <a:pt x="1655" y="656"/>
                    <a:pt x="1641" y="665"/>
                  </a:cubicBezTo>
                  <a:cubicBezTo>
                    <a:pt x="1627" y="674"/>
                    <a:pt x="1609" y="674"/>
                    <a:pt x="1605" y="665"/>
                  </a:cubicBezTo>
                  <a:cubicBezTo>
                    <a:pt x="1601" y="656"/>
                    <a:pt x="1603" y="627"/>
                    <a:pt x="1617" y="608"/>
                  </a:cubicBezTo>
                  <a:cubicBezTo>
                    <a:pt x="1631" y="589"/>
                    <a:pt x="1672" y="560"/>
                    <a:pt x="1689" y="548"/>
                  </a:cubicBezTo>
                  <a:cubicBezTo>
                    <a:pt x="1706" y="536"/>
                    <a:pt x="1713" y="540"/>
                    <a:pt x="1722" y="533"/>
                  </a:cubicBezTo>
                  <a:cubicBezTo>
                    <a:pt x="1731" y="526"/>
                    <a:pt x="1752" y="507"/>
                    <a:pt x="1746" y="506"/>
                  </a:cubicBezTo>
                  <a:cubicBezTo>
                    <a:pt x="1740" y="505"/>
                    <a:pt x="1711" y="513"/>
                    <a:pt x="1686" y="530"/>
                  </a:cubicBezTo>
                  <a:cubicBezTo>
                    <a:pt x="1661" y="547"/>
                    <a:pt x="1617" y="587"/>
                    <a:pt x="1596" y="611"/>
                  </a:cubicBezTo>
                  <a:cubicBezTo>
                    <a:pt x="1575" y="635"/>
                    <a:pt x="1569" y="661"/>
                    <a:pt x="1560" y="674"/>
                  </a:cubicBezTo>
                  <a:cubicBezTo>
                    <a:pt x="1551" y="687"/>
                    <a:pt x="1549" y="694"/>
                    <a:pt x="1542" y="689"/>
                  </a:cubicBezTo>
                  <a:cubicBezTo>
                    <a:pt x="1535" y="684"/>
                    <a:pt x="1525" y="650"/>
                    <a:pt x="1518" y="641"/>
                  </a:cubicBezTo>
                  <a:cubicBezTo>
                    <a:pt x="1511" y="632"/>
                    <a:pt x="1496" y="639"/>
                    <a:pt x="1500" y="632"/>
                  </a:cubicBezTo>
                  <a:cubicBezTo>
                    <a:pt x="1504" y="625"/>
                    <a:pt x="1527" y="607"/>
                    <a:pt x="1542" y="596"/>
                  </a:cubicBezTo>
                  <a:cubicBezTo>
                    <a:pt x="1557" y="585"/>
                    <a:pt x="1571" y="574"/>
                    <a:pt x="1590" y="563"/>
                  </a:cubicBezTo>
                  <a:cubicBezTo>
                    <a:pt x="1609" y="552"/>
                    <a:pt x="1637" y="541"/>
                    <a:pt x="1656" y="527"/>
                  </a:cubicBezTo>
                  <a:cubicBezTo>
                    <a:pt x="1675" y="513"/>
                    <a:pt x="1692" y="489"/>
                    <a:pt x="1704" y="476"/>
                  </a:cubicBezTo>
                  <a:cubicBezTo>
                    <a:pt x="1716" y="463"/>
                    <a:pt x="1735" y="451"/>
                    <a:pt x="1728" y="452"/>
                  </a:cubicBezTo>
                  <a:cubicBezTo>
                    <a:pt x="1721" y="453"/>
                    <a:pt x="1673" y="473"/>
                    <a:pt x="1659" y="485"/>
                  </a:cubicBezTo>
                  <a:cubicBezTo>
                    <a:pt x="1645" y="497"/>
                    <a:pt x="1652" y="517"/>
                    <a:pt x="1641" y="524"/>
                  </a:cubicBezTo>
                  <a:cubicBezTo>
                    <a:pt x="1630" y="531"/>
                    <a:pt x="1608" y="518"/>
                    <a:pt x="1596" y="524"/>
                  </a:cubicBezTo>
                  <a:cubicBezTo>
                    <a:pt x="1584" y="530"/>
                    <a:pt x="1583" y="554"/>
                    <a:pt x="1572" y="560"/>
                  </a:cubicBezTo>
                  <a:cubicBezTo>
                    <a:pt x="1561" y="566"/>
                    <a:pt x="1541" y="553"/>
                    <a:pt x="1530" y="560"/>
                  </a:cubicBezTo>
                  <a:cubicBezTo>
                    <a:pt x="1519" y="567"/>
                    <a:pt x="1516" y="594"/>
                    <a:pt x="1506" y="605"/>
                  </a:cubicBezTo>
                  <a:cubicBezTo>
                    <a:pt x="1496" y="616"/>
                    <a:pt x="1481" y="611"/>
                    <a:pt x="1470" y="623"/>
                  </a:cubicBezTo>
                  <a:cubicBezTo>
                    <a:pt x="1459" y="635"/>
                    <a:pt x="1448" y="671"/>
                    <a:pt x="1437" y="677"/>
                  </a:cubicBezTo>
                  <a:cubicBezTo>
                    <a:pt x="1426" y="683"/>
                    <a:pt x="1406" y="671"/>
                    <a:pt x="1401" y="662"/>
                  </a:cubicBezTo>
                  <a:cubicBezTo>
                    <a:pt x="1396" y="653"/>
                    <a:pt x="1410" y="623"/>
                    <a:pt x="1404" y="623"/>
                  </a:cubicBezTo>
                  <a:cubicBezTo>
                    <a:pt x="1398" y="623"/>
                    <a:pt x="1384" y="656"/>
                    <a:pt x="1362" y="665"/>
                  </a:cubicBezTo>
                  <a:cubicBezTo>
                    <a:pt x="1340" y="674"/>
                    <a:pt x="1288" y="682"/>
                    <a:pt x="1272" y="680"/>
                  </a:cubicBezTo>
                  <a:cubicBezTo>
                    <a:pt x="1256" y="678"/>
                    <a:pt x="1268" y="660"/>
                    <a:pt x="1263" y="653"/>
                  </a:cubicBezTo>
                  <a:cubicBezTo>
                    <a:pt x="1258" y="646"/>
                    <a:pt x="1253" y="636"/>
                    <a:pt x="1242" y="638"/>
                  </a:cubicBezTo>
                  <a:cubicBezTo>
                    <a:pt x="1231" y="640"/>
                    <a:pt x="1224" y="654"/>
                    <a:pt x="1194" y="668"/>
                  </a:cubicBezTo>
                  <a:cubicBezTo>
                    <a:pt x="1164" y="682"/>
                    <a:pt x="1111" y="702"/>
                    <a:pt x="1059" y="722"/>
                  </a:cubicBezTo>
                  <a:cubicBezTo>
                    <a:pt x="1007" y="742"/>
                    <a:pt x="950" y="763"/>
                    <a:pt x="879" y="788"/>
                  </a:cubicBezTo>
                  <a:cubicBezTo>
                    <a:pt x="808" y="813"/>
                    <a:pt x="698" y="853"/>
                    <a:pt x="633" y="875"/>
                  </a:cubicBezTo>
                  <a:cubicBezTo>
                    <a:pt x="568" y="897"/>
                    <a:pt x="513" y="914"/>
                    <a:pt x="492" y="917"/>
                  </a:cubicBezTo>
                  <a:cubicBezTo>
                    <a:pt x="471" y="920"/>
                    <a:pt x="477" y="904"/>
                    <a:pt x="504" y="893"/>
                  </a:cubicBezTo>
                  <a:cubicBezTo>
                    <a:pt x="531" y="882"/>
                    <a:pt x="602" y="869"/>
                    <a:pt x="657" y="851"/>
                  </a:cubicBezTo>
                  <a:cubicBezTo>
                    <a:pt x="712" y="833"/>
                    <a:pt x="774" y="807"/>
                    <a:pt x="837" y="785"/>
                  </a:cubicBezTo>
                  <a:cubicBezTo>
                    <a:pt x="900" y="763"/>
                    <a:pt x="994" y="733"/>
                    <a:pt x="1035" y="716"/>
                  </a:cubicBezTo>
                  <a:cubicBezTo>
                    <a:pt x="1076" y="699"/>
                    <a:pt x="1079" y="690"/>
                    <a:pt x="1083" y="686"/>
                  </a:cubicBezTo>
                  <a:cubicBezTo>
                    <a:pt x="1087" y="682"/>
                    <a:pt x="1091" y="679"/>
                    <a:pt x="1062" y="689"/>
                  </a:cubicBezTo>
                  <a:cubicBezTo>
                    <a:pt x="1033" y="699"/>
                    <a:pt x="964" y="727"/>
                    <a:pt x="906" y="746"/>
                  </a:cubicBezTo>
                  <a:cubicBezTo>
                    <a:pt x="848" y="765"/>
                    <a:pt x="779" y="788"/>
                    <a:pt x="714" y="806"/>
                  </a:cubicBezTo>
                  <a:cubicBezTo>
                    <a:pt x="649" y="824"/>
                    <a:pt x="584" y="838"/>
                    <a:pt x="513" y="854"/>
                  </a:cubicBezTo>
                  <a:cubicBezTo>
                    <a:pt x="442" y="870"/>
                    <a:pt x="344" y="893"/>
                    <a:pt x="288" y="905"/>
                  </a:cubicBezTo>
                  <a:cubicBezTo>
                    <a:pt x="232" y="917"/>
                    <a:pt x="190" y="926"/>
                    <a:pt x="177" y="926"/>
                  </a:cubicBezTo>
                  <a:cubicBezTo>
                    <a:pt x="164" y="926"/>
                    <a:pt x="208" y="904"/>
                    <a:pt x="207" y="902"/>
                  </a:cubicBezTo>
                  <a:cubicBezTo>
                    <a:pt x="206" y="900"/>
                    <a:pt x="188" y="907"/>
                    <a:pt x="168" y="911"/>
                  </a:cubicBezTo>
                  <a:cubicBezTo>
                    <a:pt x="148" y="915"/>
                    <a:pt x="95" y="929"/>
                    <a:pt x="84" y="929"/>
                  </a:cubicBezTo>
                  <a:cubicBezTo>
                    <a:pt x="73" y="929"/>
                    <a:pt x="91" y="912"/>
                    <a:pt x="99" y="908"/>
                  </a:cubicBezTo>
                  <a:cubicBezTo>
                    <a:pt x="107" y="904"/>
                    <a:pt x="0" y="945"/>
                    <a:pt x="135" y="90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800">
                <a:solidFill>
                  <a:srgbClr val="2E2E48"/>
                </a:solidFill>
              </a:endParaRPr>
            </a:p>
          </p:txBody>
        </p:sp>
        <p:sp>
          <p:nvSpPr>
            <p:cNvPr id="69639" name="Freeform 7"/>
            <p:cNvSpPr>
              <a:spLocks/>
            </p:cNvSpPr>
            <p:nvPr userDrawn="1"/>
          </p:nvSpPr>
          <p:spPr bwMode="ltGray">
            <a:xfrm>
              <a:off x="2761" y="1582"/>
              <a:ext cx="1090" cy="944"/>
            </a:xfrm>
            <a:custGeom>
              <a:avLst/>
              <a:gdLst/>
              <a:ahLst/>
              <a:cxnLst>
                <a:cxn ang="0">
                  <a:pos x="262" y="29"/>
                </a:cxn>
                <a:cxn ang="0">
                  <a:pos x="310" y="5"/>
                </a:cxn>
                <a:cxn ang="0">
                  <a:pos x="415" y="80"/>
                </a:cxn>
                <a:cxn ang="0">
                  <a:pos x="415" y="164"/>
                </a:cxn>
                <a:cxn ang="0">
                  <a:pos x="439" y="239"/>
                </a:cxn>
                <a:cxn ang="0">
                  <a:pos x="532" y="266"/>
                </a:cxn>
                <a:cxn ang="0">
                  <a:pos x="544" y="338"/>
                </a:cxn>
                <a:cxn ang="0">
                  <a:pos x="646" y="431"/>
                </a:cxn>
                <a:cxn ang="0">
                  <a:pos x="982" y="641"/>
                </a:cxn>
                <a:cxn ang="0">
                  <a:pos x="1084" y="740"/>
                </a:cxn>
                <a:cxn ang="0">
                  <a:pos x="922" y="722"/>
                </a:cxn>
                <a:cxn ang="0">
                  <a:pos x="826" y="740"/>
                </a:cxn>
                <a:cxn ang="0">
                  <a:pos x="607" y="548"/>
                </a:cxn>
                <a:cxn ang="0">
                  <a:pos x="496" y="536"/>
                </a:cxn>
                <a:cxn ang="0">
                  <a:pos x="520" y="722"/>
                </a:cxn>
                <a:cxn ang="0">
                  <a:pos x="472" y="800"/>
                </a:cxn>
                <a:cxn ang="0">
                  <a:pos x="364" y="833"/>
                </a:cxn>
                <a:cxn ang="0">
                  <a:pos x="205" y="944"/>
                </a:cxn>
                <a:cxn ang="0">
                  <a:pos x="139" y="899"/>
                </a:cxn>
                <a:cxn ang="0">
                  <a:pos x="148" y="818"/>
                </a:cxn>
                <a:cxn ang="0">
                  <a:pos x="103" y="785"/>
                </a:cxn>
                <a:cxn ang="0">
                  <a:pos x="25" y="815"/>
                </a:cxn>
                <a:cxn ang="0">
                  <a:pos x="220" y="647"/>
                </a:cxn>
                <a:cxn ang="0">
                  <a:pos x="307" y="542"/>
                </a:cxn>
                <a:cxn ang="0">
                  <a:pos x="235" y="473"/>
                </a:cxn>
                <a:cxn ang="0">
                  <a:pos x="211" y="404"/>
                </a:cxn>
                <a:cxn ang="0">
                  <a:pos x="190" y="335"/>
                </a:cxn>
                <a:cxn ang="0">
                  <a:pos x="157" y="296"/>
                </a:cxn>
                <a:cxn ang="0">
                  <a:pos x="148" y="236"/>
                </a:cxn>
                <a:cxn ang="0">
                  <a:pos x="121" y="164"/>
                </a:cxn>
                <a:cxn ang="0">
                  <a:pos x="88" y="68"/>
                </a:cxn>
                <a:cxn ang="0">
                  <a:pos x="127" y="89"/>
                </a:cxn>
                <a:cxn ang="0">
                  <a:pos x="139" y="56"/>
                </a:cxn>
                <a:cxn ang="0">
                  <a:pos x="148" y="23"/>
                </a:cxn>
                <a:cxn ang="0">
                  <a:pos x="187" y="53"/>
                </a:cxn>
                <a:cxn ang="0">
                  <a:pos x="196" y="107"/>
                </a:cxn>
                <a:cxn ang="0">
                  <a:pos x="244" y="122"/>
                </a:cxn>
                <a:cxn ang="0">
                  <a:pos x="319" y="155"/>
                </a:cxn>
                <a:cxn ang="0">
                  <a:pos x="361" y="152"/>
                </a:cxn>
                <a:cxn ang="0">
                  <a:pos x="259" y="92"/>
                </a:cxn>
                <a:cxn ang="0">
                  <a:pos x="220" y="44"/>
                </a:cxn>
              </a:cxnLst>
              <a:rect l="0" t="0" r="r" b="b"/>
              <a:pathLst>
                <a:path w="1090" h="944">
                  <a:moveTo>
                    <a:pt x="220" y="44"/>
                  </a:moveTo>
                  <a:cubicBezTo>
                    <a:pt x="214" y="39"/>
                    <a:pt x="250" y="35"/>
                    <a:pt x="262" y="29"/>
                  </a:cubicBezTo>
                  <a:cubicBezTo>
                    <a:pt x="274" y="23"/>
                    <a:pt x="284" y="9"/>
                    <a:pt x="292" y="5"/>
                  </a:cubicBezTo>
                  <a:cubicBezTo>
                    <a:pt x="300" y="1"/>
                    <a:pt x="299" y="0"/>
                    <a:pt x="310" y="5"/>
                  </a:cubicBezTo>
                  <a:cubicBezTo>
                    <a:pt x="321" y="10"/>
                    <a:pt x="341" y="23"/>
                    <a:pt x="358" y="35"/>
                  </a:cubicBezTo>
                  <a:cubicBezTo>
                    <a:pt x="375" y="47"/>
                    <a:pt x="402" y="64"/>
                    <a:pt x="415" y="80"/>
                  </a:cubicBezTo>
                  <a:cubicBezTo>
                    <a:pt x="428" y="96"/>
                    <a:pt x="436" y="114"/>
                    <a:pt x="436" y="128"/>
                  </a:cubicBezTo>
                  <a:cubicBezTo>
                    <a:pt x="436" y="142"/>
                    <a:pt x="414" y="155"/>
                    <a:pt x="415" y="164"/>
                  </a:cubicBezTo>
                  <a:cubicBezTo>
                    <a:pt x="416" y="173"/>
                    <a:pt x="441" y="172"/>
                    <a:pt x="445" y="185"/>
                  </a:cubicBezTo>
                  <a:cubicBezTo>
                    <a:pt x="449" y="198"/>
                    <a:pt x="431" y="226"/>
                    <a:pt x="439" y="239"/>
                  </a:cubicBezTo>
                  <a:cubicBezTo>
                    <a:pt x="447" y="252"/>
                    <a:pt x="475" y="262"/>
                    <a:pt x="490" y="266"/>
                  </a:cubicBezTo>
                  <a:cubicBezTo>
                    <a:pt x="505" y="270"/>
                    <a:pt x="517" y="256"/>
                    <a:pt x="532" y="266"/>
                  </a:cubicBezTo>
                  <a:cubicBezTo>
                    <a:pt x="547" y="276"/>
                    <a:pt x="575" y="314"/>
                    <a:pt x="577" y="326"/>
                  </a:cubicBezTo>
                  <a:cubicBezTo>
                    <a:pt x="579" y="338"/>
                    <a:pt x="546" y="331"/>
                    <a:pt x="544" y="338"/>
                  </a:cubicBezTo>
                  <a:cubicBezTo>
                    <a:pt x="542" y="345"/>
                    <a:pt x="545" y="356"/>
                    <a:pt x="562" y="371"/>
                  </a:cubicBezTo>
                  <a:cubicBezTo>
                    <a:pt x="579" y="386"/>
                    <a:pt x="604" y="404"/>
                    <a:pt x="646" y="431"/>
                  </a:cubicBezTo>
                  <a:cubicBezTo>
                    <a:pt x="688" y="458"/>
                    <a:pt x="761" y="501"/>
                    <a:pt x="817" y="536"/>
                  </a:cubicBezTo>
                  <a:cubicBezTo>
                    <a:pt x="873" y="571"/>
                    <a:pt x="949" y="617"/>
                    <a:pt x="982" y="641"/>
                  </a:cubicBezTo>
                  <a:cubicBezTo>
                    <a:pt x="1015" y="665"/>
                    <a:pt x="995" y="664"/>
                    <a:pt x="1012" y="680"/>
                  </a:cubicBezTo>
                  <a:cubicBezTo>
                    <a:pt x="1029" y="696"/>
                    <a:pt x="1078" y="726"/>
                    <a:pt x="1084" y="740"/>
                  </a:cubicBezTo>
                  <a:cubicBezTo>
                    <a:pt x="1090" y="754"/>
                    <a:pt x="1078" y="767"/>
                    <a:pt x="1051" y="764"/>
                  </a:cubicBezTo>
                  <a:cubicBezTo>
                    <a:pt x="1024" y="761"/>
                    <a:pt x="950" y="724"/>
                    <a:pt x="922" y="722"/>
                  </a:cubicBezTo>
                  <a:cubicBezTo>
                    <a:pt x="894" y="720"/>
                    <a:pt x="896" y="746"/>
                    <a:pt x="880" y="749"/>
                  </a:cubicBezTo>
                  <a:cubicBezTo>
                    <a:pt x="864" y="752"/>
                    <a:pt x="858" y="758"/>
                    <a:pt x="826" y="740"/>
                  </a:cubicBezTo>
                  <a:cubicBezTo>
                    <a:pt x="794" y="722"/>
                    <a:pt x="725" y="673"/>
                    <a:pt x="688" y="641"/>
                  </a:cubicBezTo>
                  <a:cubicBezTo>
                    <a:pt x="651" y="609"/>
                    <a:pt x="630" y="570"/>
                    <a:pt x="607" y="548"/>
                  </a:cubicBezTo>
                  <a:cubicBezTo>
                    <a:pt x="584" y="526"/>
                    <a:pt x="565" y="508"/>
                    <a:pt x="547" y="506"/>
                  </a:cubicBezTo>
                  <a:cubicBezTo>
                    <a:pt x="529" y="504"/>
                    <a:pt x="510" y="515"/>
                    <a:pt x="496" y="536"/>
                  </a:cubicBezTo>
                  <a:cubicBezTo>
                    <a:pt x="482" y="557"/>
                    <a:pt x="459" y="601"/>
                    <a:pt x="463" y="632"/>
                  </a:cubicBezTo>
                  <a:cubicBezTo>
                    <a:pt x="467" y="663"/>
                    <a:pt x="514" y="695"/>
                    <a:pt x="520" y="722"/>
                  </a:cubicBezTo>
                  <a:cubicBezTo>
                    <a:pt x="526" y="749"/>
                    <a:pt x="510" y="784"/>
                    <a:pt x="502" y="797"/>
                  </a:cubicBezTo>
                  <a:cubicBezTo>
                    <a:pt x="494" y="810"/>
                    <a:pt x="480" y="802"/>
                    <a:pt x="472" y="800"/>
                  </a:cubicBezTo>
                  <a:cubicBezTo>
                    <a:pt x="464" y="798"/>
                    <a:pt x="469" y="780"/>
                    <a:pt x="451" y="785"/>
                  </a:cubicBezTo>
                  <a:cubicBezTo>
                    <a:pt x="433" y="790"/>
                    <a:pt x="393" y="814"/>
                    <a:pt x="364" y="833"/>
                  </a:cubicBezTo>
                  <a:cubicBezTo>
                    <a:pt x="335" y="852"/>
                    <a:pt x="303" y="881"/>
                    <a:pt x="277" y="899"/>
                  </a:cubicBezTo>
                  <a:cubicBezTo>
                    <a:pt x="251" y="917"/>
                    <a:pt x="222" y="944"/>
                    <a:pt x="205" y="944"/>
                  </a:cubicBezTo>
                  <a:cubicBezTo>
                    <a:pt x="188" y="944"/>
                    <a:pt x="183" y="906"/>
                    <a:pt x="172" y="899"/>
                  </a:cubicBezTo>
                  <a:cubicBezTo>
                    <a:pt x="161" y="892"/>
                    <a:pt x="150" y="901"/>
                    <a:pt x="139" y="899"/>
                  </a:cubicBezTo>
                  <a:cubicBezTo>
                    <a:pt x="128" y="897"/>
                    <a:pt x="102" y="897"/>
                    <a:pt x="103" y="884"/>
                  </a:cubicBezTo>
                  <a:cubicBezTo>
                    <a:pt x="104" y="871"/>
                    <a:pt x="133" y="839"/>
                    <a:pt x="148" y="818"/>
                  </a:cubicBezTo>
                  <a:cubicBezTo>
                    <a:pt x="163" y="797"/>
                    <a:pt x="203" y="760"/>
                    <a:pt x="196" y="755"/>
                  </a:cubicBezTo>
                  <a:cubicBezTo>
                    <a:pt x="189" y="750"/>
                    <a:pt x="133" y="768"/>
                    <a:pt x="103" y="785"/>
                  </a:cubicBezTo>
                  <a:cubicBezTo>
                    <a:pt x="73" y="802"/>
                    <a:pt x="26" y="852"/>
                    <a:pt x="13" y="857"/>
                  </a:cubicBezTo>
                  <a:cubicBezTo>
                    <a:pt x="0" y="862"/>
                    <a:pt x="5" y="836"/>
                    <a:pt x="25" y="815"/>
                  </a:cubicBezTo>
                  <a:cubicBezTo>
                    <a:pt x="45" y="794"/>
                    <a:pt x="97" y="756"/>
                    <a:pt x="130" y="728"/>
                  </a:cubicBezTo>
                  <a:cubicBezTo>
                    <a:pt x="163" y="700"/>
                    <a:pt x="199" y="671"/>
                    <a:pt x="220" y="647"/>
                  </a:cubicBezTo>
                  <a:cubicBezTo>
                    <a:pt x="241" y="623"/>
                    <a:pt x="245" y="602"/>
                    <a:pt x="259" y="584"/>
                  </a:cubicBezTo>
                  <a:cubicBezTo>
                    <a:pt x="273" y="566"/>
                    <a:pt x="301" y="556"/>
                    <a:pt x="307" y="542"/>
                  </a:cubicBezTo>
                  <a:cubicBezTo>
                    <a:pt x="313" y="528"/>
                    <a:pt x="310" y="511"/>
                    <a:pt x="298" y="500"/>
                  </a:cubicBezTo>
                  <a:cubicBezTo>
                    <a:pt x="286" y="489"/>
                    <a:pt x="240" y="485"/>
                    <a:pt x="235" y="473"/>
                  </a:cubicBezTo>
                  <a:cubicBezTo>
                    <a:pt x="230" y="461"/>
                    <a:pt x="272" y="436"/>
                    <a:pt x="268" y="425"/>
                  </a:cubicBezTo>
                  <a:cubicBezTo>
                    <a:pt x="264" y="414"/>
                    <a:pt x="218" y="414"/>
                    <a:pt x="211" y="404"/>
                  </a:cubicBezTo>
                  <a:cubicBezTo>
                    <a:pt x="204" y="394"/>
                    <a:pt x="229" y="376"/>
                    <a:pt x="226" y="365"/>
                  </a:cubicBezTo>
                  <a:cubicBezTo>
                    <a:pt x="223" y="354"/>
                    <a:pt x="196" y="343"/>
                    <a:pt x="190" y="335"/>
                  </a:cubicBezTo>
                  <a:cubicBezTo>
                    <a:pt x="184" y="327"/>
                    <a:pt x="192" y="320"/>
                    <a:pt x="187" y="314"/>
                  </a:cubicBezTo>
                  <a:cubicBezTo>
                    <a:pt x="182" y="308"/>
                    <a:pt x="167" y="304"/>
                    <a:pt x="157" y="296"/>
                  </a:cubicBezTo>
                  <a:cubicBezTo>
                    <a:pt x="147" y="288"/>
                    <a:pt x="129" y="276"/>
                    <a:pt x="127" y="266"/>
                  </a:cubicBezTo>
                  <a:cubicBezTo>
                    <a:pt x="125" y="256"/>
                    <a:pt x="144" y="246"/>
                    <a:pt x="148" y="236"/>
                  </a:cubicBezTo>
                  <a:cubicBezTo>
                    <a:pt x="152" y="226"/>
                    <a:pt x="155" y="218"/>
                    <a:pt x="151" y="206"/>
                  </a:cubicBezTo>
                  <a:cubicBezTo>
                    <a:pt x="147" y="194"/>
                    <a:pt x="134" y="178"/>
                    <a:pt x="121" y="164"/>
                  </a:cubicBezTo>
                  <a:cubicBezTo>
                    <a:pt x="108" y="150"/>
                    <a:pt x="78" y="141"/>
                    <a:pt x="73" y="125"/>
                  </a:cubicBezTo>
                  <a:cubicBezTo>
                    <a:pt x="68" y="109"/>
                    <a:pt x="78" y="68"/>
                    <a:pt x="88" y="68"/>
                  </a:cubicBezTo>
                  <a:cubicBezTo>
                    <a:pt x="98" y="68"/>
                    <a:pt x="130" y="125"/>
                    <a:pt x="136" y="128"/>
                  </a:cubicBezTo>
                  <a:cubicBezTo>
                    <a:pt x="142" y="131"/>
                    <a:pt x="132" y="100"/>
                    <a:pt x="127" y="89"/>
                  </a:cubicBezTo>
                  <a:cubicBezTo>
                    <a:pt x="122" y="78"/>
                    <a:pt x="101" y="67"/>
                    <a:pt x="103" y="62"/>
                  </a:cubicBezTo>
                  <a:cubicBezTo>
                    <a:pt x="105" y="57"/>
                    <a:pt x="135" y="61"/>
                    <a:pt x="139" y="56"/>
                  </a:cubicBezTo>
                  <a:cubicBezTo>
                    <a:pt x="143" y="51"/>
                    <a:pt x="126" y="37"/>
                    <a:pt x="127" y="32"/>
                  </a:cubicBezTo>
                  <a:cubicBezTo>
                    <a:pt x="128" y="27"/>
                    <a:pt x="142" y="20"/>
                    <a:pt x="148" y="23"/>
                  </a:cubicBezTo>
                  <a:cubicBezTo>
                    <a:pt x="154" y="26"/>
                    <a:pt x="157" y="45"/>
                    <a:pt x="163" y="50"/>
                  </a:cubicBezTo>
                  <a:cubicBezTo>
                    <a:pt x="169" y="55"/>
                    <a:pt x="186" y="42"/>
                    <a:pt x="187" y="53"/>
                  </a:cubicBezTo>
                  <a:cubicBezTo>
                    <a:pt x="188" y="64"/>
                    <a:pt x="171" y="110"/>
                    <a:pt x="172" y="119"/>
                  </a:cubicBezTo>
                  <a:cubicBezTo>
                    <a:pt x="173" y="128"/>
                    <a:pt x="190" y="112"/>
                    <a:pt x="196" y="107"/>
                  </a:cubicBezTo>
                  <a:cubicBezTo>
                    <a:pt x="202" y="102"/>
                    <a:pt x="203" y="86"/>
                    <a:pt x="211" y="89"/>
                  </a:cubicBezTo>
                  <a:cubicBezTo>
                    <a:pt x="219" y="92"/>
                    <a:pt x="237" y="112"/>
                    <a:pt x="244" y="122"/>
                  </a:cubicBezTo>
                  <a:cubicBezTo>
                    <a:pt x="251" y="132"/>
                    <a:pt x="244" y="144"/>
                    <a:pt x="256" y="149"/>
                  </a:cubicBezTo>
                  <a:cubicBezTo>
                    <a:pt x="268" y="154"/>
                    <a:pt x="307" y="148"/>
                    <a:pt x="319" y="155"/>
                  </a:cubicBezTo>
                  <a:cubicBezTo>
                    <a:pt x="331" y="162"/>
                    <a:pt x="318" y="192"/>
                    <a:pt x="325" y="191"/>
                  </a:cubicBezTo>
                  <a:cubicBezTo>
                    <a:pt x="332" y="190"/>
                    <a:pt x="362" y="160"/>
                    <a:pt x="361" y="152"/>
                  </a:cubicBezTo>
                  <a:cubicBezTo>
                    <a:pt x="360" y="144"/>
                    <a:pt x="336" y="153"/>
                    <a:pt x="319" y="143"/>
                  </a:cubicBezTo>
                  <a:cubicBezTo>
                    <a:pt x="302" y="133"/>
                    <a:pt x="262" y="105"/>
                    <a:pt x="259" y="92"/>
                  </a:cubicBezTo>
                  <a:cubicBezTo>
                    <a:pt x="256" y="79"/>
                    <a:pt x="304" y="69"/>
                    <a:pt x="298" y="62"/>
                  </a:cubicBezTo>
                  <a:cubicBezTo>
                    <a:pt x="292" y="55"/>
                    <a:pt x="226" y="49"/>
                    <a:pt x="220" y="4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800">
                <a:solidFill>
                  <a:srgbClr val="2E2E48"/>
                </a:solidFill>
              </a:endParaRPr>
            </a:p>
          </p:txBody>
        </p:sp>
        <p:sp>
          <p:nvSpPr>
            <p:cNvPr id="69640" name="Freeform 8"/>
            <p:cNvSpPr>
              <a:spLocks/>
            </p:cNvSpPr>
            <p:nvPr userDrawn="1"/>
          </p:nvSpPr>
          <p:spPr bwMode="ltGray">
            <a:xfrm>
              <a:off x="0" y="2659"/>
              <a:ext cx="5760" cy="1413"/>
            </a:xfrm>
            <a:custGeom>
              <a:avLst/>
              <a:gdLst/>
              <a:ahLst/>
              <a:cxnLst>
                <a:cxn ang="0">
                  <a:pos x="0" y="230"/>
                </a:cxn>
                <a:cxn ang="0">
                  <a:pos x="702" y="104"/>
                </a:cxn>
                <a:cxn ang="0">
                  <a:pos x="1144" y="0"/>
                </a:cxn>
                <a:cxn ang="0">
                  <a:pos x="1461" y="50"/>
                </a:cxn>
                <a:cxn ang="0">
                  <a:pos x="1720" y="75"/>
                </a:cxn>
                <a:cxn ang="0">
                  <a:pos x="2054" y="17"/>
                </a:cxn>
                <a:cxn ang="0">
                  <a:pos x="2296" y="84"/>
                </a:cxn>
                <a:cxn ang="0">
                  <a:pos x="3423" y="117"/>
                </a:cxn>
                <a:cxn ang="0">
                  <a:pos x="3823" y="25"/>
                </a:cxn>
                <a:cxn ang="0">
                  <a:pos x="3982" y="75"/>
                </a:cxn>
                <a:cxn ang="0">
                  <a:pos x="4082" y="117"/>
                </a:cxn>
                <a:cxn ang="0">
                  <a:pos x="4726" y="135"/>
                </a:cxn>
                <a:cxn ang="0">
                  <a:pos x="4979" y="112"/>
                </a:cxn>
                <a:cxn ang="0">
                  <a:pos x="5397" y="222"/>
                </a:cxn>
                <a:cxn ang="0">
                  <a:pos x="5760" y="206"/>
                </a:cxn>
                <a:cxn ang="0">
                  <a:pos x="5760" y="1224"/>
                </a:cxn>
                <a:cxn ang="0">
                  <a:pos x="0" y="1224"/>
                </a:cxn>
                <a:cxn ang="0">
                  <a:pos x="0" y="230"/>
                </a:cxn>
              </a:cxnLst>
              <a:rect l="0" t="0" r="r" b="b"/>
              <a:pathLst>
                <a:path w="5760" h="1224">
                  <a:moveTo>
                    <a:pt x="0" y="230"/>
                  </a:moveTo>
                  <a:lnTo>
                    <a:pt x="702" y="104"/>
                  </a:lnTo>
                  <a:lnTo>
                    <a:pt x="1144" y="0"/>
                  </a:lnTo>
                  <a:lnTo>
                    <a:pt x="1461" y="50"/>
                  </a:lnTo>
                  <a:lnTo>
                    <a:pt x="1720" y="75"/>
                  </a:lnTo>
                  <a:lnTo>
                    <a:pt x="2054" y="17"/>
                  </a:lnTo>
                  <a:cubicBezTo>
                    <a:pt x="2054" y="17"/>
                    <a:pt x="2068" y="67"/>
                    <a:pt x="2296" y="84"/>
                  </a:cubicBezTo>
                  <a:cubicBezTo>
                    <a:pt x="2579" y="384"/>
                    <a:pt x="3089" y="242"/>
                    <a:pt x="3423" y="117"/>
                  </a:cubicBezTo>
                  <a:cubicBezTo>
                    <a:pt x="3556" y="59"/>
                    <a:pt x="3656" y="33"/>
                    <a:pt x="3823" y="25"/>
                  </a:cubicBezTo>
                  <a:cubicBezTo>
                    <a:pt x="3917" y="13"/>
                    <a:pt x="3832" y="57"/>
                    <a:pt x="3982" y="75"/>
                  </a:cubicBezTo>
                  <a:cubicBezTo>
                    <a:pt x="4025" y="90"/>
                    <a:pt x="3958" y="107"/>
                    <a:pt x="4082" y="117"/>
                  </a:cubicBezTo>
                  <a:cubicBezTo>
                    <a:pt x="4206" y="127"/>
                    <a:pt x="4577" y="136"/>
                    <a:pt x="4726" y="135"/>
                  </a:cubicBezTo>
                  <a:lnTo>
                    <a:pt x="4979" y="112"/>
                  </a:lnTo>
                  <a:lnTo>
                    <a:pt x="5397" y="222"/>
                  </a:lnTo>
                  <a:lnTo>
                    <a:pt x="5760" y="206"/>
                  </a:lnTo>
                  <a:lnTo>
                    <a:pt x="5760" y="1224"/>
                  </a:lnTo>
                  <a:lnTo>
                    <a:pt x="0" y="1224"/>
                  </a:lnTo>
                  <a:lnTo>
                    <a:pt x="0" y="23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800">
                <a:solidFill>
                  <a:srgbClr val="2E2E48"/>
                </a:solidFill>
              </a:endParaRPr>
            </a:p>
          </p:txBody>
        </p:sp>
        <p:sp>
          <p:nvSpPr>
            <p:cNvPr id="69641" name="Freeform 9"/>
            <p:cNvSpPr>
              <a:spLocks/>
            </p:cNvSpPr>
            <p:nvPr userDrawn="1"/>
          </p:nvSpPr>
          <p:spPr bwMode="ltGray">
            <a:xfrm>
              <a:off x="0" y="3138"/>
              <a:ext cx="5760" cy="1186"/>
            </a:xfrm>
            <a:custGeom>
              <a:avLst/>
              <a:gdLst/>
              <a:ahLst/>
              <a:cxnLst>
                <a:cxn ang="0">
                  <a:pos x="0" y="1027"/>
                </a:cxn>
                <a:cxn ang="0">
                  <a:pos x="5760" y="1027"/>
                </a:cxn>
                <a:cxn ang="0">
                  <a:pos x="5760" y="409"/>
                </a:cxn>
                <a:cxn ang="0">
                  <a:pos x="4658" y="401"/>
                </a:cxn>
                <a:cxn ang="0">
                  <a:pos x="3948" y="309"/>
                </a:cxn>
                <a:cxn ang="0">
                  <a:pos x="2905" y="351"/>
                </a:cxn>
                <a:cxn ang="0">
                  <a:pos x="1419" y="175"/>
                </a:cxn>
                <a:cxn ang="0">
                  <a:pos x="659" y="84"/>
                </a:cxn>
                <a:cxn ang="0">
                  <a:pos x="0" y="0"/>
                </a:cxn>
                <a:cxn ang="0">
                  <a:pos x="0" y="1027"/>
                </a:cxn>
              </a:cxnLst>
              <a:rect l="0" t="0" r="r" b="b"/>
              <a:pathLst>
                <a:path w="5760" h="1027">
                  <a:moveTo>
                    <a:pt x="0" y="1027"/>
                  </a:moveTo>
                  <a:lnTo>
                    <a:pt x="5760" y="1027"/>
                  </a:lnTo>
                  <a:lnTo>
                    <a:pt x="5760" y="409"/>
                  </a:lnTo>
                  <a:cubicBezTo>
                    <a:pt x="5576" y="305"/>
                    <a:pt x="4960" y="418"/>
                    <a:pt x="4658" y="401"/>
                  </a:cubicBezTo>
                  <a:cubicBezTo>
                    <a:pt x="4356" y="384"/>
                    <a:pt x="4240" y="317"/>
                    <a:pt x="3948" y="309"/>
                  </a:cubicBezTo>
                  <a:cubicBezTo>
                    <a:pt x="3656" y="301"/>
                    <a:pt x="3326" y="373"/>
                    <a:pt x="2905" y="351"/>
                  </a:cubicBezTo>
                  <a:cubicBezTo>
                    <a:pt x="2404" y="342"/>
                    <a:pt x="1978" y="192"/>
                    <a:pt x="1419" y="175"/>
                  </a:cubicBezTo>
                  <a:cubicBezTo>
                    <a:pt x="1045" y="130"/>
                    <a:pt x="918" y="167"/>
                    <a:pt x="659" y="84"/>
                  </a:cubicBezTo>
                  <a:cubicBezTo>
                    <a:pt x="342" y="75"/>
                    <a:pt x="150" y="17"/>
                    <a:pt x="0" y="0"/>
                  </a:cubicBezTo>
                  <a:cubicBezTo>
                    <a:pt x="0" y="513"/>
                    <a:pt x="0" y="1027"/>
                    <a:pt x="0" y="102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800">
                <a:solidFill>
                  <a:srgbClr val="2E2E48"/>
                </a:solidFill>
              </a:endParaRPr>
            </a:p>
          </p:txBody>
        </p:sp>
      </p:grpSp>
      <p:sp>
        <p:nvSpPr>
          <p:cNvPr id="69642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73100" y="1236663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69643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681163" y="3403600"/>
            <a:ext cx="5781675" cy="2581275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69644" name="Rectangle 12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9645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9646" name="Rectangle 1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A6E3E96-5647-49BE-8709-2B9AC2090DAD}" type="slidenum">
              <a:rPr lang="ja-JP" altLang="en-US">
                <a:solidFill>
                  <a:srgbClr val="2E2E48"/>
                </a:solidFill>
              </a:rPr>
              <a:pPr/>
              <a:t>&lt;#&gt;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C7769-BD45-4DFD-8402-8D897A0D6BB5}" type="slidenum">
              <a:rPr lang="ja-JP" altLang="en-US">
                <a:solidFill>
                  <a:srgbClr val="2E2E48"/>
                </a:solidFill>
              </a:rPr>
              <a:pPr/>
              <a:t>&lt;#&gt;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632E191-A302-40F0-8D0D-C7886C9D1791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4244975" cy="5545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244975" cy="5545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68034CF-7506-4604-BD1F-8BD72E826F8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73B6C16-B18D-4576-A27D-0817D4F7BC6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E97E684-03A5-4EDF-83E8-0E1D500010CD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51D2BAF-4F8A-4352-84F7-70779786A095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05EC60A-B722-48C3-B14D-B7D3FC6BB80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8E2AB95-32BC-4274-BA6F-02CE24D2BA84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7FE8A63-A47E-41FB-93F4-C7015556D3D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32588" y="0"/>
            <a:ext cx="2160587" cy="6453188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0825" y="0"/>
            <a:ext cx="6329363" cy="6453188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B8C7AF2-6014-4EF8-9AE4-554CBDEEBE54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250825" y="908050"/>
            <a:ext cx="4244975" cy="554513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244975" cy="554513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F806DEF-6C04-4709-8A79-D25F88B9675E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9400"/>
            <a:ext cx="2057400" cy="5816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9400"/>
            <a:ext cx="6019800" cy="5816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4E52D-6052-4E6B-83C3-33188BEAD688}" type="slidenum">
              <a:rPr lang="ja-JP" altLang="en-US">
                <a:solidFill>
                  <a:srgbClr val="2E2E48"/>
                </a:solidFill>
              </a:rPr>
              <a:pPr/>
              <a:t>&lt;#&gt;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250825" y="908050"/>
            <a:ext cx="4244975" cy="554513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908050"/>
            <a:ext cx="4244975" cy="2695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756025"/>
            <a:ext cx="4244975" cy="26971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927E6FE-A422-4ADE-9FEF-94718590731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タイトル、2 つのコンテンツ (横)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250825" y="908050"/>
            <a:ext cx="4244975" cy="2695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908050"/>
            <a:ext cx="4244975" cy="2695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half" idx="3"/>
          </p:nvPr>
        </p:nvSpPr>
        <p:spPr>
          <a:xfrm>
            <a:off x="250825" y="3756025"/>
            <a:ext cx="8642350" cy="26971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92C537E-D139-49F9-8CF9-5632FBE55675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250825" y="908050"/>
            <a:ext cx="8642350" cy="5545138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D48255A-7C42-49C9-A140-F039D29849D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250825" y="908050"/>
            <a:ext cx="4244975" cy="2695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908050"/>
            <a:ext cx="4244975" cy="2695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250825" y="3756025"/>
            <a:ext cx="4244975" cy="26971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756025"/>
            <a:ext cx="4244975" cy="26971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8C965D8-F99F-4328-8AFC-E9CB6ED29E0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239000" y="6669088"/>
            <a:ext cx="1905000" cy="188912"/>
          </a:xfrm>
        </p:spPr>
        <p:txBody>
          <a:bodyPr/>
          <a:lstStyle>
            <a:lvl1pPr>
              <a:defRPr/>
            </a:lvl1pPr>
          </a:lstStyle>
          <a:p>
            <a:fld id="{87B5D886-286D-4F5B-A276-B40BAD7336CC}" type="slidenum">
              <a:rPr lang="ja-JP" altLang="en-US">
                <a:solidFill>
                  <a:srgbClr val="2E2E48"/>
                </a:solidFill>
              </a:rPr>
              <a:pPr/>
              <a:t>&lt;#&gt;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9400"/>
            <a:ext cx="8229600" cy="58166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239000" y="6669088"/>
            <a:ext cx="1905000" cy="188912"/>
          </a:xfrm>
        </p:spPr>
        <p:txBody>
          <a:bodyPr/>
          <a:lstStyle>
            <a:lvl1pPr>
              <a:defRPr/>
            </a:lvl1pPr>
          </a:lstStyle>
          <a:p>
            <a:fld id="{95DB60FD-A5C1-46DA-B97B-AD8107210022}" type="slidenum">
              <a:rPr lang="ja-JP" altLang="en-US">
                <a:solidFill>
                  <a:srgbClr val="2E2E48"/>
                </a:solidFill>
              </a:rPr>
              <a:pPr/>
              <a:t>&lt;#&gt;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9400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43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239000" y="6669088"/>
            <a:ext cx="1905000" cy="188912"/>
          </a:xfrm>
        </p:spPr>
        <p:txBody>
          <a:bodyPr/>
          <a:lstStyle>
            <a:lvl1pPr>
              <a:defRPr/>
            </a:lvl1pPr>
          </a:lstStyle>
          <a:p>
            <a:fld id="{AE2E7AA9-FFEE-4FCE-BC7C-E11ADA2E439E}" type="slidenum">
              <a:rPr lang="ja-JP" altLang="en-US">
                <a:solidFill>
                  <a:srgbClr val="2E2E48"/>
                </a:solidFill>
              </a:rPr>
              <a:pPr/>
              <a:t>&lt;#&gt;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D343F45-46B3-4BE6-91C2-8DF76F817216}" type="slidenum">
              <a:rPr lang="en-US" altLang="ja-JP">
                <a:solidFill>
                  <a:srgbClr val="2E2E48"/>
                </a:solidFill>
              </a:rPr>
              <a:pPr/>
              <a:t>&lt;#&gt;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8642350" cy="2695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0825" y="3756025"/>
            <a:ext cx="8642350" cy="26971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110288" y="6621463"/>
            <a:ext cx="2133600" cy="19685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99CC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621463"/>
            <a:ext cx="2024063" cy="19685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99CC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507413" y="6577013"/>
            <a:ext cx="649287" cy="188912"/>
          </a:xfrm>
        </p:spPr>
        <p:txBody>
          <a:bodyPr/>
          <a:lstStyle>
            <a:lvl1pPr>
              <a:defRPr/>
            </a:lvl1pPr>
          </a:lstStyle>
          <a:p>
            <a:fld id="{DB5FB190-C2FC-4202-81BA-CFD4A2E5D0AA}" type="slidenum">
              <a:rPr lang="en-US" altLang="ja-JP">
                <a:solidFill>
                  <a:srgbClr val="000000"/>
                </a:solidFill>
              </a:rPr>
              <a:pPr/>
              <a:t>&lt;#&gt;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428B6-28F6-416B-B794-AF5A4FD9A2DF}" type="datetimeFigureOut">
              <a:rPr lang="ja-JP" altLang="en-US">
                <a:solidFill>
                  <a:srgbClr val="2E2E48"/>
                </a:solidFill>
              </a:rPr>
              <a:pPr>
                <a:defRPr/>
              </a:pPr>
              <a:t>2011/7/15</a:t>
            </a:fld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srgbClr val="2E2E48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84961-D38F-4F53-9239-FF62A846E8A5}" type="slidenum">
              <a:rPr lang="ja-JP" altLang="en-US">
                <a:solidFill>
                  <a:srgbClr val="2E2E48"/>
                </a:solidFill>
              </a:rPr>
              <a:pPr>
                <a:defRPr/>
              </a:pPr>
              <a:t>&lt;#&gt;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64350"/>
            <a:chOff x="0" y="0"/>
            <a:chExt cx="5760" cy="4324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white">
            <a:xfrm>
              <a:off x="0" y="331"/>
              <a:ext cx="5760" cy="332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white">
            <a:xfrm>
              <a:off x="0" y="0"/>
              <a:ext cx="5760" cy="35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ltGray">
            <a:xfrm>
              <a:off x="0" y="1596"/>
              <a:ext cx="5760" cy="1651"/>
            </a:xfrm>
            <a:custGeom>
              <a:avLst/>
              <a:gdLst/>
              <a:ahLst/>
              <a:cxnLst>
                <a:cxn ang="0">
                  <a:pos x="0" y="960"/>
                </a:cxn>
                <a:cxn ang="0">
                  <a:pos x="773" y="852"/>
                </a:cxn>
                <a:cxn ang="0">
                  <a:pos x="1536" y="594"/>
                </a:cxn>
                <a:cxn ang="0">
                  <a:pos x="2438" y="156"/>
                </a:cxn>
                <a:cxn ang="0">
                  <a:pos x="2678" y="24"/>
                </a:cxn>
                <a:cxn ang="0">
                  <a:pos x="2816" y="30"/>
                </a:cxn>
                <a:cxn ang="0">
                  <a:pos x="2876" y="0"/>
                </a:cxn>
                <a:cxn ang="0">
                  <a:pos x="3032" y="30"/>
                </a:cxn>
                <a:cxn ang="0">
                  <a:pos x="3086" y="12"/>
                </a:cxn>
                <a:cxn ang="0">
                  <a:pos x="3183" y="42"/>
                </a:cxn>
                <a:cxn ang="0">
                  <a:pos x="3333" y="120"/>
                </a:cxn>
                <a:cxn ang="0">
                  <a:pos x="3483" y="234"/>
                </a:cxn>
                <a:cxn ang="0">
                  <a:pos x="3741" y="396"/>
                </a:cxn>
                <a:cxn ang="0">
                  <a:pos x="4156" y="636"/>
                </a:cxn>
                <a:cxn ang="0">
                  <a:pos x="4510" y="768"/>
                </a:cxn>
                <a:cxn ang="0">
                  <a:pos x="4913" y="906"/>
                </a:cxn>
                <a:cxn ang="0">
                  <a:pos x="5304" y="1074"/>
                </a:cxn>
                <a:cxn ang="0">
                  <a:pos x="5760" y="1150"/>
                </a:cxn>
                <a:cxn ang="0">
                  <a:pos x="5760" y="1651"/>
                </a:cxn>
                <a:cxn ang="0">
                  <a:pos x="0" y="1651"/>
                </a:cxn>
                <a:cxn ang="0">
                  <a:pos x="0" y="960"/>
                </a:cxn>
              </a:cxnLst>
              <a:rect l="0" t="0" r="r" b="b"/>
              <a:pathLst>
                <a:path w="5760" h="1651">
                  <a:moveTo>
                    <a:pt x="0" y="960"/>
                  </a:moveTo>
                  <a:cubicBezTo>
                    <a:pt x="237" y="952"/>
                    <a:pt x="517" y="913"/>
                    <a:pt x="773" y="852"/>
                  </a:cubicBezTo>
                  <a:cubicBezTo>
                    <a:pt x="1029" y="791"/>
                    <a:pt x="1259" y="710"/>
                    <a:pt x="1536" y="594"/>
                  </a:cubicBezTo>
                  <a:cubicBezTo>
                    <a:pt x="1814" y="478"/>
                    <a:pt x="2247" y="251"/>
                    <a:pt x="2438" y="156"/>
                  </a:cubicBezTo>
                  <a:cubicBezTo>
                    <a:pt x="2628" y="61"/>
                    <a:pt x="2615" y="45"/>
                    <a:pt x="2678" y="24"/>
                  </a:cubicBezTo>
                  <a:cubicBezTo>
                    <a:pt x="2741" y="3"/>
                    <a:pt x="2783" y="34"/>
                    <a:pt x="2816" y="30"/>
                  </a:cubicBezTo>
                  <a:cubicBezTo>
                    <a:pt x="2849" y="26"/>
                    <a:pt x="2840" y="0"/>
                    <a:pt x="2876" y="0"/>
                  </a:cubicBezTo>
                  <a:cubicBezTo>
                    <a:pt x="2912" y="0"/>
                    <a:pt x="2997" y="28"/>
                    <a:pt x="3032" y="30"/>
                  </a:cubicBezTo>
                  <a:cubicBezTo>
                    <a:pt x="3067" y="32"/>
                    <a:pt x="3061" y="10"/>
                    <a:pt x="3086" y="12"/>
                  </a:cubicBezTo>
                  <a:cubicBezTo>
                    <a:pt x="3112" y="14"/>
                    <a:pt x="3142" y="24"/>
                    <a:pt x="3183" y="42"/>
                  </a:cubicBezTo>
                  <a:cubicBezTo>
                    <a:pt x="3224" y="60"/>
                    <a:pt x="3283" y="88"/>
                    <a:pt x="3333" y="120"/>
                  </a:cubicBezTo>
                  <a:cubicBezTo>
                    <a:pt x="3383" y="152"/>
                    <a:pt x="3415" y="188"/>
                    <a:pt x="3483" y="234"/>
                  </a:cubicBezTo>
                  <a:cubicBezTo>
                    <a:pt x="3551" y="280"/>
                    <a:pt x="3629" y="329"/>
                    <a:pt x="3741" y="396"/>
                  </a:cubicBezTo>
                  <a:cubicBezTo>
                    <a:pt x="3854" y="463"/>
                    <a:pt x="4028" y="574"/>
                    <a:pt x="4156" y="636"/>
                  </a:cubicBezTo>
                  <a:cubicBezTo>
                    <a:pt x="4284" y="698"/>
                    <a:pt x="4384" y="723"/>
                    <a:pt x="4510" y="768"/>
                  </a:cubicBezTo>
                  <a:cubicBezTo>
                    <a:pt x="4637" y="813"/>
                    <a:pt x="4781" y="855"/>
                    <a:pt x="4913" y="906"/>
                  </a:cubicBezTo>
                  <a:cubicBezTo>
                    <a:pt x="5045" y="957"/>
                    <a:pt x="5163" y="1033"/>
                    <a:pt x="5304" y="1074"/>
                  </a:cubicBezTo>
                  <a:cubicBezTo>
                    <a:pt x="5445" y="1115"/>
                    <a:pt x="5543" y="1125"/>
                    <a:pt x="5760" y="1150"/>
                  </a:cubicBezTo>
                  <a:cubicBezTo>
                    <a:pt x="5760" y="1400"/>
                    <a:pt x="5760" y="1651"/>
                    <a:pt x="5760" y="1651"/>
                  </a:cubicBezTo>
                  <a:lnTo>
                    <a:pt x="0" y="1651"/>
                  </a:lnTo>
                  <a:lnTo>
                    <a:pt x="0" y="96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ltGray">
            <a:xfrm>
              <a:off x="380" y="1597"/>
              <a:ext cx="2495" cy="1054"/>
            </a:xfrm>
            <a:custGeom>
              <a:avLst/>
              <a:gdLst/>
              <a:ahLst/>
              <a:cxnLst>
                <a:cxn ang="0">
                  <a:pos x="909" y="650"/>
                </a:cxn>
                <a:cxn ang="0">
                  <a:pos x="2028" y="116"/>
                </a:cxn>
                <a:cxn ang="0">
                  <a:pos x="2253" y="20"/>
                </a:cxn>
                <a:cxn ang="0">
                  <a:pos x="2304" y="8"/>
                </a:cxn>
                <a:cxn ang="0">
                  <a:pos x="2388" y="20"/>
                </a:cxn>
                <a:cxn ang="0">
                  <a:pos x="2490" y="8"/>
                </a:cxn>
                <a:cxn ang="0">
                  <a:pos x="2424" y="62"/>
                </a:cxn>
                <a:cxn ang="0">
                  <a:pos x="2349" y="158"/>
                </a:cxn>
                <a:cxn ang="0">
                  <a:pos x="2295" y="182"/>
                </a:cxn>
                <a:cxn ang="0">
                  <a:pos x="2271" y="251"/>
                </a:cxn>
                <a:cxn ang="0">
                  <a:pos x="2304" y="332"/>
                </a:cxn>
                <a:cxn ang="0">
                  <a:pos x="2253" y="326"/>
                </a:cxn>
                <a:cxn ang="0">
                  <a:pos x="2226" y="386"/>
                </a:cxn>
                <a:cxn ang="0">
                  <a:pos x="2130" y="491"/>
                </a:cxn>
                <a:cxn ang="0">
                  <a:pos x="1980" y="710"/>
                </a:cxn>
                <a:cxn ang="0">
                  <a:pos x="1884" y="758"/>
                </a:cxn>
                <a:cxn ang="0">
                  <a:pos x="1782" y="845"/>
                </a:cxn>
                <a:cxn ang="0">
                  <a:pos x="1629" y="959"/>
                </a:cxn>
                <a:cxn ang="0">
                  <a:pos x="1458" y="1052"/>
                </a:cxn>
                <a:cxn ang="0">
                  <a:pos x="1560" y="932"/>
                </a:cxn>
                <a:cxn ang="0">
                  <a:pos x="1701" y="770"/>
                </a:cxn>
                <a:cxn ang="0">
                  <a:pos x="1785" y="644"/>
                </a:cxn>
                <a:cxn ang="0">
                  <a:pos x="1935" y="476"/>
                </a:cxn>
                <a:cxn ang="0">
                  <a:pos x="2034" y="350"/>
                </a:cxn>
                <a:cxn ang="0">
                  <a:pos x="2016" y="323"/>
                </a:cxn>
                <a:cxn ang="0">
                  <a:pos x="1947" y="434"/>
                </a:cxn>
                <a:cxn ang="0">
                  <a:pos x="1821" y="587"/>
                </a:cxn>
                <a:cxn ang="0">
                  <a:pos x="1704" y="662"/>
                </a:cxn>
                <a:cxn ang="0">
                  <a:pos x="1620" y="761"/>
                </a:cxn>
                <a:cxn ang="0">
                  <a:pos x="1584" y="728"/>
                </a:cxn>
                <a:cxn ang="0">
                  <a:pos x="1731" y="581"/>
                </a:cxn>
                <a:cxn ang="0">
                  <a:pos x="1851" y="467"/>
                </a:cxn>
                <a:cxn ang="0">
                  <a:pos x="1875" y="413"/>
                </a:cxn>
                <a:cxn ang="0">
                  <a:pos x="1788" y="515"/>
                </a:cxn>
                <a:cxn ang="0">
                  <a:pos x="1689" y="611"/>
                </a:cxn>
                <a:cxn ang="0">
                  <a:pos x="1605" y="665"/>
                </a:cxn>
                <a:cxn ang="0">
                  <a:pos x="1689" y="548"/>
                </a:cxn>
                <a:cxn ang="0">
                  <a:pos x="1746" y="506"/>
                </a:cxn>
                <a:cxn ang="0">
                  <a:pos x="1596" y="611"/>
                </a:cxn>
                <a:cxn ang="0">
                  <a:pos x="1542" y="689"/>
                </a:cxn>
                <a:cxn ang="0">
                  <a:pos x="1500" y="632"/>
                </a:cxn>
                <a:cxn ang="0">
                  <a:pos x="1590" y="563"/>
                </a:cxn>
                <a:cxn ang="0">
                  <a:pos x="1704" y="476"/>
                </a:cxn>
                <a:cxn ang="0">
                  <a:pos x="1659" y="485"/>
                </a:cxn>
                <a:cxn ang="0">
                  <a:pos x="1596" y="524"/>
                </a:cxn>
                <a:cxn ang="0">
                  <a:pos x="1530" y="560"/>
                </a:cxn>
                <a:cxn ang="0">
                  <a:pos x="1470" y="623"/>
                </a:cxn>
                <a:cxn ang="0">
                  <a:pos x="1401" y="662"/>
                </a:cxn>
                <a:cxn ang="0">
                  <a:pos x="1362" y="665"/>
                </a:cxn>
                <a:cxn ang="0">
                  <a:pos x="1263" y="653"/>
                </a:cxn>
                <a:cxn ang="0">
                  <a:pos x="1194" y="668"/>
                </a:cxn>
                <a:cxn ang="0">
                  <a:pos x="879" y="788"/>
                </a:cxn>
                <a:cxn ang="0">
                  <a:pos x="492" y="917"/>
                </a:cxn>
                <a:cxn ang="0">
                  <a:pos x="657" y="851"/>
                </a:cxn>
                <a:cxn ang="0">
                  <a:pos x="1035" y="716"/>
                </a:cxn>
                <a:cxn ang="0">
                  <a:pos x="1062" y="689"/>
                </a:cxn>
                <a:cxn ang="0">
                  <a:pos x="714" y="806"/>
                </a:cxn>
                <a:cxn ang="0">
                  <a:pos x="288" y="905"/>
                </a:cxn>
                <a:cxn ang="0">
                  <a:pos x="207" y="902"/>
                </a:cxn>
                <a:cxn ang="0">
                  <a:pos x="84" y="929"/>
                </a:cxn>
                <a:cxn ang="0">
                  <a:pos x="135" y="902"/>
                </a:cxn>
              </a:cxnLst>
              <a:rect l="0" t="0" r="r" b="b"/>
              <a:pathLst>
                <a:path w="2495" h="1054">
                  <a:moveTo>
                    <a:pt x="135" y="902"/>
                  </a:moveTo>
                  <a:cubicBezTo>
                    <a:pt x="270" y="859"/>
                    <a:pt x="683" y="732"/>
                    <a:pt x="909" y="650"/>
                  </a:cubicBezTo>
                  <a:cubicBezTo>
                    <a:pt x="1135" y="568"/>
                    <a:pt x="1305" y="499"/>
                    <a:pt x="1491" y="410"/>
                  </a:cubicBezTo>
                  <a:cubicBezTo>
                    <a:pt x="1677" y="321"/>
                    <a:pt x="1911" y="179"/>
                    <a:pt x="2028" y="116"/>
                  </a:cubicBezTo>
                  <a:cubicBezTo>
                    <a:pt x="2145" y="53"/>
                    <a:pt x="2156" y="48"/>
                    <a:pt x="2193" y="32"/>
                  </a:cubicBezTo>
                  <a:cubicBezTo>
                    <a:pt x="2230" y="16"/>
                    <a:pt x="2238" y="22"/>
                    <a:pt x="2253" y="20"/>
                  </a:cubicBezTo>
                  <a:cubicBezTo>
                    <a:pt x="2268" y="18"/>
                    <a:pt x="2278" y="22"/>
                    <a:pt x="2286" y="20"/>
                  </a:cubicBezTo>
                  <a:cubicBezTo>
                    <a:pt x="2294" y="18"/>
                    <a:pt x="2296" y="10"/>
                    <a:pt x="2304" y="8"/>
                  </a:cubicBezTo>
                  <a:cubicBezTo>
                    <a:pt x="2312" y="6"/>
                    <a:pt x="2320" y="6"/>
                    <a:pt x="2334" y="8"/>
                  </a:cubicBezTo>
                  <a:cubicBezTo>
                    <a:pt x="2348" y="10"/>
                    <a:pt x="2372" y="21"/>
                    <a:pt x="2388" y="20"/>
                  </a:cubicBezTo>
                  <a:cubicBezTo>
                    <a:pt x="2404" y="19"/>
                    <a:pt x="2416" y="4"/>
                    <a:pt x="2433" y="2"/>
                  </a:cubicBezTo>
                  <a:cubicBezTo>
                    <a:pt x="2450" y="0"/>
                    <a:pt x="2485" y="4"/>
                    <a:pt x="2490" y="8"/>
                  </a:cubicBezTo>
                  <a:cubicBezTo>
                    <a:pt x="2495" y="12"/>
                    <a:pt x="2474" y="17"/>
                    <a:pt x="2463" y="26"/>
                  </a:cubicBezTo>
                  <a:cubicBezTo>
                    <a:pt x="2452" y="35"/>
                    <a:pt x="2437" y="47"/>
                    <a:pt x="2424" y="62"/>
                  </a:cubicBezTo>
                  <a:cubicBezTo>
                    <a:pt x="2411" y="77"/>
                    <a:pt x="2397" y="103"/>
                    <a:pt x="2385" y="119"/>
                  </a:cubicBezTo>
                  <a:cubicBezTo>
                    <a:pt x="2373" y="135"/>
                    <a:pt x="2358" y="149"/>
                    <a:pt x="2349" y="158"/>
                  </a:cubicBezTo>
                  <a:cubicBezTo>
                    <a:pt x="2340" y="167"/>
                    <a:pt x="2340" y="172"/>
                    <a:pt x="2331" y="176"/>
                  </a:cubicBezTo>
                  <a:cubicBezTo>
                    <a:pt x="2322" y="180"/>
                    <a:pt x="2303" y="174"/>
                    <a:pt x="2295" y="182"/>
                  </a:cubicBezTo>
                  <a:cubicBezTo>
                    <a:pt x="2287" y="190"/>
                    <a:pt x="2284" y="216"/>
                    <a:pt x="2280" y="227"/>
                  </a:cubicBezTo>
                  <a:cubicBezTo>
                    <a:pt x="2276" y="238"/>
                    <a:pt x="2268" y="245"/>
                    <a:pt x="2271" y="251"/>
                  </a:cubicBezTo>
                  <a:cubicBezTo>
                    <a:pt x="2274" y="257"/>
                    <a:pt x="2293" y="253"/>
                    <a:pt x="2298" y="266"/>
                  </a:cubicBezTo>
                  <a:cubicBezTo>
                    <a:pt x="2303" y="279"/>
                    <a:pt x="2309" y="319"/>
                    <a:pt x="2304" y="332"/>
                  </a:cubicBezTo>
                  <a:cubicBezTo>
                    <a:pt x="2299" y="345"/>
                    <a:pt x="2273" y="345"/>
                    <a:pt x="2265" y="344"/>
                  </a:cubicBezTo>
                  <a:cubicBezTo>
                    <a:pt x="2257" y="343"/>
                    <a:pt x="2258" y="326"/>
                    <a:pt x="2253" y="326"/>
                  </a:cubicBezTo>
                  <a:cubicBezTo>
                    <a:pt x="2248" y="326"/>
                    <a:pt x="2236" y="337"/>
                    <a:pt x="2232" y="347"/>
                  </a:cubicBezTo>
                  <a:cubicBezTo>
                    <a:pt x="2228" y="357"/>
                    <a:pt x="2228" y="376"/>
                    <a:pt x="2226" y="386"/>
                  </a:cubicBezTo>
                  <a:cubicBezTo>
                    <a:pt x="2224" y="396"/>
                    <a:pt x="2236" y="390"/>
                    <a:pt x="2220" y="407"/>
                  </a:cubicBezTo>
                  <a:cubicBezTo>
                    <a:pt x="2204" y="424"/>
                    <a:pt x="2157" y="463"/>
                    <a:pt x="2130" y="491"/>
                  </a:cubicBezTo>
                  <a:cubicBezTo>
                    <a:pt x="2103" y="519"/>
                    <a:pt x="2083" y="539"/>
                    <a:pt x="2058" y="575"/>
                  </a:cubicBezTo>
                  <a:cubicBezTo>
                    <a:pt x="2033" y="611"/>
                    <a:pt x="1998" y="679"/>
                    <a:pt x="1980" y="710"/>
                  </a:cubicBezTo>
                  <a:cubicBezTo>
                    <a:pt x="1962" y="741"/>
                    <a:pt x="1966" y="756"/>
                    <a:pt x="1950" y="764"/>
                  </a:cubicBezTo>
                  <a:cubicBezTo>
                    <a:pt x="1934" y="772"/>
                    <a:pt x="1906" y="756"/>
                    <a:pt x="1884" y="758"/>
                  </a:cubicBezTo>
                  <a:cubicBezTo>
                    <a:pt x="1862" y="760"/>
                    <a:pt x="1832" y="762"/>
                    <a:pt x="1815" y="776"/>
                  </a:cubicBezTo>
                  <a:cubicBezTo>
                    <a:pt x="1798" y="790"/>
                    <a:pt x="1800" y="826"/>
                    <a:pt x="1782" y="845"/>
                  </a:cubicBezTo>
                  <a:cubicBezTo>
                    <a:pt x="1764" y="864"/>
                    <a:pt x="1730" y="871"/>
                    <a:pt x="1704" y="890"/>
                  </a:cubicBezTo>
                  <a:cubicBezTo>
                    <a:pt x="1678" y="909"/>
                    <a:pt x="1657" y="942"/>
                    <a:pt x="1629" y="959"/>
                  </a:cubicBezTo>
                  <a:cubicBezTo>
                    <a:pt x="1601" y="976"/>
                    <a:pt x="1561" y="980"/>
                    <a:pt x="1533" y="995"/>
                  </a:cubicBezTo>
                  <a:cubicBezTo>
                    <a:pt x="1505" y="1010"/>
                    <a:pt x="1469" y="1050"/>
                    <a:pt x="1458" y="1052"/>
                  </a:cubicBezTo>
                  <a:cubicBezTo>
                    <a:pt x="1447" y="1054"/>
                    <a:pt x="1450" y="1027"/>
                    <a:pt x="1467" y="1007"/>
                  </a:cubicBezTo>
                  <a:cubicBezTo>
                    <a:pt x="1484" y="987"/>
                    <a:pt x="1533" y="955"/>
                    <a:pt x="1560" y="932"/>
                  </a:cubicBezTo>
                  <a:cubicBezTo>
                    <a:pt x="1587" y="909"/>
                    <a:pt x="1606" y="893"/>
                    <a:pt x="1629" y="866"/>
                  </a:cubicBezTo>
                  <a:cubicBezTo>
                    <a:pt x="1652" y="839"/>
                    <a:pt x="1687" y="796"/>
                    <a:pt x="1701" y="770"/>
                  </a:cubicBezTo>
                  <a:cubicBezTo>
                    <a:pt x="1715" y="744"/>
                    <a:pt x="1699" y="731"/>
                    <a:pt x="1713" y="710"/>
                  </a:cubicBezTo>
                  <a:cubicBezTo>
                    <a:pt x="1727" y="689"/>
                    <a:pt x="1759" y="671"/>
                    <a:pt x="1785" y="644"/>
                  </a:cubicBezTo>
                  <a:cubicBezTo>
                    <a:pt x="1811" y="617"/>
                    <a:pt x="1844" y="573"/>
                    <a:pt x="1869" y="545"/>
                  </a:cubicBezTo>
                  <a:cubicBezTo>
                    <a:pt x="1894" y="517"/>
                    <a:pt x="1918" y="500"/>
                    <a:pt x="1935" y="476"/>
                  </a:cubicBezTo>
                  <a:cubicBezTo>
                    <a:pt x="1952" y="452"/>
                    <a:pt x="1955" y="422"/>
                    <a:pt x="1971" y="401"/>
                  </a:cubicBezTo>
                  <a:cubicBezTo>
                    <a:pt x="1987" y="380"/>
                    <a:pt x="2019" y="364"/>
                    <a:pt x="2034" y="350"/>
                  </a:cubicBezTo>
                  <a:cubicBezTo>
                    <a:pt x="2049" y="336"/>
                    <a:pt x="2064" y="318"/>
                    <a:pt x="2061" y="314"/>
                  </a:cubicBezTo>
                  <a:cubicBezTo>
                    <a:pt x="2058" y="310"/>
                    <a:pt x="2031" y="314"/>
                    <a:pt x="2016" y="323"/>
                  </a:cubicBezTo>
                  <a:cubicBezTo>
                    <a:pt x="2001" y="332"/>
                    <a:pt x="1982" y="350"/>
                    <a:pt x="1971" y="368"/>
                  </a:cubicBezTo>
                  <a:cubicBezTo>
                    <a:pt x="1960" y="386"/>
                    <a:pt x="1960" y="412"/>
                    <a:pt x="1947" y="434"/>
                  </a:cubicBezTo>
                  <a:cubicBezTo>
                    <a:pt x="1934" y="456"/>
                    <a:pt x="1914" y="475"/>
                    <a:pt x="1893" y="500"/>
                  </a:cubicBezTo>
                  <a:cubicBezTo>
                    <a:pt x="1872" y="525"/>
                    <a:pt x="1841" y="565"/>
                    <a:pt x="1821" y="587"/>
                  </a:cubicBezTo>
                  <a:cubicBezTo>
                    <a:pt x="1801" y="609"/>
                    <a:pt x="1790" y="619"/>
                    <a:pt x="1770" y="632"/>
                  </a:cubicBezTo>
                  <a:cubicBezTo>
                    <a:pt x="1750" y="645"/>
                    <a:pt x="1727" y="647"/>
                    <a:pt x="1704" y="662"/>
                  </a:cubicBezTo>
                  <a:cubicBezTo>
                    <a:pt x="1681" y="677"/>
                    <a:pt x="1646" y="709"/>
                    <a:pt x="1632" y="725"/>
                  </a:cubicBezTo>
                  <a:cubicBezTo>
                    <a:pt x="1618" y="741"/>
                    <a:pt x="1627" y="754"/>
                    <a:pt x="1620" y="761"/>
                  </a:cubicBezTo>
                  <a:cubicBezTo>
                    <a:pt x="1613" y="768"/>
                    <a:pt x="1593" y="775"/>
                    <a:pt x="1587" y="770"/>
                  </a:cubicBezTo>
                  <a:cubicBezTo>
                    <a:pt x="1581" y="765"/>
                    <a:pt x="1566" y="749"/>
                    <a:pt x="1584" y="728"/>
                  </a:cubicBezTo>
                  <a:cubicBezTo>
                    <a:pt x="1602" y="707"/>
                    <a:pt x="1668" y="665"/>
                    <a:pt x="1692" y="641"/>
                  </a:cubicBezTo>
                  <a:cubicBezTo>
                    <a:pt x="1716" y="617"/>
                    <a:pt x="1714" y="599"/>
                    <a:pt x="1731" y="581"/>
                  </a:cubicBezTo>
                  <a:cubicBezTo>
                    <a:pt x="1748" y="563"/>
                    <a:pt x="1774" y="552"/>
                    <a:pt x="1794" y="533"/>
                  </a:cubicBezTo>
                  <a:cubicBezTo>
                    <a:pt x="1814" y="514"/>
                    <a:pt x="1837" y="482"/>
                    <a:pt x="1851" y="467"/>
                  </a:cubicBezTo>
                  <a:cubicBezTo>
                    <a:pt x="1865" y="452"/>
                    <a:pt x="1874" y="452"/>
                    <a:pt x="1878" y="443"/>
                  </a:cubicBezTo>
                  <a:cubicBezTo>
                    <a:pt x="1882" y="434"/>
                    <a:pt x="1882" y="413"/>
                    <a:pt x="1875" y="413"/>
                  </a:cubicBezTo>
                  <a:cubicBezTo>
                    <a:pt x="1868" y="413"/>
                    <a:pt x="1847" y="426"/>
                    <a:pt x="1833" y="443"/>
                  </a:cubicBezTo>
                  <a:cubicBezTo>
                    <a:pt x="1819" y="460"/>
                    <a:pt x="1804" y="495"/>
                    <a:pt x="1788" y="515"/>
                  </a:cubicBezTo>
                  <a:cubicBezTo>
                    <a:pt x="1772" y="535"/>
                    <a:pt x="1751" y="550"/>
                    <a:pt x="1734" y="566"/>
                  </a:cubicBezTo>
                  <a:cubicBezTo>
                    <a:pt x="1717" y="582"/>
                    <a:pt x="1704" y="595"/>
                    <a:pt x="1689" y="611"/>
                  </a:cubicBezTo>
                  <a:cubicBezTo>
                    <a:pt x="1674" y="627"/>
                    <a:pt x="1655" y="656"/>
                    <a:pt x="1641" y="665"/>
                  </a:cubicBezTo>
                  <a:cubicBezTo>
                    <a:pt x="1627" y="674"/>
                    <a:pt x="1609" y="674"/>
                    <a:pt x="1605" y="665"/>
                  </a:cubicBezTo>
                  <a:cubicBezTo>
                    <a:pt x="1601" y="656"/>
                    <a:pt x="1603" y="627"/>
                    <a:pt x="1617" y="608"/>
                  </a:cubicBezTo>
                  <a:cubicBezTo>
                    <a:pt x="1631" y="589"/>
                    <a:pt x="1672" y="560"/>
                    <a:pt x="1689" y="548"/>
                  </a:cubicBezTo>
                  <a:cubicBezTo>
                    <a:pt x="1706" y="536"/>
                    <a:pt x="1713" y="540"/>
                    <a:pt x="1722" y="533"/>
                  </a:cubicBezTo>
                  <a:cubicBezTo>
                    <a:pt x="1731" y="526"/>
                    <a:pt x="1752" y="507"/>
                    <a:pt x="1746" y="506"/>
                  </a:cubicBezTo>
                  <a:cubicBezTo>
                    <a:pt x="1740" y="505"/>
                    <a:pt x="1711" y="513"/>
                    <a:pt x="1686" y="530"/>
                  </a:cubicBezTo>
                  <a:cubicBezTo>
                    <a:pt x="1661" y="547"/>
                    <a:pt x="1617" y="587"/>
                    <a:pt x="1596" y="611"/>
                  </a:cubicBezTo>
                  <a:cubicBezTo>
                    <a:pt x="1575" y="635"/>
                    <a:pt x="1569" y="661"/>
                    <a:pt x="1560" y="674"/>
                  </a:cubicBezTo>
                  <a:cubicBezTo>
                    <a:pt x="1551" y="687"/>
                    <a:pt x="1549" y="694"/>
                    <a:pt x="1542" y="689"/>
                  </a:cubicBezTo>
                  <a:cubicBezTo>
                    <a:pt x="1535" y="684"/>
                    <a:pt x="1525" y="650"/>
                    <a:pt x="1518" y="641"/>
                  </a:cubicBezTo>
                  <a:cubicBezTo>
                    <a:pt x="1511" y="632"/>
                    <a:pt x="1496" y="639"/>
                    <a:pt x="1500" y="632"/>
                  </a:cubicBezTo>
                  <a:cubicBezTo>
                    <a:pt x="1504" y="625"/>
                    <a:pt x="1527" y="607"/>
                    <a:pt x="1542" y="596"/>
                  </a:cubicBezTo>
                  <a:cubicBezTo>
                    <a:pt x="1557" y="585"/>
                    <a:pt x="1571" y="574"/>
                    <a:pt x="1590" y="563"/>
                  </a:cubicBezTo>
                  <a:cubicBezTo>
                    <a:pt x="1609" y="552"/>
                    <a:pt x="1637" y="541"/>
                    <a:pt x="1656" y="527"/>
                  </a:cubicBezTo>
                  <a:cubicBezTo>
                    <a:pt x="1675" y="513"/>
                    <a:pt x="1692" y="489"/>
                    <a:pt x="1704" y="476"/>
                  </a:cubicBezTo>
                  <a:cubicBezTo>
                    <a:pt x="1716" y="463"/>
                    <a:pt x="1735" y="451"/>
                    <a:pt x="1728" y="452"/>
                  </a:cubicBezTo>
                  <a:cubicBezTo>
                    <a:pt x="1721" y="453"/>
                    <a:pt x="1673" y="473"/>
                    <a:pt x="1659" y="485"/>
                  </a:cubicBezTo>
                  <a:cubicBezTo>
                    <a:pt x="1645" y="497"/>
                    <a:pt x="1652" y="517"/>
                    <a:pt x="1641" y="524"/>
                  </a:cubicBezTo>
                  <a:cubicBezTo>
                    <a:pt x="1630" y="531"/>
                    <a:pt x="1608" y="518"/>
                    <a:pt x="1596" y="524"/>
                  </a:cubicBezTo>
                  <a:cubicBezTo>
                    <a:pt x="1584" y="530"/>
                    <a:pt x="1583" y="554"/>
                    <a:pt x="1572" y="560"/>
                  </a:cubicBezTo>
                  <a:cubicBezTo>
                    <a:pt x="1561" y="566"/>
                    <a:pt x="1541" y="553"/>
                    <a:pt x="1530" y="560"/>
                  </a:cubicBezTo>
                  <a:cubicBezTo>
                    <a:pt x="1519" y="567"/>
                    <a:pt x="1516" y="594"/>
                    <a:pt x="1506" y="605"/>
                  </a:cubicBezTo>
                  <a:cubicBezTo>
                    <a:pt x="1496" y="616"/>
                    <a:pt x="1481" y="611"/>
                    <a:pt x="1470" y="623"/>
                  </a:cubicBezTo>
                  <a:cubicBezTo>
                    <a:pt x="1459" y="635"/>
                    <a:pt x="1448" y="671"/>
                    <a:pt x="1437" y="677"/>
                  </a:cubicBezTo>
                  <a:cubicBezTo>
                    <a:pt x="1426" y="683"/>
                    <a:pt x="1406" y="671"/>
                    <a:pt x="1401" y="662"/>
                  </a:cubicBezTo>
                  <a:cubicBezTo>
                    <a:pt x="1396" y="653"/>
                    <a:pt x="1410" y="623"/>
                    <a:pt x="1404" y="623"/>
                  </a:cubicBezTo>
                  <a:cubicBezTo>
                    <a:pt x="1398" y="623"/>
                    <a:pt x="1384" y="656"/>
                    <a:pt x="1362" y="665"/>
                  </a:cubicBezTo>
                  <a:cubicBezTo>
                    <a:pt x="1340" y="674"/>
                    <a:pt x="1288" y="682"/>
                    <a:pt x="1272" y="680"/>
                  </a:cubicBezTo>
                  <a:cubicBezTo>
                    <a:pt x="1256" y="678"/>
                    <a:pt x="1268" y="660"/>
                    <a:pt x="1263" y="653"/>
                  </a:cubicBezTo>
                  <a:cubicBezTo>
                    <a:pt x="1258" y="646"/>
                    <a:pt x="1253" y="636"/>
                    <a:pt x="1242" y="638"/>
                  </a:cubicBezTo>
                  <a:cubicBezTo>
                    <a:pt x="1231" y="640"/>
                    <a:pt x="1224" y="654"/>
                    <a:pt x="1194" y="668"/>
                  </a:cubicBezTo>
                  <a:cubicBezTo>
                    <a:pt x="1164" y="682"/>
                    <a:pt x="1111" y="702"/>
                    <a:pt x="1059" y="722"/>
                  </a:cubicBezTo>
                  <a:cubicBezTo>
                    <a:pt x="1007" y="742"/>
                    <a:pt x="950" y="763"/>
                    <a:pt x="879" y="788"/>
                  </a:cubicBezTo>
                  <a:cubicBezTo>
                    <a:pt x="808" y="813"/>
                    <a:pt x="698" y="853"/>
                    <a:pt x="633" y="875"/>
                  </a:cubicBezTo>
                  <a:cubicBezTo>
                    <a:pt x="568" y="897"/>
                    <a:pt x="513" y="914"/>
                    <a:pt x="492" y="917"/>
                  </a:cubicBezTo>
                  <a:cubicBezTo>
                    <a:pt x="471" y="920"/>
                    <a:pt x="477" y="904"/>
                    <a:pt x="504" y="893"/>
                  </a:cubicBezTo>
                  <a:cubicBezTo>
                    <a:pt x="531" y="882"/>
                    <a:pt x="602" y="869"/>
                    <a:pt x="657" y="851"/>
                  </a:cubicBezTo>
                  <a:cubicBezTo>
                    <a:pt x="712" y="833"/>
                    <a:pt x="774" y="807"/>
                    <a:pt x="837" y="785"/>
                  </a:cubicBezTo>
                  <a:cubicBezTo>
                    <a:pt x="900" y="763"/>
                    <a:pt x="994" y="733"/>
                    <a:pt x="1035" y="716"/>
                  </a:cubicBezTo>
                  <a:cubicBezTo>
                    <a:pt x="1076" y="699"/>
                    <a:pt x="1079" y="690"/>
                    <a:pt x="1083" y="686"/>
                  </a:cubicBezTo>
                  <a:cubicBezTo>
                    <a:pt x="1087" y="682"/>
                    <a:pt x="1091" y="679"/>
                    <a:pt x="1062" y="689"/>
                  </a:cubicBezTo>
                  <a:cubicBezTo>
                    <a:pt x="1033" y="699"/>
                    <a:pt x="964" y="727"/>
                    <a:pt x="906" y="746"/>
                  </a:cubicBezTo>
                  <a:cubicBezTo>
                    <a:pt x="848" y="765"/>
                    <a:pt x="779" y="788"/>
                    <a:pt x="714" y="806"/>
                  </a:cubicBezTo>
                  <a:cubicBezTo>
                    <a:pt x="649" y="824"/>
                    <a:pt x="584" y="838"/>
                    <a:pt x="513" y="854"/>
                  </a:cubicBezTo>
                  <a:cubicBezTo>
                    <a:pt x="442" y="870"/>
                    <a:pt x="344" y="893"/>
                    <a:pt x="288" y="905"/>
                  </a:cubicBezTo>
                  <a:cubicBezTo>
                    <a:pt x="232" y="917"/>
                    <a:pt x="190" y="926"/>
                    <a:pt x="177" y="926"/>
                  </a:cubicBezTo>
                  <a:cubicBezTo>
                    <a:pt x="164" y="926"/>
                    <a:pt x="208" y="904"/>
                    <a:pt x="207" y="902"/>
                  </a:cubicBezTo>
                  <a:cubicBezTo>
                    <a:pt x="206" y="900"/>
                    <a:pt x="188" y="907"/>
                    <a:pt x="168" y="911"/>
                  </a:cubicBezTo>
                  <a:cubicBezTo>
                    <a:pt x="148" y="915"/>
                    <a:pt x="95" y="929"/>
                    <a:pt x="84" y="929"/>
                  </a:cubicBezTo>
                  <a:cubicBezTo>
                    <a:pt x="73" y="929"/>
                    <a:pt x="91" y="912"/>
                    <a:pt x="99" y="908"/>
                  </a:cubicBezTo>
                  <a:cubicBezTo>
                    <a:pt x="107" y="904"/>
                    <a:pt x="0" y="945"/>
                    <a:pt x="135" y="90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2761" y="1582"/>
              <a:ext cx="1090" cy="944"/>
            </a:xfrm>
            <a:custGeom>
              <a:avLst/>
              <a:gdLst/>
              <a:ahLst/>
              <a:cxnLst>
                <a:cxn ang="0">
                  <a:pos x="262" y="29"/>
                </a:cxn>
                <a:cxn ang="0">
                  <a:pos x="310" y="5"/>
                </a:cxn>
                <a:cxn ang="0">
                  <a:pos x="415" y="80"/>
                </a:cxn>
                <a:cxn ang="0">
                  <a:pos x="415" y="164"/>
                </a:cxn>
                <a:cxn ang="0">
                  <a:pos x="439" y="239"/>
                </a:cxn>
                <a:cxn ang="0">
                  <a:pos x="532" y="266"/>
                </a:cxn>
                <a:cxn ang="0">
                  <a:pos x="544" y="338"/>
                </a:cxn>
                <a:cxn ang="0">
                  <a:pos x="646" y="431"/>
                </a:cxn>
                <a:cxn ang="0">
                  <a:pos x="982" y="641"/>
                </a:cxn>
                <a:cxn ang="0">
                  <a:pos x="1084" y="740"/>
                </a:cxn>
                <a:cxn ang="0">
                  <a:pos x="922" y="722"/>
                </a:cxn>
                <a:cxn ang="0">
                  <a:pos x="826" y="740"/>
                </a:cxn>
                <a:cxn ang="0">
                  <a:pos x="607" y="548"/>
                </a:cxn>
                <a:cxn ang="0">
                  <a:pos x="496" y="536"/>
                </a:cxn>
                <a:cxn ang="0">
                  <a:pos x="520" y="722"/>
                </a:cxn>
                <a:cxn ang="0">
                  <a:pos x="472" y="800"/>
                </a:cxn>
                <a:cxn ang="0">
                  <a:pos x="364" y="833"/>
                </a:cxn>
                <a:cxn ang="0">
                  <a:pos x="205" y="944"/>
                </a:cxn>
                <a:cxn ang="0">
                  <a:pos x="139" y="899"/>
                </a:cxn>
                <a:cxn ang="0">
                  <a:pos x="148" y="818"/>
                </a:cxn>
                <a:cxn ang="0">
                  <a:pos x="103" y="785"/>
                </a:cxn>
                <a:cxn ang="0">
                  <a:pos x="25" y="815"/>
                </a:cxn>
                <a:cxn ang="0">
                  <a:pos x="220" y="647"/>
                </a:cxn>
                <a:cxn ang="0">
                  <a:pos x="307" y="542"/>
                </a:cxn>
                <a:cxn ang="0">
                  <a:pos x="235" y="473"/>
                </a:cxn>
                <a:cxn ang="0">
                  <a:pos x="211" y="404"/>
                </a:cxn>
                <a:cxn ang="0">
                  <a:pos x="190" y="335"/>
                </a:cxn>
                <a:cxn ang="0">
                  <a:pos x="157" y="296"/>
                </a:cxn>
                <a:cxn ang="0">
                  <a:pos x="148" y="236"/>
                </a:cxn>
                <a:cxn ang="0">
                  <a:pos x="121" y="164"/>
                </a:cxn>
                <a:cxn ang="0">
                  <a:pos x="88" y="68"/>
                </a:cxn>
                <a:cxn ang="0">
                  <a:pos x="127" y="89"/>
                </a:cxn>
                <a:cxn ang="0">
                  <a:pos x="139" y="56"/>
                </a:cxn>
                <a:cxn ang="0">
                  <a:pos x="148" y="23"/>
                </a:cxn>
                <a:cxn ang="0">
                  <a:pos x="187" y="53"/>
                </a:cxn>
                <a:cxn ang="0">
                  <a:pos x="196" y="107"/>
                </a:cxn>
                <a:cxn ang="0">
                  <a:pos x="244" y="122"/>
                </a:cxn>
                <a:cxn ang="0">
                  <a:pos x="319" y="155"/>
                </a:cxn>
                <a:cxn ang="0">
                  <a:pos x="361" y="152"/>
                </a:cxn>
                <a:cxn ang="0">
                  <a:pos x="259" y="92"/>
                </a:cxn>
                <a:cxn ang="0">
                  <a:pos x="220" y="44"/>
                </a:cxn>
              </a:cxnLst>
              <a:rect l="0" t="0" r="r" b="b"/>
              <a:pathLst>
                <a:path w="1090" h="944">
                  <a:moveTo>
                    <a:pt x="220" y="44"/>
                  </a:moveTo>
                  <a:cubicBezTo>
                    <a:pt x="214" y="39"/>
                    <a:pt x="250" y="35"/>
                    <a:pt x="262" y="29"/>
                  </a:cubicBezTo>
                  <a:cubicBezTo>
                    <a:pt x="274" y="23"/>
                    <a:pt x="284" y="9"/>
                    <a:pt x="292" y="5"/>
                  </a:cubicBezTo>
                  <a:cubicBezTo>
                    <a:pt x="300" y="1"/>
                    <a:pt x="299" y="0"/>
                    <a:pt x="310" y="5"/>
                  </a:cubicBezTo>
                  <a:cubicBezTo>
                    <a:pt x="321" y="10"/>
                    <a:pt x="341" y="23"/>
                    <a:pt x="358" y="35"/>
                  </a:cubicBezTo>
                  <a:cubicBezTo>
                    <a:pt x="375" y="47"/>
                    <a:pt x="402" y="64"/>
                    <a:pt x="415" y="80"/>
                  </a:cubicBezTo>
                  <a:cubicBezTo>
                    <a:pt x="428" y="96"/>
                    <a:pt x="436" y="114"/>
                    <a:pt x="436" y="128"/>
                  </a:cubicBezTo>
                  <a:cubicBezTo>
                    <a:pt x="436" y="142"/>
                    <a:pt x="414" y="155"/>
                    <a:pt x="415" y="164"/>
                  </a:cubicBezTo>
                  <a:cubicBezTo>
                    <a:pt x="416" y="173"/>
                    <a:pt x="441" y="172"/>
                    <a:pt x="445" y="185"/>
                  </a:cubicBezTo>
                  <a:cubicBezTo>
                    <a:pt x="449" y="198"/>
                    <a:pt x="431" y="226"/>
                    <a:pt x="439" y="239"/>
                  </a:cubicBezTo>
                  <a:cubicBezTo>
                    <a:pt x="447" y="252"/>
                    <a:pt x="475" y="262"/>
                    <a:pt x="490" y="266"/>
                  </a:cubicBezTo>
                  <a:cubicBezTo>
                    <a:pt x="505" y="270"/>
                    <a:pt x="517" y="256"/>
                    <a:pt x="532" y="266"/>
                  </a:cubicBezTo>
                  <a:cubicBezTo>
                    <a:pt x="547" y="276"/>
                    <a:pt x="575" y="314"/>
                    <a:pt x="577" y="326"/>
                  </a:cubicBezTo>
                  <a:cubicBezTo>
                    <a:pt x="579" y="338"/>
                    <a:pt x="546" y="331"/>
                    <a:pt x="544" y="338"/>
                  </a:cubicBezTo>
                  <a:cubicBezTo>
                    <a:pt x="542" y="345"/>
                    <a:pt x="545" y="356"/>
                    <a:pt x="562" y="371"/>
                  </a:cubicBezTo>
                  <a:cubicBezTo>
                    <a:pt x="579" y="386"/>
                    <a:pt x="604" y="404"/>
                    <a:pt x="646" y="431"/>
                  </a:cubicBezTo>
                  <a:cubicBezTo>
                    <a:pt x="688" y="458"/>
                    <a:pt x="761" y="501"/>
                    <a:pt x="817" y="536"/>
                  </a:cubicBezTo>
                  <a:cubicBezTo>
                    <a:pt x="873" y="571"/>
                    <a:pt x="949" y="617"/>
                    <a:pt x="982" y="641"/>
                  </a:cubicBezTo>
                  <a:cubicBezTo>
                    <a:pt x="1015" y="665"/>
                    <a:pt x="995" y="664"/>
                    <a:pt x="1012" y="680"/>
                  </a:cubicBezTo>
                  <a:cubicBezTo>
                    <a:pt x="1029" y="696"/>
                    <a:pt x="1078" y="726"/>
                    <a:pt x="1084" y="740"/>
                  </a:cubicBezTo>
                  <a:cubicBezTo>
                    <a:pt x="1090" y="754"/>
                    <a:pt x="1078" y="767"/>
                    <a:pt x="1051" y="764"/>
                  </a:cubicBezTo>
                  <a:cubicBezTo>
                    <a:pt x="1024" y="761"/>
                    <a:pt x="950" y="724"/>
                    <a:pt x="922" y="722"/>
                  </a:cubicBezTo>
                  <a:cubicBezTo>
                    <a:pt x="894" y="720"/>
                    <a:pt x="896" y="746"/>
                    <a:pt x="880" y="749"/>
                  </a:cubicBezTo>
                  <a:cubicBezTo>
                    <a:pt x="864" y="752"/>
                    <a:pt x="858" y="758"/>
                    <a:pt x="826" y="740"/>
                  </a:cubicBezTo>
                  <a:cubicBezTo>
                    <a:pt x="794" y="722"/>
                    <a:pt x="725" y="673"/>
                    <a:pt x="688" y="641"/>
                  </a:cubicBezTo>
                  <a:cubicBezTo>
                    <a:pt x="651" y="609"/>
                    <a:pt x="630" y="570"/>
                    <a:pt x="607" y="548"/>
                  </a:cubicBezTo>
                  <a:cubicBezTo>
                    <a:pt x="584" y="526"/>
                    <a:pt x="565" y="508"/>
                    <a:pt x="547" y="506"/>
                  </a:cubicBezTo>
                  <a:cubicBezTo>
                    <a:pt x="529" y="504"/>
                    <a:pt x="510" y="515"/>
                    <a:pt x="496" y="536"/>
                  </a:cubicBezTo>
                  <a:cubicBezTo>
                    <a:pt x="482" y="557"/>
                    <a:pt x="459" y="601"/>
                    <a:pt x="463" y="632"/>
                  </a:cubicBezTo>
                  <a:cubicBezTo>
                    <a:pt x="467" y="663"/>
                    <a:pt x="514" y="695"/>
                    <a:pt x="520" y="722"/>
                  </a:cubicBezTo>
                  <a:cubicBezTo>
                    <a:pt x="526" y="749"/>
                    <a:pt x="510" y="784"/>
                    <a:pt x="502" y="797"/>
                  </a:cubicBezTo>
                  <a:cubicBezTo>
                    <a:pt x="494" y="810"/>
                    <a:pt x="480" y="802"/>
                    <a:pt x="472" y="800"/>
                  </a:cubicBezTo>
                  <a:cubicBezTo>
                    <a:pt x="464" y="798"/>
                    <a:pt x="469" y="780"/>
                    <a:pt x="451" y="785"/>
                  </a:cubicBezTo>
                  <a:cubicBezTo>
                    <a:pt x="433" y="790"/>
                    <a:pt x="393" y="814"/>
                    <a:pt x="364" y="833"/>
                  </a:cubicBezTo>
                  <a:cubicBezTo>
                    <a:pt x="335" y="852"/>
                    <a:pt x="303" y="881"/>
                    <a:pt x="277" y="899"/>
                  </a:cubicBezTo>
                  <a:cubicBezTo>
                    <a:pt x="251" y="917"/>
                    <a:pt x="222" y="944"/>
                    <a:pt x="205" y="944"/>
                  </a:cubicBezTo>
                  <a:cubicBezTo>
                    <a:pt x="188" y="944"/>
                    <a:pt x="183" y="906"/>
                    <a:pt x="172" y="899"/>
                  </a:cubicBezTo>
                  <a:cubicBezTo>
                    <a:pt x="161" y="892"/>
                    <a:pt x="150" y="901"/>
                    <a:pt x="139" y="899"/>
                  </a:cubicBezTo>
                  <a:cubicBezTo>
                    <a:pt x="128" y="897"/>
                    <a:pt x="102" y="897"/>
                    <a:pt x="103" y="884"/>
                  </a:cubicBezTo>
                  <a:cubicBezTo>
                    <a:pt x="104" y="871"/>
                    <a:pt x="133" y="839"/>
                    <a:pt x="148" y="818"/>
                  </a:cubicBezTo>
                  <a:cubicBezTo>
                    <a:pt x="163" y="797"/>
                    <a:pt x="203" y="760"/>
                    <a:pt x="196" y="755"/>
                  </a:cubicBezTo>
                  <a:cubicBezTo>
                    <a:pt x="189" y="750"/>
                    <a:pt x="133" y="768"/>
                    <a:pt x="103" y="785"/>
                  </a:cubicBezTo>
                  <a:cubicBezTo>
                    <a:pt x="73" y="802"/>
                    <a:pt x="26" y="852"/>
                    <a:pt x="13" y="857"/>
                  </a:cubicBezTo>
                  <a:cubicBezTo>
                    <a:pt x="0" y="862"/>
                    <a:pt x="5" y="836"/>
                    <a:pt x="25" y="815"/>
                  </a:cubicBezTo>
                  <a:cubicBezTo>
                    <a:pt x="45" y="794"/>
                    <a:pt x="97" y="756"/>
                    <a:pt x="130" y="728"/>
                  </a:cubicBezTo>
                  <a:cubicBezTo>
                    <a:pt x="163" y="700"/>
                    <a:pt x="199" y="671"/>
                    <a:pt x="220" y="647"/>
                  </a:cubicBezTo>
                  <a:cubicBezTo>
                    <a:pt x="241" y="623"/>
                    <a:pt x="245" y="602"/>
                    <a:pt x="259" y="584"/>
                  </a:cubicBezTo>
                  <a:cubicBezTo>
                    <a:pt x="273" y="566"/>
                    <a:pt x="301" y="556"/>
                    <a:pt x="307" y="542"/>
                  </a:cubicBezTo>
                  <a:cubicBezTo>
                    <a:pt x="313" y="528"/>
                    <a:pt x="310" y="511"/>
                    <a:pt x="298" y="500"/>
                  </a:cubicBezTo>
                  <a:cubicBezTo>
                    <a:pt x="286" y="489"/>
                    <a:pt x="240" y="485"/>
                    <a:pt x="235" y="473"/>
                  </a:cubicBezTo>
                  <a:cubicBezTo>
                    <a:pt x="230" y="461"/>
                    <a:pt x="272" y="436"/>
                    <a:pt x="268" y="425"/>
                  </a:cubicBezTo>
                  <a:cubicBezTo>
                    <a:pt x="264" y="414"/>
                    <a:pt x="218" y="414"/>
                    <a:pt x="211" y="404"/>
                  </a:cubicBezTo>
                  <a:cubicBezTo>
                    <a:pt x="204" y="394"/>
                    <a:pt x="229" y="376"/>
                    <a:pt x="226" y="365"/>
                  </a:cubicBezTo>
                  <a:cubicBezTo>
                    <a:pt x="223" y="354"/>
                    <a:pt x="196" y="343"/>
                    <a:pt x="190" y="335"/>
                  </a:cubicBezTo>
                  <a:cubicBezTo>
                    <a:pt x="184" y="327"/>
                    <a:pt x="192" y="320"/>
                    <a:pt x="187" y="314"/>
                  </a:cubicBezTo>
                  <a:cubicBezTo>
                    <a:pt x="182" y="308"/>
                    <a:pt x="167" y="304"/>
                    <a:pt x="157" y="296"/>
                  </a:cubicBezTo>
                  <a:cubicBezTo>
                    <a:pt x="147" y="288"/>
                    <a:pt x="129" y="276"/>
                    <a:pt x="127" y="266"/>
                  </a:cubicBezTo>
                  <a:cubicBezTo>
                    <a:pt x="125" y="256"/>
                    <a:pt x="144" y="246"/>
                    <a:pt x="148" y="236"/>
                  </a:cubicBezTo>
                  <a:cubicBezTo>
                    <a:pt x="152" y="226"/>
                    <a:pt x="155" y="218"/>
                    <a:pt x="151" y="206"/>
                  </a:cubicBezTo>
                  <a:cubicBezTo>
                    <a:pt x="147" y="194"/>
                    <a:pt x="134" y="178"/>
                    <a:pt x="121" y="164"/>
                  </a:cubicBezTo>
                  <a:cubicBezTo>
                    <a:pt x="108" y="150"/>
                    <a:pt x="78" y="141"/>
                    <a:pt x="73" y="125"/>
                  </a:cubicBezTo>
                  <a:cubicBezTo>
                    <a:pt x="68" y="109"/>
                    <a:pt x="78" y="68"/>
                    <a:pt x="88" y="68"/>
                  </a:cubicBezTo>
                  <a:cubicBezTo>
                    <a:pt x="98" y="68"/>
                    <a:pt x="130" y="125"/>
                    <a:pt x="136" y="128"/>
                  </a:cubicBezTo>
                  <a:cubicBezTo>
                    <a:pt x="142" y="131"/>
                    <a:pt x="132" y="100"/>
                    <a:pt x="127" y="89"/>
                  </a:cubicBezTo>
                  <a:cubicBezTo>
                    <a:pt x="122" y="78"/>
                    <a:pt x="101" y="67"/>
                    <a:pt x="103" y="62"/>
                  </a:cubicBezTo>
                  <a:cubicBezTo>
                    <a:pt x="105" y="57"/>
                    <a:pt x="135" y="61"/>
                    <a:pt x="139" y="56"/>
                  </a:cubicBezTo>
                  <a:cubicBezTo>
                    <a:pt x="143" y="51"/>
                    <a:pt x="126" y="37"/>
                    <a:pt x="127" y="32"/>
                  </a:cubicBezTo>
                  <a:cubicBezTo>
                    <a:pt x="128" y="27"/>
                    <a:pt x="142" y="20"/>
                    <a:pt x="148" y="23"/>
                  </a:cubicBezTo>
                  <a:cubicBezTo>
                    <a:pt x="154" y="26"/>
                    <a:pt x="157" y="45"/>
                    <a:pt x="163" y="50"/>
                  </a:cubicBezTo>
                  <a:cubicBezTo>
                    <a:pt x="169" y="55"/>
                    <a:pt x="186" y="42"/>
                    <a:pt x="187" y="53"/>
                  </a:cubicBezTo>
                  <a:cubicBezTo>
                    <a:pt x="188" y="64"/>
                    <a:pt x="171" y="110"/>
                    <a:pt x="172" y="119"/>
                  </a:cubicBezTo>
                  <a:cubicBezTo>
                    <a:pt x="173" y="128"/>
                    <a:pt x="190" y="112"/>
                    <a:pt x="196" y="107"/>
                  </a:cubicBezTo>
                  <a:cubicBezTo>
                    <a:pt x="202" y="102"/>
                    <a:pt x="203" y="86"/>
                    <a:pt x="211" y="89"/>
                  </a:cubicBezTo>
                  <a:cubicBezTo>
                    <a:pt x="219" y="92"/>
                    <a:pt x="237" y="112"/>
                    <a:pt x="244" y="122"/>
                  </a:cubicBezTo>
                  <a:cubicBezTo>
                    <a:pt x="251" y="132"/>
                    <a:pt x="244" y="144"/>
                    <a:pt x="256" y="149"/>
                  </a:cubicBezTo>
                  <a:cubicBezTo>
                    <a:pt x="268" y="154"/>
                    <a:pt x="307" y="148"/>
                    <a:pt x="319" y="155"/>
                  </a:cubicBezTo>
                  <a:cubicBezTo>
                    <a:pt x="331" y="162"/>
                    <a:pt x="318" y="192"/>
                    <a:pt x="325" y="191"/>
                  </a:cubicBezTo>
                  <a:cubicBezTo>
                    <a:pt x="332" y="190"/>
                    <a:pt x="362" y="160"/>
                    <a:pt x="361" y="152"/>
                  </a:cubicBezTo>
                  <a:cubicBezTo>
                    <a:pt x="360" y="144"/>
                    <a:pt x="336" y="153"/>
                    <a:pt x="319" y="143"/>
                  </a:cubicBezTo>
                  <a:cubicBezTo>
                    <a:pt x="302" y="133"/>
                    <a:pt x="262" y="105"/>
                    <a:pt x="259" y="92"/>
                  </a:cubicBezTo>
                  <a:cubicBezTo>
                    <a:pt x="256" y="79"/>
                    <a:pt x="304" y="69"/>
                    <a:pt x="298" y="62"/>
                  </a:cubicBezTo>
                  <a:cubicBezTo>
                    <a:pt x="292" y="55"/>
                    <a:pt x="226" y="49"/>
                    <a:pt x="220" y="4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ltGray">
            <a:xfrm>
              <a:off x="0" y="2659"/>
              <a:ext cx="5760" cy="1413"/>
            </a:xfrm>
            <a:custGeom>
              <a:avLst/>
              <a:gdLst/>
              <a:ahLst/>
              <a:cxnLst>
                <a:cxn ang="0">
                  <a:pos x="0" y="230"/>
                </a:cxn>
                <a:cxn ang="0">
                  <a:pos x="702" y="104"/>
                </a:cxn>
                <a:cxn ang="0">
                  <a:pos x="1144" y="0"/>
                </a:cxn>
                <a:cxn ang="0">
                  <a:pos x="1461" y="50"/>
                </a:cxn>
                <a:cxn ang="0">
                  <a:pos x="1720" y="75"/>
                </a:cxn>
                <a:cxn ang="0">
                  <a:pos x="2054" y="17"/>
                </a:cxn>
                <a:cxn ang="0">
                  <a:pos x="2296" y="84"/>
                </a:cxn>
                <a:cxn ang="0">
                  <a:pos x="3423" y="117"/>
                </a:cxn>
                <a:cxn ang="0">
                  <a:pos x="3823" y="25"/>
                </a:cxn>
                <a:cxn ang="0">
                  <a:pos x="3982" y="75"/>
                </a:cxn>
                <a:cxn ang="0">
                  <a:pos x="4082" y="117"/>
                </a:cxn>
                <a:cxn ang="0">
                  <a:pos x="4726" y="135"/>
                </a:cxn>
                <a:cxn ang="0">
                  <a:pos x="4979" y="112"/>
                </a:cxn>
                <a:cxn ang="0">
                  <a:pos x="5397" y="222"/>
                </a:cxn>
                <a:cxn ang="0">
                  <a:pos x="5760" y="206"/>
                </a:cxn>
                <a:cxn ang="0">
                  <a:pos x="5760" y="1224"/>
                </a:cxn>
                <a:cxn ang="0">
                  <a:pos x="0" y="1224"/>
                </a:cxn>
                <a:cxn ang="0">
                  <a:pos x="0" y="230"/>
                </a:cxn>
              </a:cxnLst>
              <a:rect l="0" t="0" r="r" b="b"/>
              <a:pathLst>
                <a:path w="5760" h="1224">
                  <a:moveTo>
                    <a:pt x="0" y="230"/>
                  </a:moveTo>
                  <a:lnTo>
                    <a:pt x="702" y="104"/>
                  </a:lnTo>
                  <a:lnTo>
                    <a:pt x="1144" y="0"/>
                  </a:lnTo>
                  <a:lnTo>
                    <a:pt x="1461" y="50"/>
                  </a:lnTo>
                  <a:lnTo>
                    <a:pt x="1720" y="75"/>
                  </a:lnTo>
                  <a:lnTo>
                    <a:pt x="2054" y="17"/>
                  </a:lnTo>
                  <a:cubicBezTo>
                    <a:pt x="2054" y="17"/>
                    <a:pt x="2068" y="67"/>
                    <a:pt x="2296" y="84"/>
                  </a:cubicBezTo>
                  <a:cubicBezTo>
                    <a:pt x="2579" y="384"/>
                    <a:pt x="3089" y="242"/>
                    <a:pt x="3423" y="117"/>
                  </a:cubicBezTo>
                  <a:cubicBezTo>
                    <a:pt x="3556" y="59"/>
                    <a:pt x="3656" y="33"/>
                    <a:pt x="3823" y="25"/>
                  </a:cubicBezTo>
                  <a:cubicBezTo>
                    <a:pt x="3917" y="13"/>
                    <a:pt x="3832" y="57"/>
                    <a:pt x="3982" y="75"/>
                  </a:cubicBezTo>
                  <a:cubicBezTo>
                    <a:pt x="4025" y="90"/>
                    <a:pt x="3958" y="107"/>
                    <a:pt x="4082" y="117"/>
                  </a:cubicBezTo>
                  <a:cubicBezTo>
                    <a:pt x="4206" y="127"/>
                    <a:pt x="4577" y="136"/>
                    <a:pt x="4726" y="135"/>
                  </a:cubicBezTo>
                  <a:lnTo>
                    <a:pt x="4979" y="112"/>
                  </a:lnTo>
                  <a:lnTo>
                    <a:pt x="5397" y="222"/>
                  </a:lnTo>
                  <a:lnTo>
                    <a:pt x="5760" y="206"/>
                  </a:lnTo>
                  <a:lnTo>
                    <a:pt x="5760" y="1224"/>
                  </a:lnTo>
                  <a:lnTo>
                    <a:pt x="0" y="1224"/>
                  </a:lnTo>
                  <a:lnTo>
                    <a:pt x="0" y="23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ltGray">
            <a:xfrm>
              <a:off x="0" y="3138"/>
              <a:ext cx="5760" cy="1186"/>
            </a:xfrm>
            <a:custGeom>
              <a:avLst/>
              <a:gdLst/>
              <a:ahLst/>
              <a:cxnLst>
                <a:cxn ang="0">
                  <a:pos x="0" y="1027"/>
                </a:cxn>
                <a:cxn ang="0">
                  <a:pos x="5760" y="1027"/>
                </a:cxn>
                <a:cxn ang="0">
                  <a:pos x="5760" y="409"/>
                </a:cxn>
                <a:cxn ang="0">
                  <a:pos x="4658" y="401"/>
                </a:cxn>
                <a:cxn ang="0">
                  <a:pos x="3948" y="309"/>
                </a:cxn>
                <a:cxn ang="0">
                  <a:pos x="2905" y="351"/>
                </a:cxn>
                <a:cxn ang="0">
                  <a:pos x="1419" y="175"/>
                </a:cxn>
                <a:cxn ang="0">
                  <a:pos x="659" y="84"/>
                </a:cxn>
                <a:cxn ang="0">
                  <a:pos x="0" y="0"/>
                </a:cxn>
                <a:cxn ang="0">
                  <a:pos x="0" y="1027"/>
                </a:cxn>
              </a:cxnLst>
              <a:rect l="0" t="0" r="r" b="b"/>
              <a:pathLst>
                <a:path w="5760" h="1027">
                  <a:moveTo>
                    <a:pt x="0" y="1027"/>
                  </a:moveTo>
                  <a:lnTo>
                    <a:pt x="5760" y="1027"/>
                  </a:lnTo>
                  <a:lnTo>
                    <a:pt x="5760" y="409"/>
                  </a:lnTo>
                  <a:cubicBezTo>
                    <a:pt x="5576" y="305"/>
                    <a:pt x="4960" y="418"/>
                    <a:pt x="4658" y="401"/>
                  </a:cubicBezTo>
                  <a:cubicBezTo>
                    <a:pt x="4356" y="384"/>
                    <a:pt x="4240" y="317"/>
                    <a:pt x="3948" y="309"/>
                  </a:cubicBezTo>
                  <a:cubicBezTo>
                    <a:pt x="3656" y="301"/>
                    <a:pt x="3326" y="373"/>
                    <a:pt x="2905" y="351"/>
                  </a:cubicBezTo>
                  <a:cubicBezTo>
                    <a:pt x="2404" y="342"/>
                    <a:pt x="1978" y="192"/>
                    <a:pt x="1419" y="175"/>
                  </a:cubicBezTo>
                  <a:cubicBezTo>
                    <a:pt x="1045" y="130"/>
                    <a:pt x="918" y="167"/>
                    <a:pt x="659" y="84"/>
                  </a:cubicBezTo>
                  <a:cubicBezTo>
                    <a:pt x="342" y="75"/>
                    <a:pt x="150" y="17"/>
                    <a:pt x="0" y="0"/>
                  </a:cubicBezTo>
                  <a:cubicBezTo>
                    <a:pt x="0" y="513"/>
                    <a:pt x="0" y="1027"/>
                    <a:pt x="0" y="102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</p:grpSp>
      <p:sp>
        <p:nvSpPr>
          <p:cNvPr id="6154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73100" y="1236663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681163" y="3403600"/>
            <a:ext cx="5781675" cy="2581275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97650"/>
            <a:ext cx="1905000" cy="260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BA85D-A990-49BB-81BC-015AA5F3EE2E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45F6D-8047-492A-A591-D0CA1D14228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9B70E-023C-400E-91B7-7534895B02CC}" type="slidenum">
              <a:rPr lang="ja-JP" altLang="en-US">
                <a:solidFill>
                  <a:srgbClr val="2E2E48"/>
                </a:solidFill>
              </a:rPr>
              <a:pPr/>
              <a:t>&lt;#&gt;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A3D8F-C430-4462-BACA-DA772017D0B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E952B-5E70-437D-8F41-C9C4394431CE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303CE-EE9C-42E8-8C17-F95F012BB23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63EE0-5FBE-431E-B888-00FA79BDF2C5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E34EC-CEB7-4588-87C7-68CFB6E6E4D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36E20-2CFE-425B-8CEF-7CEE60A95B8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A896F-E397-4F33-A6BF-955173603D9D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E66E1-8B34-4ABA-B41A-D8F0C3F8D6F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9400"/>
            <a:ext cx="2057400" cy="5816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9400"/>
            <a:ext cx="6019800" cy="5816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9BB82-AF14-4C9F-BEAD-19D0C35CD3D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76C4D-EA72-44B8-BDE2-08F29B33301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8FD3F-7E8A-4DAE-AFCE-E6D7B29BBD8F}" type="slidenum">
              <a:rPr lang="ja-JP" altLang="en-US">
                <a:solidFill>
                  <a:srgbClr val="2E2E48"/>
                </a:solidFill>
              </a:rPr>
              <a:pPr/>
              <a:t>&lt;#&gt;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A94BF-6BF2-4914-9672-8B86B27F043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4BC1F-3394-4F00-B293-A8F3626B363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64350"/>
            <a:chOff x="0" y="0"/>
            <a:chExt cx="5760" cy="4324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white">
            <a:xfrm>
              <a:off x="0" y="331"/>
              <a:ext cx="5760" cy="332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white">
            <a:xfrm>
              <a:off x="0" y="0"/>
              <a:ext cx="5760" cy="35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ltGray">
            <a:xfrm>
              <a:off x="0" y="1596"/>
              <a:ext cx="5760" cy="1651"/>
            </a:xfrm>
            <a:custGeom>
              <a:avLst/>
              <a:gdLst/>
              <a:ahLst/>
              <a:cxnLst>
                <a:cxn ang="0">
                  <a:pos x="0" y="960"/>
                </a:cxn>
                <a:cxn ang="0">
                  <a:pos x="773" y="852"/>
                </a:cxn>
                <a:cxn ang="0">
                  <a:pos x="1536" y="594"/>
                </a:cxn>
                <a:cxn ang="0">
                  <a:pos x="2438" y="156"/>
                </a:cxn>
                <a:cxn ang="0">
                  <a:pos x="2678" y="24"/>
                </a:cxn>
                <a:cxn ang="0">
                  <a:pos x="2816" y="30"/>
                </a:cxn>
                <a:cxn ang="0">
                  <a:pos x="2876" y="0"/>
                </a:cxn>
                <a:cxn ang="0">
                  <a:pos x="3032" y="30"/>
                </a:cxn>
                <a:cxn ang="0">
                  <a:pos x="3086" y="12"/>
                </a:cxn>
                <a:cxn ang="0">
                  <a:pos x="3183" y="42"/>
                </a:cxn>
                <a:cxn ang="0">
                  <a:pos x="3333" y="120"/>
                </a:cxn>
                <a:cxn ang="0">
                  <a:pos x="3483" y="234"/>
                </a:cxn>
                <a:cxn ang="0">
                  <a:pos x="3741" y="396"/>
                </a:cxn>
                <a:cxn ang="0">
                  <a:pos x="4156" y="636"/>
                </a:cxn>
                <a:cxn ang="0">
                  <a:pos x="4510" y="768"/>
                </a:cxn>
                <a:cxn ang="0">
                  <a:pos x="4913" y="906"/>
                </a:cxn>
                <a:cxn ang="0">
                  <a:pos x="5304" y="1074"/>
                </a:cxn>
                <a:cxn ang="0">
                  <a:pos x="5760" y="1150"/>
                </a:cxn>
                <a:cxn ang="0">
                  <a:pos x="5760" y="1651"/>
                </a:cxn>
                <a:cxn ang="0">
                  <a:pos x="0" y="1651"/>
                </a:cxn>
                <a:cxn ang="0">
                  <a:pos x="0" y="960"/>
                </a:cxn>
              </a:cxnLst>
              <a:rect l="0" t="0" r="r" b="b"/>
              <a:pathLst>
                <a:path w="5760" h="1651">
                  <a:moveTo>
                    <a:pt x="0" y="960"/>
                  </a:moveTo>
                  <a:cubicBezTo>
                    <a:pt x="237" y="952"/>
                    <a:pt x="517" y="913"/>
                    <a:pt x="773" y="852"/>
                  </a:cubicBezTo>
                  <a:cubicBezTo>
                    <a:pt x="1029" y="791"/>
                    <a:pt x="1259" y="710"/>
                    <a:pt x="1536" y="594"/>
                  </a:cubicBezTo>
                  <a:cubicBezTo>
                    <a:pt x="1814" y="478"/>
                    <a:pt x="2247" y="251"/>
                    <a:pt x="2438" y="156"/>
                  </a:cubicBezTo>
                  <a:cubicBezTo>
                    <a:pt x="2628" y="61"/>
                    <a:pt x="2615" y="45"/>
                    <a:pt x="2678" y="24"/>
                  </a:cubicBezTo>
                  <a:cubicBezTo>
                    <a:pt x="2741" y="3"/>
                    <a:pt x="2783" y="34"/>
                    <a:pt x="2816" y="30"/>
                  </a:cubicBezTo>
                  <a:cubicBezTo>
                    <a:pt x="2849" y="26"/>
                    <a:pt x="2840" y="0"/>
                    <a:pt x="2876" y="0"/>
                  </a:cubicBezTo>
                  <a:cubicBezTo>
                    <a:pt x="2912" y="0"/>
                    <a:pt x="2997" y="28"/>
                    <a:pt x="3032" y="30"/>
                  </a:cubicBezTo>
                  <a:cubicBezTo>
                    <a:pt x="3067" y="32"/>
                    <a:pt x="3061" y="10"/>
                    <a:pt x="3086" y="12"/>
                  </a:cubicBezTo>
                  <a:cubicBezTo>
                    <a:pt x="3112" y="14"/>
                    <a:pt x="3142" y="24"/>
                    <a:pt x="3183" y="42"/>
                  </a:cubicBezTo>
                  <a:cubicBezTo>
                    <a:pt x="3224" y="60"/>
                    <a:pt x="3283" y="88"/>
                    <a:pt x="3333" y="120"/>
                  </a:cubicBezTo>
                  <a:cubicBezTo>
                    <a:pt x="3383" y="152"/>
                    <a:pt x="3415" y="188"/>
                    <a:pt x="3483" y="234"/>
                  </a:cubicBezTo>
                  <a:cubicBezTo>
                    <a:pt x="3551" y="280"/>
                    <a:pt x="3629" y="329"/>
                    <a:pt x="3741" y="396"/>
                  </a:cubicBezTo>
                  <a:cubicBezTo>
                    <a:pt x="3854" y="463"/>
                    <a:pt x="4028" y="574"/>
                    <a:pt x="4156" y="636"/>
                  </a:cubicBezTo>
                  <a:cubicBezTo>
                    <a:pt x="4284" y="698"/>
                    <a:pt x="4384" y="723"/>
                    <a:pt x="4510" y="768"/>
                  </a:cubicBezTo>
                  <a:cubicBezTo>
                    <a:pt x="4637" y="813"/>
                    <a:pt x="4781" y="855"/>
                    <a:pt x="4913" y="906"/>
                  </a:cubicBezTo>
                  <a:cubicBezTo>
                    <a:pt x="5045" y="957"/>
                    <a:pt x="5163" y="1033"/>
                    <a:pt x="5304" y="1074"/>
                  </a:cubicBezTo>
                  <a:cubicBezTo>
                    <a:pt x="5445" y="1115"/>
                    <a:pt x="5543" y="1125"/>
                    <a:pt x="5760" y="1150"/>
                  </a:cubicBezTo>
                  <a:cubicBezTo>
                    <a:pt x="5760" y="1400"/>
                    <a:pt x="5760" y="1651"/>
                    <a:pt x="5760" y="1651"/>
                  </a:cubicBezTo>
                  <a:lnTo>
                    <a:pt x="0" y="1651"/>
                  </a:lnTo>
                  <a:lnTo>
                    <a:pt x="0" y="96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ltGray">
            <a:xfrm>
              <a:off x="380" y="1597"/>
              <a:ext cx="2495" cy="1054"/>
            </a:xfrm>
            <a:custGeom>
              <a:avLst/>
              <a:gdLst/>
              <a:ahLst/>
              <a:cxnLst>
                <a:cxn ang="0">
                  <a:pos x="909" y="650"/>
                </a:cxn>
                <a:cxn ang="0">
                  <a:pos x="2028" y="116"/>
                </a:cxn>
                <a:cxn ang="0">
                  <a:pos x="2253" y="20"/>
                </a:cxn>
                <a:cxn ang="0">
                  <a:pos x="2304" y="8"/>
                </a:cxn>
                <a:cxn ang="0">
                  <a:pos x="2388" y="20"/>
                </a:cxn>
                <a:cxn ang="0">
                  <a:pos x="2490" y="8"/>
                </a:cxn>
                <a:cxn ang="0">
                  <a:pos x="2424" y="62"/>
                </a:cxn>
                <a:cxn ang="0">
                  <a:pos x="2349" y="158"/>
                </a:cxn>
                <a:cxn ang="0">
                  <a:pos x="2295" y="182"/>
                </a:cxn>
                <a:cxn ang="0">
                  <a:pos x="2271" y="251"/>
                </a:cxn>
                <a:cxn ang="0">
                  <a:pos x="2304" y="332"/>
                </a:cxn>
                <a:cxn ang="0">
                  <a:pos x="2253" y="326"/>
                </a:cxn>
                <a:cxn ang="0">
                  <a:pos x="2226" y="386"/>
                </a:cxn>
                <a:cxn ang="0">
                  <a:pos x="2130" y="491"/>
                </a:cxn>
                <a:cxn ang="0">
                  <a:pos x="1980" y="710"/>
                </a:cxn>
                <a:cxn ang="0">
                  <a:pos x="1884" y="758"/>
                </a:cxn>
                <a:cxn ang="0">
                  <a:pos x="1782" y="845"/>
                </a:cxn>
                <a:cxn ang="0">
                  <a:pos x="1629" y="959"/>
                </a:cxn>
                <a:cxn ang="0">
                  <a:pos x="1458" y="1052"/>
                </a:cxn>
                <a:cxn ang="0">
                  <a:pos x="1560" y="932"/>
                </a:cxn>
                <a:cxn ang="0">
                  <a:pos x="1701" y="770"/>
                </a:cxn>
                <a:cxn ang="0">
                  <a:pos x="1785" y="644"/>
                </a:cxn>
                <a:cxn ang="0">
                  <a:pos x="1935" y="476"/>
                </a:cxn>
                <a:cxn ang="0">
                  <a:pos x="2034" y="350"/>
                </a:cxn>
                <a:cxn ang="0">
                  <a:pos x="2016" y="323"/>
                </a:cxn>
                <a:cxn ang="0">
                  <a:pos x="1947" y="434"/>
                </a:cxn>
                <a:cxn ang="0">
                  <a:pos x="1821" y="587"/>
                </a:cxn>
                <a:cxn ang="0">
                  <a:pos x="1704" y="662"/>
                </a:cxn>
                <a:cxn ang="0">
                  <a:pos x="1620" y="761"/>
                </a:cxn>
                <a:cxn ang="0">
                  <a:pos x="1584" y="728"/>
                </a:cxn>
                <a:cxn ang="0">
                  <a:pos x="1731" y="581"/>
                </a:cxn>
                <a:cxn ang="0">
                  <a:pos x="1851" y="467"/>
                </a:cxn>
                <a:cxn ang="0">
                  <a:pos x="1875" y="413"/>
                </a:cxn>
                <a:cxn ang="0">
                  <a:pos x="1788" y="515"/>
                </a:cxn>
                <a:cxn ang="0">
                  <a:pos x="1689" y="611"/>
                </a:cxn>
                <a:cxn ang="0">
                  <a:pos x="1605" y="665"/>
                </a:cxn>
                <a:cxn ang="0">
                  <a:pos x="1689" y="548"/>
                </a:cxn>
                <a:cxn ang="0">
                  <a:pos x="1746" y="506"/>
                </a:cxn>
                <a:cxn ang="0">
                  <a:pos x="1596" y="611"/>
                </a:cxn>
                <a:cxn ang="0">
                  <a:pos x="1542" y="689"/>
                </a:cxn>
                <a:cxn ang="0">
                  <a:pos x="1500" y="632"/>
                </a:cxn>
                <a:cxn ang="0">
                  <a:pos x="1590" y="563"/>
                </a:cxn>
                <a:cxn ang="0">
                  <a:pos x="1704" y="476"/>
                </a:cxn>
                <a:cxn ang="0">
                  <a:pos x="1659" y="485"/>
                </a:cxn>
                <a:cxn ang="0">
                  <a:pos x="1596" y="524"/>
                </a:cxn>
                <a:cxn ang="0">
                  <a:pos x="1530" y="560"/>
                </a:cxn>
                <a:cxn ang="0">
                  <a:pos x="1470" y="623"/>
                </a:cxn>
                <a:cxn ang="0">
                  <a:pos x="1401" y="662"/>
                </a:cxn>
                <a:cxn ang="0">
                  <a:pos x="1362" y="665"/>
                </a:cxn>
                <a:cxn ang="0">
                  <a:pos x="1263" y="653"/>
                </a:cxn>
                <a:cxn ang="0">
                  <a:pos x="1194" y="668"/>
                </a:cxn>
                <a:cxn ang="0">
                  <a:pos x="879" y="788"/>
                </a:cxn>
                <a:cxn ang="0">
                  <a:pos x="492" y="917"/>
                </a:cxn>
                <a:cxn ang="0">
                  <a:pos x="657" y="851"/>
                </a:cxn>
                <a:cxn ang="0">
                  <a:pos x="1035" y="716"/>
                </a:cxn>
                <a:cxn ang="0">
                  <a:pos x="1062" y="689"/>
                </a:cxn>
                <a:cxn ang="0">
                  <a:pos x="714" y="806"/>
                </a:cxn>
                <a:cxn ang="0">
                  <a:pos x="288" y="905"/>
                </a:cxn>
                <a:cxn ang="0">
                  <a:pos x="207" y="902"/>
                </a:cxn>
                <a:cxn ang="0">
                  <a:pos x="84" y="929"/>
                </a:cxn>
                <a:cxn ang="0">
                  <a:pos x="135" y="902"/>
                </a:cxn>
              </a:cxnLst>
              <a:rect l="0" t="0" r="r" b="b"/>
              <a:pathLst>
                <a:path w="2495" h="1054">
                  <a:moveTo>
                    <a:pt x="135" y="902"/>
                  </a:moveTo>
                  <a:cubicBezTo>
                    <a:pt x="270" y="859"/>
                    <a:pt x="683" y="732"/>
                    <a:pt x="909" y="650"/>
                  </a:cubicBezTo>
                  <a:cubicBezTo>
                    <a:pt x="1135" y="568"/>
                    <a:pt x="1305" y="499"/>
                    <a:pt x="1491" y="410"/>
                  </a:cubicBezTo>
                  <a:cubicBezTo>
                    <a:pt x="1677" y="321"/>
                    <a:pt x="1911" y="179"/>
                    <a:pt x="2028" y="116"/>
                  </a:cubicBezTo>
                  <a:cubicBezTo>
                    <a:pt x="2145" y="53"/>
                    <a:pt x="2156" y="48"/>
                    <a:pt x="2193" y="32"/>
                  </a:cubicBezTo>
                  <a:cubicBezTo>
                    <a:pt x="2230" y="16"/>
                    <a:pt x="2238" y="22"/>
                    <a:pt x="2253" y="20"/>
                  </a:cubicBezTo>
                  <a:cubicBezTo>
                    <a:pt x="2268" y="18"/>
                    <a:pt x="2278" y="22"/>
                    <a:pt x="2286" y="20"/>
                  </a:cubicBezTo>
                  <a:cubicBezTo>
                    <a:pt x="2294" y="18"/>
                    <a:pt x="2296" y="10"/>
                    <a:pt x="2304" y="8"/>
                  </a:cubicBezTo>
                  <a:cubicBezTo>
                    <a:pt x="2312" y="6"/>
                    <a:pt x="2320" y="6"/>
                    <a:pt x="2334" y="8"/>
                  </a:cubicBezTo>
                  <a:cubicBezTo>
                    <a:pt x="2348" y="10"/>
                    <a:pt x="2372" y="21"/>
                    <a:pt x="2388" y="20"/>
                  </a:cubicBezTo>
                  <a:cubicBezTo>
                    <a:pt x="2404" y="19"/>
                    <a:pt x="2416" y="4"/>
                    <a:pt x="2433" y="2"/>
                  </a:cubicBezTo>
                  <a:cubicBezTo>
                    <a:pt x="2450" y="0"/>
                    <a:pt x="2485" y="4"/>
                    <a:pt x="2490" y="8"/>
                  </a:cubicBezTo>
                  <a:cubicBezTo>
                    <a:pt x="2495" y="12"/>
                    <a:pt x="2474" y="17"/>
                    <a:pt x="2463" y="26"/>
                  </a:cubicBezTo>
                  <a:cubicBezTo>
                    <a:pt x="2452" y="35"/>
                    <a:pt x="2437" y="47"/>
                    <a:pt x="2424" y="62"/>
                  </a:cubicBezTo>
                  <a:cubicBezTo>
                    <a:pt x="2411" y="77"/>
                    <a:pt x="2397" y="103"/>
                    <a:pt x="2385" y="119"/>
                  </a:cubicBezTo>
                  <a:cubicBezTo>
                    <a:pt x="2373" y="135"/>
                    <a:pt x="2358" y="149"/>
                    <a:pt x="2349" y="158"/>
                  </a:cubicBezTo>
                  <a:cubicBezTo>
                    <a:pt x="2340" y="167"/>
                    <a:pt x="2340" y="172"/>
                    <a:pt x="2331" y="176"/>
                  </a:cubicBezTo>
                  <a:cubicBezTo>
                    <a:pt x="2322" y="180"/>
                    <a:pt x="2303" y="174"/>
                    <a:pt x="2295" y="182"/>
                  </a:cubicBezTo>
                  <a:cubicBezTo>
                    <a:pt x="2287" y="190"/>
                    <a:pt x="2284" y="216"/>
                    <a:pt x="2280" y="227"/>
                  </a:cubicBezTo>
                  <a:cubicBezTo>
                    <a:pt x="2276" y="238"/>
                    <a:pt x="2268" y="245"/>
                    <a:pt x="2271" y="251"/>
                  </a:cubicBezTo>
                  <a:cubicBezTo>
                    <a:pt x="2274" y="257"/>
                    <a:pt x="2293" y="253"/>
                    <a:pt x="2298" y="266"/>
                  </a:cubicBezTo>
                  <a:cubicBezTo>
                    <a:pt x="2303" y="279"/>
                    <a:pt x="2309" y="319"/>
                    <a:pt x="2304" y="332"/>
                  </a:cubicBezTo>
                  <a:cubicBezTo>
                    <a:pt x="2299" y="345"/>
                    <a:pt x="2273" y="345"/>
                    <a:pt x="2265" y="344"/>
                  </a:cubicBezTo>
                  <a:cubicBezTo>
                    <a:pt x="2257" y="343"/>
                    <a:pt x="2258" y="326"/>
                    <a:pt x="2253" y="326"/>
                  </a:cubicBezTo>
                  <a:cubicBezTo>
                    <a:pt x="2248" y="326"/>
                    <a:pt x="2236" y="337"/>
                    <a:pt x="2232" y="347"/>
                  </a:cubicBezTo>
                  <a:cubicBezTo>
                    <a:pt x="2228" y="357"/>
                    <a:pt x="2228" y="376"/>
                    <a:pt x="2226" y="386"/>
                  </a:cubicBezTo>
                  <a:cubicBezTo>
                    <a:pt x="2224" y="396"/>
                    <a:pt x="2236" y="390"/>
                    <a:pt x="2220" y="407"/>
                  </a:cubicBezTo>
                  <a:cubicBezTo>
                    <a:pt x="2204" y="424"/>
                    <a:pt x="2157" y="463"/>
                    <a:pt x="2130" y="491"/>
                  </a:cubicBezTo>
                  <a:cubicBezTo>
                    <a:pt x="2103" y="519"/>
                    <a:pt x="2083" y="539"/>
                    <a:pt x="2058" y="575"/>
                  </a:cubicBezTo>
                  <a:cubicBezTo>
                    <a:pt x="2033" y="611"/>
                    <a:pt x="1998" y="679"/>
                    <a:pt x="1980" y="710"/>
                  </a:cubicBezTo>
                  <a:cubicBezTo>
                    <a:pt x="1962" y="741"/>
                    <a:pt x="1966" y="756"/>
                    <a:pt x="1950" y="764"/>
                  </a:cubicBezTo>
                  <a:cubicBezTo>
                    <a:pt x="1934" y="772"/>
                    <a:pt x="1906" y="756"/>
                    <a:pt x="1884" y="758"/>
                  </a:cubicBezTo>
                  <a:cubicBezTo>
                    <a:pt x="1862" y="760"/>
                    <a:pt x="1832" y="762"/>
                    <a:pt x="1815" y="776"/>
                  </a:cubicBezTo>
                  <a:cubicBezTo>
                    <a:pt x="1798" y="790"/>
                    <a:pt x="1800" y="826"/>
                    <a:pt x="1782" y="845"/>
                  </a:cubicBezTo>
                  <a:cubicBezTo>
                    <a:pt x="1764" y="864"/>
                    <a:pt x="1730" y="871"/>
                    <a:pt x="1704" y="890"/>
                  </a:cubicBezTo>
                  <a:cubicBezTo>
                    <a:pt x="1678" y="909"/>
                    <a:pt x="1657" y="942"/>
                    <a:pt x="1629" y="959"/>
                  </a:cubicBezTo>
                  <a:cubicBezTo>
                    <a:pt x="1601" y="976"/>
                    <a:pt x="1561" y="980"/>
                    <a:pt x="1533" y="995"/>
                  </a:cubicBezTo>
                  <a:cubicBezTo>
                    <a:pt x="1505" y="1010"/>
                    <a:pt x="1469" y="1050"/>
                    <a:pt x="1458" y="1052"/>
                  </a:cubicBezTo>
                  <a:cubicBezTo>
                    <a:pt x="1447" y="1054"/>
                    <a:pt x="1450" y="1027"/>
                    <a:pt x="1467" y="1007"/>
                  </a:cubicBezTo>
                  <a:cubicBezTo>
                    <a:pt x="1484" y="987"/>
                    <a:pt x="1533" y="955"/>
                    <a:pt x="1560" y="932"/>
                  </a:cubicBezTo>
                  <a:cubicBezTo>
                    <a:pt x="1587" y="909"/>
                    <a:pt x="1606" y="893"/>
                    <a:pt x="1629" y="866"/>
                  </a:cubicBezTo>
                  <a:cubicBezTo>
                    <a:pt x="1652" y="839"/>
                    <a:pt x="1687" y="796"/>
                    <a:pt x="1701" y="770"/>
                  </a:cubicBezTo>
                  <a:cubicBezTo>
                    <a:pt x="1715" y="744"/>
                    <a:pt x="1699" y="731"/>
                    <a:pt x="1713" y="710"/>
                  </a:cubicBezTo>
                  <a:cubicBezTo>
                    <a:pt x="1727" y="689"/>
                    <a:pt x="1759" y="671"/>
                    <a:pt x="1785" y="644"/>
                  </a:cubicBezTo>
                  <a:cubicBezTo>
                    <a:pt x="1811" y="617"/>
                    <a:pt x="1844" y="573"/>
                    <a:pt x="1869" y="545"/>
                  </a:cubicBezTo>
                  <a:cubicBezTo>
                    <a:pt x="1894" y="517"/>
                    <a:pt x="1918" y="500"/>
                    <a:pt x="1935" y="476"/>
                  </a:cubicBezTo>
                  <a:cubicBezTo>
                    <a:pt x="1952" y="452"/>
                    <a:pt x="1955" y="422"/>
                    <a:pt x="1971" y="401"/>
                  </a:cubicBezTo>
                  <a:cubicBezTo>
                    <a:pt x="1987" y="380"/>
                    <a:pt x="2019" y="364"/>
                    <a:pt x="2034" y="350"/>
                  </a:cubicBezTo>
                  <a:cubicBezTo>
                    <a:pt x="2049" y="336"/>
                    <a:pt x="2064" y="318"/>
                    <a:pt x="2061" y="314"/>
                  </a:cubicBezTo>
                  <a:cubicBezTo>
                    <a:pt x="2058" y="310"/>
                    <a:pt x="2031" y="314"/>
                    <a:pt x="2016" y="323"/>
                  </a:cubicBezTo>
                  <a:cubicBezTo>
                    <a:pt x="2001" y="332"/>
                    <a:pt x="1982" y="350"/>
                    <a:pt x="1971" y="368"/>
                  </a:cubicBezTo>
                  <a:cubicBezTo>
                    <a:pt x="1960" y="386"/>
                    <a:pt x="1960" y="412"/>
                    <a:pt x="1947" y="434"/>
                  </a:cubicBezTo>
                  <a:cubicBezTo>
                    <a:pt x="1934" y="456"/>
                    <a:pt x="1914" y="475"/>
                    <a:pt x="1893" y="500"/>
                  </a:cubicBezTo>
                  <a:cubicBezTo>
                    <a:pt x="1872" y="525"/>
                    <a:pt x="1841" y="565"/>
                    <a:pt x="1821" y="587"/>
                  </a:cubicBezTo>
                  <a:cubicBezTo>
                    <a:pt x="1801" y="609"/>
                    <a:pt x="1790" y="619"/>
                    <a:pt x="1770" y="632"/>
                  </a:cubicBezTo>
                  <a:cubicBezTo>
                    <a:pt x="1750" y="645"/>
                    <a:pt x="1727" y="647"/>
                    <a:pt x="1704" y="662"/>
                  </a:cubicBezTo>
                  <a:cubicBezTo>
                    <a:pt x="1681" y="677"/>
                    <a:pt x="1646" y="709"/>
                    <a:pt x="1632" y="725"/>
                  </a:cubicBezTo>
                  <a:cubicBezTo>
                    <a:pt x="1618" y="741"/>
                    <a:pt x="1627" y="754"/>
                    <a:pt x="1620" y="761"/>
                  </a:cubicBezTo>
                  <a:cubicBezTo>
                    <a:pt x="1613" y="768"/>
                    <a:pt x="1593" y="775"/>
                    <a:pt x="1587" y="770"/>
                  </a:cubicBezTo>
                  <a:cubicBezTo>
                    <a:pt x="1581" y="765"/>
                    <a:pt x="1566" y="749"/>
                    <a:pt x="1584" y="728"/>
                  </a:cubicBezTo>
                  <a:cubicBezTo>
                    <a:pt x="1602" y="707"/>
                    <a:pt x="1668" y="665"/>
                    <a:pt x="1692" y="641"/>
                  </a:cubicBezTo>
                  <a:cubicBezTo>
                    <a:pt x="1716" y="617"/>
                    <a:pt x="1714" y="599"/>
                    <a:pt x="1731" y="581"/>
                  </a:cubicBezTo>
                  <a:cubicBezTo>
                    <a:pt x="1748" y="563"/>
                    <a:pt x="1774" y="552"/>
                    <a:pt x="1794" y="533"/>
                  </a:cubicBezTo>
                  <a:cubicBezTo>
                    <a:pt x="1814" y="514"/>
                    <a:pt x="1837" y="482"/>
                    <a:pt x="1851" y="467"/>
                  </a:cubicBezTo>
                  <a:cubicBezTo>
                    <a:pt x="1865" y="452"/>
                    <a:pt x="1874" y="452"/>
                    <a:pt x="1878" y="443"/>
                  </a:cubicBezTo>
                  <a:cubicBezTo>
                    <a:pt x="1882" y="434"/>
                    <a:pt x="1882" y="413"/>
                    <a:pt x="1875" y="413"/>
                  </a:cubicBezTo>
                  <a:cubicBezTo>
                    <a:pt x="1868" y="413"/>
                    <a:pt x="1847" y="426"/>
                    <a:pt x="1833" y="443"/>
                  </a:cubicBezTo>
                  <a:cubicBezTo>
                    <a:pt x="1819" y="460"/>
                    <a:pt x="1804" y="495"/>
                    <a:pt x="1788" y="515"/>
                  </a:cubicBezTo>
                  <a:cubicBezTo>
                    <a:pt x="1772" y="535"/>
                    <a:pt x="1751" y="550"/>
                    <a:pt x="1734" y="566"/>
                  </a:cubicBezTo>
                  <a:cubicBezTo>
                    <a:pt x="1717" y="582"/>
                    <a:pt x="1704" y="595"/>
                    <a:pt x="1689" y="611"/>
                  </a:cubicBezTo>
                  <a:cubicBezTo>
                    <a:pt x="1674" y="627"/>
                    <a:pt x="1655" y="656"/>
                    <a:pt x="1641" y="665"/>
                  </a:cubicBezTo>
                  <a:cubicBezTo>
                    <a:pt x="1627" y="674"/>
                    <a:pt x="1609" y="674"/>
                    <a:pt x="1605" y="665"/>
                  </a:cubicBezTo>
                  <a:cubicBezTo>
                    <a:pt x="1601" y="656"/>
                    <a:pt x="1603" y="627"/>
                    <a:pt x="1617" y="608"/>
                  </a:cubicBezTo>
                  <a:cubicBezTo>
                    <a:pt x="1631" y="589"/>
                    <a:pt x="1672" y="560"/>
                    <a:pt x="1689" y="548"/>
                  </a:cubicBezTo>
                  <a:cubicBezTo>
                    <a:pt x="1706" y="536"/>
                    <a:pt x="1713" y="540"/>
                    <a:pt x="1722" y="533"/>
                  </a:cubicBezTo>
                  <a:cubicBezTo>
                    <a:pt x="1731" y="526"/>
                    <a:pt x="1752" y="507"/>
                    <a:pt x="1746" y="506"/>
                  </a:cubicBezTo>
                  <a:cubicBezTo>
                    <a:pt x="1740" y="505"/>
                    <a:pt x="1711" y="513"/>
                    <a:pt x="1686" y="530"/>
                  </a:cubicBezTo>
                  <a:cubicBezTo>
                    <a:pt x="1661" y="547"/>
                    <a:pt x="1617" y="587"/>
                    <a:pt x="1596" y="611"/>
                  </a:cubicBezTo>
                  <a:cubicBezTo>
                    <a:pt x="1575" y="635"/>
                    <a:pt x="1569" y="661"/>
                    <a:pt x="1560" y="674"/>
                  </a:cubicBezTo>
                  <a:cubicBezTo>
                    <a:pt x="1551" y="687"/>
                    <a:pt x="1549" y="694"/>
                    <a:pt x="1542" y="689"/>
                  </a:cubicBezTo>
                  <a:cubicBezTo>
                    <a:pt x="1535" y="684"/>
                    <a:pt x="1525" y="650"/>
                    <a:pt x="1518" y="641"/>
                  </a:cubicBezTo>
                  <a:cubicBezTo>
                    <a:pt x="1511" y="632"/>
                    <a:pt x="1496" y="639"/>
                    <a:pt x="1500" y="632"/>
                  </a:cubicBezTo>
                  <a:cubicBezTo>
                    <a:pt x="1504" y="625"/>
                    <a:pt x="1527" y="607"/>
                    <a:pt x="1542" y="596"/>
                  </a:cubicBezTo>
                  <a:cubicBezTo>
                    <a:pt x="1557" y="585"/>
                    <a:pt x="1571" y="574"/>
                    <a:pt x="1590" y="563"/>
                  </a:cubicBezTo>
                  <a:cubicBezTo>
                    <a:pt x="1609" y="552"/>
                    <a:pt x="1637" y="541"/>
                    <a:pt x="1656" y="527"/>
                  </a:cubicBezTo>
                  <a:cubicBezTo>
                    <a:pt x="1675" y="513"/>
                    <a:pt x="1692" y="489"/>
                    <a:pt x="1704" y="476"/>
                  </a:cubicBezTo>
                  <a:cubicBezTo>
                    <a:pt x="1716" y="463"/>
                    <a:pt x="1735" y="451"/>
                    <a:pt x="1728" y="452"/>
                  </a:cubicBezTo>
                  <a:cubicBezTo>
                    <a:pt x="1721" y="453"/>
                    <a:pt x="1673" y="473"/>
                    <a:pt x="1659" y="485"/>
                  </a:cubicBezTo>
                  <a:cubicBezTo>
                    <a:pt x="1645" y="497"/>
                    <a:pt x="1652" y="517"/>
                    <a:pt x="1641" y="524"/>
                  </a:cubicBezTo>
                  <a:cubicBezTo>
                    <a:pt x="1630" y="531"/>
                    <a:pt x="1608" y="518"/>
                    <a:pt x="1596" y="524"/>
                  </a:cubicBezTo>
                  <a:cubicBezTo>
                    <a:pt x="1584" y="530"/>
                    <a:pt x="1583" y="554"/>
                    <a:pt x="1572" y="560"/>
                  </a:cubicBezTo>
                  <a:cubicBezTo>
                    <a:pt x="1561" y="566"/>
                    <a:pt x="1541" y="553"/>
                    <a:pt x="1530" y="560"/>
                  </a:cubicBezTo>
                  <a:cubicBezTo>
                    <a:pt x="1519" y="567"/>
                    <a:pt x="1516" y="594"/>
                    <a:pt x="1506" y="605"/>
                  </a:cubicBezTo>
                  <a:cubicBezTo>
                    <a:pt x="1496" y="616"/>
                    <a:pt x="1481" y="611"/>
                    <a:pt x="1470" y="623"/>
                  </a:cubicBezTo>
                  <a:cubicBezTo>
                    <a:pt x="1459" y="635"/>
                    <a:pt x="1448" y="671"/>
                    <a:pt x="1437" y="677"/>
                  </a:cubicBezTo>
                  <a:cubicBezTo>
                    <a:pt x="1426" y="683"/>
                    <a:pt x="1406" y="671"/>
                    <a:pt x="1401" y="662"/>
                  </a:cubicBezTo>
                  <a:cubicBezTo>
                    <a:pt x="1396" y="653"/>
                    <a:pt x="1410" y="623"/>
                    <a:pt x="1404" y="623"/>
                  </a:cubicBezTo>
                  <a:cubicBezTo>
                    <a:pt x="1398" y="623"/>
                    <a:pt x="1384" y="656"/>
                    <a:pt x="1362" y="665"/>
                  </a:cubicBezTo>
                  <a:cubicBezTo>
                    <a:pt x="1340" y="674"/>
                    <a:pt x="1288" y="682"/>
                    <a:pt x="1272" y="680"/>
                  </a:cubicBezTo>
                  <a:cubicBezTo>
                    <a:pt x="1256" y="678"/>
                    <a:pt x="1268" y="660"/>
                    <a:pt x="1263" y="653"/>
                  </a:cubicBezTo>
                  <a:cubicBezTo>
                    <a:pt x="1258" y="646"/>
                    <a:pt x="1253" y="636"/>
                    <a:pt x="1242" y="638"/>
                  </a:cubicBezTo>
                  <a:cubicBezTo>
                    <a:pt x="1231" y="640"/>
                    <a:pt x="1224" y="654"/>
                    <a:pt x="1194" y="668"/>
                  </a:cubicBezTo>
                  <a:cubicBezTo>
                    <a:pt x="1164" y="682"/>
                    <a:pt x="1111" y="702"/>
                    <a:pt x="1059" y="722"/>
                  </a:cubicBezTo>
                  <a:cubicBezTo>
                    <a:pt x="1007" y="742"/>
                    <a:pt x="950" y="763"/>
                    <a:pt x="879" y="788"/>
                  </a:cubicBezTo>
                  <a:cubicBezTo>
                    <a:pt x="808" y="813"/>
                    <a:pt x="698" y="853"/>
                    <a:pt x="633" y="875"/>
                  </a:cubicBezTo>
                  <a:cubicBezTo>
                    <a:pt x="568" y="897"/>
                    <a:pt x="513" y="914"/>
                    <a:pt x="492" y="917"/>
                  </a:cubicBezTo>
                  <a:cubicBezTo>
                    <a:pt x="471" y="920"/>
                    <a:pt x="477" y="904"/>
                    <a:pt x="504" y="893"/>
                  </a:cubicBezTo>
                  <a:cubicBezTo>
                    <a:pt x="531" y="882"/>
                    <a:pt x="602" y="869"/>
                    <a:pt x="657" y="851"/>
                  </a:cubicBezTo>
                  <a:cubicBezTo>
                    <a:pt x="712" y="833"/>
                    <a:pt x="774" y="807"/>
                    <a:pt x="837" y="785"/>
                  </a:cubicBezTo>
                  <a:cubicBezTo>
                    <a:pt x="900" y="763"/>
                    <a:pt x="994" y="733"/>
                    <a:pt x="1035" y="716"/>
                  </a:cubicBezTo>
                  <a:cubicBezTo>
                    <a:pt x="1076" y="699"/>
                    <a:pt x="1079" y="690"/>
                    <a:pt x="1083" y="686"/>
                  </a:cubicBezTo>
                  <a:cubicBezTo>
                    <a:pt x="1087" y="682"/>
                    <a:pt x="1091" y="679"/>
                    <a:pt x="1062" y="689"/>
                  </a:cubicBezTo>
                  <a:cubicBezTo>
                    <a:pt x="1033" y="699"/>
                    <a:pt x="964" y="727"/>
                    <a:pt x="906" y="746"/>
                  </a:cubicBezTo>
                  <a:cubicBezTo>
                    <a:pt x="848" y="765"/>
                    <a:pt x="779" y="788"/>
                    <a:pt x="714" y="806"/>
                  </a:cubicBezTo>
                  <a:cubicBezTo>
                    <a:pt x="649" y="824"/>
                    <a:pt x="584" y="838"/>
                    <a:pt x="513" y="854"/>
                  </a:cubicBezTo>
                  <a:cubicBezTo>
                    <a:pt x="442" y="870"/>
                    <a:pt x="344" y="893"/>
                    <a:pt x="288" y="905"/>
                  </a:cubicBezTo>
                  <a:cubicBezTo>
                    <a:pt x="232" y="917"/>
                    <a:pt x="190" y="926"/>
                    <a:pt x="177" y="926"/>
                  </a:cubicBezTo>
                  <a:cubicBezTo>
                    <a:pt x="164" y="926"/>
                    <a:pt x="208" y="904"/>
                    <a:pt x="207" y="902"/>
                  </a:cubicBezTo>
                  <a:cubicBezTo>
                    <a:pt x="206" y="900"/>
                    <a:pt x="188" y="907"/>
                    <a:pt x="168" y="911"/>
                  </a:cubicBezTo>
                  <a:cubicBezTo>
                    <a:pt x="148" y="915"/>
                    <a:pt x="95" y="929"/>
                    <a:pt x="84" y="929"/>
                  </a:cubicBezTo>
                  <a:cubicBezTo>
                    <a:pt x="73" y="929"/>
                    <a:pt x="91" y="912"/>
                    <a:pt x="99" y="908"/>
                  </a:cubicBezTo>
                  <a:cubicBezTo>
                    <a:pt x="107" y="904"/>
                    <a:pt x="0" y="945"/>
                    <a:pt x="135" y="90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2761" y="1582"/>
              <a:ext cx="1090" cy="944"/>
            </a:xfrm>
            <a:custGeom>
              <a:avLst/>
              <a:gdLst/>
              <a:ahLst/>
              <a:cxnLst>
                <a:cxn ang="0">
                  <a:pos x="262" y="29"/>
                </a:cxn>
                <a:cxn ang="0">
                  <a:pos x="310" y="5"/>
                </a:cxn>
                <a:cxn ang="0">
                  <a:pos x="415" y="80"/>
                </a:cxn>
                <a:cxn ang="0">
                  <a:pos x="415" y="164"/>
                </a:cxn>
                <a:cxn ang="0">
                  <a:pos x="439" y="239"/>
                </a:cxn>
                <a:cxn ang="0">
                  <a:pos x="532" y="266"/>
                </a:cxn>
                <a:cxn ang="0">
                  <a:pos x="544" y="338"/>
                </a:cxn>
                <a:cxn ang="0">
                  <a:pos x="646" y="431"/>
                </a:cxn>
                <a:cxn ang="0">
                  <a:pos x="982" y="641"/>
                </a:cxn>
                <a:cxn ang="0">
                  <a:pos x="1084" y="740"/>
                </a:cxn>
                <a:cxn ang="0">
                  <a:pos x="922" y="722"/>
                </a:cxn>
                <a:cxn ang="0">
                  <a:pos x="826" y="740"/>
                </a:cxn>
                <a:cxn ang="0">
                  <a:pos x="607" y="548"/>
                </a:cxn>
                <a:cxn ang="0">
                  <a:pos x="496" y="536"/>
                </a:cxn>
                <a:cxn ang="0">
                  <a:pos x="520" y="722"/>
                </a:cxn>
                <a:cxn ang="0">
                  <a:pos x="472" y="800"/>
                </a:cxn>
                <a:cxn ang="0">
                  <a:pos x="364" y="833"/>
                </a:cxn>
                <a:cxn ang="0">
                  <a:pos x="205" y="944"/>
                </a:cxn>
                <a:cxn ang="0">
                  <a:pos x="139" y="899"/>
                </a:cxn>
                <a:cxn ang="0">
                  <a:pos x="148" y="818"/>
                </a:cxn>
                <a:cxn ang="0">
                  <a:pos x="103" y="785"/>
                </a:cxn>
                <a:cxn ang="0">
                  <a:pos x="25" y="815"/>
                </a:cxn>
                <a:cxn ang="0">
                  <a:pos x="220" y="647"/>
                </a:cxn>
                <a:cxn ang="0">
                  <a:pos x="307" y="542"/>
                </a:cxn>
                <a:cxn ang="0">
                  <a:pos x="235" y="473"/>
                </a:cxn>
                <a:cxn ang="0">
                  <a:pos x="211" y="404"/>
                </a:cxn>
                <a:cxn ang="0">
                  <a:pos x="190" y="335"/>
                </a:cxn>
                <a:cxn ang="0">
                  <a:pos x="157" y="296"/>
                </a:cxn>
                <a:cxn ang="0">
                  <a:pos x="148" y="236"/>
                </a:cxn>
                <a:cxn ang="0">
                  <a:pos x="121" y="164"/>
                </a:cxn>
                <a:cxn ang="0">
                  <a:pos x="88" y="68"/>
                </a:cxn>
                <a:cxn ang="0">
                  <a:pos x="127" y="89"/>
                </a:cxn>
                <a:cxn ang="0">
                  <a:pos x="139" y="56"/>
                </a:cxn>
                <a:cxn ang="0">
                  <a:pos x="148" y="23"/>
                </a:cxn>
                <a:cxn ang="0">
                  <a:pos x="187" y="53"/>
                </a:cxn>
                <a:cxn ang="0">
                  <a:pos x="196" y="107"/>
                </a:cxn>
                <a:cxn ang="0">
                  <a:pos x="244" y="122"/>
                </a:cxn>
                <a:cxn ang="0">
                  <a:pos x="319" y="155"/>
                </a:cxn>
                <a:cxn ang="0">
                  <a:pos x="361" y="152"/>
                </a:cxn>
                <a:cxn ang="0">
                  <a:pos x="259" y="92"/>
                </a:cxn>
                <a:cxn ang="0">
                  <a:pos x="220" y="44"/>
                </a:cxn>
              </a:cxnLst>
              <a:rect l="0" t="0" r="r" b="b"/>
              <a:pathLst>
                <a:path w="1090" h="944">
                  <a:moveTo>
                    <a:pt x="220" y="44"/>
                  </a:moveTo>
                  <a:cubicBezTo>
                    <a:pt x="214" y="39"/>
                    <a:pt x="250" y="35"/>
                    <a:pt x="262" y="29"/>
                  </a:cubicBezTo>
                  <a:cubicBezTo>
                    <a:pt x="274" y="23"/>
                    <a:pt x="284" y="9"/>
                    <a:pt x="292" y="5"/>
                  </a:cubicBezTo>
                  <a:cubicBezTo>
                    <a:pt x="300" y="1"/>
                    <a:pt x="299" y="0"/>
                    <a:pt x="310" y="5"/>
                  </a:cubicBezTo>
                  <a:cubicBezTo>
                    <a:pt x="321" y="10"/>
                    <a:pt x="341" y="23"/>
                    <a:pt x="358" y="35"/>
                  </a:cubicBezTo>
                  <a:cubicBezTo>
                    <a:pt x="375" y="47"/>
                    <a:pt x="402" y="64"/>
                    <a:pt x="415" y="80"/>
                  </a:cubicBezTo>
                  <a:cubicBezTo>
                    <a:pt x="428" y="96"/>
                    <a:pt x="436" y="114"/>
                    <a:pt x="436" y="128"/>
                  </a:cubicBezTo>
                  <a:cubicBezTo>
                    <a:pt x="436" y="142"/>
                    <a:pt x="414" y="155"/>
                    <a:pt x="415" y="164"/>
                  </a:cubicBezTo>
                  <a:cubicBezTo>
                    <a:pt x="416" y="173"/>
                    <a:pt x="441" y="172"/>
                    <a:pt x="445" y="185"/>
                  </a:cubicBezTo>
                  <a:cubicBezTo>
                    <a:pt x="449" y="198"/>
                    <a:pt x="431" y="226"/>
                    <a:pt x="439" y="239"/>
                  </a:cubicBezTo>
                  <a:cubicBezTo>
                    <a:pt x="447" y="252"/>
                    <a:pt x="475" y="262"/>
                    <a:pt x="490" y="266"/>
                  </a:cubicBezTo>
                  <a:cubicBezTo>
                    <a:pt x="505" y="270"/>
                    <a:pt x="517" y="256"/>
                    <a:pt x="532" y="266"/>
                  </a:cubicBezTo>
                  <a:cubicBezTo>
                    <a:pt x="547" y="276"/>
                    <a:pt x="575" y="314"/>
                    <a:pt x="577" y="326"/>
                  </a:cubicBezTo>
                  <a:cubicBezTo>
                    <a:pt x="579" y="338"/>
                    <a:pt x="546" y="331"/>
                    <a:pt x="544" y="338"/>
                  </a:cubicBezTo>
                  <a:cubicBezTo>
                    <a:pt x="542" y="345"/>
                    <a:pt x="545" y="356"/>
                    <a:pt x="562" y="371"/>
                  </a:cubicBezTo>
                  <a:cubicBezTo>
                    <a:pt x="579" y="386"/>
                    <a:pt x="604" y="404"/>
                    <a:pt x="646" y="431"/>
                  </a:cubicBezTo>
                  <a:cubicBezTo>
                    <a:pt x="688" y="458"/>
                    <a:pt x="761" y="501"/>
                    <a:pt x="817" y="536"/>
                  </a:cubicBezTo>
                  <a:cubicBezTo>
                    <a:pt x="873" y="571"/>
                    <a:pt x="949" y="617"/>
                    <a:pt x="982" y="641"/>
                  </a:cubicBezTo>
                  <a:cubicBezTo>
                    <a:pt x="1015" y="665"/>
                    <a:pt x="995" y="664"/>
                    <a:pt x="1012" y="680"/>
                  </a:cubicBezTo>
                  <a:cubicBezTo>
                    <a:pt x="1029" y="696"/>
                    <a:pt x="1078" y="726"/>
                    <a:pt x="1084" y="740"/>
                  </a:cubicBezTo>
                  <a:cubicBezTo>
                    <a:pt x="1090" y="754"/>
                    <a:pt x="1078" y="767"/>
                    <a:pt x="1051" y="764"/>
                  </a:cubicBezTo>
                  <a:cubicBezTo>
                    <a:pt x="1024" y="761"/>
                    <a:pt x="950" y="724"/>
                    <a:pt x="922" y="722"/>
                  </a:cubicBezTo>
                  <a:cubicBezTo>
                    <a:pt x="894" y="720"/>
                    <a:pt x="896" y="746"/>
                    <a:pt x="880" y="749"/>
                  </a:cubicBezTo>
                  <a:cubicBezTo>
                    <a:pt x="864" y="752"/>
                    <a:pt x="858" y="758"/>
                    <a:pt x="826" y="740"/>
                  </a:cubicBezTo>
                  <a:cubicBezTo>
                    <a:pt x="794" y="722"/>
                    <a:pt x="725" y="673"/>
                    <a:pt x="688" y="641"/>
                  </a:cubicBezTo>
                  <a:cubicBezTo>
                    <a:pt x="651" y="609"/>
                    <a:pt x="630" y="570"/>
                    <a:pt x="607" y="548"/>
                  </a:cubicBezTo>
                  <a:cubicBezTo>
                    <a:pt x="584" y="526"/>
                    <a:pt x="565" y="508"/>
                    <a:pt x="547" y="506"/>
                  </a:cubicBezTo>
                  <a:cubicBezTo>
                    <a:pt x="529" y="504"/>
                    <a:pt x="510" y="515"/>
                    <a:pt x="496" y="536"/>
                  </a:cubicBezTo>
                  <a:cubicBezTo>
                    <a:pt x="482" y="557"/>
                    <a:pt x="459" y="601"/>
                    <a:pt x="463" y="632"/>
                  </a:cubicBezTo>
                  <a:cubicBezTo>
                    <a:pt x="467" y="663"/>
                    <a:pt x="514" y="695"/>
                    <a:pt x="520" y="722"/>
                  </a:cubicBezTo>
                  <a:cubicBezTo>
                    <a:pt x="526" y="749"/>
                    <a:pt x="510" y="784"/>
                    <a:pt x="502" y="797"/>
                  </a:cubicBezTo>
                  <a:cubicBezTo>
                    <a:pt x="494" y="810"/>
                    <a:pt x="480" y="802"/>
                    <a:pt x="472" y="800"/>
                  </a:cubicBezTo>
                  <a:cubicBezTo>
                    <a:pt x="464" y="798"/>
                    <a:pt x="469" y="780"/>
                    <a:pt x="451" y="785"/>
                  </a:cubicBezTo>
                  <a:cubicBezTo>
                    <a:pt x="433" y="790"/>
                    <a:pt x="393" y="814"/>
                    <a:pt x="364" y="833"/>
                  </a:cubicBezTo>
                  <a:cubicBezTo>
                    <a:pt x="335" y="852"/>
                    <a:pt x="303" y="881"/>
                    <a:pt x="277" y="899"/>
                  </a:cubicBezTo>
                  <a:cubicBezTo>
                    <a:pt x="251" y="917"/>
                    <a:pt x="222" y="944"/>
                    <a:pt x="205" y="944"/>
                  </a:cubicBezTo>
                  <a:cubicBezTo>
                    <a:pt x="188" y="944"/>
                    <a:pt x="183" y="906"/>
                    <a:pt x="172" y="899"/>
                  </a:cubicBezTo>
                  <a:cubicBezTo>
                    <a:pt x="161" y="892"/>
                    <a:pt x="150" y="901"/>
                    <a:pt x="139" y="899"/>
                  </a:cubicBezTo>
                  <a:cubicBezTo>
                    <a:pt x="128" y="897"/>
                    <a:pt x="102" y="897"/>
                    <a:pt x="103" y="884"/>
                  </a:cubicBezTo>
                  <a:cubicBezTo>
                    <a:pt x="104" y="871"/>
                    <a:pt x="133" y="839"/>
                    <a:pt x="148" y="818"/>
                  </a:cubicBezTo>
                  <a:cubicBezTo>
                    <a:pt x="163" y="797"/>
                    <a:pt x="203" y="760"/>
                    <a:pt x="196" y="755"/>
                  </a:cubicBezTo>
                  <a:cubicBezTo>
                    <a:pt x="189" y="750"/>
                    <a:pt x="133" y="768"/>
                    <a:pt x="103" y="785"/>
                  </a:cubicBezTo>
                  <a:cubicBezTo>
                    <a:pt x="73" y="802"/>
                    <a:pt x="26" y="852"/>
                    <a:pt x="13" y="857"/>
                  </a:cubicBezTo>
                  <a:cubicBezTo>
                    <a:pt x="0" y="862"/>
                    <a:pt x="5" y="836"/>
                    <a:pt x="25" y="815"/>
                  </a:cubicBezTo>
                  <a:cubicBezTo>
                    <a:pt x="45" y="794"/>
                    <a:pt x="97" y="756"/>
                    <a:pt x="130" y="728"/>
                  </a:cubicBezTo>
                  <a:cubicBezTo>
                    <a:pt x="163" y="700"/>
                    <a:pt x="199" y="671"/>
                    <a:pt x="220" y="647"/>
                  </a:cubicBezTo>
                  <a:cubicBezTo>
                    <a:pt x="241" y="623"/>
                    <a:pt x="245" y="602"/>
                    <a:pt x="259" y="584"/>
                  </a:cubicBezTo>
                  <a:cubicBezTo>
                    <a:pt x="273" y="566"/>
                    <a:pt x="301" y="556"/>
                    <a:pt x="307" y="542"/>
                  </a:cubicBezTo>
                  <a:cubicBezTo>
                    <a:pt x="313" y="528"/>
                    <a:pt x="310" y="511"/>
                    <a:pt x="298" y="500"/>
                  </a:cubicBezTo>
                  <a:cubicBezTo>
                    <a:pt x="286" y="489"/>
                    <a:pt x="240" y="485"/>
                    <a:pt x="235" y="473"/>
                  </a:cubicBezTo>
                  <a:cubicBezTo>
                    <a:pt x="230" y="461"/>
                    <a:pt x="272" y="436"/>
                    <a:pt x="268" y="425"/>
                  </a:cubicBezTo>
                  <a:cubicBezTo>
                    <a:pt x="264" y="414"/>
                    <a:pt x="218" y="414"/>
                    <a:pt x="211" y="404"/>
                  </a:cubicBezTo>
                  <a:cubicBezTo>
                    <a:pt x="204" y="394"/>
                    <a:pt x="229" y="376"/>
                    <a:pt x="226" y="365"/>
                  </a:cubicBezTo>
                  <a:cubicBezTo>
                    <a:pt x="223" y="354"/>
                    <a:pt x="196" y="343"/>
                    <a:pt x="190" y="335"/>
                  </a:cubicBezTo>
                  <a:cubicBezTo>
                    <a:pt x="184" y="327"/>
                    <a:pt x="192" y="320"/>
                    <a:pt x="187" y="314"/>
                  </a:cubicBezTo>
                  <a:cubicBezTo>
                    <a:pt x="182" y="308"/>
                    <a:pt x="167" y="304"/>
                    <a:pt x="157" y="296"/>
                  </a:cubicBezTo>
                  <a:cubicBezTo>
                    <a:pt x="147" y="288"/>
                    <a:pt x="129" y="276"/>
                    <a:pt x="127" y="266"/>
                  </a:cubicBezTo>
                  <a:cubicBezTo>
                    <a:pt x="125" y="256"/>
                    <a:pt x="144" y="246"/>
                    <a:pt x="148" y="236"/>
                  </a:cubicBezTo>
                  <a:cubicBezTo>
                    <a:pt x="152" y="226"/>
                    <a:pt x="155" y="218"/>
                    <a:pt x="151" y="206"/>
                  </a:cubicBezTo>
                  <a:cubicBezTo>
                    <a:pt x="147" y="194"/>
                    <a:pt x="134" y="178"/>
                    <a:pt x="121" y="164"/>
                  </a:cubicBezTo>
                  <a:cubicBezTo>
                    <a:pt x="108" y="150"/>
                    <a:pt x="78" y="141"/>
                    <a:pt x="73" y="125"/>
                  </a:cubicBezTo>
                  <a:cubicBezTo>
                    <a:pt x="68" y="109"/>
                    <a:pt x="78" y="68"/>
                    <a:pt x="88" y="68"/>
                  </a:cubicBezTo>
                  <a:cubicBezTo>
                    <a:pt x="98" y="68"/>
                    <a:pt x="130" y="125"/>
                    <a:pt x="136" y="128"/>
                  </a:cubicBezTo>
                  <a:cubicBezTo>
                    <a:pt x="142" y="131"/>
                    <a:pt x="132" y="100"/>
                    <a:pt x="127" y="89"/>
                  </a:cubicBezTo>
                  <a:cubicBezTo>
                    <a:pt x="122" y="78"/>
                    <a:pt x="101" y="67"/>
                    <a:pt x="103" y="62"/>
                  </a:cubicBezTo>
                  <a:cubicBezTo>
                    <a:pt x="105" y="57"/>
                    <a:pt x="135" y="61"/>
                    <a:pt x="139" y="56"/>
                  </a:cubicBezTo>
                  <a:cubicBezTo>
                    <a:pt x="143" y="51"/>
                    <a:pt x="126" y="37"/>
                    <a:pt x="127" y="32"/>
                  </a:cubicBezTo>
                  <a:cubicBezTo>
                    <a:pt x="128" y="27"/>
                    <a:pt x="142" y="20"/>
                    <a:pt x="148" y="23"/>
                  </a:cubicBezTo>
                  <a:cubicBezTo>
                    <a:pt x="154" y="26"/>
                    <a:pt x="157" y="45"/>
                    <a:pt x="163" y="50"/>
                  </a:cubicBezTo>
                  <a:cubicBezTo>
                    <a:pt x="169" y="55"/>
                    <a:pt x="186" y="42"/>
                    <a:pt x="187" y="53"/>
                  </a:cubicBezTo>
                  <a:cubicBezTo>
                    <a:pt x="188" y="64"/>
                    <a:pt x="171" y="110"/>
                    <a:pt x="172" y="119"/>
                  </a:cubicBezTo>
                  <a:cubicBezTo>
                    <a:pt x="173" y="128"/>
                    <a:pt x="190" y="112"/>
                    <a:pt x="196" y="107"/>
                  </a:cubicBezTo>
                  <a:cubicBezTo>
                    <a:pt x="202" y="102"/>
                    <a:pt x="203" y="86"/>
                    <a:pt x="211" y="89"/>
                  </a:cubicBezTo>
                  <a:cubicBezTo>
                    <a:pt x="219" y="92"/>
                    <a:pt x="237" y="112"/>
                    <a:pt x="244" y="122"/>
                  </a:cubicBezTo>
                  <a:cubicBezTo>
                    <a:pt x="251" y="132"/>
                    <a:pt x="244" y="144"/>
                    <a:pt x="256" y="149"/>
                  </a:cubicBezTo>
                  <a:cubicBezTo>
                    <a:pt x="268" y="154"/>
                    <a:pt x="307" y="148"/>
                    <a:pt x="319" y="155"/>
                  </a:cubicBezTo>
                  <a:cubicBezTo>
                    <a:pt x="331" y="162"/>
                    <a:pt x="318" y="192"/>
                    <a:pt x="325" y="191"/>
                  </a:cubicBezTo>
                  <a:cubicBezTo>
                    <a:pt x="332" y="190"/>
                    <a:pt x="362" y="160"/>
                    <a:pt x="361" y="152"/>
                  </a:cubicBezTo>
                  <a:cubicBezTo>
                    <a:pt x="360" y="144"/>
                    <a:pt x="336" y="153"/>
                    <a:pt x="319" y="143"/>
                  </a:cubicBezTo>
                  <a:cubicBezTo>
                    <a:pt x="302" y="133"/>
                    <a:pt x="262" y="105"/>
                    <a:pt x="259" y="92"/>
                  </a:cubicBezTo>
                  <a:cubicBezTo>
                    <a:pt x="256" y="79"/>
                    <a:pt x="304" y="69"/>
                    <a:pt x="298" y="62"/>
                  </a:cubicBezTo>
                  <a:cubicBezTo>
                    <a:pt x="292" y="55"/>
                    <a:pt x="226" y="49"/>
                    <a:pt x="220" y="4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ltGray">
            <a:xfrm>
              <a:off x="0" y="2659"/>
              <a:ext cx="5760" cy="1413"/>
            </a:xfrm>
            <a:custGeom>
              <a:avLst/>
              <a:gdLst/>
              <a:ahLst/>
              <a:cxnLst>
                <a:cxn ang="0">
                  <a:pos x="0" y="230"/>
                </a:cxn>
                <a:cxn ang="0">
                  <a:pos x="702" y="104"/>
                </a:cxn>
                <a:cxn ang="0">
                  <a:pos x="1144" y="0"/>
                </a:cxn>
                <a:cxn ang="0">
                  <a:pos x="1461" y="50"/>
                </a:cxn>
                <a:cxn ang="0">
                  <a:pos x="1720" y="75"/>
                </a:cxn>
                <a:cxn ang="0">
                  <a:pos x="2054" y="17"/>
                </a:cxn>
                <a:cxn ang="0">
                  <a:pos x="2296" y="84"/>
                </a:cxn>
                <a:cxn ang="0">
                  <a:pos x="3423" y="117"/>
                </a:cxn>
                <a:cxn ang="0">
                  <a:pos x="3823" y="25"/>
                </a:cxn>
                <a:cxn ang="0">
                  <a:pos x="3982" y="75"/>
                </a:cxn>
                <a:cxn ang="0">
                  <a:pos x="4082" y="117"/>
                </a:cxn>
                <a:cxn ang="0">
                  <a:pos x="4726" y="135"/>
                </a:cxn>
                <a:cxn ang="0">
                  <a:pos x="4979" y="112"/>
                </a:cxn>
                <a:cxn ang="0">
                  <a:pos x="5397" y="222"/>
                </a:cxn>
                <a:cxn ang="0">
                  <a:pos x="5760" y="206"/>
                </a:cxn>
                <a:cxn ang="0">
                  <a:pos x="5760" y="1224"/>
                </a:cxn>
                <a:cxn ang="0">
                  <a:pos x="0" y="1224"/>
                </a:cxn>
                <a:cxn ang="0">
                  <a:pos x="0" y="230"/>
                </a:cxn>
              </a:cxnLst>
              <a:rect l="0" t="0" r="r" b="b"/>
              <a:pathLst>
                <a:path w="5760" h="1224">
                  <a:moveTo>
                    <a:pt x="0" y="230"/>
                  </a:moveTo>
                  <a:lnTo>
                    <a:pt x="702" y="104"/>
                  </a:lnTo>
                  <a:lnTo>
                    <a:pt x="1144" y="0"/>
                  </a:lnTo>
                  <a:lnTo>
                    <a:pt x="1461" y="50"/>
                  </a:lnTo>
                  <a:lnTo>
                    <a:pt x="1720" y="75"/>
                  </a:lnTo>
                  <a:lnTo>
                    <a:pt x="2054" y="17"/>
                  </a:lnTo>
                  <a:cubicBezTo>
                    <a:pt x="2054" y="17"/>
                    <a:pt x="2068" y="67"/>
                    <a:pt x="2296" y="84"/>
                  </a:cubicBezTo>
                  <a:cubicBezTo>
                    <a:pt x="2579" y="384"/>
                    <a:pt x="3089" y="242"/>
                    <a:pt x="3423" y="117"/>
                  </a:cubicBezTo>
                  <a:cubicBezTo>
                    <a:pt x="3556" y="59"/>
                    <a:pt x="3656" y="33"/>
                    <a:pt x="3823" y="25"/>
                  </a:cubicBezTo>
                  <a:cubicBezTo>
                    <a:pt x="3917" y="13"/>
                    <a:pt x="3832" y="57"/>
                    <a:pt x="3982" y="75"/>
                  </a:cubicBezTo>
                  <a:cubicBezTo>
                    <a:pt x="4025" y="90"/>
                    <a:pt x="3958" y="107"/>
                    <a:pt x="4082" y="117"/>
                  </a:cubicBezTo>
                  <a:cubicBezTo>
                    <a:pt x="4206" y="127"/>
                    <a:pt x="4577" y="136"/>
                    <a:pt x="4726" y="135"/>
                  </a:cubicBezTo>
                  <a:lnTo>
                    <a:pt x="4979" y="112"/>
                  </a:lnTo>
                  <a:lnTo>
                    <a:pt x="5397" y="222"/>
                  </a:lnTo>
                  <a:lnTo>
                    <a:pt x="5760" y="206"/>
                  </a:lnTo>
                  <a:lnTo>
                    <a:pt x="5760" y="1224"/>
                  </a:lnTo>
                  <a:lnTo>
                    <a:pt x="0" y="1224"/>
                  </a:lnTo>
                  <a:lnTo>
                    <a:pt x="0" y="23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ltGray">
            <a:xfrm>
              <a:off x="0" y="3138"/>
              <a:ext cx="5760" cy="1186"/>
            </a:xfrm>
            <a:custGeom>
              <a:avLst/>
              <a:gdLst/>
              <a:ahLst/>
              <a:cxnLst>
                <a:cxn ang="0">
                  <a:pos x="0" y="1027"/>
                </a:cxn>
                <a:cxn ang="0">
                  <a:pos x="5760" y="1027"/>
                </a:cxn>
                <a:cxn ang="0">
                  <a:pos x="5760" y="409"/>
                </a:cxn>
                <a:cxn ang="0">
                  <a:pos x="4658" y="401"/>
                </a:cxn>
                <a:cxn ang="0">
                  <a:pos x="3948" y="309"/>
                </a:cxn>
                <a:cxn ang="0">
                  <a:pos x="2905" y="351"/>
                </a:cxn>
                <a:cxn ang="0">
                  <a:pos x="1419" y="175"/>
                </a:cxn>
                <a:cxn ang="0">
                  <a:pos x="659" y="84"/>
                </a:cxn>
                <a:cxn ang="0">
                  <a:pos x="0" y="0"/>
                </a:cxn>
                <a:cxn ang="0">
                  <a:pos x="0" y="1027"/>
                </a:cxn>
              </a:cxnLst>
              <a:rect l="0" t="0" r="r" b="b"/>
              <a:pathLst>
                <a:path w="5760" h="1027">
                  <a:moveTo>
                    <a:pt x="0" y="1027"/>
                  </a:moveTo>
                  <a:lnTo>
                    <a:pt x="5760" y="1027"/>
                  </a:lnTo>
                  <a:lnTo>
                    <a:pt x="5760" y="409"/>
                  </a:lnTo>
                  <a:cubicBezTo>
                    <a:pt x="5576" y="305"/>
                    <a:pt x="4960" y="418"/>
                    <a:pt x="4658" y="401"/>
                  </a:cubicBezTo>
                  <a:cubicBezTo>
                    <a:pt x="4356" y="384"/>
                    <a:pt x="4240" y="317"/>
                    <a:pt x="3948" y="309"/>
                  </a:cubicBezTo>
                  <a:cubicBezTo>
                    <a:pt x="3656" y="301"/>
                    <a:pt x="3326" y="373"/>
                    <a:pt x="2905" y="351"/>
                  </a:cubicBezTo>
                  <a:cubicBezTo>
                    <a:pt x="2404" y="342"/>
                    <a:pt x="1978" y="192"/>
                    <a:pt x="1419" y="175"/>
                  </a:cubicBezTo>
                  <a:cubicBezTo>
                    <a:pt x="1045" y="130"/>
                    <a:pt x="918" y="167"/>
                    <a:pt x="659" y="84"/>
                  </a:cubicBezTo>
                  <a:cubicBezTo>
                    <a:pt x="342" y="75"/>
                    <a:pt x="150" y="17"/>
                    <a:pt x="0" y="0"/>
                  </a:cubicBezTo>
                  <a:cubicBezTo>
                    <a:pt x="0" y="513"/>
                    <a:pt x="0" y="1027"/>
                    <a:pt x="0" y="102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</p:grpSp>
      <p:sp>
        <p:nvSpPr>
          <p:cNvPr id="6154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73100" y="1236663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681163" y="3403600"/>
            <a:ext cx="5781675" cy="2581275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258604-3B4A-4F08-9565-2EF83A21702E}" type="datetime1">
              <a:rPr lang="ja-JP" altLang="en-US" smtClean="0"/>
              <a:pPr/>
              <a:t>2011/7/15</a:t>
            </a:fld>
            <a:endParaRPr lang="en-US" altLang="ja-JP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97650"/>
            <a:ext cx="1905000" cy="260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C7981-DF25-483E-83BA-4618F4EFAF3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1E9DB5-0305-48AF-89C0-718DEA67B59B}" type="datetime1">
              <a:rPr lang="ja-JP" altLang="en-US" smtClean="0"/>
              <a:pPr/>
              <a:t>2011/7/15</a:t>
            </a:fld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8DF98-D7F0-406B-AA76-CEBD327FAD8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367834-0623-42B2-8771-ECAE1394525B}" type="datetime1">
              <a:rPr lang="ja-JP" altLang="en-US" smtClean="0"/>
              <a:pPr/>
              <a:t>2011/7/15</a:t>
            </a:fld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E8F60-0FF7-461F-AF72-553BAA65AD27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87782C-9D6B-40CA-AD17-9B09A2615814}" type="datetime1">
              <a:rPr lang="ja-JP" altLang="en-US" smtClean="0"/>
              <a:pPr/>
              <a:t>2011/7/15</a:t>
            </a:fld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E5640-89EA-45B0-A70D-652EC5D430A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30ECFC-B467-450B-A4DE-753E423F18A7}" type="datetime1">
              <a:rPr lang="ja-JP" altLang="en-US" smtClean="0"/>
              <a:pPr/>
              <a:t>2011/7/15</a:t>
            </a:fld>
            <a:endParaRPr lang="en-US" altLang="ja-JP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DC7FB-1C1A-4EBC-98D5-B5785A6B99A6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4773FD-7280-4B1A-A7AB-EF1AEC2E55C3}" type="datetime1">
              <a:rPr lang="ja-JP" altLang="en-US" smtClean="0"/>
              <a:pPr/>
              <a:t>2011/7/15</a:t>
            </a:fld>
            <a:endParaRPr lang="en-US" altLang="ja-JP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19A84-48AE-4BE4-9BA8-11D3FC5A3D0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1C3901-D9AC-4AD4-84CC-A5447E70D833}" type="datetime1">
              <a:rPr lang="ja-JP" altLang="en-US" smtClean="0"/>
              <a:pPr/>
              <a:t>2011/7/15</a:t>
            </a:fld>
            <a:endParaRPr lang="en-US" altLang="ja-JP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C4DD1-4690-40A9-9A43-6796E516B66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791DD6-6B54-4F7F-832F-76550C529BF0}" type="datetime1">
              <a:rPr lang="ja-JP" altLang="en-US" smtClean="0"/>
              <a:pPr/>
              <a:t>2011/7/15</a:t>
            </a:fld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D5E3C-B44B-4174-9DE9-5552C0A656E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D80A31-F3A9-4D12-96E3-27692DA8CF55}" type="slidenum">
              <a:rPr lang="ja-JP" altLang="en-US">
                <a:solidFill>
                  <a:srgbClr val="2E2E48"/>
                </a:solidFill>
              </a:rPr>
              <a:pPr/>
              <a:t>&lt;#&gt;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EA3BCA-1C5C-4D4C-800A-4B19A98C4A54}" type="datetime1">
              <a:rPr lang="ja-JP" altLang="en-US" smtClean="0"/>
              <a:pPr/>
              <a:t>2011/7/15</a:t>
            </a:fld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45582-1477-46AA-9D65-FF5F170D2126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4FDDB1-BEBC-4827-A32A-A89E982C8F64}" type="datetime1">
              <a:rPr lang="ja-JP" altLang="en-US" smtClean="0"/>
              <a:pPr/>
              <a:t>2011/7/15</a:t>
            </a:fld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142A4-F7D3-4E30-BDB7-C5612259F375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9400"/>
            <a:ext cx="2057400" cy="5816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9400"/>
            <a:ext cx="6019800" cy="5816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99DAF5-A0E9-4809-A7D8-E06EE988DD02}" type="datetime1">
              <a:rPr lang="ja-JP" altLang="en-US" smtClean="0"/>
              <a:pPr/>
              <a:t>2011/7/15</a:t>
            </a:fld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61A31-2B1E-4C1D-AD02-B222D93C63D5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72FCAA-2986-49BB-A6E1-01452F151F70}" type="datetime1">
              <a:rPr lang="ja-JP" altLang="en-US" smtClean="0"/>
              <a:pPr/>
              <a:t>2011/7/15</a:t>
            </a:fld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E924-C558-447E-BF48-F1714BBB421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3EB961-6583-4D87-9813-51D52ABAD73B}" type="datetime1">
              <a:rPr lang="ja-JP" altLang="en-US" smtClean="0"/>
              <a:pPr/>
              <a:t>2011/7/15</a:t>
            </a:fld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3D72A-2300-4663-A15A-FADE2D78D94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4F2CF-A3DF-4A7C-82AF-5877B6D9C435}" type="datetime1">
              <a:rPr lang="ja-JP" altLang="en-US" smtClean="0"/>
              <a:pPr/>
              <a:t>2011/7/15</a:t>
            </a:fld>
            <a:endParaRPr lang="en-US" altLang="ja-JP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D0689-88EB-4C17-BADE-1AF57C336AB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9400"/>
            <a:ext cx="8229600" cy="58166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26CEF67-3A0F-4B3A-98A1-207941455772}" type="datetime1">
              <a:rPr lang="ja-JP" altLang="en-US" smtClean="0"/>
              <a:pPr/>
              <a:t>2011/7/15</a:t>
            </a:fld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32138" y="6597650"/>
            <a:ext cx="2895600" cy="2603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71CB241-67A3-48DC-9260-721F33C87A24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1_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142875"/>
            <a:ext cx="8763000" cy="8382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179388" y="1196975"/>
            <a:ext cx="8856662" cy="25161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79388" y="3865563"/>
            <a:ext cx="8856662" cy="25161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916BAF-D329-4E37-B598-08B9A667842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2011/7/15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72876-5E81-44DC-B951-12DF59849127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&lt;#&gt;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9400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43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239000" y="6669088"/>
            <a:ext cx="1905000" cy="188912"/>
          </a:xfrm>
        </p:spPr>
        <p:txBody>
          <a:bodyPr/>
          <a:lstStyle>
            <a:lvl1pPr>
              <a:defRPr/>
            </a:lvl1pPr>
          </a:lstStyle>
          <a:p>
            <a:fld id="{AE2E7AA9-FFEE-4FCE-BC7C-E11ADA2E439E}" type="slidenum">
              <a:rPr lang="ja-JP" altLang="en-US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850E-1F4A-4C31-92F9-5712AAE8346A}" type="slidenum">
              <a:rPr lang="en-GB" altLang="ja-JP">
                <a:solidFill>
                  <a:srgbClr val="FFFFFF"/>
                </a:solidFill>
              </a:rPr>
              <a:pPr>
                <a:defRPr/>
              </a:pPr>
              <a:t>&lt;#&gt;</a:t>
            </a:fld>
            <a:endParaRPr lang="en-GB" altLang="ja-JP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F8CA1-D411-47C2-9896-B2BF92A50D88}" type="slidenum">
              <a:rPr lang="ja-JP" altLang="en-US">
                <a:solidFill>
                  <a:srgbClr val="2E2E48"/>
                </a:solidFill>
              </a:rPr>
              <a:pPr/>
              <a:t>&lt;#&gt;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D5554-BBBC-4BEB-AB92-53B873EA4EA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45506-6FA5-4A52-9DFA-9B1D3F45AC0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508C1-D151-4B7E-AC8C-7C384DBDEEAE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4244975" cy="5545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244975" cy="5545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C708A-3C9D-4D82-B7BA-C62B33CE52A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D8FB8-4A23-475B-B5C6-BFFC6BFC9CA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2F6FD-8680-4E76-8DFA-3B053ADA1D21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3FDC5-74F6-42C7-A6C6-09B95E6BB45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E0D62-D085-44FC-ADEA-41A960F821CD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1CBED-0F4F-44E4-84A1-C6B82060D857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A73D7-56FB-4E47-AEBF-207993F7400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A54E9-54CA-4482-B079-00D2A6D37AF3}" type="slidenum">
              <a:rPr lang="ja-JP" altLang="en-US">
                <a:solidFill>
                  <a:srgbClr val="2E2E48"/>
                </a:solidFill>
              </a:rPr>
              <a:pPr/>
              <a:t>&lt;#&gt;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32588" y="0"/>
            <a:ext cx="2160587" cy="6453188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0825" y="0"/>
            <a:ext cx="6329363" cy="6453188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AEA55-3D8A-42BD-98EA-D514DE761C1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4244975" cy="554513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908050"/>
            <a:ext cx="4244975" cy="2695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756025"/>
            <a:ext cx="4244975" cy="26971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5DB33-26FE-41BF-BF06-9DF3D4D23BD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250825" y="908050"/>
            <a:ext cx="4244975" cy="554513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244975" cy="554513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1A513-FE0D-4E20-AE55-7325AA0C7AE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 altLang="ja-JP"/>
              <a:t>NuFact04, July 26 ~ Aug. 1, Osaka U.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D6DF124-1FB7-4610-9998-DEE508BDF12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 altLang="ja-JP"/>
              <a:t>NuFact04, July 26 ~ Aug. 1, Osaka U.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AEE62CA-F97F-4386-8F21-887752B9065D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 altLang="ja-JP"/>
              <a:t>NuFact04, July 26 ~ Aug. 1, Osaka U.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8C3E915-BC64-4ED5-9D8B-F83644616FA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4244975" cy="5545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244975" cy="5545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 altLang="ja-JP"/>
              <a:t>NuFact04, July 26 ~ Aug. 1, Osaka U.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E5D68FF-5041-4C8E-8A24-81361026E47E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 altLang="ja-JP"/>
              <a:t>NuFact04, July 26 ~ Aug. 1, Osaka U.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9DF2420-E647-4680-B6F6-EA1115F22BA6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 altLang="ja-JP"/>
              <a:t>NuFact04, July 26 ~ Aug. 1, Osaka 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F6F15C7-0B22-4DDE-88CB-1013D0EB5704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 altLang="ja-JP"/>
              <a:t>NuFact04, July 26 ~ Aug. 1, Osaka 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3DACE1E-D791-4D23-A399-9288E63BC85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0627F-59EC-4BED-9E11-98AB6485BE52}" type="slidenum">
              <a:rPr lang="ja-JP" altLang="en-US">
                <a:solidFill>
                  <a:srgbClr val="2E2E48"/>
                </a:solidFill>
              </a:rPr>
              <a:pPr/>
              <a:t>&lt;#&gt;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 altLang="ja-JP"/>
              <a:t>NuFact04, July 26 ~ Aug. 1, Osaka U.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A8F0DB9-D936-4C37-A16E-5DB8FE1F646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 altLang="ja-JP"/>
              <a:t>NuFact04, July 26 ~ Aug. 1, Osaka U.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65D876D-95FF-4C64-BD8F-ECF8486BBEE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 altLang="ja-JP"/>
              <a:t>NuFact04, July 26 ~ Aug. 1, Osaka U.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6A540E4-4B5F-4F60-9ADD-FA49D63B56F1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32588" y="0"/>
            <a:ext cx="2160587" cy="6453188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0825" y="0"/>
            <a:ext cx="6329363" cy="6453188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 altLang="ja-JP"/>
              <a:t>NuFact04, July 26 ~ Aug. 1, Osaka U.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E6041C1-F3BD-440D-A474-B6686BAD0E2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8642350" cy="2695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0825" y="3756025"/>
            <a:ext cx="8642350" cy="26971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 altLang="ja-JP"/>
              <a:t>NuFact04, July 26 ~ Aug. 1, Osaka U.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80D2159-6956-4396-AAAD-D35A48A3919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FADA5-D7AE-4CCB-962E-5BB43C4EE69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E5CA3-093A-4C87-B2EF-2682E2F21E6A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3910D-445C-4BF0-A53A-731C71B42AD5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4244975" cy="5545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244975" cy="5545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77E93-E547-43DE-9E33-EB1FEED3B05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5FC7F-E612-411A-8766-4AA3FB51ED8D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DFF73-5B05-4144-B4ED-F89890FC2FA8}" type="slidenum">
              <a:rPr lang="ja-JP" altLang="en-US">
                <a:solidFill>
                  <a:srgbClr val="2E2E48"/>
                </a:solidFill>
              </a:rPr>
              <a:pPr/>
              <a:t>&lt;#&gt;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8A358-9439-4B37-A64F-A82A91DB8CA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CB03C-53C2-4D5C-81D6-CFD12E488E64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16A89-02A9-4FA7-AEE2-9017C0307BD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4A278-1B17-433B-B0FA-CC764FC0603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D95CC-A43A-4CD8-8EC9-58FDB990483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32588" y="0"/>
            <a:ext cx="2160587" cy="6453188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0825" y="0"/>
            <a:ext cx="6329363" cy="6453188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F36C2-F5EE-4B90-98EF-689FA24D897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0A832FA-5CFC-40F2-8F69-4D2B6EEAEB88}" type="datetime1">
              <a:rPr lang="ja-JP" altLang="en-US"/>
              <a:pPr>
                <a:defRPr/>
              </a:pPr>
              <a:t>2011/7/15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43A761B-27E9-4E31-B57B-53E57A02286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1BC682F-45E8-412C-9F83-880EA2D5848C}" type="datetime1">
              <a:rPr lang="ja-JP" altLang="en-US"/>
              <a:pPr>
                <a:defRPr/>
              </a:pPr>
              <a:t>2011/7/15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4859816-A6C6-4879-BD47-0CBB66D2A02E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DD5838C-3701-4F34-8316-64BC21768FD4}" type="datetime1">
              <a:rPr lang="ja-JP" altLang="en-US"/>
              <a:pPr>
                <a:defRPr/>
              </a:pPr>
              <a:t>2011/7/15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CC0DF07-B2DE-488E-BD05-FF0CEEFDB181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4244975" cy="5545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244975" cy="5545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0F44A94-C347-4439-A563-EC425F1BDF50}" type="datetime1">
              <a:rPr lang="ja-JP" altLang="en-US"/>
              <a:pPr>
                <a:defRPr/>
              </a:pPr>
              <a:t>2011/7/15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33B35F2-1927-4EC1-90B2-23682E560E8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408E3A-4F33-4FEF-8B72-B3B1749C3324}" type="slidenum">
              <a:rPr lang="ja-JP" altLang="en-US">
                <a:solidFill>
                  <a:srgbClr val="2E2E48"/>
                </a:solidFill>
              </a:rPr>
              <a:pPr/>
              <a:t>&lt;#&gt;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9B06BB9-591F-43CC-AF68-BB0FE2D56137}" type="datetime1">
              <a:rPr lang="ja-JP" altLang="en-US"/>
              <a:pPr>
                <a:defRPr/>
              </a:pPr>
              <a:t>2011/7/15</a:t>
            </a:fld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4D3EB76-287C-4E4F-AA96-664267293BF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4C0C327-5AF9-48C3-BA19-4C619AD4A893}" type="datetime1">
              <a:rPr lang="ja-JP" altLang="en-US"/>
              <a:pPr>
                <a:defRPr/>
              </a:pPr>
              <a:t>2011/7/15</a:t>
            </a:fld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A00828C-4F14-4443-9E19-9585E75DE75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7D3C04F-649B-4E8E-BBC2-8B379D0D1E94}" type="datetime1">
              <a:rPr lang="ja-JP" altLang="en-US"/>
              <a:pPr>
                <a:defRPr/>
              </a:pPr>
              <a:t>2011/7/15</a:t>
            </a:fld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C781582-7812-4D41-B434-FF683C4D0BA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70139FA-FD0F-4D3C-9A26-5B9A57A7CA7B}" type="datetime1">
              <a:rPr lang="ja-JP" altLang="en-US"/>
              <a:pPr>
                <a:defRPr/>
              </a:pPr>
              <a:t>2011/7/15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B5FCDCD-608C-4092-90C0-162B9C42455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EBDCE08-21B2-4F05-93EF-722DD82A21EA}" type="datetime1">
              <a:rPr lang="ja-JP" altLang="en-US"/>
              <a:pPr>
                <a:defRPr/>
              </a:pPr>
              <a:t>2011/7/15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F42C816-7881-4D66-9A71-DAC43E3BE6D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235A798-8C2A-4B36-A79F-AF9440CCF0D6}" type="datetime1">
              <a:rPr lang="ja-JP" altLang="en-US"/>
              <a:pPr>
                <a:defRPr/>
              </a:pPr>
              <a:t>2011/7/15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DF2730C-B39F-4B4F-AD42-9EC433F0240E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32588" y="0"/>
            <a:ext cx="2160587" cy="6453188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0825" y="0"/>
            <a:ext cx="6329363" cy="6453188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4B1760A-D394-4681-B909-19E27E8F00BF}" type="datetime1">
              <a:rPr lang="ja-JP" altLang="en-US"/>
              <a:pPr>
                <a:defRPr/>
              </a:pPr>
              <a:t>2011/7/15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128C29C-4D9A-4623-9F29-85988BE08477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40EC796-DAF1-492C-B690-C81A66134F5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4BB98DF-3C5B-4083-B84E-FF48F4C426A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B9BC580-7746-4FB4-956F-DBC179117B2D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4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2" Type="http://schemas.openxmlformats.org/officeDocument/2006/relationships/slideLayout" Target="../slideLayouts/slideLayout87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95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13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slideLayout" Target="../slideLayouts/slideLayout109.xml"/><Relationship Id="rId17" Type="http://schemas.openxmlformats.org/officeDocument/2006/relationships/theme" Target="../theme/theme9.xml"/><Relationship Id="rId2" Type="http://schemas.openxmlformats.org/officeDocument/2006/relationships/slideLayout" Target="../slideLayouts/slideLayout99.xml"/><Relationship Id="rId16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5" Type="http://schemas.openxmlformats.org/officeDocument/2006/relationships/slideLayout" Target="../slideLayouts/slideLayout11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Relationship Id="rId14" Type="http://schemas.openxmlformats.org/officeDocument/2006/relationships/slideLayout" Target="../slideLayouts/slideLayout1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64350"/>
            <a:chOff x="0" y="0"/>
            <a:chExt cx="5760" cy="4324"/>
          </a:xfrm>
        </p:grpSpPr>
        <p:sp>
          <p:nvSpPr>
            <p:cNvPr id="68611" name="Rectangle 3"/>
            <p:cNvSpPr>
              <a:spLocks noChangeArrowheads="1"/>
            </p:cNvSpPr>
            <p:nvPr userDrawn="1"/>
          </p:nvSpPr>
          <p:spPr bwMode="white">
            <a:xfrm>
              <a:off x="0" y="331"/>
              <a:ext cx="5760" cy="332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800">
                <a:solidFill>
                  <a:srgbClr val="2E2E48"/>
                </a:solidFill>
              </a:endParaRPr>
            </a:p>
          </p:txBody>
        </p:sp>
        <p:sp>
          <p:nvSpPr>
            <p:cNvPr id="68612" name="Rectangle 4"/>
            <p:cNvSpPr>
              <a:spLocks noChangeArrowheads="1"/>
            </p:cNvSpPr>
            <p:nvPr userDrawn="1"/>
          </p:nvSpPr>
          <p:spPr bwMode="white">
            <a:xfrm>
              <a:off x="0" y="0"/>
              <a:ext cx="5760" cy="35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800">
                <a:solidFill>
                  <a:srgbClr val="2E2E48"/>
                </a:solidFill>
              </a:endParaRPr>
            </a:p>
          </p:txBody>
        </p:sp>
        <p:sp>
          <p:nvSpPr>
            <p:cNvPr id="68613" name="Freeform 5"/>
            <p:cNvSpPr>
              <a:spLocks/>
            </p:cNvSpPr>
            <p:nvPr userDrawn="1"/>
          </p:nvSpPr>
          <p:spPr bwMode="white">
            <a:xfrm>
              <a:off x="0" y="1596"/>
              <a:ext cx="5760" cy="1651"/>
            </a:xfrm>
            <a:custGeom>
              <a:avLst/>
              <a:gdLst/>
              <a:ahLst/>
              <a:cxnLst>
                <a:cxn ang="0">
                  <a:pos x="0" y="960"/>
                </a:cxn>
                <a:cxn ang="0">
                  <a:pos x="773" y="852"/>
                </a:cxn>
                <a:cxn ang="0">
                  <a:pos x="1536" y="594"/>
                </a:cxn>
                <a:cxn ang="0">
                  <a:pos x="2438" y="156"/>
                </a:cxn>
                <a:cxn ang="0">
                  <a:pos x="2678" y="24"/>
                </a:cxn>
                <a:cxn ang="0">
                  <a:pos x="2816" y="30"/>
                </a:cxn>
                <a:cxn ang="0">
                  <a:pos x="2876" y="0"/>
                </a:cxn>
                <a:cxn ang="0">
                  <a:pos x="3032" y="30"/>
                </a:cxn>
                <a:cxn ang="0">
                  <a:pos x="3086" y="12"/>
                </a:cxn>
                <a:cxn ang="0">
                  <a:pos x="3183" y="42"/>
                </a:cxn>
                <a:cxn ang="0">
                  <a:pos x="3333" y="120"/>
                </a:cxn>
                <a:cxn ang="0">
                  <a:pos x="3483" y="234"/>
                </a:cxn>
                <a:cxn ang="0">
                  <a:pos x="3741" y="396"/>
                </a:cxn>
                <a:cxn ang="0">
                  <a:pos x="4156" y="636"/>
                </a:cxn>
                <a:cxn ang="0">
                  <a:pos x="4510" y="768"/>
                </a:cxn>
                <a:cxn ang="0">
                  <a:pos x="4913" y="906"/>
                </a:cxn>
                <a:cxn ang="0">
                  <a:pos x="5304" y="1074"/>
                </a:cxn>
                <a:cxn ang="0">
                  <a:pos x="5760" y="1150"/>
                </a:cxn>
                <a:cxn ang="0">
                  <a:pos x="5760" y="1651"/>
                </a:cxn>
                <a:cxn ang="0">
                  <a:pos x="0" y="1651"/>
                </a:cxn>
                <a:cxn ang="0">
                  <a:pos x="0" y="960"/>
                </a:cxn>
              </a:cxnLst>
              <a:rect l="0" t="0" r="r" b="b"/>
              <a:pathLst>
                <a:path w="5760" h="1651">
                  <a:moveTo>
                    <a:pt x="0" y="960"/>
                  </a:moveTo>
                  <a:cubicBezTo>
                    <a:pt x="237" y="952"/>
                    <a:pt x="517" y="913"/>
                    <a:pt x="773" y="852"/>
                  </a:cubicBezTo>
                  <a:cubicBezTo>
                    <a:pt x="1029" y="791"/>
                    <a:pt x="1259" y="710"/>
                    <a:pt x="1536" y="594"/>
                  </a:cubicBezTo>
                  <a:cubicBezTo>
                    <a:pt x="1814" y="478"/>
                    <a:pt x="2247" y="251"/>
                    <a:pt x="2438" y="156"/>
                  </a:cubicBezTo>
                  <a:cubicBezTo>
                    <a:pt x="2628" y="61"/>
                    <a:pt x="2615" y="45"/>
                    <a:pt x="2678" y="24"/>
                  </a:cubicBezTo>
                  <a:cubicBezTo>
                    <a:pt x="2741" y="3"/>
                    <a:pt x="2783" y="34"/>
                    <a:pt x="2816" y="30"/>
                  </a:cubicBezTo>
                  <a:cubicBezTo>
                    <a:pt x="2849" y="26"/>
                    <a:pt x="2840" y="0"/>
                    <a:pt x="2876" y="0"/>
                  </a:cubicBezTo>
                  <a:cubicBezTo>
                    <a:pt x="2912" y="0"/>
                    <a:pt x="2997" y="28"/>
                    <a:pt x="3032" y="30"/>
                  </a:cubicBezTo>
                  <a:cubicBezTo>
                    <a:pt x="3067" y="32"/>
                    <a:pt x="3061" y="10"/>
                    <a:pt x="3086" y="12"/>
                  </a:cubicBezTo>
                  <a:cubicBezTo>
                    <a:pt x="3112" y="14"/>
                    <a:pt x="3142" y="24"/>
                    <a:pt x="3183" y="42"/>
                  </a:cubicBezTo>
                  <a:cubicBezTo>
                    <a:pt x="3224" y="60"/>
                    <a:pt x="3283" y="88"/>
                    <a:pt x="3333" y="120"/>
                  </a:cubicBezTo>
                  <a:cubicBezTo>
                    <a:pt x="3383" y="152"/>
                    <a:pt x="3415" y="188"/>
                    <a:pt x="3483" y="234"/>
                  </a:cubicBezTo>
                  <a:cubicBezTo>
                    <a:pt x="3551" y="280"/>
                    <a:pt x="3629" y="329"/>
                    <a:pt x="3741" y="396"/>
                  </a:cubicBezTo>
                  <a:cubicBezTo>
                    <a:pt x="3854" y="463"/>
                    <a:pt x="4028" y="574"/>
                    <a:pt x="4156" y="636"/>
                  </a:cubicBezTo>
                  <a:cubicBezTo>
                    <a:pt x="4284" y="698"/>
                    <a:pt x="4384" y="723"/>
                    <a:pt x="4510" y="768"/>
                  </a:cubicBezTo>
                  <a:cubicBezTo>
                    <a:pt x="4637" y="813"/>
                    <a:pt x="4781" y="855"/>
                    <a:pt x="4913" y="906"/>
                  </a:cubicBezTo>
                  <a:cubicBezTo>
                    <a:pt x="5045" y="957"/>
                    <a:pt x="5163" y="1033"/>
                    <a:pt x="5304" y="1074"/>
                  </a:cubicBezTo>
                  <a:cubicBezTo>
                    <a:pt x="5445" y="1115"/>
                    <a:pt x="5543" y="1125"/>
                    <a:pt x="5760" y="1150"/>
                  </a:cubicBezTo>
                  <a:cubicBezTo>
                    <a:pt x="5760" y="1400"/>
                    <a:pt x="5760" y="1651"/>
                    <a:pt x="5760" y="1651"/>
                  </a:cubicBezTo>
                  <a:lnTo>
                    <a:pt x="0" y="1651"/>
                  </a:lnTo>
                  <a:lnTo>
                    <a:pt x="0" y="96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800">
                <a:solidFill>
                  <a:srgbClr val="2E2E48"/>
                </a:solidFill>
              </a:endParaRPr>
            </a:p>
          </p:txBody>
        </p:sp>
        <p:sp>
          <p:nvSpPr>
            <p:cNvPr id="68614" name="Freeform 6"/>
            <p:cNvSpPr>
              <a:spLocks/>
            </p:cNvSpPr>
            <p:nvPr userDrawn="1"/>
          </p:nvSpPr>
          <p:spPr bwMode="white">
            <a:xfrm>
              <a:off x="380" y="1597"/>
              <a:ext cx="2495" cy="1054"/>
            </a:xfrm>
            <a:custGeom>
              <a:avLst/>
              <a:gdLst/>
              <a:ahLst/>
              <a:cxnLst>
                <a:cxn ang="0">
                  <a:pos x="909" y="650"/>
                </a:cxn>
                <a:cxn ang="0">
                  <a:pos x="2028" y="116"/>
                </a:cxn>
                <a:cxn ang="0">
                  <a:pos x="2253" y="20"/>
                </a:cxn>
                <a:cxn ang="0">
                  <a:pos x="2304" y="8"/>
                </a:cxn>
                <a:cxn ang="0">
                  <a:pos x="2388" y="20"/>
                </a:cxn>
                <a:cxn ang="0">
                  <a:pos x="2490" y="8"/>
                </a:cxn>
                <a:cxn ang="0">
                  <a:pos x="2424" y="62"/>
                </a:cxn>
                <a:cxn ang="0">
                  <a:pos x="2349" y="158"/>
                </a:cxn>
                <a:cxn ang="0">
                  <a:pos x="2295" y="182"/>
                </a:cxn>
                <a:cxn ang="0">
                  <a:pos x="2271" y="251"/>
                </a:cxn>
                <a:cxn ang="0">
                  <a:pos x="2304" y="332"/>
                </a:cxn>
                <a:cxn ang="0">
                  <a:pos x="2253" y="326"/>
                </a:cxn>
                <a:cxn ang="0">
                  <a:pos x="2226" y="386"/>
                </a:cxn>
                <a:cxn ang="0">
                  <a:pos x="2130" y="491"/>
                </a:cxn>
                <a:cxn ang="0">
                  <a:pos x="1980" y="710"/>
                </a:cxn>
                <a:cxn ang="0">
                  <a:pos x="1884" y="758"/>
                </a:cxn>
                <a:cxn ang="0">
                  <a:pos x="1782" y="845"/>
                </a:cxn>
                <a:cxn ang="0">
                  <a:pos x="1629" y="959"/>
                </a:cxn>
                <a:cxn ang="0">
                  <a:pos x="1458" y="1052"/>
                </a:cxn>
                <a:cxn ang="0">
                  <a:pos x="1560" y="932"/>
                </a:cxn>
                <a:cxn ang="0">
                  <a:pos x="1701" y="770"/>
                </a:cxn>
                <a:cxn ang="0">
                  <a:pos x="1785" y="644"/>
                </a:cxn>
                <a:cxn ang="0">
                  <a:pos x="1935" y="476"/>
                </a:cxn>
                <a:cxn ang="0">
                  <a:pos x="2034" y="350"/>
                </a:cxn>
                <a:cxn ang="0">
                  <a:pos x="2016" y="323"/>
                </a:cxn>
                <a:cxn ang="0">
                  <a:pos x="1947" y="434"/>
                </a:cxn>
                <a:cxn ang="0">
                  <a:pos x="1821" y="587"/>
                </a:cxn>
                <a:cxn ang="0">
                  <a:pos x="1704" y="662"/>
                </a:cxn>
                <a:cxn ang="0">
                  <a:pos x="1620" y="761"/>
                </a:cxn>
                <a:cxn ang="0">
                  <a:pos x="1584" y="728"/>
                </a:cxn>
                <a:cxn ang="0">
                  <a:pos x="1731" y="581"/>
                </a:cxn>
                <a:cxn ang="0">
                  <a:pos x="1851" y="467"/>
                </a:cxn>
                <a:cxn ang="0">
                  <a:pos x="1875" y="413"/>
                </a:cxn>
                <a:cxn ang="0">
                  <a:pos x="1788" y="515"/>
                </a:cxn>
                <a:cxn ang="0">
                  <a:pos x="1689" y="611"/>
                </a:cxn>
                <a:cxn ang="0">
                  <a:pos x="1605" y="665"/>
                </a:cxn>
                <a:cxn ang="0">
                  <a:pos x="1689" y="548"/>
                </a:cxn>
                <a:cxn ang="0">
                  <a:pos x="1746" y="506"/>
                </a:cxn>
                <a:cxn ang="0">
                  <a:pos x="1596" y="611"/>
                </a:cxn>
                <a:cxn ang="0">
                  <a:pos x="1542" y="689"/>
                </a:cxn>
                <a:cxn ang="0">
                  <a:pos x="1500" y="632"/>
                </a:cxn>
                <a:cxn ang="0">
                  <a:pos x="1590" y="563"/>
                </a:cxn>
                <a:cxn ang="0">
                  <a:pos x="1704" y="476"/>
                </a:cxn>
                <a:cxn ang="0">
                  <a:pos x="1659" y="485"/>
                </a:cxn>
                <a:cxn ang="0">
                  <a:pos x="1596" y="524"/>
                </a:cxn>
                <a:cxn ang="0">
                  <a:pos x="1530" y="560"/>
                </a:cxn>
                <a:cxn ang="0">
                  <a:pos x="1470" y="623"/>
                </a:cxn>
                <a:cxn ang="0">
                  <a:pos x="1401" y="662"/>
                </a:cxn>
                <a:cxn ang="0">
                  <a:pos x="1362" y="665"/>
                </a:cxn>
                <a:cxn ang="0">
                  <a:pos x="1263" y="653"/>
                </a:cxn>
                <a:cxn ang="0">
                  <a:pos x="1194" y="668"/>
                </a:cxn>
                <a:cxn ang="0">
                  <a:pos x="879" y="788"/>
                </a:cxn>
                <a:cxn ang="0">
                  <a:pos x="492" y="917"/>
                </a:cxn>
                <a:cxn ang="0">
                  <a:pos x="657" y="851"/>
                </a:cxn>
                <a:cxn ang="0">
                  <a:pos x="1035" y="716"/>
                </a:cxn>
                <a:cxn ang="0">
                  <a:pos x="1062" y="689"/>
                </a:cxn>
                <a:cxn ang="0">
                  <a:pos x="714" y="806"/>
                </a:cxn>
                <a:cxn ang="0">
                  <a:pos x="288" y="905"/>
                </a:cxn>
                <a:cxn ang="0">
                  <a:pos x="207" y="902"/>
                </a:cxn>
                <a:cxn ang="0">
                  <a:pos x="84" y="929"/>
                </a:cxn>
                <a:cxn ang="0">
                  <a:pos x="135" y="902"/>
                </a:cxn>
              </a:cxnLst>
              <a:rect l="0" t="0" r="r" b="b"/>
              <a:pathLst>
                <a:path w="2495" h="1054">
                  <a:moveTo>
                    <a:pt x="135" y="902"/>
                  </a:moveTo>
                  <a:cubicBezTo>
                    <a:pt x="270" y="859"/>
                    <a:pt x="683" y="732"/>
                    <a:pt x="909" y="650"/>
                  </a:cubicBezTo>
                  <a:cubicBezTo>
                    <a:pt x="1135" y="568"/>
                    <a:pt x="1305" y="499"/>
                    <a:pt x="1491" y="410"/>
                  </a:cubicBezTo>
                  <a:cubicBezTo>
                    <a:pt x="1677" y="321"/>
                    <a:pt x="1911" y="179"/>
                    <a:pt x="2028" y="116"/>
                  </a:cubicBezTo>
                  <a:cubicBezTo>
                    <a:pt x="2145" y="53"/>
                    <a:pt x="2156" y="48"/>
                    <a:pt x="2193" y="32"/>
                  </a:cubicBezTo>
                  <a:cubicBezTo>
                    <a:pt x="2230" y="16"/>
                    <a:pt x="2238" y="22"/>
                    <a:pt x="2253" y="20"/>
                  </a:cubicBezTo>
                  <a:cubicBezTo>
                    <a:pt x="2268" y="18"/>
                    <a:pt x="2278" y="22"/>
                    <a:pt x="2286" y="20"/>
                  </a:cubicBezTo>
                  <a:cubicBezTo>
                    <a:pt x="2294" y="18"/>
                    <a:pt x="2296" y="10"/>
                    <a:pt x="2304" y="8"/>
                  </a:cubicBezTo>
                  <a:cubicBezTo>
                    <a:pt x="2312" y="6"/>
                    <a:pt x="2320" y="6"/>
                    <a:pt x="2334" y="8"/>
                  </a:cubicBezTo>
                  <a:cubicBezTo>
                    <a:pt x="2348" y="10"/>
                    <a:pt x="2372" y="21"/>
                    <a:pt x="2388" y="20"/>
                  </a:cubicBezTo>
                  <a:cubicBezTo>
                    <a:pt x="2404" y="19"/>
                    <a:pt x="2416" y="4"/>
                    <a:pt x="2433" y="2"/>
                  </a:cubicBezTo>
                  <a:cubicBezTo>
                    <a:pt x="2450" y="0"/>
                    <a:pt x="2485" y="4"/>
                    <a:pt x="2490" y="8"/>
                  </a:cubicBezTo>
                  <a:cubicBezTo>
                    <a:pt x="2495" y="12"/>
                    <a:pt x="2474" y="17"/>
                    <a:pt x="2463" y="26"/>
                  </a:cubicBezTo>
                  <a:cubicBezTo>
                    <a:pt x="2452" y="35"/>
                    <a:pt x="2437" y="47"/>
                    <a:pt x="2424" y="62"/>
                  </a:cubicBezTo>
                  <a:cubicBezTo>
                    <a:pt x="2411" y="77"/>
                    <a:pt x="2397" y="103"/>
                    <a:pt x="2385" y="119"/>
                  </a:cubicBezTo>
                  <a:cubicBezTo>
                    <a:pt x="2373" y="135"/>
                    <a:pt x="2358" y="149"/>
                    <a:pt x="2349" y="158"/>
                  </a:cubicBezTo>
                  <a:cubicBezTo>
                    <a:pt x="2340" y="167"/>
                    <a:pt x="2340" y="172"/>
                    <a:pt x="2331" y="176"/>
                  </a:cubicBezTo>
                  <a:cubicBezTo>
                    <a:pt x="2322" y="180"/>
                    <a:pt x="2303" y="174"/>
                    <a:pt x="2295" y="182"/>
                  </a:cubicBezTo>
                  <a:cubicBezTo>
                    <a:pt x="2287" y="190"/>
                    <a:pt x="2284" y="216"/>
                    <a:pt x="2280" y="227"/>
                  </a:cubicBezTo>
                  <a:cubicBezTo>
                    <a:pt x="2276" y="238"/>
                    <a:pt x="2268" y="245"/>
                    <a:pt x="2271" y="251"/>
                  </a:cubicBezTo>
                  <a:cubicBezTo>
                    <a:pt x="2274" y="257"/>
                    <a:pt x="2293" y="253"/>
                    <a:pt x="2298" y="266"/>
                  </a:cubicBezTo>
                  <a:cubicBezTo>
                    <a:pt x="2303" y="279"/>
                    <a:pt x="2309" y="319"/>
                    <a:pt x="2304" y="332"/>
                  </a:cubicBezTo>
                  <a:cubicBezTo>
                    <a:pt x="2299" y="345"/>
                    <a:pt x="2273" y="345"/>
                    <a:pt x="2265" y="344"/>
                  </a:cubicBezTo>
                  <a:cubicBezTo>
                    <a:pt x="2257" y="343"/>
                    <a:pt x="2258" y="326"/>
                    <a:pt x="2253" y="326"/>
                  </a:cubicBezTo>
                  <a:cubicBezTo>
                    <a:pt x="2248" y="326"/>
                    <a:pt x="2236" y="337"/>
                    <a:pt x="2232" y="347"/>
                  </a:cubicBezTo>
                  <a:cubicBezTo>
                    <a:pt x="2228" y="357"/>
                    <a:pt x="2228" y="376"/>
                    <a:pt x="2226" y="386"/>
                  </a:cubicBezTo>
                  <a:cubicBezTo>
                    <a:pt x="2224" y="396"/>
                    <a:pt x="2236" y="390"/>
                    <a:pt x="2220" y="407"/>
                  </a:cubicBezTo>
                  <a:cubicBezTo>
                    <a:pt x="2204" y="424"/>
                    <a:pt x="2157" y="463"/>
                    <a:pt x="2130" y="491"/>
                  </a:cubicBezTo>
                  <a:cubicBezTo>
                    <a:pt x="2103" y="519"/>
                    <a:pt x="2083" y="539"/>
                    <a:pt x="2058" y="575"/>
                  </a:cubicBezTo>
                  <a:cubicBezTo>
                    <a:pt x="2033" y="611"/>
                    <a:pt x="1998" y="679"/>
                    <a:pt x="1980" y="710"/>
                  </a:cubicBezTo>
                  <a:cubicBezTo>
                    <a:pt x="1962" y="741"/>
                    <a:pt x="1966" y="756"/>
                    <a:pt x="1950" y="764"/>
                  </a:cubicBezTo>
                  <a:cubicBezTo>
                    <a:pt x="1934" y="772"/>
                    <a:pt x="1906" y="756"/>
                    <a:pt x="1884" y="758"/>
                  </a:cubicBezTo>
                  <a:cubicBezTo>
                    <a:pt x="1862" y="760"/>
                    <a:pt x="1832" y="762"/>
                    <a:pt x="1815" y="776"/>
                  </a:cubicBezTo>
                  <a:cubicBezTo>
                    <a:pt x="1798" y="790"/>
                    <a:pt x="1800" y="826"/>
                    <a:pt x="1782" y="845"/>
                  </a:cubicBezTo>
                  <a:cubicBezTo>
                    <a:pt x="1764" y="864"/>
                    <a:pt x="1730" y="871"/>
                    <a:pt x="1704" y="890"/>
                  </a:cubicBezTo>
                  <a:cubicBezTo>
                    <a:pt x="1678" y="909"/>
                    <a:pt x="1657" y="942"/>
                    <a:pt x="1629" y="959"/>
                  </a:cubicBezTo>
                  <a:cubicBezTo>
                    <a:pt x="1601" y="976"/>
                    <a:pt x="1561" y="980"/>
                    <a:pt x="1533" y="995"/>
                  </a:cubicBezTo>
                  <a:cubicBezTo>
                    <a:pt x="1505" y="1010"/>
                    <a:pt x="1469" y="1050"/>
                    <a:pt x="1458" y="1052"/>
                  </a:cubicBezTo>
                  <a:cubicBezTo>
                    <a:pt x="1447" y="1054"/>
                    <a:pt x="1450" y="1027"/>
                    <a:pt x="1467" y="1007"/>
                  </a:cubicBezTo>
                  <a:cubicBezTo>
                    <a:pt x="1484" y="987"/>
                    <a:pt x="1533" y="955"/>
                    <a:pt x="1560" y="932"/>
                  </a:cubicBezTo>
                  <a:cubicBezTo>
                    <a:pt x="1587" y="909"/>
                    <a:pt x="1606" y="893"/>
                    <a:pt x="1629" y="866"/>
                  </a:cubicBezTo>
                  <a:cubicBezTo>
                    <a:pt x="1652" y="839"/>
                    <a:pt x="1687" y="796"/>
                    <a:pt x="1701" y="770"/>
                  </a:cubicBezTo>
                  <a:cubicBezTo>
                    <a:pt x="1715" y="744"/>
                    <a:pt x="1699" y="731"/>
                    <a:pt x="1713" y="710"/>
                  </a:cubicBezTo>
                  <a:cubicBezTo>
                    <a:pt x="1727" y="689"/>
                    <a:pt x="1759" y="671"/>
                    <a:pt x="1785" y="644"/>
                  </a:cubicBezTo>
                  <a:cubicBezTo>
                    <a:pt x="1811" y="617"/>
                    <a:pt x="1844" y="573"/>
                    <a:pt x="1869" y="545"/>
                  </a:cubicBezTo>
                  <a:cubicBezTo>
                    <a:pt x="1894" y="517"/>
                    <a:pt x="1918" y="500"/>
                    <a:pt x="1935" y="476"/>
                  </a:cubicBezTo>
                  <a:cubicBezTo>
                    <a:pt x="1952" y="452"/>
                    <a:pt x="1955" y="422"/>
                    <a:pt x="1971" y="401"/>
                  </a:cubicBezTo>
                  <a:cubicBezTo>
                    <a:pt x="1987" y="380"/>
                    <a:pt x="2019" y="364"/>
                    <a:pt x="2034" y="350"/>
                  </a:cubicBezTo>
                  <a:cubicBezTo>
                    <a:pt x="2049" y="336"/>
                    <a:pt x="2064" y="318"/>
                    <a:pt x="2061" y="314"/>
                  </a:cubicBezTo>
                  <a:cubicBezTo>
                    <a:pt x="2058" y="310"/>
                    <a:pt x="2031" y="314"/>
                    <a:pt x="2016" y="323"/>
                  </a:cubicBezTo>
                  <a:cubicBezTo>
                    <a:pt x="2001" y="332"/>
                    <a:pt x="1982" y="350"/>
                    <a:pt x="1971" y="368"/>
                  </a:cubicBezTo>
                  <a:cubicBezTo>
                    <a:pt x="1960" y="386"/>
                    <a:pt x="1960" y="412"/>
                    <a:pt x="1947" y="434"/>
                  </a:cubicBezTo>
                  <a:cubicBezTo>
                    <a:pt x="1934" y="456"/>
                    <a:pt x="1914" y="475"/>
                    <a:pt x="1893" y="500"/>
                  </a:cubicBezTo>
                  <a:cubicBezTo>
                    <a:pt x="1872" y="525"/>
                    <a:pt x="1841" y="565"/>
                    <a:pt x="1821" y="587"/>
                  </a:cubicBezTo>
                  <a:cubicBezTo>
                    <a:pt x="1801" y="609"/>
                    <a:pt x="1790" y="619"/>
                    <a:pt x="1770" y="632"/>
                  </a:cubicBezTo>
                  <a:cubicBezTo>
                    <a:pt x="1750" y="645"/>
                    <a:pt x="1727" y="647"/>
                    <a:pt x="1704" y="662"/>
                  </a:cubicBezTo>
                  <a:cubicBezTo>
                    <a:pt x="1681" y="677"/>
                    <a:pt x="1646" y="709"/>
                    <a:pt x="1632" y="725"/>
                  </a:cubicBezTo>
                  <a:cubicBezTo>
                    <a:pt x="1618" y="741"/>
                    <a:pt x="1627" y="754"/>
                    <a:pt x="1620" y="761"/>
                  </a:cubicBezTo>
                  <a:cubicBezTo>
                    <a:pt x="1613" y="768"/>
                    <a:pt x="1593" y="775"/>
                    <a:pt x="1587" y="770"/>
                  </a:cubicBezTo>
                  <a:cubicBezTo>
                    <a:pt x="1581" y="765"/>
                    <a:pt x="1566" y="749"/>
                    <a:pt x="1584" y="728"/>
                  </a:cubicBezTo>
                  <a:cubicBezTo>
                    <a:pt x="1602" y="707"/>
                    <a:pt x="1668" y="665"/>
                    <a:pt x="1692" y="641"/>
                  </a:cubicBezTo>
                  <a:cubicBezTo>
                    <a:pt x="1716" y="617"/>
                    <a:pt x="1714" y="599"/>
                    <a:pt x="1731" y="581"/>
                  </a:cubicBezTo>
                  <a:cubicBezTo>
                    <a:pt x="1748" y="563"/>
                    <a:pt x="1774" y="552"/>
                    <a:pt x="1794" y="533"/>
                  </a:cubicBezTo>
                  <a:cubicBezTo>
                    <a:pt x="1814" y="514"/>
                    <a:pt x="1837" y="482"/>
                    <a:pt x="1851" y="467"/>
                  </a:cubicBezTo>
                  <a:cubicBezTo>
                    <a:pt x="1865" y="452"/>
                    <a:pt x="1874" y="452"/>
                    <a:pt x="1878" y="443"/>
                  </a:cubicBezTo>
                  <a:cubicBezTo>
                    <a:pt x="1882" y="434"/>
                    <a:pt x="1882" y="413"/>
                    <a:pt x="1875" y="413"/>
                  </a:cubicBezTo>
                  <a:cubicBezTo>
                    <a:pt x="1868" y="413"/>
                    <a:pt x="1847" y="426"/>
                    <a:pt x="1833" y="443"/>
                  </a:cubicBezTo>
                  <a:cubicBezTo>
                    <a:pt x="1819" y="460"/>
                    <a:pt x="1804" y="495"/>
                    <a:pt x="1788" y="515"/>
                  </a:cubicBezTo>
                  <a:cubicBezTo>
                    <a:pt x="1772" y="535"/>
                    <a:pt x="1751" y="550"/>
                    <a:pt x="1734" y="566"/>
                  </a:cubicBezTo>
                  <a:cubicBezTo>
                    <a:pt x="1717" y="582"/>
                    <a:pt x="1704" y="595"/>
                    <a:pt x="1689" y="611"/>
                  </a:cubicBezTo>
                  <a:cubicBezTo>
                    <a:pt x="1674" y="627"/>
                    <a:pt x="1655" y="656"/>
                    <a:pt x="1641" y="665"/>
                  </a:cubicBezTo>
                  <a:cubicBezTo>
                    <a:pt x="1627" y="674"/>
                    <a:pt x="1609" y="674"/>
                    <a:pt x="1605" y="665"/>
                  </a:cubicBezTo>
                  <a:cubicBezTo>
                    <a:pt x="1601" y="656"/>
                    <a:pt x="1603" y="627"/>
                    <a:pt x="1617" y="608"/>
                  </a:cubicBezTo>
                  <a:cubicBezTo>
                    <a:pt x="1631" y="589"/>
                    <a:pt x="1672" y="560"/>
                    <a:pt x="1689" y="548"/>
                  </a:cubicBezTo>
                  <a:cubicBezTo>
                    <a:pt x="1706" y="536"/>
                    <a:pt x="1713" y="540"/>
                    <a:pt x="1722" y="533"/>
                  </a:cubicBezTo>
                  <a:cubicBezTo>
                    <a:pt x="1731" y="526"/>
                    <a:pt x="1752" y="507"/>
                    <a:pt x="1746" y="506"/>
                  </a:cubicBezTo>
                  <a:cubicBezTo>
                    <a:pt x="1740" y="505"/>
                    <a:pt x="1711" y="513"/>
                    <a:pt x="1686" y="530"/>
                  </a:cubicBezTo>
                  <a:cubicBezTo>
                    <a:pt x="1661" y="547"/>
                    <a:pt x="1617" y="587"/>
                    <a:pt x="1596" y="611"/>
                  </a:cubicBezTo>
                  <a:cubicBezTo>
                    <a:pt x="1575" y="635"/>
                    <a:pt x="1569" y="661"/>
                    <a:pt x="1560" y="674"/>
                  </a:cubicBezTo>
                  <a:cubicBezTo>
                    <a:pt x="1551" y="687"/>
                    <a:pt x="1549" y="694"/>
                    <a:pt x="1542" y="689"/>
                  </a:cubicBezTo>
                  <a:cubicBezTo>
                    <a:pt x="1535" y="684"/>
                    <a:pt x="1525" y="650"/>
                    <a:pt x="1518" y="641"/>
                  </a:cubicBezTo>
                  <a:cubicBezTo>
                    <a:pt x="1511" y="632"/>
                    <a:pt x="1496" y="639"/>
                    <a:pt x="1500" y="632"/>
                  </a:cubicBezTo>
                  <a:cubicBezTo>
                    <a:pt x="1504" y="625"/>
                    <a:pt x="1527" y="607"/>
                    <a:pt x="1542" y="596"/>
                  </a:cubicBezTo>
                  <a:cubicBezTo>
                    <a:pt x="1557" y="585"/>
                    <a:pt x="1571" y="574"/>
                    <a:pt x="1590" y="563"/>
                  </a:cubicBezTo>
                  <a:cubicBezTo>
                    <a:pt x="1609" y="552"/>
                    <a:pt x="1637" y="541"/>
                    <a:pt x="1656" y="527"/>
                  </a:cubicBezTo>
                  <a:cubicBezTo>
                    <a:pt x="1675" y="513"/>
                    <a:pt x="1692" y="489"/>
                    <a:pt x="1704" y="476"/>
                  </a:cubicBezTo>
                  <a:cubicBezTo>
                    <a:pt x="1716" y="463"/>
                    <a:pt x="1735" y="451"/>
                    <a:pt x="1728" y="452"/>
                  </a:cubicBezTo>
                  <a:cubicBezTo>
                    <a:pt x="1721" y="453"/>
                    <a:pt x="1673" y="473"/>
                    <a:pt x="1659" y="485"/>
                  </a:cubicBezTo>
                  <a:cubicBezTo>
                    <a:pt x="1645" y="497"/>
                    <a:pt x="1652" y="517"/>
                    <a:pt x="1641" y="524"/>
                  </a:cubicBezTo>
                  <a:cubicBezTo>
                    <a:pt x="1630" y="531"/>
                    <a:pt x="1608" y="518"/>
                    <a:pt x="1596" y="524"/>
                  </a:cubicBezTo>
                  <a:cubicBezTo>
                    <a:pt x="1584" y="530"/>
                    <a:pt x="1583" y="554"/>
                    <a:pt x="1572" y="560"/>
                  </a:cubicBezTo>
                  <a:cubicBezTo>
                    <a:pt x="1561" y="566"/>
                    <a:pt x="1541" y="553"/>
                    <a:pt x="1530" y="560"/>
                  </a:cubicBezTo>
                  <a:cubicBezTo>
                    <a:pt x="1519" y="567"/>
                    <a:pt x="1516" y="594"/>
                    <a:pt x="1506" y="605"/>
                  </a:cubicBezTo>
                  <a:cubicBezTo>
                    <a:pt x="1496" y="616"/>
                    <a:pt x="1481" y="611"/>
                    <a:pt x="1470" y="623"/>
                  </a:cubicBezTo>
                  <a:cubicBezTo>
                    <a:pt x="1459" y="635"/>
                    <a:pt x="1448" y="671"/>
                    <a:pt x="1437" y="677"/>
                  </a:cubicBezTo>
                  <a:cubicBezTo>
                    <a:pt x="1426" y="683"/>
                    <a:pt x="1406" y="671"/>
                    <a:pt x="1401" y="662"/>
                  </a:cubicBezTo>
                  <a:cubicBezTo>
                    <a:pt x="1396" y="653"/>
                    <a:pt x="1410" y="623"/>
                    <a:pt x="1404" y="623"/>
                  </a:cubicBezTo>
                  <a:cubicBezTo>
                    <a:pt x="1398" y="623"/>
                    <a:pt x="1384" y="656"/>
                    <a:pt x="1362" y="665"/>
                  </a:cubicBezTo>
                  <a:cubicBezTo>
                    <a:pt x="1340" y="674"/>
                    <a:pt x="1288" y="682"/>
                    <a:pt x="1272" y="680"/>
                  </a:cubicBezTo>
                  <a:cubicBezTo>
                    <a:pt x="1256" y="678"/>
                    <a:pt x="1268" y="660"/>
                    <a:pt x="1263" y="653"/>
                  </a:cubicBezTo>
                  <a:cubicBezTo>
                    <a:pt x="1258" y="646"/>
                    <a:pt x="1253" y="636"/>
                    <a:pt x="1242" y="638"/>
                  </a:cubicBezTo>
                  <a:cubicBezTo>
                    <a:pt x="1231" y="640"/>
                    <a:pt x="1224" y="654"/>
                    <a:pt x="1194" y="668"/>
                  </a:cubicBezTo>
                  <a:cubicBezTo>
                    <a:pt x="1164" y="682"/>
                    <a:pt x="1111" y="702"/>
                    <a:pt x="1059" y="722"/>
                  </a:cubicBezTo>
                  <a:cubicBezTo>
                    <a:pt x="1007" y="742"/>
                    <a:pt x="950" y="763"/>
                    <a:pt x="879" y="788"/>
                  </a:cubicBezTo>
                  <a:cubicBezTo>
                    <a:pt x="808" y="813"/>
                    <a:pt x="698" y="853"/>
                    <a:pt x="633" y="875"/>
                  </a:cubicBezTo>
                  <a:cubicBezTo>
                    <a:pt x="568" y="897"/>
                    <a:pt x="513" y="914"/>
                    <a:pt x="492" y="917"/>
                  </a:cubicBezTo>
                  <a:cubicBezTo>
                    <a:pt x="471" y="920"/>
                    <a:pt x="477" y="904"/>
                    <a:pt x="504" y="893"/>
                  </a:cubicBezTo>
                  <a:cubicBezTo>
                    <a:pt x="531" y="882"/>
                    <a:pt x="602" y="869"/>
                    <a:pt x="657" y="851"/>
                  </a:cubicBezTo>
                  <a:cubicBezTo>
                    <a:pt x="712" y="833"/>
                    <a:pt x="774" y="807"/>
                    <a:pt x="837" y="785"/>
                  </a:cubicBezTo>
                  <a:cubicBezTo>
                    <a:pt x="900" y="763"/>
                    <a:pt x="994" y="733"/>
                    <a:pt x="1035" y="716"/>
                  </a:cubicBezTo>
                  <a:cubicBezTo>
                    <a:pt x="1076" y="699"/>
                    <a:pt x="1079" y="690"/>
                    <a:pt x="1083" y="686"/>
                  </a:cubicBezTo>
                  <a:cubicBezTo>
                    <a:pt x="1087" y="682"/>
                    <a:pt x="1091" y="679"/>
                    <a:pt x="1062" y="689"/>
                  </a:cubicBezTo>
                  <a:cubicBezTo>
                    <a:pt x="1033" y="699"/>
                    <a:pt x="964" y="727"/>
                    <a:pt x="906" y="746"/>
                  </a:cubicBezTo>
                  <a:cubicBezTo>
                    <a:pt x="848" y="765"/>
                    <a:pt x="779" y="788"/>
                    <a:pt x="714" y="806"/>
                  </a:cubicBezTo>
                  <a:cubicBezTo>
                    <a:pt x="649" y="824"/>
                    <a:pt x="584" y="838"/>
                    <a:pt x="513" y="854"/>
                  </a:cubicBezTo>
                  <a:cubicBezTo>
                    <a:pt x="442" y="870"/>
                    <a:pt x="344" y="893"/>
                    <a:pt x="288" y="905"/>
                  </a:cubicBezTo>
                  <a:cubicBezTo>
                    <a:pt x="232" y="917"/>
                    <a:pt x="190" y="926"/>
                    <a:pt x="177" y="926"/>
                  </a:cubicBezTo>
                  <a:cubicBezTo>
                    <a:pt x="164" y="926"/>
                    <a:pt x="208" y="904"/>
                    <a:pt x="207" y="902"/>
                  </a:cubicBezTo>
                  <a:cubicBezTo>
                    <a:pt x="206" y="900"/>
                    <a:pt x="188" y="907"/>
                    <a:pt x="168" y="911"/>
                  </a:cubicBezTo>
                  <a:cubicBezTo>
                    <a:pt x="148" y="915"/>
                    <a:pt x="95" y="929"/>
                    <a:pt x="84" y="929"/>
                  </a:cubicBezTo>
                  <a:cubicBezTo>
                    <a:pt x="73" y="929"/>
                    <a:pt x="91" y="912"/>
                    <a:pt x="99" y="908"/>
                  </a:cubicBezTo>
                  <a:cubicBezTo>
                    <a:pt x="107" y="904"/>
                    <a:pt x="0" y="945"/>
                    <a:pt x="135" y="90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800">
                <a:solidFill>
                  <a:srgbClr val="2E2E48"/>
                </a:solidFill>
              </a:endParaRPr>
            </a:p>
          </p:txBody>
        </p:sp>
        <p:sp>
          <p:nvSpPr>
            <p:cNvPr id="68615" name="Freeform 7"/>
            <p:cNvSpPr>
              <a:spLocks/>
            </p:cNvSpPr>
            <p:nvPr userDrawn="1"/>
          </p:nvSpPr>
          <p:spPr bwMode="white">
            <a:xfrm>
              <a:off x="2761" y="1582"/>
              <a:ext cx="1090" cy="944"/>
            </a:xfrm>
            <a:custGeom>
              <a:avLst/>
              <a:gdLst/>
              <a:ahLst/>
              <a:cxnLst>
                <a:cxn ang="0">
                  <a:pos x="262" y="29"/>
                </a:cxn>
                <a:cxn ang="0">
                  <a:pos x="310" y="5"/>
                </a:cxn>
                <a:cxn ang="0">
                  <a:pos x="415" y="80"/>
                </a:cxn>
                <a:cxn ang="0">
                  <a:pos x="415" y="164"/>
                </a:cxn>
                <a:cxn ang="0">
                  <a:pos x="439" y="239"/>
                </a:cxn>
                <a:cxn ang="0">
                  <a:pos x="532" y="266"/>
                </a:cxn>
                <a:cxn ang="0">
                  <a:pos x="544" y="338"/>
                </a:cxn>
                <a:cxn ang="0">
                  <a:pos x="646" y="431"/>
                </a:cxn>
                <a:cxn ang="0">
                  <a:pos x="982" y="641"/>
                </a:cxn>
                <a:cxn ang="0">
                  <a:pos x="1084" y="740"/>
                </a:cxn>
                <a:cxn ang="0">
                  <a:pos x="922" y="722"/>
                </a:cxn>
                <a:cxn ang="0">
                  <a:pos x="826" y="740"/>
                </a:cxn>
                <a:cxn ang="0">
                  <a:pos x="607" y="548"/>
                </a:cxn>
                <a:cxn ang="0">
                  <a:pos x="496" y="536"/>
                </a:cxn>
                <a:cxn ang="0">
                  <a:pos x="520" y="722"/>
                </a:cxn>
                <a:cxn ang="0">
                  <a:pos x="472" y="800"/>
                </a:cxn>
                <a:cxn ang="0">
                  <a:pos x="364" y="833"/>
                </a:cxn>
                <a:cxn ang="0">
                  <a:pos x="205" y="944"/>
                </a:cxn>
                <a:cxn ang="0">
                  <a:pos x="139" y="899"/>
                </a:cxn>
                <a:cxn ang="0">
                  <a:pos x="148" y="818"/>
                </a:cxn>
                <a:cxn ang="0">
                  <a:pos x="103" y="785"/>
                </a:cxn>
                <a:cxn ang="0">
                  <a:pos x="25" y="815"/>
                </a:cxn>
                <a:cxn ang="0">
                  <a:pos x="220" y="647"/>
                </a:cxn>
                <a:cxn ang="0">
                  <a:pos x="307" y="542"/>
                </a:cxn>
                <a:cxn ang="0">
                  <a:pos x="235" y="473"/>
                </a:cxn>
                <a:cxn ang="0">
                  <a:pos x="211" y="404"/>
                </a:cxn>
                <a:cxn ang="0">
                  <a:pos x="190" y="335"/>
                </a:cxn>
                <a:cxn ang="0">
                  <a:pos x="157" y="296"/>
                </a:cxn>
                <a:cxn ang="0">
                  <a:pos x="148" y="236"/>
                </a:cxn>
                <a:cxn ang="0">
                  <a:pos x="121" y="164"/>
                </a:cxn>
                <a:cxn ang="0">
                  <a:pos x="88" y="68"/>
                </a:cxn>
                <a:cxn ang="0">
                  <a:pos x="127" y="89"/>
                </a:cxn>
                <a:cxn ang="0">
                  <a:pos x="139" y="56"/>
                </a:cxn>
                <a:cxn ang="0">
                  <a:pos x="148" y="23"/>
                </a:cxn>
                <a:cxn ang="0">
                  <a:pos x="187" y="53"/>
                </a:cxn>
                <a:cxn ang="0">
                  <a:pos x="196" y="107"/>
                </a:cxn>
                <a:cxn ang="0">
                  <a:pos x="244" y="122"/>
                </a:cxn>
                <a:cxn ang="0">
                  <a:pos x="319" y="155"/>
                </a:cxn>
                <a:cxn ang="0">
                  <a:pos x="361" y="152"/>
                </a:cxn>
                <a:cxn ang="0">
                  <a:pos x="259" y="92"/>
                </a:cxn>
                <a:cxn ang="0">
                  <a:pos x="220" y="44"/>
                </a:cxn>
              </a:cxnLst>
              <a:rect l="0" t="0" r="r" b="b"/>
              <a:pathLst>
                <a:path w="1090" h="944">
                  <a:moveTo>
                    <a:pt x="220" y="44"/>
                  </a:moveTo>
                  <a:cubicBezTo>
                    <a:pt x="214" y="39"/>
                    <a:pt x="250" y="35"/>
                    <a:pt x="262" y="29"/>
                  </a:cubicBezTo>
                  <a:cubicBezTo>
                    <a:pt x="274" y="23"/>
                    <a:pt x="284" y="9"/>
                    <a:pt x="292" y="5"/>
                  </a:cubicBezTo>
                  <a:cubicBezTo>
                    <a:pt x="300" y="1"/>
                    <a:pt x="299" y="0"/>
                    <a:pt x="310" y="5"/>
                  </a:cubicBezTo>
                  <a:cubicBezTo>
                    <a:pt x="321" y="10"/>
                    <a:pt x="341" y="23"/>
                    <a:pt x="358" y="35"/>
                  </a:cubicBezTo>
                  <a:cubicBezTo>
                    <a:pt x="375" y="47"/>
                    <a:pt x="402" y="64"/>
                    <a:pt x="415" y="80"/>
                  </a:cubicBezTo>
                  <a:cubicBezTo>
                    <a:pt x="428" y="96"/>
                    <a:pt x="436" y="114"/>
                    <a:pt x="436" y="128"/>
                  </a:cubicBezTo>
                  <a:cubicBezTo>
                    <a:pt x="436" y="142"/>
                    <a:pt x="414" y="155"/>
                    <a:pt x="415" y="164"/>
                  </a:cubicBezTo>
                  <a:cubicBezTo>
                    <a:pt x="416" y="173"/>
                    <a:pt x="441" y="172"/>
                    <a:pt x="445" y="185"/>
                  </a:cubicBezTo>
                  <a:cubicBezTo>
                    <a:pt x="449" y="198"/>
                    <a:pt x="431" y="226"/>
                    <a:pt x="439" y="239"/>
                  </a:cubicBezTo>
                  <a:cubicBezTo>
                    <a:pt x="447" y="252"/>
                    <a:pt x="475" y="262"/>
                    <a:pt x="490" y="266"/>
                  </a:cubicBezTo>
                  <a:cubicBezTo>
                    <a:pt x="505" y="270"/>
                    <a:pt x="517" y="256"/>
                    <a:pt x="532" y="266"/>
                  </a:cubicBezTo>
                  <a:cubicBezTo>
                    <a:pt x="547" y="276"/>
                    <a:pt x="575" y="314"/>
                    <a:pt x="577" y="326"/>
                  </a:cubicBezTo>
                  <a:cubicBezTo>
                    <a:pt x="579" y="338"/>
                    <a:pt x="546" y="331"/>
                    <a:pt x="544" y="338"/>
                  </a:cubicBezTo>
                  <a:cubicBezTo>
                    <a:pt x="542" y="345"/>
                    <a:pt x="545" y="356"/>
                    <a:pt x="562" y="371"/>
                  </a:cubicBezTo>
                  <a:cubicBezTo>
                    <a:pt x="579" y="386"/>
                    <a:pt x="604" y="404"/>
                    <a:pt x="646" y="431"/>
                  </a:cubicBezTo>
                  <a:cubicBezTo>
                    <a:pt x="688" y="458"/>
                    <a:pt x="761" y="501"/>
                    <a:pt x="817" y="536"/>
                  </a:cubicBezTo>
                  <a:cubicBezTo>
                    <a:pt x="873" y="571"/>
                    <a:pt x="949" y="617"/>
                    <a:pt x="982" y="641"/>
                  </a:cubicBezTo>
                  <a:cubicBezTo>
                    <a:pt x="1015" y="665"/>
                    <a:pt x="995" y="664"/>
                    <a:pt x="1012" y="680"/>
                  </a:cubicBezTo>
                  <a:cubicBezTo>
                    <a:pt x="1029" y="696"/>
                    <a:pt x="1078" y="726"/>
                    <a:pt x="1084" y="740"/>
                  </a:cubicBezTo>
                  <a:cubicBezTo>
                    <a:pt x="1090" y="754"/>
                    <a:pt x="1078" y="767"/>
                    <a:pt x="1051" y="764"/>
                  </a:cubicBezTo>
                  <a:cubicBezTo>
                    <a:pt x="1024" y="761"/>
                    <a:pt x="950" y="724"/>
                    <a:pt x="922" y="722"/>
                  </a:cubicBezTo>
                  <a:cubicBezTo>
                    <a:pt x="894" y="720"/>
                    <a:pt x="896" y="746"/>
                    <a:pt x="880" y="749"/>
                  </a:cubicBezTo>
                  <a:cubicBezTo>
                    <a:pt x="864" y="752"/>
                    <a:pt x="858" y="758"/>
                    <a:pt x="826" y="740"/>
                  </a:cubicBezTo>
                  <a:cubicBezTo>
                    <a:pt x="794" y="722"/>
                    <a:pt x="725" y="673"/>
                    <a:pt x="688" y="641"/>
                  </a:cubicBezTo>
                  <a:cubicBezTo>
                    <a:pt x="651" y="609"/>
                    <a:pt x="630" y="570"/>
                    <a:pt x="607" y="548"/>
                  </a:cubicBezTo>
                  <a:cubicBezTo>
                    <a:pt x="584" y="526"/>
                    <a:pt x="565" y="508"/>
                    <a:pt x="547" y="506"/>
                  </a:cubicBezTo>
                  <a:cubicBezTo>
                    <a:pt x="529" y="504"/>
                    <a:pt x="510" y="515"/>
                    <a:pt x="496" y="536"/>
                  </a:cubicBezTo>
                  <a:cubicBezTo>
                    <a:pt x="482" y="557"/>
                    <a:pt x="459" y="601"/>
                    <a:pt x="463" y="632"/>
                  </a:cubicBezTo>
                  <a:cubicBezTo>
                    <a:pt x="467" y="663"/>
                    <a:pt x="514" y="695"/>
                    <a:pt x="520" y="722"/>
                  </a:cubicBezTo>
                  <a:cubicBezTo>
                    <a:pt x="526" y="749"/>
                    <a:pt x="510" y="784"/>
                    <a:pt x="502" y="797"/>
                  </a:cubicBezTo>
                  <a:cubicBezTo>
                    <a:pt x="494" y="810"/>
                    <a:pt x="480" y="802"/>
                    <a:pt x="472" y="800"/>
                  </a:cubicBezTo>
                  <a:cubicBezTo>
                    <a:pt x="464" y="798"/>
                    <a:pt x="469" y="780"/>
                    <a:pt x="451" y="785"/>
                  </a:cubicBezTo>
                  <a:cubicBezTo>
                    <a:pt x="433" y="790"/>
                    <a:pt x="393" y="814"/>
                    <a:pt x="364" y="833"/>
                  </a:cubicBezTo>
                  <a:cubicBezTo>
                    <a:pt x="335" y="852"/>
                    <a:pt x="303" y="881"/>
                    <a:pt x="277" y="899"/>
                  </a:cubicBezTo>
                  <a:cubicBezTo>
                    <a:pt x="251" y="917"/>
                    <a:pt x="222" y="944"/>
                    <a:pt x="205" y="944"/>
                  </a:cubicBezTo>
                  <a:cubicBezTo>
                    <a:pt x="188" y="944"/>
                    <a:pt x="183" y="906"/>
                    <a:pt x="172" y="899"/>
                  </a:cubicBezTo>
                  <a:cubicBezTo>
                    <a:pt x="161" y="892"/>
                    <a:pt x="150" y="901"/>
                    <a:pt x="139" y="899"/>
                  </a:cubicBezTo>
                  <a:cubicBezTo>
                    <a:pt x="128" y="897"/>
                    <a:pt x="102" y="897"/>
                    <a:pt x="103" y="884"/>
                  </a:cubicBezTo>
                  <a:cubicBezTo>
                    <a:pt x="104" y="871"/>
                    <a:pt x="133" y="839"/>
                    <a:pt x="148" y="818"/>
                  </a:cubicBezTo>
                  <a:cubicBezTo>
                    <a:pt x="163" y="797"/>
                    <a:pt x="203" y="760"/>
                    <a:pt x="196" y="755"/>
                  </a:cubicBezTo>
                  <a:cubicBezTo>
                    <a:pt x="189" y="750"/>
                    <a:pt x="133" y="768"/>
                    <a:pt x="103" y="785"/>
                  </a:cubicBezTo>
                  <a:cubicBezTo>
                    <a:pt x="73" y="802"/>
                    <a:pt x="26" y="852"/>
                    <a:pt x="13" y="857"/>
                  </a:cubicBezTo>
                  <a:cubicBezTo>
                    <a:pt x="0" y="862"/>
                    <a:pt x="5" y="836"/>
                    <a:pt x="25" y="815"/>
                  </a:cubicBezTo>
                  <a:cubicBezTo>
                    <a:pt x="45" y="794"/>
                    <a:pt x="97" y="756"/>
                    <a:pt x="130" y="728"/>
                  </a:cubicBezTo>
                  <a:cubicBezTo>
                    <a:pt x="163" y="700"/>
                    <a:pt x="199" y="671"/>
                    <a:pt x="220" y="647"/>
                  </a:cubicBezTo>
                  <a:cubicBezTo>
                    <a:pt x="241" y="623"/>
                    <a:pt x="245" y="602"/>
                    <a:pt x="259" y="584"/>
                  </a:cubicBezTo>
                  <a:cubicBezTo>
                    <a:pt x="273" y="566"/>
                    <a:pt x="301" y="556"/>
                    <a:pt x="307" y="542"/>
                  </a:cubicBezTo>
                  <a:cubicBezTo>
                    <a:pt x="313" y="528"/>
                    <a:pt x="310" y="511"/>
                    <a:pt x="298" y="500"/>
                  </a:cubicBezTo>
                  <a:cubicBezTo>
                    <a:pt x="286" y="489"/>
                    <a:pt x="240" y="485"/>
                    <a:pt x="235" y="473"/>
                  </a:cubicBezTo>
                  <a:cubicBezTo>
                    <a:pt x="230" y="461"/>
                    <a:pt x="272" y="436"/>
                    <a:pt x="268" y="425"/>
                  </a:cubicBezTo>
                  <a:cubicBezTo>
                    <a:pt x="264" y="414"/>
                    <a:pt x="218" y="414"/>
                    <a:pt x="211" y="404"/>
                  </a:cubicBezTo>
                  <a:cubicBezTo>
                    <a:pt x="204" y="394"/>
                    <a:pt x="229" y="376"/>
                    <a:pt x="226" y="365"/>
                  </a:cubicBezTo>
                  <a:cubicBezTo>
                    <a:pt x="223" y="354"/>
                    <a:pt x="196" y="343"/>
                    <a:pt x="190" y="335"/>
                  </a:cubicBezTo>
                  <a:cubicBezTo>
                    <a:pt x="184" y="327"/>
                    <a:pt x="192" y="320"/>
                    <a:pt x="187" y="314"/>
                  </a:cubicBezTo>
                  <a:cubicBezTo>
                    <a:pt x="182" y="308"/>
                    <a:pt x="167" y="304"/>
                    <a:pt x="157" y="296"/>
                  </a:cubicBezTo>
                  <a:cubicBezTo>
                    <a:pt x="147" y="288"/>
                    <a:pt x="129" y="276"/>
                    <a:pt x="127" y="266"/>
                  </a:cubicBezTo>
                  <a:cubicBezTo>
                    <a:pt x="125" y="256"/>
                    <a:pt x="144" y="246"/>
                    <a:pt x="148" y="236"/>
                  </a:cubicBezTo>
                  <a:cubicBezTo>
                    <a:pt x="152" y="226"/>
                    <a:pt x="155" y="218"/>
                    <a:pt x="151" y="206"/>
                  </a:cubicBezTo>
                  <a:cubicBezTo>
                    <a:pt x="147" y="194"/>
                    <a:pt x="134" y="178"/>
                    <a:pt x="121" y="164"/>
                  </a:cubicBezTo>
                  <a:cubicBezTo>
                    <a:pt x="108" y="150"/>
                    <a:pt x="78" y="141"/>
                    <a:pt x="73" y="125"/>
                  </a:cubicBezTo>
                  <a:cubicBezTo>
                    <a:pt x="68" y="109"/>
                    <a:pt x="78" y="68"/>
                    <a:pt x="88" y="68"/>
                  </a:cubicBezTo>
                  <a:cubicBezTo>
                    <a:pt x="98" y="68"/>
                    <a:pt x="130" y="125"/>
                    <a:pt x="136" y="128"/>
                  </a:cubicBezTo>
                  <a:cubicBezTo>
                    <a:pt x="142" y="131"/>
                    <a:pt x="132" y="100"/>
                    <a:pt x="127" y="89"/>
                  </a:cubicBezTo>
                  <a:cubicBezTo>
                    <a:pt x="122" y="78"/>
                    <a:pt x="101" y="67"/>
                    <a:pt x="103" y="62"/>
                  </a:cubicBezTo>
                  <a:cubicBezTo>
                    <a:pt x="105" y="57"/>
                    <a:pt x="135" y="61"/>
                    <a:pt x="139" y="56"/>
                  </a:cubicBezTo>
                  <a:cubicBezTo>
                    <a:pt x="143" y="51"/>
                    <a:pt x="126" y="37"/>
                    <a:pt x="127" y="32"/>
                  </a:cubicBezTo>
                  <a:cubicBezTo>
                    <a:pt x="128" y="27"/>
                    <a:pt x="142" y="20"/>
                    <a:pt x="148" y="23"/>
                  </a:cubicBezTo>
                  <a:cubicBezTo>
                    <a:pt x="154" y="26"/>
                    <a:pt x="157" y="45"/>
                    <a:pt x="163" y="50"/>
                  </a:cubicBezTo>
                  <a:cubicBezTo>
                    <a:pt x="169" y="55"/>
                    <a:pt x="186" y="42"/>
                    <a:pt x="187" y="53"/>
                  </a:cubicBezTo>
                  <a:cubicBezTo>
                    <a:pt x="188" y="64"/>
                    <a:pt x="171" y="110"/>
                    <a:pt x="172" y="119"/>
                  </a:cubicBezTo>
                  <a:cubicBezTo>
                    <a:pt x="173" y="128"/>
                    <a:pt x="190" y="112"/>
                    <a:pt x="196" y="107"/>
                  </a:cubicBezTo>
                  <a:cubicBezTo>
                    <a:pt x="202" y="102"/>
                    <a:pt x="203" y="86"/>
                    <a:pt x="211" y="89"/>
                  </a:cubicBezTo>
                  <a:cubicBezTo>
                    <a:pt x="219" y="92"/>
                    <a:pt x="237" y="112"/>
                    <a:pt x="244" y="122"/>
                  </a:cubicBezTo>
                  <a:cubicBezTo>
                    <a:pt x="251" y="132"/>
                    <a:pt x="244" y="144"/>
                    <a:pt x="256" y="149"/>
                  </a:cubicBezTo>
                  <a:cubicBezTo>
                    <a:pt x="268" y="154"/>
                    <a:pt x="307" y="148"/>
                    <a:pt x="319" y="155"/>
                  </a:cubicBezTo>
                  <a:cubicBezTo>
                    <a:pt x="331" y="162"/>
                    <a:pt x="318" y="192"/>
                    <a:pt x="325" y="191"/>
                  </a:cubicBezTo>
                  <a:cubicBezTo>
                    <a:pt x="332" y="190"/>
                    <a:pt x="362" y="160"/>
                    <a:pt x="361" y="152"/>
                  </a:cubicBezTo>
                  <a:cubicBezTo>
                    <a:pt x="360" y="144"/>
                    <a:pt x="336" y="153"/>
                    <a:pt x="319" y="143"/>
                  </a:cubicBezTo>
                  <a:cubicBezTo>
                    <a:pt x="302" y="133"/>
                    <a:pt x="262" y="105"/>
                    <a:pt x="259" y="92"/>
                  </a:cubicBezTo>
                  <a:cubicBezTo>
                    <a:pt x="256" y="79"/>
                    <a:pt x="304" y="69"/>
                    <a:pt x="298" y="62"/>
                  </a:cubicBezTo>
                  <a:cubicBezTo>
                    <a:pt x="292" y="55"/>
                    <a:pt x="226" y="49"/>
                    <a:pt x="220" y="4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800">
                <a:solidFill>
                  <a:srgbClr val="2E2E48"/>
                </a:solidFill>
              </a:endParaRPr>
            </a:p>
          </p:txBody>
        </p:sp>
        <p:sp>
          <p:nvSpPr>
            <p:cNvPr id="68616" name="Freeform 8"/>
            <p:cNvSpPr>
              <a:spLocks/>
            </p:cNvSpPr>
            <p:nvPr userDrawn="1"/>
          </p:nvSpPr>
          <p:spPr bwMode="white">
            <a:xfrm>
              <a:off x="0" y="2659"/>
              <a:ext cx="5760" cy="1413"/>
            </a:xfrm>
            <a:custGeom>
              <a:avLst/>
              <a:gdLst/>
              <a:ahLst/>
              <a:cxnLst>
                <a:cxn ang="0">
                  <a:pos x="0" y="230"/>
                </a:cxn>
                <a:cxn ang="0">
                  <a:pos x="702" y="104"/>
                </a:cxn>
                <a:cxn ang="0">
                  <a:pos x="1144" y="0"/>
                </a:cxn>
                <a:cxn ang="0">
                  <a:pos x="1461" y="50"/>
                </a:cxn>
                <a:cxn ang="0">
                  <a:pos x="1720" y="75"/>
                </a:cxn>
                <a:cxn ang="0">
                  <a:pos x="2054" y="17"/>
                </a:cxn>
                <a:cxn ang="0">
                  <a:pos x="2296" y="84"/>
                </a:cxn>
                <a:cxn ang="0">
                  <a:pos x="3423" y="117"/>
                </a:cxn>
                <a:cxn ang="0">
                  <a:pos x="3823" y="25"/>
                </a:cxn>
                <a:cxn ang="0">
                  <a:pos x="3982" y="75"/>
                </a:cxn>
                <a:cxn ang="0">
                  <a:pos x="4082" y="117"/>
                </a:cxn>
                <a:cxn ang="0">
                  <a:pos x="4726" y="135"/>
                </a:cxn>
                <a:cxn ang="0">
                  <a:pos x="4979" y="112"/>
                </a:cxn>
                <a:cxn ang="0">
                  <a:pos x="5397" y="222"/>
                </a:cxn>
                <a:cxn ang="0">
                  <a:pos x="5760" y="206"/>
                </a:cxn>
                <a:cxn ang="0">
                  <a:pos x="5760" y="1224"/>
                </a:cxn>
                <a:cxn ang="0">
                  <a:pos x="0" y="1224"/>
                </a:cxn>
                <a:cxn ang="0">
                  <a:pos x="0" y="230"/>
                </a:cxn>
              </a:cxnLst>
              <a:rect l="0" t="0" r="r" b="b"/>
              <a:pathLst>
                <a:path w="5760" h="1224">
                  <a:moveTo>
                    <a:pt x="0" y="230"/>
                  </a:moveTo>
                  <a:lnTo>
                    <a:pt x="702" y="104"/>
                  </a:lnTo>
                  <a:lnTo>
                    <a:pt x="1144" y="0"/>
                  </a:lnTo>
                  <a:lnTo>
                    <a:pt x="1461" y="50"/>
                  </a:lnTo>
                  <a:lnTo>
                    <a:pt x="1720" y="75"/>
                  </a:lnTo>
                  <a:lnTo>
                    <a:pt x="2054" y="17"/>
                  </a:lnTo>
                  <a:cubicBezTo>
                    <a:pt x="2054" y="17"/>
                    <a:pt x="2068" y="67"/>
                    <a:pt x="2296" y="84"/>
                  </a:cubicBezTo>
                  <a:cubicBezTo>
                    <a:pt x="2579" y="384"/>
                    <a:pt x="3089" y="242"/>
                    <a:pt x="3423" y="117"/>
                  </a:cubicBezTo>
                  <a:cubicBezTo>
                    <a:pt x="3556" y="59"/>
                    <a:pt x="3656" y="33"/>
                    <a:pt x="3823" y="25"/>
                  </a:cubicBezTo>
                  <a:cubicBezTo>
                    <a:pt x="3917" y="13"/>
                    <a:pt x="3832" y="57"/>
                    <a:pt x="3982" y="75"/>
                  </a:cubicBezTo>
                  <a:cubicBezTo>
                    <a:pt x="4025" y="90"/>
                    <a:pt x="3958" y="107"/>
                    <a:pt x="4082" y="117"/>
                  </a:cubicBezTo>
                  <a:cubicBezTo>
                    <a:pt x="4206" y="127"/>
                    <a:pt x="4577" y="136"/>
                    <a:pt x="4726" y="135"/>
                  </a:cubicBezTo>
                  <a:lnTo>
                    <a:pt x="4979" y="112"/>
                  </a:lnTo>
                  <a:lnTo>
                    <a:pt x="5397" y="222"/>
                  </a:lnTo>
                  <a:lnTo>
                    <a:pt x="5760" y="206"/>
                  </a:lnTo>
                  <a:lnTo>
                    <a:pt x="5760" y="1224"/>
                  </a:lnTo>
                  <a:lnTo>
                    <a:pt x="0" y="1224"/>
                  </a:lnTo>
                  <a:lnTo>
                    <a:pt x="0" y="23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800">
                <a:solidFill>
                  <a:srgbClr val="2E2E48"/>
                </a:solidFill>
              </a:endParaRPr>
            </a:p>
          </p:txBody>
        </p:sp>
        <p:sp>
          <p:nvSpPr>
            <p:cNvPr id="68617" name="Freeform 9"/>
            <p:cNvSpPr>
              <a:spLocks/>
            </p:cNvSpPr>
            <p:nvPr userDrawn="1"/>
          </p:nvSpPr>
          <p:spPr bwMode="white">
            <a:xfrm>
              <a:off x="0" y="3138"/>
              <a:ext cx="5760" cy="1186"/>
            </a:xfrm>
            <a:custGeom>
              <a:avLst/>
              <a:gdLst/>
              <a:ahLst/>
              <a:cxnLst>
                <a:cxn ang="0">
                  <a:pos x="0" y="1027"/>
                </a:cxn>
                <a:cxn ang="0">
                  <a:pos x="5760" y="1027"/>
                </a:cxn>
                <a:cxn ang="0">
                  <a:pos x="5760" y="409"/>
                </a:cxn>
                <a:cxn ang="0">
                  <a:pos x="4658" y="401"/>
                </a:cxn>
                <a:cxn ang="0">
                  <a:pos x="3948" y="309"/>
                </a:cxn>
                <a:cxn ang="0">
                  <a:pos x="2905" y="351"/>
                </a:cxn>
                <a:cxn ang="0">
                  <a:pos x="1419" y="175"/>
                </a:cxn>
                <a:cxn ang="0">
                  <a:pos x="659" y="84"/>
                </a:cxn>
                <a:cxn ang="0">
                  <a:pos x="0" y="0"/>
                </a:cxn>
                <a:cxn ang="0">
                  <a:pos x="0" y="1027"/>
                </a:cxn>
              </a:cxnLst>
              <a:rect l="0" t="0" r="r" b="b"/>
              <a:pathLst>
                <a:path w="5760" h="1027">
                  <a:moveTo>
                    <a:pt x="0" y="1027"/>
                  </a:moveTo>
                  <a:lnTo>
                    <a:pt x="5760" y="1027"/>
                  </a:lnTo>
                  <a:lnTo>
                    <a:pt x="5760" y="409"/>
                  </a:lnTo>
                  <a:cubicBezTo>
                    <a:pt x="5576" y="305"/>
                    <a:pt x="4960" y="418"/>
                    <a:pt x="4658" y="401"/>
                  </a:cubicBezTo>
                  <a:cubicBezTo>
                    <a:pt x="4356" y="384"/>
                    <a:pt x="4240" y="317"/>
                    <a:pt x="3948" y="309"/>
                  </a:cubicBezTo>
                  <a:cubicBezTo>
                    <a:pt x="3656" y="301"/>
                    <a:pt x="3326" y="373"/>
                    <a:pt x="2905" y="351"/>
                  </a:cubicBezTo>
                  <a:cubicBezTo>
                    <a:pt x="2404" y="342"/>
                    <a:pt x="1978" y="192"/>
                    <a:pt x="1419" y="175"/>
                  </a:cubicBezTo>
                  <a:cubicBezTo>
                    <a:pt x="1045" y="130"/>
                    <a:pt x="918" y="167"/>
                    <a:pt x="659" y="84"/>
                  </a:cubicBezTo>
                  <a:cubicBezTo>
                    <a:pt x="342" y="75"/>
                    <a:pt x="150" y="17"/>
                    <a:pt x="0" y="0"/>
                  </a:cubicBezTo>
                  <a:cubicBezTo>
                    <a:pt x="0" y="513"/>
                    <a:pt x="0" y="1027"/>
                    <a:pt x="0" y="102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2800">
                <a:solidFill>
                  <a:srgbClr val="2E2E48"/>
                </a:solidFill>
              </a:endParaRPr>
            </a:p>
          </p:txBody>
        </p:sp>
      </p:grpSp>
      <p:sp>
        <p:nvSpPr>
          <p:cNvPr id="6861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9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6861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6862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862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6862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69088"/>
            <a:ext cx="19050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9C2159E-B3C3-4F19-84A4-2EFFA63444F4}" type="slidenum">
              <a:rPr lang="ja-JP" altLang="en-US">
                <a:solidFill>
                  <a:srgbClr val="2E2E48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&lt;#&gt;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90" r:id="rId16"/>
    <p:sldLayoutId id="2147483691" r:id="rId17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v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40000"/>
        <a:buFont typeface="Wingdings" pitchFamily="2" charset="2"/>
        <a:buChar char="u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64350"/>
            <a:chOff x="0" y="0"/>
            <a:chExt cx="5760" cy="4324"/>
          </a:xfrm>
        </p:grpSpPr>
        <p:sp>
          <p:nvSpPr>
            <p:cNvPr id="2" name="Rectangle 3"/>
            <p:cNvSpPr>
              <a:spLocks noChangeArrowheads="1"/>
            </p:cNvSpPr>
            <p:nvPr userDrawn="1"/>
          </p:nvSpPr>
          <p:spPr bwMode="white">
            <a:xfrm>
              <a:off x="0" y="331"/>
              <a:ext cx="5760" cy="332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3" name="Rectangle 4"/>
            <p:cNvSpPr>
              <a:spLocks noChangeArrowheads="1"/>
            </p:cNvSpPr>
            <p:nvPr userDrawn="1"/>
          </p:nvSpPr>
          <p:spPr bwMode="white">
            <a:xfrm>
              <a:off x="0" y="0"/>
              <a:ext cx="5760" cy="35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5" name="Freeform 5"/>
            <p:cNvSpPr>
              <a:spLocks/>
            </p:cNvSpPr>
            <p:nvPr userDrawn="1"/>
          </p:nvSpPr>
          <p:spPr bwMode="white">
            <a:xfrm>
              <a:off x="0" y="1596"/>
              <a:ext cx="5760" cy="1651"/>
            </a:xfrm>
            <a:custGeom>
              <a:avLst/>
              <a:gdLst/>
              <a:ahLst/>
              <a:cxnLst>
                <a:cxn ang="0">
                  <a:pos x="0" y="960"/>
                </a:cxn>
                <a:cxn ang="0">
                  <a:pos x="773" y="852"/>
                </a:cxn>
                <a:cxn ang="0">
                  <a:pos x="1536" y="594"/>
                </a:cxn>
                <a:cxn ang="0">
                  <a:pos x="2438" y="156"/>
                </a:cxn>
                <a:cxn ang="0">
                  <a:pos x="2678" y="24"/>
                </a:cxn>
                <a:cxn ang="0">
                  <a:pos x="2816" y="30"/>
                </a:cxn>
                <a:cxn ang="0">
                  <a:pos x="2876" y="0"/>
                </a:cxn>
                <a:cxn ang="0">
                  <a:pos x="3032" y="30"/>
                </a:cxn>
                <a:cxn ang="0">
                  <a:pos x="3086" y="12"/>
                </a:cxn>
                <a:cxn ang="0">
                  <a:pos x="3183" y="42"/>
                </a:cxn>
                <a:cxn ang="0">
                  <a:pos x="3333" y="120"/>
                </a:cxn>
                <a:cxn ang="0">
                  <a:pos x="3483" y="234"/>
                </a:cxn>
                <a:cxn ang="0">
                  <a:pos x="3741" y="396"/>
                </a:cxn>
                <a:cxn ang="0">
                  <a:pos x="4156" y="636"/>
                </a:cxn>
                <a:cxn ang="0">
                  <a:pos x="4510" y="768"/>
                </a:cxn>
                <a:cxn ang="0">
                  <a:pos x="4913" y="906"/>
                </a:cxn>
                <a:cxn ang="0">
                  <a:pos x="5304" y="1074"/>
                </a:cxn>
                <a:cxn ang="0">
                  <a:pos x="5760" y="1150"/>
                </a:cxn>
                <a:cxn ang="0">
                  <a:pos x="5760" y="1651"/>
                </a:cxn>
                <a:cxn ang="0">
                  <a:pos x="0" y="1651"/>
                </a:cxn>
                <a:cxn ang="0">
                  <a:pos x="0" y="960"/>
                </a:cxn>
              </a:cxnLst>
              <a:rect l="0" t="0" r="r" b="b"/>
              <a:pathLst>
                <a:path w="5760" h="1651">
                  <a:moveTo>
                    <a:pt x="0" y="960"/>
                  </a:moveTo>
                  <a:cubicBezTo>
                    <a:pt x="237" y="952"/>
                    <a:pt x="517" y="913"/>
                    <a:pt x="773" y="852"/>
                  </a:cubicBezTo>
                  <a:cubicBezTo>
                    <a:pt x="1029" y="791"/>
                    <a:pt x="1259" y="710"/>
                    <a:pt x="1536" y="594"/>
                  </a:cubicBezTo>
                  <a:cubicBezTo>
                    <a:pt x="1814" y="478"/>
                    <a:pt x="2247" y="251"/>
                    <a:pt x="2438" y="156"/>
                  </a:cubicBezTo>
                  <a:cubicBezTo>
                    <a:pt x="2628" y="61"/>
                    <a:pt x="2615" y="45"/>
                    <a:pt x="2678" y="24"/>
                  </a:cubicBezTo>
                  <a:cubicBezTo>
                    <a:pt x="2741" y="3"/>
                    <a:pt x="2783" y="34"/>
                    <a:pt x="2816" y="30"/>
                  </a:cubicBezTo>
                  <a:cubicBezTo>
                    <a:pt x="2849" y="26"/>
                    <a:pt x="2840" y="0"/>
                    <a:pt x="2876" y="0"/>
                  </a:cubicBezTo>
                  <a:cubicBezTo>
                    <a:pt x="2912" y="0"/>
                    <a:pt x="2997" y="28"/>
                    <a:pt x="3032" y="30"/>
                  </a:cubicBezTo>
                  <a:cubicBezTo>
                    <a:pt x="3067" y="32"/>
                    <a:pt x="3061" y="10"/>
                    <a:pt x="3086" y="12"/>
                  </a:cubicBezTo>
                  <a:cubicBezTo>
                    <a:pt x="3112" y="14"/>
                    <a:pt x="3142" y="24"/>
                    <a:pt x="3183" y="42"/>
                  </a:cubicBezTo>
                  <a:cubicBezTo>
                    <a:pt x="3224" y="60"/>
                    <a:pt x="3283" y="88"/>
                    <a:pt x="3333" y="120"/>
                  </a:cubicBezTo>
                  <a:cubicBezTo>
                    <a:pt x="3383" y="152"/>
                    <a:pt x="3415" y="188"/>
                    <a:pt x="3483" y="234"/>
                  </a:cubicBezTo>
                  <a:cubicBezTo>
                    <a:pt x="3551" y="280"/>
                    <a:pt x="3629" y="329"/>
                    <a:pt x="3741" y="396"/>
                  </a:cubicBezTo>
                  <a:cubicBezTo>
                    <a:pt x="3854" y="463"/>
                    <a:pt x="4028" y="574"/>
                    <a:pt x="4156" y="636"/>
                  </a:cubicBezTo>
                  <a:cubicBezTo>
                    <a:pt x="4284" y="698"/>
                    <a:pt x="4384" y="723"/>
                    <a:pt x="4510" y="768"/>
                  </a:cubicBezTo>
                  <a:cubicBezTo>
                    <a:pt x="4637" y="813"/>
                    <a:pt x="4781" y="855"/>
                    <a:pt x="4913" y="906"/>
                  </a:cubicBezTo>
                  <a:cubicBezTo>
                    <a:pt x="5045" y="957"/>
                    <a:pt x="5163" y="1033"/>
                    <a:pt x="5304" y="1074"/>
                  </a:cubicBezTo>
                  <a:cubicBezTo>
                    <a:pt x="5445" y="1115"/>
                    <a:pt x="5543" y="1125"/>
                    <a:pt x="5760" y="1150"/>
                  </a:cubicBezTo>
                  <a:cubicBezTo>
                    <a:pt x="5760" y="1400"/>
                    <a:pt x="5760" y="1651"/>
                    <a:pt x="5760" y="1651"/>
                  </a:cubicBezTo>
                  <a:lnTo>
                    <a:pt x="0" y="1651"/>
                  </a:lnTo>
                  <a:lnTo>
                    <a:pt x="0" y="96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6" name="Freeform 6"/>
            <p:cNvSpPr>
              <a:spLocks/>
            </p:cNvSpPr>
            <p:nvPr userDrawn="1"/>
          </p:nvSpPr>
          <p:spPr bwMode="white">
            <a:xfrm>
              <a:off x="380" y="1597"/>
              <a:ext cx="2495" cy="1054"/>
            </a:xfrm>
            <a:custGeom>
              <a:avLst/>
              <a:gdLst/>
              <a:ahLst/>
              <a:cxnLst>
                <a:cxn ang="0">
                  <a:pos x="909" y="650"/>
                </a:cxn>
                <a:cxn ang="0">
                  <a:pos x="2028" y="116"/>
                </a:cxn>
                <a:cxn ang="0">
                  <a:pos x="2253" y="20"/>
                </a:cxn>
                <a:cxn ang="0">
                  <a:pos x="2304" y="8"/>
                </a:cxn>
                <a:cxn ang="0">
                  <a:pos x="2388" y="20"/>
                </a:cxn>
                <a:cxn ang="0">
                  <a:pos x="2490" y="8"/>
                </a:cxn>
                <a:cxn ang="0">
                  <a:pos x="2424" y="62"/>
                </a:cxn>
                <a:cxn ang="0">
                  <a:pos x="2349" y="158"/>
                </a:cxn>
                <a:cxn ang="0">
                  <a:pos x="2295" y="182"/>
                </a:cxn>
                <a:cxn ang="0">
                  <a:pos x="2271" y="251"/>
                </a:cxn>
                <a:cxn ang="0">
                  <a:pos x="2304" y="332"/>
                </a:cxn>
                <a:cxn ang="0">
                  <a:pos x="2253" y="326"/>
                </a:cxn>
                <a:cxn ang="0">
                  <a:pos x="2226" y="386"/>
                </a:cxn>
                <a:cxn ang="0">
                  <a:pos x="2130" y="491"/>
                </a:cxn>
                <a:cxn ang="0">
                  <a:pos x="1980" y="710"/>
                </a:cxn>
                <a:cxn ang="0">
                  <a:pos x="1884" y="758"/>
                </a:cxn>
                <a:cxn ang="0">
                  <a:pos x="1782" y="845"/>
                </a:cxn>
                <a:cxn ang="0">
                  <a:pos x="1629" y="959"/>
                </a:cxn>
                <a:cxn ang="0">
                  <a:pos x="1458" y="1052"/>
                </a:cxn>
                <a:cxn ang="0">
                  <a:pos x="1560" y="932"/>
                </a:cxn>
                <a:cxn ang="0">
                  <a:pos x="1701" y="770"/>
                </a:cxn>
                <a:cxn ang="0">
                  <a:pos x="1785" y="644"/>
                </a:cxn>
                <a:cxn ang="0">
                  <a:pos x="1935" y="476"/>
                </a:cxn>
                <a:cxn ang="0">
                  <a:pos x="2034" y="350"/>
                </a:cxn>
                <a:cxn ang="0">
                  <a:pos x="2016" y="323"/>
                </a:cxn>
                <a:cxn ang="0">
                  <a:pos x="1947" y="434"/>
                </a:cxn>
                <a:cxn ang="0">
                  <a:pos x="1821" y="587"/>
                </a:cxn>
                <a:cxn ang="0">
                  <a:pos x="1704" y="662"/>
                </a:cxn>
                <a:cxn ang="0">
                  <a:pos x="1620" y="761"/>
                </a:cxn>
                <a:cxn ang="0">
                  <a:pos x="1584" y="728"/>
                </a:cxn>
                <a:cxn ang="0">
                  <a:pos x="1731" y="581"/>
                </a:cxn>
                <a:cxn ang="0">
                  <a:pos x="1851" y="467"/>
                </a:cxn>
                <a:cxn ang="0">
                  <a:pos x="1875" y="413"/>
                </a:cxn>
                <a:cxn ang="0">
                  <a:pos x="1788" y="515"/>
                </a:cxn>
                <a:cxn ang="0">
                  <a:pos x="1689" y="611"/>
                </a:cxn>
                <a:cxn ang="0">
                  <a:pos x="1605" y="665"/>
                </a:cxn>
                <a:cxn ang="0">
                  <a:pos x="1689" y="548"/>
                </a:cxn>
                <a:cxn ang="0">
                  <a:pos x="1746" y="506"/>
                </a:cxn>
                <a:cxn ang="0">
                  <a:pos x="1596" y="611"/>
                </a:cxn>
                <a:cxn ang="0">
                  <a:pos x="1542" y="689"/>
                </a:cxn>
                <a:cxn ang="0">
                  <a:pos x="1500" y="632"/>
                </a:cxn>
                <a:cxn ang="0">
                  <a:pos x="1590" y="563"/>
                </a:cxn>
                <a:cxn ang="0">
                  <a:pos x="1704" y="476"/>
                </a:cxn>
                <a:cxn ang="0">
                  <a:pos x="1659" y="485"/>
                </a:cxn>
                <a:cxn ang="0">
                  <a:pos x="1596" y="524"/>
                </a:cxn>
                <a:cxn ang="0">
                  <a:pos x="1530" y="560"/>
                </a:cxn>
                <a:cxn ang="0">
                  <a:pos x="1470" y="623"/>
                </a:cxn>
                <a:cxn ang="0">
                  <a:pos x="1401" y="662"/>
                </a:cxn>
                <a:cxn ang="0">
                  <a:pos x="1362" y="665"/>
                </a:cxn>
                <a:cxn ang="0">
                  <a:pos x="1263" y="653"/>
                </a:cxn>
                <a:cxn ang="0">
                  <a:pos x="1194" y="668"/>
                </a:cxn>
                <a:cxn ang="0">
                  <a:pos x="879" y="788"/>
                </a:cxn>
                <a:cxn ang="0">
                  <a:pos x="492" y="917"/>
                </a:cxn>
                <a:cxn ang="0">
                  <a:pos x="657" y="851"/>
                </a:cxn>
                <a:cxn ang="0">
                  <a:pos x="1035" y="716"/>
                </a:cxn>
                <a:cxn ang="0">
                  <a:pos x="1062" y="689"/>
                </a:cxn>
                <a:cxn ang="0">
                  <a:pos x="714" y="806"/>
                </a:cxn>
                <a:cxn ang="0">
                  <a:pos x="288" y="905"/>
                </a:cxn>
                <a:cxn ang="0">
                  <a:pos x="207" y="902"/>
                </a:cxn>
                <a:cxn ang="0">
                  <a:pos x="84" y="929"/>
                </a:cxn>
                <a:cxn ang="0">
                  <a:pos x="135" y="902"/>
                </a:cxn>
              </a:cxnLst>
              <a:rect l="0" t="0" r="r" b="b"/>
              <a:pathLst>
                <a:path w="2495" h="1054">
                  <a:moveTo>
                    <a:pt x="135" y="902"/>
                  </a:moveTo>
                  <a:cubicBezTo>
                    <a:pt x="270" y="859"/>
                    <a:pt x="683" y="732"/>
                    <a:pt x="909" y="650"/>
                  </a:cubicBezTo>
                  <a:cubicBezTo>
                    <a:pt x="1135" y="568"/>
                    <a:pt x="1305" y="499"/>
                    <a:pt x="1491" y="410"/>
                  </a:cubicBezTo>
                  <a:cubicBezTo>
                    <a:pt x="1677" y="321"/>
                    <a:pt x="1911" y="179"/>
                    <a:pt x="2028" y="116"/>
                  </a:cubicBezTo>
                  <a:cubicBezTo>
                    <a:pt x="2145" y="53"/>
                    <a:pt x="2156" y="48"/>
                    <a:pt x="2193" y="32"/>
                  </a:cubicBezTo>
                  <a:cubicBezTo>
                    <a:pt x="2230" y="16"/>
                    <a:pt x="2238" y="22"/>
                    <a:pt x="2253" y="20"/>
                  </a:cubicBezTo>
                  <a:cubicBezTo>
                    <a:pt x="2268" y="18"/>
                    <a:pt x="2278" y="22"/>
                    <a:pt x="2286" y="20"/>
                  </a:cubicBezTo>
                  <a:cubicBezTo>
                    <a:pt x="2294" y="18"/>
                    <a:pt x="2296" y="10"/>
                    <a:pt x="2304" y="8"/>
                  </a:cubicBezTo>
                  <a:cubicBezTo>
                    <a:pt x="2312" y="6"/>
                    <a:pt x="2320" y="6"/>
                    <a:pt x="2334" y="8"/>
                  </a:cubicBezTo>
                  <a:cubicBezTo>
                    <a:pt x="2348" y="10"/>
                    <a:pt x="2372" y="21"/>
                    <a:pt x="2388" y="20"/>
                  </a:cubicBezTo>
                  <a:cubicBezTo>
                    <a:pt x="2404" y="19"/>
                    <a:pt x="2416" y="4"/>
                    <a:pt x="2433" y="2"/>
                  </a:cubicBezTo>
                  <a:cubicBezTo>
                    <a:pt x="2450" y="0"/>
                    <a:pt x="2485" y="4"/>
                    <a:pt x="2490" y="8"/>
                  </a:cubicBezTo>
                  <a:cubicBezTo>
                    <a:pt x="2495" y="12"/>
                    <a:pt x="2474" y="17"/>
                    <a:pt x="2463" y="26"/>
                  </a:cubicBezTo>
                  <a:cubicBezTo>
                    <a:pt x="2452" y="35"/>
                    <a:pt x="2437" y="47"/>
                    <a:pt x="2424" y="62"/>
                  </a:cubicBezTo>
                  <a:cubicBezTo>
                    <a:pt x="2411" y="77"/>
                    <a:pt x="2397" y="103"/>
                    <a:pt x="2385" y="119"/>
                  </a:cubicBezTo>
                  <a:cubicBezTo>
                    <a:pt x="2373" y="135"/>
                    <a:pt x="2358" y="149"/>
                    <a:pt x="2349" y="158"/>
                  </a:cubicBezTo>
                  <a:cubicBezTo>
                    <a:pt x="2340" y="167"/>
                    <a:pt x="2340" y="172"/>
                    <a:pt x="2331" y="176"/>
                  </a:cubicBezTo>
                  <a:cubicBezTo>
                    <a:pt x="2322" y="180"/>
                    <a:pt x="2303" y="174"/>
                    <a:pt x="2295" y="182"/>
                  </a:cubicBezTo>
                  <a:cubicBezTo>
                    <a:pt x="2287" y="190"/>
                    <a:pt x="2284" y="216"/>
                    <a:pt x="2280" y="227"/>
                  </a:cubicBezTo>
                  <a:cubicBezTo>
                    <a:pt x="2276" y="238"/>
                    <a:pt x="2268" y="245"/>
                    <a:pt x="2271" y="251"/>
                  </a:cubicBezTo>
                  <a:cubicBezTo>
                    <a:pt x="2274" y="257"/>
                    <a:pt x="2293" y="253"/>
                    <a:pt x="2298" y="266"/>
                  </a:cubicBezTo>
                  <a:cubicBezTo>
                    <a:pt x="2303" y="279"/>
                    <a:pt x="2309" y="319"/>
                    <a:pt x="2304" y="332"/>
                  </a:cubicBezTo>
                  <a:cubicBezTo>
                    <a:pt x="2299" y="345"/>
                    <a:pt x="2273" y="345"/>
                    <a:pt x="2265" y="344"/>
                  </a:cubicBezTo>
                  <a:cubicBezTo>
                    <a:pt x="2257" y="343"/>
                    <a:pt x="2258" y="326"/>
                    <a:pt x="2253" y="326"/>
                  </a:cubicBezTo>
                  <a:cubicBezTo>
                    <a:pt x="2248" y="326"/>
                    <a:pt x="2236" y="337"/>
                    <a:pt x="2232" y="347"/>
                  </a:cubicBezTo>
                  <a:cubicBezTo>
                    <a:pt x="2228" y="357"/>
                    <a:pt x="2228" y="376"/>
                    <a:pt x="2226" y="386"/>
                  </a:cubicBezTo>
                  <a:cubicBezTo>
                    <a:pt x="2224" y="396"/>
                    <a:pt x="2236" y="390"/>
                    <a:pt x="2220" y="407"/>
                  </a:cubicBezTo>
                  <a:cubicBezTo>
                    <a:pt x="2204" y="424"/>
                    <a:pt x="2157" y="463"/>
                    <a:pt x="2130" y="491"/>
                  </a:cubicBezTo>
                  <a:cubicBezTo>
                    <a:pt x="2103" y="519"/>
                    <a:pt x="2083" y="539"/>
                    <a:pt x="2058" y="575"/>
                  </a:cubicBezTo>
                  <a:cubicBezTo>
                    <a:pt x="2033" y="611"/>
                    <a:pt x="1998" y="679"/>
                    <a:pt x="1980" y="710"/>
                  </a:cubicBezTo>
                  <a:cubicBezTo>
                    <a:pt x="1962" y="741"/>
                    <a:pt x="1966" y="756"/>
                    <a:pt x="1950" y="764"/>
                  </a:cubicBezTo>
                  <a:cubicBezTo>
                    <a:pt x="1934" y="772"/>
                    <a:pt x="1906" y="756"/>
                    <a:pt x="1884" y="758"/>
                  </a:cubicBezTo>
                  <a:cubicBezTo>
                    <a:pt x="1862" y="760"/>
                    <a:pt x="1832" y="762"/>
                    <a:pt x="1815" y="776"/>
                  </a:cubicBezTo>
                  <a:cubicBezTo>
                    <a:pt x="1798" y="790"/>
                    <a:pt x="1800" y="826"/>
                    <a:pt x="1782" y="845"/>
                  </a:cubicBezTo>
                  <a:cubicBezTo>
                    <a:pt x="1764" y="864"/>
                    <a:pt x="1730" y="871"/>
                    <a:pt x="1704" y="890"/>
                  </a:cubicBezTo>
                  <a:cubicBezTo>
                    <a:pt x="1678" y="909"/>
                    <a:pt x="1657" y="942"/>
                    <a:pt x="1629" y="959"/>
                  </a:cubicBezTo>
                  <a:cubicBezTo>
                    <a:pt x="1601" y="976"/>
                    <a:pt x="1561" y="980"/>
                    <a:pt x="1533" y="995"/>
                  </a:cubicBezTo>
                  <a:cubicBezTo>
                    <a:pt x="1505" y="1010"/>
                    <a:pt x="1469" y="1050"/>
                    <a:pt x="1458" y="1052"/>
                  </a:cubicBezTo>
                  <a:cubicBezTo>
                    <a:pt x="1447" y="1054"/>
                    <a:pt x="1450" y="1027"/>
                    <a:pt x="1467" y="1007"/>
                  </a:cubicBezTo>
                  <a:cubicBezTo>
                    <a:pt x="1484" y="987"/>
                    <a:pt x="1533" y="955"/>
                    <a:pt x="1560" y="932"/>
                  </a:cubicBezTo>
                  <a:cubicBezTo>
                    <a:pt x="1587" y="909"/>
                    <a:pt x="1606" y="893"/>
                    <a:pt x="1629" y="866"/>
                  </a:cubicBezTo>
                  <a:cubicBezTo>
                    <a:pt x="1652" y="839"/>
                    <a:pt x="1687" y="796"/>
                    <a:pt x="1701" y="770"/>
                  </a:cubicBezTo>
                  <a:cubicBezTo>
                    <a:pt x="1715" y="744"/>
                    <a:pt x="1699" y="731"/>
                    <a:pt x="1713" y="710"/>
                  </a:cubicBezTo>
                  <a:cubicBezTo>
                    <a:pt x="1727" y="689"/>
                    <a:pt x="1759" y="671"/>
                    <a:pt x="1785" y="644"/>
                  </a:cubicBezTo>
                  <a:cubicBezTo>
                    <a:pt x="1811" y="617"/>
                    <a:pt x="1844" y="573"/>
                    <a:pt x="1869" y="545"/>
                  </a:cubicBezTo>
                  <a:cubicBezTo>
                    <a:pt x="1894" y="517"/>
                    <a:pt x="1918" y="500"/>
                    <a:pt x="1935" y="476"/>
                  </a:cubicBezTo>
                  <a:cubicBezTo>
                    <a:pt x="1952" y="452"/>
                    <a:pt x="1955" y="422"/>
                    <a:pt x="1971" y="401"/>
                  </a:cubicBezTo>
                  <a:cubicBezTo>
                    <a:pt x="1987" y="380"/>
                    <a:pt x="2019" y="364"/>
                    <a:pt x="2034" y="350"/>
                  </a:cubicBezTo>
                  <a:cubicBezTo>
                    <a:pt x="2049" y="336"/>
                    <a:pt x="2064" y="318"/>
                    <a:pt x="2061" y="314"/>
                  </a:cubicBezTo>
                  <a:cubicBezTo>
                    <a:pt x="2058" y="310"/>
                    <a:pt x="2031" y="314"/>
                    <a:pt x="2016" y="323"/>
                  </a:cubicBezTo>
                  <a:cubicBezTo>
                    <a:pt x="2001" y="332"/>
                    <a:pt x="1982" y="350"/>
                    <a:pt x="1971" y="368"/>
                  </a:cubicBezTo>
                  <a:cubicBezTo>
                    <a:pt x="1960" y="386"/>
                    <a:pt x="1960" y="412"/>
                    <a:pt x="1947" y="434"/>
                  </a:cubicBezTo>
                  <a:cubicBezTo>
                    <a:pt x="1934" y="456"/>
                    <a:pt x="1914" y="475"/>
                    <a:pt x="1893" y="500"/>
                  </a:cubicBezTo>
                  <a:cubicBezTo>
                    <a:pt x="1872" y="525"/>
                    <a:pt x="1841" y="565"/>
                    <a:pt x="1821" y="587"/>
                  </a:cubicBezTo>
                  <a:cubicBezTo>
                    <a:pt x="1801" y="609"/>
                    <a:pt x="1790" y="619"/>
                    <a:pt x="1770" y="632"/>
                  </a:cubicBezTo>
                  <a:cubicBezTo>
                    <a:pt x="1750" y="645"/>
                    <a:pt x="1727" y="647"/>
                    <a:pt x="1704" y="662"/>
                  </a:cubicBezTo>
                  <a:cubicBezTo>
                    <a:pt x="1681" y="677"/>
                    <a:pt x="1646" y="709"/>
                    <a:pt x="1632" y="725"/>
                  </a:cubicBezTo>
                  <a:cubicBezTo>
                    <a:pt x="1618" y="741"/>
                    <a:pt x="1627" y="754"/>
                    <a:pt x="1620" y="761"/>
                  </a:cubicBezTo>
                  <a:cubicBezTo>
                    <a:pt x="1613" y="768"/>
                    <a:pt x="1593" y="775"/>
                    <a:pt x="1587" y="770"/>
                  </a:cubicBezTo>
                  <a:cubicBezTo>
                    <a:pt x="1581" y="765"/>
                    <a:pt x="1566" y="749"/>
                    <a:pt x="1584" y="728"/>
                  </a:cubicBezTo>
                  <a:cubicBezTo>
                    <a:pt x="1602" y="707"/>
                    <a:pt x="1668" y="665"/>
                    <a:pt x="1692" y="641"/>
                  </a:cubicBezTo>
                  <a:cubicBezTo>
                    <a:pt x="1716" y="617"/>
                    <a:pt x="1714" y="599"/>
                    <a:pt x="1731" y="581"/>
                  </a:cubicBezTo>
                  <a:cubicBezTo>
                    <a:pt x="1748" y="563"/>
                    <a:pt x="1774" y="552"/>
                    <a:pt x="1794" y="533"/>
                  </a:cubicBezTo>
                  <a:cubicBezTo>
                    <a:pt x="1814" y="514"/>
                    <a:pt x="1837" y="482"/>
                    <a:pt x="1851" y="467"/>
                  </a:cubicBezTo>
                  <a:cubicBezTo>
                    <a:pt x="1865" y="452"/>
                    <a:pt x="1874" y="452"/>
                    <a:pt x="1878" y="443"/>
                  </a:cubicBezTo>
                  <a:cubicBezTo>
                    <a:pt x="1882" y="434"/>
                    <a:pt x="1882" y="413"/>
                    <a:pt x="1875" y="413"/>
                  </a:cubicBezTo>
                  <a:cubicBezTo>
                    <a:pt x="1868" y="413"/>
                    <a:pt x="1847" y="426"/>
                    <a:pt x="1833" y="443"/>
                  </a:cubicBezTo>
                  <a:cubicBezTo>
                    <a:pt x="1819" y="460"/>
                    <a:pt x="1804" y="495"/>
                    <a:pt x="1788" y="515"/>
                  </a:cubicBezTo>
                  <a:cubicBezTo>
                    <a:pt x="1772" y="535"/>
                    <a:pt x="1751" y="550"/>
                    <a:pt x="1734" y="566"/>
                  </a:cubicBezTo>
                  <a:cubicBezTo>
                    <a:pt x="1717" y="582"/>
                    <a:pt x="1704" y="595"/>
                    <a:pt x="1689" y="611"/>
                  </a:cubicBezTo>
                  <a:cubicBezTo>
                    <a:pt x="1674" y="627"/>
                    <a:pt x="1655" y="656"/>
                    <a:pt x="1641" y="665"/>
                  </a:cubicBezTo>
                  <a:cubicBezTo>
                    <a:pt x="1627" y="674"/>
                    <a:pt x="1609" y="674"/>
                    <a:pt x="1605" y="665"/>
                  </a:cubicBezTo>
                  <a:cubicBezTo>
                    <a:pt x="1601" y="656"/>
                    <a:pt x="1603" y="627"/>
                    <a:pt x="1617" y="608"/>
                  </a:cubicBezTo>
                  <a:cubicBezTo>
                    <a:pt x="1631" y="589"/>
                    <a:pt x="1672" y="560"/>
                    <a:pt x="1689" y="548"/>
                  </a:cubicBezTo>
                  <a:cubicBezTo>
                    <a:pt x="1706" y="536"/>
                    <a:pt x="1713" y="540"/>
                    <a:pt x="1722" y="533"/>
                  </a:cubicBezTo>
                  <a:cubicBezTo>
                    <a:pt x="1731" y="526"/>
                    <a:pt x="1752" y="507"/>
                    <a:pt x="1746" y="506"/>
                  </a:cubicBezTo>
                  <a:cubicBezTo>
                    <a:pt x="1740" y="505"/>
                    <a:pt x="1711" y="513"/>
                    <a:pt x="1686" y="530"/>
                  </a:cubicBezTo>
                  <a:cubicBezTo>
                    <a:pt x="1661" y="547"/>
                    <a:pt x="1617" y="587"/>
                    <a:pt x="1596" y="611"/>
                  </a:cubicBezTo>
                  <a:cubicBezTo>
                    <a:pt x="1575" y="635"/>
                    <a:pt x="1569" y="661"/>
                    <a:pt x="1560" y="674"/>
                  </a:cubicBezTo>
                  <a:cubicBezTo>
                    <a:pt x="1551" y="687"/>
                    <a:pt x="1549" y="694"/>
                    <a:pt x="1542" y="689"/>
                  </a:cubicBezTo>
                  <a:cubicBezTo>
                    <a:pt x="1535" y="684"/>
                    <a:pt x="1525" y="650"/>
                    <a:pt x="1518" y="641"/>
                  </a:cubicBezTo>
                  <a:cubicBezTo>
                    <a:pt x="1511" y="632"/>
                    <a:pt x="1496" y="639"/>
                    <a:pt x="1500" y="632"/>
                  </a:cubicBezTo>
                  <a:cubicBezTo>
                    <a:pt x="1504" y="625"/>
                    <a:pt x="1527" y="607"/>
                    <a:pt x="1542" y="596"/>
                  </a:cubicBezTo>
                  <a:cubicBezTo>
                    <a:pt x="1557" y="585"/>
                    <a:pt x="1571" y="574"/>
                    <a:pt x="1590" y="563"/>
                  </a:cubicBezTo>
                  <a:cubicBezTo>
                    <a:pt x="1609" y="552"/>
                    <a:pt x="1637" y="541"/>
                    <a:pt x="1656" y="527"/>
                  </a:cubicBezTo>
                  <a:cubicBezTo>
                    <a:pt x="1675" y="513"/>
                    <a:pt x="1692" y="489"/>
                    <a:pt x="1704" y="476"/>
                  </a:cubicBezTo>
                  <a:cubicBezTo>
                    <a:pt x="1716" y="463"/>
                    <a:pt x="1735" y="451"/>
                    <a:pt x="1728" y="452"/>
                  </a:cubicBezTo>
                  <a:cubicBezTo>
                    <a:pt x="1721" y="453"/>
                    <a:pt x="1673" y="473"/>
                    <a:pt x="1659" y="485"/>
                  </a:cubicBezTo>
                  <a:cubicBezTo>
                    <a:pt x="1645" y="497"/>
                    <a:pt x="1652" y="517"/>
                    <a:pt x="1641" y="524"/>
                  </a:cubicBezTo>
                  <a:cubicBezTo>
                    <a:pt x="1630" y="531"/>
                    <a:pt x="1608" y="518"/>
                    <a:pt x="1596" y="524"/>
                  </a:cubicBezTo>
                  <a:cubicBezTo>
                    <a:pt x="1584" y="530"/>
                    <a:pt x="1583" y="554"/>
                    <a:pt x="1572" y="560"/>
                  </a:cubicBezTo>
                  <a:cubicBezTo>
                    <a:pt x="1561" y="566"/>
                    <a:pt x="1541" y="553"/>
                    <a:pt x="1530" y="560"/>
                  </a:cubicBezTo>
                  <a:cubicBezTo>
                    <a:pt x="1519" y="567"/>
                    <a:pt x="1516" y="594"/>
                    <a:pt x="1506" y="605"/>
                  </a:cubicBezTo>
                  <a:cubicBezTo>
                    <a:pt x="1496" y="616"/>
                    <a:pt x="1481" y="611"/>
                    <a:pt x="1470" y="623"/>
                  </a:cubicBezTo>
                  <a:cubicBezTo>
                    <a:pt x="1459" y="635"/>
                    <a:pt x="1448" y="671"/>
                    <a:pt x="1437" y="677"/>
                  </a:cubicBezTo>
                  <a:cubicBezTo>
                    <a:pt x="1426" y="683"/>
                    <a:pt x="1406" y="671"/>
                    <a:pt x="1401" y="662"/>
                  </a:cubicBezTo>
                  <a:cubicBezTo>
                    <a:pt x="1396" y="653"/>
                    <a:pt x="1410" y="623"/>
                    <a:pt x="1404" y="623"/>
                  </a:cubicBezTo>
                  <a:cubicBezTo>
                    <a:pt x="1398" y="623"/>
                    <a:pt x="1384" y="656"/>
                    <a:pt x="1362" y="665"/>
                  </a:cubicBezTo>
                  <a:cubicBezTo>
                    <a:pt x="1340" y="674"/>
                    <a:pt x="1288" y="682"/>
                    <a:pt x="1272" y="680"/>
                  </a:cubicBezTo>
                  <a:cubicBezTo>
                    <a:pt x="1256" y="678"/>
                    <a:pt x="1268" y="660"/>
                    <a:pt x="1263" y="653"/>
                  </a:cubicBezTo>
                  <a:cubicBezTo>
                    <a:pt x="1258" y="646"/>
                    <a:pt x="1253" y="636"/>
                    <a:pt x="1242" y="638"/>
                  </a:cubicBezTo>
                  <a:cubicBezTo>
                    <a:pt x="1231" y="640"/>
                    <a:pt x="1224" y="654"/>
                    <a:pt x="1194" y="668"/>
                  </a:cubicBezTo>
                  <a:cubicBezTo>
                    <a:pt x="1164" y="682"/>
                    <a:pt x="1111" y="702"/>
                    <a:pt x="1059" y="722"/>
                  </a:cubicBezTo>
                  <a:cubicBezTo>
                    <a:pt x="1007" y="742"/>
                    <a:pt x="950" y="763"/>
                    <a:pt x="879" y="788"/>
                  </a:cubicBezTo>
                  <a:cubicBezTo>
                    <a:pt x="808" y="813"/>
                    <a:pt x="698" y="853"/>
                    <a:pt x="633" y="875"/>
                  </a:cubicBezTo>
                  <a:cubicBezTo>
                    <a:pt x="568" y="897"/>
                    <a:pt x="513" y="914"/>
                    <a:pt x="492" y="917"/>
                  </a:cubicBezTo>
                  <a:cubicBezTo>
                    <a:pt x="471" y="920"/>
                    <a:pt x="477" y="904"/>
                    <a:pt x="504" y="893"/>
                  </a:cubicBezTo>
                  <a:cubicBezTo>
                    <a:pt x="531" y="882"/>
                    <a:pt x="602" y="869"/>
                    <a:pt x="657" y="851"/>
                  </a:cubicBezTo>
                  <a:cubicBezTo>
                    <a:pt x="712" y="833"/>
                    <a:pt x="774" y="807"/>
                    <a:pt x="837" y="785"/>
                  </a:cubicBezTo>
                  <a:cubicBezTo>
                    <a:pt x="900" y="763"/>
                    <a:pt x="994" y="733"/>
                    <a:pt x="1035" y="716"/>
                  </a:cubicBezTo>
                  <a:cubicBezTo>
                    <a:pt x="1076" y="699"/>
                    <a:pt x="1079" y="690"/>
                    <a:pt x="1083" y="686"/>
                  </a:cubicBezTo>
                  <a:cubicBezTo>
                    <a:pt x="1087" y="682"/>
                    <a:pt x="1091" y="679"/>
                    <a:pt x="1062" y="689"/>
                  </a:cubicBezTo>
                  <a:cubicBezTo>
                    <a:pt x="1033" y="699"/>
                    <a:pt x="964" y="727"/>
                    <a:pt x="906" y="746"/>
                  </a:cubicBezTo>
                  <a:cubicBezTo>
                    <a:pt x="848" y="765"/>
                    <a:pt x="779" y="788"/>
                    <a:pt x="714" y="806"/>
                  </a:cubicBezTo>
                  <a:cubicBezTo>
                    <a:pt x="649" y="824"/>
                    <a:pt x="584" y="838"/>
                    <a:pt x="513" y="854"/>
                  </a:cubicBezTo>
                  <a:cubicBezTo>
                    <a:pt x="442" y="870"/>
                    <a:pt x="344" y="893"/>
                    <a:pt x="288" y="905"/>
                  </a:cubicBezTo>
                  <a:cubicBezTo>
                    <a:pt x="232" y="917"/>
                    <a:pt x="190" y="926"/>
                    <a:pt x="177" y="926"/>
                  </a:cubicBezTo>
                  <a:cubicBezTo>
                    <a:pt x="164" y="926"/>
                    <a:pt x="208" y="904"/>
                    <a:pt x="207" y="902"/>
                  </a:cubicBezTo>
                  <a:cubicBezTo>
                    <a:pt x="206" y="900"/>
                    <a:pt x="188" y="907"/>
                    <a:pt x="168" y="911"/>
                  </a:cubicBezTo>
                  <a:cubicBezTo>
                    <a:pt x="148" y="915"/>
                    <a:pt x="95" y="929"/>
                    <a:pt x="84" y="929"/>
                  </a:cubicBezTo>
                  <a:cubicBezTo>
                    <a:pt x="73" y="929"/>
                    <a:pt x="91" y="912"/>
                    <a:pt x="99" y="908"/>
                  </a:cubicBezTo>
                  <a:cubicBezTo>
                    <a:pt x="107" y="904"/>
                    <a:pt x="0" y="945"/>
                    <a:pt x="135" y="90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7" name="Freeform 7"/>
            <p:cNvSpPr>
              <a:spLocks/>
            </p:cNvSpPr>
            <p:nvPr userDrawn="1"/>
          </p:nvSpPr>
          <p:spPr bwMode="white">
            <a:xfrm>
              <a:off x="2761" y="1582"/>
              <a:ext cx="1090" cy="944"/>
            </a:xfrm>
            <a:custGeom>
              <a:avLst/>
              <a:gdLst/>
              <a:ahLst/>
              <a:cxnLst>
                <a:cxn ang="0">
                  <a:pos x="262" y="29"/>
                </a:cxn>
                <a:cxn ang="0">
                  <a:pos x="310" y="5"/>
                </a:cxn>
                <a:cxn ang="0">
                  <a:pos x="415" y="80"/>
                </a:cxn>
                <a:cxn ang="0">
                  <a:pos x="415" y="164"/>
                </a:cxn>
                <a:cxn ang="0">
                  <a:pos x="439" y="239"/>
                </a:cxn>
                <a:cxn ang="0">
                  <a:pos x="532" y="266"/>
                </a:cxn>
                <a:cxn ang="0">
                  <a:pos x="544" y="338"/>
                </a:cxn>
                <a:cxn ang="0">
                  <a:pos x="646" y="431"/>
                </a:cxn>
                <a:cxn ang="0">
                  <a:pos x="982" y="641"/>
                </a:cxn>
                <a:cxn ang="0">
                  <a:pos x="1084" y="740"/>
                </a:cxn>
                <a:cxn ang="0">
                  <a:pos x="922" y="722"/>
                </a:cxn>
                <a:cxn ang="0">
                  <a:pos x="826" y="740"/>
                </a:cxn>
                <a:cxn ang="0">
                  <a:pos x="607" y="548"/>
                </a:cxn>
                <a:cxn ang="0">
                  <a:pos x="496" y="536"/>
                </a:cxn>
                <a:cxn ang="0">
                  <a:pos x="520" y="722"/>
                </a:cxn>
                <a:cxn ang="0">
                  <a:pos x="472" y="800"/>
                </a:cxn>
                <a:cxn ang="0">
                  <a:pos x="364" y="833"/>
                </a:cxn>
                <a:cxn ang="0">
                  <a:pos x="205" y="944"/>
                </a:cxn>
                <a:cxn ang="0">
                  <a:pos x="139" y="899"/>
                </a:cxn>
                <a:cxn ang="0">
                  <a:pos x="148" y="818"/>
                </a:cxn>
                <a:cxn ang="0">
                  <a:pos x="103" y="785"/>
                </a:cxn>
                <a:cxn ang="0">
                  <a:pos x="25" y="815"/>
                </a:cxn>
                <a:cxn ang="0">
                  <a:pos x="220" y="647"/>
                </a:cxn>
                <a:cxn ang="0">
                  <a:pos x="307" y="542"/>
                </a:cxn>
                <a:cxn ang="0">
                  <a:pos x="235" y="473"/>
                </a:cxn>
                <a:cxn ang="0">
                  <a:pos x="211" y="404"/>
                </a:cxn>
                <a:cxn ang="0">
                  <a:pos x="190" y="335"/>
                </a:cxn>
                <a:cxn ang="0">
                  <a:pos x="157" y="296"/>
                </a:cxn>
                <a:cxn ang="0">
                  <a:pos x="148" y="236"/>
                </a:cxn>
                <a:cxn ang="0">
                  <a:pos x="121" y="164"/>
                </a:cxn>
                <a:cxn ang="0">
                  <a:pos x="88" y="68"/>
                </a:cxn>
                <a:cxn ang="0">
                  <a:pos x="127" y="89"/>
                </a:cxn>
                <a:cxn ang="0">
                  <a:pos x="139" y="56"/>
                </a:cxn>
                <a:cxn ang="0">
                  <a:pos x="148" y="23"/>
                </a:cxn>
                <a:cxn ang="0">
                  <a:pos x="187" y="53"/>
                </a:cxn>
                <a:cxn ang="0">
                  <a:pos x="196" y="107"/>
                </a:cxn>
                <a:cxn ang="0">
                  <a:pos x="244" y="122"/>
                </a:cxn>
                <a:cxn ang="0">
                  <a:pos x="319" y="155"/>
                </a:cxn>
                <a:cxn ang="0">
                  <a:pos x="361" y="152"/>
                </a:cxn>
                <a:cxn ang="0">
                  <a:pos x="259" y="92"/>
                </a:cxn>
                <a:cxn ang="0">
                  <a:pos x="220" y="44"/>
                </a:cxn>
              </a:cxnLst>
              <a:rect l="0" t="0" r="r" b="b"/>
              <a:pathLst>
                <a:path w="1090" h="944">
                  <a:moveTo>
                    <a:pt x="220" y="44"/>
                  </a:moveTo>
                  <a:cubicBezTo>
                    <a:pt x="214" y="39"/>
                    <a:pt x="250" y="35"/>
                    <a:pt x="262" y="29"/>
                  </a:cubicBezTo>
                  <a:cubicBezTo>
                    <a:pt x="274" y="23"/>
                    <a:pt x="284" y="9"/>
                    <a:pt x="292" y="5"/>
                  </a:cubicBezTo>
                  <a:cubicBezTo>
                    <a:pt x="300" y="1"/>
                    <a:pt x="299" y="0"/>
                    <a:pt x="310" y="5"/>
                  </a:cubicBezTo>
                  <a:cubicBezTo>
                    <a:pt x="321" y="10"/>
                    <a:pt x="341" y="23"/>
                    <a:pt x="358" y="35"/>
                  </a:cubicBezTo>
                  <a:cubicBezTo>
                    <a:pt x="375" y="47"/>
                    <a:pt x="402" y="64"/>
                    <a:pt x="415" y="80"/>
                  </a:cubicBezTo>
                  <a:cubicBezTo>
                    <a:pt x="428" y="96"/>
                    <a:pt x="436" y="114"/>
                    <a:pt x="436" y="128"/>
                  </a:cubicBezTo>
                  <a:cubicBezTo>
                    <a:pt x="436" y="142"/>
                    <a:pt x="414" y="155"/>
                    <a:pt x="415" y="164"/>
                  </a:cubicBezTo>
                  <a:cubicBezTo>
                    <a:pt x="416" y="173"/>
                    <a:pt x="441" y="172"/>
                    <a:pt x="445" y="185"/>
                  </a:cubicBezTo>
                  <a:cubicBezTo>
                    <a:pt x="449" y="198"/>
                    <a:pt x="431" y="226"/>
                    <a:pt x="439" y="239"/>
                  </a:cubicBezTo>
                  <a:cubicBezTo>
                    <a:pt x="447" y="252"/>
                    <a:pt x="475" y="262"/>
                    <a:pt x="490" y="266"/>
                  </a:cubicBezTo>
                  <a:cubicBezTo>
                    <a:pt x="505" y="270"/>
                    <a:pt x="517" y="256"/>
                    <a:pt x="532" y="266"/>
                  </a:cubicBezTo>
                  <a:cubicBezTo>
                    <a:pt x="547" y="276"/>
                    <a:pt x="575" y="314"/>
                    <a:pt x="577" y="326"/>
                  </a:cubicBezTo>
                  <a:cubicBezTo>
                    <a:pt x="579" y="338"/>
                    <a:pt x="546" y="331"/>
                    <a:pt x="544" y="338"/>
                  </a:cubicBezTo>
                  <a:cubicBezTo>
                    <a:pt x="542" y="345"/>
                    <a:pt x="545" y="356"/>
                    <a:pt x="562" y="371"/>
                  </a:cubicBezTo>
                  <a:cubicBezTo>
                    <a:pt x="579" y="386"/>
                    <a:pt x="604" y="404"/>
                    <a:pt x="646" y="431"/>
                  </a:cubicBezTo>
                  <a:cubicBezTo>
                    <a:pt x="688" y="458"/>
                    <a:pt x="761" y="501"/>
                    <a:pt x="817" y="536"/>
                  </a:cubicBezTo>
                  <a:cubicBezTo>
                    <a:pt x="873" y="571"/>
                    <a:pt x="949" y="617"/>
                    <a:pt x="982" y="641"/>
                  </a:cubicBezTo>
                  <a:cubicBezTo>
                    <a:pt x="1015" y="665"/>
                    <a:pt x="995" y="664"/>
                    <a:pt x="1012" y="680"/>
                  </a:cubicBezTo>
                  <a:cubicBezTo>
                    <a:pt x="1029" y="696"/>
                    <a:pt x="1078" y="726"/>
                    <a:pt x="1084" y="740"/>
                  </a:cubicBezTo>
                  <a:cubicBezTo>
                    <a:pt x="1090" y="754"/>
                    <a:pt x="1078" y="767"/>
                    <a:pt x="1051" y="764"/>
                  </a:cubicBezTo>
                  <a:cubicBezTo>
                    <a:pt x="1024" y="761"/>
                    <a:pt x="950" y="724"/>
                    <a:pt x="922" y="722"/>
                  </a:cubicBezTo>
                  <a:cubicBezTo>
                    <a:pt x="894" y="720"/>
                    <a:pt x="896" y="746"/>
                    <a:pt x="880" y="749"/>
                  </a:cubicBezTo>
                  <a:cubicBezTo>
                    <a:pt x="864" y="752"/>
                    <a:pt x="858" y="758"/>
                    <a:pt x="826" y="740"/>
                  </a:cubicBezTo>
                  <a:cubicBezTo>
                    <a:pt x="794" y="722"/>
                    <a:pt x="725" y="673"/>
                    <a:pt x="688" y="641"/>
                  </a:cubicBezTo>
                  <a:cubicBezTo>
                    <a:pt x="651" y="609"/>
                    <a:pt x="630" y="570"/>
                    <a:pt x="607" y="548"/>
                  </a:cubicBezTo>
                  <a:cubicBezTo>
                    <a:pt x="584" y="526"/>
                    <a:pt x="565" y="508"/>
                    <a:pt x="547" y="506"/>
                  </a:cubicBezTo>
                  <a:cubicBezTo>
                    <a:pt x="529" y="504"/>
                    <a:pt x="510" y="515"/>
                    <a:pt x="496" y="536"/>
                  </a:cubicBezTo>
                  <a:cubicBezTo>
                    <a:pt x="482" y="557"/>
                    <a:pt x="459" y="601"/>
                    <a:pt x="463" y="632"/>
                  </a:cubicBezTo>
                  <a:cubicBezTo>
                    <a:pt x="467" y="663"/>
                    <a:pt x="514" y="695"/>
                    <a:pt x="520" y="722"/>
                  </a:cubicBezTo>
                  <a:cubicBezTo>
                    <a:pt x="526" y="749"/>
                    <a:pt x="510" y="784"/>
                    <a:pt x="502" y="797"/>
                  </a:cubicBezTo>
                  <a:cubicBezTo>
                    <a:pt x="494" y="810"/>
                    <a:pt x="480" y="802"/>
                    <a:pt x="472" y="800"/>
                  </a:cubicBezTo>
                  <a:cubicBezTo>
                    <a:pt x="464" y="798"/>
                    <a:pt x="469" y="780"/>
                    <a:pt x="451" y="785"/>
                  </a:cubicBezTo>
                  <a:cubicBezTo>
                    <a:pt x="433" y="790"/>
                    <a:pt x="393" y="814"/>
                    <a:pt x="364" y="833"/>
                  </a:cubicBezTo>
                  <a:cubicBezTo>
                    <a:pt x="335" y="852"/>
                    <a:pt x="303" y="881"/>
                    <a:pt x="277" y="899"/>
                  </a:cubicBezTo>
                  <a:cubicBezTo>
                    <a:pt x="251" y="917"/>
                    <a:pt x="222" y="944"/>
                    <a:pt x="205" y="944"/>
                  </a:cubicBezTo>
                  <a:cubicBezTo>
                    <a:pt x="188" y="944"/>
                    <a:pt x="183" y="906"/>
                    <a:pt x="172" y="899"/>
                  </a:cubicBezTo>
                  <a:cubicBezTo>
                    <a:pt x="161" y="892"/>
                    <a:pt x="150" y="901"/>
                    <a:pt x="139" y="899"/>
                  </a:cubicBezTo>
                  <a:cubicBezTo>
                    <a:pt x="128" y="897"/>
                    <a:pt x="102" y="897"/>
                    <a:pt x="103" y="884"/>
                  </a:cubicBezTo>
                  <a:cubicBezTo>
                    <a:pt x="104" y="871"/>
                    <a:pt x="133" y="839"/>
                    <a:pt x="148" y="818"/>
                  </a:cubicBezTo>
                  <a:cubicBezTo>
                    <a:pt x="163" y="797"/>
                    <a:pt x="203" y="760"/>
                    <a:pt x="196" y="755"/>
                  </a:cubicBezTo>
                  <a:cubicBezTo>
                    <a:pt x="189" y="750"/>
                    <a:pt x="133" y="768"/>
                    <a:pt x="103" y="785"/>
                  </a:cubicBezTo>
                  <a:cubicBezTo>
                    <a:pt x="73" y="802"/>
                    <a:pt x="26" y="852"/>
                    <a:pt x="13" y="857"/>
                  </a:cubicBezTo>
                  <a:cubicBezTo>
                    <a:pt x="0" y="862"/>
                    <a:pt x="5" y="836"/>
                    <a:pt x="25" y="815"/>
                  </a:cubicBezTo>
                  <a:cubicBezTo>
                    <a:pt x="45" y="794"/>
                    <a:pt x="97" y="756"/>
                    <a:pt x="130" y="728"/>
                  </a:cubicBezTo>
                  <a:cubicBezTo>
                    <a:pt x="163" y="700"/>
                    <a:pt x="199" y="671"/>
                    <a:pt x="220" y="647"/>
                  </a:cubicBezTo>
                  <a:cubicBezTo>
                    <a:pt x="241" y="623"/>
                    <a:pt x="245" y="602"/>
                    <a:pt x="259" y="584"/>
                  </a:cubicBezTo>
                  <a:cubicBezTo>
                    <a:pt x="273" y="566"/>
                    <a:pt x="301" y="556"/>
                    <a:pt x="307" y="542"/>
                  </a:cubicBezTo>
                  <a:cubicBezTo>
                    <a:pt x="313" y="528"/>
                    <a:pt x="310" y="511"/>
                    <a:pt x="298" y="500"/>
                  </a:cubicBezTo>
                  <a:cubicBezTo>
                    <a:pt x="286" y="489"/>
                    <a:pt x="240" y="485"/>
                    <a:pt x="235" y="473"/>
                  </a:cubicBezTo>
                  <a:cubicBezTo>
                    <a:pt x="230" y="461"/>
                    <a:pt x="272" y="436"/>
                    <a:pt x="268" y="425"/>
                  </a:cubicBezTo>
                  <a:cubicBezTo>
                    <a:pt x="264" y="414"/>
                    <a:pt x="218" y="414"/>
                    <a:pt x="211" y="404"/>
                  </a:cubicBezTo>
                  <a:cubicBezTo>
                    <a:pt x="204" y="394"/>
                    <a:pt x="229" y="376"/>
                    <a:pt x="226" y="365"/>
                  </a:cubicBezTo>
                  <a:cubicBezTo>
                    <a:pt x="223" y="354"/>
                    <a:pt x="196" y="343"/>
                    <a:pt x="190" y="335"/>
                  </a:cubicBezTo>
                  <a:cubicBezTo>
                    <a:pt x="184" y="327"/>
                    <a:pt x="192" y="320"/>
                    <a:pt x="187" y="314"/>
                  </a:cubicBezTo>
                  <a:cubicBezTo>
                    <a:pt x="182" y="308"/>
                    <a:pt x="167" y="304"/>
                    <a:pt x="157" y="296"/>
                  </a:cubicBezTo>
                  <a:cubicBezTo>
                    <a:pt x="147" y="288"/>
                    <a:pt x="129" y="276"/>
                    <a:pt x="127" y="266"/>
                  </a:cubicBezTo>
                  <a:cubicBezTo>
                    <a:pt x="125" y="256"/>
                    <a:pt x="144" y="246"/>
                    <a:pt x="148" y="236"/>
                  </a:cubicBezTo>
                  <a:cubicBezTo>
                    <a:pt x="152" y="226"/>
                    <a:pt x="155" y="218"/>
                    <a:pt x="151" y="206"/>
                  </a:cubicBezTo>
                  <a:cubicBezTo>
                    <a:pt x="147" y="194"/>
                    <a:pt x="134" y="178"/>
                    <a:pt x="121" y="164"/>
                  </a:cubicBezTo>
                  <a:cubicBezTo>
                    <a:pt x="108" y="150"/>
                    <a:pt x="78" y="141"/>
                    <a:pt x="73" y="125"/>
                  </a:cubicBezTo>
                  <a:cubicBezTo>
                    <a:pt x="68" y="109"/>
                    <a:pt x="78" y="68"/>
                    <a:pt x="88" y="68"/>
                  </a:cubicBezTo>
                  <a:cubicBezTo>
                    <a:pt x="98" y="68"/>
                    <a:pt x="130" y="125"/>
                    <a:pt x="136" y="128"/>
                  </a:cubicBezTo>
                  <a:cubicBezTo>
                    <a:pt x="142" y="131"/>
                    <a:pt x="132" y="100"/>
                    <a:pt x="127" y="89"/>
                  </a:cubicBezTo>
                  <a:cubicBezTo>
                    <a:pt x="122" y="78"/>
                    <a:pt x="101" y="67"/>
                    <a:pt x="103" y="62"/>
                  </a:cubicBezTo>
                  <a:cubicBezTo>
                    <a:pt x="105" y="57"/>
                    <a:pt x="135" y="61"/>
                    <a:pt x="139" y="56"/>
                  </a:cubicBezTo>
                  <a:cubicBezTo>
                    <a:pt x="143" y="51"/>
                    <a:pt x="126" y="37"/>
                    <a:pt x="127" y="32"/>
                  </a:cubicBezTo>
                  <a:cubicBezTo>
                    <a:pt x="128" y="27"/>
                    <a:pt x="142" y="20"/>
                    <a:pt x="148" y="23"/>
                  </a:cubicBezTo>
                  <a:cubicBezTo>
                    <a:pt x="154" y="26"/>
                    <a:pt x="157" y="45"/>
                    <a:pt x="163" y="50"/>
                  </a:cubicBezTo>
                  <a:cubicBezTo>
                    <a:pt x="169" y="55"/>
                    <a:pt x="186" y="42"/>
                    <a:pt x="187" y="53"/>
                  </a:cubicBezTo>
                  <a:cubicBezTo>
                    <a:pt x="188" y="64"/>
                    <a:pt x="171" y="110"/>
                    <a:pt x="172" y="119"/>
                  </a:cubicBezTo>
                  <a:cubicBezTo>
                    <a:pt x="173" y="128"/>
                    <a:pt x="190" y="112"/>
                    <a:pt x="196" y="107"/>
                  </a:cubicBezTo>
                  <a:cubicBezTo>
                    <a:pt x="202" y="102"/>
                    <a:pt x="203" y="86"/>
                    <a:pt x="211" y="89"/>
                  </a:cubicBezTo>
                  <a:cubicBezTo>
                    <a:pt x="219" y="92"/>
                    <a:pt x="237" y="112"/>
                    <a:pt x="244" y="122"/>
                  </a:cubicBezTo>
                  <a:cubicBezTo>
                    <a:pt x="251" y="132"/>
                    <a:pt x="244" y="144"/>
                    <a:pt x="256" y="149"/>
                  </a:cubicBezTo>
                  <a:cubicBezTo>
                    <a:pt x="268" y="154"/>
                    <a:pt x="307" y="148"/>
                    <a:pt x="319" y="155"/>
                  </a:cubicBezTo>
                  <a:cubicBezTo>
                    <a:pt x="331" y="162"/>
                    <a:pt x="318" y="192"/>
                    <a:pt x="325" y="191"/>
                  </a:cubicBezTo>
                  <a:cubicBezTo>
                    <a:pt x="332" y="190"/>
                    <a:pt x="362" y="160"/>
                    <a:pt x="361" y="152"/>
                  </a:cubicBezTo>
                  <a:cubicBezTo>
                    <a:pt x="360" y="144"/>
                    <a:pt x="336" y="153"/>
                    <a:pt x="319" y="143"/>
                  </a:cubicBezTo>
                  <a:cubicBezTo>
                    <a:pt x="302" y="133"/>
                    <a:pt x="262" y="105"/>
                    <a:pt x="259" y="92"/>
                  </a:cubicBezTo>
                  <a:cubicBezTo>
                    <a:pt x="256" y="79"/>
                    <a:pt x="304" y="69"/>
                    <a:pt x="298" y="62"/>
                  </a:cubicBezTo>
                  <a:cubicBezTo>
                    <a:pt x="292" y="55"/>
                    <a:pt x="226" y="49"/>
                    <a:pt x="220" y="4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8" name="Freeform 8"/>
            <p:cNvSpPr>
              <a:spLocks/>
            </p:cNvSpPr>
            <p:nvPr userDrawn="1"/>
          </p:nvSpPr>
          <p:spPr bwMode="white">
            <a:xfrm>
              <a:off x="0" y="2659"/>
              <a:ext cx="5760" cy="1413"/>
            </a:xfrm>
            <a:custGeom>
              <a:avLst/>
              <a:gdLst/>
              <a:ahLst/>
              <a:cxnLst>
                <a:cxn ang="0">
                  <a:pos x="0" y="230"/>
                </a:cxn>
                <a:cxn ang="0">
                  <a:pos x="702" y="104"/>
                </a:cxn>
                <a:cxn ang="0">
                  <a:pos x="1144" y="0"/>
                </a:cxn>
                <a:cxn ang="0">
                  <a:pos x="1461" y="50"/>
                </a:cxn>
                <a:cxn ang="0">
                  <a:pos x="1720" y="75"/>
                </a:cxn>
                <a:cxn ang="0">
                  <a:pos x="2054" y="17"/>
                </a:cxn>
                <a:cxn ang="0">
                  <a:pos x="2296" y="84"/>
                </a:cxn>
                <a:cxn ang="0">
                  <a:pos x="3423" y="117"/>
                </a:cxn>
                <a:cxn ang="0">
                  <a:pos x="3823" y="25"/>
                </a:cxn>
                <a:cxn ang="0">
                  <a:pos x="3982" y="75"/>
                </a:cxn>
                <a:cxn ang="0">
                  <a:pos x="4082" y="117"/>
                </a:cxn>
                <a:cxn ang="0">
                  <a:pos x="4726" y="135"/>
                </a:cxn>
                <a:cxn ang="0">
                  <a:pos x="4979" y="112"/>
                </a:cxn>
                <a:cxn ang="0">
                  <a:pos x="5397" y="222"/>
                </a:cxn>
                <a:cxn ang="0">
                  <a:pos x="5760" y="206"/>
                </a:cxn>
                <a:cxn ang="0">
                  <a:pos x="5760" y="1224"/>
                </a:cxn>
                <a:cxn ang="0">
                  <a:pos x="0" y="1224"/>
                </a:cxn>
                <a:cxn ang="0">
                  <a:pos x="0" y="230"/>
                </a:cxn>
              </a:cxnLst>
              <a:rect l="0" t="0" r="r" b="b"/>
              <a:pathLst>
                <a:path w="5760" h="1224">
                  <a:moveTo>
                    <a:pt x="0" y="230"/>
                  </a:moveTo>
                  <a:lnTo>
                    <a:pt x="702" y="104"/>
                  </a:lnTo>
                  <a:lnTo>
                    <a:pt x="1144" y="0"/>
                  </a:lnTo>
                  <a:lnTo>
                    <a:pt x="1461" y="50"/>
                  </a:lnTo>
                  <a:lnTo>
                    <a:pt x="1720" y="75"/>
                  </a:lnTo>
                  <a:lnTo>
                    <a:pt x="2054" y="17"/>
                  </a:lnTo>
                  <a:cubicBezTo>
                    <a:pt x="2054" y="17"/>
                    <a:pt x="2068" y="67"/>
                    <a:pt x="2296" y="84"/>
                  </a:cubicBezTo>
                  <a:cubicBezTo>
                    <a:pt x="2579" y="384"/>
                    <a:pt x="3089" y="242"/>
                    <a:pt x="3423" y="117"/>
                  </a:cubicBezTo>
                  <a:cubicBezTo>
                    <a:pt x="3556" y="59"/>
                    <a:pt x="3656" y="33"/>
                    <a:pt x="3823" y="25"/>
                  </a:cubicBezTo>
                  <a:cubicBezTo>
                    <a:pt x="3917" y="13"/>
                    <a:pt x="3832" y="57"/>
                    <a:pt x="3982" y="75"/>
                  </a:cubicBezTo>
                  <a:cubicBezTo>
                    <a:pt x="4025" y="90"/>
                    <a:pt x="3958" y="107"/>
                    <a:pt x="4082" y="117"/>
                  </a:cubicBezTo>
                  <a:cubicBezTo>
                    <a:pt x="4206" y="127"/>
                    <a:pt x="4577" y="136"/>
                    <a:pt x="4726" y="135"/>
                  </a:cubicBezTo>
                  <a:lnTo>
                    <a:pt x="4979" y="112"/>
                  </a:lnTo>
                  <a:lnTo>
                    <a:pt x="5397" y="222"/>
                  </a:lnTo>
                  <a:lnTo>
                    <a:pt x="5760" y="206"/>
                  </a:lnTo>
                  <a:lnTo>
                    <a:pt x="5760" y="1224"/>
                  </a:lnTo>
                  <a:lnTo>
                    <a:pt x="0" y="1224"/>
                  </a:lnTo>
                  <a:lnTo>
                    <a:pt x="0" y="23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9" name="Freeform 9"/>
            <p:cNvSpPr>
              <a:spLocks/>
            </p:cNvSpPr>
            <p:nvPr userDrawn="1"/>
          </p:nvSpPr>
          <p:spPr bwMode="white">
            <a:xfrm>
              <a:off x="0" y="3138"/>
              <a:ext cx="5760" cy="1186"/>
            </a:xfrm>
            <a:custGeom>
              <a:avLst/>
              <a:gdLst/>
              <a:ahLst/>
              <a:cxnLst>
                <a:cxn ang="0">
                  <a:pos x="0" y="1027"/>
                </a:cxn>
                <a:cxn ang="0">
                  <a:pos x="5760" y="1027"/>
                </a:cxn>
                <a:cxn ang="0">
                  <a:pos x="5760" y="409"/>
                </a:cxn>
                <a:cxn ang="0">
                  <a:pos x="4658" y="401"/>
                </a:cxn>
                <a:cxn ang="0">
                  <a:pos x="3948" y="309"/>
                </a:cxn>
                <a:cxn ang="0">
                  <a:pos x="2905" y="351"/>
                </a:cxn>
                <a:cxn ang="0">
                  <a:pos x="1419" y="175"/>
                </a:cxn>
                <a:cxn ang="0">
                  <a:pos x="659" y="84"/>
                </a:cxn>
                <a:cxn ang="0">
                  <a:pos x="0" y="0"/>
                </a:cxn>
                <a:cxn ang="0">
                  <a:pos x="0" y="1027"/>
                </a:cxn>
              </a:cxnLst>
              <a:rect l="0" t="0" r="r" b="b"/>
              <a:pathLst>
                <a:path w="5760" h="1027">
                  <a:moveTo>
                    <a:pt x="0" y="1027"/>
                  </a:moveTo>
                  <a:lnTo>
                    <a:pt x="5760" y="1027"/>
                  </a:lnTo>
                  <a:lnTo>
                    <a:pt x="5760" y="409"/>
                  </a:lnTo>
                  <a:cubicBezTo>
                    <a:pt x="5576" y="305"/>
                    <a:pt x="4960" y="418"/>
                    <a:pt x="4658" y="401"/>
                  </a:cubicBezTo>
                  <a:cubicBezTo>
                    <a:pt x="4356" y="384"/>
                    <a:pt x="4240" y="317"/>
                    <a:pt x="3948" y="309"/>
                  </a:cubicBezTo>
                  <a:cubicBezTo>
                    <a:pt x="3656" y="301"/>
                    <a:pt x="3326" y="373"/>
                    <a:pt x="2905" y="351"/>
                  </a:cubicBezTo>
                  <a:cubicBezTo>
                    <a:pt x="2404" y="342"/>
                    <a:pt x="1978" y="192"/>
                    <a:pt x="1419" y="175"/>
                  </a:cubicBezTo>
                  <a:cubicBezTo>
                    <a:pt x="1045" y="130"/>
                    <a:pt x="918" y="167"/>
                    <a:pt x="659" y="84"/>
                  </a:cubicBezTo>
                  <a:cubicBezTo>
                    <a:pt x="342" y="75"/>
                    <a:pt x="150" y="17"/>
                    <a:pt x="0" y="0"/>
                  </a:cubicBezTo>
                  <a:cubicBezTo>
                    <a:pt x="0" y="513"/>
                    <a:pt x="0" y="1027"/>
                    <a:pt x="0" y="102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</p:grpSp>
      <p:sp>
        <p:nvSpPr>
          <p:cNvPr id="6147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9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6148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2E2E48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597650"/>
            <a:ext cx="2895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2E2E48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2E2E48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3EC750F-770E-4407-9278-89D65BACE992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v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40000"/>
        <a:buFont typeface="Wingdings" pitchFamily="2" charset="2"/>
        <a:buChar char="u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64350"/>
            <a:chOff x="0" y="0"/>
            <a:chExt cx="5760" cy="4324"/>
          </a:xfrm>
        </p:grpSpPr>
        <p:sp>
          <p:nvSpPr>
            <p:cNvPr id="2" name="Rectangle 3"/>
            <p:cNvSpPr>
              <a:spLocks noChangeArrowheads="1"/>
            </p:cNvSpPr>
            <p:nvPr userDrawn="1"/>
          </p:nvSpPr>
          <p:spPr bwMode="white">
            <a:xfrm>
              <a:off x="0" y="331"/>
              <a:ext cx="5760" cy="332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3" name="Rectangle 4"/>
            <p:cNvSpPr>
              <a:spLocks noChangeArrowheads="1"/>
            </p:cNvSpPr>
            <p:nvPr userDrawn="1"/>
          </p:nvSpPr>
          <p:spPr bwMode="white">
            <a:xfrm>
              <a:off x="0" y="0"/>
              <a:ext cx="5760" cy="35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5" name="Freeform 5"/>
            <p:cNvSpPr>
              <a:spLocks/>
            </p:cNvSpPr>
            <p:nvPr userDrawn="1"/>
          </p:nvSpPr>
          <p:spPr bwMode="white">
            <a:xfrm>
              <a:off x="0" y="1596"/>
              <a:ext cx="5760" cy="1651"/>
            </a:xfrm>
            <a:custGeom>
              <a:avLst/>
              <a:gdLst/>
              <a:ahLst/>
              <a:cxnLst>
                <a:cxn ang="0">
                  <a:pos x="0" y="960"/>
                </a:cxn>
                <a:cxn ang="0">
                  <a:pos x="773" y="852"/>
                </a:cxn>
                <a:cxn ang="0">
                  <a:pos x="1536" y="594"/>
                </a:cxn>
                <a:cxn ang="0">
                  <a:pos x="2438" y="156"/>
                </a:cxn>
                <a:cxn ang="0">
                  <a:pos x="2678" y="24"/>
                </a:cxn>
                <a:cxn ang="0">
                  <a:pos x="2816" y="30"/>
                </a:cxn>
                <a:cxn ang="0">
                  <a:pos x="2876" y="0"/>
                </a:cxn>
                <a:cxn ang="0">
                  <a:pos x="3032" y="30"/>
                </a:cxn>
                <a:cxn ang="0">
                  <a:pos x="3086" y="12"/>
                </a:cxn>
                <a:cxn ang="0">
                  <a:pos x="3183" y="42"/>
                </a:cxn>
                <a:cxn ang="0">
                  <a:pos x="3333" y="120"/>
                </a:cxn>
                <a:cxn ang="0">
                  <a:pos x="3483" y="234"/>
                </a:cxn>
                <a:cxn ang="0">
                  <a:pos x="3741" y="396"/>
                </a:cxn>
                <a:cxn ang="0">
                  <a:pos x="4156" y="636"/>
                </a:cxn>
                <a:cxn ang="0">
                  <a:pos x="4510" y="768"/>
                </a:cxn>
                <a:cxn ang="0">
                  <a:pos x="4913" y="906"/>
                </a:cxn>
                <a:cxn ang="0">
                  <a:pos x="5304" y="1074"/>
                </a:cxn>
                <a:cxn ang="0">
                  <a:pos x="5760" y="1150"/>
                </a:cxn>
                <a:cxn ang="0">
                  <a:pos x="5760" y="1651"/>
                </a:cxn>
                <a:cxn ang="0">
                  <a:pos x="0" y="1651"/>
                </a:cxn>
                <a:cxn ang="0">
                  <a:pos x="0" y="960"/>
                </a:cxn>
              </a:cxnLst>
              <a:rect l="0" t="0" r="r" b="b"/>
              <a:pathLst>
                <a:path w="5760" h="1651">
                  <a:moveTo>
                    <a:pt x="0" y="960"/>
                  </a:moveTo>
                  <a:cubicBezTo>
                    <a:pt x="237" y="952"/>
                    <a:pt x="517" y="913"/>
                    <a:pt x="773" y="852"/>
                  </a:cubicBezTo>
                  <a:cubicBezTo>
                    <a:pt x="1029" y="791"/>
                    <a:pt x="1259" y="710"/>
                    <a:pt x="1536" y="594"/>
                  </a:cubicBezTo>
                  <a:cubicBezTo>
                    <a:pt x="1814" y="478"/>
                    <a:pt x="2247" y="251"/>
                    <a:pt x="2438" y="156"/>
                  </a:cubicBezTo>
                  <a:cubicBezTo>
                    <a:pt x="2628" y="61"/>
                    <a:pt x="2615" y="45"/>
                    <a:pt x="2678" y="24"/>
                  </a:cubicBezTo>
                  <a:cubicBezTo>
                    <a:pt x="2741" y="3"/>
                    <a:pt x="2783" y="34"/>
                    <a:pt x="2816" y="30"/>
                  </a:cubicBezTo>
                  <a:cubicBezTo>
                    <a:pt x="2849" y="26"/>
                    <a:pt x="2840" y="0"/>
                    <a:pt x="2876" y="0"/>
                  </a:cubicBezTo>
                  <a:cubicBezTo>
                    <a:pt x="2912" y="0"/>
                    <a:pt x="2997" y="28"/>
                    <a:pt x="3032" y="30"/>
                  </a:cubicBezTo>
                  <a:cubicBezTo>
                    <a:pt x="3067" y="32"/>
                    <a:pt x="3061" y="10"/>
                    <a:pt x="3086" y="12"/>
                  </a:cubicBezTo>
                  <a:cubicBezTo>
                    <a:pt x="3112" y="14"/>
                    <a:pt x="3142" y="24"/>
                    <a:pt x="3183" y="42"/>
                  </a:cubicBezTo>
                  <a:cubicBezTo>
                    <a:pt x="3224" y="60"/>
                    <a:pt x="3283" y="88"/>
                    <a:pt x="3333" y="120"/>
                  </a:cubicBezTo>
                  <a:cubicBezTo>
                    <a:pt x="3383" y="152"/>
                    <a:pt x="3415" y="188"/>
                    <a:pt x="3483" y="234"/>
                  </a:cubicBezTo>
                  <a:cubicBezTo>
                    <a:pt x="3551" y="280"/>
                    <a:pt x="3629" y="329"/>
                    <a:pt x="3741" y="396"/>
                  </a:cubicBezTo>
                  <a:cubicBezTo>
                    <a:pt x="3854" y="463"/>
                    <a:pt x="4028" y="574"/>
                    <a:pt x="4156" y="636"/>
                  </a:cubicBezTo>
                  <a:cubicBezTo>
                    <a:pt x="4284" y="698"/>
                    <a:pt x="4384" y="723"/>
                    <a:pt x="4510" y="768"/>
                  </a:cubicBezTo>
                  <a:cubicBezTo>
                    <a:pt x="4637" y="813"/>
                    <a:pt x="4781" y="855"/>
                    <a:pt x="4913" y="906"/>
                  </a:cubicBezTo>
                  <a:cubicBezTo>
                    <a:pt x="5045" y="957"/>
                    <a:pt x="5163" y="1033"/>
                    <a:pt x="5304" y="1074"/>
                  </a:cubicBezTo>
                  <a:cubicBezTo>
                    <a:pt x="5445" y="1115"/>
                    <a:pt x="5543" y="1125"/>
                    <a:pt x="5760" y="1150"/>
                  </a:cubicBezTo>
                  <a:cubicBezTo>
                    <a:pt x="5760" y="1400"/>
                    <a:pt x="5760" y="1651"/>
                    <a:pt x="5760" y="1651"/>
                  </a:cubicBezTo>
                  <a:lnTo>
                    <a:pt x="0" y="1651"/>
                  </a:lnTo>
                  <a:lnTo>
                    <a:pt x="0" y="96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6" name="Freeform 6"/>
            <p:cNvSpPr>
              <a:spLocks/>
            </p:cNvSpPr>
            <p:nvPr userDrawn="1"/>
          </p:nvSpPr>
          <p:spPr bwMode="white">
            <a:xfrm>
              <a:off x="380" y="1597"/>
              <a:ext cx="2495" cy="1054"/>
            </a:xfrm>
            <a:custGeom>
              <a:avLst/>
              <a:gdLst/>
              <a:ahLst/>
              <a:cxnLst>
                <a:cxn ang="0">
                  <a:pos x="909" y="650"/>
                </a:cxn>
                <a:cxn ang="0">
                  <a:pos x="2028" y="116"/>
                </a:cxn>
                <a:cxn ang="0">
                  <a:pos x="2253" y="20"/>
                </a:cxn>
                <a:cxn ang="0">
                  <a:pos x="2304" y="8"/>
                </a:cxn>
                <a:cxn ang="0">
                  <a:pos x="2388" y="20"/>
                </a:cxn>
                <a:cxn ang="0">
                  <a:pos x="2490" y="8"/>
                </a:cxn>
                <a:cxn ang="0">
                  <a:pos x="2424" y="62"/>
                </a:cxn>
                <a:cxn ang="0">
                  <a:pos x="2349" y="158"/>
                </a:cxn>
                <a:cxn ang="0">
                  <a:pos x="2295" y="182"/>
                </a:cxn>
                <a:cxn ang="0">
                  <a:pos x="2271" y="251"/>
                </a:cxn>
                <a:cxn ang="0">
                  <a:pos x="2304" y="332"/>
                </a:cxn>
                <a:cxn ang="0">
                  <a:pos x="2253" y="326"/>
                </a:cxn>
                <a:cxn ang="0">
                  <a:pos x="2226" y="386"/>
                </a:cxn>
                <a:cxn ang="0">
                  <a:pos x="2130" y="491"/>
                </a:cxn>
                <a:cxn ang="0">
                  <a:pos x="1980" y="710"/>
                </a:cxn>
                <a:cxn ang="0">
                  <a:pos x="1884" y="758"/>
                </a:cxn>
                <a:cxn ang="0">
                  <a:pos x="1782" y="845"/>
                </a:cxn>
                <a:cxn ang="0">
                  <a:pos x="1629" y="959"/>
                </a:cxn>
                <a:cxn ang="0">
                  <a:pos x="1458" y="1052"/>
                </a:cxn>
                <a:cxn ang="0">
                  <a:pos x="1560" y="932"/>
                </a:cxn>
                <a:cxn ang="0">
                  <a:pos x="1701" y="770"/>
                </a:cxn>
                <a:cxn ang="0">
                  <a:pos x="1785" y="644"/>
                </a:cxn>
                <a:cxn ang="0">
                  <a:pos x="1935" y="476"/>
                </a:cxn>
                <a:cxn ang="0">
                  <a:pos x="2034" y="350"/>
                </a:cxn>
                <a:cxn ang="0">
                  <a:pos x="2016" y="323"/>
                </a:cxn>
                <a:cxn ang="0">
                  <a:pos x="1947" y="434"/>
                </a:cxn>
                <a:cxn ang="0">
                  <a:pos x="1821" y="587"/>
                </a:cxn>
                <a:cxn ang="0">
                  <a:pos x="1704" y="662"/>
                </a:cxn>
                <a:cxn ang="0">
                  <a:pos x="1620" y="761"/>
                </a:cxn>
                <a:cxn ang="0">
                  <a:pos x="1584" y="728"/>
                </a:cxn>
                <a:cxn ang="0">
                  <a:pos x="1731" y="581"/>
                </a:cxn>
                <a:cxn ang="0">
                  <a:pos x="1851" y="467"/>
                </a:cxn>
                <a:cxn ang="0">
                  <a:pos x="1875" y="413"/>
                </a:cxn>
                <a:cxn ang="0">
                  <a:pos x="1788" y="515"/>
                </a:cxn>
                <a:cxn ang="0">
                  <a:pos x="1689" y="611"/>
                </a:cxn>
                <a:cxn ang="0">
                  <a:pos x="1605" y="665"/>
                </a:cxn>
                <a:cxn ang="0">
                  <a:pos x="1689" y="548"/>
                </a:cxn>
                <a:cxn ang="0">
                  <a:pos x="1746" y="506"/>
                </a:cxn>
                <a:cxn ang="0">
                  <a:pos x="1596" y="611"/>
                </a:cxn>
                <a:cxn ang="0">
                  <a:pos x="1542" y="689"/>
                </a:cxn>
                <a:cxn ang="0">
                  <a:pos x="1500" y="632"/>
                </a:cxn>
                <a:cxn ang="0">
                  <a:pos x="1590" y="563"/>
                </a:cxn>
                <a:cxn ang="0">
                  <a:pos x="1704" y="476"/>
                </a:cxn>
                <a:cxn ang="0">
                  <a:pos x="1659" y="485"/>
                </a:cxn>
                <a:cxn ang="0">
                  <a:pos x="1596" y="524"/>
                </a:cxn>
                <a:cxn ang="0">
                  <a:pos x="1530" y="560"/>
                </a:cxn>
                <a:cxn ang="0">
                  <a:pos x="1470" y="623"/>
                </a:cxn>
                <a:cxn ang="0">
                  <a:pos x="1401" y="662"/>
                </a:cxn>
                <a:cxn ang="0">
                  <a:pos x="1362" y="665"/>
                </a:cxn>
                <a:cxn ang="0">
                  <a:pos x="1263" y="653"/>
                </a:cxn>
                <a:cxn ang="0">
                  <a:pos x="1194" y="668"/>
                </a:cxn>
                <a:cxn ang="0">
                  <a:pos x="879" y="788"/>
                </a:cxn>
                <a:cxn ang="0">
                  <a:pos x="492" y="917"/>
                </a:cxn>
                <a:cxn ang="0">
                  <a:pos x="657" y="851"/>
                </a:cxn>
                <a:cxn ang="0">
                  <a:pos x="1035" y="716"/>
                </a:cxn>
                <a:cxn ang="0">
                  <a:pos x="1062" y="689"/>
                </a:cxn>
                <a:cxn ang="0">
                  <a:pos x="714" y="806"/>
                </a:cxn>
                <a:cxn ang="0">
                  <a:pos x="288" y="905"/>
                </a:cxn>
                <a:cxn ang="0">
                  <a:pos x="207" y="902"/>
                </a:cxn>
                <a:cxn ang="0">
                  <a:pos x="84" y="929"/>
                </a:cxn>
                <a:cxn ang="0">
                  <a:pos x="135" y="902"/>
                </a:cxn>
              </a:cxnLst>
              <a:rect l="0" t="0" r="r" b="b"/>
              <a:pathLst>
                <a:path w="2495" h="1054">
                  <a:moveTo>
                    <a:pt x="135" y="902"/>
                  </a:moveTo>
                  <a:cubicBezTo>
                    <a:pt x="270" y="859"/>
                    <a:pt x="683" y="732"/>
                    <a:pt x="909" y="650"/>
                  </a:cubicBezTo>
                  <a:cubicBezTo>
                    <a:pt x="1135" y="568"/>
                    <a:pt x="1305" y="499"/>
                    <a:pt x="1491" y="410"/>
                  </a:cubicBezTo>
                  <a:cubicBezTo>
                    <a:pt x="1677" y="321"/>
                    <a:pt x="1911" y="179"/>
                    <a:pt x="2028" y="116"/>
                  </a:cubicBezTo>
                  <a:cubicBezTo>
                    <a:pt x="2145" y="53"/>
                    <a:pt x="2156" y="48"/>
                    <a:pt x="2193" y="32"/>
                  </a:cubicBezTo>
                  <a:cubicBezTo>
                    <a:pt x="2230" y="16"/>
                    <a:pt x="2238" y="22"/>
                    <a:pt x="2253" y="20"/>
                  </a:cubicBezTo>
                  <a:cubicBezTo>
                    <a:pt x="2268" y="18"/>
                    <a:pt x="2278" y="22"/>
                    <a:pt x="2286" y="20"/>
                  </a:cubicBezTo>
                  <a:cubicBezTo>
                    <a:pt x="2294" y="18"/>
                    <a:pt x="2296" y="10"/>
                    <a:pt x="2304" y="8"/>
                  </a:cubicBezTo>
                  <a:cubicBezTo>
                    <a:pt x="2312" y="6"/>
                    <a:pt x="2320" y="6"/>
                    <a:pt x="2334" y="8"/>
                  </a:cubicBezTo>
                  <a:cubicBezTo>
                    <a:pt x="2348" y="10"/>
                    <a:pt x="2372" y="21"/>
                    <a:pt x="2388" y="20"/>
                  </a:cubicBezTo>
                  <a:cubicBezTo>
                    <a:pt x="2404" y="19"/>
                    <a:pt x="2416" y="4"/>
                    <a:pt x="2433" y="2"/>
                  </a:cubicBezTo>
                  <a:cubicBezTo>
                    <a:pt x="2450" y="0"/>
                    <a:pt x="2485" y="4"/>
                    <a:pt x="2490" y="8"/>
                  </a:cubicBezTo>
                  <a:cubicBezTo>
                    <a:pt x="2495" y="12"/>
                    <a:pt x="2474" y="17"/>
                    <a:pt x="2463" y="26"/>
                  </a:cubicBezTo>
                  <a:cubicBezTo>
                    <a:pt x="2452" y="35"/>
                    <a:pt x="2437" y="47"/>
                    <a:pt x="2424" y="62"/>
                  </a:cubicBezTo>
                  <a:cubicBezTo>
                    <a:pt x="2411" y="77"/>
                    <a:pt x="2397" y="103"/>
                    <a:pt x="2385" y="119"/>
                  </a:cubicBezTo>
                  <a:cubicBezTo>
                    <a:pt x="2373" y="135"/>
                    <a:pt x="2358" y="149"/>
                    <a:pt x="2349" y="158"/>
                  </a:cubicBezTo>
                  <a:cubicBezTo>
                    <a:pt x="2340" y="167"/>
                    <a:pt x="2340" y="172"/>
                    <a:pt x="2331" y="176"/>
                  </a:cubicBezTo>
                  <a:cubicBezTo>
                    <a:pt x="2322" y="180"/>
                    <a:pt x="2303" y="174"/>
                    <a:pt x="2295" y="182"/>
                  </a:cubicBezTo>
                  <a:cubicBezTo>
                    <a:pt x="2287" y="190"/>
                    <a:pt x="2284" y="216"/>
                    <a:pt x="2280" y="227"/>
                  </a:cubicBezTo>
                  <a:cubicBezTo>
                    <a:pt x="2276" y="238"/>
                    <a:pt x="2268" y="245"/>
                    <a:pt x="2271" y="251"/>
                  </a:cubicBezTo>
                  <a:cubicBezTo>
                    <a:pt x="2274" y="257"/>
                    <a:pt x="2293" y="253"/>
                    <a:pt x="2298" y="266"/>
                  </a:cubicBezTo>
                  <a:cubicBezTo>
                    <a:pt x="2303" y="279"/>
                    <a:pt x="2309" y="319"/>
                    <a:pt x="2304" y="332"/>
                  </a:cubicBezTo>
                  <a:cubicBezTo>
                    <a:pt x="2299" y="345"/>
                    <a:pt x="2273" y="345"/>
                    <a:pt x="2265" y="344"/>
                  </a:cubicBezTo>
                  <a:cubicBezTo>
                    <a:pt x="2257" y="343"/>
                    <a:pt x="2258" y="326"/>
                    <a:pt x="2253" y="326"/>
                  </a:cubicBezTo>
                  <a:cubicBezTo>
                    <a:pt x="2248" y="326"/>
                    <a:pt x="2236" y="337"/>
                    <a:pt x="2232" y="347"/>
                  </a:cubicBezTo>
                  <a:cubicBezTo>
                    <a:pt x="2228" y="357"/>
                    <a:pt x="2228" y="376"/>
                    <a:pt x="2226" y="386"/>
                  </a:cubicBezTo>
                  <a:cubicBezTo>
                    <a:pt x="2224" y="396"/>
                    <a:pt x="2236" y="390"/>
                    <a:pt x="2220" y="407"/>
                  </a:cubicBezTo>
                  <a:cubicBezTo>
                    <a:pt x="2204" y="424"/>
                    <a:pt x="2157" y="463"/>
                    <a:pt x="2130" y="491"/>
                  </a:cubicBezTo>
                  <a:cubicBezTo>
                    <a:pt x="2103" y="519"/>
                    <a:pt x="2083" y="539"/>
                    <a:pt x="2058" y="575"/>
                  </a:cubicBezTo>
                  <a:cubicBezTo>
                    <a:pt x="2033" y="611"/>
                    <a:pt x="1998" y="679"/>
                    <a:pt x="1980" y="710"/>
                  </a:cubicBezTo>
                  <a:cubicBezTo>
                    <a:pt x="1962" y="741"/>
                    <a:pt x="1966" y="756"/>
                    <a:pt x="1950" y="764"/>
                  </a:cubicBezTo>
                  <a:cubicBezTo>
                    <a:pt x="1934" y="772"/>
                    <a:pt x="1906" y="756"/>
                    <a:pt x="1884" y="758"/>
                  </a:cubicBezTo>
                  <a:cubicBezTo>
                    <a:pt x="1862" y="760"/>
                    <a:pt x="1832" y="762"/>
                    <a:pt x="1815" y="776"/>
                  </a:cubicBezTo>
                  <a:cubicBezTo>
                    <a:pt x="1798" y="790"/>
                    <a:pt x="1800" y="826"/>
                    <a:pt x="1782" y="845"/>
                  </a:cubicBezTo>
                  <a:cubicBezTo>
                    <a:pt x="1764" y="864"/>
                    <a:pt x="1730" y="871"/>
                    <a:pt x="1704" y="890"/>
                  </a:cubicBezTo>
                  <a:cubicBezTo>
                    <a:pt x="1678" y="909"/>
                    <a:pt x="1657" y="942"/>
                    <a:pt x="1629" y="959"/>
                  </a:cubicBezTo>
                  <a:cubicBezTo>
                    <a:pt x="1601" y="976"/>
                    <a:pt x="1561" y="980"/>
                    <a:pt x="1533" y="995"/>
                  </a:cubicBezTo>
                  <a:cubicBezTo>
                    <a:pt x="1505" y="1010"/>
                    <a:pt x="1469" y="1050"/>
                    <a:pt x="1458" y="1052"/>
                  </a:cubicBezTo>
                  <a:cubicBezTo>
                    <a:pt x="1447" y="1054"/>
                    <a:pt x="1450" y="1027"/>
                    <a:pt x="1467" y="1007"/>
                  </a:cubicBezTo>
                  <a:cubicBezTo>
                    <a:pt x="1484" y="987"/>
                    <a:pt x="1533" y="955"/>
                    <a:pt x="1560" y="932"/>
                  </a:cubicBezTo>
                  <a:cubicBezTo>
                    <a:pt x="1587" y="909"/>
                    <a:pt x="1606" y="893"/>
                    <a:pt x="1629" y="866"/>
                  </a:cubicBezTo>
                  <a:cubicBezTo>
                    <a:pt x="1652" y="839"/>
                    <a:pt x="1687" y="796"/>
                    <a:pt x="1701" y="770"/>
                  </a:cubicBezTo>
                  <a:cubicBezTo>
                    <a:pt x="1715" y="744"/>
                    <a:pt x="1699" y="731"/>
                    <a:pt x="1713" y="710"/>
                  </a:cubicBezTo>
                  <a:cubicBezTo>
                    <a:pt x="1727" y="689"/>
                    <a:pt x="1759" y="671"/>
                    <a:pt x="1785" y="644"/>
                  </a:cubicBezTo>
                  <a:cubicBezTo>
                    <a:pt x="1811" y="617"/>
                    <a:pt x="1844" y="573"/>
                    <a:pt x="1869" y="545"/>
                  </a:cubicBezTo>
                  <a:cubicBezTo>
                    <a:pt x="1894" y="517"/>
                    <a:pt x="1918" y="500"/>
                    <a:pt x="1935" y="476"/>
                  </a:cubicBezTo>
                  <a:cubicBezTo>
                    <a:pt x="1952" y="452"/>
                    <a:pt x="1955" y="422"/>
                    <a:pt x="1971" y="401"/>
                  </a:cubicBezTo>
                  <a:cubicBezTo>
                    <a:pt x="1987" y="380"/>
                    <a:pt x="2019" y="364"/>
                    <a:pt x="2034" y="350"/>
                  </a:cubicBezTo>
                  <a:cubicBezTo>
                    <a:pt x="2049" y="336"/>
                    <a:pt x="2064" y="318"/>
                    <a:pt x="2061" y="314"/>
                  </a:cubicBezTo>
                  <a:cubicBezTo>
                    <a:pt x="2058" y="310"/>
                    <a:pt x="2031" y="314"/>
                    <a:pt x="2016" y="323"/>
                  </a:cubicBezTo>
                  <a:cubicBezTo>
                    <a:pt x="2001" y="332"/>
                    <a:pt x="1982" y="350"/>
                    <a:pt x="1971" y="368"/>
                  </a:cubicBezTo>
                  <a:cubicBezTo>
                    <a:pt x="1960" y="386"/>
                    <a:pt x="1960" y="412"/>
                    <a:pt x="1947" y="434"/>
                  </a:cubicBezTo>
                  <a:cubicBezTo>
                    <a:pt x="1934" y="456"/>
                    <a:pt x="1914" y="475"/>
                    <a:pt x="1893" y="500"/>
                  </a:cubicBezTo>
                  <a:cubicBezTo>
                    <a:pt x="1872" y="525"/>
                    <a:pt x="1841" y="565"/>
                    <a:pt x="1821" y="587"/>
                  </a:cubicBezTo>
                  <a:cubicBezTo>
                    <a:pt x="1801" y="609"/>
                    <a:pt x="1790" y="619"/>
                    <a:pt x="1770" y="632"/>
                  </a:cubicBezTo>
                  <a:cubicBezTo>
                    <a:pt x="1750" y="645"/>
                    <a:pt x="1727" y="647"/>
                    <a:pt x="1704" y="662"/>
                  </a:cubicBezTo>
                  <a:cubicBezTo>
                    <a:pt x="1681" y="677"/>
                    <a:pt x="1646" y="709"/>
                    <a:pt x="1632" y="725"/>
                  </a:cubicBezTo>
                  <a:cubicBezTo>
                    <a:pt x="1618" y="741"/>
                    <a:pt x="1627" y="754"/>
                    <a:pt x="1620" y="761"/>
                  </a:cubicBezTo>
                  <a:cubicBezTo>
                    <a:pt x="1613" y="768"/>
                    <a:pt x="1593" y="775"/>
                    <a:pt x="1587" y="770"/>
                  </a:cubicBezTo>
                  <a:cubicBezTo>
                    <a:pt x="1581" y="765"/>
                    <a:pt x="1566" y="749"/>
                    <a:pt x="1584" y="728"/>
                  </a:cubicBezTo>
                  <a:cubicBezTo>
                    <a:pt x="1602" y="707"/>
                    <a:pt x="1668" y="665"/>
                    <a:pt x="1692" y="641"/>
                  </a:cubicBezTo>
                  <a:cubicBezTo>
                    <a:pt x="1716" y="617"/>
                    <a:pt x="1714" y="599"/>
                    <a:pt x="1731" y="581"/>
                  </a:cubicBezTo>
                  <a:cubicBezTo>
                    <a:pt x="1748" y="563"/>
                    <a:pt x="1774" y="552"/>
                    <a:pt x="1794" y="533"/>
                  </a:cubicBezTo>
                  <a:cubicBezTo>
                    <a:pt x="1814" y="514"/>
                    <a:pt x="1837" y="482"/>
                    <a:pt x="1851" y="467"/>
                  </a:cubicBezTo>
                  <a:cubicBezTo>
                    <a:pt x="1865" y="452"/>
                    <a:pt x="1874" y="452"/>
                    <a:pt x="1878" y="443"/>
                  </a:cubicBezTo>
                  <a:cubicBezTo>
                    <a:pt x="1882" y="434"/>
                    <a:pt x="1882" y="413"/>
                    <a:pt x="1875" y="413"/>
                  </a:cubicBezTo>
                  <a:cubicBezTo>
                    <a:pt x="1868" y="413"/>
                    <a:pt x="1847" y="426"/>
                    <a:pt x="1833" y="443"/>
                  </a:cubicBezTo>
                  <a:cubicBezTo>
                    <a:pt x="1819" y="460"/>
                    <a:pt x="1804" y="495"/>
                    <a:pt x="1788" y="515"/>
                  </a:cubicBezTo>
                  <a:cubicBezTo>
                    <a:pt x="1772" y="535"/>
                    <a:pt x="1751" y="550"/>
                    <a:pt x="1734" y="566"/>
                  </a:cubicBezTo>
                  <a:cubicBezTo>
                    <a:pt x="1717" y="582"/>
                    <a:pt x="1704" y="595"/>
                    <a:pt x="1689" y="611"/>
                  </a:cubicBezTo>
                  <a:cubicBezTo>
                    <a:pt x="1674" y="627"/>
                    <a:pt x="1655" y="656"/>
                    <a:pt x="1641" y="665"/>
                  </a:cubicBezTo>
                  <a:cubicBezTo>
                    <a:pt x="1627" y="674"/>
                    <a:pt x="1609" y="674"/>
                    <a:pt x="1605" y="665"/>
                  </a:cubicBezTo>
                  <a:cubicBezTo>
                    <a:pt x="1601" y="656"/>
                    <a:pt x="1603" y="627"/>
                    <a:pt x="1617" y="608"/>
                  </a:cubicBezTo>
                  <a:cubicBezTo>
                    <a:pt x="1631" y="589"/>
                    <a:pt x="1672" y="560"/>
                    <a:pt x="1689" y="548"/>
                  </a:cubicBezTo>
                  <a:cubicBezTo>
                    <a:pt x="1706" y="536"/>
                    <a:pt x="1713" y="540"/>
                    <a:pt x="1722" y="533"/>
                  </a:cubicBezTo>
                  <a:cubicBezTo>
                    <a:pt x="1731" y="526"/>
                    <a:pt x="1752" y="507"/>
                    <a:pt x="1746" y="506"/>
                  </a:cubicBezTo>
                  <a:cubicBezTo>
                    <a:pt x="1740" y="505"/>
                    <a:pt x="1711" y="513"/>
                    <a:pt x="1686" y="530"/>
                  </a:cubicBezTo>
                  <a:cubicBezTo>
                    <a:pt x="1661" y="547"/>
                    <a:pt x="1617" y="587"/>
                    <a:pt x="1596" y="611"/>
                  </a:cubicBezTo>
                  <a:cubicBezTo>
                    <a:pt x="1575" y="635"/>
                    <a:pt x="1569" y="661"/>
                    <a:pt x="1560" y="674"/>
                  </a:cubicBezTo>
                  <a:cubicBezTo>
                    <a:pt x="1551" y="687"/>
                    <a:pt x="1549" y="694"/>
                    <a:pt x="1542" y="689"/>
                  </a:cubicBezTo>
                  <a:cubicBezTo>
                    <a:pt x="1535" y="684"/>
                    <a:pt x="1525" y="650"/>
                    <a:pt x="1518" y="641"/>
                  </a:cubicBezTo>
                  <a:cubicBezTo>
                    <a:pt x="1511" y="632"/>
                    <a:pt x="1496" y="639"/>
                    <a:pt x="1500" y="632"/>
                  </a:cubicBezTo>
                  <a:cubicBezTo>
                    <a:pt x="1504" y="625"/>
                    <a:pt x="1527" y="607"/>
                    <a:pt x="1542" y="596"/>
                  </a:cubicBezTo>
                  <a:cubicBezTo>
                    <a:pt x="1557" y="585"/>
                    <a:pt x="1571" y="574"/>
                    <a:pt x="1590" y="563"/>
                  </a:cubicBezTo>
                  <a:cubicBezTo>
                    <a:pt x="1609" y="552"/>
                    <a:pt x="1637" y="541"/>
                    <a:pt x="1656" y="527"/>
                  </a:cubicBezTo>
                  <a:cubicBezTo>
                    <a:pt x="1675" y="513"/>
                    <a:pt x="1692" y="489"/>
                    <a:pt x="1704" y="476"/>
                  </a:cubicBezTo>
                  <a:cubicBezTo>
                    <a:pt x="1716" y="463"/>
                    <a:pt x="1735" y="451"/>
                    <a:pt x="1728" y="452"/>
                  </a:cubicBezTo>
                  <a:cubicBezTo>
                    <a:pt x="1721" y="453"/>
                    <a:pt x="1673" y="473"/>
                    <a:pt x="1659" y="485"/>
                  </a:cubicBezTo>
                  <a:cubicBezTo>
                    <a:pt x="1645" y="497"/>
                    <a:pt x="1652" y="517"/>
                    <a:pt x="1641" y="524"/>
                  </a:cubicBezTo>
                  <a:cubicBezTo>
                    <a:pt x="1630" y="531"/>
                    <a:pt x="1608" y="518"/>
                    <a:pt x="1596" y="524"/>
                  </a:cubicBezTo>
                  <a:cubicBezTo>
                    <a:pt x="1584" y="530"/>
                    <a:pt x="1583" y="554"/>
                    <a:pt x="1572" y="560"/>
                  </a:cubicBezTo>
                  <a:cubicBezTo>
                    <a:pt x="1561" y="566"/>
                    <a:pt x="1541" y="553"/>
                    <a:pt x="1530" y="560"/>
                  </a:cubicBezTo>
                  <a:cubicBezTo>
                    <a:pt x="1519" y="567"/>
                    <a:pt x="1516" y="594"/>
                    <a:pt x="1506" y="605"/>
                  </a:cubicBezTo>
                  <a:cubicBezTo>
                    <a:pt x="1496" y="616"/>
                    <a:pt x="1481" y="611"/>
                    <a:pt x="1470" y="623"/>
                  </a:cubicBezTo>
                  <a:cubicBezTo>
                    <a:pt x="1459" y="635"/>
                    <a:pt x="1448" y="671"/>
                    <a:pt x="1437" y="677"/>
                  </a:cubicBezTo>
                  <a:cubicBezTo>
                    <a:pt x="1426" y="683"/>
                    <a:pt x="1406" y="671"/>
                    <a:pt x="1401" y="662"/>
                  </a:cubicBezTo>
                  <a:cubicBezTo>
                    <a:pt x="1396" y="653"/>
                    <a:pt x="1410" y="623"/>
                    <a:pt x="1404" y="623"/>
                  </a:cubicBezTo>
                  <a:cubicBezTo>
                    <a:pt x="1398" y="623"/>
                    <a:pt x="1384" y="656"/>
                    <a:pt x="1362" y="665"/>
                  </a:cubicBezTo>
                  <a:cubicBezTo>
                    <a:pt x="1340" y="674"/>
                    <a:pt x="1288" y="682"/>
                    <a:pt x="1272" y="680"/>
                  </a:cubicBezTo>
                  <a:cubicBezTo>
                    <a:pt x="1256" y="678"/>
                    <a:pt x="1268" y="660"/>
                    <a:pt x="1263" y="653"/>
                  </a:cubicBezTo>
                  <a:cubicBezTo>
                    <a:pt x="1258" y="646"/>
                    <a:pt x="1253" y="636"/>
                    <a:pt x="1242" y="638"/>
                  </a:cubicBezTo>
                  <a:cubicBezTo>
                    <a:pt x="1231" y="640"/>
                    <a:pt x="1224" y="654"/>
                    <a:pt x="1194" y="668"/>
                  </a:cubicBezTo>
                  <a:cubicBezTo>
                    <a:pt x="1164" y="682"/>
                    <a:pt x="1111" y="702"/>
                    <a:pt x="1059" y="722"/>
                  </a:cubicBezTo>
                  <a:cubicBezTo>
                    <a:pt x="1007" y="742"/>
                    <a:pt x="950" y="763"/>
                    <a:pt x="879" y="788"/>
                  </a:cubicBezTo>
                  <a:cubicBezTo>
                    <a:pt x="808" y="813"/>
                    <a:pt x="698" y="853"/>
                    <a:pt x="633" y="875"/>
                  </a:cubicBezTo>
                  <a:cubicBezTo>
                    <a:pt x="568" y="897"/>
                    <a:pt x="513" y="914"/>
                    <a:pt x="492" y="917"/>
                  </a:cubicBezTo>
                  <a:cubicBezTo>
                    <a:pt x="471" y="920"/>
                    <a:pt x="477" y="904"/>
                    <a:pt x="504" y="893"/>
                  </a:cubicBezTo>
                  <a:cubicBezTo>
                    <a:pt x="531" y="882"/>
                    <a:pt x="602" y="869"/>
                    <a:pt x="657" y="851"/>
                  </a:cubicBezTo>
                  <a:cubicBezTo>
                    <a:pt x="712" y="833"/>
                    <a:pt x="774" y="807"/>
                    <a:pt x="837" y="785"/>
                  </a:cubicBezTo>
                  <a:cubicBezTo>
                    <a:pt x="900" y="763"/>
                    <a:pt x="994" y="733"/>
                    <a:pt x="1035" y="716"/>
                  </a:cubicBezTo>
                  <a:cubicBezTo>
                    <a:pt x="1076" y="699"/>
                    <a:pt x="1079" y="690"/>
                    <a:pt x="1083" y="686"/>
                  </a:cubicBezTo>
                  <a:cubicBezTo>
                    <a:pt x="1087" y="682"/>
                    <a:pt x="1091" y="679"/>
                    <a:pt x="1062" y="689"/>
                  </a:cubicBezTo>
                  <a:cubicBezTo>
                    <a:pt x="1033" y="699"/>
                    <a:pt x="964" y="727"/>
                    <a:pt x="906" y="746"/>
                  </a:cubicBezTo>
                  <a:cubicBezTo>
                    <a:pt x="848" y="765"/>
                    <a:pt x="779" y="788"/>
                    <a:pt x="714" y="806"/>
                  </a:cubicBezTo>
                  <a:cubicBezTo>
                    <a:pt x="649" y="824"/>
                    <a:pt x="584" y="838"/>
                    <a:pt x="513" y="854"/>
                  </a:cubicBezTo>
                  <a:cubicBezTo>
                    <a:pt x="442" y="870"/>
                    <a:pt x="344" y="893"/>
                    <a:pt x="288" y="905"/>
                  </a:cubicBezTo>
                  <a:cubicBezTo>
                    <a:pt x="232" y="917"/>
                    <a:pt x="190" y="926"/>
                    <a:pt x="177" y="926"/>
                  </a:cubicBezTo>
                  <a:cubicBezTo>
                    <a:pt x="164" y="926"/>
                    <a:pt x="208" y="904"/>
                    <a:pt x="207" y="902"/>
                  </a:cubicBezTo>
                  <a:cubicBezTo>
                    <a:pt x="206" y="900"/>
                    <a:pt x="188" y="907"/>
                    <a:pt x="168" y="911"/>
                  </a:cubicBezTo>
                  <a:cubicBezTo>
                    <a:pt x="148" y="915"/>
                    <a:pt x="95" y="929"/>
                    <a:pt x="84" y="929"/>
                  </a:cubicBezTo>
                  <a:cubicBezTo>
                    <a:pt x="73" y="929"/>
                    <a:pt x="91" y="912"/>
                    <a:pt x="99" y="908"/>
                  </a:cubicBezTo>
                  <a:cubicBezTo>
                    <a:pt x="107" y="904"/>
                    <a:pt x="0" y="945"/>
                    <a:pt x="135" y="90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7" name="Freeform 7"/>
            <p:cNvSpPr>
              <a:spLocks/>
            </p:cNvSpPr>
            <p:nvPr userDrawn="1"/>
          </p:nvSpPr>
          <p:spPr bwMode="white">
            <a:xfrm>
              <a:off x="2761" y="1582"/>
              <a:ext cx="1090" cy="944"/>
            </a:xfrm>
            <a:custGeom>
              <a:avLst/>
              <a:gdLst/>
              <a:ahLst/>
              <a:cxnLst>
                <a:cxn ang="0">
                  <a:pos x="262" y="29"/>
                </a:cxn>
                <a:cxn ang="0">
                  <a:pos x="310" y="5"/>
                </a:cxn>
                <a:cxn ang="0">
                  <a:pos x="415" y="80"/>
                </a:cxn>
                <a:cxn ang="0">
                  <a:pos x="415" y="164"/>
                </a:cxn>
                <a:cxn ang="0">
                  <a:pos x="439" y="239"/>
                </a:cxn>
                <a:cxn ang="0">
                  <a:pos x="532" y="266"/>
                </a:cxn>
                <a:cxn ang="0">
                  <a:pos x="544" y="338"/>
                </a:cxn>
                <a:cxn ang="0">
                  <a:pos x="646" y="431"/>
                </a:cxn>
                <a:cxn ang="0">
                  <a:pos x="982" y="641"/>
                </a:cxn>
                <a:cxn ang="0">
                  <a:pos x="1084" y="740"/>
                </a:cxn>
                <a:cxn ang="0">
                  <a:pos x="922" y="722"/>
                </a:cxn>
                <a:cxn ang="0">
                  <a:pos x="826" y="740"/>
                </a:cxn>
                <a:cxn ang="0">
                  <a:pos x="607" y="548"/>
                </a:cxn>
                <a:cxn ang="0">
                  <a:pos x="496" y="536"/>
                </a:cxn>
                <a:cxn ang="0">
                  <a:pos x="520" y="722"/>
                </a:cxn>
                <a:cxn ang="0">
                  <a:pos x="472" y="800"/>
                </a:cxn>
                <a:cxn ang="0">
                  <a:pos x="364" y="833"/>
                </a:cxn>
                <a:cxn ang="0">
                  <a:pos x="205" y="944"/>
                </a:cxn>
                <a:cxn ang="0">
                  <a:pos x="139" y="899"/>
                </a:cxn>
                <a:cxn ang="0">
                  <a:pos x="148" y="818"/>
                </a:cxn>
                <a:cxn ang="0">
                  <a:pos x="103" y="785"/>
                </a:cxn>
                <a:cxn ang="0">
                  <a:pos x="25" y="815"/>
                </a:cxn>
                <a:cxn ang="0">
                  <a:pos x="220" y="647"/>
                </a:cxn>
                <a:cxn ang="0">
                  <a:pos x="307" y="542"/>
                </a:cxn>
                <a:cxn ang="0">
                  <a:pos x="235" y="473"/>
                </a:cxn>
                <a:cxn ang="0">
                  <a:pos x="211" y="404"/>
                </a:cxn>
                <a:cxn ang="0">
                  <a:pos x="190" y="335"/>
                </a:cxn>
                <a:cxn ang="0">
                  <a:pos x="157" y="296"/>
                </a:cxn>
                <a:cxn ang="0">
                  <a:pos x="148" y="236"/>
                </a:cxn>
                <a:cxn ang="0">
                  <a:pos x="121" y="164"/>
                </a:cxn>
                <a:cxn ang="0">
                  <a:pos x="88" y="68"/>
                </a:cxn>
                <a:cxn ang="0">
                  <a:pos x="127" y="89"/>
                </a:cxn>
                <a:cxn ang="0">
                  <a:pos x="139" y="56"/>
                </a:cxn>
                <a:cxn ang="0">
                  <a:pos x="148" y="23"/>
                </a:cxn>
                <a:cxn ang="0">
                  <a:pos x="187" y="53"/>
                </a:cxn>
                <a:cxn ang="0">
                  <a:pos x="196" y="107"/>
                </a:cxn>
                <a:cxn ang="0">
                  <a:pos x="244" y="122"/>
                </a:cxn>
                <a:cxn ang="0">
                  <a:pos x="319" y="155"/>
                </a:cxn>
                <a:cxn ang="0">
                  <a:pos x="361" y="152"/>
                </a:cxn>
                <a:cxn ang="0">
                  <a:pos x="259" y="92"/>
                </a:cxn>
                <a:cxn ang="0">
                  <a:pos x="220" y="44"/>
                </a:cxn>
              </a:cxnLst>
              <a:rect l="0" t="0" r="r" b="b"/>
              <a:pathLst>
                <a:path w="1090" h="944">
                  <a:moveTo>
                    <a:pt x="220" y="44"/>
                  </a:moveTo>
                  <a:cubicBezTo>
                    <a:pt x="214" y="39"/>
                    <a:pt x="250" y="35"/>
                    <a:pt x="262" y="29"/>
                  </a:cubicBezTo>
                  <a:cubicBezTo>
                    <a:pt x="274" y="23"/>
                    <a:pt x="284" y="9"/>
                    <a:pt x="292" y="5"/>
                  </a:cubicBezTo>
                  <a:cubicBezTo>
                    <a:pt x="300" y="1"/>
                    <a:pt x="299" y="0"/>
                    <a:pt x="310" y="5"/>
                  </a:cubicBezTo>
                  <a:cubicBezTo>
                    <a:pt x="321" y="10"/>
                    <a:pt x="341" y="23"/>
                    <a:pt x="358" y="35"/>
                  </a:cubicBezTo>
                  <a:cubicBezTo>
                    <a:pt x="375" y="47"/>
                    <a:pt x="402" y="64"/>
                    <a:pt x="415" y="80"/>
                  </a:cubicBezTo>
                  <a:cubicBezTo>
                    <a:pt x="428" y="96"/>
                    <a:pt x="436" y="114"/>
                    <a:pt x="436" y="128"/>
                  </a:cubicBezTo>
                  <a:cubicBezTo>
                    <a:pt x="436" y="142"/>
                    <a:pt x="414" y="155"/>
                    <a:pt x="415" y="164"/>
                  </a:cubicBezTo>
                  <a:cubicBezTo>
                    <a:pt x="416" y="173"/>
                    <a:pt x="441" y="172"/>
                    <a:pt x="445" y="185"/>
                  </a:cubicBezTo>
                  <a:cubicBezTo>
                    <a:pt x="449" y="198"/>
                    <a:pt x="431" y="226"/>
                    <a:pt x="439" y="239"/>
                  </a:cubicBezTo>
                  <a:cubicBezTo>
                    <a:pt x="447" y="252"/>
                    <a:pt x="475" y="262"/>
                    <a:pt x="490" y="266"/>
                  </a:cubicBezTo>
                  <a:cubicBezTo>
                    <a:pt x="505" y="270"/>
                    <a:pt x="517" y="256"/>
                    <a:pt x="532" y="266"/>
                  </a:cubicBezTo>
                  <a:cubicBezTo>
                    <a:pt x="547" y="276"/>
                    <a:pt x="575" y="314"/>
                    <a:pt x="577" y="326"/>
                  </a:cubicBezTo>
                  <a:cubicBezTo>
                    <a:pt x="579" y="338"/>
                    <a:pt x="546" y="331"/>
                    <a:pt x="544" y="338"/>
                  </a:cubicBezTo>
                  <a:cubicBezTo>
                    <a:pt x="542" y="345"/>
                    <a:pt x="545" y="356"/>
                    <a:pt x="562" y="371"/>
                  </a:cubicBezTo>
                  <a:cubicBezTo>
                    <a:pt x="579" y="386"/>
                    <a:pt x="604" y="404"/>
                    <a:pt x="646" y="431"/>
                  </a:cubicBezTo>
                  <a:cubicBezTo>
                    <a:pt x="688" y="458"/>
                    <a:pt x="761" y="501"/>
                    <a:pt x="817" y="536"/>
                  </a:cubicBezTo>
                  <a:cubicBezTo>
                    <a:pt x="873" y="571"/>
                    <a:pt x="949" y="617"/>
                    <a:pt x="982" y="641"/>
                  </a:cubicBezTo>
                  <a:cubicBezTo>
                    <a:pt x="1015" y="665"/>
                    <a:pt x="995" y="664"/>
                    <a:pt x="1012" y="680"/>
                  </a:cubicBezTo>
                  <a:cubicBezTo>
                    <a:pt x="1029" y="696"/>
                    <a:pt x="1078" y="726"/>
                    <a:pt x="1084" y="740"/>
                  </a:cubicBezTo>
                  <a:cubicBezTo>
                    <a:pt x="1090" y="754"/>
                    <a:pt x="1078" y="767"/>
                    <a:pt x="1051" y="764"/>
                  </a:cubicBezTo>
                  <a:cubicBezTo>
                    <a:pt x="1024" y="761"/>
                    <a:pt x="950" y="724"/>
                    <a:pt x="922" y="722"/>
                  </a:cubicBezTo>
                  <a:cubicBezTo>
                    <a:pt x="894" y="720"/>
                    <a:pt x="896" y="746"/>
                    <a:pt x="880" y="749"/>
                  </a:cubicBezTo>
                  <a:cubicBezTo>
                    <a:pt x="864" y="752"/>
                    <a:pt x="858" y="758"/>
                    <a:pt x="826" y="740"/>
                  </a:cubicBezTo>
                  <a:cubicBezTo>
                    <a:pt x="794" y="722"/>
                    <a:pt x="725" y="673"/>
                    <a:pt x="688" y="641"/>
                  </a:cubicBezTo>
                  <a:cubicBezTo>
                    <a:pt x="651" y="609"/>
                    <a:pt x="630" y="570"/>
                    <a:pt x="607" y="548"/>
                  </a:cubicBezTo>
                  <a:cubicBezTo>
                    <a:pt x="584" y="526"/>
                    <a:pt x="565" y="508"/>
                    <a:pt x="547" y="506"/>
                  </a:cubicBezTo>
                  <a:cubicBezTo>
                    <a:pt x="529" y="504"/>
                    <a:pt x="510" y="515"/>
                    <a:pt x="496" y="536"/>
                  </a:cubicBezTo>
                  <a:cubicBezTo>
                    <a:pt x="482" y="557"/>
                    <a:pt x="459" y="601"/>
                    <a:pt x="463" y="632"/>
                  </a:cubicBezTo>
                  <a:cubicBezTo>
                    <a:pt x="467" y="663"/>
                    <a:pt x="514" y="695"/>
                    <a:pt x="520" y="722"/>
                  </a:cubicBezTo>
                  <a:cubicBezTo>
                    <a:pt x="526" y="749"/>
                    <a:pt x="510" y="784"/>
                    <a:pt x="502" y="797"/>
                  </a:cubicBezTo>
                  <a:cubicBezTo>
                    <a:pt x="494" y="810"/>
                    <a:pt x="480" y="802"/>
                    <a:pt x="472" y="800"/>
                  </a:cubicBezTo>
                  <a:cubicBezTo>
                    <a:pt x="464" y="798"/>
                    <a:pt x="469" y="780"/>
                    <a:pt x="451" y="785"/>
                  </a:cubicBezTo>
                  <a:cubicBezTo>
                    <a:pt x="433" y="790"/>
                    <a:pt x="393" y="814"/>
                    <a:pt x="364" y="833"/>
                  </a:cubicBezTo>
                  <a:cubicBezTo>
                    <a:pt x="335" y="852"/>
                    <a:pt x="303" y="881"/>
                    <a:pt x="277" y="899"/>
                  </a:cubicBezTo>
                  <a:cubicBezTo>
                    <a:pt x="251" y="917"/>
                    <a:pt x="222" y="944"/>
                    <a:pt x="205" y="944"/>
                  </a:cubicBezTo>
                  <a:cubicBezTo>
                    <a:pt x="188" y="944"/>
                    <a:pt x="183" y="906"/>
                    <a:pt x="172" y="899"/>
                  </a:cubicBezTo>
                  <a:cubicBezTo>
                    <a:pt x="161" y="892"/>
                    <a:pt x="150" y="901"/>
                    <a:pt x="139" y="899"/>
                  </a:cubicBezTo>
                  <a:cubicBezTo>
                    <a:pt x="128" y="897"/>
                    <a:pt x="102" y="897"/>
                    <a:pt x="103" y="884"/>
                  </a:cubicBezTo>
                  <a:cubicBezTo>
                    <a:pt x="104" y="871"/>
                    <a:pt x="133" y="839"/>
                    <a:pt x="148" y="818"/>
                  </a:cubicBezTo>
                  <a:cubicBezTo>
                    <a:pt x="163" y="797"/>
                    <a:pt x="203" y="760"/>
                    <a:pt x="196" y="755"/>
                  </a:cubicBezTo>
                  <a:cubicBezTo>
                    <a:pt x="189" y="750"/>
                    <a:pt x="133" y="768"/>
                    <a:pt x="103" y="785"/>
                  </a:cubicBezTo>
                  <a:cubicBezTo>
                    <a:pt x="73" y="802"/>
                    <a:pt x="26" y="852"/>
                    <a:pt x="13" y="857"/>
                  </a:cubicBezTo>
                  <a:cubicBezTo>
                    <a:pt x="0" y="862"/>
                    <a:pt x="5" y="836"/>
                    <a:pt x="25" y="815"/>
                  </a:cubicBezTo>
                  <a:cubicBezTo>
                    <a:pt x="45" y="794"/>
                    <a:pt x="97" y="756"/>
                    <a:pt x="130" y="728"/>
                  </a:cubicBezTo>
                  <a:cubicBezTo>
                    <a:pt x="163" y="700"/>
                    <a:pt x="199" y="671"/>
                    <a:pt x="220" y="647"/>
                  </a:cubicBezTo>
                  <a:cubicBezTo>
                    <a:pt x="241" y="623"/>
                    <a:pt x="245" y="602"/>
                    <a:pt x="259" y="584"/>
                  </a:cubicBezTo>
                  <a:cubicBezTo>
                    <a:pt x="273" y="566"/>
                    <a:pt x="301" y="556"/>
                    <a:pt x="307" y="542"/>
                  </a:cubicBezTo>
                  <a:cubicBezTo>
                    <a:pt x="313" y="528"/>
                    <a:pt x="310" y="511"/>
                    <a:pt x="298" y="500"/>
                  </a:cubicBezTo>
                  <a:cubicBezTo>
                    <a:pt x="286" y="489"/>
                    <a:pt x="240" y="485"/>
                    <a:pt x="235" y="473"/>
                  </a:cubicBezTo>
                  <a:cubicBezTo>
                    <a:pt x="230" y="461"/>
                    <a:pt x="272" y="436"/>
                    <a:pt x="268" y="425"/>
                  </a:cubicBezTo>
                  <a:cubicBezTo>
                    <a:pt x="264" y="414"/>
                    <a:pt x="218" y="414"/>
                    <a:pt x="211" y="404"/>
                  </a:cubicBezTo>
                  <a:cubicBezTo>
                    <a:pt x="204" y="394"/>
                    <a:pt x="229" y="376"/>
                    <a:pt x="226" y="365"/>
                  </a:cubicBezTo>
                  <a:cubicBezTo>
                    <a:pt x="223" y="354"/>
                    <a:pt x="196" y="343"/>
                    <a:pt x="190" y="335"/>
                  </a:cubicBezTo>
                  <a:cubicBezTo>
                    <a:pt x="184" y="327"/>
                    <a:pt x="192" y="320"/>
                    <a:pt x="187" y="314"/>
                  </a:cubicBezTo>
                  <a:cubicBezTo>
                    <a:pt x="182" y="308"/>
                    <a:pt x="167" y="304"/>
                    <a:pt x="157" y="296"/>
                  </a:cubicBezTo>
                  <a:cubicBezTo>
                    <a:pt x="147" y="288"/>
                    <a:pt x="129" y="276"/>
                    <a:pt x="127" y="266"/>
                  </a:cubicBezTo>
                  <a:cubicBezTo>
                    <a:pt x="125" y="256"/>
                    <a:pt x="144" y="246"/>
                    <a:pt x="148" y="236"/>
                  </a:cubicBezTo>
                  <a:cubicBezTo>
                    <a:pt x="152" y="226"/>
                    <a:pt x="155" y="218"/>
                    <a:pt x="151" y="206"/>
                  </a:cubicBezTo>
                  <a:cubicBezTo>
                    <a:pt x="147" y="194"/>
                    <a:pt x="134" y="178"/>
                    <a:pt x="121" y="164"/>
                  </a:cubicBezTo>
                  <a:cubicBezTo>
                    <a:pt x="108" y="150"/>
                    <a:pt x="78" y="141"/>
                    <a:pt x="73" y="125"/>
                  </a:cubicBezTo>
                  <a:cubicBezTo>
                    <a:pt x="68" y="109"/>
                    <a:pt x="78" y="68"/>
                    <a:pt x="88" y="68"/>
                  </a:cubicBezTo>
                  <a:cubicBezTo>
                    <a:pt x="98" y="68"/>
                    <a:pt x="130" y="125"/>
                    <a:pt x="136" y="128"/>
                  </a:cubicBezTo>
                  <a:cubicBezTo>
                    <a:pt x="142" y="131"/>
                    <a:pt x="132" y="100"/>
                    <a:pt x="127" y="89"/>
                  </a:cubicBezTo>
                  <a:cubicBezTo>
                    <a:pt x="122" y="78"/>
                    <a:pt x="101" y="67"/>
                    <a:pt x="103" y="62"/>
                  </a:cubicBezTo>
                  <a:cubicBezTo>
                    <a:pt x="105" y="57"/>
                    <a:pt x="135" y="61"/>
                    <a:pt x="139" y="56"/>
                  </a:cubicBezTo>
                  <a:cubicBezTo>
                    <a:pt x="143" y="51"/>
                    <a:pt x="126" y="37"/>
                    <a:pt x="127" y="32"/>
                  </a:cubicBezTo>
                  <a:cubicBezTo>
                    <a:pt x="128" y="27"/>
                    <a:pt x="142" y="20"/>
                    <a:pt x="148" y="23"/>
                  </a:cubicBezTo>
                  <a:cubicBezTo>
                    <a:pt x="154" y="26"/>
                    <a:pt x="157" y="45"/>
                    <a:pt x="163" y="50"/>
                  </a:cubicBezTo>
                  <a:cubicBezTo>
                    <a:pt x="169" y="55"/>
                    <a:pt x="186" y="42"/>
                    <a:pt x="187" y="53"/>
                  </a:cubicBezTo>
                  <a:cubicBezTo>
                    <a:pt x="188" y="64"/>
                    <a:pt x="171" y="110"/>
                    <a:pt x="172" y="119"/>
                  </a:cubicBezTo>
                  <a:cubicBezTo>
                    <a:pt x="173" y="128"/>
                    <a:pt x="190" y="112"/>
                    <a:pt x="196" y="107"/>
                  </a:cubicBezTo>
                  <a:cubicBezTo>
                    <a:pt x="202" y="102"/>
                    <a:pt x="203" y="86"/>
                    <a:pt x="211" y="89"/>
                  </a:cubicBezTo>
                  <a:cubicBezTo>
                    <a:pt x="219" y="92"/>
                    <a:pt x="237" y="112"/>
                    <a:pt x="244" y="122"/>
                  </a:cubicBezTo>
                  <a:cubicBezTo>
                    <a:pt x="251" y="132"/>
                    <a:pt x="244" y="144"/>
                    <a:pt x="256" y="149"/>
                  </a:cubicBezTo>
                  <a:cubicBezTo>
                    <a:pt x="268" y="154"/>
                    <a:pt x="307" y="148"/>
                    <a:pt x="319" y="155"/>
                  </a:cubicBezTo>
                  <a:cubicBezTo>
                    <a:pt x="331" y="162"/>
                    <a:pt x="318" y="192"/>
                    <a:pt x="325" y="191"/>
                  </a:cubicBezTo>
                  <a:cubicBezTo>
                    <a:pt x="332" y="190"/>
                    <a:pt x="362" y="160"/>
                    <a:pt x="361" y="152"/>
                  </a:cubicBezTo>
                  <a:cubicBezTo>
                    <a:pt x="360" y="144"/>
                    <a:pt x="336" y="153"/>
                    <a:pt x="319" y="143"/>
                  </a:cubicBezTo>
                  <a:cubicBezTo>
                    <a:pt x="302" y="133"/>
                    <a:pt x="262" y="105"/>
                    <a:pt x="259" y="92"/>
                  </a:cubicBezTo>
                  <a:cubicBezTo>
                    <a:pt x="256" y="79"/>
                    <a:pt x="304" y="69"/>
                    <a:pt x="298" y="62"/>
                  </a:cubicBezTo>
                  <a:cubicBezTo>
                    <a:pt x="292" y="55"/>
                    <a:pt x="226" y="49"/>
                    <a:pt x="220" y="4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8" name="Freeform 8"/>
            <p:cNvSpPr>
              <a:spLocks/>
            </p:cNvSpPr>
            <p:nvPr userDrawn="1"/>
          </p:nvSpPr>
          <p:spPr bwMode="white">
            <a:xfrm>
              <a:off x="0" y="2659"/>
              <a:ext cx="5760" cy="1413"/>
            </a:xfrm>
            <a:custGeom>
              <a:avLst/>
              <a:gdLst/>
              <a:ahLst/>
              <a:cxnLst>
                <a:cxn ang="0">
                  <a:pos x="0" y="230"/>
                </a:cxn>
                <a:cxn ang="0">
                  <a:pos x="702" y="104"/>
                </a:cxn>
                <a:cxn ang="0">
                  <a:pos x="1144" y="0"/>
                </a:cxn>
                <a:cxn ang="0">
                  <a:pos x="1461" y="50"/>
                </a:cxn>
                <a:cxn ang="0">
                  <a:pos x="1720" y="75"/>
                </a:cxn>
                <a:cxn ang="0">
                  <a:pos x="2054" y="17"/>
                </a:cxn>
                <a:cxn ang="0">
                  <a:pos x="2296" y="84"/>
                </a:cxn>
                <a:cxn ang="0">
                  <a:pos x="3423" y="117"/>
                </a:cxn>
                <a:cxn ang="0">
                  <a:pos x="3823" y="25"/>
                </a:cxn>
                <a:cxn ang="0">
                  <a:pos x="3982" y="75"/>
                </a:cxn>
                <a:cxn ang="0">
                  <a:pos x="4082" y="117"/>
                </a:cxn>
                <a:cxn ang="0">
                  <a:pos x="4726" y="135"/>
                </a:cxn>
                <a:cxn ang="0">
                  <a:pos x="4979" y="112"/>
                </a:cxn>
                <a:cxn ang="0">
                  <a:pos x="5397" y="222"/>
                </a:cxn>
                <a:cxn ang="0">
                  <a:pos x="5760" y="206"/>
                </a:cxn>
                <a:cxn ang="0">
                  <a:pos x="5760" y="1224"/>
                </a:cxn>
                <a:cxn ang="0">
                  <a:pos x="0" y="1224"/>
                </a:cxn>
                <a:cxn ang="0">
                  <a:pos x="0" y="230"/>
                </a:cxn>
              </a:cxnLst>
              <a:rect l="0" t="0" r="r" b="b"/>
              <a:pathLst>
                <a:path w="5760" h="1224">
                  <a:moveTo>
                    <a:pt x="0" y="230"/>
                  </a:moveTo>
                  <a:lnTo>
                    <a:pt x="702" y="104"/>
                  </a:lnTo>
                  <a:lnTo>
                    <a:pt x="1144" y="0"/>
                  </a:lnTo>
                  <a:lnTo>
                    <a:pt x="1461" y="50"/>
                  </a:lnTo>
                  <a:lnTo>
                    <a:pt x="1720" y="75"/>
                  </a:lnTo>
                  <a:lnTo>
                    <a:pt x="2054" y="17"/>
                  </a:lnTo>
                  <a:cubicBezTo>
                    <a:pt x="2054" y="17"/>
                    <a:pt x="2068" y="67"/>
                    <a:pt x="2296" y="84"/>
                  </a:cubicBezTo>
                  <a:cubicBezTo>
                    <a:pt x="2579" y="384"/>
                    <a:pt x="3089" y="242"/>
                    <a:pt x="3423" y="117"/>
                  </a:cubicBezTo>
                  <a:cubicBezTo>
                    <a:pt x="3556" y="59"/>
                    <a:pt x="3656" y="33"/>
                    <a:pt x="3823" y="25"/>
                  </a:cubicBezTo>
                  <a:cubicBezTo>
                    <a:pt x="3917" y="13"/>
                    <a:pt x="3832" y="57"/>
                    <a:pt x="3982" y="75"/>
                  </a:cubicBezTo>
                  <a:cubicBezTo>
                    <a:pt x="4025" y="90"/>
                    <a:pt x="3958" y="107"/>
                    <a:pt x="4082" y="117"/>
                  </a:cubicBezTo>
                  <a:cubicBezTo>
                    <a:pt x="4206" y="127"/>
                    <a:pt x="4577" y="136"/>
                    <a:pt x="4726" y="135"/>
                  </a:cubicBezTo>
                  <a:lnTo>
                    <a:pt x="4979" y="112"/>
                  </a:lnTo>
                  <a:lnTo>
                    <a:pt x="5397" y="222"/>
                  </a:lnTo>
                  <a:lnTo>
                    <a:pt x="5760" y="206"/>
                  </a:lnTo>
                  <a:lnTo>
                    <a:pt x="5760" y="1224"/>
                  </a:lnTo>
                  <a:lnTo>
                    <a:pt x="0" y="1224"/>
                  </a:lnTo>
                  <a:lnTo>
                    <a:pt x="0" y="23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9" name="Freeform 9"/>
            <p:cNvSpPr>
              <a:spLocks/>
            </p:cNvSpPr>
            <p:nvPr userDrawn="1"/>
          </p:nvSpPr>
          <p:spPr bwMode="white">
            <a:xfrm>
              <a:off x="0" y="3138"/>
              <a:ext cx="5760" cy="1186"/>
            </a:xfrm>
            <a:custGeom>
              <a:avLst/>
              <a:gdLst/>
              <a:ahLst/>
              <a:cxnLst>
                <a:cxn ang="0">
                  <a:pos x="0" y="1027"/>
                </a:cxn>
                <a:cxn ang="0">
                  <a:pos x="5760" y="1027"/>
                </a:cxn>
                <a:cxn ang="0">
                  <a:pos x="5760" y="409"/>
                </a:cxn>
                <a:cxn ang="0">
                  <a:pos x="4658" y="401"/>
                </a:cxn>
                <a:cxn ang="0">
                  <a:pos x="3948" y="309"/>
                </a:cxn>
                <a:cxn ang="0">
                  <a:pos x="2905" y="351"/>
                </a:cxn>
                <a:cxn ang="0">
                  <a:pos x="1419" y="175"/>
                </a:cxn>
                <a:cxn ang="0">
                  <a:pos x="659" y="84"/>
                </a:cxn>
                <a:cxn ang="0">
                  <a:pos x="0" y="0"/>
                </a:cxn>
                <a:cxn ang="0">
                  <a:pos x="0" y="1027"/>
                </a:cxn>
              </a:cxnLst>
              <a:rect l="0" t="0" r="r" b="b"/>
              <a:pathLst>
                <a:path w="5760" h="1027">
                  <a:moveTo>
                    <a:pt x="0" y="1027"/>
                  </a:moveTo>
                  <a:lnTo>
                    <a:pt x="5760" y="1027"/>
                  </a:lnTo>
                  <a:lnTo>
                    <a:pt x="5760" y="409"/>
                  </a:lnTo>
                  <a:cubicBezTo>
                    <a:pt x="5576" y="305"/>
                    <a:pt x="4960" y="418"/>
                    <a:pt x="4658" y="401"/>
                  </a:cubicBezTo>
                  <a:cubicBezTo>
                    <a:pt x="4356" y="384"/>
                    <a:pt x="4240" y="317"/>
                    <a:pt x="3948" y="309"/>
                  </a:cubicBezTo>
                  <a:cubicBezTo>
                    <a:pt x="3656" y="301"/>
                    <a:pt x="3326" y="373"/>
                    <a:pt x="2905" y="351"/>
                  </a:cubicBezTo>
                  <a:cubicBezTo>
                    <a:pt x="2404" y="342"/>
                    <a:pt x="1978" y="192"/>
                    <a:pt x="1419" y="175"/>
                  </a:cubicBezTo>
                  <a:cubicBezTo>
                    <a:pt x="1045" y="130"/>
                    <a:pt x="918" y="167"/>
                    <a:pt x="659" y="84"/>
                  </a:cubicBezTo>
                  <a:cubicBezTo>
                    <a:pt x="342" y="75"/>
                    <a:pt x="150" y="17"/>
                    <a:pt x="0" y="0"/>
                  </a:cubicBezTo>
                  <a:cubicBezTo>
                    <a:pt x="0" y="513"/>
                    <a:pt x="0" y="1027"/>
                    <a:pt x="0" y="102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srgbClr val="2E2E48"/>
                </a:solidFill>
              </a:endParaRPr>
            </a:p>
          </p:txBody>
        </p:sp>
      </p:grpSp>
      <p:sp>
        <p:nvSpPr>
          <p:cNvPr id="26829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9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6829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rgbClr val="2E2E48"/>
                </a:solidFill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0FA0929-5BD9-44C0-BB1E-CF3A4B86CF25}" type="datetime1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2011/7/15</a:t>
            </a:fld>
            <a:endParaRPr lang="en-US" altLang="ja-JP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597650"/>
            <a:ext cx="2895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rgbClr val="2E2E48"/>
                </a:solidFill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ja-JP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2E2E48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5921473-4D42-409F-965E-03919659A7E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v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40000"/>
        <a:buFont typeface="Wingdings" pitchFamily="2" charset="2"/>
        <a:buChar char="u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4451"/>
            <a:ext cx="8229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25541"/>
            <a:ext cx="8229600" cy="539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Click to edit Master text styles</a:t>
            </a:r>
          </a:p>
          <a:p>
            <a:pPr lvl="1"/>
            <a:r>
              <a:rPr lang="en-GB" altLang="ja-JP" smtClean="0"/>
              <a:t>Second level</a:t>
            </a:r>
          </a:p>
          <a:p>
            <a:pPr lvl="2"/>
            <a:r>
              <a:rPr lang="en-GB" altLang="ja-JP" smtClean="0"/>
              <a:t>Third level</a:t>
            </a:r>
          </a:p>
          <a:p>
            <a:pPr lvl="3"/>
            <a:r>
              <a:rPr lang="en-GB" altLang="ja-JP" smtClean="0"/>
              <a:t>Fourth level</a:t>
            </a:r>
          </a:p>
          <a:p>
            <a:pPr lvl="4"/>
            <a:r>
              <a:rPr lang="en-GB" altLang="ja-JP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 defTabSz="914305">
              <a:defRPr/>
            </a:pPr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 defTabSz="914305">
              <a:defRPr/>
            </a:pPr>
            <a:endParaRPr lang="en-GB" altLang="ja-JP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81751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bg1"/>
                </a:solidFill>
                <a:ea typeface="ＭＳ Ｐゴシック" pitchFamily="50" charset="-128"/>
              </a:defRPr>
            </a:lvl1pPr>
          </a:lstStyle>
          <a:p>
            <a:pPr defTabSz="914305">
              <a:defRPr/>
            </a:pPr>
            <a:fld id="{37CA09F0-57D1-45B5-83E5-550044C34414}" type="slidenum">
              <a:rPr lang="en-GB" altLang="ja-JP">
                <a:solidFill>
                  <a:srgbClr val="FFFFFF"/>
                </a:solidFill>
              </a:rPr>
              <a:pPr defTabSz="914305">
                <a:defRPr/>
              </a:pPr>
              <a:t>&lt;#&gt;</a:t>
            </a:fld>
            <a:endParaRPr lang="en-GB" altLang="ja-JP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  <a:cs typeface="Arial" charset="0"/>
        </a:defRPr>
      </a:lvl5pPr>
      <a:lvl6pPr marL="457153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  <a:cs typeface="Arial" charset="0"/>
        </a:defRPr>
      </a:lvl6pPr>
      <a:lvl7pPr marL="914305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  <a:cs typeface="Arial" charset="0"/>
        </a:defRPr>
      </a:lvl7pPr>
      <a:lvl8pPr marL="1371458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  <a:cs typeface="Arial" charset="0"/>
        </a:defRPr>
      </a:lvl8pPr>
      <a:lvl9pPr marL="182861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  <a:cs typeface="Arial" charset="0"/>
        </a:defRPr>
      </a:lvl9pPr>
    </p:titleStyle>
    <p:bodyStyle>
      <a:lvl1pPr marL="342865" indent="-342865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873" indent="-28572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FFFFFF"/>
          </a:solidFill>
          <a:latin typeface="+mn-lt"/>
          <a:cs typeface="+mn-cs"/>
        </a:defRPr>
      </a:lvl2pPr>
      <a:lvl3pPr marL="1142882" indent="-228577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FFFFFF"/>
          </a:solidFill>
          <a:latin typeface="+mn-lt"/>
          <a:cs typeface="+mn-cs"/>
        </a:defRPr>
      </a:lvl3pPr>
      <a:lvl4pPr marL="1600034" indent="-228577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187" indent="-228577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340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  <a:cs typeface="+mn-cs"/>
        </a:defRPr>
      </a:lvl6pPr>
      <a:lvl7pPr marL="2971492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  <a:cs typeface="+mn-cs"/>
        </a:defRPr>
      </a:lvl7pPr>
      <a:lvl8pPr marL="3428645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  <a:cs typeface="+mn-cs"/>
        </a:defRPr>
      </a:lvl8pPr>
      <a:lvl9pPr marL="3885797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ja-JP"/>
      </a:defPPr>
      <a:lvl1pPr marL="0" algn="l" defTabSz="91430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0"/>
            <a:ext cx="82296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08050"/>
            <a:ext cx="8642350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0288" y="6621463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99CC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1463"/>
            <a:ext cx="2024063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99CC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07413" y="6577013"/>
            <a:ext cx="6492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DE70FB1-5419-4DE0-B0DB-45B0ADDE3E76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179388" y="6621463"/>
            <a:ext cx="194468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altLang="ja-JP" sz="1200">
                <a:solidFill>
                  <a:srgbClr val="99CC00"/>
                </a:solidFill>
              </a:rPr>
              <a:t>T.Kobayashi (KEK)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  <p:sldLayoutId id="2147483882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0"/>
            <a:ext cx="82296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08050"/>
            <a:ext cx="8642350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120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16688" y="6621463"/>
            <a:ext cx="17272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9CC00"/>
                </a:solidFill>
                <a:latin typeface="Arial" pitchFamily="34" charset="0"/>
                <a:ea typeface="ＭＳ Ｐゴシック" pitchFamily="5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/>
          </a:p>
        </p:txBody>
      </p:sp>
      <p:sp>
        <p:nvSpPr>
          <p:cNvPr id="5120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1463"/>
            <a:ext cx="3032125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99CC00"/>
                </a:solidFill>
                <a:latin typeface="Arial" pitchFamily="34" charset="0"/>
                <a:ea typeface="ＭＳ Ｐゴシック" pitchFamily="5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/>
              <a:t>NuFact04, July 26 ~ Aug. 1, Osaka U.</a:t>
            </a:r>
          </a:p>
        </p:txBody>
      </p:sp>
      <p:sp>
        <p:nvSpPr>
          <p:cNvPr id="5120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07413" y="6577013"/>
            <a:ext cx="6492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13D433-6FC0-42BB-B145-1A6590F147EB}" type="slidenum">
              <a:rPr lang="en-US" altLang="ja-JP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&lt;#&gt;</a:t>
            </a:fld>
            <a:endParaRPr lang="en-US" altLang="ja-JP"/>
          </a:p>
        </p:txBody>
      </p:sp>
      <p:sp>
        <p:nvSpPr>
          <p:cNvPr id="512007" name="Rectangle 7"/>
          <p:cNvSpPr>
            <a:spLocks noChangeArrowheads="1"/>
          </p:cNvSpPr>
          <p:nvPr/>
        </p:nvSpPr>
        <p:spPr bwMode="auto">
          <a:xfrm>
            <a:off x="179388" y="6621463"/>
            <a:ext cx="194468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200">
                <a:solidFill>
                  <a:srgbClr val="99CC00"/>
                </a:solidFill>
              </a:rPr>
              <a:t>T.Kobayashi (KEK)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  <p:sldLayoutId id="2147483895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0"/>
            <a:ext cx="82296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08050"/>
            <a:ext cx="8642350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0288" y="6621463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9CC00"/>
                </a:solidFill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1463"/>
            <a:ext cx="2024063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99CC00"/>
                </a:solidFill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07413" y="6577013"/>
            <a:ext cx="6492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E121FDE-1A5D-4694-B5A1-6D741036954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179388" y="6621463"/>
            <a:ext cx="194468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altLang="ja-JP" sz="1200">
                <a:solidFill>
                  <a:srgbClr val="99CC00"/>
                </a:solidFill>
              </a:rPr>
              <a:t>T.Kobayashi (KEK)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latin typeface="Arial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latin typeface="Arial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latin typeface="Arial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latin typeface="Arial" pitchFamily="34" charset="0"/>
          <a:ea typeface="ＭＳ Ｐゴシック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latin typeface="Arial" pitchFamily="34" charset="0"/>
          <a:ea typeface="ＭＳ Ｐゴシック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latin typeface="Arial" pitchFamily="34" charset="0"/>
          <a:ea typeface="ＭＳ Ｐゴシック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latin typeface="Arial" pitchFamily="34" charset="0"/>
          <a:ea typeface="ＭＳ Ｐゴシック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latin typeface="Arial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0"/>
            <a:ext cx="82296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08050"/>
            <a:ext cx="8642350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0288" y="6621463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9CC00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FEA738A-0928-4E3D-BD6E-6B83BDF3C8AA}" type="datetime1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2011/7/15</a:t>
            </a:fld>
            <a:endParaRPr lang="en-US" altLang="ja-JP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1463"/>
            <a:ext cx="2024063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99CC00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07413" y="6577013"/>
            <a:ext cx="6492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09943D1-9758-43D6-86E7-1EE610EBCC66}" type="slidenum">
              <a:rPr lang="en-US" altLang="ja-JP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&lt;#&gt;</a:t>
            </a:fld>
            <a:endParaRPr lang="en-US" altLang="ja-JP"/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179388" y="6621463"/>
            <a:ext cx="194468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ja-JP" sz="1200">
              <a:solidFill>
                <a:srgbClr val="99CC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  <p:sldLayoutId id="214748392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0"/>
            <a:ext cx="82296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08050"/>
            <a:ext cx="8642350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119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0288" y="6621463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9CC00"/>
                </a:solidFill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/>
          </a:p>
        </p:txBody>
      </p:sp>
      <p:sp>
        <p:nvSpPr>
          <p:cNvPr id="211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1463"/>
            <a:ext cx="2024063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99CC00"/>
                </a:solidFill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/>
          </a:p>
        </p:txBody>
      </p:sp>
      <p:sp>
        <p:nvSpPr>
          <p:cNvPr id="211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07413" y="6577013"/>
            <a:ext cx="6492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2B80A3-7699-4033-A475-CAE448082C42}" type="slidenum">
              <a:rPr lang="en-US" altLang="ja-JP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  <p:sldLayoutId id="2147483933" r:id="rId12"/>
    <p:sldLayoutId id="2147483934" r:id="rId13"/>
    <p:sldLayoutId id="2147483935" r:id="rId14"/>
    <p:sldLayoutId id="2147483936" r:id="rId15"/>
    <p:sldLayoutId id="2147483937" r:id="rId1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 b="1">
          <a:solidFill>
            <a:srgbClr val="3333FF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png"/><Relationship Id="rId5" Type="http://schemas.openxmlformats.org/officeDocument/2006/relationships/image" Target="../media/image30.png"/><Relationship Id="rId4" Type="http://schemas.openxmlformats.org/officeDocument/2006/relationships/oleObject" Target="../embeddings/oleObject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3.png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43.jpe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48.wmf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54.emf"/><Relationship Id="rId2" Type="http://schemas.openxmlformats.org/officeDocument/2006/relationships/slideLayout" Target="../slideLayouts/slideLayout10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59.jpeg"/><Relationship Id="rId2" Type="http://schemas.openxmlformats.org/officeDocument/2006/relationships/slideLayout" Target="../slideLayouts/slideLayout92.xml"/><Relationship Id="rId1" Type="http://schemas.openxmlformats.org/officeDocument/2006/relationships/video" Target="file:///C:\Documents%20and%20Settings\Martin\Desktop\MVI_8242.AVI" TargetMode="Externa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7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85.jpeg"/><Relationship Id="rId4" Type="http://schemas.openxmlformats.org/officeDocument/2006/relationships/image" Target="../media/image8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Excel_______1.xlsx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jpeg"/><Relationship Id="rId3" Type="http://schemas.openxmlformats.org/officeDocument/2006/relationships/notesSlide" Target="../notesSlides/notesSlide40.xml"/><Relationship Id="rId7" Type="http://schemas.openxmlformats.org/officeDocument/2006/relationships/image" Target="../media/image9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91.png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94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7" Type="http://schemas.openxmlformats.org/officeDocument/2006/relationships/image" Target="../media/image10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8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3" Type="http://schemas.openxmlformats.org/officeDocument/2006/relationships/image" Target="../media/image118.png"/><Relationship Id="rId7" Type="http://schemas.openxmlformats.org/officeDocument/2006/relationships/image" Target="../media/image12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10" Type="http://schemas.openxmlformats.org/officeDocument/2006/relationships/image" Target="../media/image125.png"/><Relationship Id="rId4" Type="http://schemas.openxmlformats.org/officeDocument/2006/relationships/image" Target="../media/image119.png"/><Relationship Id="rId9" Type="http://schemas.openxmlformats.org/officeDocument/2006/relationships/image" Target="../media/image124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1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jpeg"/><Relationship Id="rId3" Type="http://schemas.openxmlformats.org/officeDocument/2006/relationships/image" Target="../media/image127.png"/><Relationship Id="rId7" Type="http://schemas.openxmlformats.org/officeDocument/2006/relationships/image" Target="../media/image131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30.png"/><Relationship Id="rId5" Type="http://schemas.openxmlformats.org/officeDocument/2006/relationships/image" Target="../media/image129.png"/><Relationship Id="rId4" Type="http://schemas.openxmlformats.org/officeDocument/2006/relationships/image" Target="../media/image128.png"/><Relationship Id="rId9" Type="http://schemas.openxmlformats.org/officeDocument/2006/relationships/image" Target="../media/image133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4" Type="http://schemas.openxmlformats.org/officeDocument/2006/relationships/image" Target="../media/image134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40.png"/><Relationship Id="rId5" Type="http://schemas.openxmlformats.org/officeDocument/2006/relationships/image" Target="../media/image139.png"/><Relationship Id="rId4" Type="http://schemas.openxmlformats.org/officeDocument/2006/relationships/image" Target="../media/image138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9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9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9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6.jpe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e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0.png"/><Relationship Id="rId5" Type="http://schemas.openxmlformats.org/officeDocument/2006/relationships/image" Target="../media/image149.png"/><Relationship Id="rId4" Type="http://schemas.openxmlformats.org/officeDocument/2006/relationships/image" Target="../media/image148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2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png"/><Relationship Id="rId3" Type="http://schemas.openxmlformats.org/officeDocument/2006/relationships/image" Target="../media/image153.png"/><Relationship Id="rId7" Type="http://schemas.openxmlformats.org/officeDocument/2006/relationships/image" Target="../media/image157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6.png"/><Relationship Id="rId5" Type="http://schemas.openxmlformats.org/officeDocument/2006/relationships/image" Target="../media/image155.png"/><Relationship Id="rId4" Type="http://schemas.openxmlformats.org/officeDocument/2006/relationships/image" Target="../media/image154.png"/><Relationship Id="rId9" Type="http://schemas.openxmlformats.org/officeDocument/2006/relationships/image" Target="../media/image159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Indication </a:t>
            </a:r>
            <a:r>
              <a:rPr lang="en-US" altLang="ja-JP" dirty="0"/>
              <a:t>of Electron Neutrino Appearance in the T2K experiment and its long-term </a:t>
            </a:r>
            <a:r>
              <a:rPr lang="en-US" altLang="ja-JP" dirty="0" smtClean="0"/>
              <a:t>implications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Takashi Kobayashi</a:t>
            </a:r>
          </a:p>
          <a:p>
            <a:r>
              <a:rPr lang="en-US" altLang="ja-JP" dirty="0" smtClean="0"/>
              <a:t>Institute of Particle and Nuclear Studies,</a:t>
            </a:r>
          </a:p>
          <a:p>
            <a:r>
              <a:rPr kumimoji="1" lang="en-US" altLang="ja-JP" dirty="0" smtClean="0"/>
              <a:t>High Energy Accelerator Research Organization (KEK)</a:t>
            </a:r>
          </a:p>
          <a:p>
            <a:r>
              <a:rPr lang="en-US" altLang="ja-JP" dirty="0" smtClean="0"/>
              <a:t>&amp;</a:t>
            </a:r>
          </a:p>
          <a:p>
            <a:r>
              <a:rPr kumimoji="1" lang="en-US" altLang="ja-JP" dirty="0" smtClean="0"/>
              <a:t>J-PARC Center</a:t>
            </a:r>
          </a:p>
          <a:p>
            <a:r>
              <a:rPr lang="en-US" altLang="ja-JP" dirty="0" smtClean="0"/>
              <a:t>For T2K collaboration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278425" y="0"/>
            <a:ext cx="19607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July 14, 2011</a:t>
            </a:r>
          </a:p>
          <a:p>
            <a:r>
              <a:rPr lang="en-US" altLang="ja-JP" dirty="0" smtClean="0"/>
              <a:t>CERN Colloquium</a:t>
            </a:r>
          </a:p>
          <a:p>
            <a:r>
              <a:rPr kumimoji="1" lang="en-US" altLang="ja-JP" dirty="0" smtClean="0"/>
              <a:t>CERN Auditorium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4D7C52D8-183C-4BBE-A72E-A56966664EFF}" type="slidenum">
              <a:rPr lang="ja-JP" altLang="en-US">
                <a:solidFill>
                  <a:srgbClr val="2E2E48"/>
                </a:solidFill>
              </a:rPr>
              <a:pPr>
                <a:defRPr/>
              </a:pPr>
              <a:t>10</a:t>
            </a:fld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83682" name="タイトル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857250"/>
          </a:xfrm>
        </p:spPr>
        <p:txBody>
          <a:bodyPr/>
          <a:lstStyle/>
          <a:p>
            <a:pPr eaLnBrk="1" hangingPunct="1"/>
            <a:r>
              <a:rPr lang="en-US" altLang="ja-JP" sz="4000" dirty="0" smtClean="0"/>
              <a:t>Today’s Questions in neutrino physics</a:t>
            </a:r>
            <a:endParaRPr lang="ja-JP" altLang="en-US" sz="4000" dirty="0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4294967295"/>
          </p:nvPr>
        </p:nvSpPr>
        <p:spPr>
          <a:xfrm>
            <a:off x="914400" y="765175"/>
            <a:ext cx="8229600" cy="5903913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ja-JP" sz="2500" dirty="0" smtClean="0"/>
              <a:t>Last unknown mixing </a:t>
            </a:r>
            <a:r>
              <a:rPr lang="en-US" altLang="ja-JP" sz="2500" dirty="0" smtClean="0">
                <a:latin typeface="Symbol" pitchFamily="18" charset="2"/>
              </a:rPr>
              <a:t>q</a:t>
            </a:r>
            <a:r>
              <a:rPr lang="en-US" altLang="ja-JP" sz="2500" baseline="-25000" dirty="0" smtClean="0"/>
              <a:t>13</a:t>
            </a:r>
            <a:r>
              <a:rPr lang="en-US" altLang="ja-JP" sz="2500" dirty="0" smtClean="0"/>
              <a:t>. 3flavor mixing picture valid?</a:t>
            </a:r>
            <a:endParaRPr lang="en-US" altLang="ja-JP" sz="2200" dirty="0" smtClean="0">
              <a:latin typeface="Symbol" pitchFamily="18" charset="2"/>
              <a:sym typeface="Wingdings" pitchFamily="2" charset="2"/>
            </a:endParaRP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ja-JP" sz="2200" b="1" dirty="0" smtClean="0">
                <a:solidFill>
                  <a:srgbClr val="FF0000"/>
                </a:solidFill>
                <a:latin typeface="+mj-lt"/>
                <a:sym typeface="Wingdings" pitchFamily="2" charset="2"/>
              </a:rPr>
              <a:t>Long baseline Accelerator neutrino experiments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ja-JP" sz="2200" dirty="0" smtClean="0">
                <a:solidFill>
                  <a:srgbClr val="FFFF00"/>
                </a:solidFill>
                <a:latin typeface="+mj-lt"/>
                <a:sym typeface="Wingdings" pitchFamily="2" charset="2"/>
              </a:rPr>
              <a:t>Reactor neutrino experiments</a:t>
            </a:r>
            <a:endParaRPr lang="en-US" altLang="ja-JP" sz="2200" dirty="0" smtClean="0">
              <a:solidFill>
                <a:srgbClr val="FFFF00"/>
              </a:solidFill>
              <a:latin typeface="+mj-lt"/>
            </a:endParaRPr>
          </a:p>
          <a:p>
            <a:pPr eaLnBrk="1" hangingPunct="1">
              <a:lnSpc>
                <a:spcPct val="80000"/>
              </a:lnSpc>
            </a:pPr>
            <a:endParaRPr lang="en-US" altLang="ja-JP" sz="2500" dirty="0" smtClean="0"/>
          </a:p>
          <a:p>
            <a:pPr eaLnBrk="1" hangingPunct="1">
              <a:lnSpc>
                <a:spcPct val="80000"/>
              </a:lnSpc>
            </a:pPr>
            <a:r>
              <a:rPr lang="en-US" altLang="ja-JP" sz="2500" dirty="0" smtClean="0"/>
              <a:t>CP symmetry violated?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2200" dirty="0" smtClean="0"/>
              <a:t>Could be a hint to solve origin of matter in universe</a:t>
            </a:r>
          </a:p>
          <a:p>
            <a:pPr lvl="1">
              <a:lnSpc>
                <a:spcPct val="80000"/>
              </a:lnSpc>
              <a:buNone/>
            </a:pPr>
            <a:r>
              <a:rPr lang="en-US" altLang="ja-JP" sz="2200" b="1" dirty="0" smtClean="0">
                <a:solidFill>
                  <a:srgbClr val="FF0000"/>
                </a:solidFill>
                <a:latin typeface="Symbol" pitchFamily="18" charset="2"/>
                <a:sym typeface="Wingdings" pitchFamily="2" charset="2"/>
              </a:rPr>
              <a:t></a:t>
            </a:r>
            <a:r>
              <a:rPr lang="en-US" altLang="ja-JP" sz="2200" b="1" dirty="0" smtClean="0">
                <a:solidFill>
                  <a:srgbClr val="FF0000"/>
                </a:solidFill>
                <a:sym typeface="Wingdings" pitchFamily="2" charset="2"/>
              </a:rPr>
              <a:t> Long baseline Accelerator neutrino experiments</a:t>
            </a:r>
            <a:endParaRPr lang="en-US" altLang="ja-JP" sz="22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altLang="ja-JP" sz="2500" dirty="0" smtClean="0"/>
          </a:p>
          <a:p>
            <a:pPr eaLnBrk="1" hangingPunct="1">
              <a:lnSpc>
                <a:spcPct val="80000"/>
              </a:lnSpc>
            </a:pPr>
            <a:r>
              <a:rPr lang="en-US" altLang="ja-JP" sz="2500" dirty="0" smtClean="0"/>
              <a:t>Mass hierarchy </a:t>
            </a:r>
          </a:p>
          <a:p>
            <a:pPr marL="342900" lvl="1" indent="-342900">
              <a:lnSpc>
                <a:spcPct val="80000"/>
              </a:lnSpc>
              <a:buNone/>
            </a:pPr>
            <a:r>
              <a:rPr lang="en-US" altLang="ja-JP" sz="2500" dirty="0" smtClean="0">
                <a:latin typeface="Symbol" pitchFamily="18" charset="2"/>
                <a:sym typeface="Wingdings" pitchFamily="2" charset="2"/>
              </a:rPr>
              <a:t>	</a:t>
            </a:r>
            <a:r>
              <a:rPr lang="en-US" altLang="ja-JP" sz="2200" b="1" dirty="0" smtClean="0">
                <a:solidFill>
                  <a:srgbClr val="FF0000"/>
                </a:solidFill>
                <a:latin typeface="Symbol" pitchFamily="18" charset="2"/>
                <a:sym typeface="Wingdings" pitchFamily="2" charset="2"/>
              </a:rPr>
              <a:t></a:t>
            </a:r>
            <a:r>
              <a:rPr lang="en-US" altLang="ja-JP" sz="2200" b="1" dirty="0" smtClean="0">
                <a:solidFill>
                  <a:srgbClr val="FF0000"/>
                </a:solidFill>
                <a:sym typeface="Wingdings" pitchFamily="2" charset="2"/>
              </a:rPr>
              <a:t> Long baseline Accelerator neutrino experiments</a:t>
            </a:r>
            <a:endParaRPr lang="en-US" altLang="ja-JP" sz="22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25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ja-JP" sz="2500" dirty="0" smtClean="0"/>
              <a:t>Absolute mass?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ja-JP" sz="2200" dirty="0" smtClean="0">
                <a:solidFill>
                  <a:srgbClr val="FFC000"/>
                </a:solidFill>
                <a:latin typeface="Symbol" pitchFamily="18" charset="2"/>
                <a:sym typeface="Wingdings" pitchFamily="2" charset="2"/>
              </a:rPr>
              <a:t></a:t>
            </a:r>
            <a:r>
              <a:rPr lang="en-US" altLang="ja-JP" sz="2200" dirty="0" smtClean="0">
                <a:solidFill>
                  <a:srgbClr val="FFC000"/>
                </a:solidFill>
                <a:latin typeface="+mj-lt"/>
                <a:sym typeface="Wingdings" pitchFamily="2" charset="2"/>
              </a:rPr>
              <a:t>Tritium beta decay spectrum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2200" dirty="0" smtClean="0">
                <a:solidFill>
                  <a:srgbClr val="7030A0"/>
                </a:solidFill>
                <a:latin typeface="Symbol" pitchFamily="18" charset="2"/>
                <a:sym typeface="Wingdings" pitchFamily="2" charset="2"/>
              </a:rPr>
              <a:t></a:t>
            </a:r>
            <a:r>
              <a:rPr lang="en-US" altLang="ja-JP" sz="2200" dirty="0" smtClean="0">
                <a:solidFill>
                  <a:srgbClr val="7030A0"/>
                </a:solidFill>
                <a:latin typeface="+mj-lt"/>
                <a:sym typeface="Wingdings" pitchFamily="2" charset="2"/>
              </a:rPr>
              <a:t>neutrino-less double beta decay</a:t>
            </a:r>
            <a:endParaRPr lang="en-US" altLang="ja-JP" sz="2200" dirty="0" smtClean="0">
              <a:solidFill>
                <a:srgbClr val="7030A0"/>
              </a:solidFill>
              <a:latin typeface="+mj-lt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ja-JP" sz="2500" dirty="0" smtClean="0"/>
              <a:t>Neutrino is Dirac? Or </a:t>
            </a:r>
            <a:r>
              <a:rPr lang="en-US" altLang="ja-JP" sz="2500" dirty="0" err="1" smtClean="0"/>
              <a:t>Majorana</a:t>
            </a:r>
            <a:r>
              <a:rPr lang="en-US" altLang="ja-JP" sz="2500" dirty="0" smtClean="0"/>
              <a:t>?</a:t>
            </a:r>
          </a:p>
          <a:p>
            <a:pPr lvl="1">
              <a:lnSpc>
                <a:spcPct val="80000"/>
              </a:lnSpc>
              <a:buNone/>
            </a:pPr>
            <a:r>
              <a:rPr lang="ja-JP" altLang="en-US" sz="2200" dirty="0" smtClean="0">
                <a:solidFill>
                  <a:srgbClr val="7030A0"/>
                </a:solidFill>
                <a:latin typeface="Symbol" pitchFamily="18" charset="2"/>
                <a:sym typeface="Wingdings" pitchFamily="2" charset="2"/>
              </a:rPr>
              <a:t></a:t>
            </a:r>
            <a:r>
              <a:rPr lang="en-US" altLang="ja-JP" sz="2200" dirty="0" smtClean="0">
                <a:solidFill>
                  <a:srgbClr val="7030A0"/>
                </a:solidFill>
                <a:sym typeface="Wingdings" pitchFamily="2" charset="2"/>
              </a:rPr>
              <a:t> neutrino-less double beta decay</a:t>
            </a:r>
            <a:endParaRPr lang="ja-JP" altLang="en-US" sz="2200" dirty="0" smtClean="0"/>
          </a:p>
        </p:txBody>
      </p:sp>
      <p:sp>
        <p:nvSpPr>
          <p:cNvPr id="583684" name="スライド番号プレースホルダ 4"/>
          <p:cNvSpPr txBox="1">
            <a:spLocks noGrp="1"/>
          </p:cNvSpPr>
          <p:nvPr/>
        </p:nvSpPr>
        <p:spPr bwMode="auto">
          <a:xfrm>
            <a:off x="7239000" y="6669088"/>
            <a:ext cx="19050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62E0B20-512E-480A-9D9C-CA9AB31A4E2C}" type="slidenum">
              <a:rPr kumimoji="0" lang="ja-JP" altLang="en-US" sz="1400">
                <a:solidFill>
                  <a:srgbClr val="2E2E48"/>
                </a:solidFill>
              </a:rPr>
              <a:pPr algn="r"/>
              <a:t>10</a:t>
            </a:fld>
            <a:endParaRPr kumimoji="0" lang="en-US" altLang="ja-JP" sz="1400">
              <a:solidFill>
                <a:srgbClr val="2E2E48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 bwMode="auto">
          <a:xfrm>
            <a:off x="6228184" y="1556792"/>
            <a:ext cx="1313180" cy="83099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sz="4800" dirty="0" smtClean="0">
                <a:solidFill>
                  <a:srgbClr val="000000"/>
                </a:solidFill>
                <a:latin typeface="Times New Roman" pitchFamily="18" charset="0"/>
              </a:rPr>
              <a:t>T2K</a:t>
            </a:r>
            <a:endParaRPr kumimoji="1" lang="ja-JP" altLang="en-US" sz="48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雲 24"/>
          <p:cNvSpPr/>
          <p:nvPr/>
        </p:nvSpPr>
        <p:spPr>
          <a:xfrm>
            <a:off x="3707904" y="4099719"/>
            <a:ext cx="1296144" cy="1008112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B9CCE9"/>
              </a:solidFill>
            </a:endParaRPr>
          </a:p>
        </p:txBody>
      </p:sp>
      <p:sp>
        <p:nvSpPr>
          <p:cNvPr id="22" name="雲 21"/>
          <p:cNvSpPr/>
          <p:nvPr/>
        </p:nvSpPr>
        <p:spPr>
          <a:xfrm>
            <a:off x="6372200" y="4171727"/>
            <a:ext cx="936104" cy="1008112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B9CCE9"/>
              </a:solidFill>
            </a:endParaRPr>
          </a:p>
        </p:txBody>
      </p:sp>
      <p:sp>
        <p:nvSpPr>
          <p:cNvPr id="23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8514F60A-D244-408B-AD25-503DECE7CB3C}" type="slidenum">
              <a:rPr lang="en-US" altLang="ja-JP"/>
              <a:pPr>
                <a:defRPr/>
              </a:pPr>
              <a:t>11</a:t>
            </a:fld>
            <a:endParaRPr lang="en-US" altLang="ja-JP"/>
          </a:p>
        </p:txBody>
      </p:sp>
      <p:sp>
        <p:nvSpPr>
          <p:cNvPr id="512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520" y="188641"/>
            <a:ext cx="8229600" cy="1152128"/>
          </a:xfrm>
        </p:spPr>
        <p:txBody>
          <a:bodyPr/>
          <a:lstStyle/>
          <a:p>
            <a:pPr eaLnBrk="1" hangingPunct="1"/>
            <a:r>
              <a:rPr lang="en-US" altLang="ja-JP" sz="4000" dirty="0" smtClean="0">
                <a:sym typeface="Wingdings" pitchFamily="2" charset="2"/>
              </a:rPr>
              <a:t>Why </a:t>
            </a:r>
            <a:r>
              <a:rPr lang="en-US" altLang="ja-JP" sz="4000" dirty="0" smtClean="0">
                <a:latin typeface="Symbol" pitchFamily="18" charset="2"/>
                <a:sym typeface="Wingdings" pitchFamily="2" charset="2"/>
              </a:rPr>
              <a:t>q</a:t>
            </a:r>
            <a:r>
              <a:rPr lang="en-US" altLang="ja-JP" sz="4000" baseline="-25000" dirty="0" smtClean="0">
                <a:sym typeface="Wingdings" pitchFamily="2" charset="2"/>
              </a:rPr>
              <a:t>13</a:t>
            </a:r>
            <a:r>
              <a:rPr lang="en-US" altLang="ja-JP" sz="4000" dirty="0" smtClean="0">
                <a:sym typeface="Wingdings" pitchFamily="2" charset="2"/>
              </a:rPr>
              <a:t>?</a:t>
            </a:r>
            <a:br>
              <a:rPr lang="en-US" altLang="ja-JP" sz="4000" dirty="0" smtClean="0">
                <a:sym typeface="Wingdings" pitchFamily="2" charset="2"/>
              </a:rPr>
            </a:br>
            <a:r>
              <a:rPr lang="en-US" altLang="ja-JP" sz="3200" i="1" dirty="0" err="1" smtClean="0">
                <a:latin typeface="Symbol" pitchFamily="18" charset="2"/>
              </a:rPr>
              <a:t>n</a:t>
            </a:r>
            <a:r>
              <a:rPr lang="en-US" altLang="ja-JP" sz="3200" i="1" baseline="-25000" dirty="0" err="1" smtClean="0">
                <a:latin typeface="Symbol" pitchFamily="18" charset="2"/>
              </a:rPr>
              <a:t>m</a:t>
            </a:r>
            <a:r>
              <a:rPr lang="en-US" altLang="ja-JP" sz="3200" dirty="0" err="1" smtClean="0">
                <a:sym typeface="Wingdings" pitchFamily="2" charset="2"/>
              </a:rPr>
              <a:t></a:t>
            </a:r>
            <a:r>
              <a:rPr lang="en-US" altLang="ja-JP" sz="3200" i="1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3200" i="1" baseline="-25000" dirty="0" err="1" smtClean="0">
                <a:sym typeface="Wingdings" pitchFamily="2" charset="2"/>
              </a:rPr>
              <a:t>e</a:t>
            </a:r>
            <a:r>
              <a:rPr lang="en-US" altLang="ja-JP" sz="3200" dirty="0" smtClean="0">
                <a:sym typeface="Wingdings" pitchFamily="2" charset="2"/>
              </a:rPr>
              <a:t> appearance and CPV</a:t>
            </a:r>
            <a:endParaRPr lang="en-US" altLang="ja-JP" sz="4000" dirty="0" smtClean="0">
              <a:sym typeface="Wingdings" pitchFamily="2" charset="2"/>
            </a:endParaRPr>
          </a:p>
        </p:txBody>
      </p:sp>
      <p:sp>
        <p:nvSpPr>
          <p:cNvPr id="5126" name="スライド番号プレースホルダ 5"/>
          <p:cNvSpPr txBox="1">
            <a:spLocks noGrp="1"/>
          </p:cNvSpPr>
          <p:nvPr/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23F47229-7BD9-49C1-95FE-52BD920D6D19}" type="slidenum">
              <a:rPr lang="en-US" altLang="ja-JP" sz="1400">
                <a:solidFill>
                  <a:srgbClr val="2E2E48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altLang="ja-JP" sz="1400">
              <a:solidFill>
                <a:srgbClr val="2E2E48"/>
              </a:solidFill>
            </a:endParaRPr>
          </a:p>
        </p:txBody>
      </p:sp>
      <p:pic>
        <p:nvPicPr>
          <p:cNvPr id="5130" name="Picture 8" descr="ah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579439"/>
            <a:ext cx="7535862" cy="2289175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</p:pic>
      <p:sp>
        <p:nvSpPr>
          <p:cNvPr id="5131" name="Rectangle 9"/>
          <p:cNvSpPr>
            <a:spLocks noChangeArrowheads="1"/>
          </p:cNvSpPr>
          <p:nvPr/>
        </p:nvSpPr>
        <p:spPr bwMode="auto">
          <a:xfrm>
            <a:off x="2123877" y="1579439"/>
            <a:ext cx="4968875" cy="6477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2E2E48"/>
              </a:solidFill>
            </a:endParaRPr>
          </a:p>
        </p:txBody>
      </p:sp>
      <p:sp>
        <p:nvSpPr>
          <p:cNvPr id="5132" name="Rectangle 10"/>
          <p:cNvSpPr>
            <a:spLocks noChangeArrowheads="1"/>
          </p:cNvSpPr>
          <p:nvPr/>
        </p:nvSpPr>
        <p:spPr bwMode="auto">
          <a:xfrm>
            <a:off x="684014" y="2731964"/>
            <a:ext cx="6264275" cy="57467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2E2E48"/>
              </a:solidFill>
            </a:endParaRPr>
          </a:p>
        </p:txBody>
      </p:sp>
      <p:sp>
        <p:nvSpPr>
          <p:cNvPr id="5135" name="Oval 16"/>
          <p:cNvSpPr>
            <a:spLocks noChangeArrowheads="1"/>
          </p:cNvSpPr>
          <p:nvPr/>
        </p:nvSpPr>
        <p:spPr bwMode="auto">
          <a:xfrm>
            <a:off x="2555677" y="1579439"/>
            <a:ext cx="393700" cy="609600"/>
          </a:xfrm>
          <a:prstGeom prst="ellips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2E2E48"/>
              </a:solidFill>
            </a:endParaRPr>
          </a:p>
        </p:txBody>
      </p:sp>
      <p:sp>
        <p:nvSpPr>
          <p:cNvPr id="5136" name="Oval 17"/>
          <p:cNvSpPr>
            <a:spLocks noChangeArrowheads="1"/>
          </p:cNvSpPr>
          <p:nvPr/>
        </p:nvSpPr>
        <p:spPr bwMode="auto">
          <a:xfrm>
            <a:off x="2268339" y="2731964"/>
            <a:ext cx="393700" cy="609600"/>
          </a:xfrm>
          <a:prstGeom prst="ellips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2E2E48"/>
              </a:solidFill>
            </a:endParaRPr>
          </a:p>
        </p:txBody>
      </p:sp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3358704" y="4240883"/>
          <a:ext cx="3744912" cy="733425"/>
        </p:xfrm>
        <a:graphic>
          <a:graphicData uri="http://schemas.openxmlformats.org/presentationml/2006/ole">
            <p:oleObj spid="_x0000_s15362" name="数式" r:id="rId5" imgW="1168200" imgH="228600" progId="Equation.3">
              <p:embed/>
            </p:oleObj>
          </a:graphicData>
        </a:graphic>
      </p:graphicFrame>
      <p:sp>
        <p:nvSpPr>
          <p:cNvPr id="5138" name="Text Box 24"/>
          <p:cNvSpPr txBox="1">
            <a:spLocks noChangeArrowheads="1"/>
          </p:cNvSpPr>
          <p:nvPr/>
        </p:nvSpPr>
        <p:spPr bwMode="auto">
          <a:xfrm>
            <a:off x="1043608" y="4315743"/>
            <a:ext cx="18437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800" b="1" dirty="0">
                <a:solidFill>
                  <a:srgbClr val="2E2E48"/>
                </a:solidFill>
              </a:rPr>
              <a:t>CPV effect</a:t>
            </a:r>
          </a:p>
        </p:txBody>
      </p:sp>
      <p:sp>
        <p:nvSpPr>
          <p:cNvPr id="5139" name="Text Box 25"/>
          <p:cNvSpPr txBox="1">
            <a:spLocks noChangeArrowheads="1"/>
          </p:cNvSpPr>
          <p:nvPr/>
        </p:nvSpPr>
        <p:spPr bwMode="auto">
          <a:xfrm>
            <a:off x="2411760" y="4906888"/>
            <a:ext cx="47275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b="1" dirty="0">
                <a:solidFill>
                  <a:srgbClr val="2E2E48"/>
                </a:solidFill>
              </a:rPr>
              <a:t>(sin</a:t>
            </a:r>
            <a:r>
              <a:rPr lang="en-US" altLang="ja-JP" sz="2400" b="1" dirty="0">
                <a:solidFill>
                  <a:srgbClr val="2E2E48"/>
                </a:solidFill>
                <a:latin typeface="Symbol" pitchFamily="18" charset="2"/>
              </a:rPr>
              <a:t>q</a:t>
            </a:r>
            <a:r>
              <a:rPr lang="en-US" altLang="ja-JP" sz="2400" b="1" baseline="-25000" dirty="0">
                <a:solidFill>
                  <a:srgbClr val="2E2E48"/>
                </a:solidFill>
              </a:rPr>
              <a:t>12</a:t>
            </a:r>
            <a:r>
              <a:rPr lang="en-US" altLang="ja-JP" sz="2400" b="1" dirty="0">
                <a:solidFill>
                  <a:srgbClr val="2E2E48"/>
                </a:solidFill>
              </a:rPr>
              <a:t>~0.5, </a:t>
            </a:r>
            <a:r>
              <a:rPr lang="ja-JP" altLang="en-US" sz="2400" b="1" dirty="0">
                <a:solidFill>
                  <a:srgbClr val="2E2E48"/>
                </a:solidFill>
              </a:rPr>
              <a:t> </a:t>
            </a:r>
            <a:r>
              <a:rPr lang="en-US" altLang="ja-JP" sz="2400" b="1" dirty="0">
                <a:solidFill>
                  <a:srgbClr val="2E2E48"/>
                </a:solidFill>
              </a:rPr>
              <a:t>sin</a:t>
            </a:r>
            <a:r>
              <a:rPr lang="en-US" altLang="ja-JP" sz="2400" b="1" dirty="0">
                <a:solidFill>
                  <a:srgbClr val="2E2E48"/>
                </a:solidFill>
                <a:latin typeface="Symbol" pitchFamily="18" charset="2"/>
              </a:rPr>
              <a:t>q</a:t>
            </a:r>
            <a:r>
              <a:rPr lang="en-US" altLang="ja-JP" sz="2400" b="1" baseline="-25000" dirty="0">
                <a:solidFill>
                  <a:srgbClr val="2E2E48"/>
                </a:solidFill>
              </a:rPr>
              <a:t>23</a:t>
            </a:r>
            <a:r>
              <a:rPr lang="en-US" altLang="ja-JP" sz="2400" b="1" dirty="0">
                <a:solidFill>
                  <a:srgbClr val="2E2E48"/>
                </a:solidFill>
              </a:rPr>
              <a:t>~0.7,  </a:t>
            </a:r>
            <a:r>
              <a:rPr lang="en-US" altLang="ja-JP" sz="2400" b="1" dirty="0">
                <a:solidFill>
                  <a:srgbClr val="FF3300"/>
                </a:solidFill>
              </a:rPr>
              <a:t>sin</a:t>
            </a:r>
            <a:r>
              <a:rPr lang="en-US" altLang="ja-JP" sz="2400" b="1" dirty="0">
                <a:solidFill>
                  <a:srgbClr val="FF3300"/>
                </a:solidFill>
                <a:latin typeface="Symbol" pitchFamily="18" charset="2"/>
              </a:rPr>
              <a:t>q</a:t>
            </a:r>
            <a:r>
              <a:rPr lang="en-US" altLang="ja-JP" sz="2400" b="1" baseline="-25000" dirty="0">
                <a:solidFill>
                  <a:srgbClr val="FF3300"/>
                </a:solidFill>
                <a:latin typeface="Symbol" pitchFamily="18" charset="2"/>
              </a:rPr>
              <a:t>13</a:t>
            </a:r>
            <a:r>
              <a:rPr lang="en-US" altLang="ja-JP" sz="2400" b="1" dirty="0">
                <a:solidFill>
                  <a:srgbClr val="FF3300"/>
                </a:solidFill>
              </a:rPr>
              <a:t>&lt;0.2)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308304" y="4459759"/>
            <a:ext cx="1340432" cy="4001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</a:rPr>
              <a:t>Unknown!</a:t>
            </a:r>
            <a:endParaRPr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740724" y="2788494"/>
            <a:ext cx="8835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800" dirty="0">
                <a:solidFill>
                  <a:srgbClr val="2E2E48"/>
                </a:solidFill>
              </a:rPr>
              <a:t>CPV</a:t>
            </a:r>
            <a:endParaRPr lang="ja-JP" altLang="en-US" sz="2800" dirty="0">
              <a:solidFill>
                <a:srgbClr val="2E2E48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740724" y="3364558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>
                <a:solidFill>
                  <a:srgbClr val="2E2E48"/>
                </a:solidFill>
                <a:latin typeface="Arial" pitchFamily="34" charset="0"/>
              </a:rPr>
              <a:t>Sol term</a:t>
            </a:r>
            <a:endParaRPr lang="ja-JP" altLang="en-US" dirty="0">
              <a:solidFill>
                <a:srgbClr val="2E2E48"/>
              </a:solidFill>
              <a:latin typeface="Arial" pitchFamily="34" charset="0"/>
            </a:endParaRPr>
          </a:p>
        </p:txBody>
      </p:sp>
      <p:sp>
        <p:nvSpPr>
          <p:cNvPr id="29" name="Text Box 29"/>
          <p:cNvSpPr txBox="1">
            <a:spLocks noChangeArrowheads="1"/>
          </p:cNvSpPr>
          <p:nvPr/>
        </p:nvSpPr>
        <p:spPr bwMode="auto">
          <a:xfrm>
            <a:off x="395536" y="5755903"/>
            <a:ext cx="83529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600" b="1" dirty="0">
                <a:solidFill>
                  <a:srgbClr val="FF0000"/>
                </a:solidFill>
              </a:rPr>
              <a:t>The size of </a:t>
            </a:r>
            <a:r>
              <a:rPr lang="en-US" altLang="ja-JP" sz="3600" b="1" dirty="0" smtClean="0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US" altLang="ja-JP" sz="3600" b="1" baseline="-25000" dirty="0" smtClean="0">
                <a:solidFill>
                  <a:srgbClr val="FF0000"/>
                </a:solidFill>
              </a:rPr>
              <a:t>13</a:t>
            </a:r>
            <a:r>
              <a:rPr lang="en-US" altLang="ja-JP" sz="3600" b="1" dirty="0" smtClean="0">
                <a:solidFill>
                  <a:srgbClr val="FF0000"/>
                </a:solidFill>
              </a:rPr>
              <a:t> decides </a:t>
            </a:r>
            <a:r>
              <a:rPr lang="en-US" altLang="ja-JP" sz="3600" b="1" dirty="0">
                <a:solidFill>
                  <a:srgbClr val="FF0000"/>
                </a:solidFill>
              </a:rPr>
              <a:t>future </a:t>
            </a:r>
            <a:r>
              <a:rPr lang="en-US" altLang="ja-JP" sz="3600" b="1" dirty="0" smtClean="0">
                <a:solidFill>
                  <a:srgbClr val="FF0000"/>
                </a:solidFill>
              </a:rPr>
              <a:t>direction!</a:t>
            </a:r>
            <a:endParaRPr lang="en-US" altLang="ja-JP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6ED23-02FC-4617-8A97-1E86CD43D4F6}" type="slidenum">
              <a:rPr lang="en-US" altLang="ja-JP" smtClean="0"/>
              <a:pPr>
                <a:defRPr/>
              </a:pPr>
              <a:t>12</a:t>
            </a:fld>
            <a:endParaRPr lang="en-US" altLang="ja-JP" smtClean="0"/>
          </a:p>
        </p:txBody>
      </p:sp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>
          <a:xfrm>
            <a:off x="179512" y="260648"/>
            <a:ext cx="8778875" cy="571480"/>
          </a:xfrm>
        </p:spPr>
        <p:txBody>
          <a:bodyPr/>
          <a:lstStyle/>
          <a:p>
            <a:pPr eaLnBrk="1" hangingPunct="1"/>
            <a:r>
              <a:rPr lang="en-US" altLang="ja-JP" sz="3600" dirty="0" smtClean="0">
                <a:ea typeface="HGPｺﾞｼｯｸE" pitchFamily="50" charset="-128"/>
              </a:rPr>
              <a:t>Tokai-to-</a:t>
            </a:r>
            <a:r>
              <a:rPr lang="en-US" altLang="ja-JP" sz="3600" dirty="0" err="1" smtClean="0">
                <a:ea typeface="HGPｺﾞｼｯｸE" pitchFamily="50" charset="-128"/>
              </a:rPr>
              <a:t>Kamioka</a:t>
            </a:r>
            <a:r>
              <a:rPr lang="en-US" altLang="ja-JP" sz="3600" dirty="0" smtClean="0">
                <a:ea typeface="HGPｺﾞｼｯｸE" pitchFamily="50" charset="-128"/>
              </a:rPr>
              <a:t> (T2K) experiment</a:t>
            </a:r>
            <a:br>
              <a:rPr lang="en-US" altLang="ja-JP" sz="3600" dirty="0" smtClean="0">
                <a:ea typeface="HGPｺﾞｼｯｸE" pitchFamily="50" charset="-128"/>
              </a:rPr>
            </a:br>
            <a:r>
              <a:rPr lang="en-US" altLang="ja-JP" sz="2800" dirty="0" smtClean="0">
                <a:ea typeface="HGPｺﾞｼｯｸE" pitchFamily="50" charset="-128"/>
              </a:rPr>
              <a:t>The 1</a:t>
            </a:r>
            <a:r>
              <a:rPr lang="en-US" altLang="ja-JP" sz="2800" baseline="30000" dirty="0" smtClean="0">
                <a:ea typeface="HGPｺﾞｼｯｸE" pitchFamily="50" charset="-128"/>
              </a:rPr>
              <a:t>st</a:t>
            </a:r>
            <a:r>
              <a:rPr lang="en-US" altLang="ja-JP" sz="2800" dirty="0" smtClean="0">
                <a:ea typeface="HGPｺﾞｼｯｸE" pitchFamily="50" charset="-128"/>
              </a:rPr>
              <a:t> experiment w/ J-PARC </a:t>
            </a:r>
            <a:r>
              <a:rPr lang="en-US" altLang="ja-JP" sz="2800" dirty="0" smtClean="0">
                <a:latin typeface="Symbol" pitchFamily="18" charset="2"/>
                <a:ea typeface="HGPｺﾞｼｯｸE" pitchFamily="50" charset="-128"/>
              </a:rPr>
              <a:t>n</a:t>
            </a:r>
            <a:r>
              <a:rPr lang="en-US" altLang="ja-JP" sz="2800" dirty="0" smtClean="0">
                <a:ea typeface="HGPｺﾞｼｯｸE" pitchFamily="50" charset="-128"/>
              </a:rPr>
              <a:t> facility</a:t>
            </a:r>
          </a:p>
        </p:txBody>
      </p:sp>
      <p:sp>
        <p:nvSpPr>
          <p:cNvPr id="18" name="コンテンツ プレースホルダ 17"/>
          <p:cNvSpPr>
            <a:spLocks noGrp="1"/>
          </p:cNvSpPr>
          <p:nvPr>
            <p:ph idx="1"/>
          </p:nvPr>
        </p:nvSpPr>
        <p:spPr>
          <a:xfrm>
            <a:off x="467544" y="3861048"/>
            <a:ext cx="8208912" cy="2808312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altLang="ja-JP" dirty="0" smtClean="0"/>
              <a:t>High intensity </a:t>
            </a:r>
            <a:r>
              <a:rPr lang="en-US" altLang="ja-JP" dirty="0" smtClean="0">
                <a:latin typeface="Symbol" pitchFamily="18" charset="2"/>
              </a:rPr>
              <a:t>n</a:t>
            </a:r>
            <a:r>
              <a:rPr lang="en-US" altLang="ja-JP" baseline="-25000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 beam from J-PARC MR to Super-</a:t>
            </a:r>
            <a:r>
              <a:rPr lang="en-US" altLang="ja-JP" dirty="0" err="1" smtClean="0"/>
              <a:t>Kamiokande</a:t>
            </a:r>
            <a:r>
              <a:rPr lang="en-US" altLang="ja-JP" dirty="0" smtClean="0"/>
              <a:t> @ 295km</a:t>
            </a:r>
          </a:p>
          <a:p>
            <a:pPr>
              <a:defRPr/>
            </a:pPr>
            <a:r>
              <a:rPr lang="en-US" altLang="ja-JP" sz="4000" b="1" dirty="0" smtClean="0">
                <a:solidFill>
                  <a:srgbClr val="FF0000"/>
                </a:solidFill>
              </a:rPr>
              <a:t>Discovery of </a:t>
            </a:r>
            <a:r>
              <a:rPr lang="en-US" altLang="ja-JP" sz="4000" b="1" dirty="0" smtClean="0">
                <a:solidFill>
                  <a:srgbClr val="FF0000"/>
                </a:solidFill>
                <a:latin typeface="Symbol" pitchFamily="18" charset="2"/>
              </a:rPr>
              <a:t>n</a:t>
            </a:r>
            <a:r>
              <a:rPr lang="en-US" altLang="ja-JP" sz="4000" b="1" dirty="0" smtClean="0">
                <a:solidFill>
                  <a:srgbClr val="FF0000"/>
                </a:solidFill>
              </a:rPr>
              <a:t>e appearance </a:t>
            </a:r>
            <a:r>
              <a:rPr lang="en-US" altLang="ja-JP" sz="4000" b="1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altLang="ja-JP" sz="4000" b="1" dirty="0" smtClean="0">
                <a:solidFill>
                  <a:srgbClr val="FF0000"/>
                </a:solidFill>
              </a:rPr>
              <a:t> Determine </a:t>
            </a:r>
            <a:r>
              <a:rPr lang="en-US" altLang="ja-JP" sz="4000" b="1" dirty="0" smtClean="0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US" altLang="ja-JP" sz="4000" b="1" baseline="-25000" dirty="0" smtClean="0">
                <a:solidFill>
                  <a:srgbClr val="FF0000"/>
                </a:solidFill>
              </a:rPr>
              <a:t>13</a:t>
            </a:r>
          </a:p>
          <a:p>
            <a:pPr lvl="1">
              <a:defRPr/>
            </a:pPr>
            <a:r>
              <a:rPr lang="en-US" altLang="ja-JP" dirty="0" smtClean="0"/>
              <a:t>Last unknown mixing angle </a:t>
            </a:r>
            <a:r>
              <a:rPr lang="en-US" altLang="ja-JP" dirty="0" smtClean="0">
                <a:sym typeface="Wingdings" pitchFamily="2" charset="2"/>
              </a:rPr>
              <a:t> Prove 3 flavor mixing</a:t>
            </a:r>
            <a:endParaRPr lang="en-US" altLang="ja-JP" dirty="0" smtClean="0"/>
          </a:p>
          <a:p>
            <a:pPr lvl="1">
              <a:defRPr/>
            </a:pPr>
            <a:r>
              <a:rPr lang="en-US" altLang="ja-JP" b="1" dirty="0" smtClean="0">
                <a:solidFill>
                  <a:srgbClr val="FF0000"/>
                </a:solidFill>
              </a:rPr>
              <a:t>Open possibility to explore CPV in lepton sector</a:t>
            </a:r>
          </a:p>
          <a:p>
            <a:pPr>
              <a:defRPr/>
            </a:pPr>
            <a:r>
              <a:rPr lang="en-US" altLang="ja-JP" dirty="0" smtClean="0"/>
              <a:t>Precise meas. of </a:t>
            </a:r>
            <a:r>
              <a:rPr lang="en-US" altLang="ja-JP" dirty="0" smtClean="0">
                <a:latin typeface="Symbol" pitchFamily="18" charset="2"/>
              </a:rPr>
              <a:t>n</a:t>
            </a:r>
            <a:r>
              <a:rPr lang="en-US" altLang="ja-JP" baseline="-25000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 disappearance </a:t>
            </a:r>
            <a:r>
              <a:rPr lang="en-US" altLang="ja-JP" dirty="0" smtClean="0">
                <a:sym typeface="Wingdings" pitchFamily="2" charset="2"/>
              </a:rPr>
              <a:t>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Symbol" pitchFamily="18" charset="2"/>
              </a:rPr>
              <a:t>q</a:t>
            </a:r>
            <a:r>
              <a:rPr lang="en-US" altLang="ja-JP" baseline="-25000" dirty="0" smtClean="0"/>
              <a:t>23</a:t>
            </a:r>
            <a:r>
              <a:rPr lang="en-US" altLang="ja-JP" dirty="0" smtClean="0"/>
              <a:t>, </a:t>
            </a:r>
            <a:r>
              <a:rPr lang="en-US" altLang="ja-JP" dirty="0" smtClean="0">
                <a:latin typeface="Symbol" pitchFamily="18" charset="2"/>
              </a:rPr>
              <a:t>D</a:t>
            </a:r>
            <a:r>
              <a:rPr lang="en-US" altLang="ja-JP" dirty="0" smtClean="0"/>
              <a:t>m</a:t>
            </a:r>
            <a:r>
              <a:rPr lang="en-US" altLang="ja-JP" baseline="-25000" dirty="0" smtClean="0"/>
              <a:t>23</a:t>
            </a:r>
            <a:r>
              <a:rPr lang="en-US" altLang="ja-JP" baseline="30000" dirty="0" smtClean="0"/>
              <a:t>2</a:t>
            </a:r>
          </a:p>
          <a:p>
            <a:pPr lvl="1">
              <a:defRPr/>
            </a:pPr>
            <a:r>
              <a:rPr lang="en-US" altLang="ja-JP" dirty="0" smtClean="0"/>
              <a:t>Really maximum mixing? Any symmetry? Anything unexpected?</a:t>
            </a:r>
          </a:p>
          <a:p>
            <a:pPr>
              <a:defRPr/>
            </a:pPr>
            <a:endParaRPr lang="en-US" altLang="ja-JP" dirty="0" smtClean="0"/>
          </a:p>
        </p:txBody>
      </p:sp>
      <p:pic>
        <p:nvPicPr>
          <p:cNvPr id="15" name="Picture 24" descr="01_T2K_0808-japan-korea"/>
          <p:cNvPicPr>
            <a:picLocks noChangeAspect="1" noChangeArrowheads="1"/>
          </p:cNvPicPr>
          <p:nvPr/>
        </p:nvPicPr>
        <p:blipFill>
          <a:blip r:embed="rId3" cstate="print"/>
          <a:srcRect l="621"/>
          <a:stretch>
            <a:fillRect/>
          </a:stretch>
        </p:blipFill>
        <p:spPr bwMode="auto">
          <a:xfrm>
            <a:off x="1547664" y="1196752"/>
            <a:ext cx="6048672" cy="2422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タイトル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928688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Milestones</a:t>
            </a:r>
            <a:endParaRPr lang="ja-JP" altLang="en-US" dirty="0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85750" y="857232"/>
            <a:ext cx="6230466" cy="6000768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r>
              <a:rPr lang="en-US" altLang="ja-JP" dirty="0" smtClean="0"/>
              <a:t>1999: </a:t>
            </a:r>
            <a:r>
              <a:rPr lang="en-US" altLang="ja-JP" dirty="0" err="1" smtClean="0"/>
              <a:t>Nishikawa&amp;Totsuka</a:t>
            </a:r>
            <a:r>
              <a:rPr lang="en-US" altLang="ja-JP" dirty="0" smtClean="0"/>
              <a:t> proposed to measure </a:t>
            </a:r>
            <a:r>
              <a:rPr lang="en-US" altLang="ja-JP" dirty="0" smtClean="0">
                <a:latin typeface="Symbol" pitchFamily="18" charset="2"/>
              </a:rPr>
              <a:t>n</a:t>
            </a:r>
            <a:r>
              <a:rPr lang="en-US" altLang="ja-JP" baseline="-25000" dirty="0" smtClean="0"/>
              <a:t>e</a:t>
            </a:r>
            <a:r>
              <a:rPr lang="en-US" altLang="ja-JP" dirty="0" smtClean="0"/>
              <a:t> appearance as a next critical step toward CP measurement</a:t>
            </a:r>
          </a:p>
          <a:p>
            <a:pPr eaLnBrk="1" hangingPunct="1">
              <a:defRPr/>
            </a:pPr>
            <a:r>
              <a:rPr lang="en-US" altLang="ja-JP" dirty="0" smtClean="0"/>
              <a:t>2000: Letter of Intent</a:t>
            </a:r>
          </a:p>
          <a:p>
            <a:pPr eaLnBrk="1" hangingPunct="1">
              <a:defRPr/>
            </a:pPr>
            <a:r>
              <a:rPr lang="en-US" altLang="ja-JP" dirty="0" smtClean="0"/>
              <a:t>April 2004:</a:t>
            </a:r>
          </a:p>
          <a:p>
            <a:pPr lvl="1" eaLnBrk="1" hangingPunct="1">
              <a:defRPr/>
            </a:pPr>
            <a:r>
              <a:rPr lang="en-US" altLang="ja-JP" dirty="0" smtClean="0"/>
              <a:t>Officially approved by Japanese Government and 5yr Construction started</a:t>
            </a:r>
          </a:p>
          <a:p>
            <a:pPr lvl="1" eaLnBrk="1" hangingPunct="1">
              <a:defRPr/>
            </a:pPr>
            <a:r>
              <a:rPr lang="en-US" altLang="ja-JP" dirty="0" smtClean="0"/>
              <a:t>T2K international collaboration officially formed</a:t>
            </a:r>
          </a:p>
          <a:p>
            <a:pPr lvl="1" eaLnBrk="1" hangingPunct="1">
              <a:defRPr/>
            </a:pPr>
            <a:r>
              <a:rPr lang="en-US" altLang="ja-JP" dirty="0" smtClean="0"/>
              <a:t>Spokesperson: </a:t>
            </a:r>
            <a:r>
              <a:rPr lang="en-US" altLang="ja-JP" dirty="0" err="1" smtClean="0"/>
              <a:t>K.Nishikawa</a:t>
            </a:r>
            <a:endParaRPr lang="en-US" altLang="ja-JP" b="1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en-US" altLang="ja-JP" b="1" dirty="0" smtClean="0">
                <a:solidFill>
                  <a:srgbClr val="FF0000"/>
                </a:solidFill>
              </a:rPr>
              <a:t>March 2009: Construction completed as scheduled</a:t>
            </a:r>
            <a:endParaRPr lang="en-US" altLang="ja-JP" dirty="0" smtClean="0"/>
          </a:p>
          <a:p>
            <a:pPr eaLnBrk="1" hangingPunct="1">
              <a:defRPr/>
            </a:pPr>
            <a:r>
              <a:rPr lang="en-US" altLang="ja-JP" dirty="0" smtClean="0"/>
              <a:t>April 23, 2009: First neutrino beam production and commissioning started</a:t>
            </a:r>
            <a:endParaRPr lang="en-US" altLang="ja-JP" b="1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en-US" altLang="ja-JP" b="1" dirty="0" smtClean="0">
                <a:solidFill>
                  <a:srgbClr val="FF0000"/>
                </a:solidFill>
              </a:rPr>
              <a:t>January 2010: Data accumulation for oscillation search started!</a:t>
            </a:r>
            <a:endParaRPr lang="en-US" altLang="ja-JP" dirty="0" smtClean="0"/>
          </a:p>
          <a:p>
            <a:pPr eaLnBrk="1" hangingPunct="1">
              <a:defRPr/>
            </a:pPr>
            <a:r>
              <a:rPr lang="en-US" altLang="ja-JP" dirty="0" smtClean="0"/>
              <a:t>Feb. 24, 2010: First T2K Event in Super-</a:t>
            </a:r>
            <a:r>
              <a:rPr lang="en-US" altLang="ja-JP" dirty="0" err="1" smtClean="0"/>
              <a:t>Kamiokande</a:t>
            </a:r>
            <a:r>
              <a:rPr lang="en-US" altLang="ja-JP" dirty="0" smtClean="0"/>
              <a:t>!</a:t>
            </a:r>
          </a:p>
        </p:txBody>
      </p:sp>
      <p:sp>
        <p:nvSpPr>
          <p:cNvPr id="90117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F33E0C-C4BE-4511-9E3E-8E85D50ACFDB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altLang="ja-JP" smtClean="0"/>
          </a:p>
        </p:txBody>
      </p:sp>
      <p:pic>
        <p:nvPicPr>
          <p:cNvPr id="5" name="Picture 2" descr="DGTotsuk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548680"/>
            <a:ext cx="2139094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nis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789040"/>
            <a:ext cx="2483768" cy="2764733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 bwMode="auto">
          <a:xfrm>
            <a:off x="6588224" y="332656"/>
            <a:ext cx="2366995" cy="36933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 err="1" smtClean="0">
                <a:solidFill>
                  <a:srgbClr val="000000"/>
                </a:solidFill>
                <a:latin typeface="Times New Roman" pitchFamily="18" charset="0"/>
              </a:rPr>
              <a:t>Y.Totsuka</a:t>
            </a:r>
            <a:r>
              <a:rPr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 (1942~2008)</a:t>
            </a:r>
            <a:endParaRPr kumimoji="1"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948264" y="6453336"/>
            <a:ext cx="1396536" cy="36933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 err="1" smtClean="0">
                <a:solidFill>
                  <a:srgbClr val="000000"/>
                </a:solidFill>
                <a:latin typeface="Times New Roman" pitchFamily="18" charset="0"/>
              </a:rPr>
              <a:t>K.Nishikawa</a:t>
            </a:r>
            <a:endParaRPr kumimoji="1"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0392" y="3789040"/>
            <a:ext cx="706760" cy="53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764704"/>
            <a:ext cx="706760" cy="53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7" descr="IMG_62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024476"/>
            <a:ext cx="8748464" cy="5833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正方形/長方形 22"/>
          <p:cNvSpPr/>
          <p:nvPr/>
        </p:nvSpPr>
        <p:spPr bwMode="auto">
          <a:xfrm>
            <a:off x="107504" y="1556792"/>
            <a:ext cx="8640960" cy="5301208"/>
          </a:xfrm>
          <a:prstGeom prst="rect">
            <a:avLst/>
          </a:prstGeom>
          <a:solidFill>
            <a:srgbClr val="00B0F0">
              <a:alpha val="30196"/>
            </a:srgb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pPr eaLnBrk="1" hangingPunct="1"/>
            <a:r>
              <a:rPr lang="en-GB" altLang="ja-JP" sz="3600" dirty="0" smtClean="0">
                <a:ea typeface="ＭＳ Ｐゴシック" charset="-128"/>
              </a:rPr>
              <a:t>The T2K Collaboration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1" y="1485900"/>
            <a:ext cx="1511300" cy="48958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altLang="ja-JP" sz="1600" b="1" dirty="0" smtClean="0">
                <a:solidFill>
                  <a:srgbClr val="FF0000"/>
                </a:solidFill>
                <a:latin typeface="Times New Roman" pitchFamily="18" charset="0"/>
                <a:ea typeface="ＭＳ Ｐゴシック" charset="-128"/>
              </a:rPr>
              <a:t>Canada</a:t>
            </a:r>
          </a:p>
          <a:p>
            <a:pPr eaLnBrk="1" hangingPunct="1">
              <a:buFontTx/>
              <a:buNone/>
            </a:pPr>
            <a:r>
              <a:rPr lang="en-GB" altLang="ja-JP" sz="1600" dirty="0" smtClean="0">
                <a:latin typeface="Times New Roman" pitchFamily="18" charset="0"/>
                <a:ea typeface="ＭＳ Ｐゴシック" charset="-128"/>
              </a:rPr>
              <a:t>TRIUMF</a:t>
            </a:r>
          </a:p>
          <a:p>
            <a:pPr eaLnBrk="1" hangingPunct="1">
              <a:buFontTx/>
              <a:buNone/>
            </a:pPr>
            <a:r>
              <a:rPr lang="en-GB" altLang="ja-JP" sz="1600" dirty="0" smtClean="0">
                <a:latin typeface="Times New Roman" pitchFamily="18" charset="0"/>
                <a:ea typeface="ＭＳ Ｐゴシック" charset="-128"/>
              </a:rPr>
              <a:t>U. Alberta</a:t>
            </a:r>
          </a:p>
          <a:p>
            <a:pPr eaLnBrk="1" hangingPunct="1">
              <a:buFontTx/>
              <a:buNone/>
            </a:pPr>
            <a:r>
              <a:rPr lang="en-GB" altLang="ja-JP" sz="1600" dirty="0" smtClean="0">
                <a:latin typeface="Times New Roman" pitchFamily="18" charset="0"/>
                <a:ea typeface="ＭＳ Ｐゴシック" charset="-128"/>
              </a:rPr>
              <a:t>U. B. Columbia</a:t>
            </a:r>
          </a:p>
          <a:p>
            <a:pPr eaLnBrk="1" hangingPunct="1">
              <a:buFontTx/>
              <a:buNone/>
            </a:pPr>
            <a:r>
              <a:rPr lang="en-GB" altLang="ja-JP" sz="1600" dirty="0" smtClean="0">
                <a:latin typeface="Times New Roman" pitchFamily="18" charset="0"/>
                <a:ea typeface="ＭＳ Ｐゴシック" charset="-128"/>
              </a:rPr>
              <a:t>U. Regina</a:t>
            </a:r>
          </a:p>
          <a:p>
            <a:pPr eaLnBrk="1" hangingPunct="1">
              <a:buFontTx/>
              <a:buNone/>
            </a:pPr>
            <a:r>
              <a:rPr lang="en-GB" altLang="ja-JP" sz="1600" dirty="0" smtClean="0">
                <a:latin typeface="Times New Roman" pitchFamily="18" charset="0"/>
                <a:ea typeface="ＭＳ Ｐゴシック" charset="-128"/>
              </a:rPr>
              <a:t>U. Toronto</a:t>
            </a:r>
          </a:p>
          <a:p>
            <a:pPr eaLnBrk="1" hangingPunct="1">
              <a:buFontTx/>
              <a:buNone/>
            </a:pPr>
            <a:r>
              <a:rPr lang="en-GB" altLang="ja-JP" sz="1600" dirty="0" smtClean="0">
                <a:latin typeface="Times New Roman" pitchFamily="18" charset="0"/>
                <a:ea typeface="ＭＳ Ｐゴシック" charset="-128"/>
              </a:rPr>
              <a:t>U. Victoria</a:t>
            </a:r>
          </a:p>
          <a:p>
            <a:pPr eaLnBrk="1" hangingPunct="1">
              <a:buFontTx/>
              <a:buNone/>
            </a:pPr>
            <a:r>
              <a:rPr lang="en-GB" altLang="ja-JP" sz="1600" dirty="0" smtClean="0">
                <a:latin typeface="Times New Roman" pitchFamily="18" charset="0"/>
                <a:ea typeface="ＭＳ Ｐゴシック" charset="-128"/>
              </a:rPr>
              <a:t>York U.</a:t>
            </a:r>
          </a:p>
          <a:p>
            <a:pPr eaLnBrk="1" hangingPunct="1">
              <a:buFontTx/>
              <a:buNone/>
            </a:pPr>
            <a:endParaRPr lang="en-GB" altLang="ja-JP" sz="1600" dirty="0" smtClean="0">
              <a:latin typeface="Times New Roman" pitchFamily="18" charset="0"/>
              <a:ea typeface="ＭＳ Ｐゴシック" charset="-128"/>
            </a:endParaRPr>
          </a:p>
          <a:p>
            <a:pPr eaLnBrk="1" hangingPunct="1">
              <a:buFontTx/>
              <a:buNone/>
            </a:pPr>
            <a:r>
              <a:rPr lang="en-GB" altLang="ja-JP" sz="1600" b="1" dirty="0" smtClean="0">
                <a:solidFill>
                  <a:srgbClr val="FF0000"/>
                </a:solidFill>
                <a:latin typeface="Times New Roman" pitchFamily="18" charset="0"/>
                <a:ea typeface="ＭＳ Ｐゴシック" charset="-128"/>
              </a:rPr>
              <a:t>France</a:t>
            </a:r>
          </a:p>
          <a:p>
            <a:pPr eaLnBrk="1" hangingPunct="1">
              <a:buFontTx/>
              <a:buNone/>
            </a:pPr>
            <a:r>
              <a:rPr lang="en-GB" altLang="ja-JP" sz="1600" dirty="0" smtClean="0">
                <a:latin typeface="Times New Roman" pitchFamily="18" charset="0"/>
                <a:ea typeface="ＭＳ Ｐゴシック" charset="-128"/>
              </a:rPr>
              <a:t>CEA </a:t>
            </a:r>
            <a:r>
              <a:rPr lang="en-GB" altLang="ja-JP" sz="1600" dirty="0" err="1" smtClean="0">
                <a:latin typeface="Times New Roman" pitchFamily="18" charset="0"/>
                <a:ea typeface="ＭＳ Ｐゴシック" charset="-128"/>
              </a:rPr>
              <a:t>Saclay</a:t>
            </a:r>
            <a:endParaRPr lang="en-GB" altLang="ja-JP" sz="1600" dirty="0" smtClean="0">
              <a:latin typeface="Times New Roman" pitchFamily="18" charset="0"/>
              <a:ea typeface="ＭＳ Ｐゴシック" charset="-128"/>
            </a:endParaRPr>
          </a:p>
          <a:p>
            <a:pPr eaLnBrk="1" hangingPunct="1">
              <a:buFontTx/>
              <a:buNone/>
            </a:pPr>
            <a:r>
              <a:rPr lang="en-GB" altLang="ja-JP" sz="1600" dirty="0" smtClean="0">
                <a:latin typeface="Times New Roman" pitchFamily="18" charset="0"/>
                <a:ea typeface="ＭＳ Ｐゴシック" charset="-128"/>
              </a:rPr>
              <a:t>IPN Lyon</a:t>
            </a:r>
          </a:p>
          <a:p>
            <a:pPr eaLnBrk="1" hangingPunct="1">
              <a:buFontTx/>
              <a:buNone/>
            </a:pPr>
            <a:r>
              <a:rPr lang="en-GB" altLang="ja-JP" sz="1600" dirty="0" smtClean="0">
                <a:latin typeface="Times New Roman" pitchFamily="18" charset="0"/>
                <a:ea typeface="ＭＳ Ｐゴシック" charset="-128"/>
              </a:rPr>
              <a:t>LLR E. Poly.</a:t>
            </a:r>
          </a:p>
          <a:p>
            <a:pPr eaLnBrk="1" hangingPunct="1">
              <a:buFontTx/>
              <a:buNone/>
            </a:pPr>
            <a:r>
              <a:rPr lang="en-GB" altLang="ja-JP" sz="1600" dirty="0" smtClean="0">
                <a:latin typeface="Times New Roman" pitchFamily="18" charset="0"/>
                <a:ea typeface="ＭＳ Ｐゴシック" charset="-128"/>
              </a:rPr>
              <a:t>LPNHE Paris</a:t>
            </a:r>
          </a:p>
          <a:p>
            <a:pPr eaLnBrk="1" hangingPunct="1">
              <a:buFontTx/>
              <a:buNone/>
            </a:pPr>
            <a:endParaRPr lang="en-GB" altLang="ja-JP" sz="1400" dirty="0" smtClean="0">
              <a:solidFill>
                <a:srgbClr val="FF0000"/>
              </a:solidFill>
              <a:latin typeface="Times New Roman" pitchFamily="18" charset="0"/>
              <a:ea typeface="ＭＳ Ｐゴシック" charset="-128"/>
            </a:endParaRPr>
          </a:p>
          <a:p>
            <a:pPr eaLnBrk="1" hangingPunct="1">
              <a:buFontTx/>
              <a:buNone/>
            </a:pPr>
            <a:r>
              <a:rPr lang="en-GB" altLang="ja-JP" sz="1600" b="1" dirty="0" smtClean="0">
                <a:solidFill>
                  <a:srgbClr val="FF0000"/>
                </a:solidFill>
                <a:latin typeface="Times New Roman" pitchFamily="18" charset="0"/>
                <a:ea typeface="ＭＳ Ｐゴシック" charset="-128"/>
              </a:rPr>
              <a:t>Germany</a:t>
            </a:r>
          </a:p>
          <a:p>
            <a:pPr eaLnBrk="1" hangingPunct="1">
              <a:buFontTx/>
              <a:buNone/>
            </a:pPr>
            <a:r>
              <a:rPr lang="en-GB" altLang="ja-JP" sz="1600" dirty="0" smtClean="0">
                <a:latin typeface="Times New Roman" pitchFamily="18" charset="0"/>
                <a:ea typeface="ＭＳ Ｐゴシック" charset="-128"/>
              </a:rPr>
              <a:t>U. Aachen</a:t>
            </a:r>
          </a:p>
        </p:txBody>
      </p:sp>
      <p:pic>
        <p:nvPicPr>
          <p:cNvPr id="28677" name="Picture 4" descr="Flag_C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20716"/>
            <a:ext cx="9826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5" descr="Flag_F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550" y="620716"/>
            <a:ext cx="73818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6" descr="Flag_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2276" y="620716"/>
            <a:ext cx="8191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7" descr="Flag_I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84440" y="620716"/>
            <a:ext cx="73818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Picture 8" descr="Flag_J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3575" y="620716"/>
            <a:ext cx="7048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Picture 9" descr="Flag_Ru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03751" y="620716"/>
            <a:ext cx="73818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3" name="Picture 10" descr="Flag_SouthK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41939" y="620716"/>
            <a:ext cx="73818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4" name="Picture 11" descr="Flag_Sp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62663" y="620716"/>
            <a:ext cx="74136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5" name="Picture 12" descr="Flag_Po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851277" y="620716"/>
            <a:ext cx="7842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6" name="Picture 13" descr="Flag_CH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04026" y="620716"/>
            <a:ext cx="49688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7" name="Picture 14" descr="Flag_U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08851" y="620716"/>
            <a:ext cx="98583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8" name="Picture 15" descr="Flag_US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243890" y="620714"/>
            <a:ext cx="93503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9" name="Text Box 16"/>
          <p:cNvSpPr txBox="1">
            <a:spLocks noChangeArrowheads="1"/>
          </p:cNvSpPr>
          <p:nvPr/>
        </p:nvSpPr>
        <p:spPr bwMode="auto">
          <a:xfrm>
            <a:off x="2205038" y="1125538"/>
            <a:ext cx="4830148" cy="36932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pPr defTabSz="914305"/>
            <a:r>
              <a:rPr lang="en-GB" altLang="ja-JP" dirty="0" smtClean="0">
                <a:solidFill>
                  <a:srgbClr val="000000"/>
                </a:solidFill>
              </a:rPr>
              <a:t>~500 </a:t>
            </a:r>
            <a:r>
              <a:rPr lang="en-GB" altLang="ja-JP" dirty="0">
                <a:solidFill>
                  <a:srgbClr val="000000"/>
                </a:solidFill>
              </a:rPr>
              <a:t>members, </a:t>
            </a:r>
            <a:r>
              <a:rPr lang="en-GB" altLang="ja-JP" dirty="0" smtClean="0">
                <a:solidFill>
                  <a:srgbClr val="000000"/>
                </a:solidFill>
              </a:rPr>
              <a:t>59 </a:t>
            </a:r>
            <a:r>
              <a:rPr lang="en-GB" altLang="ja-JP" dirty="0">
                <a:solidFill>
                  <a:srgbClr val="000000"/>
                </a:solidFill>
              </a:rPr>
              <a:t>Institutes, 12 </a:t>
            </a:r>
            <a:r>
              <a:rPr lang="en-GB" altLang="ja-JP" dirty="0" smtClean="0">
                <a:solidFill>
                  <a:srgbClr val="000000"/>
                </a:solidFill>
              </a:rPr>
              <a:t>countries</a:t>
            </a:r>
            <a:endParaRPr lang="en-GB" altLang="ja-JP" dirty="0">
              <a:solidFill>
                <a:srgbClr val="000000"/>
              </a:solidFill>
            </a:endParaRPr>
          </a:p>
        </p:txBody>
      </p:sp>
      <p:sp>
        <p:nvSpPr>
          <p:cNvPr id="28690" name="Rectangle 17"/>
          <p:cNvSpPr>
            <a:spLocks noChangeArrowheads="1"/>
          </p:cNvSpPr>
          <p:nvPr/>
        </p:nvSpPr>
        <p:spPr bwMode="auto">
          <a:xfrm>
            <a:off x="1476375" y="1485902"/>
            <a:ext cx="1873250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/>
          <a:lstStyle/>
          <a:p>
            <a:pPr marL="342865" indent="-342865" defTabSz="914305">
              <a:spcBef>
                <a:spcPct val="20000"/>
              </a:spcBef>
            </a:pPr>
            <a:endParaRPr lang="en-GB" altLang="ja-JP" sz="1600" dirty="0">
              <a:solidFill>
                <a:srgbClr val="FF0000"/>
              </a:solidFill>
              <a:latin typeface="Times New Roman" pitchFamily="18" charset="0"/>
            </a:endParaRPr>
          </a:p>
          <a:p>
            <a:pPr marL="342865" indent="-342865" defTabSz="914305">
              <a:spcBef>
                <a:spcPct val="20000"/>
              </a:spcBef>
            </a:pPr>
            <a:endParaRPr lang="en-GB" altLang="ja-JP" sz="16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8691" name="Rectangle 18"/>
          <p:cNvSpPr>
            <a:spLocks noChangeArrowheads="1"/>
          </p:cNvSpPr>
          <p:nvPr/>
        </p:nvSpPr>
        <p:spPr bwMode="auto">
          <a:xfrm>
            <a:off x="1627182" y="1485902"/>
            <a:ext cx="2016125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/>
          <a:lstStyle/>
          <a:p>
            <a:pPr marL="609537" indent="-609537" defTabSz="914305">
              <a:spcBef>
                <a:spcPct val="20000"/>
              </a:spcBef>
            </a:pPr>
            <a:r>
              <a:rPr lang="en-GB" altLang="ja-JP" sz="1600" b="1" dirty="0" smtClean="0">
                <a:solidFill>
                  <a:srgbClr val="FF0000"/>
                </a:solidFill>
                <a:latin typeface="Times New Roman" pitchFamily="18" charset="0"/>
              </a:rPr>
              <a:t>Italy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INFN, U. Roma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INFN, U. Napoli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INFN, U. </a:t>
            </a:r>
            <a:r>
              <a:rPr lang="en-GB" altLang="ja-JP" sz="1600" dirty="0" err="1" smtClean="0">
                <a:solidFill>
                  <a:srgbClr val="FFFFFF"/>
                </a:solidFill>
                <a:latin typeface="Times New Roman" pitchFamily="18" charset="0"/>
              </a:rPr>
              <a:t>Padova</a:t>
            </a:r>
            <a:endParaRPr lang="en-GB" altLang="ja-JP" sz="1600" dirty="0" smtClean="0">
              <a:solidFill>
                <a:srgbClr val="FFFFFF"/>
              </a:solidFill>
              <a:latin typeface="Times New Roman" pitchFamily="18" charset="0"/>
            </a:endParaRP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INFN, U. Bari</a:t>
            </a:r>
          </a:p>
          <a:p>
            <a:pPr marL="609537" indent="-609537" defTabSz="914305">
              <a:spcBef>
                <a:spcPct val="20000"/>
              </a:spcBef>
            </a:pPr>
            <a:endParaRPr lang="en-GB" altLang="ja-JP" sz="1600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b="1" dirty="0" smtClean="0">
                <a:solidFill>
                  <a:srgbClr val="FF0000"/>
                </a:solidFill>
                <a:latin typeface="Times New Roman" pitchFamily="18" charset="0"/>
              </a:rPr>
              <a:t>Japan</a:t>
            </a:r>
            <a:endParaRPr lang="en-GB" altLang="ja-JP" sz="16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ICRR </a:t>
            </a:r>
            <a:r>
              <a:rPr lang="en-GB" altLang="ja-JP" sz="1600" dirty="0" err="1">
                <a:solidFill>
                  <a:srgbClr val="FFFFFF"/>
                </a:solidFill>
                <a:latin typeface="Times New Roman" pitchFamily="18" charset="0"/>
              </a:rPr>
              <a:t>Kamioka</a:t>
            </a:r>
            <a:endParaRPr lang="en-GB" altLang="ja-JP" sz="1600" dirty="0">
              <a:solidFill>
                <a:srgbClr val="FFFFFF"/>
              </a:solidFill>
              <a:latin typeface="Times New Roman" pitchFamily="18" charset="0"/>
            </a:endParaRP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>
                <a:solidFill>
                  <a:srgbClr val="FFFFFF"/>
                </a:solidFill>
                <a:latin typeface="Times New Roman" pitchFamily="18" charset="0"/>
              </a:rPr>
              <a:t>ICRR RCCN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>
                <a:solidFill>
                  <a:srgbClr val="FFFFFF"/>
                </a:solidFill>
                <a:latin typeface="Times New Roman" pitchFamily="18" charset="0"/>
              </a:rPr>
              <a:t>KEK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Kobe U.</a:t>
            </a:r>
            <a:endParaRPr lang="en-GB" altLang="ja-JP" sz="1600" dirty="0">
              <a:solidFill>
                <a:srgbClr val="FFFFFF"/>
              </a:solidFill>
              <a:latin typeface="Times New Roman" pitchFamily="18" charset="0"/>
            </a:endParaRP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Kyoto U.</a:t>
            </a:r>
            <a:endParaRPr lang="en-GB" altLang="ja-JP" sz="1600" dirty="0">
              <a:solidFill>
                <a:srgbClr val="FFFFFF"/>
              </a:solidFill>
              <a:latin typeface="Times New Roman" pitchFamily="18" charset="0"/>
            </a:endParaRP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Miyagi U. </a:t>
            </a:r>
            <a:r>
              <a:rPr lang="en-GB" altLang="ja-JP" sz="1600" dirty="0" err="1" smtClean="0">
                <a:solidFill>
                  <a:srgbClr val="FFFFFF"/>
                </a:solidFill>
                <a:latin typeface="Times New Roman" pitchFamily="18" charset="0"/>
              </a:rPr>
              <a:t>Edu</a:t>
            </a: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.</a:t>
            </a:r>
            <a:endParaRPr lang="en-GB" altLang="ja-JP" sz="1600" dirty="0">
              <a:solidFill>
                <a:srgbClr val="FFFFFF"/>
              </a:solidFill>
              <a:latin typeface="Times New Roman" pitchFamily="18" charset="0"/>
            </a:endParaRP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Osaka City U.</a:t>
            </a:r>
            <a:endParaRPr lang="en-GB" altLang="ja-JP" sz="1600" dirty="0">
              <a:solidFill>
                <a:srgbClr val="FFFFFF"/>
              </a:solidFill>
              <a:latin typeface="Times New Roman" pitchFamily="18" charset="0"/>
            </a:endParaRP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>
                <a:solidFill>
                  <a:srgbClr val="FFFFFF"/>
                </a:solidFill>
                <a:latin typeface="Times New Roman" pitchFamily="18" charset="0"/>
              </a:rPr>
              <a:t>U. </a:t>
            </a: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Tokyo</a:t>
            </a:r>
            <a:endParaRPr lang="en-GB" altLang="ja-JP" sz="16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8692" name="Rectangle 20"/>
          <p:cNvSpPr>
            <a:spLocks noChangeArrowheads="1"/>
          </p:cNvSpPr>
          <p:nvPr/>
        </p:nvSpPr>
        <p:spPr bwMode="auto">
          <a:xfrm>
            <a:off x="3270256" y="1484313"/>
            <a:ext cx="2159000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/>
          <a:lstStyle/>
          <a:p>
            <a:pPr marL="342865" indent="-342865" defTabSz="914305">
              <a:spcBef>
                <a:spcPct val="20000"/>
              </a:spcBef>
            </a:pPr>
            <a:r>
              <a:rPr lang="en-GB" altLang="ja-JP" sz="1600" b="1" dirty="0" smtClean="0">
                <a:solidFill>
                  <a:srgbClr val="FF0000"/>
                </a:solidFill>
                <a:latin typeface="Times New Roman" pitchFamily="18" charset="0"/>
              </a:rPr>
              <a:t>Poland</a:t>
            </a:r>
          </a:p>
          <a:p>
            <a:pPr marL="342865" indent="-342865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A. </a:t>
            </a:r>
            <a:r>
              <a:rPr lang="en-GB" altLang="ja-JP" sz="1600" dirty="0" err="1" smtClean="0">
                <a:solidFill>
                  <a:srgbClr val="FFFFFF"/>
                </a:solidFill>
                <a:latin typeface="Times New Roman" pitchFamily="18" charset="0"/>
              </a:rPr>
              <a:t>Soltan</a:t>
            </a: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, Warsaw</a:t>
            </a:r>
          </a:p>
          <a:p>
            <a:pPr marL="342865" indent="-342865" defTabSz="914305">
              <a:spcBef>
                <a:spcPct val="20000"/>
              </a:spcBef>
            </a:pPr>
            <a:r>
              <a:rPr lang="en-GB" altLang="ja-JP" sz="1600" dirty="0" err="1" smtClean="0">
                <a:solidFill>
                  <a:srgbClr val="FFFFFF"/>
                </a:solidFill>
                <a:latin typeface="Times New Roman" pitchFamily="18" charset="0"/>
              </a:rPr>
              <a:t>H.Niewodniczanski</a:t>
            </a: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, Cracow</a:t>
            </a:r>
          </a:p>
          <a:p>
            <a:pPr marL="342865" indent="-342865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T. U. Warsaw</a:t>
            </a:r>
          </a:p>
          <a:p>
            <a:pPr marL="342865" indent="-342865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U. Silesia, Katowice</a:t>
            </a:r>
          </a:p>
          <a:p>
            <a:pPr marL="342865" indent="-342865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U. Warsaw</a:t>
            </a:r>
          </a:p>
          <a:p>
            <a:pPr marL="342865" indent="-342865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U. </a:t>
            </a:r>
            <a:r>
              <a:rPr lang="en-GB" altLang="ja-JP" sz="1600" dirty="0" err="1" smtClean="0">
                <a:solidFill>
                  <a:srgbClr val="FFFFFF"/>
                </a:solidFill>
                <a:latin typeface="Times New Roman" pitchFamily="18" charset="0"/>
              </a:rPr>
              <a:t>Wroklaw</a:t>
            </a:r>
            <a:endParaRPr lang="en-GB" altLang="ja-JP" sz="1600" dirty="0" smtClean="0">
              <a:solidFill>
                <a:srgbClr val="FFFFFF"/>
              </a:solidFill>
              <a:latin typeface="Times New Roman" pitchFamily="18" charset="0"/>
            </a:endParaRPr>
          </a:p>
          <a:p>
            <a:pPr marL="342865" indent="-342865" defTabSz="914305">
              <a:spcBef>
                <a:spcPct val="20000"/>
              </a:spcBef>
            </a:pPr>
            <a:endParaRPr lang="en-GB" altLang="ja-JP" sz="1600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b="1" dirty="0" smtClean="0">
                <a:solidFill>
                  <a:srgbClr val="FF0000"/>
                </a:solidFill>
                <a:latin typeface="Times New Roman" pitchFamily="18" charset="0"/>
              </a:rPr>
              <a:t>Russia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INR</a:t>
            </a:r>
          </a:p>
          <a:p>
            <a:pPr marL="609537" indent="-609537" defTabSz="914305">
              <a:spcBef>
                <a:spcPct val="20000"/>
              </a:spcBef>
            </a:pPr>
            <a:endParaRPr lang="en-GB" altLang="ja-JP" sz="1600" dirty="0" smtClean="0">
              <a:solidFill>
                <a:srgbClr val="FFFFFF"/>
              </a:solidFill>
              <a:latin typeface="Times New Roman" pitchFamily="18" charset="0"/>
            </a:endParaRPr>
          </a:p>
          <a:p>
            <a:pPr marL="342865" indent="-342865" defTabSz="914305">
              <a:spcBef>
                <a:spcPct val="20000"/>
              </a:spcBef>
            </a:pPr>
            <a:r>
              <a:rPr lang="en-GB" altLang="ja-JP" sz="1600" b="1" dirty="0" smtClean="0">
                <a:solidFill>
                  <a:srgbClr val="FF0000"/>
                </a:solidFill>
                <a:latin typeface="Times New Roman" pitchFamily="18" charset="0"/>
              </a:rPr>
              <a:t>S</a:t>
            </a:r>
            <a:r>
              <a:rPr lang="en-GB" altLang="ja-JP" sz="1600" b="1" dirty="0">
                <a:solidFill>
                  <a:srgbClr val="FF0000"/>
                </a:solidFill>
                <a:latin typeface="Times New Roman" pitchFamily="18" charset="0"/>
              </a:rPr>
              <a:t>. Korea</a:t>
            </a:r>
          </a:p>
          <a:p>
            <a:pPr marL="342865" indent="-342865" defTabSz="914305">
              <a:spcBef>
                <a:spcPct val="20000"/>
              </a:spcBef>
            </a:pPr>
            <a:r>
              <a:rPr lang="en-GB" altLang="ja-JP" sz="1600" dirty="0" err="1" smtClean="0">
                <a:solidFill>
                  <a:srgbClr val="FFFFFF"/>
                </a:solidFill>
                <a:latin typeface="Times New Roman" pitchFamily="18" charset="0"/>
              </a:rPr>
              <a:t>Chonnam</a:t>
            </a: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 N.U.</a:t>
            </a:r>
            <a:endParaRPr lang="en-GB" altLang="ja-JP" sz="1600" dirty="0">
              <a:solidFill>
                <a:srgbClr val="FFFFFF"/>
              </a:solidFill>
              <a:latin typeface="Times New Roman" pitchFamily="18" charset="0"/>
            </a:endParaRPr>
          </a:p>
          <a:p>
            <a:pPr marL="342865" indent="-342865" defTabSz="914305">
              <a:spcBef>
                <a:spcPct val="20000"/>
              </a:spcBef>
            </a:pPr>
            <a:r>
              <a:rPr lang="en-GB" altLang="ja-JP" sz="1600" dirty="0" err="1" smtClean="0">
                <a:solidFill>
                  <a:srgbClr val="FFFFFF"/>
                </a:solidFill>
                <a:latin typeface="Times New Roman" pitchFamily="18" charset="0"/>
              </a:rPr>
              <a:t>Dongshin</a:t>
            </a: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 U.</a:t>
            </a:r>
            <a:endParaRPr lang="en-GB" altLang="ja-JP" sz="1600" dirty="0">
              <a:solidFill>
                <a:srgbClr val="FFFFFF"/>
              </a:solidFill>
              <a:latin typeface="Times New Roman" pitchFamily="18" charset="0"/>
            </a:endParaRPr>
          </a:p>
          <a:p>
            <a:pPr marL="342865" indent="-342865" defTabSz="914305">
              <a:spcBef>
                <a:spcPct val="20000"/>
              </a:spcBef>
            </a:pPr>
            <a:r>
              <a:rPr lang="en-GB" altLang="ja-JP" sz="1600" smtClean="0">
                <a:solidFill>
                  <a:srgbClr val="FFFFFF"/>
                </a:solidFill>
                <a:latin typeface="Times New Roman" pitchFamily="18" charset="0"/>
              </a:rPr>
              <a:t>Seoul N.U.</a:t>
            </a:r>
            <a:endParaRPr lang="en-GB" altLang="ja-JP" sz="16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8693" name="Rectangle 21"/>
          <p:cNvSpPr>
            <a:spLocks noChangeArrowheads="1"/>
          </p:cNvSpPr>
          <p:nvPr/>
        </p:nvSpPr>
        <p:spPr bwMode="auto">
          <a:xfrm>
            <a:off x="7127908" y="1500174"/>
            <a:ext cx="2016125" cy="487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/>
          <a:lstStyle/>
          <a:p>
            <a:pPr marL="609537" indent="-609537" defTabSz="914305">
              <a:spcBef>
                <a:spcPct val="20000"/>
              </a:spcBef>
            </a:pPr>
            <a:endParaRPr lang="en-GB" altLang="ja-JP" sz="1600" dirty="0" smtClean="0">
              <a:solidFill>
                <a:srgbClr val="FFFFFF"/>
              </a:solidFill>
              <a:latin typeface="Times New Roman" pitchFamily="18" charset="0"/>
            </a:endParaRP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STFC/RAL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STFC/</a:t>
            </a:r>
            <a:r>
              <a:rPr lang="en-GB" altLang="ja-JP" sz="1600" dirty="0" err="1" smtClean="0">
                <a:solidFill>
                  <a:srgbClr val="FFFFFF"/>
                </a:solidFill>
                <a:latin typeface="Times New Roman" pitchFamily="18" charset="0"/>
              </a:rPr>
              <a:t>Daresbury</a:t>
            </a:r>
            <a:endParaRPr lang="en-GB" altLang="ja-JP" sz="1600" dirty="0" smtClean="0">
              <a:solidFill>
                <a:srgbClr val="FFFFFF"/>
              </a:solidFill>
              <a:latin typeface="Times New Roman" pitchFamily="18" charset="0"/>
            </a:endParaRPr>
          </a:p>
          <a:p>
            <a:pPr marL="609537" indent="-609537" defTabSz="914305">
              <a:spcBef>
                <a:spcPct val="20000"/>
              </a:spcBef>
            </a:pPr>
            <a:endParaRPr lang="en-GB" altLang="ja-JP" sz="1600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b="1" dirty="0" smtClean="0">
                <a:solidFill>
                  <a:srgbClr val="FF0000"/>
                </a:solidFill>
                <a:latin typeface="Times New Roman" pitchFamily="18" charset="0"/>
              </a:rPr>
              <a:t>USA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Boston U.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B.N.L.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Colorado S. U.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Duke U.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Louisiana S. U.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Stony Brook U.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U. C. Irvine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U. Colorado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U. Pittsburgh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U. Rochester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U. Washington</a:t>
            </a:r>
          </a:p>
          <a:p>
            <a:pPr marL="609537" indent="-609537" defTabSz="914305">
              <a:spcBef>
                <a:spcPct val="20000"/>
              </a:spcBef>
            </a:pPr>
            <a:endParaRPr lang="en-GB" altLang="ja-JP" sz="1600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609537" indent="-609537" defTabSz="914305">
              <a:spcBef>
                <a:spcPct val="20000"/>
              </a:spcBef>
            </a:pPr>
            <a:endParaRPr lang="en-GB" altLang="ja-JP" sz="1600" dirty="0">
              <a:solidFill>
                <a:srgbClr val="FFFFFF"/>
              </a:solidFill>
              <a:latin typeface="Times New Roman" pitchFamily="18" charset="0"/>
            </a:endParaRPr>
          </a:p>
          <a:p>
            <a:pPr marL="609537" indent="-609537" defTabSz="914305">
              <a:spcBef>
                <a:spcPct val="20000"/>
              </a:spcBef>
            </a:pPr>
            <a:endParaRPr lang="en-GB" altLang="ja-JP" sz="16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5270520" y="1484313"/>
            <a:ext cx="2016125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/>
          <a:lstStyle/>
          <a:p>
            <a:pPr marL="609537" indent="-609537" defTabSz="914305">
              <a:spcBef>
                <a:spcPct val="20000"/>
              </a:spcBef>
            </a:pPr>
            <a:r>
              <a:rPr lang="en-GB" altLang="ja-JP" sz="1600" b="1" dirty="0">
                <a:solidFill>
                  <a:srgbClr val="FF0000"/>
                </a:solidFill>
                <a:latin typeface="Times New Roman" pitchFamily="18" charset="0"/>
              </a:rPr>
              <a:t>Spain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>
                <a:solidFill>
                  <a:srgbClr val="FFFFFF"/>
                </a:solidFill>
                <a:latin typeface="Times New Roman" pitchFamily="18" charset="0"/>
              </a:rPr>
              <a:t>IFIC, Valencia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IFAE(</a:t>
            </a:r>
            <a:r>
              <a:rPr lang="en-GB" altLang="ja-JP" sz="1600" dirty="0" err="1" smtClean="0">
                <a:solidFill>
                  <a:srgbClr val="FFFFFF"/>
                </a:solidFill>
                <a:latin typeface="Times New Roman" pitchFamily="18" charset="0"/>
              </a:rPr>
              <a:t>Bacelona</a:t>
            </a: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)</a:t>
            </a:r>
          </a:p>
          <a:p>
            <a:pPr marL="609537" indent="-609537" defTabSz="914305">
              <a:spcBef>
                <a:spcPct val="20000"/>
              </a:spcBef>
            </a:pPr>
            <a:endParaRPr lang="en-GB" altLang="ja-JP" sz="1600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b="1" dirty="0" smtClean="0">
                <a:solidFill>
                  <a:srgbClr val="FF0000"/>
                </a:solidFill>
                <a:latin typeface="Times New Roman" pitchFamily="18" charset="0"/>
              </a:rPr>
              <a:t>Switzerland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U. Bern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U. Geneva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ETH Zurich</a:t>
            </a:r>
          </a:p>
          <a:p>
            <a:pPr marL="609537" indent="-609537" defTabSz="914305">
              <a:spcBef>
                <a:spcPct val="20000"/>
              </a:spcBef>
            </a:pPr>
            <a:endParaRPr lang="en-GB" altLang="ja-JP" sz="1600" dirty="0">
              <a:solidFill>
                <a:srgbClr val="FF0000"/>
              </a:solidFill>
              <a:latin typeface="Times New Roman" pitchFamily="18" charset="0"/>
            </a:endParaRP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b="1" dirty="0" smtClean="0">
                <a:solidFill>
                  <a:srgbClr val="FF0000"/>
                </a:solidFill>
                <a:latin typeface="Times New Roman" pitchFamily="18" charset="0"/>
              </a:rPr>
              <a:t>United Kingdom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Imperial C. London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Queen Mary U. L.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Lancaster U.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Liverpool U.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Oxford U.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Sheffield U.</a:t>
            </a:r>
          </a:p>
          <a:p>
            <a:pPr marL="609537" indent="-609537" defTabSz="914305">
              <a:spcBef>
                <a:spcPct val="20000"/>
              </a:spcBef>
            </a:pPr>
            <a:r>
              <a:rPr lang="en-GB" altLang="ja-JP" sz="1600" dirty="0" smtClean="0">
                <a:solidFill>
                  <a:srgbClr val="FFFFFF"/>
                </a:solidFill>
                <a:latin typeface="Times New Roman" pitchFamily="18" charset="0"/>
              </a:rPr>
              <a:t>Warwick 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Participants for T2K</a:t>
            </a:r>
            <a:endParaRPr lang="en-US" altLang="ja-JP" dirty="0"/>
          </a:p>
        </p:txBody>
      </p:sp>
      <p:graphicFrame>
        <p:nvGraphicFramePr>
          <p:cNvPr id="5" name="グラフ 4"/>
          <p:cNvGraphicFramePr/>
          <p:nvPr/>
        </p:nvGraphicFramePr>
        <p:xfrm>
          <a:off x="0" y="642918"/>
          <a:ext cx="5429256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1"/>
          </p:nvPr>
        </p:nvGraphicFramePr>
        <p:xfrm>
          <a:off x="3857620" y="3071811"/>
          <a:ext cx="5286380" cy="3786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6969549" y="3700401"/>
            <a:ext cx="817161" cy="371541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305"/>
            <a:r>
              <a:rPr lang="en-US" altLang="ja-JP" dirty="0" smtClean="0">
                <a:solidFill>
                  <a:srgbClr val="000000"/>
                </a:solidFill>
              </a:rPr>
              <a:t>France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010356" y="4000504"/>
            <a:ext cx="1049811" cy="371541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305"/>
            <a:r>
              <a:rPr lang="en-US" altLang="ja-JP" dirty="0" smtClean="0">
                <a:solidFill>
                  <a:srgbClr val="000000"/>
                </a:solidFill>
              </a:rPr>
              <a:t>Germany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536141" y="4274114"/>
            <a:ext cx="607859" cy="36933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305"/>
            <a:r>
              <a:rPr lang="en-US" altLang="ja-JP" dirty="0" smtClean="0">
                <a:solidFill>
                  <a:srgbClr val="000000"/>
                </a:solidFill>
              </a:rPr>
              <a:t>Italy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358082" y="4929198"/>
            <a:ext cx="804074" cy="371541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305"/>
            <a:r>
              <a:rPr lang="en-US" altLang="ja-JP" dirty="0" smtClean="0">
                <a:solidFill>
                  <a:srgbClr val="000000"/>
                </a:solidFill>
              </a:rPr>
              <a:t>Russia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929586" y="4643446"/>
            <a:ext cx="830247" cy="371541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305"/>
            <a:r>
              <a:rPr lang="en-US" altLang="ja-JP" dirty="0" smtClean="0">
                <a:solidFill>
                  <a:srgbClr val="000000"/>
                </a:solidFill>
              </a:rPr>
              <a:t>Poland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858016" y="5286389"/>
            <a:ext cx="713923" cy="371541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305"/>
            <a:r>
              <a:rPr lang="en-US" altLang="ja-JP" dirty="0" smtClean="0">
                <a:solidFill>
                  <a:srgbClr val="000000"/>
                </a:solidFill>
              </a:rPr>
              <a:t>Spain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286380" y="5000636"/>
            <a:ext cx="1294093" cy="371541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305"/>
            <a:r>
              <a:rPr lang="en-US" altLang="ja-JP" dirty="0" smtClean="0">
                <a:solidFill>
                  <a:srgbClr val="000000"/>
                </a:solidFill>
              </a:rPr>
              <a:t>Switzerland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643438" y="3857628"/>
            <a:ext cx="1753577" cy="371541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305"/>
            <a:r>
              <a:rPr lang="en-US" altLang="ja-JP" dirty="0" smtClean="0">
                <a:solidFill>
                  <a:srgbClr val="000000"/>
                </a:solidFill>
              </a:rPr>
              <a:t>United Kingdom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286116" y="1928802"/>
            <a:ext cx="1338808" cy="646321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algn="ctr" defTabSz="914305"/>
            <a:r>
              <a:rPr lang="en-US" altLang="ja-JP" dirty="0" smtClean="0">
                <a:solidFill>
                  <a:srgbClr val="000000"/>
                </a:solidFill>
              </a:rPr>
              <a:t>Europe</a:t>
            </a:r>
          </a:p>
          <a:p>
            <a:pPr algn="ctr" defTabSz="914305"/>
            <a:r>
              <a:rPr lang="en-US" altLang="ja-JP" dirty="0" smtClean="0">
                <a:solidFill>
                  <a:srgbClr val="000000"/>
                </a:solidFill>
              </a:rPr>
              <a:t>240 (50.3%)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357290" y="1142984"/>
            <a:ext cx="1223392" cy="646321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algn="ctr" defTabSz="914305"/>
            <a:r>
              <a:rPr lang="en-US" altLang="ja-JP" dirty="0" smtClean="0">
                <a:solidFill>
                  <a:srgbClr val="000000"/>
                </a:solidFill>
              </a:rPr>
              <a:t>Canada</a:t>
            </a:r>
          </a:p>
          <a:p>
            <a:pPr algn="ctr" defTabSz="914305"/>
            <a:r>
              <a:rPr lang="en-US" altLang="ja-JP" dirty="0" smtClean="0">
                <a:solidFill>
                  <a:srgbClr val="000000"/>
                </a:solidFill>
              </a:rPr>
              <a:t>68 (14.3%)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428728" y="2500306"/>
            <a:ext cx="1230115" cy="65075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algn="ctr" defTabSz="914305"/>
            <a:r>
              <a:rPr lang="en-US" altLang="ja-JP" dirty="0" smtClean="0">
                <a:solidFill>
                  <a:srgbClr val="000000"/>
                </a:solidFill>
              </a:rPr>
              <a:t>Japan</a:t>
            </a:r>
          </a:p>
          <a:p>
            <a:pPr algn="ctr" defTabSz="914305"/>
            <a:r>
              <a:rPr lang="en-US" altLang="ja-JP" dirty="0" smtClean="0">
                <a:solidFill>
                  <a:srgbClr val="000000"/>
                </a:solidFill>
              </a:rPr>
              <a:t>84 (17.6%)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19650" y="1785926"/>
            <a:ext cx="1223392" cy="646321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algn="ctr" defTabSz="914305"/>
            <a:r>
              <a:rPr lang="en-US" altLang="ja-JP" dirty="0" smtClean="0">
                <a:solidFill>
                  <a:srgbClr val="000000"/>
                </a:solidFill>
              </a:rPr>
              <a:t>USA</a:t>
            </a:r>
          </a:p>
          <a:p>
            <a:pPr algn="ctr" defTabSz="914305"/>
            <a:r>
              <a:rPr lang="en-US" altLang="ja-JP" dirty="0" smtClean="0">
                <a:solidFill>
                  <a:srgbClr val="000000"/>
                </a:solidFill>
              </a:rPr>
              <a:t>77 (16.1%)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357422" y="925291"/>
            <a:ext cx="992559" cy="646321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algn="ctr" defTabSz="914305"/>
            <a:r>
              <a:rPr lang="en-US" altLang="ja-JP" dirty="0" err="1" smtClean="0">
                <a:solidFill>
                  <a:srgbClr val="000000"/>
                </a:solidFill>
              </a:rPr>
              <a:t>S.Korea</a:t>
            </a:r>
            <a:endParaRPr lang="en-US" altLang="ja-JP" dirty="0" smtClean="0">
              <a:solidFill>
                <a:srgbClr val="000000"/>
              </a:solidFill>
            </a:endParaRPr>
          </a:p>
          <a:p>
            <a:pPr algn="ctr" defTabSz="914305"/>
            <a:r>
              <a:rPr lang="en-US" altLang="ja-JP" dirty="0" smtClean="0">
                <a:solidFill>
                  <a:srgbClr val="000000"/>
                </a:solidFill>
              </a:rPr>
              <a:t>8 (1.7%)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215074" y="2500306"/>
            <a:ext cx="1369265" cy="584765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305"/>
            <a:r>
              <a:rPr lang="en-US" altLang="ja-JP" sz="3200" dirty="0" smtClean="0">
                <a:solidFill>
                  <a:srgbClr val="000000"/>
                </a:solidFill>
              </a:rPr>
              <a:t>Europe</a:t>
            </a:r>
            <a:endParaRPr lang="ja-JP" altLang="en-US" sz="3200" dirty="0">
              <a:solidFill>
                <a:srgbClr val="00000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071671" y="4357695"/>
            <a:ext cx="981339" cy="584765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305"/>
            <a:r>
              <a:rPr lang="en-US" altLang="ja-JP" sz="3200" dirty="0" smtClean="0">
                <a:solidFill>
                  <a:srgbClr val="000000"/>
                </a:solidFill>
              </a:rPr>
              <a:t>ALL</a:t>
            </a:r>
            <a:endParaRPr lang="ja-JP" altLang="en-US" sz="3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r>
              <a:rPr kumimoji="1" lang="en-US" altLang="ja-JP" sz="6600" dirty="0" smtClean="0"/>
              <a:t>Experimental setup</a:t>
            </a:r>
            <a:endParaRPr kumimoji="1" lang="ja-JP" altLang="en-US" sz="66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B70E-023C-400E-91B7-7534895B02CC}" type="slidenum">
              <a:rPr lang="ja-JP" altLang="en-US" smtClean="0">
                <a:solidFill>
                  <a:srgbClr val="2E2E48"/>
                </a:solidFill>
              </a:rPr>
              <a:pPr/>
              <a:t>16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5CB4-9E0A-468C-8D01-B8BC7133087E}" type="slidenum">
              <a:rPr lang="en-US" altLang="ja-JP"/>
              <a:pPr/>
              <a:t>17</a:t>
            </a:fld>
            <a:endParaRPr lang="en-US" altLang="ja-JP"/>
          </a:p>
        </p:txBody>
      </p:sp>
      <p:sp>
        <p:nvSpPr>
          <p:cNvPr id="2324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0" y="2564904"/>
            <a:ext cx="4716016" cy="429309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ja-JP" sz="2400" b="1" dirty="0" smtClean="0"/>
              <a:t>30GeV proton beam from MR to produce neutrino beam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ja-JP" sz="2400" b="1" dirty="0" smtClean="0"/>
              <a:t>Beam is 2.5 deg off-axis from far detector direction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ja-JP" sz="2400" b="1" dirty="0" smtClean="0"/>
              <a:t>Muon </a:t>
            </a:r>
            <a:r>
              <a:rPr lang="en-US" altLang="ja-JP" sz="2400" b="1" dirty="0"/>
              <a:t>monitors @ ~</a:t>
            </a:r>
            <a:r>
              <a:rPr lang="en-US" altLang="ja-JP" sz="2400" b="1" dirty="0" smtClean="0"/>
              <a:t>120m</a:t>
            </a:r>
            <a:endParaRPr lang="en-US" altLang="ja-JP" sz="2400" b="1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ja-JP" sz="2400" b="1" dirty="0" smtClean="0"/>
              <a:t>Near detector</a:t>
            </a:r>
            <a:r>
              <a:rPr lang="en-US" altLang="ja-JP" sz="2400" dirty="0" smtClean="0"/>
              <a:t>  </a:t>
            </a:r>
            <a:r>
              <a:rPr lang="en-US" altLang="ja-JP" sz="2400" b="1" dirty="0"/>
              <a:t>@280m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ja-JP" sz="2200" dirty="0" smtClean="0"/>
              <a:t>On-axis detector “INGRID”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ja-JP" sz="2200" dirty="0" smtClean="0"/>
              <a:t>Off-axis (toward SK direction)</a:t>
            </a:r>
            <a:endParaRPr lang="en-US" altLang="ja-JP" sz="1800" b="1" dirty="0">
              <a:solidFill>
                <a:schemeClr val="accent2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ja-JP" sz="2400" b="1" dirty="0" smtClean="0"/>
              <a:t>Far </a:t>
            </a:r>
            <a:r>
              <a:rPr lang="en-US" altLang="ja-JP" sz="2400" b="1" dirty="0"/>
              <a:t>detector </a:t>
            </a:r>
            <a:r>
              <a:rPr lang="en-US" altLang="ja-JP" sz="2400" b="1" dirty="0" smtClean="0"/>
              <a:t>Super-</a:t>
            </a:r>
            <a:r>
              <a:rPr lang="en-US" altLang="ja-JP" sz="2400" b="1" dirty="0" err="1" smtClean="0"/>
              <a:t>Kamiokande</a:t>
            </a:r>
            <a:r>
              <a:rPr lang="en-US" altLang="ja-JP" sz="2400" b="1" dirty="0" smtClean="0"/>
              <a:t> @ 295km</a:t>
            </a:r>
          </a:p>
        </p:txBody>
      </p:sp>
      <p:sp>
        <p:nvSpPr>
          <p:cNvPr id="232493" name="Rectangle 45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714356"/>
          </a:xfrm>
        </p:spPr>
        <p:txBody>
          <a:bodyPr/>
          <a:lstStyle/>
          <a:p>
            <a:r>
              <a:rPr lang="en-US" altLang="ja-JP" dirty="0" smtClean="0"/>
              <a:t>Overview</a:t>
            </a:r>
            <a:endParaRPr lang="en-US" altLang="ja-JP" dirty="0"/>
          </a:p>
        </p:txBody>
      </p:sp>
      <p:grpSp>
        <p:nvGrpSpPr>
          <p:cNvPr id="2" name="グループ化 53"/>
          <p:cNvGrpSpPr/>
          <p:nvPr/>
        </p:nvGrpSpPr>
        <p:grpSpPr>
          <a:xfrm>
            <a:off x="0" y="571480"/>
            <a:ext cx="8470133" cy="1643074"/>
            <a:chOff x="0" y="857232"/>
            <a:chExt cx="5643602" cy="1094771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 rot="240000">
              <a:off x="642466" y="1106483"/>
              <a:ext cx="638169" cy="252474"/>
              <a:chOff x="1557" y="2858"/>
              <a:chExt cx="1216" cy="451"/>
            </a:xfrm>
          </p:grpSpPr>
          <p:sp>
            <p:nvSpPr>
              <p:cNvPr id="162" name="AutoShape 3"/>
              <p:cNvSpPr>
                <a:spLocks noChangeArrowheads="1"/>
              </p:cNvSpPr>
              <p:nvPr/>
            </p:nvSpPr>
            <p:spPr bwMode="auto">
              <a:xfrm rot="16200000">
                <a:off x="1422" y="2994"/>
                <a:ext cx="384" cy="113"/>
              </a:xfrm>
              <a:prstGeom prst="parallelogram">
                <a:avLst>
                  <a:gd name="adj" fmla="val 84956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3" name="Line 4"/>
              <p:cNvSpPr>
                <a:spLocks noChangeShapeType="1"/>
              </p:cNvSpPr>
              <p:nvPr/>
            </p:nvSpPr>
            <p:spPr bwMode="auto">
              <a:xfrm>
                <a:off x="1671" y="2944"/>
                <a:ext cx="110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4" name="Line 5"/>
              <p:cNvSpPr>
                <a:spLocks noChangeShapeType="1"/>
              </p:cNvSpPr>
              <p:nvPr/>
            </p:nvSpPr>
            <p:spPr bwMode="auto">
              <a:xfrm>
                <a:off x="1657" y="3235"/>
                <a:ext cx="1081" cy="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5" name="Line 6"/>
              <p:cNvSpPr>
                <a:spLocks noChangeShapeType="1"/>
              </p:cNvSpPr>
              <p:nvPr/>
            </p:nvSpPr>
            <p:spPr bwMode="auto">
              <a:xfrm flipV="1">
                <a:off x="2731" y="2937"/>
                <a:ext cx="28" cy="37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" name="Line 7"/>
              <p:cNvSpPr>
                <a:spLocks noChangeShapeType="1"/>
              </p:cNvSpPr>
              <p:nvPr/>
            </p:nvSpPr>
            <p:spPr bwMode="auto">
              <a:xfrm>
                <a:off x="1557" y="2858"/>
                <a:ext cx="1088" cy="2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" name="Line 8"/>
              <p:cNvSpPr>
                <a:spLocks noChangeShapeType="1"/>
              </p:cNvSpPr>
              <p:nvPr/>
            </p:nvSpPr>
            <p:spPr bwMode="auto">
              <a:xfrm>
                <a:off x="2645" y="2880"/>
                <a:ext cx="114" cy="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" name="Line 9"/>
              <p:cNvSpPr>
                <a:spLocks noChangeShapeType="1"/>
              </p:cNvSpPr>
              <p:nvPr/>
            </p:nvSpPr>
            <p:spPr bwMode="auto">
              <a:xfrm>
                <a:off x="1562" y="3157"/>
                <a:ext cx="1045" cy="2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9" name="Line 10"/>
              <p:cNvSpPr>
                <a:spLocks noChangeShapeType="1"/>
              </p:cNvSpPr>
              <p:nvPr/>
            </p:nvSpPr>
            <p:spPr bwMode="auto">
              <a:xfrm flipV="1">
                <a:off x="2615" y="2867"/>
                <a:ext cx="21" cy="3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0" name="Line 11"/>
              <p:cNvSpPr>
                <a:spLocks noChangeShapeType="1"/>
              </p:cNvSpPr>
              <p:nvPr/>
            </p:nvSpPr>
            <p:spPr bwMode="auto">
              <a:xfrm flipH="1" flipV="1">
                <a:off x="2623" y="3195"/>
                <a:ext cx="114" cy="11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71" name="AutoShape 13"/>
            <p:cNvSpPr>
              <a:spLocks noChangeArrowheads="1"/>
            </p:cNvSpPr>
            <p:nvPr/>
          </p:nvSpPr>
          <p:spPr bwMode="auto">
            <a:xfrm rot="16515084">
              <a:off x="1934919" y="1294496"/>
              <a:ext cx="191236" cy="126774"/>
            </a:xfrm>
            <a:prstGeom prst="cube">
              <a:avLst>
                <a:gd name="adj" fmla="val 41241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" name="AutoShape 14"/>
            <p:cNvSpPr>
              <a:spLocks noChangeArrowheads="1"/>
            </p:cNvSpPr>
            <p:nvPr/>
          </p:nvSpPr>
          <p:spPr bwMode="auto">
            <a:xfrm rot="16515084">
              <a:off x="1857028" y="1110244"/>
              <a:ext cx="219169" cy="145038"/>
            </a:xfrm>
            <a:prstGeom prst="cube">
              <a:avLst>
                <a:gd name="adj" fmla="val 41241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" name="Line 15"/>
            <p:cNvSpPr>
              <a:spLocks noChangeShapeType="1"/>
            </p:cNvSpPr>
            <p:nvPr/>
          </p:nvSpPr>
          <p:spPr bwMode="auto">
            <a:xfrm rot="315084">
              <a:off x="0" y="1172019"/>
              <a:ext cx="438338" cy="0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" name="Freeform 16"/>
            <p:cNvSpPr>
              <a:spLocks/>
            </p:cNvSpPr>
            <p:nvPr/>
          </p:nvSpPr>
          <p:spPr bwMode="auto">
            <a:xfrm rot="315084">
              <a:off x="486684" y="1169870"/>
              <a:ext cx="487758" cy="55867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46" y="52"/>
                </a:cxn>
                <a:cxn ang="0">
                  <a:pos x="136" y="7"/>
                </a:cxn>
                <a:cxn ang="0">
                  <a:pos x="454" y="7"/>
                </a:cxn>
              </a:cxnLst>
              <a:rect l="0" t="0" r="r" b="b"/>
              <a:pathLst>
                <a:path w="454" h="97">
                  <a:moveTo>
                    <a:pt x="0" y="97"/>
                  </a:moveTo>
                  <a:cubicBezTo>
                    <a:pt x="11" y="82"/>
                    <a:pt x="23" y="67"/>
                    <a:pt x="46" y="52"/>
                  </a:cubicBezTo>
                  <a:cubicBezTo>
                    <a:pt x="69" y="37"/>
                    <a:pt x="68" y="14"/>
                    <a:pt x="136" y="7"/>
                  </a:cubicBezTo>
                  <a:cubicBezTo>
                    <a:pt x="204" y="0"/>
                    <a:pt x="329" y="3"/>
                    <a:pt x="454" y="7"/>
                  </a:cubicBezTo>
                </a:path>
              </a:pathLst>
            </a:custGeom>
            <a:noFill/>
            <a:ln w="25400">
              <a:solidFill>
                <a:srgbClr val="008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" name="AutoShape 17"/>
            <p:cNvSpPr>
              <a:spLocks noChangeArrowheads="1"/>
            </p:cNvSpPr>
            <p:nvPr/>
          </p:nvSpPr>
          <p:spPr bwMode="auto">
            <a:xfrm rot="16515084">
              <a:off x="1282247" y="1214456"/>
              <a:ext cx="233135" cy="131072"/>
            </a:xfrm>
            <a:prstGeom prst="cube">
              <a:avLst>
                <a:gd name="adj" fmla="val 3968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9" name="AutoShape 21"/>
            <p:cNvSpPr>
              <a:spLocks noChangeArrowheads="1"/>
            </p:cNvSpPr>
            <p:nvPr/>
          </p:nvSpPr>
          <p:spPr bwMode="auto">
            <a:xfrm>
              <a:off x="5124687" y="947478"/>
              <a:ext cx="389992" cy="584451"/>
            </a:xfrm>
            <a:prstGeom prst="can">
              <a:avLst>
                <a:gd name="adj" fmla="val 37466"/>
              </a:avLst>
            </a:prstGeom>
            <a:solidFill>
              <a:srgbClr val="33CC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" name="Line 22"/>
            <p:cNvSpPr>
              <a:spLocks noChangeShapeType="1"/>
            </p:cNvSpPr>
            <p:nvPr/>
          </p:nvSpPr>
          <p:spPr bwMode="auto">
            <a:xfrm flipV="1">
              <a:off x="981963" y="1198878"/>
              <a:ext cx="3947191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" name="Group 23"/>
            <p:cNvGrpSpPr>
              <a:grpSpLocks/>
            </p:cNvGrpSpPr>
            <p:nvPr/>
          </p:nvGrpSpPr>
          <p:grpSpPr bwMode="auto">
            <a:xfrm>
              <a:off x="4052478" y="1101112"/>
              <a:ext cx="96692" cy="195533"/>
              <a:chOff x="4014" y="799"/>
              <a:chExt cx="90" cy="182"/>
            </a:xfrm>
          </p:grpSpPr>
          <p:sp>
            <p:nvSpPr>
              <p:cNvPr id="182" name="Freeform 24"/>
              <p:cNvSpPr>
                <a:spLocks/>
              </p:cNvSpPr>
              <p:nvPr/>
            </p:nvSpPr>
            <p:spPr bwMode="auto">
              <a:xfrm>
                <a:off x="4014" y="799"/>
                <a:ext cx="45" cy="182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0" y="46"/>
                  </a:cxn>
                  <a:cxn ang="0">
                    <a:pos x="45" y="91"/>
                  </a:cxn>
                  <a:cxn ang="0">
                    <a:pos x="0" y="182"/>
                  </a:cxn>
                </a:cxnLst>
                <a:rect l="0" t="0" r="r" b="b"/>
                <a:pathLst>
                  <a:path w="45" h="182">
                    <a:moveTo>
                      <a:pt x="45" y="0"/>
                    </a:moveTo>
                    <a:cubicBezTo>
                      <a:pt x="22" y="15"/>
                      <a:pt x="0" y="31"/>
                      <a:pt x="0" y="46"/>
                    </a:cubicBezTo>
                    <a:cubicBezTo>
                      <a:pt x="0" y="61"/>
                      <a:pt x="45" y="68"/>
                      <a:pt x="45" y="91"/>
                    </a:cubicBezTo>
                    <a:cubicBezTo>
                      <a:pt x="45" y="114"/>
                      <a:pt x="22" y="148"/>
                      <a:pt x="0" y="182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3" name="Freeform 25"/>
              <p:cNvSpPr>
                <a:spLocks/>
              </p:cNvSpPr>
              <p:nvPr/>
            </p:nvSpPr>
            <p:spPr bwMode="auto">
              <a:xfrm>
                <a:off x="4059" y="799"/>
                <a:ext cx="45" cy="182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0" y="46"/>
                  </a:cxn>
                  <a:cxn ang="0">
                    <a:pos x="45" y="91"/>
                  </a:cxn>
                  <a:cxn ang="0">
                    <a:pos x="0" y="182"/>
                  </a:cxn>
                </a:cxnLst>
                <a:rect l="0" t="0" r="r" b="b"/>
                <a:pathLst>
                  <a:path w="45" h="182">
                    <a:moveTo>
                      <a:pt x="45" y="0"/>
                    </a:moveTo>
                    <a:cubicBezTo>
                      <a:pt x="22" y="15"/>
                      <a:pt x="0" y="31"/>
                      <a:pt x="0" y="46"/>
                    </a:cubicBezTo>
                    <a:cubicBezTo>
                      <a:pt x="0" y="61"/>
                      <a:pt x="45" y="68"/>
                      <a:pt x="45" y="91"/>
                    </a:cubicBezTo>
                    <a:cubicBezTo>
                      <a:pt x="45" y="114"/>
                      <a:pt x="22" y="148"/>
                      <a:pt x="0" y="182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84" name="Text Box 26"/>
            <p:cNvSpPr txBox="1">
              <a:spLocks noChangeArrowheads="1"/>
            </p:cNvSpPr>
            <p:nvPr/>
          </p:nvSpPr>
          <p:spPr bwMode="auto">
            <a:xfrm>
              <a:off x="105287" y="857232"/>
              <a:ext cx="162228" cy="227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ja-JP" sz="1600" b="1">
                  <a:solidFill>
                    <a:srgbClr val="0000FF"/>
                  </a:solidFill>
                  <a:latin typeface="Verdana" pitchFamily="34" charset="0"/>
                </a:rPr>
                <a:t>p</a:t>
              </a:r>
            </a:p>
          </p:txBody>
        </p:sp>
        <p:sp>
          <p:nvSpPr>
            <p:cNvPr id="185" name="Text Box 27"/>
            <p:cNvSpPr txBox="1">
              <a:spLocks noChangeArrowheads="1"/>
            </p:cNvSpPr>
            <p:nvPr/>
          </p:nvSpPr>
          <p:spPr bwMode="auto">
            <a:xfrm>
              <a:off x="774612" y="867976"/>
              <a:ext cx="162228" cy="268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ja-JP" sz="2000" b="1">
                  <a:solidFill>
                    <a:srgbClr val="336600"/>
                  </a:solidFill>
                  <a:latin typeface="Symbol" pitchFamily="18" charset="2"/>
                </a:rPr>
                <a:t>p</a:t>
              </a:r>
            </a:p>
          </p:txBody>
        </p:sp>
        <p:sp>
          <p:nvSpPr>
            <p:cNvPr id="186" name="Text Box 28"/>
            <p:cNvSpPr txBox="1">
              <a:spLocks noChangeArrowheads="1"/>
            </p:cNvSpPr>
            <p:nvPr/>
          </p:nvSpPr>
          <p:spPr bwMode="auto">
            <a:xfrm>
              <a:off x="4246937" y="924917"/>
              <a:ext cx="243879" cy="268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ja-JP" sz="2000" b="1">
                  <a:solidFill>
                    <a:srgbClr val="FF0000"/>
                  </a:solidFill>
                  <a:latin typeface="Symbol" pitchFamily="18" charset="2"/>
                </a:rPr>
                <a:t>n</a:t>
              </a:r>
            </a:p>
          </p:txBody>
        </p:sp>
        <p:sp>
          <p:nvSpPr>
            <p:cNvPr id="187" name="Line 29"/>
            <p:cNvSpPr>
              <a:spLocks noChangeShapeType="1"/>
            </p:cNvSpPr>
            <p:nvPr/>
          </p:nvSpPr>
          <p:spPr bwMode="auto">
            <a:xfrm>
              <a:off x="445859" y="1686636"/>
              <a:ext cx="487328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" name="Line 30"/>
            <p:cNvSpPr>
              <a:spLocks noChangeShapeType="1"/>
            </p:cNvSpPr>
            <p:nvPr/>
          </p:nvSpPr>
          <p:spPr bwMode="auto">
            <a:xfrm>
              <a:off x="445859" y="1637216"/>
              <a:ext cx="0" cy="977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" name="Line 31"/>
            <p:cNvSpPr>
              <a:spLocks noChangeShapeType="1"/>
            </p:cNvSpPr>
            <p:nvPr/>
          </p:nvSpPr>
          <p:spPr bwMode="auto">
            <a:xfrm>
              <a:off x="1371955" y="1637216"/>
              <a:ext cx="0" cy="977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0" name="Line 32"/>
            <p:cNvSpPr>
              <a:spLocks noChangeShapeType="1"/>
            </p:cNvSpPr>
            <p:nvPr/>
          </p:nvSpPr>
          <p:spPr bwMode="auto">
            <a:xfrm>
              <a:off x="1956406" y="1637216"/>
              <a:ext cx="0" cy="977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1" name="Line 33"/>
            <p:cNvSpPr>
              <a:spLocks noChangeShapeType="1"/>
            </p:cNvSpPr>
            <p:nvPr/>
          </p:nvSpPr>
          <p:spPr bwMode="auto">
            <a:xfrm>
              <a:off x="2882502" y="1637216"/>
              <a:ext cx="0" cy="977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2" name="Line 34"/>
            <p:cNvSpPr>
              <a:spLocks noChangeShapeType="1"/>
            </p:cNvSpPr>
            <p:nvPr/>
          </p:nvSpPr>
          <p:spPr bwMode="auto">
            <a:xfrm>
              <a:off x="5319146" y="1637216"/>
              <a:ext cx="0" cy="977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3" name="Text Box 35"/>
            <p:cNvSpPr txBox="1">
              <a:spLocks noChangeArrowheads="1"/>
            </p:cNvSpPr>
            <p:nvPr/>
          </p:nvSpPr>
          <p:spPr bwMode="auto">
            <a:xfrm>
              <a:off x="1132373" y="1745726"/>
              <a:ext cx="510320" cy="206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120m</a:t>
              </a:r>
            </a:p>
          </p:txBody>
        </p:sp>
        <p:sp>
          <p:nvSpPr>
            <p:cNvPr id="194" name="Text Box 36"/>
            <p:cNvSpPr txBox="1">
              <a:spLocks noChangeArrowheads="1"/>
            </p:cNvSpPr>
            <p:nvPr/>
          </p:nvSpPr>
          <p:spPr bwMode="auto">
            <a:xfrm>
              <a:off x="294374" y="1745726"/>
              <a:ext cx="338423" cy="206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0m</a:t>
              </a:r>
            </a:p>
          </p:txBody>
        </p:sp>
        <p:sp>
          <p:nvSpPr>
            <p:cNvPr id="195" name="Text Box 37"/>
            <p:cNvSpPr txBox="1">
              <a:spLocks noChangeArrowheads="1"/>
            </p:cNvSpPr>
            <p:nvPr/>
          </p:nvSpPr>
          <p:spPr bwMode="auto">
            <a:xfrm>
              <a:off x="1725419" y="1745726"/>
              <a:ext cx="510320" cy="206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280m</a:t>
              </a:r>
            </a:p>
          </p:txBody>
        </p:sp>
        <p:sp>
          <p:nvSpPr>
            <p:cNvPr id="197" name="Text Box 39"/>
            <p:cNvSpPr txBox="1">
              <a:spLocks noChangeArrowheads="1"/>
            </p:cNvSpPr>
            <p:nvPr/>
          </p:nvSpPr>
          <p:spPr bwMode="auto">
            <a:xfrm>
              <a:off x="5011880" y="1745726"/>
              <a:ext cx="631722" cy="206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295 km</a:t>
              </a:r>
            </a:p>
          </p:txBody>
        </p:sp>
        <p:grpSp>
          <p:nvGrpSpPr>
            <p:cNvPr id="5" name="Group 40"/>
            <p:cNvGrpSpPr>
              <a:grpSpLocks/>
            </p:cNvGrpSpPr>
            <p:nvPr/>
          </p:nvGrpSpPr>
          <p:grpSpPr bwMode="auto">
            <a:xfrm>
              <a:off x="4052478" y="1588870"/>
              <a:ext cx="96692" cy="195533"/>
              <a:chOff x="4014" y="799"/>
              <a:chExt cx="90" cy="182"/>
            </a:xfrm>
          </p:grpSpPr>
          <p:sp>
            <p:nvSpPr>
              <p:cNvPr id="199" name="Freeform 41"/>
              <p:cNvSpPr>
                <a:spLocks/>
              </p:cNvSpPr>
              <p:nvPr/>
            </p:nvSpPr>
            <p:spPr bwMode="auto">
              <a:xfrm>
                <a:off x="4014" y="799"/>
                <a:ext cx="45" cy="182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0" y="46"/>
                  </a:cxn>
                  <a:cxn ang="0">
                    <a:pos x="45" y="91"/>
                  </a:cxn>
                  <a:cxn ang="0">
                    <a:pos x="0" y="182"/>
                  </a:cxn>
                </a:cxnLst>
                <a:rect l="0" t="0" r="r" b="b"/>
                <a:pathLst>
                  <a:path w="45" h="182">
                    <a:moveTo>
                      <a:pt x="45" y="0"/>
                    </a:moveTo>
                    <a:cubicBezTo>
                      <a:pt x="22" y="15"/>
                      <a:pt x="0" y="31"/>
                      <a:pt x="0" y="46"/>
                    </a:cubicBezTo>
                    <a:cubicBezTo>
                      <a:pt x="0" y="61"/>
                      <a:pt x="45" y="68"/>
                      <a:pt x="45" y="91"/>
                    </a:cubicBezTo>
                    <a:cubicBezTo>
                      <a:pt x="45" y="114"/>
                      <a:pt x="22" y="148"/>
                      <a:pt x="0" y="182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0" name="Freeform 42"/>
              <p:cNvSpPr>
                <a:spLocks/>
              </p:cNvSpPr>
              <p:nvPr/>
            </p:nvSpPr>
            <p:spPr bwMode="auto">
              <a:xfrm>
                <a:off x="4059" y="799"/>
                <a:ext cx="45" cy="182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0" y="46"/>
                  </a:cxn>
                  <a:cxn ang="0">
                    <a:pos x="45" y="91"/>
                  </a:cxn>
                  <a:cxn ang="0">
                    <a:pos x="0" y="182"/>
                  </a:cxn>
                </a:cxnLst>
                <a:rect l="0" t="0" r="r" b="b"/>
                <a:pathLst>
                  <a:path w="45" h="182">
                    <a:moveTo>
                      <a:pt x="45" y="0"/>
                    </a:moveTo>
                    <a:cubicBezTo>
                      <a:pt x="22" y="15"/>
                      <a:pt x="0" y="31"/>
                      <a:pt x="0" y="46"/>
                    </a:cubicBezTo>
                    <a:cubicBezTo>
                      <a:pt x="0" y="61"/>
                      <a:pt x="45" y="68"/>
                      <a:pt x="45" y="91"/>
                    </a:cubicBezTo>
                    <a:cubicBezTo>
                      <a:pt x="45" y="114"/>
                      <a:pt x="22" y="148"/>
                      <a:pt x="0" y="182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1" name="Line 43"/>
            <p:cNvSpPr>
              <a:spLocks noChangeShapeType="1"/>
            </p:cNvSpPr>
            <p:nvPr/>
          </p:nvSpPr>
          <p:spPr bwMode="auto">
            <a:xfrm>
              <a:off x="431892" y="1193506"/>
              <a:ext cx="2443090" cy="22561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2" name="Text Box 44"/>
            <p:cNvSpPr txBox="1">
              <a:spLocks noChangeArrowheads="1"/>
            </p:cNvSpPr>
            <p:nvPr/>
          </p:nvSpPr>
          <p:spPr bwMode="auto">
            <a:xfrm rot="355301">
              <a:off x="2153172" y="1174964"/>
              <a:ext cx="631722" cy="227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16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on-axis</a:t>
              </a:r>
            </a:p>
          </p:txBody>
        </p:sp>
        <p:sp>
          <p:nvSpPr>
            <p:cNvPr id="203" name="Text Box 45"/>
            <p:cNvSpPr txBox="1">
              <a:spLocks noChangeArrowheads="1"/>
            </p:cNvSpPr>
            <p:nvPr/>
          </p:nvSpPr>
          <p:spPr bwMode="auto">
            <a:xfrm>
              <a:off x="2018719" y="1000122"/>
              <a:ext cx="641391" cy="227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16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off-axis</a:t>
              </a:r>
            </a:p>
          </p:txBody>
        </p:sp>
        <p:sp>
          <p:nvSpPr>
            <p:cNvPr id="207" name="Line 51"/>
            <p:cNvSpPr>
              <a:spLocks noChangeShapeType="1"/>
            </p:cNvSpPr>
            <p:nvPr/>
          </p:nvSpPr>
          <p:spPr bwMode="auto">
            <a:xfrm>
              <a:off x="3152166" y="1454575"/>
              <a:ext cx="861635" cy="805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auto">
            <a:xfrm rot="300000">
              <a:off x="3584058" y="1203175"/>
              <a:ext cx="23636" cy="2900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121"/>
                </a:cxn>
                <a:cxn ang="0">
                  <a:pos x="7" y="270"/>
                </a:cxn>
              </a:cxnLst>
              <a:rect l="0" t="0" r="r" b="b"/>
              <a:pathLst>
                <a:path w="22" h="270">
                  <a:moveTo>
                    <a:pt x="0" y="0"/>
                  </a:moveTo>
                  <a:cubicBezTo>
                    <a:pt x="10" y="38"/>
                    <a:pt x="20" y="76"/>
                    <a:pt x="21" y="121"/>
                  </a:cubicBezTo>
                  <a:cubicBezTo>
                    <a:pt x="22" y="166"/>
                    <a:pt x="14" y="218"/>
                    <a:pt x="7" y="270"/>
                  </a:cubicBezTo>
                </a:path>
              </a:pathLst>
            </a:custGeom>
            <a:noFill/>
            <a:ln w="28575" cmpd="sng">
              <a:solidFill>
                <a:srgbClr val="FF5050"/>
              </a:solidFill>
              <a:round/>
              <a:headEnd type="arrow" w="med" len="med"/>
              <a:tailEnd type="arrow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" name="Text Box 53"/>
            <p:cNvSpPr txBox="1">
              <a:spLocks noChangeArrowheads="1"/>
            </p:cNvSpPr>
            <p:nvPr/>
          </p:nvSpPr>
          <p:spPr bwMode="auto">
            <a:xfrm rot="236400">
              <a:off x="3597810" y="1233708"/>
              <a:ext cx="366563" cy="24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2.5</a:t>
              </a:r>
              <a:r>
                <a:rPr lang="en-US" altLang="ja-JP" i="1" baseline="300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</a:t>
              </a:r>
              <a:endParaRPr lang="en-US" altLang="ja-JP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210" name="Text Box 587"/>
            <p:cNvSpPr txBox="1">
              <a:spLocks noChangeArrowheads="1"/>
            </p:cNvSpPr>
            <p:nvPr/>
          </p:nvSpPr>
          <p:spPr bwMode="auto">
            <a:xfrm>
              <a:off x="1187166" y="893760"/>
              <a:ext cx="571558" cy="227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1600"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m</a:t>
              </a:r>
              <a:r>
                <a:rPr lang="en-US" altLang="ja-JP" sz="1600"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-mon</a:t>
              </a:r>
            </a:p>
          </p:txBody>
        </p:sp>
      </p:grp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3" cstate="print"/>
          <a:srcRect l="14255" t="20455" b="3409"/>
          <a:stretch>
            <a:fillRect/>
          </a:stretch>
        </p:blipFill>
        <p:spPr bwMode="auto">
          <a:xfrm>
            <a:off x="5436096" y="2492896"/>
            <a:ext cx="3707904" cy="389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テキスト ボックス 55"/>
          <p:cNvSpPr txBox="1"/>
          <p:nvPr/>
        </p:nvSpPr>
        <p:spPr>
          <a:xfrm rot="16200000">
            <a:off x="4228390" y="4276667"/>
            <a:ext cx="20954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Symbol" pitchFamily="18" charset="2"/>
              </a:rPr>
              <a:t>n</a:t>
            </a:r>
            <a:r>
              <a:rPr kumimoji="1" lang="en-US" altLang="ja-JP" sz="2000" b="1" baseline="-25000" dirty="0" smtClean="0">
                <a:latin typeface="Symbol" pitchFamily="18" charset="2"/>
              </a:rPr>
              <a:t>m</a:t>
            </a:r>
            <a:r>
              <a:rPr kumimoji="1" lang="en-US" altLang="ja-JP" sz="2000" b="1" dirty="0" smtClean="0"/>
              <a:t> flux (</a:t>
            </a:r>
            <a:r>
              <a:rPr kumimoji="1" lang="en-US" altLang="ja-JP" sz="2000" b="1" dirty="0" err="1" smtClean="0"/>
              <a:t>arb</a:t>
            </a:r>
            <a:r>
              <a:rPr kumimoji="1" lang="en-US" altLang="ja-JP" sz="2000" b="1" dirty="0" smtClean="0"/>
              <a:t>. unit)</a:t>
            </a:r>
            <a:endParaRPr kumimoji="1" lang="ja-JP" altLang="en-US" sz="2000" b="1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2411760" y="1412776"/>
            <a:ext cx="1524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Near detectors</a:t>
            </a:r>
            <a:endParaRPr kumimoji="1" lang="ja-JP" altLang="en-US" dirty="0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7168587" y="404664"/>
            <a:ext cx="1975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Super-</a:t>
            </a:r>
            <a:r>
              <a:rPr lang="en-US" altLang="ja-JP" dirty="0" err="1" smtClean="0"/>
              <a:t>Kamiokande</a:t>
            </a:r>
            <a:endParaRPr kumimoji="1" lang="ja-JP" altLang="en-US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8172400" y="328498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MC</a:t>
            </a:r>
            <a:endParaRPr kumimoji="1" lang="ja-JP" altLang="en-US" dirty="0"/>
          </a:p>
        </p:txBody>
      </p:sp>
      <p:sp>
        <p:nvSpPr>
          <p:cNvPr id="54" name="正方形/長方形 53"/>
          <p:cNvSpPr/>
          <p:nvPr/>
        </p:nvSpPr>
        <p:spPr bwMode="auto">
          <a:xfrm>
            <a:off x="7884368" y="2996952"/>
            <a:ext cx="864096" cy="216024"/>
          </a:xfrm>
          <a:prstGeom prst="rect">
            <a:avLst/>
          </a:prstGeom>
          <a:solidFill>
            <a:schemeClr val="accent2"/>
          </a:solidFill>
          <a:ln w="12700" cap="sq" cmpd="sng" algn="ctr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664254" cy="857232"/>
          </a:xfrm>
        </p:spPr>
        <p:txBody>
          <a:bodyPr/>
          <a:lstStyle/>
          <a:p>
            <a:r>
              <a:rPr lang="en-US" altLang="ja-JP" dirty="0"/>
              <a:t>How to make </a:t>
            </a:r>
            <a:r>
              <a:rPr lang="en-US" altLang="ja-JP" dirty="0">
                <a:latin typeface="Symbol" pitchFamily="18" charset="2"/>
              </a:rPr>
              <a:t>n</a:t>
            </a:r>
            <a:r>
              <a:rPr lang="en-US" altLang="ja-JP" baseline="-25000" dirty="0">
                <a:latin typeface="Symbol" pitchFamily="18" charset="2"/>
              </a:rPr>
              <a:t>m</a:t>
            </a:r>
            <a:r>
              <a:rPr lang="en-US" altLang="ja-JP" dirty="0"/>
              <a:t> </a:t>
            </a:r>
            <a:r>
              <a:rPr lang="en-US" altLang="ja-JP" dirty="0" smtClean="0"/>
              <a:t>beam</a:t>
            </a:r>
            <a:br>
              <a:rPr lang="en-US" altLang="ja-JP" dirty="0" smtClean="0"/>
            </a:br>
            <a:r>
              <a:rPr lang="en-US" altLang="ja-JP" sz="2400" dirty="0" smtClean="0"/>
              <a:t>(Conventional horn focused beam)</a:t>
            </a:r>
            <a:endParaRPr lang="en-US" altLang="ja-JP" sz="2400" dirty="0"/>
          </a:p>
        </p:txBody>
      </p:sp>
      <p:graphicFrame>
        <p:nvGraphicFramePr>
          <p:cNvPr id="51267" name="Object 67"/>
          <p:cNvGraphicFramePr>
            <a:graphicFrameLocks noChangeAspect="1"/>
          </p:cNvGraphicFramePr>
          <p:nvPr>
            <p:ph idx="1"/>
          </p:nvPr>
        </p:nvGraphicFramePr>
        <p:xfrm>
          <a:off x="4572000" y="5013176"/>
          <a:ext cx="3168351" cy="346859"/>
        </p:xfrm>
        <a:graphic>
          <a:graphicData uri="http://schemas.openxmlformats.org/presentationml/2006/ole">
            <p:oleObj spid="_x0000_s6146" name="数式" r:id="rId4" imgW="2438280" imgH="660240" progId="Equation.3">
              <p:embed/>
            </p:oleObj>
          </a:graphicData>
        </a:graphic>
      </p:graphicFrame>
      <p:sp>
        <p:nvSpPr>
          <p:cNvPr id="6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36B92-E1C2-4E02-A0AB-BCF5FF1E5F40}" type="slidenum">
              <a:rPr lang="en-US" altLang="ja-JP">
                <a:solidFill>
                  <a:srgbClr val="2E2E48"/>
                </a:solidFill>
              </a:rPr>
              <a:pPr/>
              <a:t>18</a:t>
            </a:fld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1204" name="AutoShape 4"/>
          <p:cNvSpPr>
            <a:spLocks noChangeArrowheads="1"/>
          </p:cNvSpPr>
          <p:nvPr/>
        </p:nvSpPr>
        <p:spPr bwMode="auto">
          <a:xfrm flipH="1">
            <a:off x="5775473" y="987448"/>
            <a:ext cx="846138" cy="1773238"/>
          </a:xfrm>
          <a:prstGeom prst="cube">
            <a:avLst>
              <a:gd name="adj" fmla="val 54005"/>
            </a:avLst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srgbClr val="2E2E48"/>
              </a:solidFill>
            </a:endParaRPr>
          </a:p>
        </p:txBody>
      </p:sp>
      <p:sp>
        <p:nvSpPr>
          <p:cNvPr id="51208" name="AutoShape 8"/>
          <p:cNvSpPr>
            <a:spLocks noChangeArrowheads="1"/>
          </p:cNvSpPr>
          <p:nvPr/>
        </p:nvSpPr>
        <p:spPr bwMode="auto">
          <a:xfrm rot="-5400000">
            <a:off x="4439591" y="545330"/>
            <a:ext cx="779463" cy="2673350"/>
          </a:xfrm>
          <a:prstGeom prst="can">
            <a:avLst>
              <a:gd name="adj" fmla="val 85743"/>
            </a:avLst>
          </a:prstGeom>
          <a:solidFill>
            <a:srgbClr val="FFCC00">
              <a:alpha val="5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srgbClr val="2E2E48"/>
              </a:solidFill>
            </a:endParaRPr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6156176" y="2996952"/>
            <a:ext cx="2328862" cy="1925638"/>
            <a:chOff x="4197" y="1536"/>
            <a:chExt cx="1467" cy="1213"/>
          </a:xfrm>
        </p:grpSpPr>
        <p:sp>
          <p:nvSpPr>
            <p:cNvPr id="51254" name="Line 54"/>
            <p:cNvSpPr>
              <a:spLocks noChangeShapeType="1"/>
            </p:cNvSpPr>
            <p:nvPr/>
          </p:nvSpPr>
          <p:spPr bwMode="auto">
            <a:xfrm>
              <a:off x="4368" y="2544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55" name="Line 55"/>
            <p:cNvSpPr>
              <a:spLocks noChangeShapeType="1"/>
            </p:cNvSpPr>
            <p:nvPr/>
          </p:nvSpPr>
          <p:spPr bwMode="auto">
            <a:xfrm flipV="1">
              <a:off x="4368" y="2016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56" name="Text Box 56"/>
            <p:cNvSpPr txBox="1">
              <a:spLocks noChangeArrowheads="1"/>
            </p:cNvSpPr>
            <p:nvPr/>
          </p:nvSpPr>
          <p:spPr bwMode="auto">
            <a:xfrm>
              <a:off x="4368" y="2576"/>
              <a:ext cx="5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ja-JP" altLang="en-US" sz="1200">
                  <a:solidFill>
                    <a:srgbClr val="2E2E48"/>
                  </a:solidFill>
                  <a:latin typeface="Copperplate Gothic Light" pitchFamily="34" charset="0"/>
                </a:rPr>
                <a:t>磁場強さ </a:t>
              </a:r>
              <a:r>
                <a:rPr lang="en-US" altLang="ja-JP" sz="1200">
                  <a:solidFill>
                    <a:srgbClr val="2E2E48"/>
                  </a:solidFill>
                  <a:latin typeface="Copperplate Gothic Light" pitchFamily="34" charset="0"/>
                </a:rPr>
                <a:t>B</a:t>
              </a:r>
            </a:p>
          </p:txBody>
        </p:sp>
        <p:sp>
          <p:nvSpPr>
            <p:cNvPr id="51257" name="Oval 57"/>
            <p:cNvSpPr>
              <a:spLocks noChangeArrowheads="1"/>
            </p:cNvSpPr>
            <p:nvPr/>
          </p:nvSpPr>
          <p:spPr bwMode="auto">
            <a:xfrm>
              <a:off x="4464" y="1584"/>
              <a:ext cx="1152" cy="864"/>
            </a:xfrm>
            <a:prstGeom prst="ellipse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58" name="Rectangle 58"/>
            <p:cNvSpPr>
              <a:spLocks noChangeArrowheads="1"/>
            </p:cNvSpPr>
            <p:nvPr/>
          </p:nvSpPr>
          <p:spPr bwMode="auto">
            <a:xfrm>
              <a:off x="4416" y="1536"/>
              <a:ext cx="1248" cy="48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59" name="Rectangle 59"/>
            <p:cNvSpPr>
              <a:spLocks noChangeArrowheads="1"/>
            </p:cNvSpPr>
            <p:nvPr/>
          </p:nvSpPr>
          <p:spPr bwMode="auto">
            <a:xfrm>
              <a:off x="5040" y="1920"/>
              <a:ext cx="624" cy="57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60" name="Text Box 60"/>
            <p:cNvSpPr txBox="1">
              <a:spLocks noChangeArrowheads="1"/>
            </p:cNvSpPr>
            <p:nvPr/>
          </p:nvSpPr>
          <p:spPr bwMode="auto">
            <a:xfrm rot="-5400000">
              <a:off x="4098" y="2221"/>
              <a:ext cx="37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ja-JP" altLang="en-US" sz="1200">
                  <a:solidFill>
                    <a:srgbClr val="2E2E48"/>
                  </a:solidFill>
                  <a:latin typeface="Copperplate Gothic Light" pitchFamily="34" charset="0"/>
                </a:rPr>
                <a:t>半径 ｒ</a:t>
              </a:r>
            </a:p>
          </p:txBody>
        </p:sp>
      </p:grp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244623" y="1449411"/>
            <a:ext cx="9969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>
                <a:solidFill>
                  <a:srgbClr val="2E2E48"/>
                </a:solidFill>
              </a:rPr>
              <a:t>Proton</a:t>
            </a:r>
          </a:p>
          <a:p>
            <a:r>
              <a:rPr lang="en-US" altLang="ja-JP" sz="2400">
                <a:solidFill>
                  <a:srgbClr val="2E2E48"/>
                </a:solidFill>
              </a:rPr>
              <a:t>Beam</a:t>
            </a:r>
          </a:p>
        </p:txBody>
      </p:sp>
      <p:sp>
        <p:nvSpPr>
          <p:cNvPr id="51206" name="AutoShape 6"/>
          <p:cNvSpPr>
            <a:spLocks noChangeArrowheads="1"/>
          </p:cNvSpPr>
          <p:nvPr/>
        </p:nvSpPr>
        <p:spPr bwMode="auto">
          <a:xfrm rot="-5400000">
            <a:off x="2673498" y="1093811"/>
            <a:ext cx="606425" cy="1562100"/>
          </a:xfrm>
          <a:prstGeom prst="can">
            <a:avLst>
              <a:gd name="adj" fmla="val 64398"/>
            </a:avLst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srgbClr val="2E2E48"/>
              </a:solidFill>
            </a:endParaRPr>
          </a:p>
        </p:txBody>
      </p:sp>
      <p:sp>
        <p:nvSpPr>
          <p:cNvPr id="51207" name="AutoShape 7"/>
          <p:cNvSpPr>
            <a:spLocks noChangeArrowheads="1"/>
          </p:cNvSpPr>
          <p:nvPr/>
        </p:nvSpPr>
        <p:spPr bwMode="auto">
          <a:xfrm rot="-5400000">
            <a:off x="1713855" y="1288279"/>
            <a:ext cx="185738" cy="1171575"/>
          </a:xfrm>
          <a:prstGeom prst="can">
            <a:avLst>
              <a:gd name="adj" fmla="val 92688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srgbClr val="2E2E48"/>
              </a:solidFill>
            </a:endParaRPr>
          </a:p>
        </p:txBody>
      </p:sp>
      <p:sp>
        <p:nvSpPr>
          <p:cNvPr id="51209" name="Line 9"/>
          <p:cNvSpPr>
            <a:spLocks noChangeShapeType="1"/>
          </p:cNvSpPr>
          <p:nvPr/>
        </p:nvSpPr>
        <p:spPr bwMode="auto">
          <a:xfrm>
            <a:off x="179536" y="1874861"/>
            <a:ext cx="15621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>
              <a:solidFill>
                <a:srgbClr val="2E2E48"/>
              </a:solidFill>
            </a:endParaRPr>
          </a:p>
        </p:txBody>
      </p:sp>
      <p:sp>
        <p:nvSpPr>
          <p:cNvPr id="51210" name="Text Box 10"/>
          <p:cNvSpPr txBox="1">
            <a:spLocks noChangeArrowheads="1"/>
          </p:cNvSpPr>
          <p:nvPr/>
        </p:nvSpPr>
        <p:spPr bwMode="auto">
          <a:xfrm>
            <a:off x="1301898" y="1449411"/>
            <a:ext cx="977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>
                <a:solidFill>
                  <a:srgbClr val="2E2E48"/>
                </a:solidFill>
              </a:rPr>
              <a:t>Target</a:t>
            </a:r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2521098" y="1312886"/>
            <a:ext cx="13017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>
                <a:solidFill>
                  <a:srgbClr val="2E2E48"/>
                </a:solidFill>
              </a:rPr>
              <a:t>Focusing</a:t>
            </a:r>
          </a:p>
          <a:p>
            <a:r>
              <a:rPr lang="en-US" altLang="ja-JP" sz="2400">
                <a:solidFill>
                  <a:srgbClr val="2E2E48"/>
                </a:solidFill>
              </a:rPr>
              <a:t>Devices</a:t>
            </a:r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4273698" y="1119211"/>
            <a:ext cx="1579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>
                <a:solidFill>
                  <a:srgbClr val="2E2E48"/>
                </a:solidFill>
              </a:rPr>
              <a:t>Decay Pipe</a:t>
            </a:r>
          </a:p>
        </p:txBody>
      </p:sp>
      <p:sp>
        <p:nvSpPr>
          <p:cNvPr id="51213" name="Freeform 13"/>
          <p:cNvSpPr>
            <a:spLocks/>
          </p:cNvSpPr>
          <p:nvPr/>
        </p:nvSpPr>
        <p:spPr bwMode="auto">
          <a:xfrm>
            <a:off x="1741636" y="1874861"/>
            <a:ext cx="3446462" cy="2174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192"/>
              </a:cxn>
              <a:cxn ang="0">
                <a:pos x="2544" y="192"/>
              </a:cxn>
            </a:cxnLst>
            <a:rect l="0" t="0" r="r" b="b"/>
            <a:pathLst>
              <a:path w="2544" h="224">
                <a:moveTo>
                  <a:pt x="0" y="0"/>
                </a:moveTo>
                <a:cubicBezTo>
                  <a:pt x="196" y="80"/>
                  <a:pt x="392" y="160"/>
                  <a:pt x="816" y="192"/>
                </a:cubicBezTo>
                <a:cubicBezTo>
                  <a:pt x="1240" y="224"/>
                  <a:pt x="1892" y="208"/>
                  <a:pt x="2544" y="192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solidFill>
                <a:srgbClr val="2E2E48"/>
              </a:solidFill>
            </a:endParaRPr>
          </a:p>
        </p:txBody>
      </p:sp>
      <p:sp>
        <p:nvSpPr>
          <p:cNvPr id="51214" name="Text Box 14"/>
          <p:cNvSpPr txBox="1">
            <a:spLocks noChangeArrowheads="1"/>
          </p:cNvSpPr>
          <p:nvPr/>
        </p:nvSpPr>
        <p:spPr bwMode="auto">
          <a:xfrm>
            <a:off x="6357938" y="2716236"/>
            <a:ext cx="1731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>
                <a:solidFill>
                  <a:srgbClr val="2E2E48"/>
                </a:solidFill>
              </a:rPr>
              <a:t>Beam Dump</a:t>
            </a:r>
          </a:p>
        </p:txBody>
      </p:sp>
      <p:sp>
        <p:nvSpPr>
          <p:cNvPr id="51215" name="Line 15"/>
          <p:cNvSpPr>
            <a:spLocks noChangeShapeType="1"/>
          </p:cNvSpPr>
          <p:nvPr/>
        </p:nvSpPr>
        <p:spPr bwMode="auto">
          <a:xfrm>
            <a:off x="5188098" y="2062186"/>
            <a:ext cx="2408238" cy="0"/>
          </a:xfrm>
          <a:prstGeom prst="line">
            <a:avLst/>
          </a:prstGeom>
          <a:noFill/>
          <a:ln w="57150">
            <a:solidFill>
              <a:srgbClr val="00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>
              <a:solidFill>
                <a:srgbClr val="2E2E48"/>
              </a:solidFill>
            </a:endParaRPr>
          </a:p>
        </p:txBody>
      </p:sp>
      <p:sp>
        <p:nvSpPr>
          <p:cNvPr id="51216" name="Text Box 16"/>
          <p:cNvSpPr txBox="1">
            <a:spLocks noChangeArrowheads="1"/>
          </p:cNvSpPr>
          <p:nvPr/>
        </p:nvSpPr>
        <p:spPr bwMode="auto">
          <a:xfrm>
            <a:off x="7010548" y="1952648"/>
            <a:ext cx="5508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3200" b="1">
                <a:solidFill>
                  <a:srgbClr val="2E2E48"/>
                </a:solidFill>
                <a:latin typeface="Symbol" pitchFamily="18" charset="2"/>
              </a:rPr>
              <a:t>n</a:t>
            </a:r>
            <a:r>
              <a:rPr lang="en-US" altLang="ja-JP" sz="3200" b="1" baseline="-25000">
                <a:solidFill>
                  <a:srgbClr val="2E2E48"/>
                </a:solidFill>
                <a:latin typeface="Symbol" pitchFamily="18" charset="2"/>
              </a:rPr>
              <a:t>m</a:t>
            </a:r>
          </a:p>
        </p:txBody>
      </p:sp>
      <p:sp>
        <p:nvSpPr>
          <p:cNvPr id="51217" name="Text Box 17"/>
          <p:cNvSpPr txBox="1">
            <a:spLocks noChangeArrowheads="1"/>
          </p:cNvSpPr>
          <p:nvPr/>
        </p:nvSpPr>
        <p:spPr bwMode="auto">
          <a:xfrm>
            <a:off x="3041798" y="2017736"/>
            <a:ext cx="407988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3200" b="1">
                <a:solidFill>
                  <a:srgbClr val="2E2E48"/>
                </a:solidFill>
                <a:latin typeface="Symbol" pitchFamily="18" charset="2"/>
              </a:rPr>
              <a:t>p</a:t>
            </a:r>
            <a:endParaRPr lang="en-US" altLang="ja-JP" sz="2400" b="1">
              <a:solidFill>
                <a:srgbClr val="2E2E48"/>
              </a:solidFill>
            </a:endParaRPr>
          </a:p>
        </p:txBody>
      </p:sp>
      <p:sp>
        <p:nvSpPr>
          <p:cNvPr id="51218" name="Line 18"/>
          <p:cNvSpPr>
            <a:spLocks noChangeShapeType="1"/>
          </p:cNvSpPr>
          <p:nvPr/>
        </p:nvSpPr>
        <p:spPr bwMode="auto">
          <a:xfrm flipV="1">
            <a:off x="5188098" y="1874861"/>
            <a:ext cx="1106488" cy="18732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>
              <a:solidFill>
                <a:srgbClr val="2E2E48"/>
              </a:solidFill>
            </a:endParaRPr>
          </a:p>
        </p:txBody>
      </p:sp>
      <p:sp>
        <p:nvSpPr>
          <p:cNvPr id="51219" name="Text Box 19"/>
          <p:cNvSpPr txBox="1">
            <a:spLocks noChangeArrowheads="1"/>
          </p:cNvSpPr>
          <p:nvPr/>
        </p:nvSpPr>
        <p:spPr bwMode="auto">
          <a:xfrm>
            <a:off x="5407173" y="1449411"/>
            <a:ext cx="4191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3200" b="1">
                <a:solidFill>
                  <a:srgbClr val="2E2E48"/>
                </a:solidFill>
                <a:latin typeface="Symbol" pitchFamily="18" charset="2"/>
              </a:rPr>
              <a:t>m</a:t>
            </a:r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539750" y="5380061"/>
            <a:ext cx="6680200" cy="1406525"/>
            <a:chOff x="521" y="2341"/>
            <a:chExt cx="4208" cy="886"/>
          </a:xfrm>
        </p:grpSpPr>
        <p:sp>
          <p:nvSpPr>
            <p:cNvPr id="51221" name="Text Box 21"/>
            <p:cNvSpPr txBox="1">
              <a:spLocks noChangeArrowheads="1"/>
            </p:cNvSpPr>
            <p:nvPr/>
          </p:nvSpPr>
          <p:spPr bwMode="auto">
            <a:xfrm>
              <a:off x="521" y="2341"/>
              <a:ext cx="4208" cy="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buClr>
                  <a:srgbClr val="D6D5B2"/>
                </a:buClr>
                <a:buFont typeface="Wingdings" pitchFamily="2" charset="2"/>
                <a:buChar char="Ø"/>
              </a:pPr>
              <a:r>
                <a:rPr lang="en-US" altLang="ja-JP" sz="2400">
                  <a:solidFill>
                    <a:srgbClr val="2E2E48"/>
                  </a:solidFill>
                </a:rPr>
                <a:t>Pure </a:t>
              </a:r>
              <a:r>
                <a:rPr lang="en-US" altLang="ja-JP" sz="2400">
                  <a:solidFill>
                    <a:srgbClr val="2E2E48"/>
                  </a:solidFill>
                  <a:latin typeface="Symbol" pitchFamily="18" charset="2"/>
                </a:rPr>
                <a:t>n</a:t>
              </a:r>
              <a:r>
                <a:rPr lang="en-US" altLang="ja-JP" sz="2400" baseline="-25000">
                  <a:solidFill>
                    <a:srgbClr val="2E2E48"/>
                  </a:solidFill>
                  <a:latin typeface="Symbol" pitchFamily="18" charset="2"/>
                </a:rPr>
                <a:t>m</a:t>
              </a:r>
              <a:r>
                <a:rPr lang="en-US" altLang="ja-JP" sz="2400">
                  <a:solidFill>
                    <a:srgbClr val="2E2E48"/>
                  </a:solidFill>
                </a:rPr>
                <a:t> beam (≳99%)</a:t>
              </a:r>
            </a:p>
            <a:p>
              <a:pPr>
                <a:lnSpc>
                  <a:spcPct val="120000"/>
                </a:lnSpc>
                <a:buClr>
                  <a:srgbClr val="D6D5B2"/>
                </a:buClr>
                <a:buFont typeface="Wingdings" pitchFamily="2" charset="2"/>
                <a:buChar char="Ø"/>
              </a:pPr>
              <a:r>
                <a:rPr lang="en-US" altLang="ja-JP" sz="2400">
                  <a:solidFill>
                    <a:srgbClr val="2E2E48"/>
                  </a:solidFill>
                  <a:latin typeface="Symbol" pitchFamily="18" charset="2"/>
                </a:rPr>
                <a:t>n</a:t>
              </a:r>
              <a:r>
                <a:rPr lang="en-US" altLang="ja-JP" sz="2400" baseline="-25000">
                  <a:solidFill>
                    <a:srgbClr val="2E2E48"/>
                  </a:solidFill>
                </a:rPr>
                <a:t>e</a:t>
              </a:r>
              <a:r>
                <a:rPr lang="en-US" altLang="ja-JP" sz="2400">
                  <a:solidFill>
                    <a:srgbClr val="2E2E48"/>
                  </a:solidFill>
                </a:rPr>
                <a:t> (≲1%) from </a:t>
              </a:r>
              <a:r>
                <a:rPr lang="en-US" altLang="ja-JP" sz="2400">
                  <a:solidFill>
                    <a:srgbClr val="2E2E48"/>
                  </a:solidFill>
                  <a:latin typeface="Symbol" pitchFamily="18" charset="2"/>
                </a:rPr>
                <a:t>p</a:t>
              </a:r>
              <a:r>
                <a:rPr lang="en-US" altLang="ja-JP" sz="2400">
                  <a:solidFill>
                    <a:srgbClr val="2E2E48"/>
                  </a:solidFill>
                  <a:sym typeface="Wingdings" pitchFamily="2" charset="2"/>
                </a:rPr>
                <a:t></a:t>
              </a:r>
              <a:r>
                <a:rPr lang="en-US" altLang="ja-JP" sz="2400">
                  <a:solidFill>
                    <a:srgbClr val="2E2E48"/>
                  </a:solidFill>
                  <a:latin typeface="Symbol" pitchFamily="18" charset="2"/>
                  <a:sym typeface="Wingdings" pitchFamily="2" charset="2"/>
                </a:rPr>
                <a:t>m</a:t>
              </a:r>
              <a:r>
                <a:rPr lang="en-US" altLang="ja-JP" sz="2400">
                  <a:solidFill>
                    <a:srgbClr val="2E2E48"/>
                  </a:solidFill>
                  <a:sym typeface="Wingdings" pitchFamily="2" charset="2"/>
                </a:rPr>
                <a:t>e chain and K decay(K</a:t>
              </a:r>
              <a:r>
                <a:rPr lang="en-US" altLang="ja-JP" sz="2400" baseline="-25000">
                  <a:solidFill>
                    <a:srgbClr val="2E2E48"/>
                  </a:solidFill>
                  <a:sym typeface="Wingdings" pitchFamily="2" charset="2"/>
                </a:rPr>
                <a:t>e3</a:t>
              </a:r>
              <a:r>
                <a:rPr lang="en-US" altLang="ja-JP" sz="2400">
                  <a:solidFill>
                    <a:srgbClr val="2E2E48"/>
                  </a:solidFill>
                  <a:sym typeface="Wingdings" pitchFamily="2" charset="2"/>
                </a:rPr>
                <a:t>)</a:t>
              </a:r>
            </a:p>
            <a:p>
              <a:pPr>
                <a:lnSpc>
                  <a:spcPct val="120000"/>
                </a:lnSpc>
                <a:buClr>
                  <a:srgbClr val="D6D5B2"/>
                </a:buClr>
                <a:buFont typeface="Wingdings" pitchFamily="2" charset="2"/>
                <a:buChar char="Ø"/>
              </a:pPr>
              <a:r>
                <a:rPr lang="en-US" altLang="ja-JP" sz="2400">
                  <a:solidFill>
                    <a:srgbClr val="2E2E48"/>
                  </a:solidFill>
                  <a:latin typeface="Symbol" pitchFamily="18" charset="2"/>
                  <a:sym typeface="Wingdings" pitchFamily="2" charset="2"/>
                </a:rPr>
                <a:t>n</a:t>
              </a:r>
              <a:r>
                <a:rPr lang="en-US" altLang="ja-JP" sz="2400" baseline="-25000">
                  <a:solidFill>
                    <a:srgbClr val="2E2E48"/>
                  </a:solidFill>
                  <a:latin typeface="Symbol" pitchFamily="18" charset="2"/>
                  <a:sym typeface="Wingdings" pitchFamily="2" charset="2"/>
                </a:rPr>
                <a:t>m</a:t>
              </a:r>
              <a:r>
                <a:rPr lang="en-US" altLang="ja-JP" sz="2400">
                  <a:solidFill>
                    <a:srgbClr val="2E2E48"/>
                  </a:solidFill>
                  <a:sym typeface="Wingdings" pitchFamily="2" charset="2"/>
                </a:rPr>
                <a:t>/</a:t>
              </a:r>
              <a:r>
                <a:rPr lang="en-US" altLang="ja-JP" sz="2400">
                  <a:solidFill>
                    <a:srgbClr val="2E2E48"/>
                  </a:solidFill>
                  <a:latin typeface="Symbol" pitchFamily="18" charset="2"/>
                  <a:sym typeface="Wingdings" pitchFamily="2" charset="2"/>
                </a:rPr>
                <a:t>n</a:t>
              </a:r>
              <a:r>
                <a:rPr lang="en-US" altLang="ja-JP" sz="2400" baseline="-25000">
                  <a:solidFill>
                    <a:srgbClr val="2E2E48"/>
                  </a:solidFill>
                  <a:latin typeface="Symbol" pitchFamily="18" charset="2"/>
                  <a:sym typeface="Wingdings" pitchFamily="2" charset="2"/>
                </a:rPr>
                <a:t>m</a:t>
              </a:r>
              <a:r>
                <a:rPr lang="en-US" altLang="ja-JP" sz="2400">
                  <a:solidFill>
                    <a:srgbClr val="2E2E48"/>
                  </a:solidFill>
                  <a:sym typeface="Wingdings" pitchFamily="2" charset="2"/>
                </a:rPr>
                <a:t> can be switched by flipping polarity of Horns</a:t>
              </a:r>
              <a:endParaRPr lang="en-US" altLang="ja-JP" sz="2400">
                <a:solidFill>
                  <a:srgbClr val="2E2E48"/>
                </a:solidFill>
              </a:endParaRPr>
            </a:p>
          </p:txBody>
        </p:sp>
        <p:sp>
          <p:nvSpPr>
            <p:cNvPr id="51222" name="Line 22"/>
            <p:cNvSpPr>
              <a:spLocks noChangeShapeType="1"/>
            </p:cNvSpPr>
            <p:nvPr/>
          </p:nvSpPr>
          <p:spPr bwMode="auto">
            <a:xfrm>
              <a:off x="970" y="3022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</p:grp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0" y="3363936"/>
            <a:ext cx="4525963" cy="1647825"/>
            <a:chOff x="158" y="1706"/>
            <a:chExt cx="3164" cy="1152"/>
          </a:xfrm>
        </p:grpSpPr>
        <p:sp>
          <p:nvSpPr>
            <p:cNvPr id="51228" name="Rectangle 28"/>
            <p:cNvSpPr>
              <a:spLocks noChangeArrowheads="1"/>
            </p:cNvSpPr>
            <p:nvPr/>
          </p:nvSpPr>
          <p:spPr bwMode="auto">
            <a:xfrm>
              <a:off x="1240" y="2330"/>
              <a:ext cx="1008" cy="11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29" name="Rectangle 29"/>
            <p:cNvSpPr>
              <a:spLocks noChangeArrowheads="1"/>
            </p:cNvSpPr>
            <p:nvPr/>
          </p:nvSpPr>
          <p:spPr bwMode="auto">
            <a:xfrm>
              <a:off x="1240" y="1946"/>
              <a:ext cx="1680" cy="91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30" name="Rectangle 30"/>
            <p:cNvSpPr>
              <a:spLocks noChangeArrowheads="1"/>
            </p:cNvSpPr>
            <p:nvPr/>
          </p:nvSpPr>
          <p:spPr bwMode="auto">
            <a:xfrm>
              <a:off x="1240" y="2282"/>
              <a:ext cx="1680" cy="226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dashDot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31" name="Line 31"/>
            <p:cNvSpPr>
              <a:spLocks noChangeShapeType="1"/>
            </p:cNvSpPr>
            <p:nvPr/>
          </p:nvSpPr>
          <p:spPr bwMode="auto">
            <a:xfrm>
              <a:off x="472" y="2378"/>
              <a:ext cx="768" cy="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32" name="Oval 32"/>
            <p:cNvSpPr>
              <a:spLocks noChangeArrowheads="1"/>
            </p:cNvSpPr>
            <p:nvPr/>
          </p:nvSpPr>
          <p:spPr bwMode="auto">
            <a:xfrm>
              <a:off x="1384" y="2666"/>
              <a:ext cx="96" cy="9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33" name="Line 33"/>
            <p:cNvSpPr>
              <a:spLocks noChangeShapeType="1"/>
            </p:cNvSpPr>
            <p:nvPr/>
          </p:nvSpPr>
          <p:spPr bwMode="auto">
            <a:xfrm>
              <a:off x="1384" y="2666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34" name="Line 34"/>
            <p:cNvSpPr>
              <a:spLocks noChangeShapeType="1"/>
            </p:cNvSpPr>
            <p:nvPr/>
          </p:nvSpPr>
          <p:spPr bwMode="auto">
            <a:xfrm flipV="1">
              <a:off x="1384" y="2666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35" name="Oval 35"/>
            <p:cNvSpPr>
              <a:spLocks noChangeArrowheads="1"/>
            </p:cNvSpPr>
            <p:nvPr/>
          </p:nvSpPr>
          <p:spPr bwMode="auto">
            <a:xfrm>
              <a:off x="1384" y="2090"/>
              <a:ext cx="96" cy="9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36" name="Oval 36"/>
            <p:cNvSpPr>
              <a:spLocks noChangeArrowheads="1"/>
            </p:cNvSpPr>
            <p:nvPr/>
          </p:nvSpPr>
          <p:spPr bwMode="auto">
            <a:xfrm>
              <a:off x="1407" y="2113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37" name="Freeform 37"/>
            <p:cNvSpPr>
              <a:spLocks/>
            </p:cNvSpPr>
            <p:nvPr/>
          </p:nvSpPr>
          <p:spPr bwMode="auto">
            <a:xfrm>
              <a:off x="1232" y="2530"/>
              <a:ext cx="1672" cy="320"/>
            </a:xfrm>
            <a:custGeom>
              <a:avLst/>
              <a:gdLst/>
              <a:ahLst/>
              <a:cxnLst>
                <a:cxn ang="0">
                  <a:pos x="728" y="40"/>
                </a:cxn>
                <a:cxn ang="0">
                  <a:pos x="1448" y="40"/>
                </a:cxn>
                <a:cxn ang="0">
                  <a:pos x="1640" y="88"/>
                </a:cxn>
                <a:cxn ang="0">
                  <a:pos x="1640" y="232"/>
                </a:cxn>
                <a:cxn ang="0">
                  <a:pos x="1592" y="280"/>
                </a:cxn>
                <a:cxn ang="0">
                  <a:pos x="1400" y="280"/>
                </a:cxn>
                <a:cxn ang="0">
                  <a:pos x="968" y="280"/>
                </a:cxn>
                <a:cxn ang="0">
                  <a:pos x="152" y="280"/>
                </a:cxn>
                <a:cxn ang="0">
                  <a:pos x="56" y="40"/>
                </a:cxn>
                <a:cxn ang="0">
                  <a:pos x="200" y="40"/>
                </a:cxn>
                <a:cxn ang="0">
                  <a:pos x="728" y="40"/>
                </a:cxn>
              </a:cxnLst>
              <a:rect l="0" t="0" r="r" b="b"/>
              <a:pathLst>
                <a:path w="1672" h="320">
                  <a:moveTo>
                    <a:pt x="728" y="40"/>
                  </a:moveTo>
                  <a:cubicBezTo>
                    <a:pt x="936" y="40"/>
                    <a:pt x="1296" y="32"/>
                    <a:pt x="1448" y="40"/>
                  </a:cubicBezTo>
                  <a:cubicBezTo>
                    <a:pt x="1600" y="48"/>
                    <a:pt x="1608" y="56"/>
                    <a:pt x="1640" y="88"/>
                  </a:cubicBezTo>
                  <a:cubicBezTo>
                    <a:pt x="1672" y="120"/>
                    <a:pt x="1648" y="200"/>
                    <a:pt x="1640" y="232"/>
                  </a:cubicBezTo>
                  <a:cubicBezTo>
                    <a:pt x="1632" y="264"/>
                    <a:pt x="1632" y="272"/>
                    <a:pt x="1592" y="280"/>
                  </a:cubicBezTo>
                  <a:cubicBezTo>
                    <a:pt x="1552" y="288"/>
                    <a:pt x="1504" y="280"/>
                    <a:pt x="1400" y="280"/>
                  </a:cubicBezTo>
                  <a:cubicBezTo>
                    <a:pt x="1296" y="280"/>
                    <a:pt x="1176" y="280"/>
                    <a:pt x="968" y="280"/>
                  </a:cubicBezTo>
                  <a:cubicBezTo>
                    <a:pt x="760" y="280"/>
                    <a:pt x="304" y="320"/>
                    <a:pt x="152" y="280"/>
                  </a:cubicBezTo>
                  <a:cubicBezTo>
                    <a:pt x="0" y="240"/>
                    <a:pt x="48" y="80"/>
                    <a:pt x="56" y="40"/>
                  </a:cubicBezTo>
                  <a:cubicBezTo>
                    <a:pt x="64" y="0"/>
                    <a:pt x="88" y="40"/>
                    <a:pt x="200" y="40"/>
                  </a:cubicBezTo>
                  <a:cubicBezTo>
                    <a:pt x="312" y="40"/>
                    <a:pt x="520" y="40"/>
                    <a:pt x="728" y="40"/>
                  </a:cubicBez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38" name="Line 38"/>
            <p:cNvSpPr>
              <a:spLocks noChangeShapeType="1"/>
            </p:cNvSpPr>
            <p:nvPr/>
          </p:nvSpPr>
          <p:spPr bwMode="auto">
            <a:xfrm>
              <a:off x="2056" y="257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39" name="Line 39"/>
            <p:cNvSpPr>
              <a:spLocks noChangeShapeType="1"/>
            </p:cNvSpPr>
            <p:nvPr/>
          </p:nvSpPr>
          <p:spPr bwMode="auto">
            <a:xfrm flipH="1">
              <a:off x="2104" y="281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40" name="Freeform 40"/>
            <p:cNvSpPr>
              <a:spLocks/>
            </p:cNvSpPr>
            <p:nvPr/>
          </p:nvSpPr>
          <p:spPr bwMode="auto">
            <a:xfrm>
              <a:off x="1176" y="1954"/>
              <a:ext cx="1736" cy="320"/>
            </a:xfrm>
            <a:custGeom>
              <a:avLst/>
              <a:gdLst/>
              <a:ahLst/>
              <a:cxnLst>
                <a:cxn ang="0">
                  <a:pos x="352" y="280"/>
                </a:cxn>
                <a:cxn ang="0">
                  <a:pos x="1456" y="280"/>
                </a:cxn>
                <a:cxn ang="0">
                  <a:pos x="1696" y="232"/>
                </a:cxn>
                <a:cxn ang="0">
                  <a:pos x="1696" y="40"/>
                </a:cxn>
                <a:cxn ang="0">
                  <a:pos x="1456" y="40"/>
                </a:cxn>
                <a:cxn ang="0">
                  <a:pos x="208" y="40"/>
                </a:cxn>
                <a:cxn ang="0">
                  <a:pos x="208" y="280"/>
                </a:cxn>
                <a:cxn ang="0">
                  <a:pos x="352" y="280"/>
                </a:cxn>
              </a:cxnLst>
              <a:rect l="0" t="0" r="r" b="b"/>
              <a:pathLst>
                <a:path w="1736" h="320">
                  <a:moveTo>
                    <a:pt x="352" y="280"/>
                  </a:moveTo>
                  <a:cubicBezTo>
                    <a:pt x="560" y="280"/>
                    <a:pt x="1232" y="288"/>
                    <a:pt x="1456" y="280"/>
                  </a:cubicBezTo>
                  <a:cubicBezTo>
                    <a:pt x="1680" y="272"/>
                    <a:pt x="1656" y="272"/>
                    <a:pt x="1696" y="232"/>
                  </a:cubicBezTo>
                  <a:cubicBezTo>
                    <a:pt x="1736" y="192"/>
                    <a:pt x="1736" y="72"/>
                    <a:pt x="1696" y="40"/>
                  </a:cubicBezTo>
                  <a:cubicBezTo>
                    <a:pt x="1656" y="8"/>
                    <a:pt x="1704" y="40"/>
                    <a:pt x="1456" y="40"/>
                  </a:cubicBezTo>
                  <a:cubicBezTo>
                    <a:pt x="1208" y="40"/>
                    <a:pt x="416" y="0"/>
                    <a:pt x="208" y="40"/>
                  </a:cubicBezTo>
                  <a:cubicBezTo>
                    <a:pt x="0" y="80"/>
                    <a:pt x="184" y="240"/>
                    <a:pt x="208" y="280"/>
                  </a:cubicBezTo>
                  <a:cubicBezTo>
                    <a:pt x="232" y="320"/>
                    <a:pt x="144" y="280"/>
                    <a:pt x="352" y="280"/>
                  </a:cubicBez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41" name="Line 41"/>
            <p:cNvSpPr>
              <a:spLocks noChangeShapeType="1"/>
            </p:cNvSpPr>
            <p:nvPr/>
          </p:nvSpPr>
          <p:spPr bwMode="auto">
            <a:xfrm>
              <a:off x="2104" y="2234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42" name="Line 42"/>
            <p:cNvSpPr>
              <a:spLocks noChangeShapeType="1"/>
            </p:cNvSpPr>
            <p:nvPr/>
          </p:nvSpPr>
          <p:spPr bwMode="auto">
            <a:xfrm flipH="1">
              <a:off x="2008" y="1994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43" name="Text Box 43"/>
            <p:cNvSpPr txBox="1">
              <a:spLocks noChangeArrowheads="1"/>
            </p:cNvSpPr>
            <p:nvPr/>
          </p:nvSpPr>
          <p:spPr bwMode="auto">
            <a:xfrm>
              <a:off x="1960" y="1706"/>
              <a:ext cx="745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600" dirty="0">
                  <a:solidFill>
                    <a:srgbClr val="2E2E48"/>
                  </a:solidFill>
                </a:rPr>
                <a:t>Current</a:t>
              </a:r>
              <a:endParaRPr lang="ja-JP" altLang="en-US" sz="1600" dirty="0">
                <a:solidFill>
                  <a:srgbClr val="2E2E48"/>
                </a:solidFill>
              </a:endParaRPr>
            </a:p>
          </p:txBody>
        </p:sp>
        <p:sp>
          <p:nvSpPr>
            <p:cNvPr id="51244" name="Text Box 44"/>
            <p:cNvSpPr txBox="1">
              <a:spLocks noChangeArrowheads="1"/>
            </p:cNvSpPr>
            <p:nvPr/>
          </p:nvSpPr>
          <p:spPr bwMode="auto">
            <a:xfrm>
              <a:off x="1576" y="1993"/>
              <a:ext cx="432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600" dirty="0">
                  <a:solidFill>
                    <a:srgbClr val="2E2E48"/>
                  </a:solidFill>
                </a:rPr>
                <a:t>B</a:t>
              </a:r>
              <a:endParaRPr lang="ja-JP" altLang="en-US" sz="1600" dirty="0">
                <a:solidFill>
                  <a:srgbClr val="2E2E48"/>
                </a:solidFill>
              </a:endParaRPr>
            </a:p>
          </p:txBody>
        </p:sp>
        <p:sp>
          <p:nvSpPr>
            <p:cNvPr id="51245" name="Text Box 45"/>
            <p:cNvSpPr txBox="1">
              <a:spLocks noChangeArrowheads="1"/>
            </p:cNvSpPr>
            <p:nvPr/>
          </p:nvSpPr>
          <p:spPr bwMode="auto">
            <a:xfrm>
              <a:off x="1624" y="2571"/>
              <a:ext cx="432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600" dirty="0">
                  <a:solidFill>
                    <a:srgbClr val="2E2E48"/>
                  </a:solidFill>
                </a:rPr>
                <a:t>B</a:t>
              </a:r>
              <a:endParaRPr lang="ja-JP" altLang="en-US" sz="1600" dirty="0">
                <a:solidFill>
                  <a:srgbClr val="2E2E48"/>
                </a:solidFill>
              </a:endParaRPr>
            </a:p>
          </p:txBody>
        </p:sp>
        <p:sp>
          <p:nvSpPr>
            <p:cNvPr id="51246" name="Freeform 46"/>
            <p:cNvSpPr>
              <a:spLocks/>
            </p:cNvSpPr>
            <p:nvPr/>
          </p:nvSpPr>
          <p:spPr bwMode="auto">
            <a:xfrm>
              <a:off x="1672" y="2082"/>
              <a:ext cx="1584" cy="248"/>
            </a:xfrm>
            <a:custGeom>
              <a:avLst/>
              <a:gdLst/>
              <a:ahLst/>
              <a:cxnLst>
                <a:cxn ang="0">
                  <a:pos x="0" y="248"/>
                </a:cxn>
                <a:cxn ang="0">
                  <a:pos x="192" y="152"/>
                </a:cxn>
                <a:cxn ang="0">
                  <a:pos x="480" y="56"/>
                </a:cxn>
                <a:cxn ang="0">
                  <a:pos x="960" y="8"/>
                </a:cxn>
                <a:cxn ang="0">
                  <a:pos x="1584" y="8"/>
                </a:cxn>
              </a:cxnLst>
              <a:rect l="0" t="0" r="r" b="b"/>
              <a:pathLst>
                <a:path w="1584" h="248">
                  <a:moveTo>
                    <a:pt x="0" y="248"/>
                  </a:moveTo>
                  <a:cubicBezTo>
                    <a:pt x="56" y="216"/>
                    <a:pt x="112" y="184"/>
                    <a:pt x="192" y="152"/>
                  </a:cubicBezTo>
                  <a:cubicBezTo>
                    <a:pt x="272" y="120"/>
                    <a:pt x="352" y="80"/>
                    <a:pt x="480" y="56"/>
                  </a:cubicBezTo>
                  <a:cubicBezTo>
                    <a:pt x="608" y="32"/>
                    <a:pt x="776" y="16"/>
                    <a:pt x="960" y="8"/>
                  </a:cubicBezTo>
                  <a:cubicBezTo>
                    <a:pt x="1144" y="0"/>
                    <a:pt x="1480" y="8"/>
                    <a:pt x="1584" y="8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 type="none" w="med" len="med"/>
              <a:tailEnd type="arrow" w="med" len="med"/>
            </a:ln>
            <a:effectLst/>
          </p:spPr>
          <p:txBody>
            <a:bodyPr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47" name="Freeform 47"/>
            <p:cNvSpPr>
              <a:spLocks/>
            </p:cNvSpPr>
            <p:nvPr/>
          </p:nvSpPr>
          <p:spPr bwMode="auto">
            <a:xfrm>
              <a:off x="2008" y="2426"/>
              <a:ext cx="1296" cy="2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6" y="240"/>
                </a:cxn>
                <a:cxn ang="0">
                  <a:pos x="720" y="288"/>
                </a:cxn>
                <a:cxn ang="0">
                  <a:pos x="1296" y="288"/>
                </a:cxn>
              </a:cxnLst>
              <a:rect l="0" t="0" r="r" b="b"/>
              <a:pathLst>
                <a:path w="1296" h="296">
                  <a:moveTo>
                    <a:pt x="0" y="0"/>
                  </a:moveTo>
                  <a:cubicBezTo>
                    <a:pt x="108" y="96"/>
                    <a:pt x="216" y="192"/>
                    <a:pt x="336" y="240"/>
                  </a:cubicBezTo>
                  <a:cubicBezTo>
                    <a:pt x="456" y="288"/>
                    <a:pt x="560" y="280"/>
                    <a:pt x="720" y="288"/>
                  </a:cubicBezTo>
                  <a:cubicBezTo>
                    <a:pt x="880" y="296"/>
                    <a:pt x="1088" y="292"/>
                    <a:pt x="1296" y="288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 type="none" w="med" len="med"/>
              <a:tailEnd type="arrow" w="med" len="med"/>
            </a:ln>
            <a:effectLst/>
          </p:spPr>
          <p:txBody>
            <a:bodyPr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48" name="Text Box 48"/>
            <p:cNvSpPr txBox="1">
              <a:spLocks noChangeArrowheads="1"/>
            </p:cNvSpPr>
            <p:nvPr/>
          </p:nvSpPr>
          <p:spPr bwMode="auto">
            <a:xfrm>
              <a:off x="158" y="2069"/>
              <a:ext cx="1824" cy="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2400" i="1">
                  <a:solidFill>
                    <a:srgbClr val="2E2E48"/>
                  </a:solidFill>
                </a:rPr>
                <a:t>p</a:t>
              </a:r>
              <a:r>
                <a:rPr lang="en-US" altLang="ja-JP" sz="2400">
                  <a:solidFill>
                    <a:srgbClr val="2E2E48"/>
                  </a:solidFill>
                </a:rPr>
                <a:t> beam</a:t>
              </a:r>
            </a:p>
          </p:txBody>
        </p:sp>
        <p:sp>
          <p:nvSpPr>
            <p:cNvPr id="51249" name="Text Box 49"/>
            <p:cNvSpPr txBox="1">
              <a:spLocks noChangeArrowheads="1"/>
            </p:cNvSpPr>
            <p:nvPr/>
          </p:nvSpPr>
          <p:spPr bwMode="auto">
            <a:xfrm>
              <a:off x="2958" y="1774"/>
              <a:ext cx="364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2800" b="1">
                  <a:solidFill>
                    <a:srgbClr val="2E2E48"/>
                  </a:solidFill>
                  <a:latin typeface="Symbol" pitchFamily="18" charset="2"/>
                </a:rPr>
                <a:t>p</a:t>
              </a:r>
              <a:r>
                <a:rPr lang="en-US" altLang="ja-JP" sz="2800" b="1" baseline="30000">
                  <a:solidFill>
                    <a:srgbClr val="2E2E48"/>
                  </a:solidFill>
                </a:rPr>
                <a:t>+</a:t>
              </a:r>
            </a:p>
          </p:txBody>
        </p:sp>
        <p:sp>
          <p:nvSpPr>
            <p:cNvPr id="51250" name="Text Box 50"/>
            <p:cNvSpPr txBox="1">
              <a:spLocks noChangeArrowheads="1"/>
            </p:cNvSpPr>
            <p:nvPr/>
          </p:nvSpPr>
          <p:spPr bwMode="auto">
            <a:xfrm>
              <a:off x="2924" y="2387"/>
              <a:ext cx="364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2800" b="1">
                  <a:solidFill>
                    <a:srgbClr val="2E2E48"/>
                  </a:solidFill>
                  <a:latin typeface="Symbol" pitchFamily="18" charset="2"/>
                </a:rPr>
                <a:t>p</a:t>
              </a:r>
              <a:r>
                <a:rPr lang="en-US" altLang="ja-JP" sz="2800" b="1" baseline="30000">
                  <a:solidFill>
                    <a:srgbClr val="2E2E48"/>
                  </a:solidFill>
                </a:rPr>
                <a:t>+</a:t>
              </a:r>
            </a:p>
          </p:txBody>
        </p:sp>
      </p:grpSp>
      <p:sp>
        <p:nvSpPr>
          <p:cNvPr id="51252" name="Text Box 52"/>
          <p:cNvSpPr txBox="1">
            <a:spLocks noChangeArrowheads="1"/>
          </p:cNvSpPr>
          <p:nvPr/>
        </p:nvSpPr>
        <p:spPr bwMode="auto">
          <a:xfrm>
            <a:off x="360040" y="2708920"/>
            <a:ext cx="4067944" cy="369332"/>
          </a:xfrm>
          <a:prstGeom prst="rect">
            <a:avLst/>
          </a:prstGeom>
          <a:solidFill>
            <a:srgbClr val="BBE0E3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2E2E48"/>
                </a:solidFill>
              </a:rPr>
              <a:t>Focusing device: </a:t>
            </a:r>
            <a:r>
              <a:rPr lang="en-US" altLang="ja-JP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Electromagnetic Horn</a:t>
            </a:r>
          </a:p>
        </p:txBody>
      </p:sp>
      <p:grpSp>
        <p:nvGrpSpPr>
          <p:cNvPr id="5" name="Group 61"/>
          <p:cNvGrpSpPr>
            <a:grpSpLocks/>
          </p:cNvGrpSpPr>
          <p:nvPr/>
        </p:nvGrpSpPr>
        <p:grpSpPr bwMode="auto">
          <a:xfrm>
            <a:off x="4643438" y="3652861"/>
            <a:ext cx="1368425" cy="1368425"/>
            <a:chOff x="4001" y="2273"/>
            <a:chExt cx="1200" cy="1200"/>
          </a:xfrm>
        </p:grpSpPr>
        <p:sp>
          <p:nvSpPr>
            <p:cNvPr id="51262" name="Oval 62"/>
            <p:cNvSpPr>
              <a:spLocks noChangeArrowheads="1"/>
            </p:cNvSpPr>
            <p:nvPr/>
          </p:nvSpPr>
          <p:spPr bwMode="auto">
            <a:xfrm>
              <a:off x="4001" y="2273"/>
              <a:ext cx="1200" cy="1200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63" name="Oval 63"/>
            <p:cNvSpPr>
              <a:spLocks noChangeArrowheads="1"/>
            </p:cNvSpPr>
            <p:nvPr/>
          </p:nvSpPr>
          <p:spPr bwMode="auto">
            <a:xfrm>
              <a:off x="4049" y="2321"/>
              <a:ext cx="1104" cy="110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64" name="Oval 64"/>
            <p:cNvSpPr>
              <a:spLocks noChangeArrowheads="1"/>
            </p:cNvSpPr>
            <p:nvPr/>
          </p:nvSpPr>
          <p:spPr bwMode="auto">
            <a:xfrm>
              <a:off x="4461" y="2730"/>
              <a:ext cx="288" cy="28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65" name="Oval 65"/>
            <p:cNvSpPr>
              <a:spLocks noChangeArrowheads="1"/>
            </p:cNvSpPr>
            <p:nvPr/>
          </p:nvSpPr>
          <p:spPr bwMode="auto">
            <a:xfrm>
              <a:off x="4481" y="2753"/>
              <a:ext cx="240" cy="24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51266" name="Oval 66"/>
            <p:cNvSpPr>
              <a:spLocks noChangeArrowheads="1"/>
            </p:cNvSpPr>
            <p:nvPr/>
          </p:nvSpPr>
          <p:spPr bwMode="auto">
            <a:xfrm>
              <a:off x="4529" y="2801"/>
              <a:ext cx="144" cy="144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</p:grpSp>
      <p:sp>
        <p:nvSpPr>
          <p:cNvPr id="51269" name="Text Box 69"/>
          <p:cNvSpPr txBox="1">
            <a:spLocks noChangeArrowheads="1"/>
          </p:cNvSpPr>
          <p:nvPr/>
        </p:nvSpPr>
        <p:spPr bwMode="auto">
          <a:xfrm>
            <a:off x="4984750" y="3095648"/>
            <a:ext cx="1316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>
                <a:solidFill>
                  <a:srgbClr val="2E2E48"/>
                </a:solidFill>
              </a:rPr>
              <a:t>Aluminum </a:t>
            </a:r>
          </a:p>
        </p:txBody>
      </p:sp>
      <p:sp>
        <p:nvSpPr>
          <p:cNvPr id="51270" name="Line 70"/>
          <p:cNvSpPr>
            <a:spLocks noChangeShapeType="1"/>
          </p:cNvSpPr>
          <p:nvPr/>
        </p:nvSpPr>
        <p:spPr bwMode="auto">
          <a:xfrm>
            <a:off x="5364163" y="3363936"/>
            <a:ext cx="71437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>
              <a:solidFill>
                <a:srgbClr val="2E2E48"/>
              </a:solidFill>
            </a:endParaRPr>
          </a:p>
        </p:txBody>
      </p:sp>
      <p:sp>
        <p:nvSpPr>
          <p:cNvPr id="51271" name="Line 71"/>
          <p:cNvSpPr>
            <a:spLocks noChangeShapeType="1"/>
          </p:cNvSpPr>
          <p:nvPr/>
        </p:nvSpPr>
        <p:spPr bwMode="auto">
          <a:xfrm flipH="1">
            <a:off x="5292725" y="3363936"/>
            <a:ext cx="71438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>
              <a:solidFill>
                <a:srgbClr val="2E2E48"/>
              </a:solidFill>
            </a:endParaRPr>
          </a:p>
        </p:txBody>
      </p:sp>
      <p:grpSp>
        <p:nvGrpSpPr>
          <p:cNvPr id="70" name="グループ化 69"/>
          <p:cNvGrpSpPr/>
          <p:nvPr/>
        </p:nvGrpSpPr>
        <p:grpSpPr>
          <a:xfrm>
            <a:off x="5111552" y="0"/>
            <a:ext cx="4032448" cy="2738537"/>
            <a:chOff x="-217040" y="-1076871"/>
            <a:chExt cx="4032448" cy="2738537"/>
          </a:xfrm>
        </p:grpSpPr>
        <p:pic>
          <p:nvPicPr>
            <p:cNvPr id="6" name="Picture 3" descr="C:\Users\kobayasi\Desktop\CERNColloqium\Van der Meer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217040" y="-1076871"/>
              <a:ext cx="4032448" cy="2720675"/>
            </a:xfrm>
            <a:prstGeom prst="rect">
              <a:avLst/>
            </a:prstGeom>
            <a:noFill/>
          </p:spPr>
        </p:pic>
        <p:sp>
          <p:nvSpPr>
            <p:cNvPr id="68" name="テキスト ボックス 67"/>
            <p:cNvSpPr txBox="1"/>
            <p:nvPr/>
          </p:nvSpPr>
          <p:spPr bwMode="auto">
            <a:xfrm>
              <a:off x="827584" y="1200001"/>
              <a:ext cx="1447832" cy="461665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ja-JP" sz="1200" dirty="0" smtClean="0">
                  <a:solidFill>
                    <a:srgbClr val="000000"/>
                  </a:solidFill>
                  <a:latin typeface="Times New Roman" pitchFamily="18" charset="0"/>
                </a:rPr>
                <a:t>Simon van </a:t>
              </a:r>
              <a:r>
                <a:rPr lang="en-US" altLang="ja-JP" sz="1200" dirty="0" err="1" smtClean="0">
                  <a:solidFill>
                    <a:srgbClr val="000000"/>
                  </a:solidFill>
                  <a:latin typeface="Times New Roman" pitchFamily="18" charset="0"/>
                </a:rPr>
                <a:t>der</a:t>
              </a:r>
              <a:r>
                <a:rPr lang="en-US" altLang="ja-JP" sz="1200" dirty="0" smtClean="0">
                  <a:solidFill>
                    <a:srgbClr val="000000"/>
                  </a:solidFill>
                  <a:latin typeface="Times New Roman" pitchFamily="18" charset="0"/>
                </a:rPr>
                <a:t> Meer</a:t>
              </a:r>
            </a:p>
            <a:p>
              <a:pPr algn="r"/>
              <a:r>
                <a:rPr kumimoji="1" lang="en-US" altLang="ja-JP" sz="1200" dirty="0" smtClean="0">
                  <a:solidFill>
                    <a:srgbClr val="000000"/>
                  </a:solidFill>
                  <a:latin typeface="Times New Roman" pitchFamily="18" charset="0"/>
                </a:rPr>
                <a:t>(1925~2011)</a:t>
              </a:r>
              <a:endParaRPr kumimoji="1" lang="ja-JP" altLang="en-US" sz="12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 r="8304"/>
            <a:stretch>
              <a:fillRect/>
            </a:stretch>
          </p:blipFill>
          <p:spPr bwMode="auto">
            <a:xfrm>
              <a:off x="1604010" y="-1076871"/>
              <a:ext cx="395536" cy="323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7672388" cy="1000108"/>
          </a:xfrm>
        </p:spPr>
        <p:txBody>
          <a:bodyPr/>
          <a:lstStyle/>
          <a:p>
            <a:r>
              <a:rPr lang="en-US" altLang="ja-JP" sz="3200" b="1" dirty="0" smtClean="0"/>
              <a:t>Off-axis (OA) beam </a:t>
            </a:r>
            <a:br>
              <a:rPr lang="en-US" altLang="ja-JP" sz="3200" b="1" dirty="0" smtClean="0"/>
            </a:br>
            <a:r>
              <a:rPr lang="en-US" altLang="ja-JP" sz="3200" b="1" dirty="0" smtClean="0"/>
              <a:t>High </a:t>
            </a:r>
            <a:r>
              <a:rPr lang="en-US" altLang="ja-JP" sz="3200" b="1" dirty="0"/>
              <a:t>intensity narrow band </a:t>
            </a:r>
            <a:r>
              <a:rPr lang="en-US" altLang="ja-JP" sz="3200" b="1" dirty="0" smtClean="0"/>
              <a:t>beam</a:t>
            </a:r>
            <a:endParaRPr lang="en-US" altLang="ja-JP" sz="3200" b="1" dirty="0"/>
          </a:p>
        </p:txBody>
      </p:sp>
      <p:sp>
        <p:nvSpPr>
          <p:cNvPr id="43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FE1C9-2EF5-4A40-8A92-3AD214B0C700}" type="slidenum">
              <a:rPr lang="en-US" altLang="ja-JP">
                <a:solidFill>
                  <a:srgbClr val="2E2E48"/>
                </a:solidFill>
              </a:rPr>
              <a:pPr/>
              <a:t>19</a:t>
            </a:fld>
            <a:endParaRPr lang="en-US" altLang="ja-JP">
              <a:solidFill>
                <a:srgbClr val="2E2E48"/>
              </a:solidFill>
            </a:endParaRPr>
          </a:p>
        </p:txBody>
      </p:sp>
      <p:graphicFrame>
        <p:nvGraphicFramePr>
          <p:cNvPr id="229396" name="Object 20"/>
          <p:cNvGraphicFramePr>
            <a:graphicFrameLocks noChangeAspect="1"/>
          </p:cNvGraphicFramePr>
          <p:nvPr/>
        </p:nvGraphicFramePr>
        <p:xfrm>
          <a:off x="179512" y="2924944"/>
          <a:ext cx="4418453" cy="2436490"/>
        </p:xfrm>
        <a:graphic>
          <a:graphicData uri="http://schemas.openxmlformats.org/presentationml/2006/ole">
            <p:oleObj spid="_x0000_s7170" name="CorelDRAW" r:id="rId4" imgW="6176520" imgH="2327760" progId="">
              <p:embed/>
            </p:oleObj>
          </a:graphicData>
        </a:graphic>
      </p:graphicFrame>
      <p:sp>
        <p:nvSpPr>
          <p:cNvPr id="229380" name="Text Box 4"/>
          <p:cNvSpPr txBox="1">
            <a:spLocks noChangeArrowheads="1"/>
          </p:cNvSpPr>
          <p:nvPr/>
        </p:nvSpPr>
        <p:spPr bwMode="auto">
          <a:xfrm>
            <a:off x="6262688" y="955675"/>
            <a:ext cx="264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2E2E48"/>
                </a:solidFill>
              </a:rPr>
              <a:t>(ref.: BNL-E889 Proposal)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31788" y="1112838"/>
            <a:ext cx="4275137" cy="1141412"/>
            <a:chOff x="192" y="362"/>
            <a:chExt cx="6450" cy="1037"/>
          </a:xfrm>
        </p:grpSpPr>
        <p:sp>
          <p:nvSpPr>
            <p:cNvPr id="229382" name="Rectangle 6"/>
            <p:cNvSpPr>
              <a:spLocks noChangeArrowheads="1"/>
            </p:cNvSpPr>
            <p:nvPr/>
          </p:nvSpPr>
          <p:spPr bwMode="auto">
            <a:xfrm>
              <a:off x="1344" y="1152"/>
              <a:ext cx="720" cy="192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229383" name="Rectangle 7"/>
            <p:cNvSpPr>
              <a:spLocks noChangeArrowheads="1"/>
            </p:cNvSpPr>
            <p:nvPr/>
          </p:nvSpPr>
          <p:spPr bwMode="auto">
            <a:xfrm>
              <a:off x="720" y="1200"/>
              <a:ext cx="240" cy="9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229384" name="Rectangle 8"/>
            <p:cNvSpPr>
              <a:spLocks noChangeArrowheads="1"/>
            </p:cNvSpPr>
            <p:nvPr/>
          </p:nvSpPr>
          <p:spPr bwMode="auto">
            <a:xfrm>
              <a:off x="1056" y="1200"/>
              <a:ext cx="240" cy="9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229385" name="Line 9"/>
            <p:cNvSpPr>
              <a:spLocks noChangeShapeType="1"/>
            </p:cNvSpPr>
            <p:nvPr/>
          </p:nvSpPr>
          <p:spPr bwMode="auto">
            <a:xfrm>
              <a:off x="192" y="1248"/>
              <a:ext cx="53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229386" name="Rectangle 10"/>
            <p:cNvSpPr>
              <a:spLocks noChangeArrowheads="1"/>
            </p:cNvSpPr>
            <p:nvPr/>
          </p:nvSpPr>
          <p:spPr bwMode="auto">
            <a:xfrm>
              <a:off x="620" y="1224"/>
              <a:ext cx="96" cy="48"/>
            </a:xfrm>
            <a:prstGeom prst="rect">
              <a:avLst/>
            </a:prstGeom>
            <a:solidFill>
              <a:srgbClr val="A5002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229387" name="AutoShape 11"/>
            <p:cNvSpPr>
              <a:spLocks noChangeArrowheads="1"/>
            </p:cNvSpPr>
            <p:nvPr/>
          </p:nvSpPr>
          <p:spPr bwMode="auto">
            <a:xfrm>
              <a:off x="4992" y="576"/>
              <a:ext cx="336" cy="432"/>
            </a:xfrm>
            <a:prstGeom prst="can">
              <a:avLst>
                <a:gd name="adj" fmla="val 3214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229388" name="Line 12"/>
            <p:cNvSpPr>
              <a:spLocks noChangeShapeType="1"/>
            </p:cNvSpPr>
            <p:nvPr/>
          </p:nvSpPr>
          <p:spPr bwMode="auto">
            <a:xfrm flipV="1">
              <a:off x="1680" y="816"/>
              <a:ext cx="3456" cy="38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229389" name="Freeform 13"/>
            <p:cNvSpPr>
              <a:spLocks/>
            </p:cNvSpPr>
            <p:nvPr/>
          </p:nvSpPr>
          <p:spPr bwMode="auto">
            <a:xfrm>
              <a:off x="3117" y="1036"/>
              <a:ext cx="17" cy="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111"/>
                </a:cxn>
                <a:cxn ang="0">
                  <a:pos x="10" y="213"/>
                </a:cxn>
              </a:cxnLst>
              <a:rect l="0" t="0" r="r" b="b"/>
              <a:pathLst>
                <a:path w="17" h="213">
                  <a:moveTo>
                    <a:pt x="0" y="0"/>
                  </a:moveTo>
                  <a:cubicBezTo>
                    <a:pt x="6" y="38"/>
                    <a:pt x="13" y="76"/>
                    <a:pt x="15" y="111"/>
                  </a:cubicBezTo>
                  <a:cubicBezTo>
                    <a:pt x="17" y="146"/>
                    <a:pt x="13" y="179"/>
                    <a:pt x="10" y="21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229390" name="Text Box 14"/>
            <p:cNvSpPr txBox="1">
              <a:spLocks noChangeArrowheads="1"/>
            </p:cNvSpPr>
            <p:nvPr/>
          </p:nvSpPr>
          <p:spPr bwMode="auto">
            <a:xfrm>
              <a:off x="3148" y="984"/>
              <a:ext cx="517" cy="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2400">
                  <a:solidFill>
                    <a:srgbClr val="2E2E48"/>
                  </a:solidFill>
                  <a:latin typeface="Symbol" pitchFamily="18" charset="2"/>
                </a:rPr>
                <a:t>q</a:t>
              </a:r>
            </a:p>
          </p:txBody>
        </p:sp>
        <p:sp>
          <p:nvSpPr>
            <p:cNvPr id="229391" name="Text Box 15"/>
            <p:cNvSpPr txBox="1">
              <a:spLocks noChangeArrowheads="1"/>
            </p:cNvSpPr>
            <p:nvPr/>
          </p:nvSpPr>
          <p:spPr bwMode="auto">
            <a:xfrm>
              <a:off x="326" y="1066"/>
              <a:ext cx="882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200">
                  <a:solidFill>
                    <a:srgbClr val="2E2E48"/>
                  </a:solidFill>
                </a:rPr>
                <a:t>Target</a:t>
              </a:r>
            </a:p>
          </p:txBody>
        </p:sp>
        <p:sp>
          <p:nvSpPr>
            <p:cNvPr id="229392" name="Text Box 16"/>
            <p:cNvSpPr txBox="1">
              <a:spLocks noChangeArrowheads="1"/>
            </p:cNvSpPr>
            <p:nvPr/>
          </p:nvSpPr>
          <p:spPr bwMode="auto">
            <a:xfrm>
              <a:off x="841" y="1056"/>
              <a:ext cx="838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200">
                  <a:solidFill>
                    <a:srgbClr val="2E2E48"/>
                  </a:solidFill>
                </a:rPr>
                <a:t>Horns</a:t>
              </a:r>
            </a:p>
          </p:txBody>
        </p:sp>
        <p:sp>
          <p:nvSpPr>
            <p:cNvPr id="229393" name="Text Box 17"/>
            <p:cNvSpPr txBox="1">
              <a:spLocks noChangeArrowheads="1"/>
            </p:cNvSpPr>
            <p:nvPr/>
          </p:nvSpPr>
          <p:spPr bwMode="auto">
            <a:xfrm>
              <a:off x="1425" y="1007"/>
              <a:ext cx="1335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200">
                  <a:solidFill>
                    <a:srgbClr val="2E2E48"/>
                  </a:solidFill>
                </a:rPr>
                <a:t>Decay Pipe</a:t>
              </a:r>
            </a:p>
          </p:txBody>
        </p:sp>
        <p:sp>
          <p:nvSpPr>
            <p:cNvPr id="229394" name="Text Box 18"/>
            <p:cNvSpPr txBox="1">
              <a:spLocks noChangeArrowheads="1"/>
            </p:cNvSpPr>
            <p:nvPr/>
          </p:nvSpPr>
          <p:spPr bwMode="auto">
            <a:xfrm>
              <a:off x="4858" y="362"/>
              <a:ext cx="1784" cy="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2400">
                  <a:solidFill>
                    <a:srgbClr val="2E2E48"/>
                  </a:solidFill>
                </a:rPr>
                <a:t>Far Det.</a:t>
              </a:r>
            </a:p>
          </p:txBody>
        </p:sp>
        <p:sp>
          <p:nvSpPr>
            <p:cNvPr id="229395" name="Line 19"/>
            <p:cNvSpPr>
              <a:spLocks noChangeShapeType="1"/>
            </p:cNvSpPr>
            <p:nvPr/>
          </p:nvSpPr>
          <p:spPr bwMode="auto">
            <a:xfrm>
              <a:off x="213" y="1248"/>
              <a:ext cx="368" cy="1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</p:grpSp>
      <p:sp>
        <p:nvSpPr>
          <p:cNvPr id="229397" name="Text Box 21"/>
          <p:cNvSpPr txBox="1">
            <a:spLocks noChangeArrowheads="1"/>
          </p:cNvSpPr>
          <p:nvPr/>
        </p:nvSpPr>
        <p:spPr bwMode="auto">
          <a:xfrm>
            <a:off x="277813" y="2357438"/>
            <a:ext cx="233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FFFFE9"/>
                </a:solidFill>
                <a:latin typeface="Arial Narrow" pitchFamily="34" charset="0"/>
              </a:rPr>
              <a:t>Decay Kinematics</a:t>
            </a:r>
          </a:p>
        </p:txBody>
      </p:sp>
      <p:sp>
        <p:nvSpPr>
          <p:cNvPr id="229400" name="Text Box 24"/>
          <p:cNvSpPr txBox="1">
            <a:spLocks noChangeArrowheads="1"/>
          </p:cNvSpPr>
          <p:nvPr/>
        </p:nvSpPr>
        <p:spPr bwMode="auto">
          <a:xfrm>
            <a:off x="3592513" y="5862638"/>
            <a:ext cx="50895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ja-JP" sz="2400">
                <a:solidFill>
                  <a:srgbClr val="2E2E48"/>
                </a:solidFill>
              </a:rPr>
              <a:t>Increase statistics @ osc. max.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ja-JP" sz="2400">
                <a:solidFill>
                  <a:srgbClr val="2E2E48"/>
                </a:solidFill>
              </a:rPr>
              <a:t>Decrease background from HE tail</a:t>
            </a:r>
          </a:p>
        </p:txBody>
      </p:sp>
      <p:sp>
        <p:nvSpPr>
          <p:cNvPr id="229401" name="Text Box 25"/>
          <p:cNvSpPr txBox="1">
            <a:spLocks noChangeArrowheads="1"/>
          </p:cNvSpPr>
          <p:nvPr/>
        </p:nvSpPr>
        <p:spPr bwMode="auto">
          <a:xfrm>
            <a:off x="2987824" y="5157192"/>
            <a:ext cx="792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2E2E48"/>
                </a:solidFill>
              </a:rPr>
              <a:t>1/</a:t>
            </a:r>
            <a:r>
              <a:rPr lang="en-US" altLang="ja-JP" dirty="0" err="1">
                <a:solidFill>
                  <a:srgbClr val="2E2E48"/>
                </a:solidFill>
                <a:latin typeface="Symbol" pitchFamily="18" charset="2"/>
              </a:rPr>
              <a:t>g</a:t>
            </a:r>
            <a:r>
              <a:rPr lang="en-US" altLang="ja-JP" baseline="-25000" dirty="0" err="1">
                <a:solidFill>
                  <a:srgbClr val="2E2E48"/>
                </a:solidFill>
                <a:latin typeface="Symbol" pitchFamily="18" charset="2"/>
              </a:rPr>
              <a:t>p</a:t>
            </a:r>
            <a:r>
              <a:rPr lang="en-US" altLang="ja-JP" dirty="0" err="1">
                <a:solidFill>
                  <a:srgbClr val="2E2E48"/>
                </a:solidFill>
              </a:rPr>
              <a:t>~</a:t>
            </a:r>
            <a:r>
              <a:rPr lang="en-US" altLang="ja-JP" dirty="0" err="1">
                <a:solidFill>
                  <a:srgbClr val="2E2E48"/>
                </a:solidFill>
                <a:latin typeface="Symbol" pitchFamily="18" charset="2"/>
              </a:rPr>
              <a:t>q</a:t>
            </a:r>
            <a:endParaRPr lang="en-US" altLang="ja-JP" dirty="0">
              <a:solidFill>
                <a:srgbClr val="2E2E48"/>
              </a:solidFill>
              <a:latin typeface="Symbol" pitchFamily="18" charset="2"/>
            </a:endParaRPr>
          </a:p>
        </p:txBody>
      </p:sp>
      <p:grpSp>
        <p:nvGrpSpPr>
          <p:cNvPr id="3" name="Group 40"/>
          <p:cNvGrpSpPr>
            <a:grpSpLocks/>
          </p:cNvGrpSpPr>
          <p:nvPr/>
        </p:nvGrpSpPr>
        <p:grpSpPr bwMode="auto">
          <a:xfrm>
            <a:off x="3347864" y="4365104"/>
            <a:ext cx="73025" cy="808037"/>
            <a:chOff x="1918" y="2700"/>
            <a:chExt cx="46" cy="509"/>
          </a:xfrm>
        </p:grpSpPr>
        <p:sp>
          <p:nvSpPr>
            <p:cNvPr id="229402" name="Line 26"/>
            <p:cNvSpPr>
              <a:spLocks noChangeShapeType="1"/>
            </p:cNvSpPr>
            <p:nvPr/>
          </p:nvSpPr>
          <p:spPr bwMode="auto">
            <a:xfrm>
              <a:off x="1944" y="2710"/>
              <a:ext cx="0" cy="49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arrow" w="med" len="med"/>
              <a:tailEnd/>
            </a:ln>
            <a:effectLst/>
          </p:spPr>
          <p:txBody>
            <a:bodyPr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229403" name="Oval 27"/>
            <p:cNvSpPr>
              <a:spLocks noChangeArrowheads="1"/>
            </p:cNvSpPr>
            <p:nvPr/>
          </p:nvSpPr>
          <p:spPr bwMode="auto">
            <a:xfrm>
              <a:off x="1918" y="2700"/>
              <a:ext cx="46" cy="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</p:grp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4254500" y="5224463"/>
            <a:ext cx="1030288" cy="366712"/>
            <a:chOff x="3062" y="3430"/>
            <a:chExt cx="649" cy="231"/>
          </a:xfrm>
        </p:grpSpPr>
        <p:sp>
          <p:nvSpPr>
            <p:cNvPr id="229405" name="Rectangle 29"/>
            <p:cNvSpPr>
              <a:spLocks noChangeArrowheads="1"/>
            </p:cNvSpPr>
            <p:nvPr/>
          </p:nvSpPr>
          <p:spPr bwMode="auto">
            <a:xfrm>
              <a:off x="3110" y="3480"/>
              <a:ext cx="538" cy="1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229404" name="Text Box 28"/>
            <p:cNvSpPr txBox="1">
              <a:spLocks noChangeArrowheads="1"/>
            </p:cNvSpPr>
            <p:nvPr/>
          </p:nvSpPr>
          <p:spPr bwMode="auto">
            <a:xfrm>
              <a:off x="3062" y="3430"/>
              <a:ext cx="64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b="1" i="1">
                  <a:solidFill>
                    <a:srgbClr val="2E2E48"/>
                  </a:solidFill>
                </a:rPr>
                <a:t>E</a:t>
              </a:r>
              <a:r>
                <a:rPr lang="en-US" altLang="ja-JP" b="1" i="1" baseline="-25000">
                  <a:solidFill>
                    <a:srgbClr val="2E2E48"/>
                  </a:solidFill>
                  <a:latin typeface="Symbol" pitchFamily="18" charset="2"/>
                </a:rPr>
                <a:t>p</a:t>
              </a:r>
              <a:r>
                <a:rPr lang="en-US" altLang="ja-JP">
                  <a:solidFill>
                    <a:srgbClr val="2E2E48"/>
                  </a:solidFill>
                </a:rPr>
                <a:t>(GeV)</a:t>
              </a:r>
            </a:p>
          </p:txBody>
        </p:sp>
      </p:grpSp>
      <p:grpSp>
        <p:nvGrpSpPr>
          <p:cNvPr id="6" name="Group 34"/>
          <p:cNvGrpSpPr>
            <a:grpSpLocks/>
          </p:cNvGrpSpPr>
          <p:nvPr/>
        </p:nvGrpSpPr>
        <p:grpSpPr bwMode="auto">
          <a:xfrm rot="16200000">
            <a:off x="1945481" y="3159920"/>
            <a:ext cx="1025525" cy="366712"/>
            <a:chOff x="3062" y="3430"/>
            <a:chExt cx="646" cy="231"/>
          </a:xfrm>
        </p:grpSpPr>
        <p:sp>
          <p:nvSpPr>
            <p:cNvPr id="229411" name="Rectangle 35"/>
            <p:cNvSpPr>
              <a:spLocks noChangeArrowheads="1"/>
            </p:cNvSpPr>
            <p:nvPr/>
          </p:nvSpPr>
          <p:spPr bwMode="auto">
            <a:xfrm>
              <a:off x="3110" y="3480"/>
              <a:ext cx="538" cy="1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rgbClr val="2E2E48"/>
                </a:solidFill>
              </a:endParaRPr>
            </a:p>
          </p:txBody>
        </p:sp>
        <p:sp>
          <p:nvSpPr>
            <p:cNvPr id="229412" name="Text Box 36"/>
            <p:cNvSpPr txBox="1">
              <a:spLocks noChangeArrowheads="1"/>
            </p:cNvSpPr>
            <p:nvPr/>
          </p:nvSpPr>
          <p:spPr bwMode="auto">
            <a:xfrm>
              <a:off x="3062" y="3430"/>
              <a:ext cx="64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b="1" i="1">
                  <a:solidFill>
                    <a:srgbClr val="2E2E48"/>
                  </a:solidFill>
                </a:rPr>
                <a:t>E</a:t>
              </a:r>
              <a:r>
                <a:rPr lang="en-US" altLang="ja-JP" b="1" i="1" baseline="-25000">
                  <a:solidFill>
                    <a:srgbClr val="2E2E48"/>
                  </a:solidFill>
                  <a:latin typeface="Symbol" pitchFamily="18" charset="2"/>
                </a:rPr>
                <a:t>n</a:t>
              </a:r>
              <a:r>
                <a:rPr lang="en-US" altLang="ja-JP">
                  <a:solidFill>
                    <a:srgbClr val="2E2E48"/>
                  </a:solidFill>
                </a:rPr>
                <a:t>(GeV)</a:t>
              </a:r>
            </a:p>
          </p:txBody>
        </p:sp>
      </p:grpSp>
      <p:sp>
        <p:nvSpPr>
          <p:cNvPr id="229414" name="Text Box 38"/>
          <p:cNvSpPr txBox="1">
            <a:spLocks noChangeArrowheads="1"/>
          </p:cNvSpPr>
          <p:nvPr/>
        </p:nvSpPr>
        <p:spPr bwMode="auto">
          <a:xfrm>
            <a:off x="2535238" y="43021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2E2E48"/>
                </a:solidFill>
              </a:rPr>
              <a:t>1</a:t>
            </a:r>
          </a:p>
        </p:txBody>
      </p:sp>
      <p:graphicFrame>
        <p:nvGraphicFramePr>
          <p:cNvPr id="229417" name="Object 41"/>
          <p:cNvGraphicFramePr>
            <a:graphicFrameLocks noChangeAspect="1"/>
          </p:cNvGraphicFramePr>
          <p:nvPr/>
        </p:nvGraphicFramePr>
        <p:xfrm>
          <a:off x="467544" y="5517232"/>
          <a:ext cx="2273300" cy="687387"/>
        </p:xfrm>
        <a:graphic>
          <a:graphicData uri="http://schemas.openxmlformats.org/presentationml/2006/ole">
            <p:oleObj spid="_x0000_s7172" name="数式" r:id="rId5" imgW="1384200" imgH="419040" progId="Equation.3">
              <p:embed/>
            </p:oleObj>
          </a:graphicData>
        </a:graphic>
      </p:graphicFrame>
      <p:sp>
        <p:nvSpPr>
          <p:cNvPr id="44" name="Text Box 572"/>
          <p:cNvSpPr txBox="1">
            <a:spLocks noChangeArrowheads="1"/>
          </p:cNvSpPr>
          <p:nvPr/>
        </p:nvSpPr>
        <p:spPr bwMode="auto">
          <a:xfrm>
            <a:off x="6607621" y="4382294"/>
            <a:ext cx="9477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>
                <a:solidFill>
                  <a:srgbClr val="3333FF"/>
                </a:solidFill>
                <a:latin typeface="Times New Roman" pitchFamily="18" charset="0"/>
              </a:rPr>
              <a:t>OA3°</a:t>
            </a:r>
          </a:p>
        </p:txBody>
      </p:sp>
      <p:sp>
        <p:nvSpPr>
          <p:cNvPr id="45" name="Text Box 573"/>
          <p:cNvSpPr txBox="1">
            <a:spLocks noChangeArrowheads="1"/>
          </p:cNvSpPr>
          <p:nvPr/>
        </p:nvSpPr>
        <p:spPr bwMode="auto">
          <a:xfrm>
            <a:off x="7641083" y="2766219"/>
            <a:ext cx="971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 b="1">
                <a:solidFill>
                  <a:srgbClr val="000000"/>
                </a:solidFill>
                <a:latin typeface="Times New Roman" pitchFamily="18" charset="0"/>
              </a:rPr>
              <a:t>OA0°</a:t>
            </a:r>
          </a:p>
        </p:txBody>
      </p:sp>
      <p:sp>
        <p:nvSpPr>
          <p:cNvPr id="46" name="Text Box 574"/>
          <p:cNvSpPr txBox="1">
            <a:spLocks noChangeArrowheads="1"/>
          </p:cNvSpPr>
          <p:nvPr/>
        </p:nvSpPr>
        <p:spPr bwMode="auto">
          <a:xfrm>
            <a:off x="5742433" y="3053556"/>
            <a:ext cx="947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>
                <a:solidFill>
                  <a:srgbClr val="FF3300"/>
                </a:solidFill>
                <a:latin typeface="Times New Roman" pitchFamily="18" charset="0"/>
              </a:rPr>
              <a:t>OA2°</a:t>
            </a:r>
          </a:p>
        </p:txBody>
      </p:sp>
      <p:sp>
        <p:nvSpPr>
          <p:cNvPr id="47" name="Line 575"/>
          <p:cNvSpPr>
            <a:spLocks noChangeShapeType="1"/>
          </p:cNvSpPr>
          <p:nvPr/>
        </p:nvSpPr>
        <p:spPr bwMode="auto">
          <a:xfrm flipH="1">
            <a:off x="6117083" y="4669631"/>
            <a:ext cx="561975" cy="298450"/>
          </a:xfrm>
          <a:prstGeom prst="line">
            <a:avLst/>
          </a:prstGeom>
          <a:noFill/>
          <a:ln w="12700">
            <a:solidFill>
              <a:srgbClr val="00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8" name="Text Box 576"/>
          <p:cNvSpPr txBox="1">
            <a:spLocks noChangeArrowheads="1"/>
          </p:cNvSpPr>
          <p:nvPr/>
        </p:nvSpPr>
        <p:spPr bwMode="auto">
          <a:xfrm>
            <a:off x="6552058" y="3879056"/>
            <a:ext cx="1138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>
                <a:solidFill>
                  <a:srgbClr val="33CC33"/>
                </a:solidFill>
                <a:latin typeface="Times New Roman" pitchFamily="18" charset="0"/>
              </a:rPr>
              <a:t>OA2.5°</a:t>
            </a:r>
          </a:p>
        </p:txBody>
      </p:sp>
      <p:sp>
        <p:nvSpPr>
          <p:cNvPr id="49" name="Line 577"/>
          <p:cNvSpPr>
            <a:spLocks noChangeShapeType="1"/>
          </p:cNvSpPr>
          <p:nvPr/>
        </p:nvSpPr>
        <p:spPr bwMode="auto">
          <a:xfrm flipH="1">
            <a:off x="6207571" y="4166394"/>
            <a:ext cx="417512" cy="498475"/>
          </a:xfrm>
          <a:prstGeom prst="line">
            <a:avLst/>
          </a:prstGeom>
          <a:noFill/>
          <a:ln w="12700">
            <a:solidFill>
              <a:srgbClr val="33CC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50" name="Group 588"/>
          <p:cNvGrpSpPr>
            <a:grpSpLocks/>
          </p:cNvGrpSpPr>
          <p:nvPr/>
        </p:nvGrpSpPr>
        <p:grpSpPr bwMode="auto">
          <a:xfrm>
            <a:off x="4842321" y="1520031"/>
            <a:ext cx="4194175" cy="4213225"/>
            <a:chOff x="3243" y="388"/>
            <a:chExt cx="2268" cy="2654"/>
          </a:xfrm>
        </p:grpSpPr>
        <p:grpSp>
          <p:nvGrpSpPr>
            <p:cNvPr id="51" name="Group 20"/>
            <p:cNvGrpSpPr>
              <a:grpSpLocks noChangeAspect="1"/>
            </p:cNvGrpSpPr>
            <p:nvPr/>
          </p:nvGrpSpPr>
          <p:grpSpPr bwMode="auto">
            <a:xfrm>
              <a:off x="3243" y="978"/>
              <a:ext cx="2268" cy="2066"/>
              <a:chOff x="793" y="210"/>
              <a:chExt cx="4107" cy="3938"/>
            </a:xfrm>
          </p:grpSpPr>
          <p:sp>
            <p:nvSpPr>
              <p:cNvPr id="53" name="Rectangle 21"/>
              <p:cNvSpPr>
                <a:spLocks noChangeAspect="1" noChangeArrowheads="1"/>
              </p:cNvSpPr>
              <p:nvPr/>
            </p:nvSpPr>
            <p:spPr bwMode="auto">
              <a:xfrm>
                <a:off x="1412" y="246"/>
                <a:ext cx="3446" cy="3556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Freeform 22"/>
              <p:cNvSpPr>
                <a:spLocks noChangeAspect="1"/>
              </p:cNvSpPr>
              <p:nvPr/>
            </p:nvSpPr>
            <p:spPr bwMode="auto">
              <a:xfrm>
                <a:off x="1412" y="602"/>
                <a:ext cx="3446" cy="3200"/>
              </a:xfrm>
              <a:custGeom>
                <a:avLst/>
                <a:gdLst>
                  <a:gd name="T0" fmla="*/ 84 w 3446"/>
                  <a:gd name="T1" fmla="*/ 3194 h 3200"/>
                  <a:gd name="T2" fmla="*/ 170 w 3446"/>
                  <a:gd name="T3" fmla="*/ 3176 h 3200"/>
                  <a:gd name="T4" fmla="*/ 212 w 3446"/>
                  <a:gd name="T5" fmla="*/ 3082 h 3200"/>
                  <a:gd name="T6" fmla="*/ 298 w 3446"/>
                  <a:gd name="T7" fmla="*/ 3008 h 3200"/>
                  <a:gd name="T8" fmla="*/ 340 w 3446"/>
                  <a:gd name="T9" fmla="*/ 2822 h 3200"/>
                  <a:gd name="T10" fmla="*/ 426 w 3446"/>
                  <a:gd name="T11" fmla="*/ 2716 h 3200"/>
                  <a:gd name="T12" fmla="*/ 468 w 3446"/>
                  <a:gd name="T13" fmla="*/ 2468 h 3200"/>
                  <a:gd name="T14" fmla="*/ 552 w 3446"/>
                  <a:gd name="T15" fmla="*/ 2342 h 3200"/>
                  <a:gd name="T16" fmla="*/ 596 w 3446"/>
                  <a:gd name="T17" fmla="*/ 2106 h 3200"/>
                  <a:gd name="T18" fmla="*/ 680 w 3446"/>
                  <a:gd name="T19" fmla="*/ 1952 h 3200"/>
                  <a:gd name="T20" fmla="*/ 722 w 3446"/>
                  <a:gd name="T21" fmla="*/ 1712 h 3200"/>
                  <a:gd name="T22" fmla="*/ 808 w 3446"/>
                  <a:gd name="T23" fmla="*/ 1588 h 3200"/>
                  <a:gd name="T24" fmla="*/ 850 w 3446"/>
                  <a:gd name="T25" fmla="*/ 1328 h 3200"/>
                  <a:gd name="T26" fmla="*/ 936 w 3446"/>
                  <a:gd name="T27" fmla="*/ 1200 h 3200"/>
                  <a:gd name="T28" fmla="*/ 978 w 3446"/>
                  <a:gd name="T29" fmla="*/ 934 h 3200"/>
                  <a:gd name="T30" fmla="*/ 1064 w 3446"/>
                  <a:gd name="T31" fmla="*/ 808 h 3200"/>
                  <a:gd name="T32" fmla="*/ 1106 w 3446"/>
                  <a:gd name="T33" fmla="*/ 662 h 3200"/>
                  <a:gd name="T34" fmla="*/ 1190 w 3446"/>
                  <a:gd name="T35" fmla="*/ 540 h 3200"/>
                  <a:gd name="T36" fmla="*/ 1234 w 3446"/>
                  <a:gd name="T37" fmla="*/ 398 h 3200"/>
                  <a:gd name="T38" fmla="*/ 1318 w 3446"/>
                  <a:gd name="T39" fmla="*/ 338 h 3200"/>
                  <a:gd name="T40" fmla="*/ 1362 w 3446"/>
                  <a:gd name="T41" fmla="*/ 348 h 3200"/>
                  <a:gd name="T42" fmla="*/ 1446 w 3446"/>
                  <a:gd name="T43" fmla="*/ 316 h 3200"/>
                  <a:gd name="T44" fmla="*/ 1488 w 3446"/>
                  <a:gd name="T45" fmla="*/ 110 h 3200"/>
                  <a:gd name="T46" fmla="*/ 1574 w 3446"/>
                  <a:gd name="T47" fmla="*/ 162 h 3200"/>
                  <a:gd name="T48" fmla="*/ 1616 w 3446"/>
                  <a:gd name="T49" fmla="*/ 200 h 3200"/>
                  <a:gd name="T50" fmla="*/ 1702 w 3446"/>
                  <a:gd name="T51" fmla="*/ 0 h 3200"/>
                  <a:gd name="T52" fmla="*/ 1744 w 3446"/>
                  <a:gd name="T53" fmla="*/ 278 h 3200"/>
                  <a:gd name="T54" fmla="*/ 1872 w 3446"/>
                  <a:gd name="T55" fmla="*/ 204 h 3200"/>
                  <a:gd name="T56" fmla="*/ 1914 w 3446"/>
                  <a:gd name="T57" fmla="*/ 542 h 3200"/>
                  <a:gd name="T58" fmla="*/ 2000 w 3446"/>
                  <a:gd name="T59" fmla="*/ 386 h 3200"/>
                  <a:gd name="T60" fmla="*/ 2042 w 3446"/>
                  <a:gd name="T61" fmla="*/ 622 h 3200"/>
                  <a:gd name="T62" fmla="*/ 2126 w 3446"/>
                  <a:gd name="T63" fmla="*/ 834 h 3200"/>
                  <a:gd name="T64" fmla="*/ 2170 w 3446"/>
                  <a:gd name="T65" fmla="*/ 1028 h 3200"/>
                  <a:gd name="T66" fmla="*/ 2254 w 3446"/>
                  <a:gd name="T67" fmla="*/ 820 h 3200"/>
                  <a:gd name="T68" fmla="*/ 2296 w 3446"/>
                  <a:gd name="T69" fmla="*/ 1330 h 3200"/>
                  <a:gd name="T70" fmla="*/ 2382 w 3446"/>
                  <a:gd name="T71" fmla="*/ 1364 h 3200"/>
                  <a:gd name="T72" fmla="*/ 2424 w 3446"/>
                  <a:gd name="T73" fmla="*/ 1418 h 3200"/>
                  <a:gd name="T74" fmla="*/ 2510 w 3446"/>
                  <a:gd name="T75" fmla="*/ 1498 h 3200"/>
                  <a:gd name="T76" fmla="*/ 2552 w 3446"/>
                  <a:gd name="T77" fmla="*/ 1710 h 3200"/>
                  <a:gd name="T78" fmla="*/ 2638 w 3446"/>
                  <a:gd name="T79" fmla="*/ 1706 h 3200"/>
                  <a:gd name="T80" fmla="*/ 2680 w 3446"/>
                  <a:gd name="T81" fmla="*/ 1652 h 3200"/>
                  <a:gd name="T82" fmla="*/ 2764 w 3446"/>
                  <a:gd name="T83" fmla="*/ 2026 h 3200"/>
                  <a:gd name="T84" fmla="*/ 2808 w 3446"/>
                  <a:gd name="T85" fmla="*/ 2096 h 3200"/>
                  <a:gd name="T86" fmla="*/ 2892 w 3446"/>
                  <a:gd name="T87" fmla="*/ 2174 h 3200"/>
                  <a:gd name="T88" fmla="*/ 2934 w 3446"/>
                  <a:gd name="T89" fmla="*/ 2254 h 3200"/>
                  <a:gd name="T90" fmla="*/ 3020 w 3446"/>
                  <a:gd name="T91" fmla="*/ 2400 h 3200"/>
                  <a:gd name="T92" fmla="*/ 3062 w 3446"/>
                  <a:gd name="T93" fmla="*/ 2530 h 3200"/>
                  <a:gd name="T94" fmla="*/ 3148 w 3446"/>
                  <a:gd name="T95" fmla="*/ 2418 h 3200"/>
                  <a:gd name="T96" fmla="*/ 3190 w 3446"/>
                  <a:gd name="T97" fmla="*/ 2418 h 3200"/>
                  <a:gd name="T98" fmla="*/ 3276 w 3446"/>
                  <a:gd name="T99" fmla="*/ 2650 h 3200"/>
                  <a:gd name="T100" fmla="*/ 3318 w 3446"/>
                  <a:gd name="T101" fmla="*/ 2700 h 3200"/>
                  <a:gd name="T102" fmla="*/ 3402 w 3446"/>
                  <a:gd name="T103" fmla="*/ 2652 h 3200"/>
                  <a:gd name="T104" fmla="*/ 3446 w 3446"/>
                  <a:gd name="T105" fmla="*/ 3200 h 320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446"/>
                  <a:gd name="T160" fmla="*/ 0 h 3200"/>
                  <a:gd name="T161" fmla="*/ 3446 w 3446"/>
                  <a:gd name="T162" fmla="*/ 3200 h 3200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446" h="3200">
                    <a:moveTo>
                      <a:pt x="0" y="3200"/>
                    </a:moveTo>
                    <a:lnTo>
                      <a:pt x="84" y="3200"/>
                    </a:lnTo>
                    <a:lnTo>
                      <a:pt x="84" y="3194"/>
                    </a:lnTo>
                    <a:lnTo>
                      <a:pt x="128" y="3194"/>
                    </a:lnTo>
                    <a:lnTo>
                      <a:pt x="128" y="3176"/>
                    </a:lnTo>
                    <a:lnTo>
                      <a:pt x="170" y="3176"/>
                    </a:lnTo>
                    <a:lnTo>
                      <a:pt x="170" y="3140"/>
                    </a:lnTo>
                    <a:lnTo>
                      <a:pt x="212" y="3140"/>
                    </a:lnTo>
                    <a:lnTo>
                      <a:pt x="212" y="3082"/>
                    </a:lnTo>
                    <a:lnTo>
                      <a:pt x="254" y="3082"/>
                    </a:lnTo>
                    <a:lnTo>
                      <a:pt x="254" y="3008"/>
                    </a:lnTo>
                    <a:lnTo>
                      <a:pt x="298" y="3008"/>
                    </a:lnTo>
                    <a:lnTo>
                      <a:pt x="298" y="2926"/>
                    </a:lnTo>
                    <a:lnTo>
                      <a:pt x="340" y="2926"/>
                    </a:lnTo>
                    <a:lnTo>
                      <a:pt x="340" y="2822"/>
                    </a:lnTo>
                    <a:lnTo>
                      <a:pt x="382" y="2822"/>
                    </a:lnTo>
                    <a:lnTo>
                      <a:pt x="382" y="2716"/>
                    </a:lnTo>
                    <a:lnTo>
                      <a:pt x="426" y="2716"/>
                    </a:lnTo>
                    <a:lnTo>
                      <a:pt x="426" y="2592"/>
                    </a:lnTo>
                    <a:lnTo>
                      <a:pt x="468" y="2592"/>
                    </a:lnTo>
                    <a:lnTo>
                      <a:pt x="468" y="2468"/>
                    </a:lnTo>
                    <a:lnTo>
                      <a:pt x="510" y="2468"/>
                    </a:lnTo>
                    <a:lnTo>
                      <a:pt x="510" y="2342"/>
                    </a:lnTo>
                    <a:lnTo>
                      <a:pt x="552" y="2342"/>
                    </a:lnTo>
                    <a:lnTo>
                      <a:pt x="552" y="2200"/>
                    </a:lnTo>
                    <a:lnTo>
                      <a:pt x="596" y="2200"/>
                    </a:lnTo>
                    <a:lnTo>
                      <a:pt x="596" y="2106"/>
                    </a:lnTo>
                    <a:lnTo>
                      <a:pt x="638" y="2106"/>
                    </a:lnTo>
                    <a:lnTo>
                      <a:pt x="638" y="1952"/>
                    </a:lnTo>
                    <a:lnTo>
                      <a:pt x="680" y="1952"/>
                    </a:lnTo>
                    <a:lnTo>
                      <a:pt x="680" y="1834"/>
                    </a:lnTo>
                    <a:lnTo>
                      <a:pt x="722" y="1834"/>
                    </a:lnTo>
                    <a:lnTo>
                      <a:pt x="722" y="1712"/>
                    </a:lnTo>
                    <a:lnTo>
                      <a:pt x="766" y="1712"/>
                    </a:lnTo>
                    <a:lnTo>
                      <a:pt x="766" y="1588"/>
                    </a:lnTo>
                    <a:lnTo>
                      <a:pt x="808" y="1588"/>
                    </a:lnTo>
                    <a:lnTo>
                      <a:pt x="808" y="1432"/>
                    </a:lnTo>
                    <a:lnTo>
                      <a:pt x="850" y="1432"/>
                    </a:lnTo>
                    <a:lnTo>
                      <a:pt x="850" y="1328"/>
                    </a:lnTo>
                    <a:lnTo>
                      <a:pt x="894" y="1328"/>
                    </a:lnTo>
                    <a:lnTo>
                      <a:pt x="894" y="1200"/>
                    </a:lnTo>
                    <a:lnTo>
                      <a:pt x="936" y="1200"/>
                    </a:lnTo>
                    <a:lnTo>
                      <a:pt x="936" y="1040"/>
                    </a:lnTo>
                    <a:lnTo>
                      <a:pt x="978" y="1040"/>
                    </a:lnTo>
                    <a:lnTo>
                      <a:pt x="978" y="934"/>
                    </a:lnTo>
                    <a:lnTo>
                      <a:pt x="1020" y="934"/>
                    </a:lnTo>
                    <a:lnTo>
                      <a:pt x="1020" y="808"/>
                    </a:lnTo>
                    <a:lnTo>
                      <a:pt x="1064" y="808"/>
                    </a:lnTo>
                    <a:lnTo>
                      <a:pt x="1064" y="766"/>
                    </a:lnTo>
                    <a:lnTo>
                      <a:pt x="1106" y="766"/>
                    </a:lnTo>
                    <a:lnTo>
                      <a:pt x="1106" y="662"/>
                    </a:lnTo>
                    <a:lnTo>
                      <a:pt x="1148" y="662"/>
                    </a:lnTo>
                    <a:lnTo>
                      <a:pt x="1148" y="540"/>
                    </a:lnTo>
                    <a:lnTo>
                      <a:pt x="1190" y="540"/>
                    </a:lnTo>
                    <a:lnTo>
                      <a:pt x="1190" y="496"/>
                    </a:lnTo>
                    <a:lnTo>
                      <a:pt x="1234" y="496"/>
                    </a:lnTo>
                    <a:lnTo>
                      <a:pt x="1234" y="398"/>
                    </a:lnTo>
                    <a:lnTo>
                      <a:pt x="1276" y="398"/>
                    </a:lnTo>
                    <a:lnTo>
                      <a:pt x="1276" y="338"/>
                    </a:lnTo>
                    <a:lnTo>
                      <a:pt x="1318" y="338"/>
                    </a:lnTo>
                    <a:lnTo>
                      <a:pt x="1318" y="380"/>
                    </a:lnTo>
                    <a:lnTo>
                      <a:pt x="1362" y="380"/>
                    </a:lnTo>
                    <a:lnTo>
                      <a:pt x="1362" y="348"/>
                    </a:lnTo>
                    <a:lnTo>
                      <a:pt x="1404" y="348"/>
                    </a:lnTo>
                    <a:lnTo>
                      <a:pt x="1404" y="316"/>
                    </a:lnTo>
                    <a:lnTo>
                      <a:pt x="1446" y="316"/>
                    </a:lnTo>
                    <a:lnTo>
                      <a:pt x="1446" y="242"/>
                    </a:lnTo>
                    <a:lnTo>
                      <a:pt x="1488" y="242"/>
                    </a:lnTo>
                    <a:lnTo>
                      <a:pt x="1488" y="110"/>
                    </a:lnTo>
                    <a:lnTo>
                      <a:pt x="1532" y="110"/>
                    </a:lnTo>
                    <a:lnTo>
                      <a:pt x="1532" y="162"/>
                    </a:lnTo>
                    <a:lnTo>
                      <a:pt x="1574" y="162"/>
                    </a:lnTo>
                    <a:lnTo>
                      <a:pt x="1574" y="12"/>
                    </a:lnTo>
                    <a:lnTo>
                      <a:pt x="1616" y="12"/>
                    </a:lnTo>
                    <a:lnTo>
                      <a:pt x="1616" y="200"/>
                    </a:lnTo>
                    <a:lnTo>
                      <a:pt x="1658" y="200"/>
                    </a:lnTo>
                    <a:lnTo>
                      <a:pt x="1658" y="0"/>
                    </a:lnTo>
                    <a:lnTo>
                      <a:pt x="1702" y="0"/>
                    </a:lnTo>
                    <a:lnTo>
                      <a:pt x="1702" y="92"/>
                    </a:lnTo>
                    <a:lnTo>
                      <a:pt x="1744" y="92"/>
                    </a:lnTo>
                    <a:lnTo>
                      <a:pt x="1744" y="278"/>
                    </a:lnTo>
                    <a:lnTo>
                      <a:pt x="1786" y="278"/>
                    </a:lnTo>
                    <a:lnTo>
                      <a:pt x="1786" y="204"/>
                    </a:lnTo>
                    <a:lnTo>
                      <a:pt x="1872" y="204"/>
                    </a:lnTo>
                    <a:lnTo>
                      <a:pt x="1872" y="230"/>
                    </a:lnTo>
                    <a:lnTo>
                      <a:pt x="1914" y="230"/>
                    </a:lnTo>
                    <a:lnTo>
                      <a:pt x="1914" y="542"/>
                    </a:lnTo>
                    <a:lnTo>
                      <a:pt x="1956" y="542"/>
                    </a:lnTo>
                    <a:lnTo>
                      <a:pt x="1956" y="386"/>
                    </a:lnTo>
                    <a:lnTo>
                      <a:pt x="2000" y="386"/>
                    </a:lnTo>
                    <a:lnTo>
                      <a:pt x="2000" y="488"/>
                    </a:lnTo>
                    <a:lnTo>
                      <a:pt x="2042" y="488"/>
                    </a:lnTo>
                    <a:lnTo>
                      <a:pt x="2042" y="622"/>
                    </a:lnTo>
                    <a:lnTo>
                      <a:pt x="2084" y="622"/>
                    </a:lnTo>
                    <a:lnTo>
                      <a:pt x="2084" y="834"/>
                    </a:lnTo>
                    <a:lnTo>
                      <a:pt x="2126" y="834"/>
                    </a:lnTo>
                    <a:lnTo>
                      <a:pt x="2126" y="862"/>
                    </a:lnTo>
                    <a:lnTo>
                      <a:pt x="2170" y="862"/>
                    </a:lnTo>
                    <a:lnTo>
                      <a:pt x="2170" y="1028"/>
                    </a:lnTo>
                    <a:lnTo>
                      <a:pt x="2212" y="1028"/>
                    </a:lnTo>
                    <a:lnTo>
                      <a:pt x="2212" y="820"/>
                    </a:lnTo>
                    <a:lnTo>
                      <a:pt x="2254" y="820"/>
                    </a:lnTo>
                    <a:lnTo>
                      <a:pt x="2254" y="1204"/>
                    </a:lnTo>
                    <a:lnTo>
                      <a:pt x="2296" y="1204"/>
                    </a:lnTo>
                    <a:lnTo>
                      <a:pt x="2296" y="1330"/>
                    </a:lnTo>
                    <a:lnTo>
                      <a:pt x="2340" y="1330"/>
                    </a:lnTo>
                    <a:lnTo>
                      <a:pt x="2340" y="1364"/>
                    </a:lnTo>
                    <a:lnTo>
                      <a:pt x="2382" y="1364"/>
                    </a:lnTo>
                    <a:lnTo>
                      <a:pt x="2382" y="1448"/>
                    </a:lnTo>
                    <a:lnTo>
                      <a:pt x="2424" y="1448"/>
                    </a:lnTo>
                    <a:lnTo>
                      <a:pt x="2424" y="1418"/>
                    </a:lnTo>
                    <a:lnTo>
                      <a:pt x="2468" y="1418"/>
                    </a:lnTo>
                    <a:lnTo>
                      <a:pt x="2468" y="1498"/>
                    </a:lnTo>
                    <a:lnTo>
                      <a:pt x="2510" y="1498"/>
                    </a:lnTo>
                    <a:lnTo>
                      <a:pt x="2510" y="1562"/>
                    </a:lnTo>
                    <a:lnTo>
                      <a:pt x="2552" y="1562"/>
                    </a:lnTo>
                    <a:lnTo>
                      <a:pt x="2552" y="1710"/>
                    </a:lnTo>
                    <a:lnTo>
                      <a:pt x="2594" y="1710"/>
                    </a:lnTo>
                    <a:lnTo>
                      <a:pt x="2594" y="1706"/>
                    </a:lnTo>
                    <a:lnTo>
                      <a:pt x="2638" y="1706"/>
                    </a:lnTo>
                    <a:lnTo>
                      <a:pt x="2638" y="1716"/>
                    </a:lnTo>
                    <a:lnTo>
                      <a:pt x="2680" y="1716"/>
                    </a:lnTo>
                    <a:lnTo>
                      <a:pt x="2680" y="1652"/>
                    </a:lnTo>
                    <a:lnTo>
                      <a:pt x="2722" y="1652"/>
                    </a:lnTo>
                    <a:lnTo>
                      <a:pt x="2722" y="2026"/>
                    </a:lnTo>
                    <a:lnTo>
                      <a:pt x="2764" y="2026"/>
                    </a:lnTo>
                    <a:lnTo>
                      <a:pt x="2764" y="1862"/>
                    </a:lnTo>
                    <a:lnTo>
                      <a:pt x="2808" y="1862"/>
                    </a:lnTo>
                    <a:lnTo>
                      <a:pt x="2808" y="2096"/>
                    </a:lnTo>
                    <a:lnTo>
                      <a:pt x="2850" y="2096"/>
                    </a:lnTo>
                    <a:lnTo>
                      <a:pt x="2850" y="2174"/>
                    </a:lnTo>
                    <a:lnTo>
                      <a:pt x="2892" y="2174"/>
                    </a:lnTo>
                    <a:lnTo>
                      <a:pt x="2892" y="1838"/>
                    </a:lnTo>
                    <a:lnTo>
                      <a:pt x="2934" y="1838"/>
                    </a:lnTo>
                    <a:lnTo>
                      <a:pt x="2934" y="2254"/>
                    </a:lnTo>
                    <a:lnTo>
                      <a:pt x="2978" y="2254"/>
                    </a:lnTo>
                    <a:lnTo>
                      <a:pt x="2978" y="2400"/>
                    </a:lnTo>
                    <a:lnTo>
                      <a:pt x="3020" y="2400"/>
                    </a:lnTo>
                    <a:lnTo>
                      <a:pt x="3020" y="2472"/>
                    </a:lnTo>
                    <a:lnTo>
                      <a:pt x="3062" y="2472"/>
                    </a:lnTo>
                    <a:lnTo>
                      <a:pt x="3062" y="2530"/>
                    </a:lnTo>
                    <a:lnTo>
                      <a:pt x="3106" y="2530"/>
                    </a:lnTo>
                    <a:lnTo>
                      <a:pt x="3106" y="2418"/>
                    </a:lnTo>
                    <a:lnTo>
                      <a:pt x="3148" y="2418"/>
                    </a:lnTo>
                    <a:lnTo>
                      <a:pt x="3148" y="2408"/>
                    </a:lnTo>
                    <a:lnTo>
                      <a:pt x="3190" y="2408"/>
                    </a:lnTo>
                    <a:lnTo>
                      <a:pt x="3190" y="2418"/>
                    </a:lnTo>
                    <a:lnTo>
                      <a:pt x="3232" y="2418"/>
                    </a:lnTo>
                    <a:lnTo>
                      <a:pt x="3232" y="2650"/>
                    </a:lnTo>
                    <a:lnTo>
                      <a:pt x="3276" y="2650"/>
                    </a:lnTo>
                    <a:lnTo>
                      <a:pt x="3276" y="2532"/>
                    </a:lnTo>
                    <a:lnTo>
                      <a:pt x="3318" y="2532"/>
                    </a:lnTo>
                    <a:lnTo>
                      <a:pt x="3318" y="2700"/>
                    </a:lnTo>
                    <a:lnTo>
                      <a:pt x="3360" y="2700"/>
                    </a:lnTo>
                    <a:lnTo>
                      <a:pt x="3360" y="2652"/>
                    </a:lnTo>
                    <a:lnTo>
                      <a:pt x="3402" y="2652"/>
                    </a:lnTo>
                    <a:lnTo>
                      <a:pt x="3402" y="2602"/>
                    </a:lnTo>
                    <a:lnTo>
                      <a:pt x="3446" y="2602"/>
                    </a:lnTo>
                    <a:lnTo>
                      <a:pt x="3446" y="320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" name="Line 23"/>
              <p:cNvSpPr>
                <a:spLocks noChangeAspect="1" noChangeShapeType="1"/>
              </p:cNvSpPr>
              <p:nvPr/>
            </p:nvSpPr>
            <p:spPr bwMode="auto">
              <a:xfrm flipV="1">
                <a:off x="1412" y="246"/>
                <a:ext cx="1" cy="3556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" name="Line 24"/>
              <p:cNvSpPr>
                <a:spLocks noChangeAspect="1" noChangeShapeType="1"/>
              </p:cNvSpPr>
              <p:nvPr/>
            </p:nvSpPr>
            <p:spPr bwMode="auto">
              <a:xfrm flipH="1">
                <a:off x="1412" y="3802"/>
                <a:ext cx="66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57" name="Group 25"/>
              <p:cNvGrpSpPr>
                <a:grpSpLocks noChangeAspect="1"/>
              </p:cNvGrpSpPr>
              <p:nvPr/>
            </p:nvGrpSpPr>
            <p:grpSpPr bwMode="auto">
              <a:xfrm>
                <a:off x="1412" y="398"/>
                <a:ext cx="66" cy="3163"/>
                <a:chOff x="1412" y="398"/>
                <a:chExt cx="66" cy="3163"/>
              </a:xfrm>
            </p:grpSpPr>
            <p:sp>
              <p:nvSpPr>
                <p:cNvPr id="589" name="Line 26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3560"/>
                  <a:ext cx="3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0" name="Line 27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3316"/>
                  <a:ext cx="66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1" name="Line 28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3072"/>
                  <a:ext cx="3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2" name="Line 29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2830"/>
                  <a:ext cx="66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3" name="Line 30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2586"/>
                  <a:ext cx="3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4" name="Line 31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2344"/>
                  <a:ext cx="66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5" name="Line 3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2100"/>
                  <a:ext cx="3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6" name="Line 33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1858"/>
                  <a:ext cx="66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7" name="Line 34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1614"/>
                  <a:ext cx="3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8" name="Line 3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1370"/>
                  <a:ext cx="66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9" name="Line 36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1128"/>
                  <a:ext cx="3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00" name="Line 37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884"/>
                  <a:ext cx="66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01" name="Line 38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642"/>
                  <a:ext cx="3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02" name="Line 39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398"/>
                  <a:ext cx="66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03" name="Line 40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12" y="398"/>
                  <a:ext cx="66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58" name="Freeform 41"/>
              <p:cNvSpPr>
                <a:spLocks noChangeAspect="1" noEditPoints="1"/>
              </p:cNvSpPr>
              <p:nvPr/>
            </p:nvSpPr>
            <p:spPr bwMode="auto">
              <a:xfrm>
                <a:off x="1244" y="3748"/>
                <a:ext cx="90" cy="140"/>
              </a:xfrm>
              <a:custGeom>
                <a:avLst/>
                <a:gdLst>
                  <a:gd name="T0" fmla="*/ 56 w 72"/>
                  <a:gd name="T1" fmla="*/ 0 h 112"/>
                  <a:gd name="T2" fmla="*/ 69 w 72"/>
                  <a:gd name="T3" fmla="*/ 0 h 112"/>
                  <a:gd name="T4" fmla="*/ 77 w 72"/>
                  <a:gd name="T5" fmla="*/ 4 h 112"/>
                  <a:gd name="T6" fmla="*/ 88 w 72"/>
                  <a:gd name="T7" fmla="*/ 10 h 112"/>
                  <a:gd name="T8" fmla="*/ 94 w 72"/>
                  <a:gd name="T9" fmla="*/ 16 h 112"/>
                  <a:gd name="T10" fmla="*/ 106 w 72"/>
                  <a:gd name="T11" fmla="*/ 44 h 112"/>
                  <a:gd name="T12" fmla="*/ 112 w 72"/>
                  <a:gd name="T13" fmla="*/ 88 h 112"/>
                  <a:gd name="T14" fmla="*/ 106 w 72"/>
                  <a:gd name="T15" fmla="*/ 129 h 112"/>
                  <a:gd name="T16" fmla="*/ 94 w 72"/>
                  <a:gd name="T17" fmla="*/ 156 h 112"/>
                  <a:gd name="T18" fmla="*/ 88 w 72"/>
                  <a:gd name="T19" fmla="*/ 166 h 112"/>
                  <a:gd name="T20" fmla="*/ 77 w 72"/>
                  <a:gd name="T21" fmla="*/ 169 h 112"/>
                  <a:gd name="T22" fmla="*/ 69 w 72"/>
                  <a:gd name="T23" fmla="*/ 173 h 112"/>
                  <a:gd name="T24" fmla="*/ 56 w 72"/>
                  <a:gd name="T25" fmla="*/ 175 h 112"/>
                  <a:gd name="T26" fmla="*/ 44 w 72"/>
                  <a:gd name="T27" fmla="*/ 173 h 112"/>
                  <a:gd name="T28" fmla="*/ 31 w 72"/>
                  <a:gd name="T29" fmla="*/ 169 h 112"/>
                  <a:gd name="T30" fmla="*/ 21 w 72"/>
                  <a:gd name="T31" fmla="*/ 163 h 112"/>
                  <a:gd name="T32" fmla="*/ 15 w 72"/>
                  <a:gd name="T33" fmla="*/ 156 h 112"/>
                  <a:gd name="T34" fmla="*/ 4 w 72"/>
                  <a:gd name="T35" fmla="*/ 129 h 112"/>
                  <a:gd name="T36" fmla="*/ 0 w 72"/>
                  <a:gd name="T37" fmla="*/ 88 h 112"/>
                  <a:gd name="T38" fmla="*/ 4 w 72"/>
                  <a:gd name="T39" fmla="*/ 44 h 112"/>
                  <a:gd name="T40" fmla="*/ 15 w 72"/>
                  <a:gd name="T41" fmla="*/ 16 h 112"/>
                  <a:gd name="T42" fmla="*/ 25 w 72"/>
                  <a:gd name="T43" fmla="*/ 10 h 112"/>
                  <a:gd name="T44" fmla="*/ 34 w 72"/>
                  <a:gd name="T45" fmla="*/ 4 h 112"/>
                  <a:gd name="T46" fmla="*/ 44 w 72"/>
                  <a:gd name="T47" fmla="*/ 0 h 112"/>
                  <a:gd name="T48" fmla="*/ 56 w 72"/>
                  <a:gd name="T49" fmla="*/ 0 h 112"/>
                  <a:gd name="T50" fmla="*/ 56 w 72"/>
                  <a:gd name="T51" fmla="*/ 29 h 112"/>
                  <a:gd name="T52" fmla="*/ 50 w 72"/>
                  <a:gd name="T53" fmla="*/ 31 h 112"/>
                  <a:gd name="T54" fmla="*/ 44 w 72"/>
                  <a:gd name="T55" fmla="*/ 31 h 112"/>
                  <a:gd name="T56" fmla="*/ 37 w 72"/>
                  <a:gd name="T57" fmla="*/ 37 h 112"/>
                  <a:gd name="T58" fmla="*/ 34 w 72"/>
                  <a:gd name="T59" fmla="*/ 46 h 112"/>
                  <a:gd name="T60" fmla="*/ 34 w 72"/>
                  <a:gd name="T61" fmla="*/ 56 h 112"/>
                  <a:gd name="T62" fmla="*/ 31 w 72"/>
                  <a:gd name="T63" fmla="*/ 69 h 112"/>
                  <a:gd name="T64" fmla="*/ 31 w 72"/>
                  <a:gd name="T65" fmla="*/ 88 h 112"/>
                  <a:gd name="T66" fmla="*/ 31 w 72"/>
                  <a:gd name="T67" fmla="*/ 104 h 112"/>
                  <a:gd name="T68" fmla="*/ 34 w 72"/>
                  <a:gd name="T69" fmla="*/ 116 h 112"/>
                  <a:gd name="T70" fmla="*/ 34 w 72"/>
                  <a:gd name="T71" fmla="*/ 125 h 112"/>
                  <a:gd name="T72" fmla="*/ 37 w 72"/>
                  <a:gd name="T73" fmla="*/ 135 h 112"/>
                  <a:gd name="T74" fmla="*/ 44 w 72"/>
                  <a:gd name="T75" fmla="*/ 141 h 112"/>
                  <a:gd name="T76" fmla="*/ 50 w 72"/>
                  <a:gd name="T77" fmla="*/ 144 h 112"/>
                  <a:gd name="T78" fmla="*/ 56 w 72"/>
                  <a:gd name="T79" fmla="*/ 144 h 112"/>
                  <a:gd name="T80" fmla="*/ 62 w 72"/>
                  <a:gd name="T81" fmla="*/ 144 h 112"/>
                  <a:gd name="T82" fmla="*/ 69 w 72"/>
                  <a:gd name="T83" fmla="*/ 141 h 112"/>
                  <a:gd name="T84" fmla="*/ 71 w 72"/>
                  <a:gd name="T85" fmla="*/ 135 h 112"/>
                  <a:gd name="T86" fmla="*/ 75 w 72"/>
                  <a:gd name="T87" fmla="*/ 129 h 112"/>
                  <a:gd name="T88" fmla="*/ 77 w 72"/>
                  <a:gd name="T89" fmla="*/ 119 h 112"/>
                  <a:gd name="T90" fmla="*/ 77 w 72"/>
                  <a:gd name="T91" fmla="*/ 104 h 112"/>
                  <a:gd name="T92" fmla="*/ 77 w 72"/>
                  <a:gd name="T93" fmla="*/ 88 h 112"/>
                  <a:gd name="T94" fmla="*/ 77 w 72"/>
                  <a:gd name="T95" fmla="*/ 69 h 112"/>
                  <a:gd name="T96" fmla="*/ 77 w 72"/>
                  <a:gd name="T97" fmla="*/ 56 h 112"/>
                  <a:gd name="T98" fmla="*/ 75 w 72"/>
                  <a:gd name="T99" fmla="*/ 46 h 112"/>
                  <a:gd name="T100" fmla="*/ 71 w 72"/>
                  <a:gd name="T101" fmla="*/ 37 h 112"/>
                  <a:gd name="T102" fmla="*/ 69 w 72"/>
                  <a:gd name="T103" fmla="*/ 31 h 112"/>
                  <a:gd name="T104" fmla="*/ 62 w 72"/>
                  <a:gd name="T105" fmla="*/ 31 h 112"/>
                  <a:gd name="T106" fmla="*/ 56 w 72"/>
                  <a:gd name="T107" fmla="*/ 29 h 11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2"/>
                  <a:gd name="T163" fmla="*/ 0 h 112"/>
                  <a:gd name="T164" fmla="*/ 72 w 72"/>
                  <a:gd name="T165" fmla="*/ 112 h 11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2" h="112">
                    <a:moveTo>
                      <a:pt x="36" y="0"/>
                    </a:moveTo>
                    <a:lnTo>
                      <a:pt x="44" y="0"/>
                    </a:lnTo>
                    <a:lnTo>
                      <a:pt x="50" y="2"/>
                    </a:lnTo>
                    <a:lnTo>
                      <a:pt x="56" y="6"/>
                    </a:lnTo>
                    <a:lnTo>
                      <a:pt x="60" y="10"/>
                    </a:lnTo>
                    <a:lnTo>
                      <a:pt x="68" y="28"/>
                    </a:lnTo>
                    <a:lnTo>
                      <a:pt x="72" y="56"/>
                    </a:lnTo>
                    <a:lnTo>
                      <a:pt x="68" y="82"/>
                    </a:lnTo>
                    <a:lnTo>
                      <a:pt x="60" y="100"/>
                    </a:lnTo>
                    <a:lnTo>
                      <a:pt x="56" y="106"/>
                    </a:lnTo>
                    <a:lnTo>
                      <a:pt x="50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8" y="110"/>
                    </a:lnTo>
                    <a:lnTo>
                      <a:pt x="20" y="108"/>
                    </a:lnTo>
                    <a:lnTo>
                      <a:pt x="14" y="104"/>
                    </a:lnTo>
                    <a:lnTo>
                      <a:pt x="10" y="100"/>
                    </a:lnTo>
                    <a:lnTo>
                      <a:pt x="2" y="82"/>
                    </a:lnTo>
                    <a:lnTo>
                      <a:pt x="0" y="56"/>
                    </a:lnTo>
                    <a:lnTo>
                      <a:pt x="2" y="28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6" y="0"/>
                    </a:lnTo>
                    <a:close/>
                    <a:moveTo>
                      <a:pt x="36" y="18"/>
                    </a:moveTo>
                    <a:lnTo>
                      <a:pt x="32" y="20"/>
                    </a:lnTo>
                    <a:lnTo>
                      <a:pt x="28" y="20"/>
                    </a:lnTo>
                    <a:lnTo>
                      <a:pt x="24" y="24"/>
                    </a:lnTo>
                    <a:lnTo>
                      <a:pt x="22" y="30"/>
                    </a:lnTo>
                    <a:lnTo>
                      <a:pt x="22" y="36"/>
                    </a:lnTo>
                    <a:lnTo>
                      <a:pt x="20" y="44"/>
                    </a:lnTo>
                    <a:lnTo>
                      <a:pt x="20" y="56"/>
                    </a:lnTo>
                    <a:lnTo>
                      <a:pt x="20" y="66"/>
                    </a:lnTo>
                    <a:lnTo>
                      <a:pt x="22" y="74"/>
                    </a:lnTo>
                    <a:lnTo>
                      <a:pt x="22" y="80"/>
                    </a:lnTo>
                    <a:lnTo>
                      <a:pt x="24" y="86"/>
                    </a:lnTo>
                    <a:lnTo>
                      <a:pt x="28" y="90"/>
                    </a:lnTo>
                    <a:lnTo>
                      <a:pt x="32" y="92"/>
                    </a:lnTo>
                    <a:lnTo>
                      <a:pt x="36" y="92"/>
                    </a:lnTo>
                    <a:lnTo>
                      <a:pt x="40" y="92"/>
                    </a:lnTo>
                    <a:lnTo>
                      <a:pt x="44" y="90"/>
                    </a:lnTo>
                    <a:lnTo>
                      <a:pt x="46" y="86"/>
                    </a:lnTo>
                    <a:lnTo>
                      <a:pt x="48" y="82"/>
                    </a:lnTo>
                    <a:lnTo>
                      <a:pt x="50" y="76"/>
                    </a:lnTo>
                    <a:lnTo>
                      <a:pt x="50" y="66"/>
                    </a:lnTo>
                    <a:lnTo>
                      <a:pt x="50" y="56"/>
                    </a:lnTo>
                    <a:lnTo>
                      <a:pt x="50" y="44"/>
                    </a:lnTo>
                    <a:lnTo>
                      <a:pt x="50" y="36"/>
                    </a:lnTo>
                    <a:lnTo>
                      <a:pt x="48" y="30"/>
                    </a:lnTo>
                    <a:lnTo>
                      <a:pt x="46" y="24"/>
                    </a:lnTo>
                    <a:lnTo>
                      <a:pt x="44" y="20"/>
                    </a:lnTo>
                    <a:lnTo>
                      <a:pt x="40" y="20"/>
                    </a:ln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" name="Freeform 42"/>
              <p:cNvSpPr>
                <a:spLocks noChangeAspect="1"/>
              </p:cNvSpPr>
              <p:nvPr/>
            </p:nvSpPr>
            <p:spPr bwMode="auto">
              <a:xfrm>
                <a:off x="1039" y="3262"/>
                <a:ext cx="93" cy="140"/>
              </a:xfrm>
              <a:custGeom>
                <a:avLst/>
                <a:gdLst>
                  <a:gd name="T0" fmla="*/ 0 w 74"/>
                  <a:gd name="T1" fmla="*/ 123 h 112"/>
                  <a:gd name="T2" fmla="*/ 29 w 74"/>
                  <a:gd name="T3" fmla="*/ 119 h 112"/>
                  <a:gd name="T4" fmla="*/ 31 w 74"/>
                  <a:gd name="T5" fmla="*/ 129 h 112"/>
                  <a:gd name="T6" fmla="*/ 38 w 74"/>
                  <a:gd name="T7" fmla="*/ 138 h 112"/>
                  <a:gd name="T8" fmla="*/ 48 w 74"/>
                  <a:gd name="T9" fmla="*/ 144 h 112"/>
                  <a:gd name="T10" fmla="*/ 57 w 74"/>
                  <a:gd name="T11" fmla="*/ 144 h 112"/>
                  <a:gd name="T12" fmla="*/ 67 w 74"/>
                  <a:gd name="T13" fmla="*/ 144 h 112"/>
                  <a:gd name="T14" fmla="*/ 75 w 74"/>
                  <a:gd name="T15" fmla="*/ 138 h 112"/>
                  <a:gd name="T16" fmla="*/ 79 w 74"/>
                  <a:gd name="T17" fmla="*/ 131 h 112"/>
                  <a:gd name="T18" fmla="*/ 82 w 74"/>
                  <a:gd name="T19" fmla="*/ 125 h 112"/>
                  <a:gd name="T20" fmla="*/ 82 w 74"/>
                  <a:gd name="T21" fmla="*/ 116 h 112"/>
                  <a:gd name="T22" fmla="*/ 82 w 74"/>
                  <a:gd name="T23" fmla="*/ 106 h 112"/>
                  <a:gd name="T24" fmla="*/ 79 w 74"/>
                  <a:gd name="T25" fmla="*/ 100 h 112"/>
                  <a:gd name="T26" fmla="*/ 75 w 74"/>
                  <a:gd name="T27" fmla="*/ 94 h 112"/>
                  <a:gd name="T28" fmla="*/ 67 w 74"/>
                  <a:gd name="T29" fmla="*/ 88 h 112"/>
                  <a:gd name="T30" fmla="*/ 57 w 74"/>
                  <a:gd name="T31" fmla="*/ 88 h 112"/>
                  <a:gd name="T32" fmla="*/ 48 w 74"/>
                  <a:gd name="T33" fmla="*/ 88 h 112"/>
                  <a:gd name="T34" fmla="*/ 38 w 74"/>
                  <a:gd name="T35" fmla="*/ 94 h 112"/>
                  <a:gd name="T36" fmla="*/ 31 w 74"/>
                  <a:gd name="T37" fmla="*/ 100 h 112"/>
                  <a:gd name="T38" fmla="*/ 0 w 74"/>
                  <a:gd name="T39" fmla="*/ 94 h 112"/>
                  <a:gd name="T40" fmla="*/ 23 w 74"/>
                  <a:gd name="T41" fmla="*/ 0 h 112"/>
                  <a:gd name="T42" fmla="*/ 107 w 74"/>
                  <a:gd name="T43" fmla="*/ 0 h 112"/>
                  <a:gd name="T44" fmla="*/ 107 w 74"/>
                  <a:gd name="T45" fmla="*/ 35 h 112"/>
                  <a:gd name="T46" fmla="*/ 48 w 74"/>
                  <a:gd name="T47" fmla="*/ 35 h 112"/>
                  <a:gd name="T48" fmla="*/ 41 w 74"/>
                  <a:gd name="T49" fmla="*/ 63 h 112"/>
                  <a:gd name="T50" fmla="*/ 54 w 74"/>
                  <a:gd name="T51" fmla="*/ 60 h 112"/>
                  <a:gd name="T52" fmla="*/ 63 w 74"/>
                  <a:gd name="T53" fmla="*/ 56 h 112"/>
                  <a:gd name="T54" fmla="*/ 79 w 74"/>
                  <a:gd name="T55" fmla="*/ 60 h 112"/>
                  <a:gd name="T56" fmla="*/ 88 w 74"/>
                  <a:gd name="T57" fmla="*/ 63 h 112"/>
                  <a:gd name="T58" fmla="*/ 101 w 74"/>
                  <a:gd name="T59" fmla="*/ 72 h 112"/>
                  <a:gd name="T60" fmla="*/ 107 w 74"/>
                  <a:gd name="T61" fmla="*/ 85 h 112"/>
                  <a:gd name="T62" fmla="*/ 113 w 74"/>
                  <a:gd name="T63" fmla="*/ 96 h 112"/>
                  <a:gd name="T64" fmla="*/ 117 w 74"/>
                  <a:gd name="T65" fmla="*/ 113 h 112"/>
                  <a:gd name="T66" fmla="*/ 113 w 74"/>
                  <a:gd name="T67" fmla="*/ 129 h 112"/>
                  <a:gd name="T68" fmla="*/ 111 w 74"/>
                  <a:gd name="T69" fmla="*/ 141 h 112"/>
                  <a:gd name="T70" fmla="*/ 104 w 74"/>
                  <a:gd name="T71" fmla="*/ 154 h 112"/>
                  <a:gd name="T72" fmla="*/ 94 w 74"/>
                  <a:gd name="T73" fmla="*/ 163 h 112"/>
                  <a:gd name="T74" fmla="*/ 82 w 74"/>
                  <a:gd name="T75" fmla="*/ 169 h 112"/>
                  <a:gd name="T76" fmla="*/ 69 w 74"/>
                  <a:gd name="T77" fmla="*/ 173 h 112"/>
                  <a:gd name="T78" fmla="*/ 57 w 74"/>
                  <a:gd name="T79" fmla="*/ 175 h 112"/>
                  <a:gd name="T80" fmla="*/ 41 w 74"/>
                  <a:gd name="T81" fmla="*/ 173 h 112"/>
                  <a:gd name="T82" fmla="*/ 29 w 74"/>
                  <a:gd name="T83" fmla="*/ 169 h 112"/>
                  <a:gd name="T84" fmla="*/ 16 w 74"/>
                  <a:gd name="T85" fmla="*/ 160 h 112"/>
                  <a:gd name="T86" fmla="*/ 10 w 74"/>
                  <a:gd name="T87" fmla="*/ 150 h 112"/>
                  <a:gd name="T88" fmla="*/ 4 w 74"/>
                  <a:gd name="T89" fmla="*/ 138 h 112"/>
                  <a:gd name="T90" fmla="*/ 0 w 74"/>
                  <a:gd name="T91" fmla="*/ 123 h 11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74"/>
                  <a:gd name="T139" fmla="*/ 0 h 112"/>
                  <a:gd name="T140" fmla="*/ 74 w 74"/>
                  <a:gd name="T141" fmla="*/ 112 h 11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74" h="112">
                    <a:moveTo>
                      <a:pt x="0" y="78"/>
                    </a:moveTo>
                    <a:lnTo>
                      <a:pt x="18" y="76"/>
                    </a:lnTo>
                    <a:lnTo>
                      <a:pt x="20" y="82"/>
                    </a:lnTo>
                    <a:lnTo>
                      <a:pt x="24" y="88"/>
                    </a:lnTo>
                    <a:lnTo>
                      <a:pt x="30" y="92"/>
                    </a:lnTo>
                    <a:lnTo>
                      <a:pt x="36" y="92"/>
                    </a:lnTo>
                    <a:lnTo>
                      <a:pt x="42" y="92"/>
                    </a:lnTo>
                    <a:lnTo>
                      <a:pt x="48" y="88"/>
                    </a:lnTo>
                    <a:lnTo>
                      <a:pt x="50" y="84"/>
                    </a:lnTo>
                    <a:lnTo>
                      <a:pt x="52" y="80"/>
                    </a:lnTo>
                    <a:lnTo>
                      <a:pt x="52" y="74"/>
                    </a:lnTo>
                    <a:lnTo>
                      <a:pt x="52" y="68"/>
                    </a:lnTo>
                    <a:lnTo>
                      <a:pt x="50" y="64"/>
                    </a:lnTo>
                    <a:lnTo>
                      <a:pt x="48" y="60"/>
                    </a:lnTo>
                    <a:lnTo>
                      <a:pt x="42" y="56"/>
                    </a:lnTo>
                    <a:lnTo>
                      <a:pt x="36" y="56"/>
                    </a:lnTo>
                    <a:lnTo>
                      <a:pt x="30" y="56"/>
                    </a:lnTo>
                    <a:lnTo>
                      <a:pt x="24" y="60"/>
                    </a:lnTo>
                    <a:lnTo>
                      <a:pt x="20" y="64"/>
                    </a:lnTo>
                    <a:lnTo>
                      <a:pt x="0" y="60"/>
                    </a:lnTo>
                    <a:lnTo>
                      <a:pt x="14" y="0"/>
                    </a:lnTo>
                    <a:lnTo>
                      <a:pt x="68" y="0"/>
                    </a:lnTo>
                    <a:lnTo>
                      <a:pt x="68" y="22"/>
                    </a:lnTo>
                    <a:lnTo>
                      <a:pt x="30" y="22"/>
                    </a:lnTo>
                    <a:lnTo>
                      <a:pt x="26" y="40"/>
                    </a:lnTo>
                    <a:lnTo>
                      <a:pt x="34" y="38"/>
                    </a:lnTo>
                    <a:lnTo>
                      <a:pt x="40" y="36"/>
                    </a:lnTo>
                    <a:lnTo>
                      <a:pt x="50" y="38"/>
                    </a:lnTo>
                    <a:lnTo>
                      <a:pt x="56" y="40"/>
                    </a:lnTo>
                    <a:lnTo>
                      <a:pt x="64" y="46"/>
                    </a:lnTo>
                    <a:lnTo>
                      <a:pt x="68" y="54"/>
                    </a:lnTo>
                    <a:lnTo>
                      <a:pt x="72" y="62"/>
                    </a:lnTo>
                    <a:lnTo>
                      <a:pt x="74" y="72"/>
                    </a:lnTo>
                    <a:lnTo>
                      <a:pt x="72" y="82"/>
                    </a:lnTo>
                    <a:lnTo>
                      <a:pt x="70" y="90"/>
                    </a:lnTo>
                    <a:lnTo>
                      <a:pt x="66" y="98"/>
                    </a:lnTo>
                    <a:lnTo>
                      <a:pt x="60" y="104"/>
                    </a:lnTo>
                    <a:lnTo>
                      <a:pt x="52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6" y="110"/>
                    </a:lnTo>
                    <a:lnTo>
                      <a:pt x="18" y="108"/>
                    </a:lnTo>
                    <a:lnTo>
                      <a:pt x="10" y="102"/>
                    </a:lnTo>
                    <a:lnTo>
                      <a:pt x="6" y="96"/>
                    </a:lnTo>
                    <a:lnTo>
                      <a:pt x="2" y="88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" name="Freeform 43"/>
              <p:cNvSpPr>
                <a:spLocks noChangeAspect="1" noEditPoints="1"/>
              </p:cNvSpPr>
              <p:nvPr/>
            </p:nvSpPr>
            <p:spPr bwMode="auto">
              <a:xfrm>
                <a:off x="1158" y="3262"/>
                <a:ext cx="90" cy="140"/>
              </a:xfrm>
              <a:custGeom>
                <a:avLst/>
                <a:gdLst>
                  <a:gd name="T0" fmla="*/ 56 w 72"/>
                  <a:gd name="T1" fmla="*/ 0 h 112"/>
                  <a:gd name="T2" fmla="*/ 69 w 72"/>
                  <a:gd name="T3" fmla="*/ 0 h 112"/>
                  <a:gd name="T4" fmla="*/ 77 w 72"/>
                  <a:gd name="T5" fmla="*/ 4 h 112"/>
                  <a:gd name="T6" fmla="*/ 88 w 72"/>
                  <a:gd name="T7" fmla="*/ 10 h 112"/>
                  <a:gd name="T8" fmla="*/ 96 w 72"/>
                  <a:gd name="T9" fmla="*/ 16 h 112"/>
                  <a:gd name="T10" fmla="*/ 110 w 72"/>
                  <a:gd name="T11" fmla="*/ 44 h 112"/>
                  <a:gd name="T12" fmla="*/ 112 w 72"/>
                  <a:gd name="T13" fmla="*/ 88 h 112"/>
                  <a:gd name="T14" fmla="*/ 110 w 72"/>
                  <a:gd name="T15" fmla="*/ 129 h 112"/>
                  <a:gd name="T16" fmla="*/ 96 w 72"/>
                  <a:gd name="T17" fmla="*/ 156 h 112"/>
                  <a:gd name="T18" fmla="*/ 88 w 72"/>
                  <a:gd name="T19" fmla="*/ 166 h 112"/>
                  <a:gd name="T20" fmla="*/ 77 w 72"/>
                  <a:gd name="T21" fmla="*/ 169 h 112"/>
                  <a:gd name="T22" fmla="*/ 69 w 72"/>
                  <a:gd name="T23" fmla="*/ 173 h 112"/>
                  <a:gd name="T24" fmla="*/ 56 w 72"/>
                  <a:gd name="T25" fmla="*/ 175 h 112"/>
                  <a:gd name="T26" fmla="*/ 44 w 72"/>
                  <a:gd name="T27" fmla="*/ 173 h 112"/>
                  <a:gd name="T28" fmla="*/ 34 w 72"/>
                  <a:gd name="T29" fmla="*/ 169 h 112"/>
                  <a:gd name="T30" fmla="*/ 25 w 72"/>
                  <a:gd name="T31" fmla="*/ 163 h 112"/>
                  <a:gd name="T32" fmla="*/ 15 w 72"/>
                  <a:gd name="T33" fmla="*/ 156 h 112"/>
                  <a:gd name="T34" fmla="*/ 4 w 72"/>
                  <a:gd name="T35" fmla="*/ 129 h 112"/>
                  <a:gd name="T36" fmla="*/ 0 w 72"/>
                  <a:gd name="T37" fmla="*/ 88 h 112"/>
                  <a:gd name="T38" fmla="*/ 6 w 72"/>
                  <a:gd name="T39" fmla="*/ 44 h 112"/>
                  <a:gd name="T40" fmla="*/ 19 w 72"/>
                  <a:gd name="T41" fmla="*/ 16 h 112"/>
                  <a:gd name="T42" fmla="*/ 25 w 72"/>
                  <a:gd name="T43" fmla="*/ 10 h 112"/>
                  <a:gd name="T44" fmla="*/ 34 w 72"/>
                  <a:gd name="T45" fmla="*/ 4 h 112"/>
                  <a:gd name="T46" fmla="*/ 44 w 72"/>
                  <a:gd name="T47" fmla="*/ 0 h 112"/>
                  <a:gd name="T48" fmla="*/ 56 w 72"/>
                  <a:gd name="T49" fmla="*/ 0 h 112"/>
                  <a:gd name="T50" fmla="*/ 56 w 72"/>
                  <a:gd name="T51" fmla="*/ 29 h 112"/>
                  <a:gd name="T52" fmla="*/ 50 w 72"/>
                  <a:gd name="T53" fmla="*/ 31 h 112"/>
                  <a:gd name="T54" fmla="*/ 44 w 72"/>
                  <a:gd name="T55" fmla="*/ 31 h 112"/>
                  <a:gd name="T56" fmla="*/ 40 w 72"/>
                  <a:gd name="T57" fmla="*/ 37 h 112"/>
                  <a:gd name="T58" fmla="*/ 37 w 72"/>
                  <a:gd name="T59" fmla="*/ 46 h 112"/>
                  <a:gd name="T60" fmla="*/ 34 w 72"/>
                  <a:gd name="T61" fmla="*/ 56 h 112"/>
                  <a:gd name="T62" fmla="*/ 34 w 72"/>
                  <a:gd name="T63" fmla="*/ 69 h 112"/>
                  <a:gd name="T64" fmla="*/ 34 w 72"/>
                  <a:gd name="T65" fmla="*/ 88 h 112"/>
                  <a:gd name="T66" fmla="*/ 34 w 72"/>
                  <a:gd name="T67" fmla="*/ 104 h 112"/>
                  <a:gd name="T68" fmla="*/ 34 w 72"/>
                  <a:gd name="T69" fmla="*/ 116 h 112"/>
                  <a:gd name="T70" fmla="*/ 37 w 72"/>
                  <a:gd name="T71" fmla="*/ 125 h 112"/>
                  <a:gd name="T72" fmla="*/ 40 w 72"/>
                  <a:gd name="T73" fmla="*/ 135 h 112"/>
                  <a:gd name="T74" fmla="*/ 44 w 72"/>
                  <a:gd name="T75" fmla="*/ 141 h 112"/>
                  <a:gd name="T76" fmla="*/ 50 w 72"/>
                  <a:gd name="T77" fmla="*/ 144 h 112"/>
                  <a:gd name="T78" fmla="*/ 56 w 72"/>
                  <a:gd name="T79" fmla="*/ 144 h 112"/>
                  <a:gd name="T80" fmla="*/ 62 w 72"/>
                  <a:gd name="T81" fmla="*/ 144 h 112"/>
                  <a:gd name="T82" fmla="*/ 69 w 72"/>
                  <a:gd name="T83" fmla="*/ 141 h 112"/>
                  <a:gd name="T84" fmla="*/ 75 w 72"/>
                  <a:gd name="T85" fmla="*/ 135 h 112"/>
                  <a:gd name="T86" fmla="*/ 77 w 72"/>
                  <a:gd name="T87" fmla="*/ 129 h 112"/>
                  <a:gd name="T88" fmla="*/ 77 w 72"/>
                  <a:gd name="T89" fmla="*/ 119 h 112"/>
                  <a:gd name="T90" fmla="*/ 81 w 72"/>
                  <a:gd name="T91" fmla="*/ 104 h 112"/>
                  <a:gd name="T92" fmla="*/ 81 w 72"/>
                  <a:gd name="T93" fmla="*/ 88 h 112"/>
                  <a:gd name="T94" fmla="*/ 81 w 72"/>
                  <a:gd name="T95" fmla="*/ 69 h 112"/>
                  <a:gd name="T96" fmla="*/ 77 w 72"/>
                  <a:gd name="T97" fmla="*/ 56 h 112"/>
                  <a:gd name="T98" fmla="*/ 77 w 72"/>
                  <a:gd name="T99" fmla="*/ 46 h 112"/>
                  <a:gd name="T100" fmla="*/ 75 w 72"/>
                  <a:gd name="T101" fmla="*/ 37 h 112"/>
                  <a:gd name="T102" fmla="*/ 69 w 72"/>
                  <a:gd name="T103" fmla="*/ 31 h 112"/>
                  <a:gd name="T104" fmla="*/ 62 w 72"/>
                  <a:gd name="T105" fmla="*/ 31 h 112"/>
                  <a:gd name="T106" fmla="*/ 56 w 72"/>
                  <a:gd name="T107" fmla="*/ 29 h 11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2"/>
                  <a:gd name="T163" fmla="*/ 0 h 112"/>
                  <a:gd name="T164" fmla="*/ 72 w 72"/>
                  <a:gd name="T165" fmla="*/ 112 h 11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2" h="112">
                    <a:moveTo>
                      <a:pt x="36" y="0"/>
                    </a:moveTo>
                    <a:lnTo>
                      <a:pt x="44" y="0"/>
                    </a:lnTo>
                    <a:lnTo>
                      <a:pt x="50" y="2"/>
                    </a:lnTo>
                    <a:lnTo>
                      <a:pt x="56" y="6"/>
                    </a:lnTo>
                    <a:lnTo>
                      <a:pt x="62" y="10"/>
                    </a:lnTo>
                    <a:lnTo>
                      <a:pt x="70" y="28"/>
                    </a:lnTo>
                    <a:lnTo>
                      <a:pt x="72" y="56"/>
                    </a:lnTo>
                    <a:lnTo>
                      <a:pt x="70" y="82"/>
                    </a:lnTo>
                    <a:lnTo>
                      <a:pt x="62" y="100"/>
                    </a:lnTo>
                    <a:lnTo>
                      <a:pt x="56" y="106"/>
                    </a:lnTo>
                    <a:lnTo>
                      <a:pt x="50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8" y="110"/>
                    </a:lnTo>
                    <a:lnTo>
                      <a:pt x="22" y="108"/>
                    </a:lnTo>
                    <a:lnTo>
                      <a:pt x="16" y="104"/>
                    </a:lnTo>
                    <a:lnTo>
                      <a:pt x="10" y="100"/>
                    </a:lnTo>
                    <a:lnTo>
                      <a:pt x="2" y="82"/>
                    </a:lnTo>
                    <a:lnTo>
                      <a:pt x="0" y="56"/>
                    </a:lnTo>
                    <a:lnTo>
                      <a:pt x="4" y="28"/>
                    </a:lnTo>
                    <a:lnTo>
                      <a:pt x="12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6" y="0"/>
                    </a:lnTo>
                    <a:close/>
                    <a:moveTo>
                      <a:pt x="36" y="18"/>
                    </a:moveTo>
                    <a:lnTo>
                      <a:pt x="32" y="20"/>
                    </a:lnTo>
                    <a:lnTo>
                      <a:pt x="28" y="20"/>
                    </a:lnTo>
                    <a:lnTo>
                      <a:pt x="26" y="24"/>
                    </a:lnTo>
                    <a:lnTo>
                      <a:pt x="24" y="30"/>
                    </a:lnTo>
                    <a:lnTo>
                      <a:pt x="22" y="36"/>
                    </a:lnTo>
                    <a:lnTo>
                      <a:pt x="22" y="44"/>
                    </a:lnTo>
                    <a:lnTo>
                      <a:pt x="22" y="56"/>
                    </a:lnTo>
                    <a:lnTo>
                      <a:pt x="22" y="66"/>
                    </a:lnTo>
                    <a:lnTo>
                      <a:pt x="22" y="74"/>
                    </a:lnTo>
                    <a:lnTo>
                      <a:pt x="24" y="80"/>
                    </a:lnTo>
                    <a:lnTo>
                      <a:pt x="26" y="86"/>
                    </a:lnTo>
                    <a:lnTo>
                      <a:pt x="28" y="90"/>
                    </a:lnTo>
                    <a:lnTo>
                      <a:pt x="32" y="92"/>
                    </a:lnTo>
                    <a:lnTo>
                      <a:pt x="36" y="92"/>
                    </a:lnTo>
                    <a:lnTo>
                      <a:pt x="40" y="92"/>
                    </a:lnTo>
                    <a:lnTo>
                      <a:pt x="44" y="90"/>
                    </a:lnTo>
                    <a:lnTo>
                      <a:pt x="48" y="86"/>
                    </a:lnTo>
                    <a:lnTo>
                      <a:pt x="50" y="82"/>
                    </a:lnTo>
                    <a:lnTo>
                      <a:pt x="50" y="76"/>
                    </a:lnTo>
                    <a:lnTo>
                      <a:pt x="52" y="66"/>
                    </a:lnTo>
                    <a:lnTo>
                      <a:pt x="52" y="56"/>
                    </a:lnTo>
                    <a:lnTo>
                      <a:pt x="52" y="44"/>
                    </a:lnTo>
                    <a:lnTo>
                      <a:pt x="50" y="36"/>
                    </a:lnTo>
                    <a:lnTo>
                      <a:pt x="50" y="30"/>
                    </a:lnTo>
                    <a:lnTo>
                      <a:pt x="48" y="24"/>
                    </a:lnTo>
                    <a:lnTo>
                      <a:pt x="44" y="20"/>
                    </a:lnTo>
                    <a:lnTo>
                      <a:pt x="40" y="20"/>
                    </a:ln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" name="Freeform 44"/>
              <p:cNvSpPr>
                <a:spLocks noChangeAspect="1" noEditPoints="1"/>
              </p:cNvSpPr>
              <p:nvPr/>
            </p:nvSpPr>
            <p:spPr bwMode="auto">
              <a:xfrm>
                <a:off x="1268" y="3262"/>
                <a:ext cx="90" cy="140"/>
              </a:xfrm>
              <a:custGeom>
                <a:avLst/>
                <a:gdLst>
                  <a:gd name="T0" fmla="*/ 56 w 72"/>
                  <a:gd name="T1" fmla="*/ 0 h 112"/>
                  <a:gd name="T2" fmla="*/ 69 w 72"/>
                  <a:gd name="T3" fmla="*/ 0 h 112"/>
                  <a:gd name="T4" fmla="*/ 77 w 72"/>
                  <a:gd name="T5" fmla="*/ 4 h 112"/>
                  <a:gd name="T6" fmla="*/ 88 w 72"/>
                  <a:gd name="T7" fmla="*/ 10 h 112"/>
                  <a:gd name="T8" fmla="*/ 94 w 72"/>
                  <a:gd name="T9" fmla="*/ 16 h 112"/>
                  <a:gd name="T10" fmla="*/ 106 w 72"/>
                  <a:gd name="T11" fmla="*/ 44 h 112"/>
                  <a:gd name="T12" fmla="*/ 112 w 72"/>
                  <a:gd name="T13" fmla="*/ 88 h 112"/>
                  <a:gd name="T14" fmla="*/ 106 w 72"/>
                  <a:gd name="T15" fmla="*/ 129 h 112"/>
                  <a:gd name="T16" fmla="*/ 94 w 72"/>
                  <a:gd name="T17" fmla="*/ 156 h 112"/>
                  <a:gd name="T18" fmla="*/ 88 w 72"/>
                  <a:gd name="T19" fmla="*/ 166 h 112"/>
                  <a:gd name="T20" fmla="*/ 77 w 72"/>
                  <a:gd name="T21" fmla="*/ 169 h 112"/>
                  <a:gd name="T22" fmla="*/ 69 w 72"/>
                  <a:gd name="T23" fmla="*/ 173 h 112"/>
                  <a:gd name="T24" fmla="*/ 56 w 72"/>
                  <a:gd name="T25" fmla="*/ 175 h 112"/>
                  <a:gd name="T26" fmla="*/ 44 w 72"/>
                  <a:gd name="T27" fmla="*/ 173 h 112"/>
                  <a:gd name="T28" fmla="*/ 31 w 72"/>
                  <a:gd name="T29" fmla="*/ 169 h 112"/>
                  <a:gd name="T30" fmla="*/ 21 w 72"/>
                  <a:gd name="T31" fmla="*/ 163 h 112"/>
                  <a:gd name="T32" fmla="*/ 15 w 72"/>
                  <a:gd name="T33" fmla="*/ 156 h 112"/>
                  <a:gd name="T34" fmla="*/ 4 w 72"/>
                  <a:gd name="T35" fmla="*/ 129 h 112"/>
                  <a:gd name="T36" fmla="*/ 0 w 72"/>
                  <a:gd name="T37" fmla="*/ 88 h 112"/>
                  <a:gd name="T38" fmla="*/ 4 w 72"/>
                  <a:gd name="T39" fmla="*/ 44 h 112"/>
                  <a:gd name="T40" fmla="*/ 15 w 72"/>
                  <a:gd name="T41" fmla="*/ 16 h 112"/>
                  <a:gd name="T42" fmla="*/ 25 w 72"/>
                  <a:gd name="T43" fmla="*/ 10 h 112"/>
                  <a:gd name="T44" fmla="*/ 34 w 72"/>
                  <a:gd name="T45" fmla="*/ 4 h 112"/>
                  <a:gd name="T46" fmla="*/ 44 w 72"/>
                  <a:gd name="T47" fmla="*/ 0 h 112"/>
                  <a:gd name="T48" fmla="*/ 56 w 72"/>
                  <a:gd name="T49" fmla="*/ 0 h 112"/>
                  <a:gd name="T50" fmla="*/ 56 w 72"/>
                  <a:gd name="T51" fmla="*/ 29 h 112"/>
                  <a:gd name="T52" fmla="*/ 50 w 72"/>
                  <a:gd name="T53" fmla="*/ 31 h 112"/>
                  <a:gd name="T54" fmla="*/ 44 w 72"/>
                  <a:gd name="T55" fmla="*/ 31 h 112"/>
                  <a:gd name="T56" fmla="*/ 37 w 72"/>
                  <a:gd name="T57" fmla="*/ 37 h 112"/>
                  <a:gd name="T58" fmla="*/ 34 w 72"/>
                  <a:gd name="T59" fmla="*/ 46 h 112"/>
                  <a:gd name="T60" fmla="*/ 34 w 72"/>
                  <a:gd name="T61" fmla="*/ 56 h 112"/>
                  <a:gd name="T62" fmla="*/ 31 w 72"/>
                  <a:gd name="T63" fmla="*/ 69 h 112"/>
                  <a:gd name="T64" fmla="*/ 31 w 72"/>
                  <a:gd name="T65" fmla="*/ 88 h 112"/>
                  <a:gd name="T66" fmla="*/ 31 w 72"/>
                  <a:gd name="T67" fmla="*/ 104 h 112"/>
                  <a:gd name="T68" fmla="*/ 34 w 72"/>
                  <a:gd name="T69" fmla="*/ 116 h 112"/>
                  <a:gd name="T70" fmla="*/ 34 w 72"/>
                  <a:gd name="T71" fmla="*/ 125 h 112"/>
                  <a:gd name="T72" fmla="*/ 37 w 72"/>
                  <a:gd name="T73" fmla="*/ 135 h 112"/>
                  <a:gd name="T74" fmla="*/ 44 w 72"/>
                  <a:gd name="T75" fmla="*/ 141 h 112"/>
                  <a:gd name="T76" fmla="*/ 50 w 72"/>
                  <a:gd name="T77" fmla="*/ 144 h 112"/>
                  <a:gd name="T78" fmla="*/ 56 w 72"/>
                  <a:gd name="T79" fmla="*/ 144 h 112"/>
                  <a:gd name="T80" fmla="*/ 62 w 72"/>
                  <a:gd name="T81" fmla="*/ 144 h 112"/>
                  <a:gd name="T82" fmla="*/ 69 w 72"/>
                  <a:gd name="T83" fmla="*/ 141 h 112"/>
                  <a:gd name="T84" fmla="*/ 71 w 72"/>
                  <a:gd name="T85" fmla="*/ 135 h 112"/>
                  <a:gd name="T86" fmla="*/ 75 w 72"/>
                  <a:gd name="T87" fmla="*/ 129 h 112"/>
                  <a:gd name="T88" fmla="*/ 77 w 72"/>
                  <a:gd name="T89" fmla="*/ 119 h 112"/>
                  <a:gd name="T90" fmla="*/ 77 w 72"/>
                  <a:gd name="T91" fmla="*/ 104 h 112"/>
                  <a:gd name="T92" fmla="*/ 77 w 72"/>
                  <a:gd name="T93" fmla="*/ 88 h 112"/>
                  <a:gd name="T94" fmla="*/ 77 w 72"/>
                  <a:gd name="T95" fmla="*/ 69 h 112"/>
                  <a:gd name="T96" fmla="*/ 77 w 72"/>
                  <a:gd name="T97" fmla="*/ 56 h 112"/>
                  <a:gd name="T98" fmla="*/ 75 w 72"/>
                  <a:gd name="T99" fmla="*/ 46 h 112"/>
                  <a:gd name="T100" fmla="*/ 71 w 72"/>
                  <a:gd name="T101" fmla="*/ 37 h 112"/>
                  <a:gd name="T102" fmla="*/ 69 w 72"/>
                  <a:gd name="T103" fmla="*/ 31 h 112"/>
                  <a:gd name="T104" fmla="*/ 62 w 72"/>
                  <a:gd name="T105" fmla="*/ 31 h 112"/>
                  <a:gd name="T106" fmla="*/ 56 w 72"/>
                  <a:gd name="T107" fmla="*/ 29 h 11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2"/>
                  <a:gd name="T163" fmla="*/ 0 h 112"/>
                  <a:gd name="T164" fmla="*/ 72 w 72"/>
                  <a:gd name="T165" fmla="*/ 112 h 11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2" h="112">
                    <a:moveTo>
                      <a:pt x="36" y="0"/>
                    </a:moveTo>
                    <a:lnTo>
                      <a:pt x="44" y="0"/>
                    </a:lnTo>
                    <a:lnTo>
                      <a:pt x="50" y="2"/>
                    </a:lnTo>
                    <a:lnTo>
                      <a:pt x="56" y="6"/>
                    </a:lnTo>
                    <a:lnTo>
                      <a:pt x="60" y="10"/>
                    </a:lnTo>
                    <a:lnTo>
                      <a:pt x="68" y="28"/>
                    </a:lnTo>
                    <a:lnTo>
                      <a:pt x="72" y="56"/>
                    </a:lnTo>
                    <a:lnTo>
                      <a:pt x="68" y="82"/>
                    </a:lnTo>
                    <a:lnTo>
                      <a:pt x="60" y="100"/>
                    </a:lnTo>
                    <a:lnTo>
                      <a:pt x="56" y="106"/>
                    </a:lnTo>
                    <a:lnTo>
                      <a:pt x="50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8" y="110"/>
                    </a:lnTo>
                    <a:lnTo>
                      <a:pt x="20" y="108"/>
                    </a:lnTo>
                    <a:lnTo>
                      <a:pt x="14" y="104"/>
                    </a:lnTo>
                    <a:lnTo>
                      <a:pt x="10" y="100"/>
                    </a:lnTo>
                    <a:lnTo>
                      <a:pt x="2" y="82"/>
                    </a:lnTo>
                    <a:lnTo>
                      <a:pt x="0" y="56"/>
                    </a:lnTo>
                    <a:lnTo>
                      <a:pt x="2" y="28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6" y="0"/>
                    </a:lnTo>
                    <a:close/>
                    <a:moveTo>
                      <a:pt x="36" y="18"/>
                    </a:moveTo>
                    <a:lnTo>
                      <a:pt x="32" y="20"/>
                    </a:lnTo>
                    <a:lnTo>
                      <a:pt x="28" y="20"/>
                    </a:lnTo>
                    <a:lnTo>
                      <a:pt x="24" y="24"/>
                    </a:lnTo>
                    <a:lnTo>
                      <a:pt x="22" y="30"/>
                    </a:lnTo>
                    <a:lnTo>
                      <a:pt x="22" y="36"/>
                    </a:lnTo>
                    <a:lnTo>
                      <a:pt x="20" y="44"/>
                    </a:lnTo>
                    <a:lnTo>
                      <a:pt x="20" y="56"/>
                    </a:lnTo>
                    <a:lnTo>
                      <a:pt x="20" y="66"/>
                    </a:lnTo>
                    <a:lnTo>
                      <a:pt x="22" y="74"/>
                    </a:lnTo>
                    <a:lnTo>
                      <a:pt x="22" y="80"/>
                    </a:lnTo>
                    <a:lnTo>
                      <a:pt x="24" y="86"/>
                    </a:lnTo>
                    <a:lnTo>
                      <a:pt x="28" y="90"/>
                    </a:lnTo>
                    <a:lnTo>
                      <a:pt x="32" y="92"/>
                    </a:lnTo>
                    <a:lnTo>
                      <a:pt x="36" y="92"/>
                    </a:lnTo>
                    <a:lnTo>
                      <a:pt x="40" y="92"/>
                    </a:lnTo>
                    <a:lnTo>
                      <a:pt x="44" y="90"/>
                    </a:lnTo>
                    <a:lnTo>
                      <a:pt x="46" y="86"/>
                    </a:lnTo>
                    <a:lnTo>
                      <a:pt x="48" y="82"/>
                    </a:lnTo>
                    <a:lnTo>
                      <a:pt x="50" y="76"/>
                    </a:lnTo>
                    <a:lnTo>
                      <a:pt x="50" y="66"/>
                    </a:lnTo>
                    <a:lnTo>
                      <a:pt x="50" y="56"/>
                    </a:lnTo>
                    <a:lnTo>
                      <a:pt x="50" y="44"/>
                    </a:lnTo>
                    <a:lnTo>
                      <a:pt x="50" y="36"/>
                    </a:lnTo>
                    <a:lnTo>
                      <a:pt x="48" y="30"/>
                    </a:lnTo>
                    <a:lnTo>
                      <a:pt x="46" y="24"/>
                    </a:lnTo>
                    <a:lnTo>
                      <a:pt x="44" y="20"/>
                    </a:lnTo>
                    <a:lnTo>
                      <a:pt x="40" y="20"/>
                    </a:ln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" name="Freeform 45"/>
              <p:cNvSpPr>
                <a:spLocks noChangeAspect="1"/>
              </p:cNvSpPr>
              <p:nvPr/>
            </p:nvSpPr>
            <p:spPr bwMode="auto">
              <a:xfrm>
                <a:off x="938" y="2776"/>
                <a:ext cx="60" cy="138"/>
              </a:xfrm>
              <a:custGeom>
                <a:avLst/>
                <a:gdLst>
                  <a:gd name="T0" fmla="*/ 75 w 48"/>
                  <a:gd name="T1" fmla="*/ 173 h 110"/>
                  <a:gd name="T2" fmla="*/ 40 w 48"/>
                  <a:gd name="T3" fmla="*/ 173 h 110"/>
                  <a:gd name="T4" fmla="*/ 40 w 48"/>
                  <a:gd name="T5" fmla="*/ 48 h 110"/>
                  <a:gd name="T6" fmla="*/ 29 w 48"/>
                  <a:gd name="T7" fmla="*/ 60 h 110"/>
                  <a:gd name="T8" fmla="*/ 16 w 48"/>
                  <a:gd name="T9" fmla="*/ 66 h 110"/>
                  <a:gd name="T10" fmla="*/ 0 w 48"/>
                  <a:gd name="T11" fmla="*/ 75 h 110"/>
                  <a:gd name="T12" fmla="*/ 0 w 48"/>
                  <a:gd name="T13" fmla="*/ 41 h 110"/>
                  <a:gd name="T14" fmla="*/ 13 w 48"/>
                  <a:gd name="T15" fmla="*/ 35 h 110"/>
                  <a:gd name="T16" fmla="*/ 29 w 48"/>
                  <a:gd name="T17" fmla="*/ 25 h 110"/>
                  <a:gd name="T18" fmla="*/ 35 w 48"/>
                  <a:gd name="T19" fmla="*/ 19 h 110"/>
                  <a:gd name="T20" fmla="*/ 44 w 48"/>
                  <a:gd name="T21" fmla="*/ 10 h 110"/>
                  <a:gd name="T22" fmla="*/ 46 w 48"/>
                  <a:gd name="T23" fmla="*/ 0 h 110"/>
                  <a:gd name="T24" fmla="*/ 75 w 48"/>
                  <a:gd name="T25" fmla="*/ 0 h 110"/>
                  <a:gd name="T26" fmla="*/ 75 w 48"/>
                  <a:gd name="T27" fmla="*/ 173 h 11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"/>
                  <a:gd name="T43" fmla="*/ 0 h 110"/>
                  <a:gd name="T44" fmla="*/ 48 w 48"/>
                  <a:gd name="T45" fmla="*/ 110 h 11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" h="110">
                    <a:moveTo>
                      <a:pt x="48" y="110"/>
                    </a:moveTo>
                    <a:lnTo>
                      <a:pt x="26" y="110"/>
                    </a:lnTo>
                    <a:lnTo>
                      <a:pt x="26" y="30"/>
                    </a:lnTo>
                    <a:lnTo>
                      <a:pt x="18" y="38"/>
                    </a:lnTo>
                    <a:lnTo>
                      <a:pt x="10" y="42"/>
                    </a:lnTo>
                    <a:lnTo>
                      <a:pt x="0" y="48"/>
                    </a:lnTo>
                    <a:lnTo>
                      <a:pt x="0" y="26"/>
                    </a:lnTo>
                    <a:lnTo>
                      <a:pt x="8" y="22"/>
                    </a:lnTo>
                    <a:lnTo>
                      <a:pt x="18" y="16"/>
                    </a:lnTo>
                    <a:lnTo>
                      <a:pt x="22" y="12"/>
                    </a:lnTo>
                    <a:lnTo>
                      <a:pt x="28" y="6"/>
                    </a:lnTo>
                    <a:lnTo>
                      <a:pt x="30" y="0"/>
                    </a:lnTo>
                    <a:lnTo>
                      <a:pt x="48" y="0"/>
                    </a:lnTo>
                    <a:lnTo>
                      <a:pt x="48" y="11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" name="Freeform 46"/>
              <p:cNvSpPr>
                <a:spLocks noChangeAspect="1" noEditPoints="1"/>
              </p:cNvSpPr>
              <p:nvPr/>
            </p:nvSpPr>
            <p:spPr bwMode="auto">
              <a:xfrm>
                <a:off x="1039" y="2776"/>
                <a:ext cx="90" cy="140"/>
              </a:xfrm>
              <a:custGeom>
                <a:avLst/>
                <a:gdLst>
                  <a:gd name="T0" fmla="*/ 56 w 72"/>
                  <a:gd name="T1" fmla="*/ 0 h 112"/>
                  <a:gd name="T2" fmla="*/ 69 w 72"/>
                  <a:gd name="T3" fmla="*/ 0 h 112"/>
                  <a:gd name="T4" fmla="*/ 77 w 72"/>
                  <a:gd name="T5" fmla="*/ 4 h 112"/>
                  <a:gd name="T6" fmla="*/ 88 w 72"/>
                  <a:gd name="T7" fmla="*/ 10 h 112"/>
                  <a:gd name="T8" fmla="*/ 94 w 72"/>
                  <a:gd name="T9" fmla="*/ 16 h 112"/>
                  <a:gd name="T10" fmla="*/ 106 w 72"/>
                  <a:gd name="T11" fmla="*/ 44 h 112"/>
                  <a:gd name="T12" fmla="*/ 112 w 72"/>
                  <a:gd name="T13" fmla="*/ 88 h 112"/>
                  <a:gd name="T14" fmla="*/ 106 w 72"/>
                  <a:gd name="T15" fmla="*/ 129 h 112"/>
                  <a:gd name="T16" fmla="*/ 94 w 72"/>
                  <a:gd name="T17" fmla="*/ 156 h 112"/>
                  <a:gd name="T18" fmla="*/ 88 w 72"/>
                  <a:gd name="T19" fmla="*/ 166 h 112"/>
                  <a:gd name="T20" fmla="*/ 77 w 72"/>
                  <a:gd name="T21" fmla="*/ 169 h 112"/>
                  <a:gd name="T22" fmla="*/ 69 w 72"/>
                  <a:gd name="T23" fmla="*/ 173 h 112"/>
                  <a:gd name="T24" fmla="*/ 56 w 72"/>
                  <a:gd name="T25" fmla="*/ 175 h 112"/>
                  <a:gd name="T26" fmla="*/ 44 w 72"/>
                  <a:gd name="T27" fmla="*/ 173 h 112"/>
                  <a:gd name="T28" fmla="*/ 31 w 72"/>
                  <a:gd name="T29" fmla="*/ 169 h 112"/>
                  <a:gd name="T30" fmla="*/ 21 w 72"/>
                  <a:gd name="T31" fmla="*/ 163 h 112"/>
                  <a:gd name="T32" fmla="*/ 15 w 72"/>
                  <a:gd name="T33" fmla="*/ 156 h 112"/>
                  <a:gd name="T34" fmla="*/ 4 w 72"/>
                  <a:gd name="T35" fmla="*/ 129 h 112"/>
                  <a:gd name="T36" fmla="*/ 0 w 72"/>
                  <a:gd name="T37" fmla="*/ 88 h 112"/>
                  <a:gd name="T38" fmla="*/ 4 w 72"/>
                  <a:gd name="T39" fmla="*/ 44 h 112"/>
                  <a:gd name="T40" fmla="*/ 15 w 72"/>
                  <a:gd name="T41" fmla="*/ 16 h 112"/>
                  <a:gd name="T42" fmla="*/ 25 w 72"/>
                  <a:gd name="T43" fmla="*/ 10 h 112"/>
                  <a:gd name="T44" fmla="*/ 34 w 72"/>
                  <a:gd name="T45" fmla="*/ 4 h 112"/>
                  <a:gd name="T46" fmla="*/ 44 w 72"/>
                  <a:gd name="T47" fmla="*/ 0 h 112"/>
                  <a:gd name="T48" fmla="*/ 56 w 72"/>
                  <a:gd name="T49" fmla="*/ 0 h 112"/>
                  <a:gd name="T50" fmla="*/ 56 w 72"/>
                  <a:gd name="T51" fmla="*/ 29 h 112"/>
                  <a:gd name="T52" fmla="*/ 50 w 72"/>
                  <a:gd name="T53" fmla="*/ 31 h 112"/>
                  <a:gd name="T54" fmla="*/ 44 w 72"/>
                  <a:gd name="T55" fmla="*/ 31 h 112"/>
                  <a:gd name="T56" fmla="*/ 37 w 72"/>
                  <a:gd name="T57" fmla="*/ 37 h 112"/>
                  <a:gd name="T58" fmla="*/ 34 w 72"/>
                  <a:gd name="T59" fmla="*/ 46 h 112"/>
                  <a:gd name="T60" fmla="*/ 34 w 72"/>
                  <a:gd name="T61" fmla="*/ 56 h 112"/>
                  <a:gd name="T62" fmla="*/ 31 w 72"/>
                  <a:gd name="T63" fmla="*/ 69 h 112"/>
                  <a:gd name="T64" fmla="*/ 31 w 72"/>
                  <a:gd name="T65" fmla="*/ 88 h 112"/>
                  <a:gd name="T66" fmla="*/ 31 w 72"/>
                  <a:gd name="T67" fmla="*/ 104 h 112"/>
                  <a:gd name="T68" fmla="*/ 34 w 72"/>
                  <a:gd name="T69" fmla="*/ 116 h 112"/>
                  <a:gd name="T70" fmla="*/ 34 w 72"/>
                  <a:gd name="T71" fmla="*/ 125 h 112"/>
                  <a:gd name="T72" fmla="*/ 37 w 72"/>
                  <a:gd name="T73" fmla="*/ 135 h 112"/>
                  <a:gd name="T74" fmla="*/ 44 w 72"/>
                  <a:gd name="T75" fmla="*/ 141 h 112"/>
                  <a:gd name="T76" fmla="*/ 50 w 72"/>
                  <a:gd name="T77" fmla="*/ 144 h 112"/>
                  <a:gd name="T78" fmla="*/ 56 w 72"/>
                  <a:gd name="T79" fmla="*/ 144 h 112"/>
                  <a:gd name="T80" fmla="*/ 62 w 72"/>
                  <a:gd name="T81" fmla="*/ 144 h 112"/>
                  <a:gd name="T82" fmla="*/ 69 w 72"/>
                  <a:gd name="T83" fmla="*/ 141 h 112"/>
                  <a:gd name="T84" fmla="*/ 71 w 72"/>
                  <a:gd name="T85" fmla="*/ 135 h 112"/>
                  <a:gd name="T86" fmla="*/ 75 w 72"/>
                  <a:gd name="T87" fmla="*/ 129 h 112"/>
                  <a:gd name="T88" fmla="*/ 77 w 72"/>
                  <a:gd name="T89" fmla="*/ 119 h 112"/>
                  <a:gd name="T90" fmla="*/ 77 w 72"/>
                  <a:gd name="T91" fmla="*/ 104 h 112"/>
                  <a:gd name="T92" fmla="*/ 77 w 72"/>
                  <a:gd name="T93" fmla="*/ 88 h 112"/>
                  <a:gd name="T94" fmla="*/ 77 w 72"/>
                  <a:gd name="T95" fmla="*/ 69 h 112"/>
                  <a:gd name="T96" fmla="*/ 77 w 72"/>
                  <a:gd name="T97" fmla="*/ 56 h 112"/>
                  <a:gd name="T98" fmla="*/ 75 w 72"/>
                  <a:gd name="T99" fmla="*/ 46 h 112"/>
                  <a:gd name="T100" fmla="*/ 71 w 72"/>
                  <a:gd name="T101" fmla="*/ 37 h 112"/>
                  <a:gd name="T102" fmla="*/ 69 w 72"/>
                  <a:gd name="T103" fmla="*/ 31 h 112"/>
                  <a:gd name="T104" fmla="*/ 62 w 72"/>
                  <a:gd name="T105" fmla="*/ 31 h 112"/>
                  <a:gd name="T106" fmla="*/ 56 w 72"/>
                  <a:gd name="T107" fmla="*/ 29 h 11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2"/>
                  <a:gd name="T163" fmla="*/ 0 h 112"/>
                  <a:gd name="T164" fmla="*/ 72 w 72"/>
                  <a:gd name="T165" fmla="*/ 112 h 11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2" h="112">
                    <a:moveTo>
                      <a:pt x="36" y="0"/>
                    </a:moveTo>
                    <a:lnTo>
                      <a:pt x="44" y="0"/>
                    </a:lnTo>
                    <a:lnTo>
                      <a:pt x="50" y="2"/>
                    </a:lnTo>
                    <a:lnTo>
                      <a:pt x="56" y="6"/>
                    </a:lnTo>
                    <a:lnTo>
                      <a:pt x="60" y="10"/>
                    </a:lnTo>
                    <a:lnTo>
                      <a:pt x="68" y="28"/>
                    </a:lnTo>
                    <a:lnTo>
                      <a:pt x="72" y="56"/>
                    </a:lnTo>
                    <a:lnTo>
                      <a:pt x="68" y="82"/>
                    </a:lnTo>
                    <a:lnTo>
                      <a:pt x="60" y="100"/>
                    </a:lnTo>
                    <a:lnTo>
                      <a:pt x="56" y="106"/>
                    </a:lnTo>
                    <a:lnTo>
                      <a:pt x="50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8" y="110"/>
                    </a:lnTo>
                    <a:lnTo>
                      <a:pt x="20" y="108"/>
                    </a:lnTo>
                    <a:lnTo>
                      <a:pt x="14" y="104"/>
                    </a:lnTo>
                    <a:lnTo>
                      <a:pt x="10" y="100"/>
                    </a:lnTo>
                    <a:lnTo>
                      <a:pt x="2" y="82"/>
                    </a:lnTo>
                    <a:lnTo>
                      <a:pt x="0" y="56"/>
                    </a:lnTo>
                    <a:lnTo>
                      <a:pt x="2" y="28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6" y="0"/>
                    </a:lnTo>
                    <a:close/>
                    <a:moveTo>
                      <a:pt x="36" y="18"/>
                    </a:moveTo>
                    <a:lnTo>
                      <a:pt x="32" y="20"/>
                    </a:lnTo>
                    <a:lnTo>
                      <a:pt x="28" y="20"/>
                    </a:lnTo>
                    <a:lnTo>
                      <a:pt x="24" y="24"/>
                    </a:lnTo>
                    <a:lnTo>
                      <a:pt x="22" y="30"/>
                    </a:lnTo>
                    <a:lnTo>
                      <a:pt x="22" y="36"/>
                    </a:lnTo>
                    <a:lnTo>
                      <a:pt x="20" y="44"/>
                    </a:lnTo>
                    <a:lnTo>
                      <a:pt x="20" y="56"/>
                    </a:lnTo>
                    <a:lnTo>
                      <a:pt x="20" y="66"/>
                    </a:lnTo>
                    <a:lnTo>
                      <a:pt x="22" y="74"/>
                    </a:lnTo>
                    <a:lnTo>
                      <a:pt x="22" y="80"/>
                    </a:lnTo>
                    <a:lnTo>
                      <a:pt x="24" y="86"/>
                    </a:lnTo>
                    <a:lnTo>
                      <a:pt x="28" y="90"/>
                    </a:lnTo>
                    <a:lnTo>
                      <a:pt x="32" y="92"/>
                    </a:lnTo>
                    <a:lnTo>
                      <a:pt x="36" y="92"/>
                    </a:lnTo>
                    <a:lnTo>
                      <a:pt x="40" y="92"/>
                    </a:lnTo>
                    <a:lnTo>
                      <a:pt x="44" y="90"/>
                    </a:lnTo>
                    <a:lnTo>
                      <a:pt x="46" y="86"/>
                    </a:lnTo>
                    <a:lnTo>
                      <a:pt x="48" y="82"/>
                    </a:lnTo>
                    <a:lnTo>
                      <a:pt x="50" y="76"/>
                    </a:lnTo>
                    <a:lnTo>
                      <a:pt x="50" y="66"/>
                    </a:lnTo>
                    <a:lnTo>
                      <a:pt x="50" y="56"/>
                    </a:lnTo>
                    <a:lnTo>
                      <a:pt x="50" y="44"/>
                    </a:lnTo>
                    <a:lnTo>
                      <a:pt x="50" y="36"/>
                    </a:lnTo>
                    <a:lnTo>
                      <a:pt x="48" y="30"/>
                    </a:lnTo>
                    <a:lnTo>
                      <a:pt x="46" y="24"/>
                    </a:lnTo>
                    <a:lnTo>
                      <a:pt x="44" y="20"/>
                    </a:lnTo>
                    <a:lnTo>
                      <a:pt x="40" y="20"/>
                    </a:ln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" name="Freeform 47"/>
              <p:cNvSpPr>
                <a:spLocks noChangeAspect="1" noEditPoints="1"/>
              </p:cNvSpPr>
              <p:nvPr/>
            </p:nvSpPr>
            <p:spPr bwMode="auto">
              <a:xfrm>
                <a:off x="1158" y="2776"/>
                <a:ext cx="90" cy="140"/>
              </a:xfrm>
              <a:custGeom>
                <a:avLst/>
                <a:gdLst>
                  <a:gd name="T0" fmla="*/ 56 w 72"/>
                  <a:gd name="T1" fmla="*/ 0 h 112"/>
                  <a:gd name="T2" fmla="*/ 69 w 72"/>
                  <a:gd name="T3" fmla="*/ 0 h 112"/>
                  <a:gd name="T4" fmla="*/ 77 w 72"/>
                  <a:gd name="T5" fmla="*/ 4 h 112"/>
                  <a:gd name="T6" fmla="*/ 88 w 72"/>
                  <a:gd name="T7" fmla="*/ 10 h 112"/>
                  <a:gd name="T8" fmla="*/ 96 w 72"/>
                  <a:gd name="T9" fmla="*/ 16 h 112"/>
                  <a:gd name="T10" fmla="*/ 110 w 72"/>
                  <a:gd name="T11" fmla="*/ 44 h 112"/>
                  <a:gd name="T12" fmla="*/ 112 w 72"/>
                  <a:gd name="T13" fmla="*/ 88 h 112"/>
                  <a:gd name="T14" fmla="*/ 110 w 72"/>
                  <a:gd name="T15" fmla="*/ 129 h 112"/>
                  <a:gd name="T16" fmla="*/ 96 w 72"/>
                  <a:gd name="T17" fmla="*/ 156 h 112"/>
                  <a:gd name="T18" fmla="*/ 88 w 72"/>
                  <a:gd name="T19" fmla="*/ 166 h 112"/>
                  <a:gd name="T20" fmla="*/ 77 w 72"/>
                  <a:gd name="T21" fmla="*/ 169 h 112"/>
                  <a:gd name="T22" fmla="*/ 69 w 72"/>
                  <a:gd name="T23" fmla="*/ 173 h 112"/>
                  <a:gd name="T24" fmla="*/ 56 w 72"/>
                  <a:gd name="T25" fmla="*/ 175 h 112"/>
                  <a:gd name="T26" fmla="*/ 44 w 72"/>
                  <a:gd name="T27" fmla="*/ 173 h 112"/>
                  <a:gd name="T28" fmla="*/ 34 w 72"/>
                  <a:gd name="T29" fmla="*/ 169 h 112"/>
                  <a:gd name="T30" fmla="*/ 25 w 72"/>
                  <a:gd name="T31" fmla="*/ 163 h 112"/>
                  <a:gd name="T32" fmla="*/ 15 w 72"/>
                  <a:gd name="T33" fmla="*/ 156 h 112"/>
                  <a:gd name="T34" fmla="*/ 4 w 72"/>
                  <a:gd name="T35" fmla="*/ 129 h 112"/>
                  <a:gd name="T36" fmla="*/ 0 w 72"/>
                  <a:gd name="T37" fmla="*/ 88 h 112"/>
                  <a:gd name="T38" fmla="*/ 6 w 72"/>
                  <a:gd name="T39" fmla="*/ 44 h 112"/>
                  <a:gd name="T40" fmla="*/ 19 w 72"/>
                  <a:gd name="T41" fmla="*/ 16 h 112"/>
                  <a:gd name="T42" fmla="*/ 25 w 72"/>
                  <a:gd name="T43" fmla="*/ 10 h 112"/>
                  <a:gd name="T44" fmla="*/ 34 w 72"/>
                  <a:gd name="T45" fmla="*/ 4 h 112"/>
                  <a:gd name="T46" fmla="*/ 44 w 72"/>
                  <a:gd name="T47" fmla="*/ 0 h 112"/>
                  <a:gd name="T48" fmla="*/ 56 w 72"/>
                  <a:gd name="T49" fmla="*/ 0 h 112"/>
                  <a:gd name="T50" fmla="*/ 56 w 72"/>
                  <a:gd name="T51" fmla="*/ 29 h 112"/>
                  <a:gd name="T52" fmla="*/ 50 w 72"/>
                  <a:gd name="T53" fmla="*/ 31 h 112"/>
                  <a:gd name="T54" fmla="*/ 44 w 72"/>
                  <a:gd name="T55" fmla="*/ 31 h 112"/>
                  <a:gd name="T56" fmla="*/ 40 w 72"/>
                  <a:gd name="T57" fmla="*/ 37 h 112"/>
                  <a:gd name="T58" fmla="*/ 37 w 72"/>
                  <a:gd name="T59" fmla="*/ 46 h 112"/>
                  <a:gd name="T60" fmla="*/ 34 w 72"/>
                  <a:gd name="T61" fmla="*/ 56 h 112"/>
                  <a:gd name="T62" fmla="*/ 34 w 72"/>
                  <a:gd name="T63" fmla="*/ 69 h 112"/>
                  <a:gd name="T64" fmla="*/ 34 w 72"/>
                  <a:gd name="T65" fmla="*/ 88 h 112"/>
                  <a:gd name="T66" fmla="*/ 34 w 72"/>
                  <a:gd name="T67" fmla="*/ 104 h 112"/>
                  <a:gd name="T68" fmla="*/ 34 w 72"/>
                  <a:gd name="T69" fmla="*/ 116 h 112"/>
                  <a:gd name="T70" fmla="*/ 37 w 72"/>
                  <a:gd name="T71" fmla="*/ 125 h 112"/>
                  <a:gd name="T72" fmla="*/ 40 w 72"/>
                  <a:gd name="T73" fmla="*/ 135 h 112"/>
                  <a:gd name="T74" fmla="*/ 44 w 72"/>
                  <a:gd name="T75" fmla="*/ 141 h 112"/>
                  <a:gd name="T76" fmla="*/ 50 w 72"/>
                  <a:gd name="T77" fmla="*/ 144 h 112"/>
                  <a:gd name="T78" fmla="*/ 56 w 72"/>
                  <a:gd name="T79" fmla="*/ 144 h 112"/>
                  <a:gd name="T80" fmla="*/ 62 w 72"/>
                  <a:gd name="T81" fmla="*/ 144 h 112"/>
                  <a:gd name="T82" fmla="*/ 69 w 72"/>
                  <a:gd name="T83" fmla="*/ 141 h 112"/>
                  <a:gd name="T84" fmla="*/ 75 w 72"/>
                  <a:gd name="T85" fmla="*/ 135 h 112"/>
                  <a:gd name="T86" fmla="*/ 77 w 72"/>
                  <a:gd name="T87" fmla="*/ 129 h 112"/>
                  <a:gd name="T88" fmla="*/ 77 w 72"/>
                  <a:gd name="T89" fmla="*/ 119 h 112"/>
                  <a:gd name="T90" fmla="*/ 81 w 72"/>
                  <a:gd name="T91" fmla="*/ 104 h 112"/>
                  <a:gd name="T92" fmla="*/ 81 w 72"/>
                  <a:gd name="T93" fmla="*/ 88 h 112"/>
                  <a:gd name="T94" fmla="*/ 81 w 72"/>
                  <a:gd name="T95" fmla="*/ 69 h 112"/>
                  <a:gd name="T96" fmla="*/ 77 w 72"/>
                  <a:gd name="T97" fmla="*/ 56 h 112"/>
                  <a:gd name="T98" fmla="*/ 77 w 72"/>
                  <a:gd name="T99" fmla="*/ 46 h 112"/>
                  <a:gd name="T100" fmla="*/ 75 w 72"/>
                  <a:gd name="T101" fmla="*/ 37 h 112"/>
                  <a:gd name="T102" fmla="*/ 69 w 72"/>
                  <a:gd name="T103" fmla="*/ 31 h 112"/>
                  <a:gd name="T104" fmla="*/ 62 w 72"/>
                  <a:gd name="T105" fmla="*/ 31 h 112"/>
                  <a:gd name="T106" fmla="*/ 56 w 72"/>
                  <a:gd name="T107" fmla="*/ 29 h 11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2"/>
                  <a:gd name="T163" fmla="*/ 0 h 112"/>
                  <a:gd name="T164" fmla="*/ 72 w 72"/>
                  <a:gd name="T165" fmla="*/ 112 h 11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2" h="112">
                    <a:moveTo>
                      <a:pt x="36" y="0"/>
                    </a:moveTo>
                    <a:lnTo>
                      <a:pt x="44" y="0"/>
                    </a:lnTo>
                    <a:lnTo>
                      <a:pt x="50" y="2"/>
                    </a:lnTo>
                    <a:lnTo>
                      <a:pt x="56" y="6"/>
                    </a:lnTo>
                    <a:lnTo>
                      <a:pt x="62" y="10"/>
                    </a:lnTo>
                    <a:lnTo>
                      <a:pt x="70" y="28"/>
                    </a:lnTo>
                    <a:lnTo>
                      <a:pt x="72" y="56"/>
                    </a:lnTo>
                    <a:lnTo>
                      <a:pt x="70" y="82"/>
                    </a:lnTo>
                    <a:lnTo>
                      <a:pt x="62" y="100"/>
                    </a:lnTo>
                    <a:lnTo>
                      <a:pt x="56" y="106"/>
                    </a:lnTo>
                    <a:lnTo>
                      <a:pt x="50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8" y="110"/>
                    </a:lnTo>
                    <a:lnTo>
                      <a:pt x="22" y="108"/>
                    </a:lnTo>
                    <a:lnTo>
                      <a:pt x="16" y="104"/>
                    </a:lnTo>
                    <a:lnTo>
                      <a:pt x="10" y="100"/>
                    </a:lnTo>
                    <a:lnTo>
                      <a:pt x="2" y="82"/>
                    </a:lnTo>
                    <a:lnTo>
                      <a:pt x="0" y="56"/>
                    </a:lnTo>
                    <a:lnTo>
                      <a:pt x="4" y="28"/>
                    </a:lnTo>
                    <a:lnTo>
                      <a:pt x="12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6" y="0"/>
                    </a:lnTo>
                    <a:close/>
                    <a:moveTo>
                      <a:pt x="36" y="18"/>
                    </a:moveTo>
                    <a:lnTo>
                      <a:pt x="32" y="20"/>
                    </a:lnTo>
                    <a:lnTo>
                      <a:pt x="28" y="20"/>
                    </a:lnTo>
                    <a:lnTo>
                      <a:pt x="26" y="24"/>
                    </a:lnTo>
                    <a:lnTo>
                      <a:pt x="24" y="30"/>
                    </a:lnTo>
                    <a:lnTo>
                      <a:pt x="22" y="36"/>
                    </a:lnTo>
                    <a:lnTo>
                      <a:pt x="22" y="44"/>
                    </a:lnTo>
                    <a:lnTo>
                      <a:pt x="22" y="56"/>
                    </a:lnTo>
                    <a:lnTo>
                      <a:pt x="22" y="66"/>
                    </a:lnTo>
                    <a:lnTo>
                      <a:pt x="22" y="74"/>
                    </a:lnTo>
                    <a:lnTo>
                      <a:pt x="24" y="80"/>
                    </a:lnTo>
                    <a:lnTo>
                      <a:pt x="26" y="86"/>
                    </a:lnTo>
                    <a:lnTo>
                      <a:pt x="28" y="90"/>
                    </a:lnTo>
                    <a:lnTo>
                      <a:pt x="32" y="92"/>
                    </a:lnTo>
                    <a:lnTo>
                      <a:pt x="36" y="92"/>
                    </a:lnTo>
                    <a:lnTo>
                      <a:pt x="40" y="92"/>
                    </a:lnTo>
                    <a:lnTo>
                      <a:pt x="44" y="90"/>
                    </a:lnTo>
                    <a:lnTo>
                      <a:pt x="48" y="86"/>
                    </a:lnTo>
                    <a:lnTo>
                      <a:pt x="50" y="82"/>
                    </a:lnTo>
                    <a:lnTo>
                      <a:pt x="50" y="76"/>
                    </a:lnTo>
                    <a:lnTo>
                      <a:pt x="52" y="66"/>
                    </a:lnTo>
                    <a:lnTo>
                      <a:pt x="52" y="56"/>
                    </a:lnTo>
                    <a:lnTo>
                      <a:pt x="52" y="44"/>
                    </a:lnTo>
                    <a:lnTo>
                      <a:pt x="50" y="36"/>
                    </a:lnTo>
                    <a:lnTo>
                      <a:pt x="50" y="30"/>
                    </a:lnTo>
                    <a:lnTo>
                      <a:pt x="48" y="24"/>
                    </a:lnTo>
                    <a:lnTo>
                      <a:pt x="44" y="20"/>
                    </a:lnTo>
                    <a:lnTo>
                      <a:pt x="40" y="20"/>
                    </a:ln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" name="Freeform 48"/>
              <p:cNvSpPr>
                <a:spLocks noChangeAspect="1" noEditPoints="1"/>
              </p:cNvSpPr>
              <p:nvPr/>
            </p:nvSpPr>
            <p:spPr bwMode="auto">
              <a:xfrm>
                <a:off x="1268" y="2776"/>
                <a:ext cx="90" cy="140"/>
              </a:xfrm>
              <a:custGeom>
                <a:avLst/>
                <a:gdLst>
                  <a:gd name="T0" fmla="*/ 56 w 72"/>
                  <a:gd name="T1" fmla="*/ 0 h 112"/>
                  <a:gd name="T2" fmla="*/ 69 w 72"/>
                  <a:gd name="T3" fmla="*/ 0 h 112"/>
                  <a:gd name="T4" fmla="*/ 77 w 72"/>
                  <a:gd name="T5" fmla="*/ 4 h 112"/>
                  <a:gd name="T6" fmla="*/ 88 w 72"/>
                  <a:gd name="T7" fmla="*/ 10 h 112"/>
                  <a:gd name="T8" fmla="*/ 94 w 72"/>
                  <a:gd name="T9" fmla="*/ 16 h 112"/>
                  <a:gd name="T10" fmla="*/ 106 w 72"/>
                  <a:gd name="T11" fmla="*/ 44 h 112"/>
                  <a:gd name="T12" fmla="*/ 112 w 72"/>
                  <a:gd name="T13" fmla="*/ 88 h 112"/>
                  <a:gd name="T14" fmla="*/ 106 w 72"/>
                  <a:gd name="T15" fmla="*/ 129 h 112"/>
                  <a:gd name="T16" fmla="*/ 94 w 72"/>
                  <a:gd name="T17" fmla="*/ 156 h 112"/>
                  <a:gd name="T18" fmla="*/ 88 w 72"/>
                  <a:gd name="T19" fmla="*/ 166 h 112"/>
                  <a:gd name="T20" fmla="*/ 77 w 72"/>
                  <a:gd name="T21" fmla="*/ 169 h 112"/>
                  <a:gd name="T22" fmla="*/ 69 w 72"/>
                  <a:gd name="T23" fmla="*/ 173 h 112"/>
                  <a:gd name="T24" fmla="*/ 56 w 72"/>
                  <a:gd name="T25" fmla="*/ 175 h 112"/>
                  <a:gd name="T26" fmla="*/ 44 w 72"/>
                  <a:gd name="T27" fmla="*/ 173 h 112"/>
                  <a:gd name="T28" fmla="*/ 31 w 72"/>
                  <a:gd name="T29" fmla="*/ 169 h 112"/>
                  <a:gd name="T30" fmla="*/ 21 w 72"/>
                  <a:gd name="T31" fmla="*/ 163 h 112"/>
                  <a:gd name="T32" fmla="*/ 15 w 72"/>
                  <a:gd name="T33" fmla="*/ 156 h 112"/>
                  <a:gd name="T34" fmla="*/ 4 w 72"/>
                  <a:gd name="T35" fmla="*/ 129 h 112"/>
                  <a:gd name="T36" fmla="*/ 0 w 72"/>
                  <a:gd name="T37" fmla="*/ 88 h 112"/>
                  <a:gd name="T38" fmla="*/ 4 w 72"/>
                  <a:gd name="T39" fmla="*/ 44 h 112"/>
                  <a:gd name="T40" fmla="*/ 15 w 72"/>
                  <a:gd name="T41" fmla="*/ 16 h 112"/>
                  <a:gd name="T42" fmla="*/ 25 w 72"/>
                  <a:gd name="T43" fmla="*/ 10 h 112"/>
                  <a:gd name="T44" fmla="*/ 34 w 72"/>
                  <a:gd name="T45" fmla="*/ 4 h 112"/>
                  <a:gd name="T46" fmla="*/ 44 w 72"/>
                  <a:gd name="T47" fmla="*/ 0 h 112"/>
                  <a:gd name="T48" fmla="*/ 56 w 72"/>
                  <a:gd name="T49" fmla="*/ 0 h 112"/>
                  <a:gd name="T50" fmla="*/ 56 w 72"/>
                  <a:gd name="T51" fmla="*/ 29 h 112"/>
                  <a:gd name="T52" fmla="*/ 50 w 72"/>
                  <a:gd name="T53" fmla="*/ 31 h 112"/>
                  <a:gd name="T54" fmla="*/ 44 w 72"/>
                  <a:gd name="T55" fmla="*/ 31 h 112"/>
                  <a:gd name="T56" fmla="*/ 37 w 72"/>
                  <a:gd name="T57" fmla="*/ 37 h 112"/>
                  <a:gd name="T58" fmla="*/ 34 w 72"/>
                  <a:gd name="T59" fmla="*/ 46 h 112"/>
                  <a:gd name="T60" fmla="*/ 34 w 72"/>
                  <a:gd name="T61" fmla="*/ 56 h 112"/>
                  <a:gd name="T62" fmla="*/ 31 w 72"/>
                  <a:gd name="T63" fmla="*/ 69 h 112"/>
                  <a:gd name="T64" fmla="*/ 31 w 72"/>
                  <a:gd name="T65" fmla="*/ 88 h 112"/>
                  <a:gd name="T66" fmla="*/ 31 w 72"/>
                  <a:gd name="T67" fmla="*/ 104 h 112"/>
                  <a:gd name="T68" fmla="*/ 34 w 72"/>
                  <a:gd name="T69" fmla="*/ 116 h 112"/>
                  <a:gd name="T70" fmla="*/ 34 w 72"/>
                  <a:gd name="T71" fmla="*/ 125 h 112"/>
                  <a:gd name="T72" fmla="*/ 37 w 72"/>
                  <a:gd name="T73" fmla="*/ 135 h 112"/>
                  <a:gd name="T74" fmla="*/ 44 w 72"/>
                  <a:gd name="T75" fmla="*/ 141 h 112"/>
                  <a:gd name="T76" fmla="*/ 50 w 72"/>
                  <a:gd name="T77" fmla="*/ 144 h 112"/>
                  <a:gd name="T78" fmla="*/ 56 w 72"/>
                  <a:gd name="T79" fmla="*/ 144 h 112"/>
                  <a:gd name="T80" fmla="*/ 62 w 72"/>
                  <a:gd name="T81" fmla="*/ 144 h 112"/>
                  <a:gd name="T82" fmla="*/ 69 w 72"/>
                  <a:gd name="T83" fmla="*/ 141 h 112"/>
                  <a:gd name="T84" fmla="*/ 71 w 72"/>
                  <a:gd name="T85" fmla="*/ 135 h 112"/>
                  <a:gd name="T86" fmla="*/ 75 w 72"/>
                  <a:gd name="T87" fmla="*/ 129 h 112"/>
                  <a:gd name="T88" fmla="*/ 77 w 72"/>
                  <a:gd name="T89" fmla="*/ 119 h 112"/>
                  <a:gd name="T90" fmla="*/ 77 w 72"/>
                  <a:gd name="T91" fmla="*/ 104 h 112"/>
                  <a:gd name="T92" fmla="*/ 77 w 72"/>
                  <a:gd name="T93" fmla="*/ 88 h 112"/>
                  <a:gd name="T94" fmla="*/ 77 w 72"/>
                  <a:gd name="T95" fmla="*/ 69 h 112"/>
                  <a:gd name="T96" fmla="*/ 77 w 72"/>
                  <a:gd name="T97" fmla="*/ 56 h 112"/>
                  <a:gd name="T98" fmla="*/ 75 w 72"/>
                  <a:gd name="T99" fmla="*/ 46 h 112"/>
                  <a:gd name="T100" fmla="*/ 71 w 72"/>
                  <a:gd name="T101" fmla="*/ 37 h 112"/>
                  <a:gd name="T102" fmla="*/ 69 w 72"/>
                  <a:gd name="T103" fmla="*/ 31 h 112"/>
                  <a:gd name="T104" fmla="*/ 62 w 72"/>
                  <a:gd name="T105" fmla="*/ 31 h 112"/>
                  <a:gd name="T106" fmla="*/ 56 w 72"/>
                  <a:gd name="T107" fmla="*/ 29 h 11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2"/>
                  <a:gd name="T163" fmla="*/ 0 h 112"/>
                  <a:gd name="T164" fmla="*/ 72 w 72"/>
                  <a:gd name="T165" fmla="*/ 112 h 11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2" h="112">
                    <a:moveTo>
                      <a:pt x="36" y="0"/>
                    </a:moveTo>
                    <a:lnTo>
                      <a:pt x="44" y="0"/>
                    </a:lnTo>
                    <a:lnTo>
                      <a:pt x="50" y="2"/>
                    </a:lnTo>
                    <a:lnTo>
                      <a:pt x="56" y="6"/>
                    </a:lnTo>
                    <a:lnTo>
                      <a:pt x="60" y="10"/>
                    </a:lnTo>
                    <a:lnTo>
                      <a:pt x="68" y="28"/>
                    </a:lnTo>
                    <a:lnTo>
                      <a:pt x="72" y="56"/>
                    </a:lnTo>
                    <a:lnTo>
                      <a:pt x="68" y="82"/>
                    </a:lnTo>
                    <a:lnTo>
                      <a:pt x="60" y="100"/>
                    </a:lnTo>
                    <a:lnTo>
                      <a:pt x="56" y="106"/>
                    </a:lnTo>
                    <a:lnTo>
                      <a:pt x="50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8" y="110"/>
                    </a:lnTo>
                    <a:lnTo>
                      <a:pt x="20" y="108"/>
                    </a:lnTo>
                    <a:lnTo>
                      <a:pt x="14" y="104"/>
                    </a:lnTo>
                    <a:lnTo>
                      <a:pt x="10" y="100"/>
                    </a:lnTo>
                    <a:lnTo>
                      <a:pt x="2" y="82"/>
                    </a:lnTo>
                    <a:lnTo>
                      <a:pt x="0" y="56"/>
                    </a:lnTo>
                    <a:lnTo>
                      <a:pt x="2" y="28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6" y="0"/>
                    </a:lnTo>
                    <a:close/>
                    <a:moveTo>
                      <a:pt x="36" y="18"/>
                    </a:moveTo>
                    <a:lnTo>
                      <a:pt x="32" y="20"/>
                    </a:lnTo>
                    <a:lnTo>
                      <a:pt x="28" y="20"/>
                    </a:lnTo>
                    <a:lnTo>
                      <a:pt x="24" y="24"/>
                    </a:lnTo>
                    <a:lnTo>
                      <a:pt x="22" y="30"/>
                    </a:lnTo>
                    <a:lnTo>
                      <a:pt x="22" y="36"/>
                    </a:lnTo>
                    <a:lnTo>
                      <a:pt x="20" y="44"/>
                    </a:lnTo>
                    <a:lnTo>
                      <a:pt x="20" y="56"/>
                    </a:lnTo>
                    <a:lnTo>
                      <a:pt x="20" y="66"/>
                    </a:lnTo>
                    <a:lnTo>
                      <a:pt x="22" y="74"/>
                    </a:lnTo>
                    <a:lnTo>
                      <a:pt x="22" y="80"/>
                    </a:lnTo>
                    <a:lnTo>
                      <a:pt x="24" y="86"/>
                    </a:lnTo>
                    <a:lnTo>
                      <a:pt x="28" y="90"/>
                    </a:lnTo>
                    <a:lnTo>
                      <a:pt x="32" y="92"/>
                    </a:lnTo>
                    <a:lnTo>
                      <a:pt x="36" y="92"/>
                    </a:lnTo>
                    <a:lnTo>
                      <a:pt x="40" y="92"/>
                    </a:lnTo>
                    <a:lnTo>
                      <a:pt x="44" y="90"/>
                    </a:lnTo>
                    <a:lnTo>
                      <a:pt x="46" y="86"/>
                    </a:lnTo>
                    <a:lnTo>
                      <a:pt x="48" y="82"/>
                    </a:lnTo>
                    <a:lnTo>
                      <a:pt x="50" y="76"/>
                    </a:lnTo>
                    <a:lnTo>
                      <a:pt x="50" y="66"/>
                    </a:lnTo>
                    <a:lnTo>
                      <a:pt x="50" y="56"/>
                    </a:lnTo>
                    <a:lnTo>
                      <a:pt x="50" y="44"/>
                    </a:lnTo>
                    <a:lnTo>
                      <a:pt x="50" y="36"/>
                    </a:lnTo>
                    <a:lnTo>
                      <a:pt x="48" y="30"/>
                    </a:lnTo>
                    <a:lnTo>
                      <a:pt x="46" y="24"/>
                    </a:lnTo>
                    <a:lnTo>
                      <a:pt x="44" y="20"/>
                    </a:lnTo>
                    <a:lnTo>
                      <a:pt x="40" y="20"/>
                    </a:ln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" name="Freeform 49"/>
              <p:cNvSpPr>
                <a:spLocks noChangeAspect="1"/>
              </p:cNvSpPr>
              <p:nvPr/>
            </p:nvSpPr>
            <p:spPr bwMode="auto">
              <a:xfrm>
                <a:off x="938" y="2290"/>
                <a:ext cx="60" cy="138"/>
              </a:xfrm>
              <a:custGeom>
                <a:avLst/>
                <a:gdLst>
                  <a:gd name="T0" fmla="*/ 75 w 48"/>
                  <a:gd name="T1" fmla="*/ 173 h 110"/>
                  <a:gd name="T2" fmla="*/ 40 w 48"/>
                  <a:gd name="T3" fmla="*/ 173 h 110"/>
                  <a:gd name="T4" fmla="*/ 40 w 48"/>
                  <a:gd name="T5" fmla="*/ 48 h 110"/>
                  <a:gd name="T6" fmla="*/ 29 w 48"/>
                  <a:gd name="T7" fmla="*/ 60 h 110"/>
                  <a:gd name="T8" fmla="*/ 16 w 48"/>
                  <a:gd name="T9" fmla="*/ 66 h 110"/>
                  <a:gd name="T10" fmla="*/ 0 w 48"/>
                  <a:gd name="T11" fmla="*/ 75 h 110"/>
                  <a:gd name="T12" fmla="*/ 0 w 48"/>
                  <a:gd name="T13" fmla="*/ 41 h 110"/>
                  <a:gd name="T14" fmla="*/ 13 w 48"/>
                  <a:gd name="T15" fmla="*/ 35 h 110"/>
                  <a:gd name="T16" fmla="*/ 29 w 48"/>
                  <a:gd name="T17" fmla="*/ 25 h 110"/>
                  <a:gd name="T18" fmla="*/ 35 w 48"/>
                  <a:gd name="T19" fmla="*/ 19 h 110"/>
                  <a:gd name="T20" fmla="*/ 44 w 48"/>
                  <a:gd name="T21" fmla="*/ 10 h 110"/>
                  <a:gd name="T22" fmla="*/ 46 w 48"/>
                  <a:gd name="T23" fmla="*/ 0 h 110"/>
                  <a:gd name="T24" fmla="*/ 75 w 48"/>
                  <a:gd name="T25" fmla="*/ 0 h 110"/>
                  <a:gd name="T26" fmla="*/ 75 w 48"/>
                  <a:gd name="T27" fmla="*/ 173 h 11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"/>
                  <a:gd name="T43" fmla="*/ 0 h 110"/>
                  <a:gd name="T44" fmla="*/ 48 w 48"/>
                  <a:gd name="T45" fmla="*/ 110 h 11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" h="110">
                    <a:moveTo>
                      <a:pt x="48" y="110"/>
                    </a:moveTo>
                    <a:lnTo>
                      <a:pt x="26" y="110"/>
                    </a:lnTo>
                    <a:lnTo>
                      <a:pt x="26" y="30"/>
                    </a:lnTo>
                    <a:lnTo>
                      <a:pt x="18" y="38"/>
                    </a:lnTo>
                    <a:lnTo>
                      <a:pt x="10" y="42"/>
                    </a:lnTo>
                    <a:lnTo>
                      <a:pt x="0" y="48"/>
                    </a:lnTo>
                    <a:lnTo>
                      <a:pt x="0" y="26"/>
                    </a:lnTo>
                    <a:lnTo>
                      <a:pt x="8" y="22"/>
                    </a:lnTo>
                    <a:lnTo>
                      <a:pt x="18" y="16"/>
                    </a:lnTo>
                    <a:lnTo>
                      <a:pt x="22" y="12"/>
                    </a:lnTo>
                    <a:lnTo>
                      <a:pt x="28" y="6"/>
                    </a:lnTo>
                    <a:lnTo>
                      <a:pt x="30" y="0"/>
                    </a:lnTo>
                    <a:lnTo>
                      <a:pt x="48" y="0"/>
                    </a:lnTo>
                    <a:lnTo>
                      <a:pt x="48" y="11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Freeform 50"/>
              <p:cNvSpPr>
                <a:spLocks noChangeAspect="1"/>
              </p:cNvSpPr>
              <p:nvPr/>
            </p:nvSpPr>
            <p:spPr bwMode="auto">
              <a:xfrm>
                <a:off x="1039" y="2290"/>
                <a:ext cx="93" cy="140"/>
              </a:xfrm>
              <a:custGeom>
                <a:avLst/>
                <a:gdLst>
                  <a:gd name="T0" fmla="*/ 0 w 74"/>
                  <a:gd name="T1" fmla="*/ 123 h 112"/>
                  <a:gd name="T2" fmla="*/ 29 w 74"/>
                  <a:gd name="T3" fmla="*/ 119 h 112"/>
                  <a:gd name="T4" fmla="*/ 31 w 74"/>
                  <a:gd name="T5" fmla="*/ 129 h 112"/>
                  <a:gd name="T6" fmla="*/ 38 w 74"/>
                  <a:gd name="T7" fmla="*/ 138 h 112"/>
                  <a:gd name="T8" fmla="*/ 48 w 74"/>
                  <a:gd name="T9" fmla="*/ 144 h 112"/>
                  <a:gd name="T10" fmla="*/ 57 w 74"/>
                  <a:gd name="T11" fmla="*/ 144 h 112"/>
                  <a:gd name="T12" fmla="*/ 67 w 74"/>
                  <a:gd name="T13" fmla="*/ 144 h 112"/>
                  <a:gd name="T14" fmla="*/ 75 w 74"/>
                  <a:gd name="T15" fmla="*/ 138 h 112"/>
                  <a:gd name="T16" fmla="*/ 79 w 74"/>
                  <a:gd name="T17" fmla="*/ 131 h 112"/>
                  <a:gd name="T18" fmla="*/ 82 w 74"/>
                  <a:gd name="T19" fmla="*/ 125 h 112"/>
                  <a:gd name="T20" fmla="*/ 82 w 74"/>
                  <a:gd name="T21" fmla="*/ 116 h 112"/>
                  <a:gd name="T22" fmla="*/ 82 w 74"/>
                  <a:gd name="T23" fmla="*/ 106 h 112"/>
                  <a:gd name="T24" fmla="*/ 79 w 74"/>
                  <a:gd name="T25" fmla="*/ 100 h 112"/>
                  <a:gd name="T26" fmla="*/ 75 w 74"/>
                  <a:gd name="T27" fmla="*/ 94 h 112"/>
                  <a:gd name="T28" fmla="*/ 67 w 74"/>
                  <a:gd name="T29" fmla="*/ 88 h 112"/>
                  <a:gd name="T30" fmla="*/ 57 w 74"/>
                  <a:gd name="T31" fmla="*/ 88 h 112"/>
                  <a:gd name="T32" fmla="*/ 48 w 74"/>
                  <a:gd name="T33" fmla="*/ 88 h 112"/>
                  <a:gd name="T34" fmla="*/ 38 w 74"/>
                  <a:gd name="T35" fmla="*/ 94 h 112"/>
                  <a:gd name="T36" fmla="*/ 31 w 74"/>
                  <a:gd name="T37" fmla="*/ 100 h 112"/>
                  <a:gd name="T38" fmla="*/ 0 w 74"/>
                  <a:gd name="T39" fmla="*/ 94 h 112"/>
                  <a:gd name="T40" fmla="*/ 23 w 74"/>
                  <a:gd name="T41" fmla="*/ 0 h 112"/>
                  <a:gd name="T42" fmla="*/ 107 w 74"/>
                  <a:gd name="T43" fmla="*/ 0 h 112"/>
                  <a:gd name="T44" fmla="*/ 107 w 74"/>
                  <a:gd name="T45" fmla="*/ 35 h 112"/>
                  <a:gd name="T46" fmla="*/ 48 w 74"/>
                  <a:gd name="T47" fmla="*/ 35 h 112"/>
                  <a:gd name="T48" fmla="*/ 41 w 74"/>
                  <a:gd name="T49" fmla="*/ 63 h 112"/>
                  <a:gd name="T50" fmla="*/ 54 w 74"/>
                  <a:gd name="T51" fmla="*/ 60 h 112"/>
                  <a:gd name="T52" fmla="*/ 63 w 74"/>
                  <a:gd name="T53" fmla="*/ 56 h 112"/>
                  <a:gd name="T54" fmla="*/ 79 w 74"/>
                  <a:gd name="T55" fmla="*/ 60 h 112"/>
                  <a:gd name="T56" fmla="*/ 88 w 74"/>
                  <a:gd name="T57" fmla="*/ 63 h 112"/>
                  <a:gd name="T58" fmla="*/ 101 w 74"/>
                  <a:gd name="T59" fmla="*/ 72 h 112"/>
                  <a:gd name="T60" fmla="*/ 107 w 74"/>
                  <a:gd name="T61" fmla="*/ 85 h 112"/>
                  <a:gd name="T62" fmla="*/ 113 w 74"/>
                  <a:gd name="T63" fmla="*/ 96 h 112"/>
                  <a:gd name="T64" fmla="*/ 117 w 74"/>
                  <a:gd name="T65" fmla="*/ 113 h 112"/>
                  <a:gd name="T66" fmla="*/ 113 w 74"/>
                  <a:gd name="T67" fmla="*/ 129 h 112"/>
                  <a:gd name="T68" fmla="*/ 111 w 74"/>
                  <a:gd name="T69" fmla="*/ 141 h 112"/>
                  <a:gd name="T70" fmla="*/ 104 w 74"/>
                  <a:gd name="T71" fmla="*/ 154 h 112"/>
                  <a:gd name="T72" fmla="*/ 94 w 74"/>
                  <a:gd name="T73" fmla="*/ 163 h 112"/>
                  <a:gd name="T74" fmla="*/ 82 w 74"/>
                  <a:gd name="T75" fmla="*/ 169 h 112"/>
                  <a:gd name="T76" fmla="*/ 69 w 74"/>
                  <a:gd name="T77" fmla="*/ 173 h 112"/>
                  <a:gd name="T78" fmla="*/ 57 w 74"/>
                  <a:gd name="T79" fmla="*/ 175 h 112"/>
                  <a:gd name="T80" fmla="*/ 41 w 74"/>
                  <a:gd name="T81" fmla="*/ 173 h 112"/>
                  <a:gd name="T82" fmla="*/ 29 w 74"/>
                  <a:gd name="T83" fmla="*/ 169 h 112"/>
                  <a:gd name="T84" fmla="*/ 16 w 74"/>
                  <a:gd name="T85" fmla="*/ 160 h 112"/>
                  <a:gd name="T86" fmla="*/ 10 w 74"/>
                  <a:gd name="T87" fmla="*/ 150 h 112"/>
                  <a:gd name="T88" fmla="*/ 4 w 74"/>
                  <a:gd name="T89" fmla="*/ 138 h 112"/>
                  <a:gd name="T90" fmla="*/ 0 w 74"/>
                  <a:gd name="T91" fmla="*/ 123 h 11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74"/>
                  <a:gd name="T139" fmla="*/ 0 h 112"/>
                  <a:gd name="T140" fmla="*/ 74 w 74"/>
                  <a:gd name="T141" fmla="*/ 112 h 11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74" h="112">
                    <a:moveTo>
                      <a:pt x="0" y="78"/>
                    </a:moveTo>
                    <a:lnTo>
                      <a:pt x="18" y="76"/>
                    </a:lnTo>
                    <a:lnTo>
                      <a:pt x="20" y="82"/>
                    </a:lnTo>
                    <a:lnTo>
                      <a:pt x="24" y="88"/>
                    </a:lnTo>
                    <a:lnTo>
                      <a:pt x="30" y="92"/>
                    </a:lnTo>
                    <a:lnTo>
                      <a:pt x="36" y="92"/>
                    </a:lnTo>
                    <a:lnTo>
                      <a:pt x="42" y="92"/>
                    </a:lnTo>
                    <a:lnTo>
                      <a:pt x="48" y="88"/>
                    </a:lnTo>
                    <a:lnTo>
                      <a:pt x="50" y="84"/>
                    </a:lnTo>
                    <a:lnTo>
                      <a:pt x="52" y="80"/>
                    </a:lnTo>
                    <a:lnTo>
                      <a:pt x="52" y="74"/>
                    </a:lnTo>
                    <a:lnTo>
                      <a:pt x="52" y="68"/>
                    </a:lnTo>
                    <a:lnTo>
                      <a:pt x="50" y="64"/>
                    </a:lnTo>
                    <a:lnTo>
                      <a:pt x="48" y="60"/>
                    </a:lnTo>
                    <a:lnTo>
                      <a:pt x="42" y="56"/>
                    </a:lnTo>
                    <a:lnTo>
                      <a:pt x="36" y="56"/>
                    </a:lnTo>
                    <a:lnTo>
                      <a:pt x="30" y="56"/>
                    </a:lnTo>
                    <a:lnTo>
                      <a:pt x="24" y="60"/>
                    </a:lnTo>
                    <a:lnTo>
                      <a:pt x="20" y="64"/>
                    </a:lnTo>
                    <a:lnTo>
                      <a:pt x="0" y="60"/>
                    </a:lnTo>
                    <a:lnTo>
                      <a:pt x="14" y="0"/>
                    </a:lnTo>
                    <a:lnTo>
                      <a:pt x="68" y="0"/>
                    </a:lnTo>
                    <a:lnTo>
                      <a:pt x="68" y="22"/>
                    </a:lnTo>
                    <a:lnTo>
                      <a:pt x="30" y="22"/>
                    </a:lnTo>
                    <a:lnTo>
                      <a:pt x="26" y="40"/>
                    </a:lnTo>
                    <a:lnTo>
                      <a:pt x="34" y="38"/>
                    </a:lnTo>
                    <a:lnTo>
                      <a:pt x="40" y="36"/>
                    </a:lnTo>
                    <a:lnTo>
                      <a:pt x="50" y="38"/>
                    </a:lnTo>
                    <a:lnTo>
                      <a:pt x="56" y="40"/>
                    </a:lnTo>
                    <a:lnTo>
                      <a:pt x="64" y="46"/>
                    </a:lnTo>
                    <a:lnTo>
                      <a:pt x="68" y="54"/>
                    </a:lnTo>
                    <a:lnTo>
                      <a:pt x="72" y="62"/>
                    </a:lnTo>
                    <a:lnTo>
                      <a:pt x="74" y="72"/>
                    </a:lnTo>
                    <a:lnTo>
                      <a:pt x="72" y="82"/>
                    </a:lnTo>
                    <a:lnTo>
                      <a:pt x="70" y="90"/>
                    </a:lnTo>
                    <a:lnTo>
                      <a:pt x="66" y="98"/>
                    </a:lnTo>
                    <a:lnTo>
                      <a:pt x="60" y="104"/>
                    </a:lnTo>
                    <a:lnTo>
                      <a:pt x="52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6" y="110"/>
                    </a:lnTo>
                    <a:lnTo>
                      <a:pt x="18" y="108"/>
                    </a:lnTo>
                    <a:lnTo>
                      <a:pt x="10" y="102"/>
                    </a:lnTo>
                    <a:lnTo>
                      <a:pt x="6" y="96"/>
                    </a:lnTo>
                    <a:lnTo>
                      <a:pt x="2" y="88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" name="Freeform 51"/>
              <p:cNvSpPr>
                <a:spLocks noChangeAspect="1" noEditPoints="1"/>
              </p:cNvSpPr>
              <p:nvPr/>
            </p:nvSpPr>
            <p:spPr bwMode="auto">
              <a:xfrm>
                <a:off x="1158" y="2290"/>
                <a:ext cx="90" cy="140"/>
              </a:xfrm>
              <a:custGeom>
                <a:avLst/>
                <a:gdLst>
                  <a:gd name="T0" fmla="*/ 56 w 72"/>
                  <a:gd name="T1" fmla="*/ 0 h 112"/>
                  <a:gd name="T2" fmla="*/ 69 w 72"/>
                  <a:gd name="T3" fmla="*/ 0 h 112"/>
                  <a:gd name="T4" fmla="*/ 77 w 72"/>
                  <a:gd name="T5" fmla="*/ 4 h 112"/>
                  <a:gd name="T6" fmla="*/ 88 w 72"/>
                  <a:gd name="T7" fmla="*/ 10 h 112"/>
                  <a:gd name="T8" fmla="*/ 96 w 72"/>
                  <a:gd name="T9" fmla="*/ 16 h 112"/>
                  <a:gd name="T10" fmla="*/ 110 w 72"/>
                  <a:gd name="T11" fmla="*/ 44 h 112"/>
                  <a:gd name="T12" fmla="*/ 112 w 72"/>
                  <a:gd name="T13" fmla="*/ 88 h 112"/>
                  <a:gd name="T14" fmla="*/ 110 w 72"/>
                  <a:gd name="T15" fmla="*/ 129 h 112"/>
                  <a:gd name="T16" fmla="*/ 96 w 72"/>
                  <a:gd name="T17" fmla="*/ 156 h 112"/>
                  <a:gd name="T18" fmla="*/ 88 w 72"/>
                  <a:gd name="T19" fmla="*/ 166 h 112"/>
                  <a:gd name="T20" fmla="*/ 77 w 72"/>
                  <a:gd name="T21" fmla="*/ 169 h 112"/>
                  <a:gd name="T22" fmla="*/ 69 w 72"/>
                  <a:gd name="T23" fmla="*/ 173 h 112"/>
                  <a:gd name="T24" fmla="*/ 56 w 72"/>
                  <a:gd name="T25" fmla="*/ 175 h 112"/>
                  <a:gd name="T26" fmla="*/ 44 w 72"/>
                  <a:gd name="T27" fmla="*/ 173 h 112"/>
                  <a:gd name="T28" fmla="*/ 34 w 72"/>
                  <a:gd name="T29" fmla="*/ 169 h 112"/>
                  <a:gd name="T30" fmla="*/ 25 w 72"/>
                  <a:gd name="T31" fmla="*/ 163 h 112"/>
                  <a:gd name="T32" fmla="*/ 15 w 72"/>
                  <a:gd name="T33" fmla="*/ 156 h 112"/>
                  <a:gd name="T34" fmla="*/ 4 w 72"/>
                  <a:gd name="T35" fmla="*/ 129 h 112"/>
                  <a:gd name="T36" fmla="*/ 0 w 72"/>
                  <a:gd name="T37" fmla="*/ 88 h 112"/>
                  <a:gd name="T38" fmla="*/ 6 w 72"/>
                  <a:gd name="T39" fmla="*/ 44 h 112"/>
                  <a:gd name="T40" fmla="*/ 19 w 72"/>
                  <a:gd name="T41" fmla="*/ 16 h 112"/>
                  <a:gd name="T42" fmla="*/ 25 w 72"/>
                  <a:gd name="T43" fmla="*/ 10 h 112"/>
                  <a:gd name="T44" fmla="*/ 34 w 72"/>
                  <a:gd name="T45" fmla="*/ 4 h 112"/>
                  <a:gd name="T46" fmla="*/ 44 w 72"/>
                  <a:gd name="T47" fmla="*/ 0 h 112"/>
                  <a:gd name="T48" fmla="*/ 56 w 72"/>
                  <a:gd name="T49" fmla="*/ 0 h 112"/>
                  <a:gd name="T50" fmla="*/ 56 w 72"/>
                  <a:gd name="T51" fmla="*/ 29 h 112"/>
                  <a:gd name="T52" fmla="*/ 50 w 72"/>
                  <a:gd name="T53" fmla="*/ 31 h 112"/>
                  <a:gd name="T54" fmla="*/ 44 w 72"/>
                  <a:gd name="T55" fmla="*/ 31 h 112"/>
                  <a:gd name="T56" fmla="*/ 40 w 72"/>
                  <a:gd name="T57" fmla="*/ 37 h 112"/>
                  <a:gd name="T58" fmla="*/ 37 w 72"/>
                  <a:gd name="T59" fmla="*/ 46 h 112"/>
                  <a:gd name="T60" fmla="*/ 34 w 72"/>
                  <a:gd name="T61" fmla="*/ 56 h 112"/>
                  <a:gd name="T62" fmla="*/ 34 w 72"/>
                  <a:gd name="T63" fmla="*/ 69 h 112"/>
                  <a:gd name="T64" fmla="*/ 34 w 72"/>
                  <a:gd name="T65" fmla="*/ 88 h 112"/>
                  <a:gd name="T66" fmla="*/ 34 w 72"/>
                  <a:gd name="T67" fmla="*/ 104 h 112"/>
                  <a:gd name="T68" fmla="*/ 34 w 72"/>
                  <a:gd name="T69" fmla="*/ 116 h 112"/>
                  <a:gd name="T70" fmla="*/ 37 w 72"/>
                  <a:gd name="T71" fmla="*/ 125 h 112"/>
                  <a:gd name="T72" fmla="*/ 40 w 72"/>
                  <a:gd name="T73" fmla="*/ 135 h 112"/>
                  <a:gd name="T74" fmla="*/ 44 w 72"/>
                  <a:gd name="T75" fmla="*/ 141 h 112"/>
                  <a:gd name="T76" fmla="*/ 50 w 72"/>
                  <a:gd name="T77" fmla="*/ 144 h 112"/>
                  <a:gd name="T78" fmla="*/ 56 w 72"/>
                  <a:gd name="T79" fmla="*/ 144 h 112"/>
                  <a:gd name="T80" fmla="*/ 62 w 72"/>
                  <a:gd name="T81" fmla="*/ 144 h 112"/>
                  <a:gd name="T82" fmla="*/ 69 w 72"/>
                  <a:gd name="T83" fmla="*/ 141 h 112"/>
                  <a:gd name="T84" fmla="*/ 75 w 72"/>
                  <a:gd name="T85" fmla="*/ 135 h 112"/>
                  <a:gd name="T86" fmla="*/ 77 w 72"/>
                  <a:gd name="T87" fmla="*/ 129 h 112"/>
                  <a:gd name="T88" fmla="*/ 77 w 72"/>
                  <a:gd name="T89" fmla="*/ 119 h 112"/>
                  <a:gd name="T90" fmla="*/ 81 w 72"/>
                  <a:gd name="T91" fmla="*/ 104 h 112"/>
                  <a:gd name="T92" fmla="*/ 81 w 72"/>
                  <a:gd name="T93" fmla="*/ 88 h 112"/>
                  <a:gd name="T94" fmla="*/ 81 w 72"/>
                  <a:gd name="T95" fmla="*/ 69 h 112"/>
                  <a:gd name="T96" fmla="*/ 77 w 72"/>
                  <a:gd name="T97" fmla="*/ 56 h 112"/>
                  <a:gd name="T98" fmla="*/ 77 w 72"/>
                  <a:gd name="T99" fmla="*/ 46 h 112"/>
                  <a:gd name="T100" fmla="*/ 75 w 72"/>
                  <a:gd name="T101" fmla="*/ 37 h 112"/>
                  <a:gd name="T102" fmla="*/ 69 w 72"/>
                  <a:gd name="T103" fmla="*/ 31 h 112"/>
                  <a:gd name="T104" fmla="*/ 62 w 72"/>
                  <a:gd name="T105" fmla="*/ 31 h 112"/>
                  <a:gd name="T106" fmla="*/ 56 w 72"/>
                  <a:gd name="T107" fmla="*/ 29 h 11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2"/>
                  <a:gd name="T163" fmla="*/ 0 h 112"/>
                  <a:gd name="T164" fmla="*/ 72 w 72"/>
                  <a:gd name="T165" fmla="*/ 112 h 11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2" h="112">
                    <a:moveTo>
                      <a:pt x="36" y="0"/>
                    </a:moveTo>
                    <a:lnTo>
                      <a:pt x="44" y="0"/>
                    </a:lnTo>
                    <a:lnTo>
                      <a:pt x="50" y="2"/>
                    </a:lnTo>
                    <a:lnTo>
                      <a:pt x="56" y="6"/>
                    </a:lnTo>
                    <a:lnTo>
                      <a:pt x="62" y="10"/>
                    </a:lnTo>
                    <a:lnTo>
                      <a:pt x="70" y="28"/>
                    </a:lnTo>
                    <a:lnTo>
                      <a:pt x="72" y="56"/>
                    </a:lnTo>
                    <a:lnTo>
                      <a:pt x="70" y="82"/>
                    </a:lnTo>
                    <a:lnTo>
                      <a:pt x="62" y="100"/>
                    </a:lnTo>
                    <a:lnTo>
                      <a:pt x="56" y="106"/>
                    </a:lnTo>
                    <a:lnTo>
                      <a:pt x="50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8" y="110"/>
                    </a:lnTo>
                    <a:lnTo>
                      <a:pt x="22" y="108"/>
                    </a:lnTo>
                    <a:lnTo>
                      <a:pt x="16" y="104"/>
                    </a:lnTo>
                    <a:lnTo>
                      <a:pt x="10" y="100"/>
                    </a:lnTo>
                    <a:lnTo>
                      <a:pt x="2" y="82"/>
                    </a:lnTo>
                    <a:lnTo>
                      <a:pt x="0" y="56"/>
                    </a:lnTo>
                    <a:lnTo>
                      <a:pt x="4" y="28"/>
                    </a:lnTo>
                    <a:lnTo>
                      <a:pt x="12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6" y="0"/>
                    </a:lnTo>
                    <a:close/>
                    <a:moveTo>
                      <a:pt x="36" y="18"/>
                    </a:moveTo>
                    <a:lnTo>
                      <a:pt x="32" y="20"/>
                    </a:lnTo>
                    <a:lnTo>
                      <a:pt x="28" y="20"/>
                    </a:lnTo>
                    <a:lnTo>
                      <a:pt x="26" y="24"/>
                    </a:lnTo>
                    <a:lnTo>
                      <a:pt x="24" y="30"/>
                    </a:lnTo>
                    <a:lnTo>
                      <a:pt x="22" y="36"/>
                    </a:lnTo>
                    <a:lnTo>
                      <a:pt x="22" y="44"/>
                    </a:lnTo>
                    <a:lnTo>
                      <a:pt x="22" y="56"/>
                    </a:lnTo>
                    <a:lnTo>
                      <a:pt x="22" y="66"/>
                    </a:lnTo>
                    <a:lnTo>
                      <a:pt x="22" y="74"/>
                    </a:lnTo>
                    <a:lnTo>
                      <a:pt x="24" y="80"/>
                    </a:lnTo>
                    <a:lnTo>
                      <a:pt x="26" y="86"/>
                    </a:lnTo>
                    <a:lnTo>
                      <a:pt x="28" y="90"/>
                    </a:lnTo>
                    <a:lnTo>
                      <a:pt x="32" y="92"/>
                    </a:lnTo>
                    <a:lnTo>
                      <a:pt x="36" y="92"/>
                    </a:lnTo>
                    <a:lnTo>
                      <a:pt x="40" y="92"/>
                    </a:lnTo>
                    <a:lnTo>
                      <a:pt x="44" y="90"/>
                    </a:lnTo>
                    <a:lnTo>
                      <a:pt x="48" y="86"/>
                    </a:lnTo>
                    <a:lnTo>
                      <a:pt x="50" y="82"/>
                    </a:lnTo>
                    <a:lnTo>
                      <a:pt x="50" y="76"/>
                    </a:lnTo>
                    <a:lnTo>
                      <a:pt x="52" y="66"/>
                    </a:lnTo>
                    <a:lnTo>
                      <a:pt x="52" y="56"/>
                    </a:lnTo>
                    <a:lnTo>
                      <a:pt x="52" y="44"/>
                    </a:lnTo>
                    <a:lnTo>
                      <a:pt x="50" y="36"/>
                    </a:lnTo>
                    <a:lnTo>
                      <a:pt x="50" y="30"/>
                    </a:lnTo>
                    <a:lnTo>
                      <a:pt x="48" y="24"/>
                    </a:lnTo>
                    <a:lnTo>
                      <a:pt x="44" y="20"/>
                    </a:lnTo>
                    <a:lnTo>
                      <a:pt x="40" y="20"/>
                    </a:ln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" name="Freeform 52"/>
              <p:cNvSpPr>
                <a:spLocks noChangeAspect="1" noEditPoints="1"/>
              </p:cNvSpPr>
              <p:nvPr/>
            </p:nvSpPr>
            <p:spPr bwMode="auto">
              <a:xfrm>
                <a:off x="1268" y="2290"/>
                <a:ext cx="90" cy="140"/>
              </a:xfrm>
              <a:custGeom>
                <a:avLst/>
                <a:gdLst>
                  <a:gd name="T0" fmla="*/ 56 w 72"/>
                  <a:gd name="T1" fmla="*/ 0 h 112"/>
                  <a:gd name="T2" fmla="*/ 69 w 72"/>
                  <a:gd name="T3" fmla="*/ 0 h 112"/>
                  <a:gd name="T4" fmla="*/ 77 w 72"/>
                  <a:gd name="T5" fmla="*/ 4 h 112"/>
                  <a:gd name="T6" fmla="*/ 88 w 72"/>
                  <a:gd name="T7" fmla="*/ 10 h 112"/>
                  <a:gd name="T8" fmla="*/ 94 w 72"/>
                  <a:gd name="T9" fmla="*/ 16 h 112"/>
                  <a:gd name="T10" fmla="*/ 106 w 72"/>
                  <a:gd name="T11" fmla="*/ 44 h 112"/>
                  <a:gd name="T12" fmla="*/ 112 w 72"/>
                  <a:gd name="T13" fmla="*/ 88 h 112"/>
                  <a:gd name="T14" fmla="*/ 106 w 72"/>
                  <a:gd name="T15" fmla="*/ 129 h 112"/>
                  <a:gd name="T16" fmla="*/ 94 w 72"/>
                  <a:gd name="T17" fmla="*/ 156 h 112"/>
                  <a:gd name="T18" fmla="*/ 88 w 72"/>
                  <a:gd name="T19" fmla="*/ 166 h 112"/>
                  <a:gd name="T20" fmla="*/ 77 w 72"/>
                  <a:gd name="T21" fmla="*/ 169 h 112"/>
                  <a:gd name="T22" fmla="*/ 69 w 72"/>
                  <a:gd name="T23" fmla="*/ 173 h 112"/>
                  <a:gd name="T24" fmla="*/ 56 w 72"/>
                  <a:gd name="T25" fmla="*/ 175 h 112"/>
                  <a:gd name="T26" fmla="*/ 44 w 72"/>
                  <a:gd name="T27" fmla="*/ 173 h 112"/>
                  <a:gd name="T28" fmla="*/ 31 w 72"/>
                  <a:gd name="T29" fmla="*/ 169 h 112"/>
                  <a:gd name="T30" fmla="*/ 21 w 72"/>
                  <a:gd name="T31" fmla="*/ 163 h 112"/>
                  <a:gd name="T32" fmla="*/ 15 w 72"/>
                  <a:gd name="T33" fmla="*/ 156 h 112"/>
                  <a:gd name="T34" fmla="*/ 4 w 72"/>
                  <a:gd name="T35" fmla="*/ 129 h 112"/>
                  <a:gd name="T36" fmla="*/ 0 w 72"/>
                  <a:gd name="T37" fmla="*/ 88 h 112"/>
                  <a:gd name="T38" fmla="*/ 4 w 72"/>
                  <a:gd name="T39" fmla="*/ 44 h 112"/>
                  <a:gd name="T40" fmla="*/ 15 w 72"/>
                  <a:gd name="T41" fmla="*/ 16 h 112"/>
                  <a:gd name="T42" fmla="*/ 25 w 72"/>
                  <a:gd name="T43" fmla="*/ 10 h 112"/>
                  <a:gd name="T44" fmla="*/ 34 w 72"/>
                  <a:gd name="T45" fmla="*/ 4 h 112"/>
                  <a:gd name="T46" fmla="*/ 44 w 72"/>
                  <a:gd name="T47" fmla="*/ 0 h 112"/>
                  <a:gd name="T48" fmla="*/ 56 w 72"/>
                  <a:gd name="T49" fmla="*/ 0 h 112"/>
                  <a:gd name="T50" fmla="*/ 56 w 72"/>
                  <a:gd name="T51" fmla="*/ 29 h 112"/>
                  <a:gd name="T52" fmla="*/ 50 w 72"/>
                  <a:gd name="T53" fmla="*/ 31 h 112"/>
                  <a:gd name="T54" fmla="*/ 44 w 72"/>
                  <a:gd name="T55" fmla="*/ 31 h 112"/>
                  <a:gd name="T56" fmla="*/ 37 w 72"/>
                  <a:gd name="T57" fmla="*/ 37 h 112"/>
                  <a:gd name="T58" fmla="*/ 34 w 72"/>
                  <a:gd name="T59" fmla="*/ 46 h 112"/>
                  <a:gd name="T60" fmla="*/ 34 w 72"/>
                  <a:gd name="T61" fmla="*/ 56 h 112"/>
                  <a:gd name="T62" fmla="*/ 31 w 72"/>
                  <a:gd name="T63" fmla="*/ 69 h 112"/>
                  <a:gd name="T64" fmla="*/ 31 w 72"/>
                  <a:gd name="T65" fmla="*/ 88 h 112"/>
                  <a:gd name="T66" fmla="*/ 31 w 72"/>
                  <a:gd name="T67" fmla="*/ 104 h 112"/>
                  <a:gd name="T68" fmla="*/ 34 w 72"/>
                  <a:gd name="T69" fmla="*/ 116 h 112"/>
                  <a:gd name="T70" fmla="*/ 34 w 72"/>
                  <a:gd name="T71" fmla="*/ 125 h 112"/>
                  <a:gd name="T72" fmla="*/ 37 w 72"/>
                  <a:gd name="T73" fmla="*/ 135 h 112"/>
                  <a:gd name="T74" fmla="*/ 44 w 72"/>
                  <a:gd name="T75" fmla="*/ 141 h 112"/>
                  <a:gd name="T76" fmla="*/ 50 w 72"/>
                  <a:gd name="T77" fmla="*/ 144 h 112"/>
                  <a:gd name="T78" fmla="*/ 56 w 72"/>
                  <a:gd name="T79" fmla="*/ 144 h 112"/>
                  <a:gd name="T80" fmla="*/ 62 w 72"/>
                  <a:gd name="T81" fmla="*/ 144 h 112"/>
                  <a:gd name="T82" fmla="*/ 69 w 72"/>
                  <a:gd name="T83" fmla="*/ 141 h 112"/>
                  <a:gd name="T84" fmla="*/ 71 w 72"/>
                  <a:gd name="T85" fmla="*/ 135 h 112"/>
                  <a:gd name="T86" fmla="*/ 75 w 72"/>
                  <a:gd name="T87" fmla="*/ 129 h 112"/>
                  <a:gd name="T88" fmla="*/ 77 w 72"/>
                  <a:gd name="T89" fmla="*/ 119 h 112"/>
                  <a:gd name="T90" fmla="*/ 77 w 72"/>
                  <a:gd name="T91" fmla="*/ 104 h 112"/>
                  <a:gd name="T92" fmla="*/ 77 w 72"/>
                  <a:gd name="T93" fmla="*/ 88 h 112"/>
                  <a:gd name="T94" fmla="*/ 77 w 72"/>
                  <a:gd name="T95" fmla="*/ 69 h 112"/>
                  <a:gd name="T96" fmla="*/ 77 w 72"/>
                  <a:gd name="T97" fmla="*/ 56 h 112"/>
                  <a:gd name="T98" fmla="*/ 75 w 72"/>
                  <a:gd name="T99" fmla="*/ 46 h 112"/>
                  <a:gd name="T100" fmla="*/ 71 w 72"/>
                  <a:gd name="T101" fmla="*/ 37 h 112"/>
                  <a:gd name="T102" fmla="*/ 69 w 72"/>
                  <a:gd name="T103" fmla="*/ 31 h 112"/>
                  <a:gd name="T104" fmla="*/ 62 w 72"/>
                  <a:gd name="T105" fmla="*/ 31 h 112"/>
                  <a:gd name="T106" fmla="*/ 56 w 72"/>
                  <a:gd name="T107" fmla="*/ 29 h 11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2"/>
                  <a:gd name="T163" fmla="*/ 0 h 112"/>
                  <a:gd name="T164" fmla="*/ 72 w 72"/>
                  <a:gd name="T165" fmla="*/ 112 h 11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2" h="112">
                    <a:moveTo>
                      <a:pt x="36" y="0"/>
                    </a:moveTo>
                    <a:lnTo>
                      <a:pt x="44" y="0"/>
                    </a:lnTo>
                    <a:lnTo>
                      <a:pt x="50" y="2"/>
                    </a:lnTo>
                    <a:lnTo>
                      <a:pt x="56" y="6"/>
                    </a:lnTo>
                    <a:lnTo>
                      <a:pt x="60" y="10"/>
                    </a:lnTo>
                    <a:lnTo>
                      <a:pt x="68" y="28"/>
                    </a:lnTo>
                    <a:lnTo>
                      <a:pt x="72" y="56"/>
                    </a:lnTo>
                    <a:lnTo>
                      <a:pt x="68" y="82"/>
                    </a:lnTo>
                    <a:lnTo>
                      <a:pt x="60" y="100"/>
                    </a:lnTo>
                    <a:lnTo>
                      <a:pt x="56" y="106"/>
                    </a:lnTo>
                    <a:lnTo>
                      <a:pt x="50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8" y="110"/>
                    </a:lnTo>
                    <a:lnTo>
                      <a:pt x="20" y="108"/>
                    </a:lnTo>
                    <a:lnTo>
                      <a:pt x="14" y="104"/>
                    </a:lnTo>
                    <a:lnTo>
                      <a:pt x="10" y="100"/>
                    </a:lnTo>
                    <a:lnTo>
                      <a:pt x="2" y="82"/>
                    </a:lnTo>
                    <a:lnTo>
                      <a:pt x="0" y="56"/>
                    </a:lnTo>
                    <a:lnTo>
                      <a:pt x="2" y="28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6" y="0"/>
                    </a:lnTo>
                    <a:close/>
                    <a:moveTo>
                      <a:pt x="36" y="18"/>
                    </a:moveTo>
                    <a:lnTo>
                      <a:pt x="32" y="20"/>
                    </a:lnTo>
                    <a:lnTo>
                      <a:pt x="28" y="20"/>
                    </a:lnTo>
                    <a:lnTo>
                      <a:pt x="24" y="24"/>
                    </a:lnTo>
                    <a:lnTo>
                      <a:pt x="22" y="30"/>
                    </a:lnTo>
                    <a:lnTo>
                      <a:pt x="22" y="36"/>
                    </a:lnTo>
                    <a:lnTo>
                      <a:pt x="20" y="44"/>
                    </a:lnTo>
                    <a:lnTo>
                      <a:pt x="20" y="56"/>
                    </a:lnTo>
                    <a:lnTo>
                      <a:pt x="20" y="66"/>
                    </a:lnTo>
                    <a:lnTo>
                      <a:pt x="22" y="74"/>
                    </a:lnTo>
                    <a:lnTo>
                      <a:pt x="22" y="80"/>
                    </a:lnTo>
                    <a:lnTo>
                      <a:pt x="24" y="86"/>
                    </a:lnTo>
                    <a:lnTo>
                      <a:pt x="28" y="90"/>
                    </a:lnTo>
                    <a:lnTo>
                      <a:pt x="32" y="92"/>
                    </a:lnTo>
                    <a:lnTo>
                      <a:pt x="36" y="92"/>
                    </a:lnTo>
                    <a:lnTo>
                      <a:pt x="40" y="92"/>
                    </a:lnTo>
                    <a:lnTo>
                      <a:pt x="44" y="90"/>
                    </a:lnTo>
                    <a:lnTo>
                      <a:pt x="46" y="86"/>
                    </a:lnTo>
                    <a:lnTo>
                      <a:pt x="48" y="82"/>
                    </a:lnTo>
                    <a:lnTo>
                      <a:pt x="50" y="76"/>
                    </a:lnTo>
                    <a:lnTo>
                      <a:pt x="50" y="66"/>
                    </a:lnTo>
                    <a:lnTo>
                      <a:pt x="50" y="56"/>
                    </a:lnTo>
                    <a:lnTo>
                      <a:pt x="50" y="44"/>
                    </a:lnTo>
                    <a:lnTo>
                      <a:pt x="50" y="36"/>
                    </a:lnTo>
                    <a:lnTo>
                      <a:pt x="48" y="30"/>
                    </a:lnTo>
                    <a:lnTo>
                      <a:pt x="46" y="24"/>
                    </a:lnTo>
                    <a:lnTo>
                      <a:pt x="44" y="20"/>
                    </a:lnTo>
                    <a:lnTo>
                      <a:pt x="40" y="20"/>
                    </a:ln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" name="Freeform 53"/>
              <p:cNvSpPr>
                <a:spLocks noChangeAspect="1"/>
              </p:cNvSpPr>
              <p:nvPr/>
            </p:nvSpPr>
            <p:spPr bwMode="auto">
              <a:xfrm>
                <a:off x="932" y="1802"/>
                <a:ext cx="90" cy="138"/>
              </a:xfrm>
              <a:custGeom>
                <a:avLst/>
                <a:gdLst>
                  <a:gd name="T0" fmla="*/ 112 w 72"/>
                  <a:gd name="T1" fmla="*/ 142 h 110"/>
                  <a:gd name="T2" fmla="*/ 112 w 72"/>
                  <a:gd name="T3" fmla="*/ 173 h 110"/>
                  <a:gd name="T4" fmla="*/ 0 w 72"/>
                  <a:gd name="T5" fmla="*/ 173 h 110"/>
                  <a:gd name="T6" fmla="*/ 4 w 72"/>
                  <a:gd name="T7" fmla="*/ 157 h 110"/>
                  <a:gd name="T8" fmla="*/ 12 w 72"/>
                  <a:gd name="T9" fmla="*/ 142 h 110"/>
                  <a:gd name="T10" fmla="*/ 19 w 72"/>
                  <a:gd name="T11" fmla="*/ 129 h 110"/>
                  <a:gd name="T12" fmla="*/ 31 w 72"/>
                  <a:gd name="T13" fmla="*/ 117 h 110"/>
                  <a:gd name="T14" fmla="*/ 46 w 72"/>
                  <a:gd name="T15" fmla="*/ 100 h 110"/>
                  <a:gd name="T16" fmla="*/ 56 w 72"/>
                  <a:gd name="T17" fmla="*/ 92 h 110"/>
                  <a:gd name="T18" fmla="*/ 65 w 72"/>
                  <a:gd name="T19" fmla="*/ 82 h 110"/>
                  <a:gd name="T20" fmla="*/ 71 w 72"/>
                  <a:gd name="T21" fmla="*/ 75 h 110"/>
                  <a:gd name="T22" fmla="*/ 75 w 72"/>
                  <a:gd name="T23" fmla="*/ 73 h 110"/>
                  <a:gd name="T24" fmla="*/ 77 w 72"/>
                  <a:gd name="T25" fmla="*/ 63 h 110"/>
                  <a:gd name="T26" fmla="*/ 81 w 72"/>
                  <a:gd name="T27" fmla="*/ 50 h 110"/>
                  <a:gd name="T28" fmla="*/ 77 w 72"/>
                  <a:gd name="T29" fmla="*/ 41 h 110"/>
                  <a:gd name="T30" fmla="*/ 75 w 72"/>
                  <a:gd name="T31" fmla="*/ 35 h 110"/>
                  <a:gd name="T32" fmla="*/ 69 w 72"/>
                  <a:gd name="T33" fmla="*/ 31 h 110"/>
                  <a:gd name="T34" fmla="*/ 59 w 72"/>
                  <a:gd name="T35" fmla="*/ 29 h 110"/>
                  <a:gd name="T36" fmla="*/ 50 w 72"/>
                  <a:gd name="T37" fmla="*/ 31 h 110"/>
                  <a:gd name="T38" fmla="*/ 44 w 72"/>
                  <a:gd name="T39" fmla="*/ 35 h 110"/>
                  <a:gd name="T40" fmla="*/ 40 w 72"/>
                  <a:gd name="T41" fmla="*/ 41 h 110"/>
                  <a:gd name="T42" fmla="*/ 37 w 72"/>
                  <a:gd name="T43" fmla="*/ 48 h 110"/>
                  <a:gd name="T44" fmla="*/ 34 w 72"/>
                  <a:gd name="T45" fmla="*/ 54 h 110"/>
                  <a:gd name="T46" fmla="*/ 4 w 72"/>
                  <a:gd name="T47" fmla="*/ 50 h 110"/>
                  <a:gd name="T48" fmla="*/ 6 w 72"/>
                  <a:gd name="T49" fmla="*/ 35 h 110"/>
                  <a:gd name="T50" fmla="*/ 12 w 72"/>
                  <a:gd name="T51" fmla="*/ 23 h 110"/>
                  <a:gd name="T52" fmla="*/ 21 w 72"/>
                  <a:gd name="T53" fmla="*/ 13 h 110"/>
                  <a:gd name="T54" fmla="*/ 31 w 72"/>
                  <a:gd name="T55" fmla="*/ 4 h 110"/>
                  <a:gd name="T56" fmla="*/ 44 w 72"/>
                  <a:gd name="T57" fmla="*/ 0 h 110"/>
                  <a:gd name="T58" fmla="*/ 59 w 72"/>
                  <a:gd name="T59" fmla="*/ 0 h 110"/>
                  <a:gd name="T60" fmla="*/ 75 w 72"/>
                  <a:gd name="T61" fmla="*/ 0 h 110"/>
                  <a:gd name="T62" fmla="*/ 88 w 72"/>
                  <a:gd name="T63" fmla="*/ 6 h 110"/>
                  <a:gd name="T64" fmla="*/ 100 w 72"/>
                  <a:gd name="T65" fmla="*/ 13 h 110"/>
                  <a:gd name="T66" fmla="*/ 106 w 72"/>
                  <a:gd name="T67" fmla="*/ 23 h 110"/>
                  <a:gd name="T68" fmla="*/ 112 w 72"/>
                  <a:gd name="T69" fmla="*/ 35 h 110"/>
                  <a:gd name="T70" fmla="*/ 112 w 72"/>
                  <a:gd name="T71" fmla="*/ 48 h 110"/>
                  <a:gd name="T72" fmla="*/ 112 w 72"/>
                  <a:gd name="T73" fmla="*/ 56 h 110"/>
                  <a:gd name="T74" fmla="*/ 110 w 72"/>
                  <a:gd name="T75" fmla="*/ 69 h 110"/>
                  <a:gd name="T76" fmla="*/ 104 w 72"/>
                  <a:gd name="T77" fmla="*/ 79 h 110"/>
                  <a:gd name="T78" fmla="*/ 96 w 72"/>
                  <a:gd name="T79" fmla="*/ 92 h 110"/>
                  <a:gd name="T80" fmla="*/ 90 w 72"/>
                  <a:gd name="T81" fmla="*/ 98 h 110"/>
                  <a:gd name="T82" fmla="*/ 84 w 72"/>
                  <a:gd name="T83" fmla="*/ 104 h 110"/>
                  <a:gd name="T84" fmla="*/ 75 w 72"/>
                  <a:gd name="T85" fmla="*/ 113 h 110"/>
                  <a:gd name="T86" fmla="*/ 65 w 72"/>
                  <a:gd name="T87" fmla="*/ 119 h 110"/>
                  <a:gd name="T88" fmla="*/ 59 w 72"/>
                  <a:gd name="T89" fmla="*/ 125 h 110"/>
                  <a:gd name="T90" fmla="*/ 56 w 72"/>
                  <a:gd name="T91" fmla="*/ 132 h 110"/>
                  <a:gd name="T92" fmla="*/ 54 w 72"/>
                  <a:gd name="T93" fmla="*/ 135 h 110"/>
                  <a:gd name="T94" fmla="*/ 50 w 72"/>
                  <a:gd name="T95" fmla="*/ 142 h 110"/>
                  <a:gd name="T96" fmla="*/ 112 w 72"/>
                  <a:gd name="T97" fmla="*/ 142 h 110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72"/>
                  <a:gd name="T148" fmla="*/ 0 h 110"/>
                  <a:gd name="T149" fmla="*/ 72 w 72"/>
                  <a:gd name="T150" fmla="*/ 110 h 110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72" h="110">
                    <a:moveTo>
                      <a:pt x="72" y="90"/>
                    </a:moveTo>
                    <a:lnTo>
                      <a:pt x="72" y="110"/>
                    </a:lnTo>
                    <a:lnTo>
                      <a:pt x="0" y="110"/>
                    </a:lnTo>
                    <a:lnTo>
                      <a:pt x="2" y="100"/>
                    </a:lnTo>
                    <a:lnTo>
                      <a:pt x="8" y="90"/>
                    </a:lnTo>
                    <a:lnTo>
                      <a:pt x="12" y="82"/>
                    </a:lnTo>
                    <a:lnTo>
                      <a:pt x="20" y="74"/>
                    </a:lnTo>
                    <a:lnTo>
                      <a:pt x="30" y="64"/>
                    </a:lnTo>
                    <a:lnTo>
                      <a:pt x="36" y="58"/>
                    </a:lnTo>
                    <a:lnTo>
                      <a:pt x="42" y="52"/>
                    </a:lnTo>
                    <a:lnTo>
                      <a:pt x="46" y="48"/>
                    </a:lnTo>
                    <a:lnTo>
                      <a:pt x="48" y="46"/>
                    </a:lnTo>
                    <a:lnTo>
                      <a:pt x="50" y="40"/>
                    </a:lnTo>
                    <a:lnTo>
                      <a:pt x="52" y="32"/>
                    </a:lnTo>
                    <a:lnTo>
                      <a:pt x="50" y="26"/>
                    </a:lnTo>
                    <a:lnTo>
                      <a:pt x="48" y="22"/>
                    </a:lnTo>
                    <a:lnTo>
                      <a:pt x="44" y="20"/>
                    </a:lnTo>
                    <a:lnTo>
                      <a:pt x="38" y="18"/>
                    </a:lnTo>
                    <a:lnTo>
                      <a:pt x="32" y="20"/>
                    </a:lnTo>
                    <a:lnTo>
                      <a:pt x="28" y="22"/>
                    </a:lnTo>
                    <a:lnTo>
                      <a:pt x="26" y="26"/>
                    </a:lnTo>
                    <a:lnTo>
                      <a:pt x="24" y="30"/>
                    </a:lnTo>
                    <a:lnTo>
                      <a:pt x="22" y="34"/>
                    </a:lnTo>
                    <a:lnTo>
                      <a:pt x="2" y="32"/>
                    </a:lnTo>
                    <a:lnTo>
                      <a:pt x="4" y="22"/>
                    </a:lnTo>
                    <a:lnTo>
                      <a:pt x="8" y="14"/>
                    </a:lnTo>
                    <a:lnTo>
                      <a:pt x="14" y="8"/>
                    </a:lnTo>
                    <a:lnTo>
                      <a:pt x="20" y="2"/>
                    </a:lnTo>
                    <a:lnTo>
                      <a:pt x="28" y="0"/>
                    </a:lnTo>
                    <a:lnTo>
                      <a:pt x="38" y="0"/>
                    </a:lnTo>
                    <a:lnTo>
                      <a:pt x="48" y="0"/>
                    </a:lnTo>
                    <a:lnTo>
                      <a:pt x="56" y="4"/>
                    </a:lnTo>
                    <a:lnTo>
                      <a:pt x="64" y="8"/>
                    </a:lnTo>
                    <a:lnTo>
                      <a:pt x="68" y="14"/>
                    </a:lnTo>
                    <a:lnTo>
                      <a:pt x="72" y="22"/>
                    </a:lnTo>
                    <a:lnTo>
                      <a:pt x="72" y="30"/>
                    </a:lnTo>
                    <a:lnTo>
                      <a:pt x="72" y="36"/>
                    </a:lnTo>
                    <a:lnTo>
                      <a:pt x="70" y="44"/>
                    </a:lnTo>
                    <a:lnTo>
                      <a:pt x="66" y="50"/>
                    </a:lnTo>
                    <a:lnTo>
                      <a:pt x="62" y="58"/>
                    </a:lnTo>
                    <a:lnTo>
                      <a:pt x="58" y="62"/>
                    </a:lnTo>
                    <a:lnTo>
                      <a:pt x="54" y="66"/>
                    </a:lnTo>
                    <a:lnTo>
                      <a:pt x="48" y="72"/>
                    </a:lnTo>
                    <a:lnTo>
                      <a:pt x="42" y="76"/>
                    </a:lnTo>
                    <a:lnTo>
                      <a:pt x="38" y="80"/>
                    </a:lnTo>
                    <a:lnTo>
                      <a:pt x="36" y="84"/>
                    </a:lnTo>
                    <a:lnTo>
                      <a:pt x="34" y="86"/>
                    </a:lnTo>
                    <a:lnTo>
                      <a:pt x="32" y="90"/>
                    </a:lnTo>
                    <a:lnTo>
                      <a:pt x="72" y="9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" name="Freeform 54"/>
              <p:cNvSpPr>
                <a:spLocks noChangeAspect="1" noEditPoints="1"/>
              </p:cNvSpPr>
              <p:nvPr/>
            </p:nvSpPr>
            <p:spPr bwMode="auto">
              <a:xfrm>
                <a:off x="1039" y="1802"/>
                <a:ext cx="90" cy="140"/>
              </a:xfrm>
              <a:custGeom>
                <a:avLst/>
                <a:gdLst>
                  <a:gd name="T0" fmla="*/ 56 w 72"/>
                  <a:gd name="T1" fmla="*/ 0 h 112"/>
                  <a:gd name="T2" fmla="*/ 69 w 72"/>
                  <a:gd name="T3" fmla="*/ 0 h 112"/>
                  <a:gd name="T4" fmla="*/ 77 w 72"/>
                  <a:gd name="T5" fmla="*/ 4 h 112"/>
                  <a:gd name="T6" fmla="*/ 88 w 72"/>
                  <a:gd name="T7" fmla="*/ 10 h 112"/>
                  <a:gd name="T8" fmla="*/ 94 w 72"/>
                  <a:gd name="T9" fmla="*/ 16 h 112"/>
                  <a:gd name="T10" fmla="*/ 106 w 72"/>
                  <a:gd name="T11" fmla="*/ 44 h 112"/>
                  <a:gd name="T12" fmla="*/ 112 w 72"/>
                  <a:gd name="T13" fmla="*/ 88 h 112"/>
                  <a:gd name="T14" fmla="*/ 106 w 72"/>
                  <a:gd name="T15" fmla="*/ 129 h 112"/>
                  <a:gd name="T16" fmla="*/ 94 w 72"/>
                  <a:gd name="T17" fmla="*/ 156 h 112"/>
                  <a:gd name="T18" fmla="*/ 88 w 72"/>
                  <a:gd name="T19" fmla="*/ 166 h 112"/>
                  <a:gd name="T20" fmla="*/ 77 w 72"/>
                  <a:gd name="T21" fmla="*/ 169 h 112"/>
                  <a:gd name="T22" fmla="*/ 69 w 72"/>
                  <a:gd name="T23" fmla="*/ 173 h 112"/>
                  <a:gd name="T24" fmla="*/ 56 w 72"/>
                  <a:gd name="T25" fmla="*/ 175 h 112"/>
                  <a:gd name="T26" fmla="*/ 44 w 72"/>
                  <a:gd name="T27" fmla="*/ 173 h 112"/>
                  <a:gd name="T28" fmla="*/ 31 w 72"/>
                  <a:gd name="T29" fmla="*/ 169 h 112"/>
                  <a:gd name="T30" fmla="*/ 21 w 72"/>
                  <a:gd name="T31" fmla="*/ 163 h 112"/>
                  <a:gd name="T32" fmla="*/ 15 w 72"/>
                  <a:gd name="T33" fmla="*/ 156 h 112"/>
                  <a:gd name="T34" fmla="*/ 4 w 72"/>
                  <a:gd name="T35" fmla="*/ 129 h 112"/>
                  <a:gd name="T36" fmla="*/ 0 w 72"/>
                  <a:gd name="T37" fmla="*/ 88 h 112"/>
                  <a:gd name="T38" fmla="*/ 4 w 72"/>
                  <a:gd name="T39" fmla="*/ 44 h 112"/>
                  <a:gd name="T40" fmla="*/ 15 w 72"/>
                  <a:gd name="T41" fmla="*/ 16 h 112"/>
                  <a:gd name="T42" fmla="*/ 25 w 72"/>
                  <a:gd name="T43" fmla="*/ 10 h 112"/>
                  <a:gd name="T44" fmla="*/ 34 w 72"/>
                  <a:gd name="T45" fmla="*/ 4 h 112"/>
                  <a:gd name="T46" fmla="*/ 44 w 72"/>
                  <a:gd name="T47" fmla="*/ 0 h 112"/>
                  <a:gd name="T48" fmla="*/ 56 w 72"/>
                  <a:gd name="T49" fmla="*/ 0 h 112"/>
                  <a:gd name="T50" fmla="*/ 56 w 72"/>
                  <a:gd name="T51" fmla="*/ 29 h 112"/>
                  <a:gd name="T52" fmla="*/ 50 w 72"/>
                  <a:gd name="T53" fmla="*/ 31 h 112"/>
                  <a:gd name="T54" fmla="*/ 44 w 72"/>
                  <a:gd name="T55" fmla="*/ 31 h 112"/>
                  <a:gd name="T56" fmla="*/ 37 w 72"/>
                  <a:gd name="T57" fmla="*/ 37 h 112"/>
                  <a:gd name="T58" fmla="*/ 34 w 72"/>
                  <a:gd name="T59" fmla="*/ 46 h 112"/>
                  <a:gd name="T60" fmla="*/ 34 w 72"/>
                  <a:gd name="T61" fmla="*/ 56 h 112"/>
                  <a:gd name="T62" fmla="*/ 31 w 72"/>
                  <a:gd name="T63" fmla="*/ 69 h 112"/>
                  <a:gd name="T64" fmla="*/ 31 w 72"/>
                  <a:gd name="T65" fmla="*/ 88 h 112"/>
                  <a:gd name="T66" fmla="*/ 31 w 72"/>
                  <a:gd name="T67" fmla="*/ 104 h 112"/>
                  <a:gd name="T68" fmla="*/ 34 w 72"/>
                  <a:gd name="T69" fmla="*/ 116 h 112"/>
                  <a:gd name="T70" fmla="*/ 34 w 72"/>
                  <a:gd name="T71" fmla="*/ 125 h 112"/>
                  <a:gd name="T72" fmla="*/ 37 w 72"/>
                  <a:gd name="T73" fmla="*/ 135 h 112"/>
                  <a:gd name="T74" fmla="*/ 44 w 72"/>
                  <a:gd name="T75" fmla="*/ 141 h 112"/>
                  <a:gd name="T76" fmla="*/ 50 w 72"/>
                  <a:gd name="T77" fmla="*/ 144 h 112"/>
                  <a:gd name="T78" fmla="*/ 56 w 72"/>
                  <a:gd name="T79" fmla="*/ 144 h 112"/>
                  <a:gd name="T80" fmla="*/ 62 w 72"/>
                  <a:gd name="T81" fmla="*/ 144 h 112"/>
                  <a:gd name="T82" fmla="*/ 69 w 72"/>
                  <a:gd name="T83" fmla="*/ 141 h 112"/>
                  <a:gd name="T84" fmla="*/ 71 w 72"/>
                  <a:gd name="T85" fmla="*/ 135 h 112"/>
                  <a:gd name="T86" fmla="*/ 75 w 72"/>
                  <a:gd name="T87" fmla="*/ 129 h 112"/>
                  <a:gd name="T88" fmla="*/ 77 w 72"/>
                  <a:gd name="T89" fmla="*/ 119 h 112"/>
                  <a:gd name="T90" fmla="*/ 77 w 72"/>
                  <a:gd name="T91" fmla="*/ 104 h 112"/>
                  <a:gd name="T92" fmla="*/ 77 w 72"/>
                  <a:gd name="T93" fmla="*/ 88 h 112"/>
                  <a:gd name="T94" fmla="*/ 77 w 72"/>
                  <a:gd name="T95" fmla="*/ 69 h 112"/>
                  <a:gd name="T96" fmla="*/ 77 w 72"/>
                  <a:gd name="T97" fmla="*/ 56 h 112"/>
                  <a:gd name="T98" fmla="*/ 75 w 72"/>
                  <a:gd name="T99" fmla="*/ 46 h 112"/>
                  <a:gd name="T100" fmla="*/ 71 w 72"/>
                  <a:gd name="T101" fmla="*/ 37 h 112"/>
                  <a:gd name="T102" fmla="*/ 69 w 72"/>
                  <a:gd name="T103" fmla="*/ 31 h 112"/>
                  <a:gd name="T104" fmla="*/ 62 w 72"/>
                  <a:gd name="T105" fmla="*/ 31 h 112"/>
                  <a:gd name="T106" fmla="*/ 56 w 72"/>
                  <a:gd name="T107" fmla="*/ 29 h 11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2"/>
                  <a:gd name="T163" fmla="*/ 0 h 112"/>
                  <a:gd name="T164" fmla="*/ 72 w 72"/>
                  <a:gd name="T165" fmla="*/ 112 h 11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2" h="112">
                    <a:moveTo>
                      <a:pt x="36" y="0"/>
                    </a:moveTo>
                    <a:lnTo>
                      <a:pt x="44" y="0"/>
                    </a:lnTo>
                    <a:lnTo>
                      <a:pt x="50" y="2"/>
                    </a:lnTo>
                    <a:lnTo>
                      <a:pt x="56" y="6"/>
                    </a:lnTo>
                    <a:lnTo>
                      <a:pt x="60" y="10"/>
                    </a:lnTo>
                    <a:lnTo>
                      <a:pt x="68" y="28"/>
                    </a:lnTo>
                    <a:lnTo>
                      <a:pt x="72" y="56"/>
                    </a:lnTo>
                    <a:lnTo>
                      <a:pt x="68" y="82"/>
                    </a:lnTo>
                    <a:lnTo>
                      <a:pt x="60" y="100"/>
                    </a:lnTo>
                    <a:lnTo>
                      <a:pt x="56" y="106"/>
                    </a:lnTo>
                    <a:lnTo>
                      <a:pt x="50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8" y="110"/>
                    </a:lnTo>
                    <a:lnTo>
                      <a:pt x="20" y="108"/>
                    </a:lnTo>
                    <a:lnTo>
                      <a:pt x="14" y="104"/>
                    </a:lnTo>
                    <a:lnTo>
                      <a:pt x="10" y="100"/>
                    </a:lnTo>
                    <a:lnTo>
                      <a:pt x="2" y="82"/>
                    </a:lnTo>
                    <a:lnTo>
                      <a:pt x="0" y="56"/>
                    </a:lnTo>
                    <a:lnTo>
                      <a:pt x="2" y="28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6" y="0"/>
                    </a:lnTo>
                    <a:close/>
                    <a:moveTo>
                      <a:pt x="36" y="18"/>
                    </a:moveTo>
                    <a:lnTo>
                      <a:pt x="32" y="20"/>
                    </a:lnTo>
                    <a:lnTo>
                      <a:pt x="28" y="20"/>
                    </a:lnTo>
                    <a:lnTo>
                      <a:pt x="24" y="24"/>
                    </a:lnTo>
                    <a:lnTo>
                      <a:pt x="22" y="30"/>
                    </a:lnTo>
                    <a:lnTo>
                      <a:pt x="22" y="36"/>
                    </a:lnTo>
                    <a:lnTo>
                      <a:pt x="20" y="44"/>
                    </a:lnTo>
                    <a:lnTo>
                      <a:pt x="20" y="56"/>
                    </a:lnTo>
                    <a:lnTo>
                      <a:pt x="20" y="66"/>
                    </a:lnTo>
                    <a:lnTo>
                      <a:pt x="22" y="74"/>
                    </a:lnTo>
                    <a:lnTo>
                      <a:pt x="22" y="80"/>
                    </a:lnTo>
                    <a:lnTo>
                      <a:pt x="24" y="86"/>
                    </a:lnTo>
                    <a:lnTo>
                      <a:pt x="28" y="90"/>
                    </a:lnTo>
                    <a:lnTo>
                      <a:pt x="32" y="92"/>
                    </a:lnTo>
                    <a:lnTo>
                      <a:pt x="36" y="92"/>
                    </a:lnTo>
                    <a:lnTo>
                      <a:pt x="40" y="92"/>
                    </a:lnTo>
                    <a:lnTo>
                      <a:pt x="44" y="90"/>
                    </a:lnTo>
                    <a:lnTo>
                      <a:pt x="46" y="86"/>
                    </a:lnTo>
                    <a:lnTo>
                      <a:pt x="48" y="82"/>
                    </a:lnTo>
                    <a:lnTo>
                      <a:pt x="50" y="76"/>
                    </a:lnTo>
                    <a:lnTo>
                      <a:pt x="50" y="66"/>
                    </a:lnTo>
                    <a:lnTo>
                      <a:pt x="50" y="56"/>
                    </a:lnTo>
                    <a:lnTo>
                      <a:pt x="50" y="44"/>
                    </a:lnTo>
                    <a:lnTo>
                      <a:pt x="50" y="36"/>
                    </a:lnTo>
                    <a:lnTo>
                      <a:pt x="48" y="30"/>
                    </a:lnTo>
                    <a:lnTo>
                      <a:pt x="46" y="24"/>
                    </a:lnTo>
                    <a:lnTo>
                      <a:pt x="44" y="20"/>
                    </a:lnTo>
                    <a:lnTo>
                      <a:pt x="40" y="20"/>
                    </a:ln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" name="Freeform 55"/>
              <p:cNvSpPr>
                <a:spLocks noChangeAspect="1" noEditPoints="1"/>
              </p:cNvSpPr>
              <p:nvPr/>
            </p:nvSpPr>
            <p:spPr bwMode="auto">
              <a:xfrm>
                <a:off x="1158" y="1802"/>
                <a:ext cx="90" cy="140"/>
              </a:xfrm>
              <a:custGeom>
                <a:avLst/>
                <a:gdLst>
                  <a:gd name="T0" fmla="*/ 56 w 72"/>
                  <a:gd name="T1" fmla="*/ 0 h 112"/>
                  <a:gd name="T2" fmla="*/ 69 w 72"/>
                  <a:gd name="T3" fmla="*/ 0 h 112"/>
                  <a:gd name="T4" fmla="*/ 77 w 72"/>
                  <a:gd name="T5" fmla="*/ 4 h 112"/>
                  <a:gd name="T6" fmla="*/ 88 w 72"/>
                  <a:gd name="T7" fmla="*/ 10 h 112"/>
                  <a:gd name="T8" fmla="*/ 96 w 72"/>
                  <a:gd name="T9" fmla="*/ 16 h 112"/>
                  <a:gd name="T10" fmla="*/ 110 w 72"/>
                  <a:gd name="T11" fmla="*/ 44 h 112"/>
                  <a:gd name="T12" fmla="*/ 112 w 72"/>
                  <a:gd name="T13" fmla="*/ 88 h 112"/>
                  <a:gd name="T14" fmla="*/ 110 w 72"/>
                  <a:gd name="T15" fmla="*/ 129 h 112"/>
                  <a:gd name="T16" fmla="*/ 96 w 72"/>
                  <a:gd name="T17" fmla="*/ 156 h 112"/>
                  <a:gd name="T18" fmla="*/ 88 w 72"/>
                  <a:gd name="T19" fmla="*/ 166 h 112"/>
                  <a:gd name="T20" fmla="*/ 77 w 72"/>
                  <a:gd name="T21" fmla="*/ 169 h 112"/>
                  <a:gd name="T22" fmla="*/ 69 w 72"/>
                  <a:gd name="T23" fmla="*/ 173 h 112"/>
                  <a:gd name="T24" fmla="*/ 56 w 72"/>
                  <a:gd name="T25" fmla="*/ 175 h 112"/>
                  <a:gd name="T26" fmla="*/ 44 w 72"/>
                  <a:gd name="T27" fmla="*/ 173 h 112"/>
                  <a:gd name="T28" fmla="*/ 34 w 72"/>
                  <a:gd name="T29" fmla="*/ 169 h 112"/>
                  <a:gd name="T30" fmla="*/ 25 w 72"/>
                  <a:gd name="T31" fmla="*/ 163 h 112"/>
                  <a:gd name="T32" fmla="*/ 15 w 72"/>
                  <a:gd name="T33" fmla="*/ 156 h 112"/>
                  <a:gd name="T34" fmla="*/ 4 w 72"/>
                  <a:gd name="T35" fmla="*/ 129 h 112"/>
                  <a:gd name="T36" fmla="*/ 0 w 72"/>
                  <a:gd name="T37" fmla="*/ 88 h 112"/>
                  <a:gd name="T38" fmla="*/ 6 w 72"/>
                  <a:gd name="T39" fmla="*/ 44 h 112"/>
                  <a:gd name="T40" fmla="*/ 19 w 72"/>
                  <a:gd name="T41" fmla="*/ 16 h 112"/>
                  <a:gd name="T42" fmla="*/ 25 w 72"/>
                  <a:gd name="T43" fmla="*/ 10 h 112"/>
                  <a:gd name="T44" fmla="*/ 34 w 72"/>
                  <a:gd name="T45" fmla="*/ 4 h 112"/>
                  <a:gd name="T46" fmla="*/ 44 w 72"/>
                  <a:gd name="T47" fmla="*/ 0 h 112"/>
                  <a:gd name="T48" fmla="*/ 56 w 72"/>
                  <a:gd name="T49" fmla="*/ 0 h 112"/>
                  <a:gd name="T50" fmla="*/ 56 w 72"/>
                  <a:gd name="T51" fmla="*/ 29 h 112"/>
                  <a:gd name="T52" fmla="*/ 50 w 72"/>
                  <a:gd name="T53" fmla="*/ 31 h 112"/>
                  <a:gd name="T54" fmla="*/ 44 w 72"/>
                  <a:gd name="T55" fmla="*/ 31 h 112"/>
                  <a:gd name="T56" fmla="*/ 40 w 72"/>
                  <a:gd name="T57" fmla="*/ 37 h 112"/>
                  <a:gd name="T58" fmla="*/ 37 w 72"/>
                  <a:gd name="T59" fmla="*/ 46 h 112"/>
                  <a:gd name="T60" fmla="*/ 34 w 72"/>
                  <a:gd name="T61" fmla="*/ 56 h 112"/>
                  <a:gd name="T62" fmla="*/ 34 w 72"/>
                  <a:gd name="T63" fmla="*/ 69 h 112"/>
                  <a:gd name="T64" fmla="*/ 34 w 72"/>
                  <a:gd name="T65" fmla="*/ 88 h 112"/>
                  <a:gd name="T66" fmla="*/ 34 w 72"/>
                  <a:gd name="T67" fmla="*/ 104 h 112"/>
                  <a:gd name="T68" fmla="*/ 34 w 72"/>
                  <a:gd name="T69" fmla="*/ 116 h 112"/>
                  <a:gd name="T70" fmla="*/ 37 w 72"/>
                  <a:gd name="T71" fmla="*/ 125 h 112"/>
                  <a:gd name="T72" fmla="*/ 40 w 72"/>
                  <a:gd name="T73" fmla="*/ 135 h 112"/>
                  <a:gd name="T74" fmla="*/ 44 w 72"/>
                  <a:gd name="T75" fmla="*/ 141 h 112"/>
                  <a:gd name="T76" fmla="*/ 50 w 72"/>
                  <a:gd name="T77" fmla="*/ 144 h 112"/>
                  <a:gd name="T78" fmla="*/ 56 w 72"/>
                  <a:gd name="T79" fmla="*/ 144 h 112"/>
                  <a:gd name="T80" fmla="*/ 62 w 72"/>
                  <a:gd name="T81" fmla="*/ 144 h 112"/>
                  <a:gd name="T82" fmla="*/ 69 w 72"/>
                  <a:gd name="T83" fmla="*/ 141 h 112"/>
                  <a:gd name="T84" fmla="*/ 75 w 72"/>
                  <a:gd name="T85" fmla="*/ 135 h 112"/>
                  <a:gd name="T86" fmla="*/ 77 w 72"/>
                  <a:gd name="T87" fmla="*/ 129 h 112"/>
                  <a:gd name="T88" fmla="*/ 77 w 72"/>
                  <a:gd name="T89" fmla="*/ 119 h 112"/>
                  <a:gd name="T90" fmla="*/ 81 w 72"/>
                  <a:gd name="T91" fmla="*/ 104 h 112"/>
                  <a:gd name="T92" fmla="*/ 81 w 72"/>
                  <a:gd name="T93" fmla="*/ 88 h 112"/>
                  <a:gd name="T94" fmla="*/ 81 w 72"/>
                  <a:gd name="T95" fmla="*/ 69 h 112"/>
                  <a:gd name="T96" fmla="*/ 77 w 72"/>
                  <a:gd name="T97" fmla="*/ 56 h 112"/>
                  <a:gd name="T98" fmla="*/ 77 w 72"/>
                  <a:gd name="T99" fmla="*/ 46 h 112"/>
                  <a:gd name="T100" fmla="*/ 75 w 72"/>
                  <a:gd name="T101" fmla="*/ 37 h 112"/>
                  <a:gd name="T102" fmla="*/ 69 w 72"/>
                  <a:gd name="T103" fmla="*/ 31 h 112"/>
                  <a:gd name="T104" fmla="*/ 62 w 72"/>
                  <a:gd name="T105" fmla="*/ 31 h 112"/>
                  <a:gd name="T106" fmla="*/ 56 w 72"/>
                  <a:gd name="T107" fmla="*/ 29 h 11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2"/>
                  <a:gd name="T163" fmla="*/ 0 h 112"/>
                  <a:gd name="T164" fmla="*/ 72 w 72"/>
                  <a:gd name="T165" fmla="*/ 112 h 11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2" h="112">
                    <a:moveTo>
                      <a:pt x="36" y="0"/>
                    </a:moveTo>
                    <a:lnTo>
                      <a:pt x="44" y="0"/>
                    </a:lnTo>
                    <a:lnTo>
                      <a:pt x="50" y="2"/>
                    </a:lnTo>
                    <a:lnTo>
                      <a:pt x="56" y="6"/>
                    </a:lnTo>
                    <a:lnTo>
                      <a:pt x="62" y="10"/>
                    </a:lnTo>
                    <a:lnTo>
                      <a:pt x="70" y="28"/>
                    </a:lnTo>
                    <a:lnTo>
                      <a:pt x="72" y="56"/>
                    </a:lnTo>
                    <a:lnTo>
                      <a:pt x="70" y="82"/>
                    </a:lnTo>
                    <a:lnTo>
                      <a:pt x="62" y="100"/>
                    </a:lnTo>
                    <a:lnTo>
                      <a:pt x="56" y="106"/>
                    </a:lnTo>
                    <a:lnTo>
                      <a:pt x="50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8" y="110"/>
                    </a:lnTo>
                    <a:lnTo>
                      <a:pt x="22" y="108"/>
                    </a:lnTo>
                    <a:lnTo>
                      <a:pt x="16" y="104"/>
                    </a:lnTo>
                    <a:lnTo>
                      <a:pt x="10" y="100"/>
                    </a:lnTo>
                    <a:lnTo>
                      <a:pt x="2" y="82"/>
                    </a:lnTo>
                    <a:lnTo>
                      <a:pt x="0" y="56"/>
                    </a:lnTo>
                    <a:lnTo>
                      <a:pt x="4" y="28"/>
                    </a:lnTo>
                    <a:lnTo>
                      <a:pt x="12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6" y="0"/>
                    </a:lnTo>
                    <a:close/>
                    <a:moveTo>
                      <a:pt x="36" y="18"/>
                    </a:moveTo>
                    <a:lnTo>
                      <a:pt x="32" y="20"/>
                    </a:lnTo>
                    <a:lnTo>
                      <a:pt x="28" y="20"/>
                    </a:lnTo>
                    <a:lnTo>
                      <a:pt x="26" y="24"/>
                    </a:lnTo>
                    <a:lnTo>
                      <a:pt x="24" y="30"/>
                    </a:lnTo>
                    <a:lnTo>
                      <a:pt x="22" y="36"/>
                    </a:lnTo>
                    <a:lnTo>
                      <a:pt x="22" y="44"/>
                    </a:lnTo>
                    <a:lnTo>
                      <a:pt x="22" y="56"/>
                    </a:lnTo>
                    <a:lnTo>
                      <a:pt x="22" y="66"/>
                    </a:lnTo>
                    <a:lnTo>
                      <a:pt x="22" y="74"/>
                    </a:lnTo>
                    <a:lnTo>
                      <a:pt x="24" y="80"/>
                    </a:lnTo>
                    <a:lnTo>
                      <a:pt x="26" y="86"/>
                    </a:lnTo>
                    <a:lnTo>
                      <a:pt x="28" y="90"/>
                    </a:lnTo>
                    <a:lnTo>
                      <a:pt x="32" y="92"/>
                    </a:lnTo>
                    <a:lnTo>
                      <a:pt x="36" y="92"/>
                    </a:lnTo>
                    <a:lnTo>
                      <a:pt x="40" y="92"/>
                    </a:lnTo>
                    <a:lnTo>
                      <a:pt x="44" y="90"/>
                    </a:lnTo>
                    <a:lnTo>
                      <a:pt x="48" y="86"/>
                    </a:lnTo>
                    <a:lnTo>
                      <a:pt x="50" y="82"/>
                    </a:lnTo>
                    <a:lnTo>
                      <a:pt x="50" y="76"/>
                    </a:lnTo>
                    <a:lnTo>
                      <a:pt x="52" y="66"/>
                    </a:lnTo>
                    <a:lnTo>
                      <a:pt x="52" y="56"/>
                    </a:lnTo>
                    <a:lnTo>
                      <a:pt x="52" y="44"/>
                    </a:lnTo>
                    <a:lnTo>
                      <a:pt x="50" y="36"/>
                    </a:lnTo>
                    <a:lnTo>
                      <a:pt x="50" y="30"/>
                    </a:lnTo>
                    <a:lnTo>
                      <a:pt x="48" y="24"/>
                    </a:lnTo>
                    <a:lnTo>
                      <a:pt x="44" y="20"/>
                    </a:lnTo>
                    <a:lnTo>
                      <a:pt x="40" y="20"/>
                    </a:ln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" name="Freeform 56"/>
              <p:cNvSpPr>
                <a:spLocks noChangeAspect="1" noEditPoints="1"/>
              </p:cNvSpPr>
              <p:nvPr/>
            </p:nvSpPr>
            <p:spPr bwMode="auto">
              <a:xfrm>
                <a:off x="1268" y="1802"/>
                <a:ext cx="90" cy="140"/>
              </a:xfrm>
              <a:custGeom>
                <a:avLst/>
                <a:gdLst>
                  <a:gd name="T0" fmla="*/ 56 w 72"/>
                  <a:gd name="T1" fmla="*/ 0 h 112"/>
                  <a:gd name="T2" fmla="*/ 69 w 72"/>
                  <a:gd name="T3" fmla="*/ 0 h 112"/>
                  <a:gd name="T4" fmla="*/ 77 w 72"/>
                  <a:gd name="T5" fmla="*/ 4 h 112"/>
                  <a:gd name="T6" fmla="*/ 88 w 72"/>
                  <a:gd name="T7" fmla="*/ 10 h 112"/>
                  <a:gd name="T8" fmla="*/ 94 w 72"/>
                  <a:gd name="T9" fmla="*/ 16 h 112"/>
                  <a:gd name="T10" fmla="*/ 106 w 72"/>
                  <a:gd name="T11" fmla="*/ 44 h 112"/>
                  <a:gd name="T12" fmla="*/ 112 w 72"/>
                  <a:gd name="T13" fmla="*/ 88 h 112"/>
                  <a:gd name="T14" fmla="*/ 106 w 72"/>
                  <a:gd name="T15" fmla="*/ 129 h 112"/>
                  <a:gd name="T16" fmla="*/ 94 w 72"/>
                  <a:gd name="T17" fmla="*/ 156 h 112"/>
                  <a:gd name="T18" fmla="*/ 88 w 72"/>
                  <a:gd name="T19" fmla="*/ 166 h 112"/>
                  <a:gd name="T20" fmla="*/ 77 w 72"/>
                  <a:gd name="T21" fmla="*/ 169 h 112"/>
                  <a:gd name="T22" fmla="*/ 69 w 72"/>
                  <a:gd name="T23" fmla="*/ 173 h 112"/>
                  <a:gd name="T24" fmla="*/ 56 w 72"/>
                  <a:gd name="T25" fmla="*/ 175 h 112"/>
                  <a:gd name="T26" fmla="*/ 44 w 72"/>
                  <a:gd name="T27" fmla="*/ 173 h 112"/>
                  <a:gd name="T28" fmla="*/ 31 w 72"/>
                  <a:gd name="T29" fmla="*/ 169 h 112"/>
                  <a:gd name="T30" fmla="*/ 21 w 72"/>
                  <a:gd name="T31" fmla="*/ 163 h 112"/>
                  <a:gd name="T32" fmla="*/ 15 w 72"/>
                  <a:gd name="T33" fmla="*/ 156 h 112"/>
                  <a:gd name="T34" fmla="*/ 4 w 72"/>
                  <a:gd name="T35" fmla="*/ 129 h 112"/>
                  <a:gd name="T36" fmla="*/ 0 w 72"/>
                  <a:gd name="T37" fmla="*/ 88 h 112"/>
                  <a:gd name="T38" fmla="*/ 4 w 72"/>
                  <a:gd name="T39" fmla="*/ 44 h 112"/>
                  <a:gd name="T40" fmla="*/ 15 w 72"/>
                  <a:gd name="T41" fmla="*/ 16 h 112"/>
                  <a:gd name="T42" fmla="*/ 25 w 72"/>
                  <a:gd name="T43" fmla="*/ 10 h 112"/>
                  <a:gd name="T44" fmla="*/ 34 w 72"/>
                  <a:gd name="T45" fmla="*/ 4 h 112"/>
                  <a:gd name="T46" fmla="*/ 44 w 72"/>
                  <a:gd name="T47" fmla="*/ 0 h 112"/>
                  <a:gd name="T48" fmla="*/ 56 w 72"/>
                  <a:gd name="T49" fmla="*/ 0 h 112"/>
                  <a:gd name="T50" fmla="*/ 56 w 72"/>
                  <a:gd name="T51" fmla="*/ 29 h 112"/>
                  <a:gd name="T52" fmla="*/ 50 w 72"/>
                  <a:gd name="T53" fmla="*/ 31 h 112"/>
                  <a:gd name="T54" fmla="*/ 44 w 72"/>
                  <a:gd name="T55" fmla="*/ 31 h 112"/>
                  <a:gd name="T56" fmla="*/ 37 w 72"/>
                  <a:gd name="T57" fmla="*/ 37 h 112"/>
                  <a:gd name="T58" fmla="*/ 34 w 72"/>
                  <a:gd name="T59" fmla="*/ 46 h 112"/>
                  <a:gd name="T60" fmla="*/ 34 w 72"/>
                  <a:gd name="T61" fmla="*/ 56 h 112"/>
                  <a:gd name="T62" fmla="*/ 31 w 72"/>
                  <a:gd name="T63" fmla="*/ 69 h 112"/>
                  <a:gd name="T64" fmla="*/ 31 w 72"/>
                  <a:gd name="T65" fmla="*/ 88 h 112"/>
                  <a:gd name="T66" fmla="*/ 31 w 72"/>
                  <a:gd name="T67" fmla="*/ 104 h 112"/>
                  <a:gd name="T68" fmla="*/ 34 w 72"/>
                  <a:gd name="T69" fmla="*/ 116 h 112"/>
                  <a:gd name="T70" fmla="*/ 34 w 72"/>
                  <a:gd name="T71" fmla="*/ 125 h 112"/>
                  <a:gd name="T72" fmla="*/ 37 w 72"/>
                  <a:gd name="T73" fmla="*/ 135 h 112"/>
                  <a:gd name="T74" fmla="*/ 44 w 72"/>
                  <a:gd name="T75" fmla="*/ 141 h 112"/>
                  <a:gd name="T76" fmla="*/ 50 w 72"/>
                  <a:gd name="T77" fmla="*/ 144 h 112"/>
                  <a:gd name="T78" fmla="*/ 56 w 72"/>
                  <a:gd name="T79" fmla="*/ 144 h 112"/>
                  <a:gd name="T80" fmla="*/ 62 w 72"/>
                  <a:gd name="T81" fmla="*/ 144 h 112"/>
                  <a:gd name="T82" fmla="*/ 69 w 72"/>
                  <a:gd name="T83" fmla="*/ 141 h 112"/>
                  <a:gd name="T84" fmla="*/ 71 w 72"/>
                  <a:gd name="T85" fmla="*/ 135 h 112"/>
                  <a:gd name="T86" fmla="*/ 75 w 72"/>
                  <a:gd name="T87" fmla="*/ 129 h 112"/>
                  <a:gd name="T88" fmla="*/ 77 w 72"/>
                  <a:gd name="T89" fmla="*/ 119 h 112"/>
                  <a:gd name="T90" fmla="*/ 77 w 72"/>
                  <a:gd name="T91" fmla="*/ 104 h 112"/>
                  <a:gd name="T92" fmla="*/ 77 w 72"/>
                  <a:gd name="T93" fmla="*/ 88 h 112"/>
                  <a:gd name="T94" fmla="*/ 77 w 72"/>
                  <a:gd name="T95" fmla="*/ 69 h 112"/>
                  <a:gd name="T96" fmla="*/ 77 w 72"/>
                  <a:gd name="T97" fmla="*/ 56 h 112"/>
                  <a:gd name="T98" fmla="*/ 75 w 72"/>
                  <a:gd name="T99" fmla="*/ 46 h 112"/>
                  <a:gd name="T100" fmla="*/ 71 w 72"/>
                  <a:gd name="T101" fmla="*/ 37 h 112"/>
                  <a:gd name="T102" fmla="*/ 69 w 72"/>
                  <a:gd name="T103" fmla="*/ 31 h 112"/>
                  <a:gd name="T104" fmla="*/ 62 w 72"/>
                  <a:gd name="T105" fmla="*/ 31 h 112"/>
                  <a:gd name="T106" fmla="*/ 56 w 72"/>
                  <a:gd name="T107" fmla="*/ 29 h 11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2"/>
                  <a:gd name="T163" fmla="*/ 0 h 112"/>
                  <a:gd name="T164" fmla="*/ 72 w 72"/>
                  <a:gd name="T165" fmla="*/ 112 h 11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2" h="112">
                    <a:moveTo>
                      <a:pt x="36" y="0"/>
                    </a:moveTo>
                    <a:lnTo>
                      <a:pt x="44" y="0"/>
                    </a:lnTo>
                    <a:lnTo>
                      <a:pt x="50" y="2"/>
                    </a:lnTo>
                    <a:lnTo>
                      <a:pt x="56" y="6"/>
                    </a:lnTo>
                    <a:lnTo>
                      <a:pt x="60" y="10"/>
                    </a:lnTo>
                    <a:lnTo>
                      <a:pt x="68" y="28"/>
                    </a:lnTo>
                    <a:lnTo>
                      <a:pt x="72" y="56"/>
                    </a:lnTo>
                    <a:lnTo>
                      <a:pt x="68" y="82"/>
                    </a:lnTo>
                    <a:lnTo>
                      <a:pt x="60" y="100"/>
                    </a:lnTo>
                    <a:lnTo>
                      <a:pt x="56" y="106"/>
                    </a:lnTo>
                    <a:lnTo>
                      <a:pt x="50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8" y="110"/>
                    </a:lnTo>
                    <a:lnTo>
                      <a:pt x="20" y="108"/>
                    </a:lnTo>
                    <a:lnTo>
                      <a:pt x="14" y="104"/>
                    </a:lnTo>
                    <a:lnTo>
                      <a:pt x="10" y="100"/>
                    </a:lnTo>
                    <a:lnTo>
                      <a:pt x="2" y="82"/>
                    </a:lnTo>
                    <a:lnTo>
                      <a:pt x="0" y="56"/>
                    </a:lnTo>
                    <a:lnTo>
                      <a:pt x="2" y="28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6" y="0"/>
                    </a:lnTo>
                    <a:close/>
                    <a:moveTo>
                      <a:pt x="36" y="18"/>
                    </a:moveTo>
                    <a:lnTo>
                      <a:pt x="32" y="20"/>
                    </a:lnTo>
                    <a:lnTo>
                      <a:pt x="28" y="20"/>
                    </a:lnTo>
                    <a:lnTo>
                      <a:pt x="24" y="24"/>
                    </a:lnTo>
                    <a:lnTo>
                      <a:pt x="22" y="30"/>
                    </a:lnTo>
                    <a:lnTo>
                      <a:pt x="22" y="36"/>
                    </a:lnTo>
                    <a:lnTo>
                      <a:pt x="20" y="44"/>
                    </a:lnTo>
                    <a:lnTo>
                      <a:pt x="20" y="56"/>
                    </a:lnTo>
                    <a:lnTo>
                      <a:pt x="20" y="66"/>
                    </a:lnTo>
                    <a:lnTo>
                      <a:pt x="22" y="74"/>
                    </a:lnTo>
                    <a:lnTo>
                      <a:pt x="22" y="80"/>
                    </a:lnTo>
                    <a:lnTo>
                      <a:pt x="24" y="86"/>
                    </a:lnTo>
                    <a:lnTo>
                      <a:pt x="28" y="90"/>
                    </a:lnTo>
                    <a:lnTo>
                      <a:pt x="32" y="92"/>
                    </a:lnTo>
                    <a:lnTo>
                      <a:pt x="36" y="92"/>
                    </a:lnTo>
                    <a:lnTo>
                      <a:pt x="40" y="92"/>
                    </a:lnTo>
                    <a:lnTo>
                      <a:pt x="44" y="90"/>
                    </a:lnTo>
                    <a:lnTo>
                      <a:pt x="46" y="86"/>
                    </a:lnTo>
                    <a:lnTo>
                      <a:pt x="48" y="82"/>
                    </a:lnTo>
                    <a:lnTo>
                      <a:pt x="50" y="76"/>
                    </a:lnTo>
                    <a:lnTo>
                      <a:pt x="50" y="66"/>
                    </a:lnTo>
                    <a:lnTo>
                      <a:pt x="50" y="56"/>
                    </a:lnTo>
                    <a:lnTo>
                      <a:pt x="50" y="44"/>
                    </a:lnTo>
                    <a:lnTo>
                      <a:pt x="50" y="36"/>
                    </a:lnTo>
                    <a:lnTo>
                      <a:pt x="48" y="30"/>
                    </a:lnTo>
                    <a:lnTo>
                      <a:pt x="46" y="24"/>
                    </a:lnTo>
                    <a:lnTo>
                      <a:pt x="44" y="20"/>
                    </a:lnTo>
                    <a:lnTo>
                      <a:pt x="40" y="20"/>
                    </a:ln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" name="Freeform 57"/>
              <p:cNvSpPr>
                <a:spLocks noChangeAspect="1"/>
              </p:cNvSpPr>
              <p:nvPr/>
            </p:nvSpPr>
            <p:spPr bwMode="auto">
              <a:xfrm>
                <a:off x="932" y="1316"/>
                <a:ext cx="90" cy="138"/>
              </a:xfrm>
              <a:custGeom>
                <a:avLst/>
                <a:gdLst>
                  <a:gd name="T0" fmla="*/ 112 w 72"/>
                  <a:gd name="T1" fmla="*/ 142 h 110"/>
                  <a:gd name="T2" fmla="*/ 112 w 72"/>
                  <a:gd name="T3" fmla="*/ 173 h 110"/>
                  <a:gd name="T4" fmla="*/ 0 w 72"/>
                  <a:gd name="T5" fmla="*/ 173 h 110"/>
                  <a:gd name="T6" fmla="*/ 4 w 72"/>
                  <a:gd name="T7" fmla="*/ 157 h 110"/>
                  <a:gd name="T8" fmla="*/ 12 w 72"/>
                  <a:gd name="T9" fmla="*/ 142 h 110"/>
                  <a:gd name="T10" fmla="*/ 19 w 72"/>
                  <a:gd name="T11" fmla="*/ 129 h 110"/>
                  <a:gd name="T12" fmla="*/ 31 w 72"/>
                  <a:gd name="T13" fmla="*/ 117 h 110"/>
                  <a:gd name="T14" fmla="*/ 46 w 72"/>
                  <a:gd name="T15" fmla="*/ 100 h 110"/>
                  <a:gd name="T16" fmla="*/ 56 w 72"/>
                  <a:gd name="T17" fmla="*/ 92 h 110"/>
                  <a:gd name="T18" fmla="*/ 65 w 72"/>
                  <a:gd name="T19" fmla="*/ 82 h 110"/>
                  <a:gd name="T20" fmla="*/ 71 w 72"/>
                  <a:gd name="T21" fmla="*/ 75 h 110"/>
                  <a:gd name="T22" fmla="*/ 75 w 72"/>
                  <a:gd name="T23" fmla="*/ 73 h 110"/>
                  <a:gd name="T24" fmla="*/ 77 w 72"/>
                  <a:gd name="T25" fmla="*/ 63 h 110"/>
                  <a:gd name="T26" fmla="*/ 81 w 72"/>
                  <a:gd name="T27" fmla="*/ 50 h 110"/>
                  <a:gd name="T28" fmla="*/ 77 w 72"/>
                  <a:gd name="T29" fmla="*/ 41 h 110"/>
                  <a:gd name="T30" fmla="*/ 75 w 72"/>
                  <a:gd name="T31" fmla="*/ 35 h 110"/>
                  <a:gd name="T32" fmla="*/ 69 w 72"/>
                  <a:gd name="T33" fmla="*/ 31 h 110"/>
                  <a:gd name="T34" fmla="*/ 59 w 72"/>
                  <a:gd name="T35" fmla="*/ 29 h 110"/>
                  <a:gd name="T36" fmla="*/ 50 w 72"/>
                  <a:gd name="T37" fmla="*/ 31 h 110"/>
                  <a:gd name="T38" fmla="*/ 44 w 72"/>
                  <a:gd name="T39" fmla="*/ 35 h 110"/>
                  <a:gd name="T40" fmla="*/ 40 w 72"/>
                  <a:gd name="T41" fmla="*/ 41 h 110"/>
                  <a:gd name="T42" fmla="*/ 37 w 72"/>
                  <a:gd name="T43" fmla="*/ 48 h 110"/>
                  <a:gd name="T44" fmla="*/ 34 w 72"/>
                  <a:gd name="T45" fmla="*/ 54 h 110"/>
                  <a:gd name="T46" fmla="*/ 4 w 72"/>
                  <a:gd name="T47" fmla="*/ 50 h 110"/>
                  <a:gd name="T48" fmla="*/ 6 w 72"/>
                  <a:gd name="T49" fmla="*/ 35 h 110"/>
                  <a:gd name="T50" fmla="*/ 12 w 72"/>
                  <a:gd name="T51" fmla="*/ 23 h 110"/>
                  <a:gd name="T52" fmla="*/ 21 w 72"/>
                  <a:gd name="T53" fmla="*/ 13 h 110"/>
                  <a:gd name="T54" fmla="*/ 31 w 72"/>
                  <a:gd name="T55" fmla="*/ 4 h 110"/>
                  <a:gd name="T56" fmla="*/ 44 w 72"/>
                  <a:gd name="T57" fmla="*/ 0 h 110"/>
                  <a:gd name="T58" fmla="*/ 59 w 72"/>
                  <a:gd name="T59" fmla="*/ 0 h 110"/>
                  <a:gd name="T60" fmla="*/ 75 w 72"/>
                  <a:gd name="T61" fmla="*/ 0 h 110"/>
                  <a:gd name="T62" fmla="*/ 88 w 72"/>
                  <a:gd name="T63" fmla="*/ 6 h 110"/>
                  <a:gd name="T64" fmla="*/ 100 w 72"/>
                  <a:gd name="T65" fmla="*/ 13 h 110"/>
                  <a:gd name="T66" fmla="*/ 106 w 72"/>
                  <a:gd name="T67" fmla="*/ 23 h 110"/>
                  <a:gd name="T68" fmla="*/ 112 w 72"/>
                  <a:gd name="T69" fmla="*/ 35 h 110"/>
                  <a:gd name="T70" fmla="*/ 112 w 72"/>
                  <a:gd name="T71" fmla="*/ 48 h 110"/>
                  <a:gd name="T72" fmla="*/ 112 w 72"/>
                  <a:gd name="T73" fmla="*/ 56 h 110"/>
                  <a:gd name="T74" fmla="*/ 110 w 72"/>
                  <a:gd name="T75" fmla="*/ 69 h 110"/>
                  <a:gd name="T76" fmla="*/ 104 w 72"/>
                  <a:gd name="T77" fmla="*/ 79 h 110"/>
                  <a:gd name="T78" fmla="*/ 96 w 72"/>
                  <a:gd name="T79" fmla="*/ 92 h 110"/>
                  <a:gd name="T80" fmla="*/ 90 w 72"/>
                  <a:gd name="T81" fmla="*/ 98 h 110"/>
                  <a:gd name="T82" fmla="*/ 84 w 72"/>
                  <a:gd name="T83" fmla="*/ 104 h 110"/>
                  <a:gd name="T84" fmla="*/ 75 w 72"/>
                  <a:gd name="T85" fmla="*/ 113 h 110"/>
                  <a:gd name="T86" fmla="*/ 65 w 72"/>
                  <a:gd name="T87" fmla="*/ 119 h 110"/>
                  <a:gd name="T88" fmla="*/ 59 w 72"/>
                  <a:gd name="T89" fmla="*/ 125 h 110"/>
                  <a:gd name="T90" fmla="*/ 56 w 72"/>
                  <a:gd name="T91" fmla="*/ 132 h 110"/>
                  <a:gd name="T92" fmla="*/ 54 w 72"/>
                  <a:gd name="T93" fmla="*/ 135 h 110"/>
                  <a:gd name="T94" fmla="*/ 50 w 72"/>
                  <a:gd name="T95" fmla="*/ 142 h 110"/>
                  <a:gd name="T96" fmla="*/ 112 w 72"/>
                  <a:gd name="T97" fmla="*/ 142 h 110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72"/>
                  <a:gd name="T148" fmla="*/ 0 h 110"/>
                  <a:gd name="T149" fmla="*/ 72 w 72"/>
                  <a:gd name="T150" fmla="*/ 110 h 110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72" h="110">
                    <a:moveTo>
                      <a:pt x="72" y="90"/>
                    </a:moveTo>
                    <a:lnTo>
                      <a:pt x="72" y="110"/>
                    </a:lnTo>
                    <a:lnTo>
                      <a:pt x="0" y="110"/>
                    </a:lnTo>
                    <a:lnTo>
                      <a:pt x="2" y="100"/>
                    </a:lnTo>
                    <a:lnTo>
                      <a:pt x="8" y="90"/>
                    </a:lnTo>
                    <a:lnTo>
                      <a:pt x="12" y="82"/>
                    </a:lnTo>
                    <a:lnTo>
                      <a:pt x="20" y="74"/>
                    </a:lnTo>
                    <a:lnTo>
                      <a:pt x="30" y="64"/>
                    </a:lnTo>
                    <a:lnTo>
                      <a:pt x="36" y="58"/>
                    </a:lnTo>
                    <a:lnTo>
                      <a:pt x="42" y="52"/>
                    </a:lnTo>
                    <a:lnTo>
                      <a:pt x="46" y="48"/>
                    </a:lnTo>
                    <a:lnTo>
                      <a:pt x="48" y="46"/>
                    </a:lnTo>
                    <a:lnTo>
                      <a:pt x="50" y="40"/>
                    </a:lnTo>
                    <a:lnTo>
                      <a:pt x="52" y="32"/>
                    </a:lnTo>
                    <a:lnTo>
                      <a:pt x="50" y="26"/>
                    </a:lnTo>
                    <a:lnTo>
                      <a:pt x="48" y="22"/>
                    </a:lnTo>
                    <a:lnTo>
                      <a:pt x="44" y="20"/>
                    </a:lnTo>
                    <a:lnTo>
                      <a:pt x="38" y="18"/>
                    </a:lnTo>
                    <a:lnTo>
                      <a:pt x="32" y="20"/>
                    </a:lnTo>
                    <a:lnTo>
                      <a:pt x="28" y="22"/>
                    </a:lnTo>
                    <a:lnTo>
                      <a:pt x="26" y="26"/>
                    </a:lnTo>
                    <a:lnTo>
                      <a:pt x="24" y="30"/>
                    </a:lnTo>
                    <a:lnTo>
                      <a:pt x="22" y="34"/>
                    </a:lnTo>
                    <a:lnTo>
                      <a:pt x="2" y="32"/>
                    </a:lnTo>
                    <a:lnTo>
                      <a:pt x="4" y="22"/>
                    </a:lnTo>
                    <a:lnTo>
                      <a:pt x="8" y="14"/>
                    </a:lnTo>
                    <a:lnTo>
                      <a:pt x="14" y="8"/>
                    </a:lnTo>
                    <a:lnTo>
                      <a:pt x="20" y="2"/>
                    </a:lnTo>
                    <a:lnTo>
                      <a:pt x="28" y="0"/>
                    </a:lnTo>
                    <a:lnTo>
                      <a:pt x="38" y="0"/>
                    </a:lnTo>
                    <a:lnTo>
                      <a:pt x="48" y="0"/>
                    </a:lnTo>
                    <a:lnTo>
                      <a:pt x="56" y="4"/>
                    </a:lnTo>
                    <a:lnTo>
                      <a:pt x="64" y="8"/>
                    </a:lnTo>
                    <a:lnTo>
                      <a:pt x="68" y="14"/>
                    </a:lnTo>
                    <a:lnTo>
                      <a:pt x="72" y="22"/>
                    </a:lnTo>
                    <a:lnTo>
                      <a:pt x="72" y="30"/>
                    </a:lnTo>
                    <a:lnTo>
                      <a:pt x="72" y="36"/>
                    </a:lnTo>
                    <a:lnTo>
                      <a:pt x="70" y="44"/>
                    </a:lnTo>
                    <a:lnTo>
                      <a:pt x="66" y="50"/>
                    </a:lnTo>
                    <a:lnTo>
                      <a:pt x="62" y="58"/>
                    </a:lnTo>
                    <a:lnTo>
                      <a:pt x="58" y="62"/>
                    </a:lnTo>
                    <a:lnTo>
                      <a:pt x="54" y="66"/>
                    </a:lnTo>
                    <a:lnTo>
                      <a:pt x="48" y="72"/>
                    </a:lnTo>
                    <a:lnTo>
                      <a:pt x="42" y="76"/>
                    </a:lnTo>
                    <a:lnTo>
                      <a:pt x="38" y="80"/>
                    </a:lnTo>
                    <a:lnTo>
                      <a:pt x="36" y="84"/>
                    </a:lnTo>
                    <a:lnTo>
                      <a:pt x="34" y="86"/>
                    </a:lnTo>
                    <a:lnTo>
                      <a:pt x="32" y="90"/>
                    </a:lnTo>
                    <a:lnTo>
                      <a:pt x="72" y="9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" name="Freeform 58"/>
              <p:cNvSpPr>
                <a:spLocks noChangeAspect="1"/>
              </p:cNvSpPr>
              <p:nvPr/>
            </p:nvSpPr>
            <p:spPr bwMode="auto">
              <a:xfrm>
                <a:off x="1039" y="1316"/>
                <a:ext cx="93" cy="140"/>
              </a:xfrm>
              <a:custGeom>
                <a:avLst/>
                <a:gdLst>
                  <a:gd name="T0" fmla="*/ 0 w 74"/>
                  <a:gd name="T1" fmla="*/ 123 h 112"/>
                  <a:gd name="T2" fmla="*/ 29 w 74"/>
                  <a:gd name="T3" fmla="*/ 119 h 112"/>
                  <a:gd name="T4" fmla="*/ 31 w 74"/>
                  <a:gd name="T5" fmla="*/ 129 h 112"/>
                  <a:gd name="T6" fmla="*/ 38 w 74"/>
                  <a:gd name="T7" fmla="*/ 138 h 112"/>
                  <a:gd name="T8" fmla="*/ 48 w 74"/>
                  <a:gd name="T9" fmla="*/ 144 h 112"/>
                  <a:gd name="T10" fmla="*/ 57 w 74"/>
                  <a:gd name="T11" fmla="*/ 144 h 112"/>
                  <a:gd name="T12" fmla="*/ 67 w 74"/>
                  <a:gd name="T13" fmla="*/ 144 h 112"/>
                  <a:gd name="T14" fmla="*/ 75 w 74"/>
                  <a:gd name="T15" fmla="*/ 138 h 112"/>
                  <a:gd name="T16" fmla="*/ 79 w 74"/>
                  <a:gd name="T17" fmla="*/ 131 h 112"/>
                  <a:gd name="T18" fmla="*/ 82 w 74"/>
                  <a:gd name="T19" fmla="*/ 125 h 112"/>
                  <a:gd name="T20" fmla="*/ 82 w 74"/>
                  <a:gd name="T21" fmla="*/ 116 h 112"/>
                  <a:gd name="T22" fmla="*/ 82 w 74"/>
                  <a:gd name="T23" fmla="*/ 106 h 112"/>
                  <a:gd name="T24" fmla="*/ 79 w 74"/>
                  <a:gd name="T25" fmla="*/ 100 h 112"/>
                  <a:gd name="T26" fmla="*/ 75 w 74"/>
                  <a:gd name="T27" fmla="*/ 94 h 112"/>
                  <a:gd name="T28" fmla="*/ 67 w 74"/>
                  <a:gd name="T29" fmla="*/ 88 h 112"/>
                  <a:gd name="T30" fmla="*/ 57 w 74"/>
                  <a:gd name="T31" fmla="*/ 88 h 112"/>
                  <a:gd name="T32" fmla="*/ 48 w 74"/>
                  <a:gd name="T33" fmla="*/ 88 h 112"/>
                  <a:gd name="T34" fmla="*/ 38 w 74"/>
                  <a:gd name="T35" fmla="*/ 94 h 112"/>
                  <a:gd name="T36" fmla="*/ 31 w 74"/>
                  <a:gd name="T37" fmla="*/ 100 h 112"/>
                  <a:gd name="T38" fmla="*/ 0 w 74"/>
                  <a:gd name="T39" fmla="*/ 94 h 112"/>
                  <a:gd name="T40" fmla="*/ 23 w 74"/>
                  <a:gd name="T41" fmla="*/ 0 h 112"/>
                  <a:gd name="T42" fmla="*/ 107 w 74"/>
                  <a:gd name="T43" fmla="*/ 0 h 112"/>
                  <a:gd name="T44" fmla="*/ 107 w 74"/>
                  <a:gd name="T45" fmla="*/ 35 h 112"/>
                  <a:gd name="T46" fmla="*/ 48 w 74"/>
                  <a:gd name="T47" fmla="*/ 35 h 112"/>
                  <a:gd name="T48" fmla="*/ 41 w 74"/>
                  <a:gd name="T49" fmla="*/ 63 h 112"/>
                  <a:gd name="T50" fmla="*/ 54 w 74"/>
                  <a:gd name="T51" fmla="*/ 60 h 112"/>
                  <a:gd name="T52" fmla="*/ 63 w 74"/>
                  <a:gd name="T53" fmla="*/ 56 h 112"/>
                  <a:gd name="T54" fmla="*/ 79 w 74"/>
                  <a:gd name="T55" fmla="*/ 60 h 112"/>
                  <a:gd name="T56" fmla="*/ 88 w 74"/>
                  <a:gd name="T57" fmla="*/ 63 h 112"/>
                  <a:gd name="T58" fmla="*/ 101 w 74"/>
                  <a:gd name="T59" fmla="*/ 72 h 112"/>
                  <a:gd name="T60" fmla="*/ 107 w 74"/>
                  <a:gd name="T61" fmla="*/ 85 h 112"/>
                  <a:gd name="T62" fmla="*/ 113 w 74"/>
                  <a:gd name="T63" fmla="*/ 96 h 112"/>
                  <a:gd name="T64" fmla="*/ 117 w 74"/>
                  <a:gd name="T65" fmla="*/ 113 h 112"/>
                  <a:gd name="T66" fmla="*/ 113 w 74"/>
                  <a:gd name="T67" fmla="*/ 129 h 112"/>
                  <a:gd name="T68" fmla="*/ 111 w 74"/>
                  <a:gd name="T69" fmla="*/ 141 h 112"/>
                  <a:gd name="T70" fmla="*/ 104 w 74"/>
                  <a:gd name="T71" fmla="*/ 154 h 112"/>
                  <a:gd name="T72" fmla="*/ 94 w 74"/>
                  <a:gd name="T73" fmla="*/ 163 h 112"/>
                  <a:gd name="T74" fmla="*/ 82 w 74"/>
                  <a:gd name="T75" fmla="*/ 169 h 112"/>
                  <a:gd name="T76" fmla="*/ 69 w 74"/>
                  <a:gd name="T77" fmla="*/ 173 h 112"/>
                  <a:gd name="T78" fmla="*/ 57 w 74"/>
                  <a:gd name="T79" fmla="*/ 175 h 112"/>
                  <a:gd name="T80" fmla="*/ 41 w 74"/>
                  <a:gd name="T81" fmla="*/ 173 h 112"/>
                  <a:gd name="T82" fmla="*/ 29 w 74"/>
                  <a:gd name="T83" fmla="*/ 169 h 112"/>
                  <a:gd name="T84" fmla="*/ 16 w 74"/>
                  <a:gd name="T85" fmla="*/ 160 h 112"/>
                  <a:gd name="T86" fmla="*/ 10 w 74"/>
                  <a:gd name="T87" fmla="*/ 150 h 112"/>
                  <a:gd name="T88" fmla="*/ 4 w 74"/>
                  <a:gd name="T89" fmla="*/ 138 h 112"/>
                  <a:gd name="T90" fmla="*/ 0 w 74"/>
                  <a:gd name="T91" fmla="*/ 123 h 11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74"/>
                  <a:gd name="T139" fmla="*/ 0 h 112"/>
                  <a:gd name="T140" fmla="*/ 74 w 74"/>
                  <a:gd name="T141" fmla="*/ 112 h 11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74" h="112">
                    <a:moveTo>
                      <a:pt x="0" y="78"/>
                    </a:moveTo>
                    <a:lnTo>
                      <a:pt x="18" y="76"/>
                    </a:lnTo>
                    <a:lnTo>
                      <a:pt x="20" y="82"/>
                    </a:lnTo>
                    <a:lnTo>
                      <a:pt x="24" y="88"/>
                    </a:lnTo>
                    <a:lnTo>
                      <a:pt x="30" y="92"/>
                    </a:lnTo>
                    <a:lnTo>
                      <a:pt x="36" y="92"/>
                    </a:lnTo>
                    <a:lnTo>
                      <a:pt x="42" y="92"/>
                    </a:lnTo>
                    <a:lnTo>
                      <a:pt x="48" y="88"/>
                    </a:lnTo>
                    <a:lnTo>
                      <a:pt x="50" y="84"/>
                    </a:lnTo>
                    <a:lnTo>
                      <a:pt x="52" y="80"/>
                    </a:lnTo>
                    <a:lnTo>
                      <a:pt x="52" y="74"/>
                    </a:lnTo>
                    <a:lnTo>
                      <a:pt x="52" y="68"/>
                    </a:lnTo>
                    <a:lnTo>
                      <a:pt x="50" y="64"/>
                    </a:lnTo>
                    <a:lnTo>
                      <a:pt x="48" y="60"/>
                    </a:lnTo>
                    <a:lnTo>
                      <a:pt x="42" y="56"/>
                    </a:lnTo>
                    <a:lnTo>
                      <a:pt x="36" y="56"/>
                    </a:lnTo>
                    <a:lnTo>
                      <a:pt x="30" y="56"/>
                    </a:lnTo>
                    <a:lnTo>
                      <a:pt x="24" y="60"/>
                    </a:lnTo>
                    <a:lnTo>
                      <a:pt x="20" y="64"/>
                    </a:lnTo>
                    <a:lnTo>
                      <a:pt x="0" y="60"/>
                    </a:lnTo>
                    <a:lnTo>
                      <a:pt x="14" y="0"/>
                    </a:lnTo>
                    <a:lnTo>
                      <a:pt x="68" y="0"/>
                    </a:lnTo>
                    <a:lnTo>
                      <a:pt x="68" y="22"/>
                    </a:lnTo>
                    <a:lnTo>
                      <a:pt x="30" y="22"/>
                    </a:lnTo>
                    <a:lnTo>
                      <a:pt x="26" y="40"/>
                    </a:lnTo>
                    <a:lnTo>
                      <a:pt x="34" y="38"/>
                    </a:lnTo>
                    <a:lnTo>
                      <a:pt x="40" y="36"/>
                    </a:lnTo>
                    <a:lnTo>
                      <a:pt x="50" y="38"/>
                    </a:lnTo>
                    <a:lnTo>
                      <a:pt x="56" y="40"/>
                    </a:lnTo>
                    <a:lnTo>
                      <a:pt x="64" y="46"/>
                    </a:lnTo>
                    <a:lnTo>
                      <a:pt x="68" y="54"/>
                    </a:lnTo>
                    <a:lnTo>
                      <a:pt x="72" y="62"/>
                    </a:lnTo>
                    <a:lnTo>
                      <a:pt x="74" y="72"/>
                    </a:lnTo>
                    <a:lnTo>
                      <a:pt x="72" y="82"/>
                    </a:lnTo>
                    <a:lnTo>
                      <a:pt x="70" y="90"/>
                    </a:lnTo>
                    <a:lnTo>
                      <a:pt x="66" y="98"/>
                    </a:lnTo>
                    <a:lnTo>
                      <a:pt x="60" y="104"/>
                    </a:lnTo>
                    <a:lnTo>
                      <a:pt x="52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6" y="110"/>
                    </a:lnTo>
                    <a:lnTo>
                      <a:pt x="18" y="108"/>
                    </a:lnTo>
                    <a:lnTo>
                      <a:pt x="10" y="102"/>
                    </a:lnTo>
                    <a:lnTo>
                      <a:pt x="6" y="96"/>
                    </a:lnTo>
                    <a:lnTo>
                      <a:pt x="2" y="88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" name="Freeform 59"/>
              <p:cNvSpPr>
                <a:spLocks noChangeAspect="1" noEditPoints="1"/>
              </p:cNvSpPr>
              <p:nvPr/>
            </p:nvSpPr>
            <p:spPr bwMode="auto">
              <a:xfrm>
                <a:off x="1158" y="1316"/>
                <a:ext cx="90" cy="140"/>
              </a:xfrm>
              <a:custGeom>
                <a:avLst/>
                <a:gdLst>
                  <a:gd name="T0" fmla="*/ 56 w 72"/>
                  <a:gd name="T1" fmla="*/ 0 h 112"/>
                  <a:gd name="T2" fmla="*/ 69 w 72"/>
                  <a:gd name="T3" fmla="*/ 0 h 112"/>
                  <a:gd name="T4" fmla="*/ 77 w 72"/>
                  <a:gd name="T5" fmla="*/ 4 h 112"/>
                  <a:gd name="T6" fmla="*/ 88 w 72"/>
                  <a:gd name="T7" fmla="*/ 10 h 112"/>
                  <a:gd name="T8" fmla="*/ 96 w 72"/>
                  <a:gd name="T9" fmla="*/ 16 h 112"/>
                  <a:gd name="T10" fmla="*/ 110 w 72"/>
                  <a:gd name="T11" fmla="*/ 44 h 112"/>
                  <a:gd name="T12" fmla="*/ 112 w 72"/>
                  <a:gd name="T13" fmla="*/ 88 h 112"/>
                  <a:gd name="T14" fmla="*/ 110 w 72"/>
                  <a:gd name="T15" fmla="*/ 129 h 112"/>
                  <a:gd name="T16" fmla="*/ 96 w 72"/>
                  <a:gd name="T17" fmla="*/ 156 h 112"/>
                  <a:gd name="T18" fmla="*/ 88 w 72"/>
                  <a:gd name="T19" fmla="*/ 166 h 112"/>
                  <a:gd name="T20" fmla="*/ 77 w 72"/>
                  <a:gd name="T21" fmla="*/ 169 h 112"/>
                  <a:gd name="T22" fmla="*/ 69 w 72"/>
                  <a:gd name="T23" fmla="*/ 173 h 112"/>
                  <a:gd name="T24" fmla="*/ 56 w 72"/>
                  <a:gd name="T25" fmla="*/ 175 h 112"/>
                  <a:gd name="T26" fmla="*/ 44 w 72"/>
                  <a:gd name="T27" fmla="*/ 173 h 112"/>
                  <a:gd name="T28" fmla="*/ 34 w 72"/>
                  <a:gd name="T29" fmla="*/ 169 h 112"/>
                  <a:gd name="T30" fmla="*/ 25 w 72"/>
                  <a:gd name="T31" fmla="*/ 163 h 112"/>
                  <a:gd name="T32" fmla="*/ 15 w 72"/>
                  <a:gd name="T33" fmla="*/ 156 h 112"/>
                  <a:gd name="T34" fmla="*/ 4 w 72"/>
                  <a:gd name="T35" fmla="*/ 129 h 112"/>
                  <a:gd name="T36" fmla="*/ 0 w 72"/>
                  <a:gd name="T37" fmla="*/ 88 h 112"/>
                  <a:gd name="T38" fmla="*/ 6 w 72"/>
                  <a:gd name="T39" fmla="*/ 44 h 112"/>
                  <a:gd name="T40" fmla="*/ 19 w 72"/>
                  <a:gd name="T41" fmla="*/ 16 h 112"/>
                  <a:gd name="T42" fmla="*/ 25 w 72"/>
                  <a:gd name="T43" fmla="*/ 10 h 112"/>
                  <a:gd name="T44" fmla="*/ 34 w 72"/>
                  <a:gd name="T45" fmla="*/ 4 h 112"/>
                  <a:gd name="T46" fmla="*/ 44 w 72"/>
                  <a:gd name="T47" fmla="*/ 0 h 112"/>
                  <a:gd name="T48" fmla="*/ 56 w 72"/>
                  <a:gd name="T49" fmla="*/ 0 h 112"/>
                  <a:gd name="T50" fmla="*/ 56 w 72"/>
                  <a:gd name="T51" fmla="*/ 29 h 112"/>
                  <a:gd name="T52" fmla="*/ 50 w 72"/>
                  <a:gd name="T53" fmla="*/ 31 h 112"/>
                  <a:gd name="T54" fmla="*/ 44 w 72"/>
                  <a:gd name="T55" fmla="*/ 31 h 112"/>
                  <a:gd name="T56" fmla="*/ 40 w 72"/>
                  <a:gd name="T57" fmla="*/ 37 h 112"/>
                  <a:gd name="T58" fmla="*/ 37 w 72"/>
                  <a:gd name="T59" fmla="*/ 46 h 112"/>
                  <a:gd name="T60" fmla="*/ 34 w 72"/>
                  <a:gd name="T61" fmla="*/ 56 h 112"/>
                  <a:gd name="T62" fmla="*/ 34 w 72"/>
                  <a:gd name="T63" fmla="*/ 69 h 112"/>
                  <a:gd name="T64" fmla="*/ 34 w 72"/>
                  <a:gd name="T65" fmla="*/ 88 h 112"/>
                  <a:gd name="T66" fmla="*/ 34 w 72"/>
                  <a:gd name="T67" fmla="*/ 104 h 112"/>
                  <a:gd name="T68" fmla="*/ 34 w 72"/>
                  <a:gd name="T69" fmla="*/ 116 h 112"/>
                  <a:gd name="T70" fmla="*/ 37 w 72"/>
                  <a:gd name="T71" fmla="*/ 125 h 112"/>
                  <a:gd name="T72" fmla="*/ 40 w 72"/>
                  <a:gd name="T73" fmla="*/ 135 h 112"/>
                  <a:gd name="T74" fmla="*/ 44 w 72"/>
                  <a:gd name="T75" fmla="*/ 141 h 112"/>
                  <a:gd name="T76" fmla="*/ 50 w 72"/>
                  <a:gd name="T77" fmla="*/ 144 h 112"/>
                  <a:gd name="T78" fmla="*/ 56 w 72"/>
                  <a:gd name="T79" fmla="*/ 144 h 112"/>
                  <a:gd name="T80" fmla="*/ 62 w 72"/>
                  <a:gd name="T81" fmla="*/ 144 h 112"/>
                  <a:gd name="T82" fmla="*/ 69 w 72"/>
                  <a:gd name="T83" fmla="*/ 141 h 112"/>
                  <a:gd name="T84" fmla="*/ 75 w 72"/>
                  <a:gd name="T85" fmla="*/ 135 h 112"/>
                  <a:gd name="T86" fmla="*/ 77 w 72"/>
                  <a:gd name="T87" fmla="*/ 129 h 112"/>
                  <a:gd name="T88" fmla="*/ 77 w 72"/>
                  <a:gd name="T89" fmla="*/ 119 h 112"/>
                  <a:gd name="T90" fmla="*/ 81 w 72"/>
                  <a:gd name="T91" fmla="*/ 104 h 112"/>
                  <a:gd name="T92" fmla="*/ 81 w 72"/>
                  <a:gd name="T93" fmla="*/ 88 h 112"/>
                  <a:gd name="T94" fmla="*/ 81 w 72"/>
                  <a:gd name="T95" fmla="*/ 69 h 112"/>
                  <a:gd name="T96" fmla="*/ 77 w 72"/>
                  <a:gd name="T97" fmla="*/ 56 h 112"/>
                  <a:gd name="T98" fmla="*/ 77 w 72"/>
                  <a:gd name="T99" fmla="*/ 46 h 112"/>
                  <a:gd name="T100" fmla="*/ 75 w 72"/>
                  <a:gd name="T101" fmla="*/ 37 h 112"/>
                  <a:gd name="T102" fmla="*/ 69 w 72"/>
                  <a:gd name="T103" fmla="*/ 31 h 112"/>
                  <a:gd name="T104" fmla="*/ 62 w 72"/>
                  <a:gd name="T105" fmla="*/ 31 h 112"/>
                  <a:gd name="T106" fmla="*/ 56 w 72"/>
                  <a:gd name="T107" fmla="*/ 29 h 11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2"/>
                  <a:gd name="T163" fmla="*/ 0 h 112"/>
                  <a:gd name="T164" fmla="*/ 72 w 72"/>
                  <a:gd name="T165" fmla="*/ 112 h 11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2" h="112">
                    <a:moveTo>
                      <a:pt x="36" y="0"/>
                    </a:moveTo>
                    <a:lnTo>
                      <a:pt x="44" y="0"/>
                    </a:lnTo>
                    <a:lnTo>
                      <a:pt x="50" y="2"/>
                    </a:lnTo>
                    <a:lnTo>
                      <a:pt x="56" y="6"/>
                    </a:lnTo>
                    <a:lnTo>
                      <a:pt x="62" y="10"/>
                    </a:lnTo>
                    <a:lnTo>
                      <a:pt x="70" y="28"/>
                    </a:lnTo>
                    <a:lnTo>
                      <a:pt x="72" y="56"/>
                    </a:lnTo>
                    <a:lnTo>
                      <a:pt x="70" y="82"/>
                    </a:lnTo>
                    <a:lnTo>
                      <a:pt x="62" y="100"/>
                    </a:lnTo>
                    <a:lnTo>
                      <a:pt x="56" y="106"/>
                    </a:lnTo>
                    <a:lnTo>
                      <a:pt x="50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8" y="110"/>
                    </a:lnTo>
                    <a:lnTo>
                      <a:pt x="22" y="108"/>
                    </a:lnTo>
                    <a:lnTo>
                      <a:pt x="16" y="104"/>
                    </a:lnTo>
                    <a:lnTo>
                      <a:pt x="10" y="100"/>
                    </a:lnTo>
                    <a:lnTo>
                      <a:pt x="2" y="82"/>
                    </a:lnTo>
                    <a:lnTo>
                      <a:pt x="0" y="56"/>
                    </a:lnTo>
                    <a:lnTo>
                      <a:pt x="4" y="28"/>
                    </a:lnTo>
                    <a:lnTo>
                      <a:pt x="12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6" y="0"/>
                    </a:lnTo>
                    <a:close/>
                    <a:moveTo>
                      <a:pt x="36" y="18"/>
                    </a:moveTo>
                    <a:lnTo>
                      <a:pt x="32" y="20"/>
                    </a:lnTo>
                    <a:lnTo>
                      <a:pt x="28" y="20"/>
                    </a:lnTo>
                    <a:lnTo>
                      <a:pt x="26" y="24"/>
                    </a:lnTo>
                    <a:lnTo>
                      <a:pt x="24" y="30"/>
                    </a:lnTo>
                    <a:lnTo>
                      <a:pt x="22" y="36"/>
                    </a:lnTo>
                    <a:lnTo>
                      <a:pt x="22" y="44"/>
                    </a:lnTo>
                    <a:lnTo>
                      <a:pt x="22" y="56"/>
                    </a:lnTo>
                    <a:lnTo>
                      <a:pt x="22" y="66"/>
                    </a:lnTo>
                    <a:lnTo>
                      <a:pt x="22" y="74"/>
                    </a:lnTo>
                    <a:lnTo>
                      <a:pt x="24" y="80"/>
                    </a:lnTo>
                    <a:lnTo>
                      <a:pt x="26" y="86"/>
                    </a:lnTo>
                    <a:lnTo>
                      <a:pt x="28" y="90"/>
                    </a:lnTo>
                    <a:lnTo>
                      <a:pt x="32" y="92"/>
                    </a:lnTo>
                    <a:lnTo>
                      <a:pt x="36" y="92"/>
                    </a:lnTo>
                    <a:lnTo>
                      <a:pt x="40" y="92"/>
                    </a:lnTo>
                    <a:lnTo>
                      <a:pt x="44" y="90"/>
                    </a:lnTo>
                    <a:lnTo>
                      <a:pt x="48" y="86"/>
                    </a:lnTo>
                    <a:lnTo>
                      <a:pt x="50" y="82"/>
                    </a:lnTo>
                    <a:lnTo>
                      <a:pt x="50" y="76"/>
                    </a:lnTo>
                    <a:lnTo>
                      <a:pt x="52" y="66"/>
                    </a:lnTo>
                    <a:lnTo>
                      <a:pt x="52" y="56"/>
                    </a:lnTo>
                    <a:lnTo>
                      <a:pt x="52" y="44"/>
                    </a:lnTo>
                    <a:lnTo>
                      <a:pt x="50" y="36"/>
                    </a:lnTo>
                    <a:lnTo>
                      <a:pt x="50" y="30"/>
                    </a:lnTo>
                    <a:lnTo>
                      <a:pt x="48" y="24"/>
                    </a:lnTo>
                    <a:lnTo>
                      <a:pt x="44" y="20"/>
                    </a:lnTo>
                    <a:lnTo>
                      <a:pt x="40" y="20"/>
                    </a:ln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" name="Freeform 60"/>
              <p:cNvSpPr>
                <a:spLocks noChangeAspect="1" noEditPoints="1"/>
              </p:cNvSpPr>
              <p:nvPr/>
            </p:nvSpPr>
            <p:spPr bwMode="auto">
              <a:xfrm>
                <a:off x="1268" y="1316"/>
                <a:ext cx="90" cy="140"/>
              </a:xfrm>
              <a:custGeom>
                <a:avLst/>
                <a:gdLst>
                  <a:gd name="T0" fmla="*/ 56 w 72"/>
                  <a:gd name="T1" fmla="*/ 0 h 112"/>
                  <a:gd name="T2" fmla="*/ 69 w 72"/>
                  <a:gd name="T3" fmla="*/ 0 h 112"/>
                  <a:gd name="T4" fmla="*/ 77 w 72"/>
                  <a:gd name="T5" fmla="*/ 4 h 112"/>
                  <a:gd name="T6" fmla="*/ 88 w 72"/>
                  <a:gd name="T7" fmla="*/ 10 h 112"/>
                  <a:gd name="T8" fmla="*/ 94 w 72"/>
                  <a:gd name="T9" fmla="*/ 16 h 112"/>
                  <a:gd name="T10" fmla="*/ 106 w 72"/>
                  <a:gd name="T11" fmla="*/ 44 h 112"/>
                  <a:gd name="T12" fmla="*/ 112 w 72"/>
                  <a:gd name="T13" fmla="*/ 88 h 112"/>
                  <a:gd name="T14" fmla="*/ 106 w 72"/>
                  <a:gd name="T15" fmla="*/ 129 h 112"/>
                  <a:gd name="T16" fmla="*/ 94 w 72"/>
                  <a:gd name="T17" fmla="*/ 156 h 112"/>
                  <a:gd name="T18" fmla="*/ 88 w 72"/>
                  <a:gd name="T19" fmla="*/ 166 h 112"/>
                  <a:gd name="T20" fmla="*/ 77 w 72"/>
                  <a:gd name="T21" fmla="*/ 169 h 112"/>
                  <a:gd name="T22" fmla="*/ 69 w 72"/>
                  <a:gd name="T23" fmla="*/ 173 h 112"/>
                  <a:gd name="T24" fmla="*/ 56 w 72"/>
                  <a:gd name="T25" fmla="*/ 175 h 112"/>
                  <a:gd name="T26" fmla="*/ 44 w 72"/>
                  <a:gd name="T27" fmla="*/ 173 h 112"/>
                  <a:gd name="T28" fmla="*/ 31 w 72"/>
                  <a:gd name="T29" fmla="*/ 169 h 112"/>
                  <a:gd name="T30" fmla="*/ 21 w 72"/>
                  <a:gd name="T31" fmla="*/ 163 h 112"/>
                  <a:gd name="T32" fmla="*/ 15 w 72"/>
                  <a:gd name="T33" fmla="*/ 156 h 112"/>
                  <a:gd name="T34" fmla="*/ 4 w 72"/>
                  <a:gd name="T35" fmla="*/ 129 h 112"/>
                  <a:gd name="T36" fmla="*/ 0 w 72"/>
                  <a:gd name="T37" fmla="*/ 88 h 112"/>
                  <a:gd name="T38" fmla="*/ 4 w 72"/>
                  <a:gd name="T39" fmla="*/ 44 h 112"/>
                  <a:gd name="T40" fmla="*/ 15 w 72"/>
                  <a:gd name="T41" fmla="*/ 16 h 112"/>
                  <a:gd name="T42" fmla="*/ 25 w 72"/>
                  <a:gd name="T43" fmla="*/ 10 h 112"/>
                  <a:gd name="T44" fmla="*/ 34 w 72"/>
                  <a:gd name="T45" fmla="*/ 4 h 112"/>
                  <a:gd name="T46" fmla="*/ 44 w 72"/>
                  <a:gd name="T47" fmla="*/ 0 h 112"/>
                  <a:gd name="T48" fmla="*/ 56 w 72"/>
                  <a:gd name="T49" fmla="*/ 0 h 112"/>
                  <a:gd name="T50" fmla="*/ 56 w 72"/>
                  <a:gd name="T51" fmla="*/ 29 h 112"/>
                  <a:gd name="T52" fmla="*/ 50 w 72"/>
                  <a:gd name="T53" fmla="*/ 31 h 112"/>
                  <a:gd name="T54" fmla="*/ 44 w 72"/>
                  <a:gd name="T55" fmla="*/ 31 h 112"/>
                  <a:gd name="T56" fmla="*/ 37 w 72"/>
                  <a:gd name="T57" fmla="*/ 37 h 112"/>
                  <a:gd name="T58" fmla="*/ 34 w 72"/>
                  <a:gd name="T59" fmla="*/ 46 h 112"/>
                  <a:gd name="T60" fmla="*/ 34 w 72"/>
                  <a:gd name="T61" fmla="*/ 56 h 112"/>
                  <a:gd name="T62" fmla="*/ 31 w 72"/>
                  <a:gd name="T63" fmla="*/ 69 h 112"/>
                  <a:gd name="T64" fmla="*/ 31 w 72"/>
                  <a:gd name="T65" fmla="*/ 88 h 112"/>
                  <a:gd name="T66" fmla="*/ 31 w 72"/>
                  <a:gd name="T67" fmla="*/ 104 h 112"/>
                  <a:gd name="T68" fmla="*/ 34 w 72"/>
                  <a:gd name="T69" fmla="*/ 116 h 112"/>
                  <a:gd name="T70" fmla="*/ 34 w 72"/>
                  <a:gd name="T71" fmla="*/ 125 h 112"/>
                  <a:gd name="T72" fmla="*/ 37 w 72"/>
                  <a:gd name="T73" fmla="*/ 135 h 112"/>
                  <a:gd name="T74" fmla="*/ 44 w 72"/>
                  <a:gd name="T75" fmla="*/ 141 h 112"/>
                  <a:gd name="T76" fmla="*/ 50 w 72"/>
                  <a:gd name="T77" fmla="*/ 144 h 112"/>
                  <a:gd name="T78" fmla="*/ 56 w 72"/>
                  <a:gd name="T79" fmla="*/ 144 h 112"/>
                  <a:gd name="T80" fmla="*/ 62 w 72"/>
                  <a:gd name="T81" fmla="*/ 144 h 112"/>
                  <a:gd name="T82" fmla="*/ 69 w 72"/>
                  <a:gd name="T83" fmla="*/ 141 h 112"/>
                  <a:gd name="T84" fmla="*/ 71 w 72"/>
                  <a:gd name="T85" fmla="*/ 135 h 112"/>
                  <a:gd name="T86" fmla="*/ 75 w 72"/>
                  <a:gd name="T87" fmla="*/ 129 h 112"/>
                  <a:gd name="T88" fmla="*/ 77 w 72"/>
                  <a:gd name="T89" fmla="*/ 119 h 112"/>
                  <a:gd name="T90" fmla="*/ 77 w 72"/>
                  <a:gd name="T91" fmla="*/ 104 h 112"/>
                  <a:gd name="T92" fmla="*/ 77 w 72"/>
                  <a:gd name="T93" fmla="*/ 88 h 112"/>
                  <a:gd name="T94" fmla="*/ 77 w 72"/>
                  <a:gd name="T95" fmla="*/ 69 h 112"/>
                  <a:gd name="T96" fmla="*/ 77 w 72"/>
                  <a:gd name="T97" fmla="*/ 56 h 112"/>
                  <a:gd name="T98" fmla="*/ 75 w 72"/>
                  <a:gd name="T99" fmla="*/ 46 h 112"/>
                  <a:gd name="T100" fmla="*/ 71 w 72"/>
                  <a:gd name="T101" fmla="*/ 37 h 112"/>
                  <a:gd name="T102" fmla="*/ 69 w 72"/>
                  <a:gd name="T103" fmla="*/ 31 h 112"/>
                  <a:gd name="T104" fmla="*/ 62 w 72"/>
                  <a:gd name="T105" fmla="*/ 31 h 112"/>
                  <a:gd name="T106" fmla="*/ 56 w 72"/>
                  <a:gd name="T107" fmla="*/ 29 h 11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2"/>
                  <a:gd name="T163" fmla="*/ 0 h 112"/>
                  <a:gd name="T164" fmla="*/ 72 w 72"/>
                  <a:gd name="T165" fmla="*/ 112 h 11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2" h="112">
                    <a:moveTo>
                      <a:pt x="36" y="0"/>
                    </a:moveTo>
                    <a:lnTo>
                      <a:pt x="44" y="0"/>
                    </a:lnTo>
                    <a:lnTo>
                      <a:pt x="50" y="2"/>
                    </a:lnTo>
                    <a:lnTo>
                      <a:pt x="56" y="6"/>
                    </a:lnTo>
                    <a:lnTo>
                      <a:pt x="60" y="10"/>
                    </a:lnTo>
                    <a:lnTo>
                      <a:pt x="68" y="28"/>
                    </a:lnTo>
                    <a:lnTo>
                      <a:pt x="72" y="56"/>
                    </a:lnTo>
                    <a:lnTo>
                      <a:pt x="68" y="82"/>
                    </a:lnTo>
                    <a:lnTo>
                      <a:pt x="60" y="100"/>
                    </a:lnTo>
                    <a:lnTo>
                      <a:pt x="56" y="106"/>
                    </a:lnTo>
                    <a:lnTo>
                      <a:pt x="50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8" y="110"/>
                    </a:lnTo>
                    <a:lnTo>
                      <a:pt x="20" y="108"/>
                    </a:lnTo>
                    <a:lnTo>
                      <a:pt x="14" y="104"/>
                    </a:lnTo>
                    <a:lnTo>
                      <a:pt x="10" y="100"/>
                    </a:lnTo>
                    <a:lnTo>
                      <a:pt x="2" y="82"/>
                    </a:lnTo>
                    <a:lnTo>
                      <a:pt x="0" y="56"/>
                    </a:lnTo>
                    <a:lnTo>
                      <a:pt x="2" y="28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6" y="0"/>
                    </a:lnTo>
                    <a:close/>
                    <a:moveTo>
                      <a:pt x="36" y="18"/>
                    </a:moveTo>
                    <a:lnTo>
                      <a:pt x="32" y="20"/>
                    </a:lnTo>
                    <a:lnTo>
                      <a:pt x="28" y="20"/>
                    </a:lnTo>
                    <a:lnTo>
                      <a:pt x="24" y="24"/>
                    </a:lnTo>
                    <a:lnTo>
                      <a:pt x="22" y="30"/>
                    </a:lnTo>
                    <a:lnTo>
                      <a:pt x="22" y="36"/>
                    </a:lnTo>
                    <a:lnTo>
                      <a:pt x="20" y="44"/>
                    </a:lnTo>
                    <a:lnTo>
                      <a:pt x="20" y="56"/>
                    </a:lnTo>
                    <a:lnTo>
                      <a:pt x="20" y="66"/>
                    </a:lnTo>
                    <a:lnTo>
                      <a:pt x="22" y="74"/>
                    </a:lnTo>
                    <a:lnTo>
                      <a:pt x="22" y="80"/>
                    </a:lnTo>
                    <a:lnTo>
                      <a:pt x="24" y="86"/>
                    </a:lnTo>
                    <a:lnTo>
                      <a:pt x="28" y="90"/>
                    </a:lnTo>
                    <a:lnTo>
                      <a:pt x="32" y="92"/>
                    </a:lnTo>
                    <a:lnTo>
                      <a:pt x="36" y="92"/>
                    </a:lnTo>
                    <a:lnTo>
                      <a:pt x="40" y="92"/>
                    </a:lnTo>
                    <a:lnTo>
                      <a:pt x="44" y="90"/>
                    </a:lnTo>
                    <a:lnTo>
                      <a:pt x="46" y="86"/>
                    </a:lnTo>
                    <a:lnTo>
                      <a:pt x="48" y="82"/>
                    </a:lnTo>
                    <a:lnTo>
                      <a:pt x="50" y="76"/>
                    </a:lnTo>
                    <a:lnTo>
                      <a:pt x="50" y="66"/>
                    </a:lnTo>
                    <a:lnTo>
                      <a:pt x="50" y="56"/>
                    </a:lnTo>
                    <a:lnTo>
                      <a:pt x="50" y="44"/>
                    </a:lnTo>
                    <a:lnTo>
                      <a:pt x="50" y="36"/>
                    </a:lnTo>
                    <a:lnTo>
                      <a:pt x="48" y="30"/>
                    </a:lnTo>
                    <a:lnTo>
                      <a:pt x="46" y="24"/>
                    </a:lnTo>
                    <a:lnTo>
                      <a:pt x="44" y="20"/>
                    </a:lnTo>
                    <a:lnTo>
                      <a:pt x="40" y="20"/>
                    </a:ln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" name="Freeform 61"/>
              <p:cNvSpPr>
                <a:spLocks noChangeAspect="1"/>
              </p:cNvSpPr>
              <p:nvPr/>
            </p:nvSpPr>
            <p:spPr bwMode="auto">
              <a:xfrm>
                <a:off x="932" y="830"/>
                <a:ext cx="90" cy="140"/>
              </a:xfrm>
              <a:custGeom>
                <a:avLst/>
                <a:gdLst>
                  <a:gd name="T0" fmla="*/ 34 w 72"/>
                  <a:gd name="T1" fmla="*/ 119 h 112"/>
                  <a:gd name="T2" fmla="*/ 40 w 72"/>
                  <a:gd name="T3" fmla="*/ 138 h 112"/>
                  <a:gd name="T4" fmla="*/ 56 w 72"/>
                  <a:gd name="T5" fmla="*/ 144 h 112"/>
                  <a:gd name="T6" fmla="*/ 75 w 72"/>
                  <a:gd name="T7" fmla="*/ 138 h 112"/>
                  <a:gd name="T8" fmla="*/ 81 w 72"/>
                  <a:gd name="T9" fmla="*/ 119 h 112"/>
                  <a:gd name="T10" fmla="*/ 75 w 72"/>
                  <a:gd name="T11" fmla="*/ 100 h 112"/>
                  <a:gd name="T12" fmla="*/ 59 w 72"/>
                  <a:gd name="T13" fmla="*/ 94 h 112"/>
                  <a:gd name="T14" fmla="*/ 46 w 72"/>
                  <a:gd name="T15" fmla="*/ 96 h 112"/>
                  <a:gd name="T16" fmla="*/ 59 w 72"/>
                  <a:gd name="T17" fmla="*/ 69 h 112"/>
                  <a:gd name="T18" fmla="*/ 71 w 72"/>
                  <a:gd name="T19" fmla="*/ 56 h 112"/>
                  <a:gd name="T20" fmla="*/ 71 w 72"/>
                  <a:gd name="T21" fmla="*/ 41 h 112"/>
                  <a:gd name="T22" fmla="*/ 62 w 72"/>
                  <a:gd name="T23" fmla="*/ 31 h 112"/>
                  <a:gd name="T24" fmla="*/ 50 w 72"/>
                  <a:gd name="T25" fmla="*/ 31 h 112"/>
                  <a:gd name="T26" fmla="*/ 37 w 72"/>
                  <a:gd name="T27" fmla="*/ 41 h 112"/>
                  <a:gd name="T28" fmla="*/ 4 w 72"/>
                  <a:gd name="T29" fmla="*/ 46 h 112"/>
                  <a:gd name="T30" fmla="*/ 12 w 72"/>
                  <a:gd name="T31" fmla="*/ 19 h 112"/>
                  <a:gd name="T32" fmla="*/ 31 w 72"/>
                  <a:gd name="T33" fmla="*/ 4 h 112"/>
                  <a:gd name="T34" fmla="*/ 56 w 72"/>
                  <a:gd name="T35" fmla="*/ 0 h 112"/>
                  <a:gd name="T36" fmla="*/ 84 w 72"/>
                  <a:gd name="T37" fmla="*/ 6 h 112"/>
                  <a:gd name="T38" fmla="*/ 100 w 72"/>
                  <a:gd name="T39" fmla="*/ 25 h 112"/>
                  <a:gd name="T40" fmla="*/ 106 w 72"/>
                  <a:gd name="T41" fmla="*/ 44 h 112"/>
                  <a:gd name="T42" fmla="*/ 100 w 72"/>
                  <a:gd name="T43" fmla="*/ 66 h 112"/>
                  <a:gd name="T44" fmla="*/ 81 w 72"/>
                  <a:gd name="T45" fmla="*/ 81 h 112"/>
                  <a:gd name="T46" fmla="*/ 96 w 72"/>
                  <a:gd name="T47" fmla="*/ 88 h 112"/>
                  <a:gd name="T48" fmla="*/ 110 w 72"/>
                  <a:gd name="T49" fmla="*/ 104 h 112"/>
                  <a:gd name="T50" fmla="*/ 112 w 72"/>
                  <a:gd name="T51" fmla="*/ 123 h 112"/>
                  <a:gd name="T52" fmla="*/ 106 w 72"/>
                  <a:gd name="T53" fmla="*/ 147 h 112"/>
                  <a:gd name="T54" fmla="*/ 84 w 72"/>
                  <a:gd name="T55" fmla="*/ 169 h 112"/>
                  <a:gd name="T56" fmla="*/ 56 w 72"/>
                  <a:gd name="T57" fmla="*/ 175 h 112"/>
                  <a:gd name="T58" fmla="*/ 29 w 72"/>
                  <a:gd name="T59" fmla="*/ 169 h 112"/>
                  <a:gd name="T60" fmla="*/ 9 w 72"/>
                  <a:gd name="T61" fmla="*/ 150 h 112"/>
                  <a:gd name="T62" fmla="*/ 0 w 72"/>
                  <a:gd name="T63" fmla="*/ 123 h 11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2"/>
                  <a:gd name="T97" fmla="*/ 0 h 112"/>
                  <a:gd name="T98" fmla="*/ 72 w 72"/>
                  <a:gd name="T99" fmla="*/ 112 h 11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2" h="112">
                    <a:moveTo>
                      <a:pt x="0" y="78"/>
                    </a:moveTo>
                    <a:lnTo>
                      <a:pt x="22" y="76"/>
                    </a:lnTo>
                    <a:lnTo>
                      <a:pt x="22" y="84"/>
                    </a:lnTo>
                    <a:lnTo>
                      <a:pt x="26" y="88"/>
                    </a:lnTo>
                    <a:lnTo>
                      <a:pt x="30" y="92"/>
                    </a:lnTo>
                    <a:lnTo>
                      <a:pt x="36" y="92"/>
                    </a:lnTo>
                    <a:lnTo>
                      <a:pt x="42" y="92"/>
                    </a:lnTo>
                    <a:lnTo>
                      <a:pt x="48" y="88"/>
                    </a:lnTo>
                    <a:lnTo>
                      <a:pt x="50" y="82"/>
                    </a:lnTo>
                    <a:lnTo>
                      <a:pt x="52" y="76"/>
                    </a:lnTo>
                    <a:lnTo>
                      <a:pt x="50" y="70"/>
                    </a:lnTo>
                    <a:lnTo>
                      <a:pt x="48" y="64"/>
                    </a:lnTo>
                    <a:lnTo>
                      <a:pt x="44" y="62"/>
                    </a:lnTo>
                    <a:lnTo>
                      <a:pt x="38" y="60"/>
                    </a:lnTo>
                    <a:lnTo>
                      <a:pt x="34" y="60"/>
                    </a:lnTo>
                    <a:lnTo>
                      <a:pt x="30" y="62"/>
                    </a:lnTo>
                    <a:lnTo>
                      <a:pt x="32" y="44"/>
                    </a:lnTo>
                    <a:lnTo>
                      <a:pt x="38" y="44"/>
                    </a:lnTo>
                    <a:lnTo>
                      <a:pt x="42" y="40"/>
                    </a:lnTo>
                    <a:lnTo>
                      <a:pt x="46" y="36"/>
                    </a:lnTo>
                    <a:lnTo>
                      <a:pt x="46" y="30"/>
                    </a:lnTo>
                    <a:lnTo>
                      <a:pt x="46" y="26"/>
                    </a:lnTo>
                    <a:lnTo>
                      <a:pt x="44" y="22"/>
                    </a:lnTo>
                    <a:lnTo>
                      <a:pt x="40" y="20"/>
                    </a:lnTo>
                    <a:lnTo>
                      <a:pt x="36" y="18"/>
                    </a:lnTo>
                    <a:lnTo>
                      <a:pt x="32" y="20"/>
                    </a:lnTo>
                    <a:lnTo>
                      <a:pt x="28" y="22"/>
                    </a:lnTo>
                    <a:lnTo>
                      <a:pt x="24" y="26"/>
                    </a:lnTo>
                    <a:lnTo>
                      <a:pt x="22" y="32"/>
                    </a:lnTo>
                    <a:lnTo>
                      <a:pt x="2" y="30"/>
                    </a:lnTo>
                    <a:lnTo>
                      <a:pt x="4" y="20"/>
                    </a:lnTo>
                    <a:lnTo>
                      <a:pt x="8" y="12"/>
                    </a:lnTo>
                    <a:lnTo>
                      <a:pt x="12" y="8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6" y="0"/>
                    </a:lnTo>
                    <a:lnTo>
                      <a:pt x="46" y="0"/>
                    </a:lnTo>
                    <a:lnTo>
                      <a:pt x="54" y="4"/>
                    </a:lnTo>
                    <a:lnTo>
                      <a:pt x="60" y="10"/>
                    </a:lnTo>
                    <a:lnTo>
                      <a:pt x="64" y="16"/>
                    </a:lnTo>
                    <a:lnTo>
                      <a:pt x="66" y="22"/>
                    </a:lnTo>
                    <a:lnTo>
                      <a:pt x="68" y="28"/>
                    </a:lnTo>
                    <a:lnTo>
                      <a:pt x="66" y="36"/>
                    </a:lnTo>
                    <a:lnTo>
                      <a:pt x="64" y="42"/>
                    </a:lnTo>
                    <a:lnTo>
                      <a:pt x="58" y="48"/>
                    </a:lnTo>
                    <a:lnTo>
                      <a:pt x="52" y="52"/>
                    </a:lnTo>
                    <a:lnTo>
                      <a:pt x="58" y="54"/>
                    </a:lnTo>
                    <a:lnTo>
                      <a:pt x="62" y="56"/>
                    </a:lnTo>
                    <a:lnTo>
                      <a:pt x="66" y="60"/>
                    </a:lnTo>
                    <a:lnTo>
                      <a:pt x="70" y="66"/>
                    </a:lnTo>
                    <a:lnTo>
                      <a:pt x="72" y="72"/>
                    </a:lnTo>
                    <a:lnTo>
                      <a:pt x="72" y="78"/>
                    </a:lnTo>
                    <a:lnTo>
                      <a:pt x="72" y="86"/>
                    </a:lnTo>
                    <a:lnTo>
                      <a:pt x="68" y="94"/>
                    </a:lnTo>
                    <a:lnTo>
                      <a:pt x="62" y="102"/>
                    </a:lnTo>
                    <a:lnTo>
                      <a:pt x="54" y="108"/>
                    </a:lnTo>
                    <a:lnTo>
                      <a:pt x="46" y="110"/>
                    </a:lnTo>
                    <a:lnTo>
                      <a:pt x="36" y="112"/>
                    </a:lnTo>
                    <a:lnTo>
                      <a:pt x="26" y="110"/>
                    </a:lnTo>
                    <a:lnTo>
                      <a:pt x="18" y="108"/>
                    </a:lnTo>
                    <a:lnTo>
                      <a:pt x="12" y="102"/>
                    </a:lnTo>
                    <a:lnTo>
                      <a:pt x="6" y="96"/>
                    </a:lnTo>
                    <a:lnTo>
                      <a:pt x="2" y="88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" name="Freeform 62"/>
              <p:cNvSpPr>
                <a:spLocks noChangeAspect="1" noEditPoints="1"/>
              </p:cNvSpPr>
              <p:nvPr/>
            </p:nvSpPr>
            <p:spPr bwMode="auto">
              <a:xfrm>
                <a:off x="1039" y="830"/>
                <a:ext cx="90" cy="140"/>
              </a:xfrm>
              <a:custGeom>
                <a:avLst/>
                <a:gdLst>
                  <a:gd name="T0" fmla="*/ 56 w 72"/>
                  <a:gd name="T1" fmla="*/ 0 h 112"/>
                  <a:gd name="T2" fmla="*/ 69 w 72"/>
                  <a:gd name="T3" fmla="*/ 0 h 112"/>
                  <a:gd name="T4" fmla="*/ 77 w 72"/>
                  <a:gd name="T5" fmla="*/ 4 h 112"/>
                  <a:gd name="T6" fmla="*/ 88 w 72"/>
                  <a:gd name="T7" fmla="*/ 10 h 112"/>
                  <a:gd name="T8" fmla="*/ 94 w 72"/>
                  <a:gd name="T9" fmla="*/ 16 h 112"/>
                  <a:gd name="T10" fmla="*/ 106 w 72"/>
                  <a:gd name="T11" fmla="*/ 44 h 112"/>
                  <a:gd name="T12" fmla="*/ 112 w 72"/>
                  <a:gd name="T13" fmla="*/ 88 h 112"/>
                  <a:gd name="T14" fmla="*/ 106 w 72"/>
                  <a:gd name="T15" fmla="*/ 129 h 112"/>
                  <a:gd name="T16" fmla="*/ 94 w 72"/>
                  <a:gd name="T17" fmla="*/ 156 h 112"/>
                  <a:gd name="T18" fmla="*/ 88 w 72"/>
                  <a:gd name="T19" fmla="*/ 166 h 112"/>
                  <a:gd name="T20" fmla="*/ 77 w 72"/>
                  <a:gd name="T21" fmla="*/ 169 h 112"/>
                  <a:gd name="T22" fmla="*/ 69 w 72"/>
                  <a:gd name="T23" fmla="*/ 173 h 112"/>
                  <a:gd name="T24" fmla="*/ 56 w 72"/>
                  <a:gd name="T25" fmla="*/ 175 h 112"/>
                  <a:gd name="T26" fmla="*/ 44 w 72"/>
                  <a:gd name="T27" fmla="*/ 173 h 112"/>
                  <a:gd name="T28" fmla="*/ 31 w 72"/>
                  <a:gd name="T29" fmla="*/ 169 h 112"/>
                  <a:gd name="T30" fmla="*/ 21 w 72"/>
                  <a:gd name="T31" fmla="*/ 163 h 112"/>
                  <a:gd name="T32" fmla="*/ 15 w 72"/>
                  <a:gd name="T33" fmla="*/ 156 h 112"/>
                  <a:gd name="T34" fmla="*/ 4 w 72"/>
                  <a:gd name="T35" fmla="*/ 129 h 112"/>
                  <a:gd name="T36" fmla="*/ 0 w 72"/>
                  <a:gd name="T37" fmla="*/ 88 h 112"/>
                  <a:gd name="T38" fmla="*/ 4 w 72"/>
                  <a:gd name="T39" fmla="*/ 44 h 112"/>
                  <a:gd name="T40" fmla="*/ 15 w 72"/>
                  <a:gd name="T41" fmla="*/ 16 h 112"/>
                  <a:gd name="T42" fmla="*/ 25 w 72"/>
                  <a:gd name="T43" fmla="*/ 10 h 112"/>
                  <a:gd name="T44" fmla="*/ 34 w 72"/>
                  <a:gd name="T45" fmla="*/ 4 h 112"/>
                  <a:gd name="T46" fmla="*/ 44 w 72"/>
                  <a:gd name="T47" fmla="*/ 0 h 112"/>
                  <a:gd name="T48" fmla="*/ 56 w 72"/>
                  <a:gd name="T49" fmla="*/ 0 h 112"/>
                  <a:gd name="T50" fmla="*/ 56 w 72"/>
                  <a:gd name="T51" fmla="*/ 29 h 112"/>
                  <a:gd name="T52" fmla="*/ 50 w 72"/>
                  <a:gd name="T53" fmla="*/ 31 h 112"/>
                  <a:gd name="T54" fmla="*/ 44 w 72"/>
                  <a:gd name="T55" fmla="*/ 31 h 112"/>
                  <a:gd name="T56" fmla="*/ 37 w 72"/>
                  <a:gd name="T57" fmla="*/ 37 h 112"/>
                  <a:gd name="T58" fmla="*/ 34 w 72"/>
                  <a:gd name="T59" fmla="*/ 46 h 112"/>
                  <a:gd name="T60" fmla="*/ 34 w 72"/>
                  <a:gd name="T61" fmla="*/ 56 h 112"/>
                  <a:gd name="T62" fmla="*/ 31 w 72"/>
                  <a:gd name="T63" fmla="*/ 69 h 112"/>
                  <a:gd name="T64" fmla="*/ 31 w 72"/>
                  <a:gd name="T65" fmla="*/ 88 h 112"/>
                  <a:gd name="T66" fmla="*/ 31 w 72"/>
                  <a:gd name="T67" fmla="*/ 104 h 112"/>
                  <a:gd name="T68" fmla="*/ 34 w 72"/>
                  <a:gd name="T69" fmla="*/ 116 h 112"/>
                  <a:gd name="T70" fmla="*/ 34 w 72"/>
                  <a:gd name="T71" fmla="*/ 125 h 112"/>
                  <a:gd name="T72" fmla="*/ 37 w 72"/>
                  <a:gd name="T73" fmla="*/ 135 h 112"/>
                  <a:gd name="T74" fmla="*/ 44 w 72"/>
                  <a:gd name="T75" fmla="*/ 141 h 112"/>
                  <a:gd name="T76" fmla="*/ 50 w 72"/>
                  <a:gd name="T77" fmla="*/ 144 h 112"/>
                  <a:gd name="T78" fmla="*/ 56 w 72"/>
                  <a:gd name="T79" fmla="*/ 144 h 112"/>
                  <a:gd name="T80" fmla="*/ 62 w 72"/>
                  <a:gd name="T81" fmla="*/ 144 h 112"/>
                  <a:gd name="T82" fmla="*/ 69 w 72"/>
                  <a:gd name="T83" fmla="*/ 141 h 112"/>
                  <a:gd name="T84" fmla="*/ 71 w 72"/>
                  <a:gd name="T85" fmla="*/ 135 h 112"/>
                  <a:gd name="T86" fmla="*/ 75 w 72"/>
                  <a:gd name="T87" fmla="*/ 129 h 112"/>
                  <a:gd name="T88" fmla="*/ 77 w 72"/>
                  <a:gd name="T89" fmla="*/ 119 h 112"/>
                  <a:gd name="T90" fmla="*/ 77 w 72"/>
                  <a:gd name="T91" fmla="*/ 104 h 112"/>
                  <a:gd name="T92" fmla="*/ 77 w 72"/>
                  <a:gd name="T93" fmla="*/ 88 h 112"/>
                  <a:gd name="T94" fmla="*/ 77 w 72"/>
                  <a:gd name="T95" fmla="*/ 69 h 112"/>
                  <a:gd name="T96" fmla="*/ 77 w 72"/>
                  <a:gd name="T97" fmla="*/ 56 h 112"/>
                  <a:gd name="T98" fmla="*/ 75 w 72"/>
                  <a:gd name="T99" fmla="*/ 46 h 112"/>
                  <a:gd name="T100" fmla="*/ 71 w 72"/>
                  <a:gd name="T101" fmla="*/ 37 h 112"/>
                  <a:gd name="T102" fmla="*/ 69 w 72"/>
                  <a:gd name="T103" fmla="*/ 31 h 112"/>
                  <a:gd name="T104" fmla="*/ 62 w 72"/>
                  <a:gd name="T105" fmla="*/ 31 h 112"/>
                  <a:gd name="T106" fmla="*/ 56 w 72"/>
                  <a:gd name="T107" fmla="*/ 29 h 11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2"/>
                  <a:gd name="T163" fmla="*/ 0 h 112"/>
                  <a:gd name="T164" fmla="*/ 72 w 72"/>
                  <a:gd name="T165" fmla="*/ 112 h 11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2" h="112">
                    <a:moveTo>
                      <a:pt x="36" y="0"/>
                    </a:moveTo>
                    <a:lnTo>
                      <a:pt x="44" y="0"/>
                    </a:lnTo>
                    <a:lnTo>
                      <a:pt x="50" y="2"/>
                    </a:lnTo>
                    <a:lnTo>
                      <a:pt x="56" y="6"/>
                    </a:lnTo>
                    <a:lnTo>
                      <a:pt x="60" y="10"/>
                    </a:lnTo>
                    <a:lnTo>
                      <a:pt x="68" y="28"/>
                    </a:lnTo>
                    <a:lnTo>
                      <a:pt x="72" y="56"/>
                    </a:lnTo>
                    <a:lnTo>
                      <a:pt x="68" y="82"/>
                    </a:lnTo>
                    <a:lnTo>
                      <a:pt x="60" y="100"/>
                    </a:lnTo>
                    <a:lnTo>
                      <a:pt x="56" y="106"/>
                    </a:lnTo>
                    <a:lnTo>
                      <a:pt x="50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8" y="110"/>
                    </a:lnTo>
                    <a:lnTo>
                      <a:pt x="20" y="108"/>
                    </a:lnTo>
                    <a:lnTo>
                      <a:pt x="14" y="104"/>
                    </a:lnTo>
                    <a:lnTo>
                      <a:pt x="10" y="100"/>
                    </a:lnTo>
                    <a:lnTo>
                      <a:pt x="2" y="82"/>
                    </a:lnTo>
                    <a:lnTo>
                      <a:pt x="0" y="56"/>
                    </a:lnTo>
                    <a:lnTo>
                      <a:pt x="2" y="28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6" y="0"/>
                    </a:lnTo>
                    <a:close/>
                    <a:moveTo>
                      <a:pt x="36" y="18"/>
                    </a:moveTo>
                    <a:lnTo>
                      <a:pt x="32" y="20"/>
                    </a:lnTo>
                    <a:lnTo>
                      <a:pt x="28" y="20"/>
                    </a:lnTo>
                    <a:lnTo>
                      <a:pt x="24" y="24"/>
                    </a:lnTo>
                    <a:lnTo>
                      <a:pt x="22" y="30"/>
                    </a:lnTo>
                    <a:lnTo>
                      <a:pt x="22" y="36"/>
                    </a:lnTo>
                    <a:lnTo>
                      <a:pt x="20" y="44"/>
                    </a:lnTo>
                    <a:lnTo>
                      <a:pt x="20" y="56"/>
                    </a:lnTo>
                    <a:lnTo>
                      <a:pt x="20" y="66"/>
                    </a:lnTo>
                    <a:lnTo>
                      <a:pt x="22" y="74"/>
                    </a:lnTo>
                    <a:lnTo>
                      <a:pt x="22" y="80"/>
                    </a:lnTo>
                    <a:lnTo>
                      <a:pt x="24" y="86"/>
                    </a:lnTo>
                    <a:lnTo>
                      <a:pt x="28" y="90"/>
                    </a:lnTo>
                    <a:lnTo>
                      <a:pt x="32" y="92"/>
                    </a:lnTo>
                    <a:lnTo>
                      <a:pt x="36" y="92"/>
                    </a:lnTo>
                    <a:lnTo>
                      <a:pt x="40" y="92"/>
                    </a:lnTo>
                    <a:lnTo>
                      <a:pt x="44" y="90"/>
                    </a:lnTo>
                    <a:lnTo>
                      <a:pt x="46" y="86"/>
                    </a:lnTo>
                    <a:lnTo>
                      <a:pt x="48" y="82"/>
                    </a:lnTo>
                    <a:lnTo>
                      <a:pt x="50" y="76"/>
                    </a:lnTo>
                    <a:lnTo>
                      <a:pt x="50" y="66"/>
                    </a:lnTo>
                    <a:lnTo>
                      <a:pt x="50" y="56"/>
                    </a:lnTo>
                    <a:lnTo>
                      <a:pt x="50" y="44"/>
                    </a:lnTo>
                    <a:lnTo>
                      <a:pt x="50" y="36"/>
                    </a:lnTo>
                    <a:lnTo>
                      <a:pt x="48" y="30"/>
                    </a:lnTo>
                    <a:lnTo>
                      <a:pt x="46" y="24"/>
                    </a:lnTo>
                    <a:lnTo>
                      <a:pt x="44" y="20"/>
                    </a:lnTo>
                    <a:lnTo>
                      <a:pt x="40" y="20"/>
                    </a:ln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0" name="Freeform 63"/>
              <p:cNvSpPr>
                <a:spLocks noChangeAspect="1" noEditPoints="1"/>
              </p:cNvSpPr>
              <p:nvPr/>
            </p:nvSpPr>
            <p:spPr bwMode="auto">
              <a:xfrm>
                <a:off x="1158" y="830"/>
                <a:ext cx="90" cy="140"/>
              </a:xfrm>
              <a:custGeom>
                <a:avLst/>
                <a:gdLst>
                  <a:gd name="T0" fmla="*/ 56 w 72"/>
                  <a:gd name="T1" fmla="*/ 0 h 112"/>
                  <a:gd name="T2" fmla="*/ 69 w 72"/>
                  <a:gd name="T3" fmla="*/ 0 h 112"/>
                  <a:gd name="T4" fmla="*/ 77 w 72"/>
                  <a:gd name="T5" fmla="*/ 4 h 112"/>
                  <a:gd name="T6" fmla="*/ 88 w 72"/>
                  <a:gd name="T7" fmla="*/ 10 h 112"/>
                  <a:gd name="T8" fmla="*/ 96 w 72"/>
                  <a:gd name="T9" fmla="*/ 16 h 112"/>
                  <a:gd name="T10" fmla="*/ 110 w 72"/>
                  <a:gd name="T11" fmla="*/ 44 h 112"/>
                  <a:gd name="T12" fmla="*/ 112 w 72"/>
                  <a:gd name="T13" fmla="*/ 88 h 112"/>
                  <a:gd name="T14" fmla="*/ 110 w 72"/>
                  <a:gd name="T15" fmla="*/ 129 h 112"/>
                  <a:gd name="T16" fmla="*/ 96 w 72"/>
                  <a:gd name="T17" fmla="*/ 156 h 112"/>
                  <a:gd name="T18" fmla="*/ 88 w 72"/>
                  <a:gd name="T19" fmla="*/ 166 h 112"/>
                  <a:gd name="T20" fmla="*/ 77 w 72"/>
                  <a:gd name="T21" fmla="*/ 169 h 112"/>
                  <a:gd name="T22" fmla="*/ 69 w 72"/>
                  <a:gd name="T23" fmla="*/ 173 h 112"/>
                  <a:gd name="T24" fmla="*/ 56 w 72"/>
                  <a:gd name="T25" fmla="*/ 175 h 112"/>
                  <a:gd name="T26" fmla="*/ 44 w 72"/>
                  <a:gd name="T27" fmla="*/ 173 h 112"/>
                  <a:gd name="T28" fmla="*/ 34 w 72"/>
                  <a:gd name="T29" fmla="*/ 169 h 112"/>
                  <a:gd name="T30" fmla="*/ 25 w 72"/>
                  <a:gd name="T31" fmla="*/ 163 h 112"/>
                  <a:gd name="T32" fmla="*/ 15 w 72"/>
                  <a:gd name="T33" fmla="*/ 156 h 112"/>
                  <a:gd name="T34" fmla="*/ 4 w 72"/>
                  <a:gd name="T35" fmla="*/ 129 h 112"/>
                  <a:gd name="T36" fmla="*/ 0 w 72"/>
                  <a:gd name="T37" fmla="*/ 88 h 112"/>
                  <a:gd name="T38" fmla="*/ 6 w 72"/>
                  <a:gd name="T39" fmla="*/ 44 h 112"/>
                  <a:gd name="T40" fmla="*/ 19 w 72"/>
                  <a:gd name="T41" fmla="*/ 16 h 112"/>
                  <a:gd name="T42" fmla="*/ 25 w 72"/>
                  <a:gd name="T43" fmla="*/ 10 h 112"/>
                  <a:gd name="T44" fmla="*/ 34 w 72"/>
                  <a:gd name="T45" fmla="*/ 4 h 112"/>
                  <a:gd name="T46" fmla="*/ 44 w 72"/>
                  <a:gd name="T47" fmla="*/ 0 h 112"/>
                  <a:gd name="T48" fmla="*/ 56 w 72"/>
                  <a:gd name="T49" fmla="*/ 0 h 112"/>
                  <a:gd name="T50" fmla="*/ 56 w 72"/>
                  <a:gd name="T51" fmla="*/ 29 h 112"/>
                  <a:gd name="T52" fmla="*/ 50 w 72"/>
                  <a:gd name="T53" fmla="*/ 31 h 112"/>
                  <a:gd name="T54" fmla="*/ 44 w 72"/>
                  <a:gd name="T55" fmla="*/ 31 h 112"/>
                  <a:gd name="T56" fmla="*/ 40 w 72"/>
                  <a:gd name="T57" fmla="*/ 37 h 112"/>
                  <a:gd name="T58" fmla="*/ 37 w 72"/>
                  <a:gd name="T59" fmla="*/ 46 h 112"/>
                  <a:gd name="T60" fmla="*/ 34 w 72"/>
                  <a:gd name="T61" fmla="*/ 56 h 112"/>
                  <a:gd name="T62" fmla="*/ 34 w 72"/>
                  <a:gd name="T63" fmla="*/ 69 h 112"/>
                  <a:gd name="T64" fmla="*/ 34 w 72"/>
                  <a:gd name="T65" fmla="*/ 88 h 112"/>
                  <a:gd name="T66" fmla="*/ 34 w 72"/>
                  <a:gd name="T67" fmla="*/ 104 h 112"/>
                  <a:gd name="T68" fmla="*/ 34 w 72"/>
                  <a:gd name="T69" fmla="*/ 116 h 112"/>
                  <a:gd name="T70" fmla="*/ 37 w 72"/>
                  <a:gd name="T71" fmla="*/ 125 h 112"/>
                  <a:gd name="T72" fmla="*/ 40 w 72"/>
                  <a:gd name="T73" fmla="*/ 135 h 112"/>
                  <a:gd name="T74" fmla="*/ 44 w 72"/>
                  <a:gd name="T75" fmla="*/ 141 h 112"/>
                  <a:gd name="T76" fmla="*/ 50 w 72"/>
                  <a:gd name="T77" fmla="*/ 144 h 112"/>
                  <a:gd name="T78" fmla="*/ 56 w 72"/>
                  <a:gd name="T79" fmla="*/ 144 h 112"/>
                  <a:gd name="T80" fmla="*/ 62 w 72"/>
                  <a:gd name="T81" fmla="*/ 144 h 112"/>
                  <a:gd name="T82" fmla="*/ 69 w 72"/>
                  <a:gd name="T83" fmla="*/ 141 h 112"/>
                  <a:gd name="T84" fmla="*/ 75 w 72"/>
                  <a:gd name="T85" fmla="*/ 135 h 112"/>
                  <a:gd name="T86" fmla="*/ 77 w 72"/>
                  <a:gd name="T87" fmla="*/ 129 h 112"/>
                  <a:gd name="T88" fmla="*/ 77 w 72"/>
                  <a:gd name="T89" fmla="*/ 119 h 112"/>
                  <a:gd name="T90" fmla="*/ 81 w 72"/>
                  <a:gd name="T91" fmla="*/ 104 h 112"/>
                  <a:gd name="T92" fmla="*/ 81 w 72"/>
                  <a:gd name="T93" fmla="*/ 88 h 112"/>
                  <a:gd name="T94" fmla="*/ 81 w 72"/>
                  <a:gd name="T95" fmla="*/ 69 h 112"/>
                  <a:gd name="T96" fmla="*/ 77 w 72"/>
                  <a:gd name="T97" fmla="*/ 56 h 112"/>
                  <a:gd name="T98" fmla="*/ 77 w 72"/>
                  <a:gd name="T99" fmla="*/ 46 h 112"/>
                  <a:gd name="T100" fmla="*/ 75 w 72"/>
                  <a:gd name="T101" fmla="*/ 37 h 112"/>
                  <a:gd name="T102" fmla="*/ 69 w 72"/>
                  <a:gd name="T103" fmla="*/ 31 h 112"/>
                  <a:gd name="T104" fmla="*/ 62 w 72"/>
                  <a:gd name="T105" fmla="*/ 31 h 112"/>
                  <a:gd name="T106" fmla="*/ 56 w 72"/>
                  <a:gd name="T107" fmla="*/ 29 h 11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2"/>
                  <a:gd name="T163" fmla="*/ 0 h 112"/>
                  <a:gd name="T164" fmla="*/ 72 w 72"/>
                  <a:gd name="T165" fmla="*/ 112 h 11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2" h="112">
                    <a:moveTo>
                      <a:pt x="36" y="0"/>
                    </a:moveTo>
                    <a:lnTo>
                      <a:pt x="44" y="0"/>
                    </a:lnTo>
                    <a:lnTo>
                      <a:pt x="50" y="2"/>
                    </a:lnTo>
                    <a:lnTo>
                      <a:pt x="56" y="6"/>
                    </a:lnTo>
                    <a:lnTo>
                      <a:pt x="62" y="10"/>
                    </a:lnTo>
                    <a:lnTo>
                      <a:pt x="70" y="28"/>
                    </a:lnTo>
                    <a:lnTo>
                      <a:pt x="72" y="56"/>
                    </a:lnTo>
                    <a:lnTo>
                      <a:pt x="70" y="82"/>
                    </a:lnTo>
                    <a:lnTo>
                      <a:pt x="62" y="100"/>
                    </a:lnTo>
                    <a:lnTo>
                      <a:pt x="56" y="106"/>
                    </a:lnTo>
                    <a:lnTo>
                      <a:pt x="50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8" y="110"/>
                    </a:lnTo>
                    <a:lnTo>
                      <a:pt x="22" y="108"/>
                    </a:lnTo>
                    <a:lnTo>
                      <a:pt x="16" y="104"/>
                    </a:lnTo>
                    <a:lnTo>
                      <a:pt x="10" y="100"/>
                    </a:lnTo>
                    <a:lnTo>
                      <a:pt x="2" y="82"/>
                    </a:lnTo>
                    <a:lnTo>
                      <a:pt x="0" y="56"/>
                    </a:lnTo>
                    <a:lnTo>
                      <a:pt x="4" y="28"/>
                    </a:lnTo>
                    <a:lnTo>
                      <a:pt x="12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6" y="0"/>
                    </a:lnTo>
                    <a:close/>
                    <a:moveTo>
                      <a:pt x="36" y="18"/>
                    </a:moveTo>
                    <a:lnTo>
                      <a:pt x="32" y="20"/>
                    </a:lnTo>
                    <a:lnTo>
                      <a:pt x="28" y="20"/>
                    </a:lnTo>
                    <a:lnTo>
                      <a:pt x="26" y="24"/>
                    </a:lnTo>
                    <a:lnTo>
                      <a:pt x="24" y="30"/>
                    </a:lnTo>
                    <a:lnTo>
                      <a:pt x="22" y="36"/>
                    </a:lnTo>
                    <a:lnTo>
                      <a:pt x="22" y="44"/>
                    </a:lnTo>
                    <a:lnTo>
                      <a:pt x="22" y="56"/>
                    </a:lnTo>
                    <a:lnTo>
                      <a:pt x="22" y="66"/>
                    </a:lnTo>
                    <a:lnTo>
                      <a:pt x="22" y="74"/>
                    </a:lnTo>
                    <a:lnTo>
                      <a:pt x="24" y="80"/>
                    </a:lnTo>
                    <a:lnTo>
                      <a:pt x="26" y="86"/>
                    </a:lnTo>
                    <a:lnTo>
                      <a:pt x="28" y="90"/>
                    </a:lnTo>
                    <a:lnTo>
                      <a:pt x="32" y="92"/>
                    </a:lnTo>
                    <a:lnTo>
                      <a:pt x="36" y="92"/>
                    </a:lnTo>
                    <a:lnTo>
                      <a:pt x="40" y="92"/>
                    </a:lnTo>
                    <a:lnTo>
                      <a:pt x="44" y="90"/>
                    </a:lnTo>
                    <a:lnTo>
                      <a:pt x="48" y="86"/>
                    </a:lnTo>
                    <a:lnTo>
                      <a:pt x="50" y="82"/>
                    </a:lnTo>
                    <a:lnTo>
                      <a:pt x="50" y="76"/>
                    </a:lnTo>
                    <a:lnTo>
                      <a:pt x="52" y="66"/>
                    </a:lnTo>
                    <a:lnTo>
                      <a:pt x="52" y="56"/>
                    </a:lnTo>
                    <a:lnTo>
                      <a:pt x="52" y="44"/>
                    </a:lnTo>
                    <a:lnTo>
                      <a:pt x="50" y="36"/>
                    </a:lnTo>
                    <a:lnTo>
                      <a:pt x="50" y="30"/>
                    </a:lnTo>
                    <a:lnTo>
                      <a:pt x="48" y="24"/>
                    </a:lnTo>
                    <a:lnTo>
                      <a:pt x="44" y="20"/>
                    </a:lnTo>
                    <a:lnTo>
                      <a:pt x="40" y="20"/>
                    </a:ln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1" name="Freeform 64"/>
              <p:cNvSpPr>
                <a:spLocks noChangeAspect="1" noEditPoints="1"/>
              </p:cNvSpPr>
              <p:nvPr/>
            </p:nvSpPr>
            <p:spPr bwMode="auto">
              <a:xfrm>
                <a:off x="1268" y="830"/>
                <a:ext cx="90" cy="140"/>
              </a:xfrm>
              <a:custGeom>
                <a:avLst/>
                <a:gdLst>
                  <a:gd name="T0" fmla="*/ 56 w 72"/>
                  <a:gd name="T1" fmla="*/ 0 h 112"/>
                  <a:gd name="T2" fmla="*/ 69 w 72"/>
                  <a:gd name="T3" fmla="*/ 0 h 112"/>
                  <a:gd name="T4" fmla="*/ 77 w 72"/>
                  <a:gd name="T5" fmla="*/ 4 h 112"/>
                  <a:gd name="T6" fmla="*/ 88 w 72"/>
                  <a:gd name="T7" fmla="*/ 10 h 112"/>
                  <a:gd name="T8" fmla="*/ 94 w 72"/>
                  <a:gd name="T9" fmla="*/ 16 h 112"/>
                  <a:gd name="T10" fmla="*/ 106 w 72"/>
                  <a:gd name="T11" fmla="*/ 44 h 112"/>
                  <a:gd name="T12" fmla="*/ 112 w 72"/>
                  <a:gd name="T13" fmla="*/ 88 h 112"/>
                  <a:gd name="T14" fmla="*/ 106 w 72"/>
                  <a:gd name="T15" fmla="*/ 129 h 112"/>
                  <a:gd name="T16" fmla="*/ 94 w 72"/>
                  <a:gd name="T17" fmla="*/ 156 h 112"/>
                  <a:gd name="T18" fmla="*/ 88 w 72"/>
                  <a:gd name="T19" fmla="*/ 166 h 112"/>
                  <a:gd name="T20" fmla="*/ 77 w 72"/>
                  <a:gd name="T21" fmla="*/ 169 h 112"/>
                  <a:gd name="T22" fmla="*/ 69 w 72"/>
                  <a:gd name="T23" fmla="*/ 173 h 112"/>
                  <a:gd name="T24" fmla="*/ 56 w 72"/>
                  <a:gd name="T25" fmla="*/ 175 h 112"/>
                  <a:gd name="T26" fmla="*/ 44 w 72"/>
                  <a:gd name="T27" fmla="*/ 173 h 112"/>
                  <a:gd name="T28" fmla="*/ 31 w 72"/>
                  <a:gd name="T29" fmla="*/ 169 h 112"/>
                  <a:gd name="T30" fmla="*/ 21 w 72"/>
                  <a:gd name="T31" fmla="*/ 163 h 112"/>
                  <a:gd name="T32" fmla="*/ 15 w 72"/>
                  <a:gd name="T33" fmla="*/ 156 h 112"/>
                  <a:gd name="T34" fmla="*/ 4 w 72"/>
                  <a:gd name="T35" fmla="*/ 129 h 112"/>
                  <a:gd name="T36" fmla="*/ 0 w 72"/>
                  <a:gd name="T37" fmla="*/ 88 h 112"/>
                  <a:gd name="T38" fmla="*/ 4 w 72"/>
                  <a:gd name="T39" fmla="*/ 44 h 112"/>
                  <a:gd name="T40" fmla="*/ 15 w 72"/>
                  <a:gd name="T41" fmla="*/ 16 h 112"/>
                  <a:gd name="T42" fmla="*/ 25 w 72"/>
                  <a:gd name="T43" fmla="*/ 10 h 112"/>
                  <a:gd name="T44" fmla="*/ 34 w 72"/>
                  <a:gd name="T45" fmla="*/ 4 h 112"/>
                  <a:gd name="T46" fmla="*/ 44 w 72"/>
                  <a:gd name="T47" fmla="*/ 0 h 112"/>
                  <a:gd name="T48" fmla="*/ 56 w 72"/>
                  <a:gd name="T49" fmla="*/ 0 h 112"/>
                  <a:gd name="T50" fmla="*/ 56 w 72"/>
                  <a:gd name="T51" fmla="*/ 29 h 112"/>
                  <a:gd name="T52" fmla="*/ 50 w 72"/>
                  <a:gd name="T53" fmla="*/ 31 h 112"/>
                  <a:gd name="T54" fmla="*/ 44 w 72"/>
                  <a:gd name="T55" fmla="*/ 31 h 112"/>
                  <a:gd name="T56" fmla="*/ 37 w 72"/>
                  <a:gd name="T57" fmla="*/ 37 h 112"/>
                  <a:gd name="T58" fmla="*/ 34 w 72"/>
                  <a:gd name="T59" fmla="*/ 46 h 112"/>
                  <a:gd name="T60" fmla="*/ 34 w 72"/>
                  <a:gd name="T61" fmla="*/ 56 h 112"/>
                  <a:gd name="T62" fmla="*/ 31 w 72"/>
                  <a:gd name="T63" fmla="*/ 69 h 112"/>
                  <a:gd name="T64" fmla="*/ 31 w 72"/>
                  <a:gd name="T65" fmla="*/ 88 h 112"/>
                  <a:gd name="T66" fmla="*/ 31 w 72"/>
                  <a:gd name="T67" fmla="*/ 104 h 112"/>
                  <a:gd name="T68" fmla="*/ 34 w 72"/>
                  <a:gd name="T69" fmla="*/ 116 h 112"/>
                  <a:gd name="T70" fmla="*/ 34 w 72"/>
                  <a:gd name="T71" fmla="*/ 125 h 112"/>
                  <a:gd name="T72" fmla="*/ 37 w 72"/>
                  <a:gd name="T73" fmla="*/ 135 h 112"/>
                  <a:gd name="T74" fmla="*/ 44 w 72"/>
                  <a:gd name="T75" fmla="*/ 141 h 112"/>
                  <a:gd name="T76" fmla="*/ 50 w 72"/>
                  <a:gd name="T77" fmla="*/ 144 h 112"/>
                  <a:gd name="T78" fmla="*/ 56 w 72"/>
                  <a:gd name="T79" fmla="*/ 144 h 112"/>
                  <a:gd name="T80" fmla="*/ 62 w 72"/>
                  <a:gd name="T81" fmla="*/ 144 h 112"/>
                  <a:gd name="T82" fmla="*/ 69 w 72"/>
                  <a:gd name="T83" fmla="*/ 141 h 112"/>
                  <a:gd name="T84" fmla="*/ 71 w 72"/>
                  <a:gd name="T85" fmla="*/ 135 h 112"/>
                  <a:gd name="T86" fmla="*/ 75 w 72"/>
                  <a:gd name="T87" fmla="*/ 129 h 112"/>
                  <a:gd name="T88" fmla="*/ 77 w 72"/>
                  <a:gd name="T89" fmla="*/ 119 h 112"/>
                  <a:gd name="T90" fmla="*/ 77 w 72"/>
                  <a:gd name="T91" fmla="*/ 104 h 112"/>
                  <a:gd name="T92" fmla="*/ 77 w 72"/>
                  <a:gd name="T93" fmla="*/ 88 h 112"/>
                  <a:gd name="T94" fmla="*/ 77 w 72"/>
                  <a:gd name="T95" fmla="*/ 69 h 112"/>
                  <a:gd name="T96" fmla="*/ 77 w 72"/>
                  <a:gd name="T97" fmla="*/ 56 h 112"/>
                  <a:gd name="T98" fmla="*/ 75 w 72"/>
                  <a:gd name="T99" fmla="*/ 46 h 112"/>
                  <a:gd name="T100" fmla="*/ 71 w 72"/>
                  <a:gd name="T101" fmla="*/ 37 h 112"/>
                  <a:gd name="T102" fmla="*/ 69 w 72"/>
                  <a:gd name="T103" fmla="*/ 31 h 112"/>
                  <a:gd name="T104" fmla="*/ 62 w 72"/>
                  <a:gd name="T105" fmla="*/ 31 h 112"/>
                  <a:gd name="T106" fmla="*/ 56 w 72"/>
                  <a:gd name="T107" fmla="*/ 29 h 11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2"/>
                  <a:gd name="T163" fmla="*/ 0 h 112"/>
                  <a:gd name="T164" fmla="*/ 72 w 72"/>
                  <a:gd name="T165" fmla="*/ 112 h 11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2" h="112">
                    <a:moveTo>
                      <a:pt x="36" y="0"/>
                    </a:moveTo>
                    <a:lnTo>
                      <a:pt x="44" y="0"/>
                    </a:lnTo>
                    <a:lnTo>
                      <a:pt x="50" y="2"/>
                    </a:lnTo>
                    <a:lnTo>
                      <a:pt x="56" y="6"/>
                    </a:lnTo>
                    <a:lnTo>
                      <a:pt x="60" y="10"/>
                    </a:lnTo>
                    <a:lnTo>
                      <a:pt x="68" y="28"/>
                    </a:lnTo>
                    <a:lnTo>
                      <a:pt x="72" y="56"/>
                    </a:lnTo>
                    <a:lnTo>
                      <a:pt x="68" y="82"/>
                    </a:lnTo>
                    <a:lnTo>
                      <a:pt x="60" y="100"/>
                    </a:lnTo>
                    <a:lnTo>
                      <a:pt x="56" y="106"/>
                    </a:lnTo>
                    <a:lnTo>
                      <a:pt x="50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8" y="110"/>
                    </a:lnTo>
                    <a:lnTo>
                      <a:pt x="20" y="108"/>
                    </a:lnTo>
                    <a:lnTo>
                      <a:pt x="14" y="104"/>
                    </a:lnTo>
                    <a:lnTo>
                      <a:pt x="10" y="100"/>
                    </a:lnTo>
                    <a:lnTo>
                      <a:pt x="2" y="82"/>
                    </a:lnTo>
                    <a:lnTo>
                      <a:pt x="0" y="56"/>
                    </a:lnTo>
                    <a:lnTo>
                      <a:pt x="2" y="28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6" y="0"/>
                    </a:lnTo>
                    <a:close/>
                    <a:moveTo>
                      <a:pt x="36" y="18"/>
                    </a:moveTo>
                    <a:lnTo>
                      <a:pt x="32" y="20"/>
                    </a:lnTo>
                    <a:lnTo>
                      <a:pt x="28" y="20"/>
                    </a:lnTo>
                    <a:lnTo>
                      <a:pt x="24" y="24"/>
                    </a:lnTo>
                    <a:lnTo>
                      <a:pt x="22" y="30"/>
                    </a:lnTo>
                    <a:lnTo>
                      <a:pt x="22" y="36"/>
                    </a:lnTo>
                    <a:lnTo>
                      <a:pt x="20" y="44"/>
                    </a:lnTo>
                    <a:lnTo>
                      <a:pt x="20" y="56"/>
                    </a:lnTo>
                    <a:lnTo>
                      <a:pt x="20" y="66"/>
                    </a:lnTo>
                    <a:lnTo>
                      <a:pt x="22" y="74"/>
                    </a:lnTo>
                    <a:lnTo>
                      <a:pt x="22" y="80"/>
                    </a:lnTo>
                    <a:lnTo>
                      <a:pt x="24" y="86"/>
                    </a:lnTo>
                    <a:lnTo>
                      <a:pt x="28" y="90"/>
                    </a:lnTo>
                    <a:lnTo>
                      <a:pt x="32" y="92"/>
                    </a:lnTo>
                    <a:lnTo>
                      <a:pt x="36" y="92"/>
                    </a:lnTo>
                    <a:lnTo>
                      <a:pt x="40" y="92"/>
                    </a:lnTo>
                    <a:lnTo>
                      <a:pt x="44" y="90"/>
                    </a:lnTo>
                    <a:lnTo>
                      <a:pt x="46" y="86"/>
                    </a:lnTo>
                    <a:lnTo>
                      <a:pt x="48" y="82"/>
                    </a:lnTo>
                    <a:lnTo>
                      <a:pt x="50" y="76"/>
                    </a:lnTo>
                    <a:lnTo>
                      <a:pt x="50" y="66"/>
                    </a:lnTo>
                    <a:lnTo>
                      <a:pt x="50" y="56"/>
                    </a:lnTo>
                    <a:lnTo>
                      <a:pt x="50" y="44"/>
                    </a:lnTo>
                    <a:lnTo>
                      <a:pt x="50" y="36"/>
                    </a:lnTo>
                    <a:lnTo>
                      <a:pt x="48" y="30"/>
                    </a:lnTo>
                    <a:lnTo>
                      <a:pt x="46" y="24"/>
                    </a:lnTo>
                    <a:lnTo>
                      <a:pt x="44" y="20"/>
                    </a:lnTo>
                    <a:lnTo>
                      <a:pt x="40" y="20"/>
                    </a:ln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" name="Freeform 65"/>
              <p:cNvSpPr>
                <a:spLocks noChangeAspect="1"/>
              </p:cNvSpPr>
              <p:nvPr/>
            </p:nvSpPr>
            <p:spPr bwMode="auto">
              <a:xfrm>
                <a:off x="932" y="344"/>
                <a:ext cx="90" cy="140"/>
              </a:xfrm>
              <a:custGeom>
                <a:avLst/>
                <a:gdLst>
                  <a:gd name="T0" fmla="*/ 34 w 72"/>
                  <a:gd name="T1" fmla="*/ 119 h 112"/>
                  <a:gd name="T2" fmla="*/ 40 w 72"/>
                  <a:gd name="T3" fmla="*/ 138 h 112"/>
                  <a:gd name="T4" fmla="*/ 56 w 72"/>
                  <a:gd name="T5" fmla="*/ 144 h 112"/>
                  <a:gd name="T6" fmla="*/ 75 w 72"/>
                  <a:gd name="T7" fmla="*/ 138 h 112"/>
                  <a:gd name="T8" fmla="*/ 81 w 72"/>
                  <a:gd name="T9" fmla="*/ 119 h 112"/>
                  <a:gd name="T10" fmla="*/ 75 w 72"/>
                  <a:gd name="T11" fmla="*/ 100 h 112"/>
                  <a:gd name="T12" fmla="*/ 59 w 72"/>
                  <a:gd name="T13" fmla="*/ 94 h 112"/>
                  <a:gd name="T14" fmla="*/ 46 w 72"/>
                  <a:gd name="T15" fmla="*/ 96 h 112"/>
                  <a:gd name="T16" fmla="*/ 59 w 72"/>
                  <a:gd name="T17" fmla="*/ 69 h 112"/>
                  <a:gd name="T18" fmla="*/ 71 w 72"/>
                  <a:gd name="T19" fmla="*/ 56 h 112"/>
                  <a:gd name="T20" fmla="*/ 71 w 72"/>
                  <a:gd name="T21" fmla="*/ 41 h 112"/>
                  <a:gd name="T22" fmla="*/ 62 w 72"/>
                  <a:gd name="T23" fmla="*/ 31 h 112"/>
                  <a:gd name="T24" fmla="*/ 50 w 72"/>
                  <a:gd name="T25" fmla="*/ 31 h 112"/>
                  <a:gd name="T26" fmla="*/ 37 w 72"/>
                  <a:gd name="T27" fmla="*/ 41 h 112"/>
                  <a:gd name="T28" fmla="*/ 4 w 72"/>
                  <a:gd name="T29" fmla="*/ 46 h 112"/>
                  <a:gd name="T30" fmla="*/ 12 w 72"/>
                  <a:gd name="T31" fmla="*/ 19 h 112"/>
                  <a:gd name="T32" fmla="*/ 31 w 72"/>
                  <a:gd name="T33" fmla="*/ 4 h 112"/>
                  <a:gd name="T34" fmla="*/ 56 w 72"/>
                  <a:gd name="T35" fmla="*/ 0 h 112"/>
                  <a:gd name="T36" fmla="*/ 84 w 72"/>
                  <a:gd name="T37" fmla="*/ 6 h 112"/>
                  <a:gd name="T38" fmla="*/ 100 w 72"/>
                  <a:gd name="T39" fmla="*/ 25 h 112"/>
                  <a:gd name="T40" fmla="*/ 106 w 72"/>
                  <a:gd name="T41" fmla="*/ 44 h 112"/>
                  <a:gd name="T42" fmla="*/ 100 w 72"/>
                  <a:gd name="T43" fmla="*/ 66 h 112"/>
                  <a:gd name="T44" fmla="*/ 81 w 72"/>
                  <a:gd name="T45" fmla="*/ 81 h 112"/>
                  <a:gd name="T46" fmla="*/ 96 w 72"/>
                  <a:gd name="T47" fmla="*/ 88 h 112"/>
                  <a:gd name="T48" fmla="*/ 110 w 72"/>
                  <a:gd name="T49" fmla="*/ 104 h 112"/>
                  <a:gd name="T50" fmla="*/ 112 w 72"/>
                  <a:gd name="T51" fmla="*/ 123 h 112"/>
                  <a:gd name="T52" fmla="*/ 106 w 72"/>
                  <a:gd name="T53" fmla="*/ 147 h 112"/>
                  <a:gd name="T54" fmla="*/ 84 w 72"/>
                  <a:gd name="T55" fmla="*/ 169 h 112"/>
                  <a:gd name="T56" fmla="*/ 56 w 72"/>
                  <a:gd name="T57" fmla="*/ 175 h 112"/>
                  <a:gd name="T58" fmla="*/ 29 w 72"/>
                  <a:gd name="T59" fmla="*/ 169 h 112"/>
                  <a:gd name="T60" fmla="*/ 9 w 72"/>
                  <a:gd name="T61" fmla="*/ 150 h 112"/>
                  <a:gd name="T62" fmla="*/ 0 w 72"/>
                  <a:gd name="T63" fmla="*/ 123 h 11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2"/>
                  <a:gd name="T97" fmla="*/ 0 h 112"/>
                  <a:gd name="T98" fmla="*/ 72 w 72"/>
                  <a:gd name="T99" fmla="*/ 112 h 11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2" h="112">
                    <a:moveTo>
                      <a:pt x="0" y="78"/>
                    </a:moveTo>
                    <a:lnTo>
                      <a:pt x="22" y="76"/>
                    </a:lnTo>
                    <a:lnTo>
                      <a:pt x="22" y="84"/>
                    </a:lnTo>
                    <a:lnTo>
                      <a:pt x="26" y="88"/>
                    </a:lnTo>
                    <a:lnTo>
                      <a:pt x="30" y="92"/>
                    </a:lnTo>
                    <a:lnTo>
                      <a:pt x="36" y="92"/>
                    </a:lnTo>
                    <a:lnTo>
                      <a:pt x="42" y="92"/>
                    </a:lnTo>
                    <a:lnTo>
                      <a:pt x="48" y="88"/>
                    </a:lnTo>
                    <a:lnTo>
                      <a:pt x="50" y="82"/>
                    </a:lnTo>
                    <a:lnTo>
                      <a:pt x="52" y="76"/>
                    </a:lnTo>
                    <a:lnTo>
                      <a:pt x="50" y="70"/>
                    </a:lnTo>
                    <a:lnTo>
                      <a:pt x="48" y="64"/>
                    </a:lnTo>
                    <a:lnTo>
                      <a:pt x="44" y="62"/>
                    </a:lnTo>
                    <a:lnTo>
                      <a:pt x="38" y="60"/>
                    </a:lnTo>
                    <a:lnTo>
                      <a:pt x="34" y="60"/>
                    </a:lnTo>
                    <a:lnTo>
                      <a:pt x="30" y="62"/>
                    </a:lnTo>
                    <a:lnTo>
                      <a:pt x="32" y="44"/>
                    </a:lnTo>
                    <a:lnTo>
                      <a:pt x="38" y="44"/>
                    </a:lnTo>
                    <a:lnTo>
                      <a:pt x="42" y="40"/>
                    </a:lnTo>
                    <a:lnTo>
                      <a:pt x="46" y="36"/>
                    </a:lnTo>
                    <a:lnTo>
                      <a:pt x="46" y="30"/>
                    </a:lnTo>
                    <a:lnTo>
                      <a:pt x="46" y="26"/>
                    </a:lnTo>
                    <a:lnTo>
                      <a:pt x="44" y="22"/>
                    </a:lnTo>
                    <a:lnTo>
                      <a:pt x="40" y="20"/>
                    </a:lnTo>
                    <a:lnTo>
                      <a:pt x="36" y="18"/>
                    </a:lnTo>
                    <a:lnTo>
                      <a:pt x="32" y="20"/>
                    </a:lnTo>
                    <a:lnTo>
                      <a:pt x="28" y="22"/>
                    </a:lnTo>
                    <a:lnTo>
                      <a:pt x="24" y="26"/>
                    </a:lnTo>
                    <a:lnTo>
                      <a:pt x="22" y="32"/>
                    </a:lnTo>
                    <a:lnTo>
                      <a:pt x="2" y="30"/>
                    </a:lnTo>
                    <a:lnTo>
                      <a:pt x="4" y="20"/>
                    </a:lnTo>
                    <a:lnTo>
                      <a:pt x="8" y="12"/>
                    </a:lnTo>
                    <a:lnTo>
                      <a:pt x="12" y="8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6" y="0"/>
                    </a:lnTo>
                    <a:lnTo>
                      <a:pt x="46" y="0"/>
                    </a:lnTo>
                    <a:lnTo>
                      <a:pt x="54" y="4"/>
                    </a:lnTo>
                    <a:lnTo>
                      <a:pt x="60" y="10"/>
                    </a:lnTo>
                    <a:lnTo>
                      <a:pt x="64" y="16"/>
                    </a:lnTo>
                    <a:lnTo>
                      <a:pt x="66" y="22"/>
                    </a:lnTo>
                    <a:lnTo>
                      <a:pt x="68" y="28"/>
                    </a:lnTo>
                    <a:lnTo>
                      <a:pt x="66" y="36"/>
                    </a:lnTo>
                    <a:lnTo>
                      <a:pt x="64" y="42"/>
                    </a:lnTo>
                    <a:lnTo>
                      <a:pt x="58" y="48"/>
                    </a:lnTo>
                    <a:lnTo>
                      <a:pt x="52" y="52"/>
                    </a:lnTo>
                    <a:lnTo>
                      <a:pt x="58" y="54"/>
                    </a:lnTo>
                    <a:lnTo>
                      <a:pt x="62" y="56"/>
                    </a:lnTo>
                    <a:lnTo>
                      <a:pt x="66" y="60"/>
                    </a:lnTo>
                    <a:lnTo>
                      <a:pt x="70" y="66"/>
                    </a:lnTo>
                    <a:lnTo>
                      <a:pt x="72" y="72"/>
                    </a:lnTo>
                    <a:lnTo>
                      <a:pt x="72" y="78"/>
                    </a:lnTo>
                    <a:lnTo>
                      <a:pt x="72" y="86"/>
                    </a:lnTo>
                    <a:lnTo>
                      <a:pt x="68" y="94"/>
                    </a:lnTo>
                    <a:lnTo>
                      <a:pt x="62" y="102"/>
                    </a:lnTo>
                    <a:lnTo>
                      <a:pt x="54" y="108"/>
                    </a:lnTo>
                    <a:lnTo>
                      <a:pt x="46" y="110"/>
                    </a:lnTo>
                    <a:lnTo>
                      <a:pt x="36" y="112"/>
                    </a:lnTo>
                    <a:lnTo>
                      <a:pt x="26" y="110"/>
                    </a:lnTo>
                    <a:lnTo>
                      <a:pt x="18" y="108"/>
                    </a:lnTo>
                    <a:lnTo>
                      <a:pt x="12" y="102"/>
                    </a:lnTo>
                    <a:lnTo>
                      <a:pt x="6" y="96"/>
                    </a:lnTo>
                    <a:lnTo>
                      <a:pt x="2" y="88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3" name="Freeform 66"/>
              <p:cNvSpPr>
                <a:spLocks noChangeAspect="1"/>
              </p:cNvSpPr>
              <p:nvPr/>
            </p:nvSpPr>
            <p:spPr bwMode="auto">
              <a:xfrm>
                <a:off x="1039" y="344"/>
                <a:ext cx="93" cy="140"/>
              </a:xfrm>
              <a:custGeom>
                <a:avLst/>
                <a:gdLst>
                  <a:gd name="T0" fmla="*/ 0 w 74"/>
                  <a:gd name="T1" fmla="*/ 123 h 112"/>
                  <a:gd name="T2" fmla="*/ 29 w 74"/>
                  <a:gd name="T3" fmla="*/ 119 h 112"/>
                  <a:gd name="T4" fmla="*/ 31 w 74"/>
                  <a:gd name="T5" fmla="*/ 129 h 112"/>
                  <a:gd name="T6" fmla="*/ 38 w 74"/>
                  <a:gd name="T7" fmla="*/ 138 h 112"/>
                  <a:gd name="T8" fmla="*/ 48 w 74"/>
                  <a:gd name="T9" fmla="*/ 144 h 112"/>
                  <a:gd name="T10" fmla="*/ 57 w 74"/>
                  <a:gd name="T11" fmla="*/ 144 h 112"/>
                  <a:gd name="T12" fmla="*/ 67 w 74"/>
                  <a:gd name="T13" fmla="*/ 144 h 112"/>
                  <a:gd name="T14" fmla="*/ 75 w 74"/>
                  <a:gd name="T15" fmla="*/ 138 h 112"/>
                  <a:gd name="T16" fmla="*/ 79 w 74"/>
                  <a:gd name="T17" fmla="*/ 131 h 112"/>
                  <a:gd name="T18" fmla="*/ 82 w 74"/>
                  <a:gd name="T19" fmla="*/ 125 h 112"/>
                  <a:gd name="T20" fmla="*/ 82 w 74"/>
                  <a:gd name="T21" fmla="*/ 116 h 112"/>
                  <a:gd name="T22" fmla="*/ 82 w 74"/>
                  <a:gd name="T23" fmla="*/ 106 h 112"/>
                  <a:gd name="T24" fmla="*/ 79 w 74"/>
                  <a:gd name="T25" fmla="*/ 100 h 112"/>
                  <a:gd name="T26" fmla="*/ 75 w 74"/>
                  <a:gd name="T27" fmla="*/ 94 h 112"/>
                  <a:gd name="T28" fmla="*/ 67 w 74"/>
                  <a:gd name="T29" fmla="*/ 88 h 112"/>
                  <a:gd name="T30" fmla="*/ 57 w 74"/>
                  <a:gd name="T31" fmla="*/ 88 h 112"/>
                  <a:gd name="T32" fmla="*/ 48 w 74"/>
                  <a:gd name="T33" fmla="*/ 88 h 112"/>
                  <a:gd name="T34" fmla="*/ 38 w 74"/>
                  <a:gd name="T35" fmla="*/ 94 h 112"/>
                  <a:gd name="T36" fmla="*/ 31 w 74"/>
                  <a:gd name="T37" fmla="*/ 100 h 112"/>
                  <a:gd name="T38" fmla="*/ 0 w 74"/>
                  <a:gd name="T39" fmla="*/ 94 h 112"/>
                  <a:gd name="T40" fmla="*/ 23 w 74"/>
                  <a:gd name="T41" fmla="*/ 0 h 112"/>
                  <a:gd name="T42" fmla="*/ 107 w 74"/>
                  <a:gd name="T43" fmla="*/ 0 h 112"/>
                  <a:gd name="T44" fmla="*/ 107 w 74"/>
                  <a:gd name="T45" fmla="*/ 35 h 112"/>
                  <a:gd name="T46" fmla="*/ 48 w 74"/>
                  <a:gd name="T47" fmla="*/ 35 h 112"/>
                  <a:gd name="T48" fmla="*/ 41 w 74"/>
                  <a:gd name="T49" fmla="*/ 63 h 112"/>
                  <a:gd name="T50" fmla="*/ 54 w 74"/>
                  <a:gd name="T51" fmla="*/ 60 h 112"/>
                  <a:gd name="T52" fmla="*/ 63 w 74"/>
                  <a:gd name="T53" fmla="*/ 56 h 112"/>
                  <a:gd name="T54" fmla="*/ 79 w 74"/>
                  <a:gd name="T55" fmla="*/ 60 h 112"/>
                  <a:gd name="T56" fmla="*/ 88 w 74"/>
                  <a:gd name="T57" fmla="*/ 63 h 112"/>
                  <a:gd name="T58" fmla="*/ 101 w 74"/>
                  <a:gd name="T59" fmla="*/ 72 h 112"/>
                  <a:gd name="T60" fmla="*/ 107 w 74"/>
                  <a:gd name="T61" fmla="*/ 85 h 112"/>
                  <a:gd name="T62" fmla="*/ 113 w 74"/>
                  <a:gd name="T63" fmla="*/ 96 h 112"/>
                  <a:gd name="T64" fmla="*/ 117 w 74"/>
                  <a:gd name="T65" fmla="*/ 113 h 112"/>
                  <a:gd name="T66" fmla="*/ 113 w 74"/>
                  <a:gd name="T67" fmla="*/ 129 h 112"/>
                  <a:gd name="T68" fmla="*/ 111 w 74"/>
                  <a:gd name="T69" fmla="*/ 141 h 112"/>
                  <a:gd name="T70" fmla="*/ 104 w 74"/>
                  <a:gd name="T71" fmla="*/ 154 h 112"/>
                  <a:gd name="T72" fmla="*/ 94 w 74"/>
                  <a:gd name="T73" fmla="*/ 163 h 112"/>
                  <a:gd name="T74" fmla="*/ 82 w 74"/>
                  <a:gd name="T75" fmla="*/ 169 h 112"/>
                  <a:gd name="T76" fmla="*/ 69 w 74"/>
                  <a:gd name="T77" fmla="*/ 173 h 112"/>
                  <a:gd name="T78" fmla="*/ 57 w 74"/>
                  <a:gd name="T79" fmla="*/ 175 h 112"/>
                  <a:gd name="T80" fmla="*/ 41 w 74"/>
                  <a:gd name="T81" fmla="*/ 173 h 112"/>
                  <a:gd name="T82" fmla="*/ 29 w 74"/>
                  <a:gd name="T83" fmla="*/ 169 h 112"/>
                  <a:gd name="T84" fmla="*/ 16 w 74"/>
                  <a:gd name="T85" fmla="*/ 160 h 112"/>
                  <a:gd name="T86" fmla="*/ 10 w 74"/>
                  <a:gd name="T87" fmla="*/ 150 h 112"/>
                  <a:gd name="T88" fmla="*/ 4 w 74"/>
                  <a:gd name="T89" fmla="*/ 138 h 112"/>
                  <a:gd name="T90" fmla="*/ 0 w 74"/>
                  <a:gd name="T91" fmla="*/ 123 h 11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74"/>
                  <a:gd name="T139" fmla="*/ 0 h 112"/>
                  <a:gd name="T140" fmla="*/ 74 w 74"/>
                  <a:gd name="T141" fmla="*/ 112 h 11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74" h="112">
                    <a:moveTo>
                      <a:pt x="0" y="78"/>
                    </a:moveTo>
                    <a:lnTo>
                      <a:pt x="18" y="76"/>
                    </a:lnTo>
                    <a:lnTo>
                      <a:pt x="20" y="82"/>
                    </a:lnTo>
                    <a:lnTo>
                      <a:pt x="24" y="88"/>
                    </a:lnTo>
                    <a:lnTo>
                      <a:pt x="30" y="92"/>
                    </a:lnTo>
                    <a:lnTo>
                      <a:pt x="36" y="92"/>
                    </a:lnTo>
                    <a:lnTo>
                      <a:pt x="42" y="92"/>
                    </a:lnTo>
                    <a:lnTo>
                      <a:pt x="48" y="88"/>
                    </a:lnTo>
                    <a:lnTo>
                      <a:pt x="50" y="84"/>
                    </a:lnTo>
                    <a:lnTo>
                      <a:pt x="52" y="80"/>
                    </a:lnTo>
                    <a:lnTo>
                      <a:pt x="52" y="74"/>
                    </a:lnTo>
                    <a:lnTo>
                      <a:pt x="52" y="68"/>
                    </a:lnTo>
                    <a:lnTo>
                      <a:pt x="50" y="64"/>
                    </a:lnTo>
                    <a:lnTo>
                      <a:pt x="48" y="60"/>
                    </a:lnTo>
                    <a:lnTo>
                      <a:pt x="42" y="56"/>
                    </a:lnTo>
                    <a:lnTo>
                      <a:pt x="36" y="56"/>
                    </a:lnTo>
                    <a:lnTo>
                      <a:pt x="30" y="56"/>
                    </a:lnTo>
                    <a:lnTo>
                      <a:pt x="24" y="60"/>
                    </a:lnTo>
                    <a:lnTo>
                      <a:pt x="20" y="64"/>
                    </a:lnTo>
                    <a:lnTo>
                      <a:pt x="0" y="60"/>
                    </a:lnTo>
                    <a:lnTo>
                      <a:pt x="14" y="0"/>
                    </a:lnTo>
                    <a:lnTo>
                      <a:pt x="68" y="0"/>
                    </a:lnTo>
                    <a:lnTo>
                      <a:pt x="68" y="22"/>
                    </a:lnTo>
                    <a:lnTo>
                      <a:pt x="30" y="22"/>
                    </a:lnTo>
                    <a:lnTo>
                      <a:pt x="26" y="40"/>
                    </a:lnTo>
                    <a:lnTo>
                      <a:pt x="34" y="38"/>
                    </a:lnTo>
                    <a:lnTo>
                      <a:pt x="40" y="36"/>
                    </a:lnTo>
                    <a:lnTo>
                      <a:pt x="50" y="38"/>
                    </a:lnTo>
                    <a:lnTo>
                      <a:pt x="56" y="40"/>
                    </a:lnTo>
                    <a:lnTo>
                      <a:pt x="64" y="46"/>
                    </a:lnTo>
                    <a:lnTo>
                      <a:pt x="68" y="54"/>
                    </a:lnTo>
                    <a:lnTo>
                      <a:pt x="72" y="62"/>
                    </a:lnTo>
                    <a:lnTo>
                      <a:pt x="74" y="72"/>
                    </a:lnTo>
                    <a:lnTo>
                      <a:pt x="72" y="82"/>
                    </a:lnTo>
                    <a:lnTo>
                      <a:pt x="70" y="90"/>
                    </a:lnTo>
                    <a:lnTo>
                      <a:pt x="66" y="98"/>
                    </a:lnTo>
                    <a:lnTo>
                      <a:pt x="60" y="104"/>
                    </a:lnTo>
                    <a:lnTo>
                      <a:pt x="52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6" y="110"/>
                    </a:lnTo>
                    <a:lnTo>
                      <a:pt x="18" y="108"/>
                    </a:lnTo>
                    <a:lnTo>
                      <a:pt x="10" y="102"/>
                    </a:lnTo>
                    <a:lnTo>
                      <a:pt x="6" y="96"/>
                    </a:lnTo>
                    <a:lnTo>
                      <a:pt x="2" y="88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" name="Freeform 67"/>
              <p:cNvSpPr>
                <a:spLocks noChangeAspect="1" noEditPoints="1"/>
              </p:cNvSpPr>
              <p:nvPr/>
            </p:nvSpPr>
            <p:spPr bwMode="auto">
              <a:xfrm>
                <a:off x="1158" y="344"/>
                <a:ext cx="90" cy="140"/>
              </a:xfrm>
              <a:custGeom>
                <a:avLst/>
                <a:gdLst>
                  <a:gd name="T0" fmla="*/ 56 w 72"/>
                  <a:gd name="T1" fmla="*/ 0 h 112"/>
                  <a:gd name="T2" fmla="*/ 69 w 72"/>
                  <a:gd name="T3" fmla="*/ 0 h 112"/>
                  <a:gd name="T4" fmla="*/ 77 w 72"/>
                  <a:gd name="T5" fmla="*/ 4 h 112"/>
                  <a:gd name="T6" fmla="*/ 88 w 72"/>
                  <a:gd name="T7" fmla="*/ 10 h 112"/>
                  <a:gd name="T8" fmla="*/ 96 w 72"/>
                  <a:gd name="T9" fmla="*/ 16 h 112"/>
                  <a:gd name="T10" fmla="*/ 110 w 72"/>
                  <a:gd name="T11" fmla="*/ 44 h 112"/>
                  <a:gd name="T12" fmla="*/ 112 w 72"/>
                  <a:gd name="T13" fmla="*/ 88 h 112"/>
                  <a:gd name="T14" fmla="*/ 110 w 72"/>
                  <a:gd name="T15" fmla="*/ 129 h 112"/>
                  <a:gd name="T16" fmla="*/ 96 w 72"/>
                  <a:gd name="T17" fmla="*/ 156 h 112"/>
                  <a:gd name="T18" fmla="*/ 88 w 72"/>
                  <a:gd name="T19" fmla="*/ 166 h 112"/>
                  <a:gd name="T20" fmla="*/ 77 w 72"/>
                  <a:gd name="T21" fmla="*/ 169 h 112"/>
                  <a:gd name="T22" fmla="*/ 69 w 72"/>
                  <a:gd name="T23" fmla="*/ 173 h 112"/>
                  <a:gd name="T24" fmla="*/ 56 w 72"/>
                  <a:gd name="T25" fmla="*/ 175 h 112"/>
                  <a:gd name="T26" fmla="*/ 44 w 72"/>
                  <a:gd name="T27" fmla="*/ 173 h 112"/>
                  <a:gd name="T28" fmla="*/ 34 w 72"/>
                  <a:gd name="T29" fmla="*/ 169 h 112"/>
                  <a:gd name="T30" fmla="*/ 25 w 72"/>
                  <a:gd name="T31" fmla="*/ 163 h 112"/>
                  <a:gd name="T32" fmla="*/ 15 w 72"/>
                  <a:gd name="T33" fmla="*/ 156 h 112"/>
                  <a:gd name="T34" fmla="*/ 4 w 72"/>
                  <a:gd name="T35" fmla="*/ 129 h 112"/>
                  <a:gd name="T36" fmla="*/ 0 w 72"/>
                  <a:gd name="T37" fmla="*/ 88 h 112"/>
                  <a:gd name="T38" fmla="*/ 6 w 72"/>
                  <a:gd name="T39" fmla="*/ 44 h 112"/>
                  <a:gd name="T40" fmla="*/ 19 w 72"/>
                  <a:gd name="T41" fmla="*/ 16 h 112"/>
                  <a:gd name="T42" fmla="*/ 25 w 72"/>
                  <a:gd name="T43" fmla="*/ 10 h 112"/>
                  <a:gd name="T44" fmla="*/ 34 w 72"/>
                  <a:gd name="T45" fmla="*/ 4 h 112"/>
                  <a:gd name="T46" fmla="*/ 44 w 72"/>
                  <a:gd name="T47" fmla="*/ 0 h 112"/>
                  <a:gd name="T48" fmla="*/ 56 w 72"/>
                  <a:gd name="T49" fmla="*/ 0 h 112"/>
                  <a:gd name="T50" fmla="*/ 56 w 72"/>
                  <a:gd name="T51" fmla="*/ 29 h 112"/>
                  <a:gd name="T52" fmla="*/ 50 w 72"/>
                  <a:gd name="T53" fmla="*/ 31 h 112"/>
                  <a:gd name="T54" fmla="*/ 44 w 72"/>
                  <a:gd name="T55" fmla="*/ 31 h 112"/>
                  <a:gd name="T56" fmla="*/ 40 w 72"/>
                  <a:gd name="T57" fmla="*/ 37 h 112"/>
                  <a:gd name="T58" fmla="*/ 37 w 72"/>
                  <a:gd name="T59" fmla="*/ 46 h 112"/>
                  <a:gd name="T60" fmla="*/ 34 w 72"/>
                  <a:gd name="T61" fmla="*/ 56 h 112"/>
                  <a:gd name="T62" fmla="*/ 34 w 72"/>
                  <a:gd name="T63" fmla="*/ 69 h 112"/>
                  <a:gd name="T64" fmla="*/ 34 w 72"/>
                  <a:gd name="T65" fmla="*/ 88 h 112"/>
                  <a:gd name="T66" fmla="*/ 34 w 72"/>
                  <a:gd name="T67" fmla="*/ 104 h 112"/>
                  <a:gd name="T68" fmla="*/ 34 w 72"/>
                  <a:gd name="T69" fmla="*/ 116 h 112"/>
                  <a:gd name="T70" fmla="*/ 37 w 72"/>
                  <a:gd name="T71" fmla="*/ 125 h 112"/>
                  <a:gd name="T72" fmla="*/ 40 w 72"/>
                  <a:gd name="T73" fmla="*/ 135 h 112"/>
                  <a:gd name="T74" fmla="*/ 44 w 72"/>
                  <a:gd name="T75" fmla="*/ 141 h 112"/>
                  <a:gd name="T76" fmla="*/ 50 w 72"/>
                  <a:gd name="T77" fmla="*/ 144 h 112"/>
                  <a:gd name="T78" fmla="*/ 56 w 72"/>
                  <a:gd name="T79" fmla="*/ 144 h 112"/>
                  <a:gd name="T80" fmla="*/ 62 w 72"/>
                  <a:gd name="T81" fmla="*/ 144 h 112"/>
                  <a:gd name="T82" fmla="*/ 69 w 72"/>
                  <a:gd name="T83" fmla="*/ 141 h 112"/>
                  <a:gd name="T84" fmla="*/ 75 w 72"/>
                  <a:gd name="T85" fmla="*/ 135 h 112"/>
                  <a:gd name="T86" fmla="*/ 77 w 72"/>
                  <a:gd name="T87" fmla="*/ 129 h 112"/>
                  <a:gd name="T88" fmla="*/ 77 w 72"/>
                  <a:gd name="T89" fmla="*/ 119 h 112"/>
                  <a:gd name="T90" fmla="*/ 81 w 72"/>
                  <a:gd name="T91" fmla="*/ 104 h 112"/>
                  <a:gd name="T92" fmla="*/ 81 w 72"/>
                  <a:gd name="T93" fmla="*/ 88 h 112"/>
                  <a:gd name="T94" fmla="*/ 81 w 72"/>
                  <a:gd name="T95" fmla="*/ 69 h 112"/>
                  <a:gd name="T96" fmla="*/ 77 w 72"/>
                  <a:gd name="T97" fmla="*/ 56 h 112"/>
                  <a:gd name="T98" fmla="*/ 77 w 72"/>
                  <a:gd name="T99" fmla="*/ 46 h 112"/>
                  <a:gd name="T100" fmla="*/ 75 w 72"/>
                  <a:gd name="T101" fmla="*/ 37 h 112"/>
                  <a:gd name="T102" fmla="*/ 69 w 72"/>
                  <a:gd name="T103" fmla="*/ 31 h 112"/>
                  <a:gd name="T104" fmla="*/ 62 w 72"/>
                  <a:gd name="T105" fmla="*/ 31 h 112"/>
                  <a:gd name="T106" fmla="*/ 56 w 72"/>
                  <a:gd name="T107" fmla="*/ 29 h 11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2"/>
                  <a:gd name="T163" fmla="*/ 0 h 112"/>
                  <a:gd name="T164" fmla="*/ 72 w 72"/>
                  <a:gd name="T165" fmla="*/ 112 h 11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2" h="112">
                    <a:moveTo>
                      <a:pt x="36" y="0"/>
                    </a:moveTo>
                    <a:lnTo>
                      <a:pt x="44" y="0"/>
                    </a:lnTo>
                    <a:lnTo>
                      <a:pt x="50" y="2"/>
                    </a:lnTo>
                    <a:lnTo>
                      <a:pt x="56" y="6"/>
                    </a:lnTo>
                    <a:lnTo>
                      <a:pt x="62" y="10"/>
                    </a:lnTo>
                    <a:lnTo>
                      <a:pt x="70" y="28"/>
                    </a:lnTo>
                    <a:lnTo>
                      <a:pt x="72" y="56"/>
                    </a:lnTo>
                    <a:lnTo>
                      <a:pt x="70" y="82"/>
                    </a:lnTo>
                    <a:lnTo>
                      <a:pt x="62" y="100"/>
                    </a:lnTo>
                    <a:lnTo>
                      <a:pt x="56" y="106"/>
                    </a:lnTo>
                    <a:lnTo>
                      <a:pt x="50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8" y="110"/>
                    </a:lnTo>
                    <a:lnTo>
                      <a:pt x="22" y="108"/>
                    </a:lnTo>
                    <a:lnTo>
                      <a:pt x="16" y="104"/>
                    </a:lnTo>
                    <a:lnTo>
                      <a:pt x="10" y="100"/>
                    </a:lnTo>
                    <a:lnTo>
                      <a:pt x="2" y="82"/>
                    </a:lnTo>
                    <a:lnTo>
                      <a:pt x="0" y="56"/>
                    </a:lnTo>
                    <a:lnTo>
                      <a:pt x="4" y="28"/>
                    </a:lnTo>
                    <a:lnTo>
                      <a:pt x="12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6" y="0"/>
                    </a:lnTo>
                    <a:close/>
                    <a:moveTo>
                      <a:pt x="36" y="18"/>
                    </a:moveTo>
                    <a:lnTo>
                      <a:pt x="32" y="20"/>
                    </a:lnTo>
                    <a:lnTo>
                      <a:pt x="28" y="20"/>
                    </a:lnTo>
                    <a:lnTo>
                      <a:pt x="26" y="24"/>
                    </a:lnTo>
                    <a:lnTo>
                      <a:pt x="24" y="30"/>
                    </a:lnTo>
                    <a:lnTo>
                      <a:pt x="22" y="36"/>
                    </a:lnTo>
                    <a:lnTo>
                      <a:pt x="22" y="44"/>
                    </a:lnTo>
                    <a:lnTo>
                      <a:pt x="22" y="56"/>
                    </a:lnTo>
                    <a:lnTo>
                      <a:pt x="22" y="66"/>
                    </a:lnTo>
                    <a:lnTo>
                      <a:pt x="22" y="74"/>
                    </a:lnTo>
                    <a:lnTo>
                      <a:pt x="24" y="80"/>
                    </a:lnTo>
                    <a:lnTo>
                      <a:pt x="26" y="86"/>
                    </a:lnTo>
                    <a:lnTo>
                      <a:pt x="28" y="90"/>
                    </a:lnTo>
                    <a:lnTo>
                      <a:pt x="32" y="92"/>
                    </a:lnTo>
                    <a:lnTo>
                      <a:pt x="36" y="92"/>
                    </a:lnTo>
                    <a:lnTo>
                      <a:pt x="40" y="92"/>
                    </a:lnTo>
                    <a:lnTo>
                      <a:pt x="44" y="90"/>
                    </a:lnTo>
                    <a:lnTo>
                      <a:pt x="48" y="86"/>
                    </a:lnTo>
                    <a:lnTo>
                      <a:pt x="50" y="82"/>
                    </a:lnTo>
                    <a:lnTo>
                      <a:pt x="50" y="76"/>
                    </a:lnTo>
                    <a:lnTo>
                      <a:pt x="52" y="66"/>
                    </a:lnTo>
                    <a:lnTo>
                      <a:pt x="52" y="56"/>
                    </a:lnTo>
                    <a:lnTo>
                      <a:pt x="52" y="44"/>
                    </a:lnTo>
                    <a:lnTo>
                      <a:pt x="50" y="36"/>
                    </a:lnTo>
                    <a:lnTo>
                      <a:pt x="50" y="30"/>
                    </a:lnTo>
                    <a:lnTo>
                      <a:pt x="48" y="24"/>
                    </a:lnTo>
                    <a:lnTo>
                      <a:pt x="44" y="20"/>
                    </a:lnTo>
                    <a:lnTo>
                      <a:pt x="40" y="20"/>
                    </a:ln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" name="Freeform 68"/>
              <p:cNvSpPr>
                <a:spLocks noChangeAspect="1" noEditPoints="1"/>
              </p:cNvSpPr>
              <p:nvPr/>
            </p:nvSpPr>
            <p:spPr bwMode="auto">
              <a:xfrm>
                <a:off x="1268" y="344"/>
                <a:ext cx="90" cy="140"/>
              </a:xfrm>
              <a:custGeom>
                <a:avLst/>
                <a:gdLst>
                  <a:gd name="T0" fmla="*/ 56 w 72"/>
                  <a:gd name="T1" fmla="*/ 0 h 112"/>
                  <a:gd name="T2" fmla="*/ 69 w 72"/>
                  <a:gd name="T3" fmla="*/ 0 h 112"/>
                  <a:gd name="T4" fmla="*/ 77 w 72"/>
                  <a:gd name="T5" fmla="*/ 4 h 112"/>
                  <a:gd name="T6" fmla="*/ 88 w 72"/>
                  <a:gd name="T7" fmla="*/ 10 h 112"/>
                  <a:gd name="T8" fmla="*/ 94 w 72"/>
                  <a:gd name="T9" fmla="*/ 16 h 112"/>
                  <a:gd name="T10" fmla="*/ 106 w 72"/>
                  <a:gd name="T11" fmla="*/ 44 h 112"/>
                  <a:gd name="T12" fmla="*/ 112 w 72"/>
                  <a:gd name="T13" fmla="*/ 88 h 112"/>
                  <a:gd name="T14" fmla="*/ 106 w 72"/>
                  <a:gd name="T15" fmla="*/ 129 h 112"/>
                  <a:gd name="T16" fmla="*/ 94 w 72"/>
                  <a:gd name="T17" fmla="*/ 156 h 112"/>
                  <a:gd name="T18" fmla="*/ 88 w 72"/>
                  <a:gd name="T19" fmla="*/ 166 h 112"/>
                  <a:gd name="T20" fmla="*/ 77 w 72"/>
                  <a:gd name="T21" fmla="*/ 169 h 112"/>
                  <a:gd name="T22" fmla="*/ 69 w 72"/>
                  <a:gd name="T23" fmla="*/ 173 h 112"/>
                  <a:gd name="T24" fmla="*/ 56 w 72"/>
                  <a:gd name="T25" fmla="*/ 175 h 112"/>
                  <a:gd name="T26" fmla="*/ 44 w 72"/>
                  <a:gd name="T27" fmla="*/ 173 h 112"/>
                  <a:gd name="T28" fmla="*/ 31 w 72"/>
                  <a:gd name="T29" fmla="*/ 169 h 112"/>
                  <a:gd name="T30" fmla="*/ 21 w 72"/>
                  <a:gd name="T31" fmla="*/ 163 h 112"/>
                  <a:gd name="T32" fmla="*/ 15 w 72"/>
                  <a:gd name="T33" fmla="*/ 156 h 112"/>
                  <a:gd name="T34" fmla="*/ 4 w 72"/>
                  <a:gd name="T35" fmla="*/ 129 h 112"/>
                  <a:gd name="T36" fmla="*/ 0 w 72"/>
                  <a:gd name="T37" fmla="*/ 88 h 112"/>
                  <a:gd name="T38" fmla="*/ 4 w 72"/>
                  <a:gd name="T39" fmla="*/ 44 h 112"/>
                  <a:gd name="T40" fmla="*/ 15 w 72"/>
                  <a:gd name="T41" fmla="*/ 16 h 112"/>
                  <a:gd name="T42" fmla="*/ 25 w 72"/>
                  <a:gd name="T43" fmla="*/ 10 h 112"/>
                  <a:gd name="T44" fmla="*/ 34 w 72"/>
                  <a:gd name="T45" fmla="*/ 4 h 112"/>
                  <a:gd name="T46" fmla="*/ 44 w 72"/>
                  <a:gd name="T47" fmla="*/ 0 h 112"/>
                  <a:gd name="T48" fmla="*/ 56 w 72"/>
                  <a:gd name="T49" fmla="*/ 0 h 112"/>
                  <a:gd name="T50" fmla="*/ 56 w 72"/>
                  <a:gd name="T51" fmla="*/ 29 h 112"/>
                  <a:gd name="T52" fmla="*/ 50 w 72"/>
                  <a:gd name="T53" fmla="*/ 31 h 112"/>
                  <a:gd name="T54" fmla="*/ 44 w 72"/>
                  <a:gd name="T55" fmla="*/ 31 h 112"/>
                  <a:gd name="T56" fmla="*/ 37 w 72"/>
                  <a:gd name="T57" fmla="*/ 37 h 112"/>
                  <a:gd name="T58" fmla="*/ 34 w 72"/>
                  <a:gd name="T59" fmla="*/ 46 h 112"/>
                  <a:gd name="T60" fmla="*/ 34 w 72"/>
                  <a:gd name="T61" fmla="*/ 56 h 112"/>
                  <a:gd name="T62" fmla="*/ 31 w 72"/>
                  <a:gd name="T63" fmla="*/ 69 h 112"/>
                  <a:gd name="T64" fmla="*/ 31 w 72"/>
                  <a:gd name="T65" fmla="*/ 88 h 112"/>
                  <a:gd name="T66" fmla="*/ 31 w 72"/>
                  <a:gd name="T67" fmla="*/ 104 h 112"/>
                  <a:gd name="T68" fmla="*/ 34 w 72"/>
                  <a:gd name="T69" fmla="*/ 116 h 112"/>
                  <a:gd name="T70" fmla="*/ 34 w 72"/>
                  <a:gd name="T71" fmla="*/ 125 h 112"/>
                  <a:gd name="T72" fmla="*/ 37 w 72"/>
                  <a:gd name="T73" fmla="*/ 135 h 112"/>
                  <a:gd name="T74" fmla="*/ 44 w 72"/>
                  <a:gd name="T75" fmla="*/ 141 h 112"/>
                  <a:gd name="T76" fmla="*/ 50 w 72"/>
                  <a:gd name="T77" fmla="*/ 144 h 112"/>
                  <a:gd name="T78" fmla="*/ 56 w 72"/>
                  <a:gd name="T79" fmla="*/ 144 h 112"/>
                  <a:gd name="T80" fmla="*/ 62 w 72"/>
                  <a:gd name="T81" fmla="*/ 144 h 112"/>
                  <a:gd name="T82" fmla="*/ 69 w 72"/>
                  <a:gd name="T83" fmla="*/ 141 h 112"/>
                  <a:gd name="T84" fmla="*/ 71 w 72"/>
                  <a:gd name="T85" fmla="*/ 135 h 112"/>
                  <a:gd name="T86" fmla="*/ 75 w 72"/>
                  <a:gd name="T87" fmla="*/ 129 h 112"/>
                  <a:gd name="T88" fmla="*/ 77 w 72"/>
                  <a:gd name="T89" fmla="*/ 119 h 112"/>
                  <a:gd name="T90" fmla="*/ 77 w 72"/>
                  <a:gd name="T91" fmla="*/ 104 h 112"/>
                  <a:gd name="T92" fmla="*/ 77 w 72"/>
                  <a:gd name="T93" fmla="*/ 88 h 112"/>
                  <a:gd name="T94" fmla="*/ 77 w 72"/>
                  <a:gd name="T95" fmla="*/ 69 h 112"/>
                  <a:gd name="T96" fmla="*/ 77 w 72"/>
                  <a:gd name="T97" fmla="*/ 56 h 112"/>
                  <a:gd name="T98" fmla="*/ 75 w 72"/>
                  <a:gd name="T99" fmla="*/ 46 h 112"/>
                  <a:gd name="T100" fmla="*/ 71 w 72"/>
                  <a:gd name="T101" fmla="*/ 37 h 112"/>
                  <a:gd name="T102" fmla="*/ 69 w 72"/>
                  <a:gd name="T103" fmla="*/ 31 h 112"/>
                  <a:gd name="T104" fmla="*/ 62 w 72"/>
                  <a:gd name="T105" fmla="*/ 31 h 112"/>
                  <a:gd name="T106" fmla="*/ 56 w 72"/>
                  <a:gd name="T107" fmla="*/ 29 h 11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2"/>
                  <a:gd name="T163" fmla="*/ 0 h 112"/>
                  <a:gd name="T164" fmla="*/ 72 w 72"/>
                  <a:gd name="T165" fmla="*/ 112 h 11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2" h="112">
                    <a:moveTo>
                      <a:pt x="36" y="0"/>
                    </a:moveTo>
                    <a:lnTo>
                      <a:pt x="44" y="0"/>
                    </a:lnTo>
                    <a:lnTo>
                      <a:pt x="50" y="2"/>
                    </a:lnTo>
                    <a:lnTo>
                      <a:pt x="56" y="6"/>
                    </a:lnTo>
                    <a:lnTo>
                      <a:pt x="60" y="10"/>
                    </a:lnTo>
                    <a:lnTo>
                      <a:pt x="68" y="28"/>
                    </a:lnTo>
                    <a:lnTo>
                      <a:pt x="72" y="56"/>
                    </a:lnTo>
                    <a:lnTo>
                      <a:pt x="68" y="82"/>
                    </a:lnTo>
                    <a:lnTo>
                      <a:pt x="60" y="100"/>
                    </a:lnTo>
                    <a:lnTo>
                      <a:pt x="56" y="106"/>
                    </a:lnTo>
                    <a:lnTo>
                      <a:pt x="50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8" y="110"/>
                    </a:lnTo>
                    <a:lnTo>
                      <a:pt x="20" y="108"/>
                    </a:lnTo>
                    <a:lnTo>
                      <a:pt x="14" y="104"/>
                    </a:lnTo>
                    <a:lnTo>
                      <a:pt x="10" y="100"/>
                    </a:lnTo>
                    <a:lnTo>
                      <a:pt x="2" y="82"/>
                    </a:lnTo>
                    <a:lnTo>
                      <a:pt x="0" y="56"/>
                    </a:lnTo>
                    <a:lnTo>
                      <a:pt x="2" y="28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6" y="0"/>
                    </a:lnTo>
                    <a:close/>
                    <a:moveTo>
                      <a:pt x="36" y="18"/>
                    </a:moveTo>
                    <a:lnTo>
                      <a:pt x="32" y="20"/>
                    </a:lnTo>
                    <a:lnTo>
                      <a:pt x="28" y="20"/>
                    </a:lnTo>
                    <a:lnTo>
                      <a:pt x="24" y="24"/>
                    </a:lnTo>
                    <a:lnTo>
                      <a:pt x="22" y="30"/>
                    </a:lnTo>
                    <a:lnTo>
                      <a:pt x="22" y="36"/>
                    </a:lnTo>
                    <a:lnTo>
                      <a:pt x="20" y="44"/>
                    </a:lnTo>
                    <a:lnTo>
                      <a:pt x="20" y="56"/>
                    </a:lnTo>
                    <a:lnTo>
                      <a:pt x="20" y="66"/>
                    </a:lnTo>
                    <a:lnTo>
                      <a:pt x="22" y="74"/>
                    </a:lnTo>
                    <a:lnTo>
                      <a:pt x="22" y="80"/>
                    </a:lnTo>
                    <a:lnTo>
                      <a:pt x="24" y="86"/>
                    </a:lnTo>
                    <a:lnTo>
                      <a:pt x="28" y="90"/>
                    </a:lnTo>
                    <a:lnTo>
                      <a:pt x="32" y="92"/>
                    </a:lnTo>
                    <a:lnTo>
                      <a:pt x="36" y="92"/>
                    </a:lnTo>
                    <a:lnTo>
                      <a:pt x="40" y="92"/>
                    </a:lnTo>
                    <a:lnTo>
                      <a:pt x="44" y="90"/>
                    </a:lnTo>
                    <a:lnTo>
                      <a:pt x="46" y="86"/>
                    </a:lnTo>
                    <a:lnTo>
                      <a:pt x="48" y="82"/>
                    </a:lnTo>
                    <a:lnTo>
                      <a:pt x="50" y="76"/>
                    </a:lnTo>
                    <a:lnTo>
                      <a:pt x="50" y="66"/>
                    </a:lnTo>
                    <a:lnTo>
                      <a:pt x="50" y="56"/>
                    </a:lnTo>
                    <a:lnTo>
                      <a:pt x="50" y="44"/>
                    </a:lnTo>
                    <a:lnTo>
                      <a:pt x="50" y="36"/>
                    </a:lnTo>
                    <a:lnTo>
                      <a:pt x="48" y="30"/>
                    </a:lnTo>
                    <a:lnTo>
                      <a:pt x="46" y="24"/>
                    </a:lnTo>
                    <a:lnTo>
                      <a:pt x="44" y="20"/>
                    </a:lnTo>
                    <a:lnTo>
                      <a:pt x="40" y="20"/>
                    </a:ln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" name="Line 69"/>
              <p:cNvSpPr>
                <a:spLocks noChangeAspect="1" noChangeShapeType="1"/>
              </p:cNvSpPr>
              <p:nvPr/>
            </p:nvSpPr>
            <p:spPr bwMode="auto">
              <a:xfrm>
                <a:off x="1412" y="3802"/>
                <a:ext cx="3446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7" name="Line 70"/>
              <p:cNvSpPr>
                <a:spLocks noChangeAspect="1" noChangeShapeType="1"/>
              </p:cNvSpPr>
              <p:nvPr/>
            </p:nvSpPr>
            <p:spPr bwMode="auto">
              <a:xfrm>
                <a:off x="1412" y="3736"/>
                <a:ext cx="1" cy="66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8" name="Line 71"/>
              <p:cNvSpPr>
                <a:spLocks noChangeAspect="1" noChangeShapeType="1"/>
              </p:cNvSpPr>
              <p:nvPr/>
            </p:nvSpPr>
            <p:spPr bwMode="auto">
              <a:xfrm>
                <a:off x="1496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9" name="Line 72"/>
              <p:cNvSpPr>
                <a:spLocks noChangeAspect="1" noChangeShapeType="1"/>
              </p:cNvSpPr>
              <p:nvPr/>
            </p:nvSpPr>
            <p:spPr bwMode="auto">
              <a:xfrm>
                <a:off x="1582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" name="Line 73"/>
              <p:cNvSpPr>
                <a:spLocks noChangeAspect="1" noChangeShapeType="1"/>
              </p:cNvSpPr>
              <p:nvPr/>
            </p:nvSpPr>
            <p:spPr bwMode="auto">
              <a:xfrm>
                <a:off x="1666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1" name="Line 74"/>
              <p:cNvSpPr>
                <a:spLocks noChangeAspect="1" noChangeShapeType="1"/>
              </p:cNvSpPr>
              <p:nvPr/>
            </p:nvSpPr>
            <p:spPr bwMode="auto">
              <a:xfrm>
                <a:off x="1752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2" name="Line 75"/>
              <p:cNvSpPr>
                <a:spLocks noChangeAspect="1" noChangeShapeType="1"/>
              </p:cNvSpPr>
              <p:nvPr/>
            </p:nvSpPr>
            <p:spPr bwMode="auto">
              <a:xfrm>
                <a:off x="1838" y="3736"/>
                <a:ext cx="1" cy="66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3" name="Line 76"/>
              <p:cNvSpPr>
                <a:spLocks noChangeAspect="1" noChangeShapeType="1"/>
              </p:cNvSpPr>
              <p:nvPr/>
            </p:nvSpPr>
            <p:spPr bwMode="auto">
              <a:xfrm>
                <a:off x="1922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4" name="Line 77"/>
              <p:cNvSpPr>
                <a:spLocks noChangeAspect="1" noChangeShapeType="1"/>
              </p:cNvSpPr>
              <p:nvPr/>
            </p:nvSpPr>
            <p:spPr bwMode="auto">
              <a:xfrm>
                <a:off x="2008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5" name="Line 78"/>
              <p:cNvSpPr>
                <a:spLocks noChangeAspect="1" noChangeShapeType="1"/>
              </p:cNvSpPr>
              <p:nvPr/>
            </p:nvSpPr>
            <p:spPr bwMode="auto">
              <a:xfrm>
                <a:off x="2092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6" name="Line 79"/>
              <p:cNvSpPr>
                <a:spLocks noChangeAspect="1" noChangeShapeType="1"/>
              </p:cNvSpPr>
              <p:nvPr/>
            </p:nvSpPr>
            <p:spPr bwMode="auto">
              <a:xfrm>
                <a:off x="2178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7" name="Line 80"/>
              <p:cNvSpPr>
                <a:spLocks noChangeAspect="1" noChangeShapeType="1"/>
              </p:cNvSpPr>
              <p:nvPr/>
            </p:nvSpPr>
            <p:spPr bwMode="auto">
              <a:xfrm>
                <a:off x="2262" y="3736"/>
                <a:ext cx="1" cy="66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8" name="Line 81"/>
              <p:cNvSpPr>
                <a:spLocks noChangeAspect="1" noChangeShapeType="1"/>
              </p:cNvSpPr>
              <p:nvPr/>
            </p:nvSpPr>
            <p:spPr bwMode="auto">
              <a:xfrm>
                <a:off x="2348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9" name="Line 82"/>
              <p:cNvSpPr>
                <a:spLocks noChangeAspect="1" noChangeShapeType="1"/>
              </p:cNvSpPr>
              <p:nvPr/>
            </p:nvSpPr>
            <p:spPr bwMode="auto">
              <a:xfrm>
                <a:off x="2432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" name="Line 83"/>
              <p:cNvSpPr>
                <a:spLocks noChangeAspect="1" noChangeShapeType="1"/>
              </p:cNvSpPr>
              <p:nvPr/>
            </p:nvSpPr>
            <p:spPr bwMode="auto">
              <a:xfrm>
                <a:off x="2518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1" name="Line 84"/>
              <p:cNvSpPr>
                <a:spLocks noChangeAspect="1" noChangeShapeType="1"/>
              </p:cNvSpPr>
              <p:nvPr/>
            </p:nvSpPr>
            <p:spPr bwMode="auto">
              <a:xfrm>
                <a:off x="2602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" name="Line 85"/>
              <p:cNvSpPr>
                <a:spLocks noChangeAspect="1" noChangeShapeType="1"/>
              </p:cNvSpPr>
              <p:nvPr/>
            </p:nvSpPr>
            <p:spPr bwMode="auto">
              <a:xfrm>
                <a:off x="2688" y="3736"/>
                <a:ext cx="1" cy="66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" name="Line 86"/>
              <p:cNvSpPr>
                <a:spLocks noChangeAspect="1" noChangeShapeType="1"/>
              </p:cNvSpPr>
              <p:nvPr/>
            </p:nvSpPr>
            <p:spPr bwMode="auto">
              <a:xfrm>
                <a:off x="2774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" name="Line 87"/>
              <p:cNvSpPr>
                <a:spLocks noChangeAspect="1" noChangeShapeType="1"/>
              </p:cNvSpPr>
              <p:nvPr/>
            </p:nvSpPr>
            <p:spPr bwMode="auto">
              <a:xfrm>
                <a:off x="2858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" name="Line 88"/>
              <p:cNvSpPr>
                <a:spLocks noChangeAspect="1" noChangeShapeType="1"/>
              </p:cNvSpPr>
              <p:nvPr/>
            </p:nvSpPr>
            <p:spPr bwMode="auto">
              <a:xfrm>
                <a:off x="2944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" name="Line 89"/>
              <p:cNvSpPr>
                <a:spLocks noChangeAspect="1" noChangeShapeType="1"/>
              </p:cNvSpPr>
              <p:nvPr/>
            </p:nvSpPr>
            <p:spPr bwMode="auto">
              <a:xfrm>
                <a:off x="3028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" name="Line 90"/>
              <p:cNvSpPr>
                <a:spLocks noChangeAspect="1" noChangeShapeType="1"/>
              </p:cNvSpPr>
              <p:nvPr/>
            </p:nvSpPr>
            <p:spPr bwMode="auto">
              <a:xfrm>
                <a:off x="3114" y="3736"/>
                <a:ext cx="1" cy="66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" name="Line 91"/>
              <p:cNvSpPr>
                <a:spLocks noChangeAspect="1" noChangeShapeType="1"/>
              </p:cNvSpPr>
              <p:nvPr/>
            </p:nvSpPr>
            <p:spPr bwMode="auto">
              <a:xfrm>
                <a:off x="3198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" name="Line 92"/>
              <p:cNvSpPr>
                <a:spLocks noChangeAspect="1" noChangeShapeType="1"/>
              </p:cNvSpPr>
              <p:nvPr/>
            </p:nvSpPr>
            <p:spPr bwMode="auto">
              <a:xfrm>
                <a:off x="3284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" name="Line 93"/>
              <p:cNvSpPr>
                <a:spLocks noChangeAspect="1" noChangeShapeType="1"/>
              </p:cNvSpPr>
              <p:nvPr/>
            </p:nvSpPr>
            <p:spPr bwMode="auto">
              <a:xfrm>
                <a:off x="3368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" name="Line 94"/>
              <p:cNvSpPr>
                <a:spLocks noChangeAspect="1" noChangeShapeType="1"/>
              </p:cNvSpPr>
              <p:nvPr/>
            </p:nvSpPr>
            <p:spPr bwMode="auto">
              <a:xfrm>
                <a:off x="3454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" name="Line 95"/>
              <p:cNvSpPr>
                <a:spLocks noChangeAspect="1" noChangeShapeType="1"/>
              </p:cNvSpPr>
              <p:nvPr/>
            </p:nvSpPr>
            <p:spPr bwMode="auto">
              <a:xfrm>
                <a:off x="3538" y="3736"/>
                <a:ext cx="1" cy="66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" name="Line 96"/>
              <p:cNvSpPr>
                <a:spLocks noChangeAspect="1" noChangeShapeType="1"/>
              </p:cNvSpPr>
              <p:nvPr/>
            </p:nvSpPr>
            <p:spPr bwMode="auto">
              <a:xfrm>
                <a:off x="3624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" name="Line 97"/>
              <p:cNvSpPr>
                <a:spLocks noChangeAspect="1" noChangeShapeType="1"/>
              </p:cNvSpPr>
              <p:nvPr/>
            </p:nvSpPr>
            <p:spPr bwMode="auto">
              <a:xfrm>
                <a:off x="3708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" name="Line 98"/>
              <p:cNvSpPr>
                <a:spLocks noChangeAspect="1" noChangeShapeType="1"/>
              </p:cNvSpPr>
              <p:nvPr/>
            </p:nvSpPr>
            <p:spPr bwMode="auto">
              <a:xfrm>
                <a:off x="3794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6" name="Line 99"/>
              <p:cNvSpPr>
                <a:spLocks noChangeAspect="1" noChangeShapeType="1"/>
              </p:cNvSpPr>
              <p:nvPr/>
            </p:nvSpPr>
            <p:spPr bwMode="auto">
              <a:xfrm>
                <a:off x="3880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7" name="Line 100"/>
              <p:cNvSpPr>
                <a:spLocks noChangeAspect="1" noChangeShapeType="1"/>
              </p:cNvSpPr>
              <p:nvPr/>
            </p:nvSpPr>
            <p:spPr bwMode="auto">
              <a:xfrm>
                <a:off x="3964" y="3736"/>
                <a:ext cx="1" cy="66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8" name="Line 101"/>
              <p:cNvSpPr>
                <a:spLocks noChangeAspect="1" noChangeShapeType="1"/>
              </p:cNvSpPr>
              <p:nvPr/>
            </p:nvSpPr>
            <p:spPr bwMode="auto">
              <a:xfrm>
                <a:off x="4050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" name="Line 102"/>
              <p:cNvSpPr>
                <a:spLocks noChangeAspect="1" noChangeShapeType="1"/>
              </p:cNvSpPr>
              <p:nvPr/>
            </p:nvSpPr>
            <p:spPr bwMode="auto">
              <a:xfrm>
                <a:off x="4134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" name="Line 103"/>
              <p:cNvSpPr>
                <a:spLocks noChangeAspect="1" noChangeShapeType="1"/>
              </p:cNvSpPr>
              <p:nvPr/>
            </p:nvSpPr>
            <p:spPr bwMode="auto">
              <a:xfrm>
                <a:off x="4220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" name="Line 104"/>
              <p:cNvSpPr>
                <a:spLocks noChangeAspect="1" noChangeShapeType="1"/>
              </p:cNvSpPr>
              <p:nvPr/>
            </p:nvSpPr>
            <p:spPr bwMode="auto">
              <a:xfrm>
                <a:off x="4304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" name="Line 105"/>
              <p:cNvSpPr>
                <a:spLocks noChangeAspect="1" noChangeShapeType="1"/>
              </p:cNvSpPr>
              <p:nvPr/>
            </p:nvSpPr>
            <p:spPr bwMode="auto">
              <a:xfrm>
                <a:off x="4390" y="3736"/>
                <a:ext cx="1" cy="66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" name="Line 106"/>
              <p:cNvSpPr>
                <a:spLocks noChangeAspect="1" noChangeShapeType="1"/>
              </p:cNvSpPr>
              <p:nvPr/>
            </p:nvSpPr>
            <p:spPr bwMode="auto">
              <a:xfrm>
                <a:off x="4474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" name="Line 107"/>
              <p:cNvSpPr>
                <a:spLocks noChangeAspect="1" noChangeShapeType="1"/>
              </p:cNvSpPr>
              <p:nvPr/>
            </p:nvSpPr>
            <p:spPr bwMode="auto">
              <a:xfrm>
                <a:off x="4560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5" name="Line 108"/>
              <p:cNvSpPr>
                <a:spLocks noChangeAspect="1" noChangeShapeType="1"/>
              </p:cNvSpPr>
              <p:nvPr/>
            </p:nvSpPr>
            <p:spPr bwMode="auto">
              <a:xfrm>
                <a:off x="4644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6" name="Line 109"/>
              <p:cNvSpPr>
                <a:spLocks noChangeAspect="1" noChangeShapeType="1"/>
              </p:cNvSpPr>
              <p:nvPr/>
            </p:nvSpPr>
            <p:spPr bwMode="auto">
              <a:xfrm>
                <a:off x="4730" y="3770"/>
                <a:ext cx="1" cy="3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7" name="Line 110"/>
              <p:cNvSpPr>
                <a:spLocks noChangeAspect="1" noChangeShapeType="1"/>
              </p:cNvSpPr>
              <p:nvPr/>
            </p:nvSpPr>
            <p:spPr bwMode="auto">
              <a:xfrm>
                <a:off x="4814" y="3736"/>
                <a:ext cx="1" cy="66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8" name="Line 111"/>
              <p:cNvSpPr>
                <a:spLocks noChangeAspect="1" noChangeShapeType="1"/>
              </p:cNvSpPr>
              <p:nvPr/>
            </p:nvSpPr>
            <p:spPr bwMode="auto">
              <a:xfrm>
                <a:off x="4814" y="3736"/>
                <a:ext cx="1" cy="66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9" name="Freeform 112"/>
              <p:cNvSpPr>
                <a:spLocks noChangeAspect="1" noEditPoints="1"/>
              </p:cNvSpPr>
              <p:nvPr/>
            </p:nvSpPr>
            <p:spPr bwMode="auto">
              <a:xfrm>
                <a:off x="1376" y="3848"/>
                <a:ext cx="90" cy="140"/>
              </a:xfrm>
              <a:custGeom>
                <a:avLst/>
                <a:gdLst>
                  <a:gd name="T0" fmla="*/ 56 w 72"/>
                  <a:gd name="T1" fmla="*/ 0 h 112"/>
                  <a:gd name="T2" fmla="*/ 69 w 72"/>
                  <a:gd name="T3" fmla="*/ 0 h 112"/>
                  <a:gd name="T4" fmla="*/ 77 w 72"/>
                  <a:gd name="T5" fmla="*/ 4 h 112"/>
                  <a:gd name="T6" fmla="*/ 88 w 72"/>
                  <a:gd name="T7" fmla="*/ 10 h 112"/>
                  <a:gd name="T8" fmla="*/ 96 w 72"/>
                  <a:gd name="T9" fmla="*/ 16 h 112"/>
                  <a:gd name="T10" fmla="*/ 110 w 72"/>
                  <a:gd name="T11" fmla="*/ 44 h 112"/>
                  <a:gd name="T12" fmla="*/ 112 w 72"/>
                  <a:gd name="T13" fmla="*/ 88 h 112"/>
                  <a:gd name="T14" fmla="*/ 110 w 72"/>
                  <a:gd name="T15" fmla="*/ 129 h 112"/>
                  <a:gd name="T16" fmla="*/ 96 w 72"/>
                  <a:gd name="T17" fmla="*/ 156 h 112"/>
                  <a:gd name="T18" fmla="*/ 88 w 72"/>
                  <a:gd name="T19" fmla="*/ 166 h 112"/>
                  <a:gd name="T20" fmla="*/ 77 w 72"/>
                  <a:gd name="T21" fmla="*/ 169 h 112"/>
                  <a:gd name="T22" fmla="*/ 69 w 72"/>
                  <a:gd name="T23" fmla="*/ 173 h 112"/>
                  <a:gd name="T24" fmla="*/ 56 w 72"/>
                  <a:gd name="T25" fmla="*/ 175 h 112"/>
                  <a:gd name="T26" fmla="*/ 44 w 72"/>
                  <a:gd name="T27" fmla="*/ 173 h 112"/>
                  <a:gd name="T28" fmla="*/ 34 w 72"/>
                  <a:gd name="T29" fmla="*/ 169 h 112"/>
                  <a:gd name="T30" fmla="*/ 25 w 72"/>
                  <a:gd name="T31" fmla="*/ 163 h 112"/>
                  <a:gd name="T32" fmla="*/ 15 w 72"/>
                  <a:gd name="T33" fmla="*/ 156 h 112"/>
                  <a:gd name="T34" fmla="*/ 4 w 72"/>
                  <a:gd name="T35" fmla="*/ 129 h 112"/>
                  <a:gd name="T36" fmla="*/ 0 w 72"/>
                  <a:gd name="T37" fmla="*/ 88 h 112"/>
                  <a:gd name="T38" fmla="*/ 4 w 72"/>
                  <a:gd name="T39" fmla="*/ 44 h 112"/>
                  <a:gd name="T40" fmla="*/ 15 w 72"/>
                  <a:gd name="T41" fmla="*/ 16 h 112"/>
                  <a:gd name="T42" fmla="*/ 25 w 72"/>
                  <a:gd name="T43" fmla="*/ 10 h 112"/>
                  <a:gd name="T44" fmla="*/ 34 w 72"/>
                  <a:gd name="T45" fmla="*/ 4 h 112"/>
                  <a:gd name="T46" fmla="*/ 44 w 72"/>
                  <a:gd name="T47" fmla="*/ 0 h 112"/>
                  <a:gd name="T48" fmla="*/ 56 w 72"/>
                  <a:gd name="T49" fmla="*/ 0 h 112"/>
                  <a:gd name="T50" fmla="*/ 56 w 72"/>
                  <a:gd name="T51" fmla="*/ 29 h 112"/>
                  <a:gd name="T52" fmla="*/ 50 w 72"/>
                  <a:gd name="T53" fmla="*/ 31 h 112"/>
                  <a:gd name="T54" fmla="*/ 44 w 72"/>
                  <a:gd name="T55" fmla="*/ 31 h 112"/>
                  <a:gd name="T56" fmla="*/ 40 w 72"/>
                  <a:gd name="T57" fmla="*/ 37 h 112"/>
                  <a:gd name="T58" fmla="*/ 37 w 72"/>
                  <a:gd name="T59" fmla="*/ 46 h 112"/>
                  <a:gd name="T60" fmla="*/ 34 w 72"/>
                  <a:gd name="T61" fmla="*/ 56 h 112"/>
                  <a:gd name="T62" fmla="*/ 34 w 72"/>
                  <a:gd name="T63" fmla="*/ 69 h 112"/>
                  <a:gd name="T64" fmla="*/ 31 w 72"/>
                  <a:gd name="T65" fmla="*/ 88 h 112"/>
                  <a:gd name="T66" fmla="*/ 34 w 72"/>
                  <a:gd name="T67" fmla="*/ 104 h 112"/>
                  <a:gd name="T68" fmla="*/ 34 w 72"/>
                  <a:gd name="T69" fmla="*/ 116 h 112"/>
                  <a:gd name="T70" fmla="*/ 34 w 72"/>
                  <a:gd name="T71" fmla="*/ 125 h 112"/>
                  <a:gd name="T72" fmla="*/ 40 w 72"/>
                  <a:gd name="T73" fmla="*/ 135 h 112"/>
                  <a:gd name="T74" fmla="*/ 44 w 72"/>
                  <a:gd name="T75" fmla="*/ 141 h 112"/>
                  <a:gd name="T76" fmla="*/ 50 w 72"/>
                  <a:gd name="T77" fmla="*/ 144 h 112"/>
                  <a:gd name="T78" fmla="*/ 56 w 72"/>
                  <a:gd name="T79" fmla="*/ 144 h 112"/>
                  <a:gd name="T80" fmla="*/ 62 w 72"/>
                  <a:gd name="T81" fmla="*/ 144 h 112"/>
                  <a:gd name="T82" fmla="*/ 69 w 72"/>
                  <a:gd name="T83" fmla="*/ 141 h 112"/>
                  <a:gd name="T84" fmla="*/ 71 w 72"/>
                  <a:gd name="T85" fmla="*/ 135 h 112"/>
                  <a:gd name="T86" fmla="*/ 75 w 72"/>
                  <a:gd name="T87" fmla="*/ 129 h 112"/>
                  <a:gd name="T88" fmla="*/ 77 w 72"/>
                  <a:gd name="T89" fmla="*/ 119 h 112"/>
                  <a:gd name="T90" fmla="*/ 77 w 72"/>
                  <a:gd name="T91" fmla="*/ 104 h 112"/>
                  <a:gd name="T92" fmla="*/ 81 w 72"/>
                  <a:gd name="T93" fmla="*/ 88 h 112"/>
                  <a:gd name="T94" fmla="*/ 77 w 72"/>
                  <a:gd name="T95" fmla="*/ 69 h 112"/>
                  <a:gd name="T96" fmla="*/ 77 w 72"/>
                  <a:gd name="T97" fmla="*/ 56 h 112"/>
                  <a:gd name="T98" fmla="*/ 77 w 72"/>
                  <a:gd name="T99" fmla="*/ 46 h 112"/>
                  <a:gd name="T100" fmla="*/ 71 w 72"/>
                  <a:gd name="T101" fmla="*/ 37 h 112"/>
                  <a:gd name="T102" fmla="*/ 69 w 72"/>
                  <a:gd name="T103" fmla="*/ 31 h 112"/>
                  <a:gd name="T104" fmla="*/ 62 w 72"/>
                  <a:gd name="T105" fmla="*/ 31 h 112"/>
                  <a:gd name="T106" fmla="*/ 56 w 72"/>
                  <a:gd name="T107" fmla="*/ 29 h 11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2"/>
                  <a:gd name="T163" fmla="*/ 0 h 112"/>
                  <a:gd name="T164" fmla="*/ 72 w 72"/>
                  <a:gd name="T165" fmla="*/ 112 h 11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2" h="112">
                    <a:moveTo>
                      <a:pt x="36" y="0"/>
                    </a:moveTo>
                    <a:lnTo>
                      <a:pt x="44" y="0"/>
                    </a:lnTo>
                    <a:lnTo>
                      <a:pt x="50" y="2"/>
                    </a:lnTo>
                    <a:lnTo>
                      <a:pt x="56" y="6"/>
                    </a:lnTo>
                    <a:lnTo>
                      <a:pt x="62" y="10"/>
                    </a:lnTo>
                    <a:lnTo>
                      <a:pt x="70" y="28"/>
                    </a:lnTo>
                    <a:lnTo>
                      <a:pt x="72" y="56"/>
                    </a:lnTo>
                    <a:lnTo>
                      <a:pt x="70" y="82"/>
                    </a:lnTo>
                    <a:lnTo>
                      <a:pt x="62" y="100"/>
                    </a:lnTo>
                    <a:lnTo>
                      <a:pt x="56" y="106"/>
                    </a:lnTo>
                    <a:lnTo>
                      <a:pt x="50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8" y="110"/>
                    </a:lnTo>
                    <a:lnTo>
                      <a:pt x="22" y="108"/>
                    </a:lnTo>
                    <a:lnTo>
                      <a:pt x="16" y="104"/>
                    </a:lnTo>
                    <a:lnTo>
                      <a:pt x="10" y="100"/>
                    </a:lnTo>
                    <a:lnTo>
                      <a:pt x="2" y="82"/>
                    </a:lnTo>
                    <a:lnTo>
                      <a:pt x="0" y="56"/>
                    </a:lnTo>
                    <a:lnTo>
                      <a:pt x="2" y="28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6" y="0"/>
                    </a:lnTo>
                    <a:close/>
                    <a:moveTo>
                      <a:pt x="36" y="18"/>
                    </a:moveTo>
                    <a:lnTo>
                      <a:pt x="32" y="20"/>
                    </a:lnTo>
                    <a:lnTo>
                      <a:pt x="28" y="20"/>
                    </a:lnTo>
                    <a:lnTo>
                      <a:pt x="26" y="24"/>
                    </a:lnTo>
                    <a:lnTo>
                      <a:pt x="24" y="30"/>
                    </a:lnTo>
                    <a:lnTo>
                      <a:pt x="22" y="36"/>
                    </a:lnTo>
                    <a:lnTo>
                      <a:pt x="22" y="44"/>
                    </a:lnTo>
                    <a:lnTo>
                      <a:pt x="20" y="56"/>
                    </a:lnTo>
                    <a:lnTo>
                      <a:pt x="22" y="66"/>
                    </a:lnTo>
                    <a:lnTo>
                      <a:pt x="22" y="74"/>
                    </a:lnTo>
                    <a:lnTo>
                      <a:pt x="22" y="80"/>
                    </a:lnTo>
                    <a:lnTo>
                      <a:pt x="26" y="86"/>
                    </a:lnTo>
                    <a:lnTo>
                      <a:pt x="28" y="90"/>
                    </a:lnTo>
                    <a:lnTo>
                      <a:pt x="32" y="92"/>
                    </a:lnTo>
                    <a:lnTo>
                      <a:pt x="36" y="92"/>
                    </a:lnTo>
                    <a:lnTo>
                      <a:pt x="40" y="92"/>
                    </a:lnTo>
                    <a:lnTo>
                      <a:pt x="44" y="90"/>
                    </a:lnTo>
                    <a:lnTo>
                      <a:pt x="46" y="86"/>
                    </a:lnTo>
                    <a:lnTo>
                      <a:pt x="48" y="82"/>
                    </a:lnTo>
                    <a:lnTo>
                      <a:pt x="50" y="76"/>
                    </a:lnTo>
                    <a:lnTo>
                      <a:pt x="50" y="66"/>
                    </a:lnTo>
                    <a:lnTo>
                      <a:pt x="52" y="56"/>
                    </a:lnTo>
                    <a:lnTo>
                      <a:pt x="50" y="44"/>
                    </a:lnTo>
                    <a:lnTo>
                      <a:pt x="50" y="36"/>
                    </a:lnTo>
                    <a:lnTo>
                      <a:pt x="50" y="30"/>
                    </a:lnTo>
                    <a:lnTo>
                      <a:pt x="46" y="24"/>
                    </a:lnTo>
                    <a:lnTo>
                      <a:pt x="44" y="20"/>
                    </a:lnTo>
                    <a:lnTo>
                      <a:pt x="40" y="20"/>
                    </a:ln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0" name="Freeform 113"/>
              <p:cNvSpPr>
                <a:spLocks noChangeAspect="1" noEditPoints="1"/>
              </p:cNvSpPr>
              <p:nvPr/>
            </p:nvSpPr>
            <p:spPr bwMode="auto">
              <a:xfrm>
                <a:off x="1738" y="3848"/>
                <a:ext cx="90" cy="140"/>
              </a:xfrm>
              <a:custGeom>
                <a:avLst/>
                <a:gdLst>
                  <a:gd name="T0" fmla="*/ 56 w 72"/>
                  <a:gd name="T1" fmla="*/ 0 h 112"/>
                  <a:gd name="T2" fmla="*/ 69 w 72"/>
                  <a:gd name="T3" fmla="*/ 0 h 112"/>
                  <a:gd name="T4" fmla="*/ 77 w 72"/>
                  <a:gd name="T5" fmla="*/ 4 h 112"/>
                  <a:gd name="T6" fmla="*/ 88 w 72"/>
                  <a:gd name="T7" fmla="*/ 10 h 112"/>
                  <a:gd name="T8" fmla="*/ 96 w 72"/>
                  <a:gd name="T9" fmla="*/ 16 h 112"/>
                  <a:gd name="T10" fmla="*/ 110 w 72"/>
                  <a:gd name="T11" fmla="*/ 44 h 112"/>
                  <a:gd name="T12" fmla="*/ 112 w 72"/>
                  <a:gd name="T13" fmla="*/ 88 h 112"/>
                  <a:gd name="T14" fmla="*/ 110 w 72"/>
                  <a:gd name="T15" fmla="*/ 129 h 112"/>
                  <a:gd name="T16" fmla="*/ 94 w 72"/>
                  <a:gd name="T17" fmla="*/ 156 h 112"/>
                  <a:gd name="T18" fmla="*/ 88 w 72"/>
                  <a:gd name="T19" fmla="*/ 166 h 112"/>
                  <a:gd name="T20" fmla="*/ 77 w 72"/>
                  <a:gd name="T21" fmla="*/ 169 h 112"/>
                  <a:gd name="T22" fmla="*/ 69 w 72"/>
                  <a:gd name="T23" fmla="*/ 173 h 112"/>
                  <a:gd name="T24" fmla="*/ 56 w 72"/>
                  <a:gd name="T25" fmla="*/ 175 h 112"/>
                  <a:gd name="T26" fmla="*/ 44 w 72"/>
                  <a:gd name="T27" fmla="*/ 173 h 112"/>
                  <a:gd name="T28" fmla="*/ 34 w 72"/>
                  <a:gd name="T29" fmla="*/ 169 h 112"/>
                  <a:gd name="T30" fmla="*/ 25 w 72"/>
                  <a:gd name="T31" fmla="*/ 163 h 112"/>
                  <a:gd name="T32" fmla="*/ 15 w 72"/>
                  <a:gd name="T33" fmla="*/ 156 h 112"/>
                  <a:gd name="T34" fmla="*/ 4 w 72"/>
                  <a:gd name="T35" fmla="*/ 129 h 112"/>
                  <a:gd name="T36" fmla="*/ 0 w 72"/>
                  <a:gd name="T37" fmla="*/ 88 h 112"/>
                  <a:gd name="T38" fmla="*/ 4 w 72"/>
                  <a:gd name="T39" fmla="*/ 44 h 112"/>
                  <a:gd name="T40" fmla="*/ 15 w 72"/>
                  <a:gd name="T41" fmla="*/ 16 h 112"/>
                  <a:gd name="T42" fmla="*/ 25 w 72"/>
                  <a:gd name="T43" fmla="*/ 10 h 112"/>
                  <a:gd name="T44" fmla="*/ 34 w 72"/>
                  <a:gd name="T45" fmla="*/ 4 h 112"/>
                  <a:gd name="T46" fmla="*/ 44 w 72"/>
                  <a:gd name="T47" fmla="*/ 0 h 112"/>
                  <a:gd name="T48" fmla="*/ 56 w 72"/>
                  <a:gd name="T49" fmla="*/ 0 h 112"/>
                  <a:gd name="T50" fmla="*/ 56 w 72"/>
                  <a:gd name="T51" fmla="*/ 29 h 112"/>
                  <a:gd name="T52" fmla="*/ 50 w 72"/>
                  <a:gd name="T53" fmla="*/ 31 h 112"/>
                  <a:gd name="T54" fmla="*/ 44 w 72"/>
                  <a:gd name="T55" fmla="*/ 31 h 112"/>
                  <a:gd name="T56" fmla="*/ 40 w 72"/>
                  <a:gd name="T57" fmla="*/ 37 h 112"/>
                  <a:gd name="T58" fmla="*/ 37 w 72"/>
                  <a:gd name="T59" fmla="*/ 46 h 112"/>
                  <a:gd name="T60" fmla="*/ 34 w 72"/>
                  <a:gd name="T61" fmla="*/ 56 h 112"/>
                  <a:gd name="T62" fmla="*/ 31 w 72"/>
                  <a:gd name="T63" fmla="*/ 69 h 112"/>
                  <a:gd name="T64" fmla="*/ 31 w 72"/>
                  <a:gd name="T65" fmla="*/ 88 h 112"/>
                  <a:gd name="T66" fmla="*/ 31 w 72"/>
                  <a:gd name="T67" fmla="*/ 104 h 112"/>
                  <a:gd name="T68" fmla="*/ 34 w 72"/>
                  <a:gd name="T69" fmla="*/ 116 h 112"/>
                  <a:gd name="T70" fmla="*/ 34 w 72"/>
                  <a:gd name="T71" fmla="*/ 125 h 112"/>
                  <a:gd name="T72" fmla="*/ 40 w 72"/>
                  <a:gd name="T73" fmla="*/ 135 h 112"/>
                  <a:gd name="T74" fmla="*/ 44 w 72"/>
                  <a:gd name="T75" fmla="*/ 141 h 112"/>
                  <a:gd name="T76" fmla="*/ 50 w 72"/>
                  <a:gd name="T77" fmla="*/ 144 h 112"/>
                  <a:gd name="T78" fmla="*/ 56 w 72"/>
                  <a:gd name="T79" fmla="*/ 144 h 112"/>
                  <a:gd name="T80" fmla="*/ 62 w 72"/>
                  <a:gd name="T81" fmla="*/ 144 h 112"/>
                  <a:gd name="T82" fmla="*/ 69 w 72"/>
                  <a:gd name="T83" fmla="*/ 141 h 112"/>
                  <a:gd name="T84" fmla="*/ 71 w 72"/>
                  <a:gd name="T85" fmla="*/ 135 h 112"/>
                  <a:gd name="T86" fmla="*/ 75 w 72"/>
                  <a:gd name="T87" fmla="*/ 129 h 112"/>
                  <a:gd name="T88" fmla="*/ 77 w 72"/>
                  <a:gd name="T89" fmla="*/ 119 h 112"/>
                  <a:gd name="T90" fmla="*/ 77 w 72"/>
                  <a:gd name="T91" fmla="*/ 104 h 112"/>
                  <a:gd name="T92" fmla="*/ 81 w 72"/>
                  <a:gd name="T93" fmla="*/ 88 h 112"/>
                  <a:gd name="T94" fmla="*/ 77 w 72"/>
                  <a:gd name="T95" fmla="*/ 69 h 112"/>
                  <a:gd name="T96" fmla="*/ 77 w 72"/>
                  <a:gd name="T97" fmla="*/ 56 h 112"/>
                  <a:gd name="T98" fmla="*/ 75 w 72"/>
                  <a:gd name="T99" fmla="*/ 46 h 112"/>
                  <a:gd name="T100" fmla="*/ 71 w 72"/>
                  <a:gd name="T101" fmla="*/ 37 h 112"/>
                  <a:gd name="T102" fmla="*/ 69 w 72"/>
                  <a:gd name="T103" fmla="*/ 31 h 112"/>
                  <a:gd name="T104" fmla="*/ 62 w 72"/>
                  <a:gd name="T105" fmla="*/ 31 h 112"/>
                  <a:gd name="T106" fmla="*/ 56 w 72"/>
                  <a:gd name="T107" fmla="*/ 29 h 11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2"/>
                  <a:gd name="T163" fmla="*/ 0 h 112"/>
                  <a:gd name="T164" fmla="*/ 72 w 72"/>
                  <a:gd name="T165" fmla="*/ 112 h 11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2" h="112">
                    <a:moveTo>
                      <a:pt x="36" y="0"/>
                    </a:moveTo>
                    <a:lnTo>
                      <a:pt x="44" y="0"/>
                    </a:lnTo>
                    <a:lnTo>
                      <a:pt x="50" y="2"/>
                    </a:lnTo>
                    <a:lnTo>
                      <a:pt x="56" y="6"/>
                    </a:lnTo>
                    <a:lnTo>
                      <a:pt x="62" y="10"/>
                    </a:lnTo>
                    <a:lnTo>
                      <a:pt x="70" y="28"/>
                    </a:lnTo>
                    <a:lnTo>
                      <a:pt x="72" y="56"/>
                    </a:lnTo>
                    <a:lnTo>
                      <a:pt x="70" y="82"/>
                    </a:lnTo>
                    <a:lnTo>
                      <a:pt x="60" y="100"/>
                    </a:lnTo>
                    <a:lnTo>
                      <a:pt x="56" y="106"/>
                    </a:lnTo>
                    <a:lnTo>
                      <a:pt x="50" y="108"/>
                    </a:lnTo>
                    <a:lnTo>
                      <a:pt x="44" y="110"/>
                    </a:lnTo>
                    <a:lnTo>
                      <a:pt x="36" y="112"/>
                    </a:lnTo>
                    <a:lnTo>
                      <a:pt x="28" y="110"/>
                    </a:lnTo>
                    <a:lnTo>
                      <a:pt x="22" y="108"/>
                    </a:lnTo>
                    <a:lnTo>
                      <a:pt x="16" y="104"/>
                    </a:lnTo>
                    <a:lnTo>
                      <a:pt x="10" y="100"/>
                    </a:lnTo>
                    <a:lnTo>
                      <a:pt x="2" y="82"/>
                    </a:lnTo>
                    <a:lnTo>
                      <a:pt x="0" y="56"/>
                    </a:lnTo>
                    <a:lnTo>
                      <a:pt x="2" y="28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36" y="0"/>
                    </a:lnTo>
                    <a:close/>
                    <a:moveTo>
                      <a:pt x="36" y="18"/>
                    </a:moveTo>
                    <a:lnTo>
                      <a:pt x="32" y="20"/>
                    </a:lnTo>
                    <a:lnTo>
                      <a:pt x="28" y="20"/>
                    </a:lnTo>
                    <a:lnTo>
                      <a:pt x="26" y="24"/>
                    </a:lnTo>
                    <a:lnTo>
                      <a:pt x="24" y="30"/>
                    </a:lnTo>
                    <a:lnTo>
                      <a:pt x="22" y="36"/>
                    </a:lnTo>
                    <a:lnTo>
                      <a:pt x="20" y="44"/>
                    </a:lnTo>
                    <a:lnTo>
                      <a:pt x="20" y="56"/>
                    </a:lnTo>
                    <a:lnTo>
                      <a:pt x="20" y="66"/>
                    </a:lnTo>
                    <a:lnTo>
                      <a:pt x="22" y="74"/>
                    </a:lnTo>
                    <a:lnTo>
                      <a:pt x="22" y="80"/>
                    </a:lnTo>
                    <a:lnTo>
                      <a:pt x="26" y="86"/>
                    </a:lnTo>
                    <a:lnTo>
                      <a:pt x="28" y="90"/>
                    </a:lnTo>
                    <a:lnTo>
                      <a:pt x="32" y="92"/>
                    </a:lnTo>
                    <a:lnTo>
                      <a:pt x="36" y="92"/>
                    </a:lnTo>
                    <a:lnTo>
                      <a:pt x="40" y="92"/>
                    </a:lnTo>
                    <a:lnTo>
                      <a:pt x="44" y="90"/>
                    </a:lnTo>
                    <a:lnTo>
                      <a:pt x="46" y="86"/>
                    </a:lnTo>
                    <a:lnTo>
                      <a:pt x="48" y="82"/>
                    </a:lnTo>
                    <a:lnTo>
                      <a:pt x="50" y="76"/>
                    </a:lnTo>
                    <a:lnTo>
                      <a:pt x="50" y="66"/>
                    </a:lnTo>
                    <a:lnTo>
                      <a:pt x="52" y="56"/>
                    </a:lnTo>
                    <a:lnTo>
                      <a:pt x="50" y="44"/>
                    </a:lnTo>
                    <a:lnTo>
                      <a:pt x="50" y="36"/>
                    </a:lnTo>
                    <a:lnTo>
                      <a:pt x="48" y="30"/>
                    </a:lnTo>
                    <a:lnTo>
                      <a:pt x="46" y="24"/>
                    </a:lnTo>
                    <a:lnTo>
                      <a:pt x="44" y="20"/>
                    </a:lnTo>
                    <a:lnTo>
                      <a:pt x="40" y="20"/>
                    </a:lnTo>
                    <a:lnTo>
                      <a:pt x="36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1" name="Rectangle 114"/>
              <p:cNvSpPr>
                <a:spLocks noChangeAspect="1" noChangeArrowheads="1"/>
              </p:cNvSpPr>
              <p:nvPr/>
            </p:nvSpPr>
            <p:spPr bwMode="auto">
              <a:xfrm>
                <a:off x="1828" y="3938"/>
                <a:ext cx="25" cy="25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115"/>
              <p:cNvSpPr>
                <a:spLocks noChangeAspect="1"/>
              </p:cNvSpPr>
              <p:nvPr/>
            </p:nvSpPr>
            <p:spPr bwMode="auto">
              <a:xfrm>
                <a:off x="1866" y="3848"/>
                <a:ext cx="93" cy="140"/>
              </a:xfrm>
              <a:custGeom>
                <a:avLst/>
                <a:gdLst>
                  <a:gd name="T0" fmla="*/ 0 w 74"/>
                  <a:gd name="T1" fmla="*/ 123 h 112"/>
                  <a:gd name="T2" fmla="*/ 31 w 74"/>
                  <a:gd name="T3" fmla="*/ 119 h 112"/>
                  <a:gd name="T4" fmla="*/ 35 w 74"/>
                  <a:gd name="T5" fmla="*/ 129 h 112"/>
                  <a:gd name="T6" fmla="*/ 41 w 74"/>
                  <a:gd name="T7" fmla="*/ 138 h 112"/>
                  <a:gd name="T8" fmla="*/ 48 w 74"/>
                  <a:gd name="T9" fmla="*/ 144 h 112"/>
                  <a:gd name="T10" fmla="*/ 57 w 74"/>
                  <a:gd name="T11" fmla="*/ 144 h 112"/>
                  <a:gd name="T12" fmla="*/ 67 w 74"/>
                  <a:gd name="T13" fmla="*/ 144 h 112"/>
                  <a:gd name="T14" fmla="*/ 75 w 74"/>
                  <a:gd name="T15" fmla="*/ 138 h 112"/>
                  <a:gd name="T16" fmla="*/ 79 w 74"/>
                  <a:gd name="T17" fmla="*/ 131 h 112"/>
                  <a:gd name="T18" fmla="*/ 82 w 74"/>
                  <a:gd name="T19" fmla="*/ 125 h 112"/>
                  <a:gd name="T20" fmla="*/ 85 w 74"/>
                  <a:gd name="T21" fmla="*/ 116 h 112"/>
                  <a:gd name="T22" fmla="*/ 82 w 74"/>
                  <a:gd name="T23" fmla="*/ 106 h 112"/>
                  <a:gd name="T24" fmla="*/ 79 w 74"/>
                  <a:gd name="T25" fmla="*/ 100 h 112"/>
                  <a:gd name="T26" fmla="*/ 75 w 74"/>
                  <a:gd name="T27" fmla="*/ 94 h 112"/>
                  <a:gd name="T28" fmla="*/ 69 w 74"/>
                  <a:gd name="T29" fmla="*/ 88 h 112"/>
                  <a:gd name="T30" fmla="*/ 57 w 74"/>
                  <a:gd name="T31" fmla="*/ 88 h 112"/>
                  <a:gd name="T32" fmla="*/ 48 w 74"/>
                  <a:gd name="T33" fmla="*/ 88 h 112"/>
                  <a:gd name="T34" fmla="*/ 41 w 74"/>
                  <a:gd name="T35" fmla="*/ 94 h 112"/>
                  <a:gd name="T36" fmla="*/ 31 w 74"/>
                  <a:gd name="T37" fmla="*/ 100 h 112"/>
                  <a:gd name="T38" fmla="*/ 4 w 74"/>
                  <a:gd name="T39" fmla="*/ 94 h 112"/>
                  <a:gd name="T40" fmla="*/ 23 w 74"/>
                  <a:gd name="T41" fmla="*/ 0 h 112"/>
                  <a:gd name="T42" fmla="*/ 111 w 74"/>
                  <a:gd name="T43" fmla="*/ 0 h 112"/>
                  <a:gd name="T44" fmla="*/ 111 w 74"/>
                  <a:gd name="T45" fmla="*/ 35 h 112"/>
                  <a:gd name="T46" fmla="*/ 50 w 74"/>
                  <a:gd name="T47" fmla="*/ 35 h 112"/>
                  <a:gd name="T48" fmla="*/ 44 w 74"/>
                  <a:gd name="T49" fmla="*/ 63 h 112"/>
                  <a:gd name="T50" fmla="*/ 54 w 74"/>
                  <a:gd name="T51" fmla="*/ 60 h 112"/>
                  <a:gd name="T52" fmla="*/ 67 w 74"/>
                  <a:gd name="T53" fmla="*/ 56 h 112"/>
                  <a:gd name="T54" fmla="*/ 79 w 74"/>
                  <a:gd name="T55" fmla="*/ 60 h 112"/>
                  <a:gd name="T56" fmla="*/ 92 w 74"/>
                  <a:gd name="T57" fmla="*/ 63 h 112"/>
                  <a:gd name="T58" fmla="*/ 101 w 74"/>
                  <a:gd name="T59" fmla="*/ 72 h 112"/>
                  <a:gd name="T60" fmla="*/ 111 w 74"/>
                  <a:gd name="T61" fmla="*/ 85 h 112"/>
                  <a:gd name="T62" fmla="*/ 113 w 74"/>
                  <a:gd name="T63" fmla="*/ 96 h 112"/>
                  <a:gd name="T64" fmla="*/ 117 w 74"/>
                  <a:gd name="T65" fmla="*/ 113 h 112"/>
                  <a:gd name="T66" fmla="*/ 113 w 74"/>
                  <a:gd name="T67" fmla="*/ 129 h 112"/>
                  <a:gd name="T68" fmla="*/ 111 w 74"/>
                  <a:gd name="T69" fmla="*/ 141 h 112"/>
                  <a:gd name="T70" fmla="*/ 104 w 74"/>
                  <a:gd name="T71" fmla="*/ 154 h 112"/>
                  <a:gd name="T72" fmla="*/ 94 w 74"/>
                  <a:gd name="T73" fmla="*/ 163 h 112"/>
                  <a:gd name="T74" fmla="*/ 85 w 74"/>
                  <a:gd name="T75" fmla="*/ 169 h 112"/>
                  <a:gd name="T76" fmla="*/ 73 w 74"/>
                  <a:gd name="T77" fmla="*/ 173 h 112"/>
                  <a:gd name="T78" fmla="*/ 57 w 74"/>
                  <a:gd name="T79" fmla="*/ 175 h 112"/>
                  <a:gd name="T80" fmla="*/ 41 w 74"/>
                  <a:gd name="T81" fmla="*/ 173 h 112"/>
                  <a:gd name="T82" fmla="*/ 29 w 74"/>
                  <a:gd name="T83" fmla="*/ 169 h 112"/>
                  <a:gd name="T84" fmla="*/ 19 w 74"/>
                  <a:gd name="T85" fmla="*/ 160 h 112"/>
                  <a:gd name="T86" fmla="*/ 10 w 74"/>
                  <a:gd name="T87" fmla="*/ 150 h 112"/>
                  <a:gd name="T88" fmla="*/ 4 w 74"/>
                  <a:gd name="T89" fmla="*/ 138 h 112"/>
                  <a:gd name="T90" fmla="*/ 0 w 74"/>
                  <a:gd name="T91" fmla="*/ 123 h 11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74"/>
                  <a:gd name="T139" fmla="*/ 0 h 112"/>
                  <a:gd name="T140" fmla="*/ 74 w 74"/>
                  <a:gd name="T141" fmla="*/ 112 h 11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74" h="112">
                    <a:moveTo>
                      <a:pt x="0" y="78"/>
                    </a:moveTo>
                    <a:lnTo>
                      <a:pt x="20" y="76"/>
                    </a:lnTo>
                    <a:lnTo>
                      <a:pt x="22" y="82"/>
                    </a:lnTo>
                    <a:lnTo>
                      <a:pt x="26" y="88"/>
                    </a:lnTo>
                    <a:lnTo>
                      <a:pt x="30" y="92"/>
                    </a:lnTo>
                    <a:lnTo>
                      <a:pt x="36" y="92"/>
                    </a:lnTo>
                    <a:lnTo>
                      <a:pt x="42" y="92"/>
                    </a:lnTo>
                    <a:lnTo>
                      <a:pt x="48" y="88"/>
                    </a:lnTo>
                    <a:lnTo>
                      <a:pt x="50" y="84"/>
                    </a:lnTo>
                    <a:lnTo>
                      <a:pt x="52" y="80"/>
                    </a:lnTo>
                    <a:lnTo>
                      <a:pt x="54" y="74"/>
                    </a:lnTo>
                    <a:lnTo>
                      <a:pt x="52" y="68"/>
                    </a:lnTo>
                    <a:lnTo>
                      <a:pt x="50" y="64"/>
                    </a:lnTo>
                    <a:lnTo>
                      <a:pt x="48" y="60"/>
                    </a:lnTo>
                    <a:lnTo>
                      <a:pt x="44" y="56"/>
                    </a:lnTo>
                    <a:lnTo>
                      <a:pt x="36" y="56"/>
                    </a:lnTo>
                    <a:lnTo>
                      <a:pt x="30" y="56"/>
                    </a:lnTo>
                    <a:lnTo>
                      <a:pt x="26" y="60"/>
                    </a:lnTo>
                    <a:lnTo>
                      <a:pt x="20" y="64"/>
                    </a:lnTo>
                    <a:lnTo>
                      <a:pt x="2" y="60"/>
                    </a:lnTo>
                    <a:lnTo>
                      <a:pt x="14" y="0"/>
                    </a:lnTo>
                    <a:lnTo>
                      <a:pt x="70" y="0"/>
                    </a:lnTo>
                    <a:lnTo>
                      <a:pt x="70" y="22"/>
                    </a:lnTo>
                    <a:lnTo>
                      <a:pt x="32" y="22"/>
                    </a:lnTo>
                    <a:lnTo>
                      <a:pt x="28" y="40"/>
                    </a:lnTo>
                    <a:lnTo>
                      <a:pt x="34" y="38"/>
                    </a:lnTo>
                    <a:lnTo>
                      <a:pt x="42" y="36"/>
                    </a:lnTo>
                    <a:lnTo>
                      <a:pt x="50" y="38"/>
                    </a:lnTo>
                    <a:lnTo>
                      <a:pt x="58" y="40"/>
                    </a:lnTo>
                    <a:lnTo>
                      <a:pt x="64" y="46"/>
                    </a:lnTo>
                    <a:lnTo>
                      <a:pt x="70" y="54"/>
                    </a:lnTo>
                    <a:lnTo>
                      <a:pt x="72" y="62"/>
                    </a:lnTo>
                    <a:lnTo>
                      <a:pt x="74" y="72"/>
                    </a:lnTo>
                    <a:lnTo>
                      <a:pt x="72" y="82"/>
                    </a:lnTo>
                    <a:lnTo>
                      <a:pt x="70" y="90"/>
                    </a:lnTo>
                    <a:lnTo>
                      <a:pt x="66" y="98"/>
                    </a:lnTo>
                    <a:lnTo>
                      <a:pt x="60" y="104"/>
                    </a:lnTo>
                    <a:lnTo>
                      <a:pt x="54" y="108"/>
                    </a:lnTo>
                    <a:lnTo>
                      <a:pt x="46" y="110"/>
                    </a:lnTo>
                    <a:lnTo>
                      <a:pt x="36" y="112"/>
                    </a:lnTo>
                    <a:lnTo>
                      <a:pt x="26" y="110"/>
                    </a:lnTo>
                    <a:lnTo>
                      <a:pt x="18" y="108"/>
                    </a:lnTo>
                    <a:lnTo>
                      <a:pt x="12" y="102"/>
                    </a:lnTo>
                    <a:lnTo>
                      <a:pt x="6" y="96"/>
                    </a:lnTo>
                    <a:lnTo>
                      <a:pt x="2" y="88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" name="Freeform 116"/>
              <p:cNvSpPr>
                <a:spLocks noChangeAspect="1"/>
              </p:cNvSpPr>
              <p:nvPr/>
            </p:nvSpPr>
            <p:spPr bwMode="auto">
              <a:xfrm>
                <a:off x="2230" y="3848"/>
                <a:ext cx="60" cy="138"/>
              </a:xfrm>
              <a:custGeom>
                <a:avLst/>
                <a:gdLst>
                  <a:gd name="T0" fmla="*/ 75 w 48"/>
                  <a:gd name="T1" fmla="*/ 173 h 110"/>
                  <a:gd name="T2" fmla="*/ 44 w 48"/>
                  <a:gd name="T3" fmla="*/ 173 h 110"/>
                  <a:gd name="T4" fmla="*/ 44 w 48"/>
                  <a:gd name="T5" fmla="*/ 48 h 110"/>
                  <a:gd name="T6" fmla="*/ 31 w 48"/>
                  <a:gd name="T7" fmla="*/ 60 h 110"/>
                  <a:gd name="T8" fmla="*/ 16 w 48"/>
                  <a:gd name="T9" fmla="*/ 66 h 110"/>
                  <a:gd name="T10" fmla="*/ 0 w 48"/>
                  <a:gd name="T11" fmla="*/ 75 h 110"/>
                  <a:gd name="T12" fmla="*/ 0 w 48"/>
                  <a:gd name="T13" fmla="*/ 41 h 110"/>
                  <a:gd name="T14" fmla="*/ 16 w 48"/>
                  <a:gd name="T15" fmla="*/ 35 h 110"/>
                  <a:gd name="T16" fmla="*/ 29 w 48"/>
                  <a:gd name="T17" fmla="*/ 25 h 110"/>
                  <a:gd name="T18" fmla="*/ 37 w 48"/>
                  <a:gd name="T19" fmla="*/ 19 h 110"/>
                  <a:gd name="T20" fmla="*/ 44 w 48"/>
                  <a:gd name="T21" fmla="*/ 10 h 110"/>
                  <a:gd name="T22" fmla="*/ 50 w 48"/>
                  <a:gd name="T23" fmla="*/ 0 h 110"/>
                  <a:gd name="T24" fmla="*/ 75 w 48"/>
                  <a:gd name="T25" fmla="*/ 0 h 110"/>
                  <a:gd name="T26" fmla="*/ 75 w 48"/>
                  <a:gd name="T27" fmla="*/ 173 h 11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"/>
                  <a:gd name="T43" fmla="*/ 0 h 110"/>
                  <a:gd name="T44" fmla="*/ 48 w 48"/>
                  <a:gd name="T45" fmla="*/ 110 h 11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" h="110">
                    <a:moveTo>
                      <a:pt x="48" y="110"/>
                    </a:moveTo>
                    <a:lnTo>
                      <a:pt x="28" y="110"/>
                    </a:lnTo>
                    <a:lnTo>
                      <a:pt x="28" y="30"/>
                    </a:lnTo>
                    <a:lnTo>
                      <a:pt x="20" y="38"/>
                    </a:lnTo>
                    <a:lnTo>
                      <a:pt x="10" y="42"/>
                    </a:lnTo>
                    <a:lnTo>
                      <a:pt x="0" y="48"/>
                    </a:lnTo>
                    <a:lnTo>
                      <a:pt x="0" y="26"/>
                    </a:lnTo>
                    <a:lnTo>
                      <a:pt x="10" y="22"/>
                    </a:lnTo>
                    <a:lnTo>
                      <a:pt x="18" y="16"/>
                    </a:lnTo>
                    <a:lnTo>
                      <a:pt x="24" y="12"/>
                    </a:lnTo>
                    <a:lnTo>
                      <a:pt x="28" y="6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48" y="11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" name="Freeform 117"/>
              <p:cNvSpPr>
                <a:spLocks noChangeAspect="1"/>
              </p:cNvSpPr>
              <p:nvPr/>
            </p:nvSpPr>
            <p:spPr bwMode="auto">
              <a:xfrm>
                <a:off x="2592" y="3848"/>
                <a:ext cx="60" cy="138"/>
              </a:xfrm>
              <a:custGeom>
                <a:avLst/>
                <a:gdLst>
                  <a:gd name="T0" fmla="*/ 75 w 48"/>
                  <a:gd name="T1" fmla="*/ 173 h 110"/>
                  <a:gd name="T2" fmla="*/ 44 w 48"/>
                  <a:gd name="T3" fmla="*/ 173 h 110"/>
                  <a:gd name="T4" fmla="*/ 44 w 48"/>
                  <a:gd name="T5" fmla="*/ 48 h 110"/>
                  <a:gd name="T6" fmla="*/ 31 w 48"/>
                  <a:gd name="T7" fmla="*/ 60 h 110"/>
                  <a:gd name="T8" fmla="*/ 16 w 48"/>
                  <a:gd name="T9" fmla="*/ 66 h 110"/>
                  <a:gd name="T10" fmla="*/ 0 w 48"/>
                  <a:gd name="T11" fmla="*/ 75 h 110"/>
                  <a:gd name="T12" fmla="*/ 0 w 48"/>
                  <a:gd name="T13" fmla="*/ 41 h 110"/>
                  <a:gd name="T14" fmla="*/ 16 w 48"/>
                  <a:gd name="T15" fmla="*/ 35 h 110"/>
                  <a:gd name="T16" fmla="*/ 29 w 48"/>
                  <a:gd name="T17" fmla="*/ 25 h 110"/>
                  <a:gd name="T18" fmla="*/ 37 w 48"/>
                  <a:gd name="T19" fmla="*/ 19 h 110"/>
                  <a:gd name="T20" fmla="*/ 44 w 48"/>
                  <a:gd name="T21" fmla="*/ 10 h 110"/>
                  <a:gd name="T22" fmla="*/ 50 w 48"/>
                  <a:gd name="T23" fmla="*/ 0 h 110"/>
                  <a:gd name="T24" fmla="*/ 75 w 48"/>
                  <a:gd name="T25" fmla="*/ 0 h 110"/>
                  <a:gd name="T26" fmla="*/ 75 w 48"/>
                  <a:gd name="T27" fmla="*/ 173 h 11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8"/>
                  <a:gd name="T43" fmla="*/ 0 h 110"/>
                  <a:gd name="T44" fmla="*/ 48 w 48"/>
                  <a:gd name="T45" fmla="*/ 110 h 11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8" h="110">
                    <a:moveTo>
                      <a:pt x="48" y="110"/>
                    </a:moveTo>
                    <a:lnTo>
                      <a:pt x="28" y="110"/>
                    </a:lnTo>
                    <a:lnTo>
                      <a:pt x="28" y="30"/>
                    </a:lnTo>
                    <a:lnTo>
                      <a:pt x="20" y="38"/>
                    </a:lnTo>
                    <a:lnTo>
                      <a:pt x="10" y="42"/>
                    </a:lnTo>
                    <a:lnTo>
                      <a:pt x="0" y="48"/>
                    </a:lnTo>
                    <a:lnTo>
                      <a:pt x="0" y="26"/>
                    </a:lnTo>
                    <a:lnTo>
                      <a:pt x="10" y="22"/>
                    </a:lnTo>
                    <a:lnTo>
                      <a:pt x="18" y="16"/>
                    </a:lnTo>
                    <a:lnTo>
                      <a:pt x="24" y="12"/>
                    </a:lnTo>
                    <a:lnTo>
                      <a:pt x="28" y="6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48" y="11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" name="Rectangle 118"/>
              <p:cNvSpPr>
                <a:spLocks noChangeAspect="1" noChangeArrowheads="1"/>
              </p:cNvSpPr>
              <p:nvPr/>
            </p:nvSpPr>
            <p:spPr bwMode="auto">
              <a:xfrm>
                <a:off x="2678" y="3938"/>
                <a:ext cx="25" cy="25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Freeform 119"/>
              <p:cNvSpPr>
                <a:spLocks noChangeAspect="1"/>
              </p:cNvSpPr>
              <p:nvPr/>
            </p:nvSpPr>
            <p:spPr bwMode="auto">
              <a:xfrm>
                <a:off x="2716" y="3848"/>
                <a:ext cx="93" cy="140"/>
              </a:xfrm>
              <a:custGeom>
                <a:avLst/>
                <a:gdLst>
                  <a:gd name="T0" fmla="*/ 0 w 74"/>
                  <a:gd name="T1" fmla="*/ 123 h 112"/>
                  <a:gd name="T2" fmla="*/ 31 w 74"/>
                  <a:gd name="T3" fmla="*/ 119 h 112"/>
                  <a:gd name="T4" fmla="*/ 35 w 74"/>
                  <a:gd name="T5" fmla="*/ 129 h 112"/>
                  <a:gd name="T6" fmla="*/ 41 w 74"/>
                  <a:gd name="T7" fmla="*/ 138 h 112"/>
                  <a:gd name="T8" fmla="*/ 48 w 74"/>
                  <a:gd name="T9" fmla="*/ 144 h 112"/>
                  <a:gd name="T10" fmla="*/ 57 w 74"/>
                  <a:gd name="T11" fmla="*/ 144 h 112"/>
                  <a:gd name="T12" fmla="*/ 67 w 74"/>
                  <a:gd name="T13" fmla="*/ 144 h 112"/>
                  <a:gd name="T14" fmla="*/ 75 w 74"/>
                  <a:gd name="T15" fmla="*/ 138 h 112"/>
                  <a:gd name="T16" fmla="*/ 79 w 74"/>
                  <a:gd name="T17" fmla="*/ 131 h 112"/>
                  <a:gd name="T18" fmla="*/ 82 w 74"/>
                  <a:gd name="T19" fmla="*/ 125 h 112"/>
                  <a:gd name="T20" fmla="*/ 85 w 74"/>
                  <a:gd name="T21" fmla="*/ 116 h 112"/>
                  <a:gd name="T22" fmla="*/ 82 w 74"/>
                  <a:gd name="T23" fmla="*/ 106 h 112"/>
                  <a:gd name="T24" fmla="*/ 79 w 74"/>
                  <a:gd name="T25" fmla="*/ 100 h 112"/>
                  <a:gd name="T26" fmla="*/ 75 w 74"/>
                  <a:gd name="T27" fmla="*/ 94 h 112"/>
                  <a:gd name="T28" fmla="*/ 69 w 74"/>
                  <a:gd name="T29" fmla="*/ 88 h 112"/>
                  <a:gd name="T30" fmla="*/ 57 w 74"/>
                  <a:gd name="T31" fmla="*/ 88 h 112"/>
                  <a:gd name="T32" fmla="*/ 48 w 74"/>
                  <a:gd name="T33" fmla="*/ 88 h 112"/>
                  <a:gd name="T34" fmla="*/ 41 w 74"/>
                  <a:gd name="T35" fmla="*/ 94 h 112"/>
                  <a:gd name="T36" fmla="*/ 31 w 74"/>
                  <a:gd name="T37" fmla="*/ 100 h 112"/>
                  <a:gd name="T38" fmla="*/ 4 w 74"/>
                  <a:gd name="T39" fmla="*/ 94 h 112"/>
                  <a:gd name="T40" fmla="*/ 23 w 74"/>
                  <a:gd name="T41" fmla="*/ 0 h 112"/>
                  <a:gd name="T42" fmla="*/ 111 w 74"/>
                  <a:gd name="T43" fmla="*/ 0 h 112"/>
                  <a:gd name="T44" fmla="*/ 111 w 74"/>
                  <a:gd name="T45" fmla="*/ 35 h 112"/>
                  <a:gd name="T46" fmla="*/ 50 w 74"/>
                  <a:gd name="T47" fmla="*/ 35 h 112"/>
                  <a:gd name="T48" fmla="*/ 44 w 74"/>
                  <a:gd name="T49" fmla="*/ 63 h 112"/>
                  <a:gd name="T50" fmla="*/ 54 w 74"/>
                  <a:gd name="T51" fmla="*/ 60 h 112"/>
                  <a:gd name="T52" fmla="*/ 67 w 74"/>
                  <a:gd name="T53" fmla="*/ 56 h 112"/>
                  <a:gd name="T54" fmla="*/ 79 w 74"/>
                  <a:gd name="T55" fmla="*/ 60 h 112"/>
                  <a:gd name="T56" fmla="*/ 92 w 74"/>
                  <a:gd name="T57" fmla="*/ 63 h 112"/>
                  <a:gd name="T58" fmla="*/ 101 w 74"/>
                  <a:gd name="T59" fmla="*/ 72 h 112"/>
                  <a:gd name="T60" fmla="*/ 111 w 74"/>
                  <a:gd name="T61" fmla="*/ 85 h 112"/>
                  <a:gd name="T62" fmla="*/ 113 w 74"/>
                  <a:gd name="T63" fmla="*/ 96 h 112"/>
                  <a:gd name="T64" fmla="*/ 117 w 74"/>
                  <a:gd name="T65" fmla="*/ 113 h 112"/>
                  <a:gd name="T66" fmla="*/ 113 w 74"/>
                  <a:gd name="T67" fmla="*/ 129 h 112"/>
                  <a:gd name="T68" fmla="*/ 111 w 74"/>
                  <a:gd name="T69" fmla="*/ 141 h 112"/>
                  <a:gd name="T70" fmla="*/ 104 w 74"/>
                  <a:gd name="T71" fmla="*/ 154 h 112"/>
                  <a:gd name="T72" fmla="*/ 94 w 74"/>
                  <a:gd name="T73" fmla="*/ 163 h 112"/>
                  <a:gd name="T74" fmla="*/ 85 w 74"/>
                  <a:gd name="T75" fmla="*/ 169 h 112"/>
                  <a:gd name="T76" fmla="*/ 73 w 74"/>
                  <a:gd name="T77" fmla="*/ 173 h 112"/>
                  <a:gd name="T78" fmla="*/ 57 w 74"/>
                  <a:gd name="T79" fmla="*/ 175 h 112"/>
                  <a:gd name="T80" fmla="*/ 41 w 74"/>
                  <a:gd name="T81" fmla="*/ 173 h 112"/>
                  <a:gd name="T82" fmla="*/ 29 w 74"/>
                  <a:gd name="T83" fmla="*/ 169 h 112"/>
                  <a:gd name="T84" fmla="*/ 19 w 74"/>
                  <a:gd name="T85" fmla="*/ 160 h 112"/>
                  <a:gd name="T86" fmla="*/ 10 w 74"/>
                  <a:gd name="T87" fmla="*/ 150 h 112"/>
                  <a:gd name="T88" fmla="*/ 4 w 74"/>
                  <a:gd name="T89" fmla="*/ 138 h 112"/>
                  <a:gd name="T90" fmla="*/ 0 w 74"/>
                  <a:gd name="T91" fmla="*/ 123 h 11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74"/>
                  <a:gd name="T139" fmla="*/ 0 h 112"/>
                  <a:gd name="T140" fmla="*/ 74 w 74"/>
                  <a:gd name="T141" fmla="*/ 112 h 11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74" h="112">
                    <a:moveTo>
                      <a:pt x="0" y="78"/>
                    </a:moveTo>
                    <a:lnTo>
                      <a:pt x="20" y="76"/>
                    </a:lnTo>
                    <a:lnTo>
                      <a:pt x="22" y="82"/>
                    </a:lnTo>
                    <a:lnTo>
                      <a:pt x="26" y="88"/>
                    </a:lnTo>
                    <a:lnTo>
                      <a:pt x="30" y="92"/>
                    </a:lnTo>
                    <a:lnTo>
                      <a:pt x="36" y="92"/>
                    </a:lnTo>
                    <a:lnTo>
                      <a:pt x="42" y="92"/>
                    </a:lnTo>
                    <a:lnTo>
                      <a:pt x="48" y="88"/>
                    </a:lnTo>
                    <a:lnTo>
                      <a:pt x="50" y="84"/>
                    </a:lnTo>
                    <a:lnTo>
                      <a:pt x="52" y="80"/>
                    </a:lnTo>
                    <a:lnTo>
                      <a:pt x="54" y="74"/>
                    </a:lnTo>
                    <a:lnTo>
                      <a:pt x="52" y="68"/>
                    </a:lnTo>
                    <a:lnTo>
                      <a:pt x="50" y="64"/>
                    </a:lnTo>
                    <a:lnTo>
                      <a:pt x="48" y="60"/>
                    </a:lnTo>
                    <a:lnTo>
                      <a:pt x="44" y="56"/>
                    </a:lnTo>
                    <a:lnTo>
                      <a:pt x="36" y="56"/>
                    </a:lnTo>
                    <a:lnTo>
                      <a:pt x="30" y="56"/>
                    </a:lnTo>
                    <a:lnTo>
                      <a:pt x="26" y="60"/>
                    </a:lnTo>
                    <a:lnTo>
                      <a:pt x="20" y="64"/>
                    </a:lnTo>
                    <a:lnTo>
                      <a:pt x="2" y="60"/>
                    </a:lnTo>
                    <a:lnTo>
                      <a:pt x="14" y="0"/>
                    </a:lnTo>
                    <a:lnTo>
                      <a:pt x="70" y="0"/>
                    </a:lnTo>
                    <a:lnTo>
                      <a:pt x="70" y="22"/>
                    </a:lnTo>
                    <a:lnTo>
                      <a:pt x="32" y="22"/>
                    </a:lnTo>
                    <a:lnTo>
                      <a:pt x="28" y="40"/>
                    </a:lnTo>
                    <a:lnTo>
                      <a:pt x="34" y="38"/>
                    </a:lnTo>
                    <a:lnTo>
                      <a:pt x="42" y="36"/>
                    </a:lnTo>
                    <a:lnTo>
                      <a:pt x="50" y="38"/>
                    </a:lnTo>
                    <a:lnTo>
                      <a:pt x="58" y="40"/>
                    </a:lnTo>
                    <a:lnTo>
                      <a:pt x="64" y="46"/>
                    </a:lnTo>
                    <a:lnTo>
                      <a:pt x="70" y="54"/>
                    </a:lnTo>
                    <a:lnTo>
                      <a:pt x="72" y="62"/>
                    </a:lnTo>
                    <a:lnTo>
                      <a:pt x="74" y="72"/>
                    </a:lnTo>
                    <a:lnTo>
                      <a:pt x="72" y="82"/>
                    </a:lnTo>
                    <a:lnTo>
                      <a:pt x="70" y="90"/>
                    </a:lnTo>
                    <a:lnTo>
                      <a:pt x="66" y="98"/>
                    </a:lnTo>
                    <a:lnTo>
                      <a:pt x="60" y="104"/>
                    </a:lnTo>
                    <a:lnTo>
                      <a:pt x="54" y="108"/>
                    </a:lnTo>
                    <a:lnTo>
                      <a:pt x="46" y="110"/>
                    </a:lnTo>
                    <a:lnTo>
                      <a:pt x="36" y="112"/>
                    </a:lnTo>
                    <a:lnTo>
                      <a:pt x="26" y="110"/>
                    </a:lnTo>
                    <a:lnTo>
                      <a:pt x="18" y="108"/>
                    </a:lnTo>
                    <a:lnTo>
                      <a:pt x="12" y="102"/>
                    </a:lnTo>
                    <a:lnTo>
                      <a:pt x="6" y="96"/>
                    </a:lnTo>
                    <a:lnTo>
                      <a:pt x="2" y="88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7" name="Freeform 120"/>
              <p:cNvSpPr>
                <a:spLocks noChangeAspect="1"/>
              </p:cNvSpPr>
              <p:nvPr/>
            </p:nvSpPr>
            <p:spPr bwMode="auto">
              <a:xfrm>
                <a:off x="3078" y="3848"/>
                <a:ext cx="90" cy="138"/>
              </a:xfrm>
              <a:custGeom>
                <a:avLst/>
                <a:gdLst>
                  <a:gd name="T0" fmla="*/ 112 w 72"/>
                  <a:gd name="T1" fmla="*/ 142 h 110"/>
                  <a:gd name="T2" fmla="*/ 112 w 72"/>
                  <a:gd name="T3" fmla="*/ 173 h 110"/>
                  <a:gd name="T4" fmla="*/ 0 w 72"/>
                  <a:gd name="T5" fmla="*/ 173 h 110"/>
                  <a:gd name="T6" fmla="*/ 4 w 72"/>
                  <a:gd name="T7" fmla="*/ 157 h 110"/>
                  <a:gd name="T8" fmla="*/ 9 w 72"/>
                  <a:gd name="T9" fmla="*/ 142 h 110"/>
                  <a:gd name="T10" fmla="*/ 19 w 72"/>
                  <a:gd name="T11" fmla="*/ 129 h 110"/>
                  <a:gd name="T12" fmla="*/ 31 w 72"/>
                  <a:gd name="T13" fmla="*/ 117 h 110"/>
                  <a:gd name="T14" fmla="*/ 46 w 72"/>
                  <a:gd name="T15" fmla="*/ 100 h 110"/>
                  <a:gd name="T16" fmla="*/ 56 w 72"/>
                  <a:gd name="T17" fmla="*/ 92 h 110"/>
                  <a:gd name="T18" fmla="*/ 65 w 72"/>
                  <a:gd name="T19" fmla="*/ 82 h 110"/>
                  <a:gd name="T20" fmla="*/ 69 w 72"/>
                  <a:gd name="T21" fmla="*/ 75 h 110"/>
                  <a:gd name="T22" fmla="*/ 75 w 72"/>
                  <a:gd name="T23" fmla="*/ 73 h 110"/>
                  <a:gd name="T24" fmla="*/ 77 w 72"/>
                  <a:gd name="T25" fmla="*/ 63 h 110"/>
                  <a:gd name="T26" fmla="*/ 81 w 72"/>
                  <a:gd name="T27" fmla="*/ 50 h 110"/>
                  <a:gd name="T28" fmla="*/ 77 w 72"/>
                  <a:gd name="T29" fmla="*/ 41 h 110"/>
                  <a:gd name="T30" fmla="*/ 75 w 72"/>
                  <a:gd name="T31" fmla="*/ 35 h 110"/>
                  <a:gd name="T32" fmla="*/ 69 w 72"/>
                  <a:gd name="T33" fmla="*/ 31 h 110"/>
                  <a:gd name="T34" fmla="*/ 59 w 72"/>
                  <a:gd name="T35" fmla="*/ 29 h 110"/>
                  <a:gd name="T36" fmla="*/ 50 w 72"/>
                  <a:gd name="T37" fmla="*/ 31 h 110"/>
                  <a:gd name="T38" fmla="*/ 40 w 72"/>
                  <a:gd name="T39" fmla="*/ 35 h 110"/>
                  <a:gd name="T40" fmla="*/ 37 w 72"/>
                  <a:gd name="T41" fmla="*/ 41 h 110"/>
                  <a:gd name="T42" fmla="*/ 37 w 72"/>
                  <a:gd name="T43" fmla="*/ 48 h 110"/>
                  <a:gd name="T44" fmla="*/ 34 w 72"/>
                  <a:gd name="T45" fmla="*/ 54 h 110"/>
                  <a:gd name="T46" fmla="*/ 4 w 72"/>
                  <a:gd name="T47" fmla="*/ 50 h 110"/>
                  <a:gd name="T48" fmla="*/ 6 w 72"/>
                  <a:gd name="T49" fmla="*/ 35 h 110"/>
                  <a:gd name="T50" fmla="*/ 12 w 72"/>
                  <a:gd name="T51" fmla="*/ 23 h 110"/>
                  <a:gd name="T52" fmla="*/ 21 w 72"/>
                  <a:gd name="T53" fmla="*/ 13 h 110"/>
                  <a:gd name="T54" fmla="*/ 31 w 72"/>
                  <a:gd name="T55" fmla="*/ 4 h 110"/>
                  <a:gd name="T56" fmla="*/ 44 w 72"/>
                  <a:gd name="T57" fmla="*/ 0 h 110"/>
                  <a:gd name="T58" fmla="*/ 59 w 72"/>
                  <a:gd name="T59" fmla="*/ 0 h 110"/>
                  <a:gd name="T60" fmla="*/ 75 w 72"/>
                  <a:gd name="T61" fmla="*/ 0 h 110"/>
                  <a:gd name="T62" fmla="*/ 88 w 72"/>
                  <a:gd name="T63" fmla="*/ 6 h 110"/>
                  <a:gd name="T64" fmla="*/ 96 w 72"/>
                  <a:gd name="T65" fmla="*/ 13 h 110"/>
                  <a:gd name="T66" fmla="*/ 106 w 72"/>
                  <a:gd name="T67" fmla="*/ 23 h 110"/>
                  <a:gd name="T68" fmla="*/ 112 w 72"/>
                  <a:gd name="T69" fmla="*/ 35 h 110"/>
                  <a:gd name="T70" fmla="*/ 112 w 72"/>
                  <a:gd name="T71" fmla="*/ 48 h 110"/>
                  <a:gd name="T72" fmla="*/ 112 w 72"/>
                  <a:gd name="T73" fmla="*/ 56 h 110"/>
                  <a:gd name="T74" fmla="*/ 110 w 72"/>
                  <a:gd name="T75" fmla="*/ 69 h 110"/>
                  <a:gd name="T76" fmla="*/ 104 w 72"/>
                  <a:gd name="T77" fmla="*/ 79 h 110"/>
                  <a:gd name="T78" fmla="*/ 96 w 72"/>
                  <a:gd name="T79" fmla="*/ 92 h 110"/>
                  <a:gd name="T80" fmla="*/ 90 w 72"/>
                  <a:gd name="T81" fmla="*/ 98 h 110"/>
                  <a:gd name="T82" fmla="*/ 84 w 72"/>
                  <a:gd name="T83" fmla="*/ 104 h 110"/>
                  <a:gd name="T84" fmla="*/ 75 w 72"/>
                  <a:gd name="T85" fmla="*/ 113 h 110"/>
                  <a:gd name="T86" fmla="*/ 65 w 72"/>
                  <a:gd name="T87" fmla="*/ 119 h 110"/>
                  <a:gd name="T88" fmla="*/ 59 w 72"/>
                  <a:gd name="T89" fmla="*/ 125 h 110"/>
                  <a:gd name="T90" fmla="*/ 56 w 72"/>
                  <a:gd name="T91" fmla="*/ 132 h 110"/>
                  <a:gd name="T92" fmla="*/ 54 w 72"/>
                  <a:gd name="T93" fmla="*/ 135 h 110"/>
                  <a:gd name="T94" fmla="*/ 50 w 72"/>
                  <a:gd name="T95" fmla="*/ 142 h 110"/>
                  <a:gd name="T96" fmla="*/ 112 w 72"/>
                  <a:gd name="T97" fmla="*/ 142 h 110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72"/>
                  <a:gd name="T148" fmla="*/ 0 h 110"/>
                  <a:gd name="T149" fmla="*/ 72 w 72"/>
                  <a:gd name="T150" fmla="*/ 110 h 110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72" h="110">
                    <a:moveTo>
                      <a:pt x="72" y="90"/>
                    </a:moveTo>
                    <a:lnTo>
                      <a:pt x="72" y="110"/>
                    </a:lnTo>
                    <a:lnTo>
                      <a:pt x="0" y="110"/>
                    </a:lnTo>
                    <a:lnTo>
                      <a:pt x="2" y="100"/>
                    </a:lnTo>
                    <a:lnTo>
                      <a:pt x="6" y="90"/>
                    </a:lnTo>
                    <a:lnTo>
                      <a:pt x="12" y="82"/>
                    </a:lnTo>
                    <a:lnTo>
                      <a:pt x="20" y="74"/>
                    </a:lnTo>
                    <a:lnTo>
                      <a:pt x="30" y="64"/>
                    </a:lnTo>
                    <a:lnTo>
                      <a:pt x="36" y="58"/>
                    </a:lnTo>
                    <a:lnTo>
                      <a:pt x="42" y="52"/>
                    </a:lnTo>
                    <a:lnTo>
                      <a:pt x="44" y="48"/>
                    </a:lnTo>
                    <a:lnTo>
                      <a:pt x="48" y="46"/>
                    </a:lnTo>
                    <a:lnTo>
                      <a:pt x="50" y="40"/>
                    </a:lnTo>
                    <a:lnTo>
                      <a:pt x="52" y="32"/>
                    </a:lnTo>
                    <a:lnTo>
                      <a:pt x="50" y="26"/>
                    </a:lnTo>
                    <a:lnTo>
                      <a:pt x="48" y="22"/>
                    </a:lnTo>
                    <a:lnTo>
                      <a:pt x="44" y="20"/>
                    </a:lnTo>
                    <a:lnTo>
                      <a:pt x="38" y="18"/>
                    </a:lnTo>
                    <a:lnTo>
                      <a:pt x="32" y="20"/>
                    </a:lnTo>
                    <a:lnTo>
                      <a:pt x="26" y="22"/>
                    </a:lnTo>
                    <a:lnTo>
                      <a:pt x="24" y="26"/>
                    </a:lnTo>
                    <a:lnTo>
                      <a:pt x="24" y="30"/>
                    </a:lnTo>
                    <a:lnTo>
                      <a:pt x="22" y="34"/>
                    </a:lnTo>
                    <a:lnTo>
                      <a:pt x="2" y="32"/>
                    </a:lnTo>
                    <a:lnTo>
                      <a:pt x="4" y="22"/>
                    </a:lnTo>
                    <a:lnTo>
                      <a:pt x="8" y="14"/>
                    </a:lnTo>
                    <a:lnTo>
                      <a:pt x="14" y="8"/>
                    </a:lnTo>
                    <a:lnTo>
                      <a:pt x="20" y="2"/>
                    </a:lnTo>
                    <a:lnTo>
                      <a:pt x="28" y="0"/>
                    </a:lnTo>
                    <a:lnTo>
                      <a:pt x="38" y="0"/>
                    </a:lnTo>
                    <a:lnTo>
                      <a:pt x="48" y="0"/>
                    </a:lnTo>
                    <a:lnTo>
                      <a:pt x="56" y="4"/>
                    </a:lnTo>
                    <a:lnTo>
                      <a:pt x="62" y="8"/>
                    </a:lnTo>
                    <a:lnTo>
                      <a:pt x="68" y="14"/>
                    </a:lnTo>
                    <a:lnTo>
                      <a:pt x="72" y="22"/>
                    </a:lnTo>
                    <a:lnTo>
                      <a:pt x="72" y="30"/>
                    </a:lnTo>
                    <a:lnTo>
                      <a:pt x="72" y="36"/>
                    </a:lnTo>
                    <a:lnTo>
                      <a:pt x="70" y="44"/>
                    </a:lnTo>
                    <a:lnTo>
                      <a:pt x="66" y="50"/>
                    </a:lnTo>
                    <a:lnTo>
                      <a:pt x="62" y="58"/>
                    </a:lnTo>
                    <a:lnTo>
                      <a:pt x="58" y="62"/>
                    </a:lnTo>
                    <a:lnTo>
                      <a:pt x="54" y="66"/>
                    </a:lnTo>
                    <a:lnTo>
                      <a:pt x="48" y="72"/>
                    </a:lnTo>
                    <a:lnTo>
                      <a:pt x="42" y="76"/>
                    </a:lnTo>
                    <a:lnTo>
                      <a:pt x="38" y="80"/>
                    </a:lnTo>
                    <a:lnTo>
                      <a:pt x="36" y="84"/>
                    </a:lnTo>
                    <a:lnTo>
                      <a:pt x="34" y="86"/>
                    </a:lnTo>
                    <a:lnTo>
                      <a:pt x="32" y="90"/>
                    </a:lnTo>
                    <a:lnTo>
                      <a:pt x="72" y="9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8" name="Freeform 121"/>
              <p:cNvSpPr>
                <a:spLocks noChangeAspect="1"/>
              </p:cNvSpPr>
              <p:nvPr/>
            </p:nvSpPr>
            <p:spPr bwMode="auto">
              <a:xfrm>
                <a:off x="3438" y="3848"/>
                <a:ext cx="90" cy="138"/>
              </a:xfrm>
              <a:custGeom>
                <a:avLst/>
                <a:gdLst>
                  <a:gd name="T0" fmla="*/ 112 w 72"/>
                  <a:gd name="T1" fmla="*/ 142 h 110"/>
                  <a:gd name="T2" fmla="*/ 112 w 72"/>
                  <a:gd name="T3" fmla="*/ 173 h 110"/>
                  <a:gd name="T4" fmla="*/ 0 w 72"/>
                  <a:gd name="T5" fmla="*/ 173 h 110"/>
                  <a:gd name="T6" fmla="*/ 4 w 72"/>
                  <a:gd name="T7" fmla="*/ 157 h 110"/>
                  <a:gd name="T8" fmla="*/ 9 w 72"/>
                  <a:gd name="T9" fmla="*/ 142 h 110"/>
                  <a:gd name="T10" fmla="*/ 19 w 72"/>
                  <a:gd name="T11" fmla="*/ 129 h 110"/>
                  <a:gd name="T12" fmla="*/ 31 w 72"/>
                  <a:gd name="T13" fmla="*/ 117 h 110"/>
                  <a:gd name="T14" fmla="*/ 46 w 72"/>
                  <a:gd name="T15" fmla="*/ 100 h 110"/>
                  <a:gd name="T16" fmla="*/ 56 w 72"/>
                  <a:gd name="T17" fmla="*/ 92 h 110"/>
                  <a:gd name="T18" fmla="*/ 65 w 72"/>
                  <a:gd name="T19" fmla="*/ 82 h 110"/>
                  <a:gd name="T20" fmla="*/ 69 w 72"/>
                  <a:gd name="T21" fmla="*/ 75 h 110"/>
                  <a:gd name="T22" fmla="*/ 71 w 72"/>
                  <a:gd name="T23" fmla="*/ 73 h 110"/>
                  <a:gd name="T24" fmla="*/ 77 w 72"/>
                  <a:gd name="T25" fmla="*/ 63 h 110"/>
                  <a:gd name="T26" fmla="*/ 81 w 72"/>
                  <a:gd name="T27" fmla="*/ 50 h 110"/>
                  <a:gd name="T28" fmla="*/ 77 w 72"/>
                  <a:gd name="T29" fmla="*/ 41 h 110"/>
                  <a:gd name="T30" fmla="*/ 75 w 72"/>
                  <a:gd name="T31" fmla="*/ 35 h 110"/>
                  <a:gd name="T32" fmla="*/ 65 w 72"/>
                  <a:gd name="T33" fmla="*/ 31 h 110"/>
                  <a:gd name="T34" fmla="*/ 59 w 72"/>
                  <a:gd name="T35" fmla="*/ 29 h 110"/>
                  <a:gd name="T36" fmla="*/ 50 w 72"/>
                  <a:gd name="T37" fmla="*/ 31 h 110"/>
                  <a:gd name="T38" fmla="*/ 40 w 72"/>
                  <a:gd name="T39" fmla="*/ 35 h 110"/>
                  <a:gd name="T40" fmla="*/ 37 w 72"/>
                  <a:gd name="T41" fmla="*/ 41 h 110"/>
                  <a:gd name="T42" fmla="*/ 34 w 72"/>
                  <a:gd name="T43" fmla="*/ 48 h 110"/>
                  <a:gd name="T44" fmla="*/ 34 w 72"/>
                  <a:gd name="T45" fmla="*/ 54 h 110"/>
                  <a:gd name="T46" fmla="*/ 4 w 72"/>
                  <a:gd name="T47" fmla="*/ 50 h 110"/>
                  <a:gd name="T48" fmla="*/ 6 w 72"/>
                  <a:gd name="T49" fmla="*/ 35 h 110"/>
                  <a:gd name="T50" fmla="*/ 12 w 72"/>
                  <a:gd name="T51" fmla="*/ 23 h 110"/>
                  <a:gd name="T52" fmla="*/ 19 w 72"/>
                  <a:gd name="T53" fmla="*/ 13 h 110"/>
                  <a:gd name="T54" fmla="*/ 31 w 72"/>
                  <a:gd name="T55" fmla="*/ 4 h 110"/>
                  <a:gd name="T56" fmla="*/ 44 w 72"/>
                  <a:gd name="T57" fmla="*/ 0 h 110"/>
                  <a:gd name="T58" fmla="*/ 59 w 72"/>
                  <a:gd name="T59" fmla="*/ 0 h 110"/>
                  <a:gd name="T60" fmla="*/ 75 w 72"/>
                  <a:gd name="T61" fmla="*/ 0 h 110"/>
                  <a:gd name="T62" fmla="*/ 88 w 72"/>
                  <a:gd name="T63" fmla="*/ 6 h 110"/>
                  <a:gd name="T64" fmla="*/ 96 w 72"/>
                  <a:gd name="T65" fmla="*/ 13 h 110"/>
                  <a:gd name="T66" fmla="*/ 106 w 72"/>
                  <a:gd name="T67" fmla="*/ 23 h 110"/>
                  <a:gd name="T68" fmla="*/ 110 w 72"/>
                  <a:gd name="T69" fmla="*/ 35 h 110"/>
                  <a:gd name="T70" fmla="*/ 112 w 72"/>
                  <a:gd name="T71" fmla="*/ 48 h 110"/>
                  <a:gd name="T72" fmla="*/ 112 w 72"/>
                  <a:gd name="T73" fmla="*/ 56 h 110"/>
                  <a:gd name="T74" fmla="*/ 110 w 72"/>
                  <a:gd name="T75" fmla="*/ 69 h 110"/>
                  <a:gd name="T76" fmla="*/ 104 w 72"/>
                  <a:gd name="T77" fmla="*/ 79 h 110"/>
                  <a:gd name="T78" fmla="*/ 96 w 72"/>
                  <a:gd name="T79" fmla="*/ 92 h 110"/>
                  <a:gd name="T80" fmla="*/ 90 w 72"/>
                  <a:gd name="T81" fmla="*/ 98 h 110"/>
                  <a:gd name="T82" fmla="*/ 84 w 72"/>
                  <a:gd name="T83" fmla="*/ 104 h 110"/>
                  <a:gd name="T84" fmla="*/ 75 w 72"/>
                  <a:gd name="T85" fmla="*/ 113 h 110"/>
                  <a:gd name="T86" fmla="*/ 65 w 72"/>
                  <a:gd name="T87" fmla="*/ 119 h 110"/>
                  <a:gd name="T88" fmla="*/ 59 w 72"/>
                  <a:gd name="T89" fmla="*/ 125 h 110"/>
                  <a:gd name="T90" fmla="*/ 56 w 72"/>
                  <a:gd name="T91" fmla="*/ 132 h 110"/>
                  <a:gd name="T92" fmla="*/ 50 w 72"/>
                  <a:gd name="T93" fmla="*/ 135 h 110"/>
                  <a:gd name="T94" fmla="*/ 50 w 72"/>
                  <a:gd name="T95" fmla="*/ 142 h 110"/>
                  <a:gd name="T96" fmla="*/ 112 w 72"/>
                  <a:gd name="T97" fmla="*/ 142 h 110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72"/>
                  <a:gd name="T148" fmla="*/ 0 h 110"/>
                  <a:gd name="T149" fmla="*/ 72 w 72"/>
                  <a:gd name="T150" fmla="*/ 110 h 110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72" h="110">
                    <a:moveTo>
                      <a:pt x="72" y="90"/>
                    </a:moveTo>
                    <a:lnTo>
                      <a:pt x="72" y="110"/>
                    </a:lnTo>
                    <a:lnTo>
                      <a:pt x="0" y="110"/>
                    </a:lnTo>
                    <a:lnTo>
                      <a:pt x="2" y="100"/>
                    </a:lnTo>
                    <a:lnTo>
                      <a:pt x="6" y="90"/>
                    </a:lnTo>
                    <a:lnTo>
                      <a:pt x="12" y="82"/>
                    </a:lnTo>
                    <a:lnTo>
                      <a:pt x="20" y="74"/>
                    </a:lnTo>
                    <a:lnTo>
                      <a:pt x="30" y="64"/>
                    </a:lnTo>
                    <a:lnTo>
                      <a:pt x="36" y="58"/>
                    </a:lnTo>
                    <a:lnTo>
                      <a:pt x="42" y="52"/>
                    </a:lnTo>
                    <a:lnTo>
                      <a:pt x="44" y="48"/>
                    </a:lnTo>
                    <a:lnTo>
                      <a:pt x="46" y="46"/>
                    </a:lnTo>
                    <a:lnTo>
                      <a:pt x="50" y="40"/>
                    </a:lnTo>
                    <a:lnTo>
                      <a:pt x="52" y="32"/>
                    </a:lnTo>
                    <a:lnTo>
                      <a:pt x="50" y="26"/>
                    </a:lnTo>
                    <a:lnTo>
                      <a:pt x="48" y="22"/>
                    </a:lnTo>
                    <a:lnTo>
                      <a:pt x="42" y="20"/>
                    </a:lnTo>
                    <a:lnTo>
                      <a:pt x="38" y="18"/>
                    </a:lnTo>
                    <a:lnTo>
                      <a:pt x="32" y="20"/>
                    </a:lnTo>
                    <a:lnTo>
                      <a:pt x="26" y="22"/>
                    </a:lnTo>
                    <a:lnTo>
                      <a:pt x="24" y="26"/>
                    </a:lnTo>
                    <a:lnTo>
                      <a:pt x="22" y="30"/>
                    </a:lnTo>
                    <a:lnTo>
                      <a:pt x="22" y="34"/>
                    </a:lnTo>
                    <a:lnTo>
                      <a:pt x="2" y="32"/>
                    </a:lnTo>
                    <a:lnTo>
                      <a:pt x="4" y="22"/>
                    </a:lnTo>
                    <a:lnTo>
                      <a:pt x="8" y="14"/>
                    </a:lnTo>
                    <a:lnTo>
                      <a:pt x="12" y="8"/>
                    </a:lnTo>
                    <a:lnTo>
                      <a:pt x="20" y="2"/>
                    </a:lnTo>
                    <a:lnTo>
                      <a:pt x="28" y="0"/>
                    </a:lnTo>
                    <a:lnTo>
                      <a:pt x="38" y="0"/>
                    </a:lnTo>
                    <a:lnTo>
                      <a:pt x="48" y="0"/>
                    </a:lnTo>
                    <a:lnTo>
                      <a:pt x="56" y="4"/>
                    </a:lnTo>
                    <a:lnTo>
                      <a:pt x="62" y="8"/>
                    </a:lnTo>
                    <a:lnTo>
                      <a:pt x="68" y="14"/>
                    </a:lnTo>
                    <a:lnTo>
                      <a:pt x="70" y="22"/>
                    </a:lnTo>
                    <a:lnTo>
                      <a:pt x="72" y="30"/>
                    </a:lnTo>
                    <a:lnTo>
                      <a:pt x="72" y="36"/>
                    </a:lnTo>
                    <a:lnTo>
                      <a:pt x="70" y="44"/>
                    </a:lnTo>
                    <a:lnTo>
                      <a:pt x="66" y="50"/>
                    </a:lnTo>
                    <a:lnTo>
                      <a:pt x="62" y="58"/>
                    </a:lnTo>
                    <a:lnTo>
                      <a:pt x="58" y="62"/>
                    </a:lnTo>
                    <a:lnTo>
                      <a:pt x="54" y="66"/>
                    </a:lnTo>
                    <a:lnTo>
                      <a:pt x="48" y="72"/>
                    </a:lnTo>
                    <a:lnTo>
                      <a:pt x="42" y="76"/>
                    </a:lnTo>
                    <a:lnTo>
                      <a:pt x="38" y="80"/>
                    </a:lnTo>
                    <a:lnTo>
                      <a:pt x="36" y="84"/>
                    </a:lnTo>
                    <a:lnTo>
                      <a:pt x="32" y="86"/>
                    </a:lnTo>
                    <a:lnTo>
                      <a:pt x="32" y="90"/>
                    </a:lnTo>
                    <a:lnTo>
                      <a:pt x="72" y="9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" name="Rectangle 122"/>
              <p:cNvSpPr>
                <a:spLocks noChangeAspect="1" noChangeArrowheads="1"/>
              </p:cNvSpPr>
              <p:nvPr/>
            </p:nvSpPr>
            <p:spPr bwMode="auto">
              <a:xfrm>
                <a:off x="3528" y="3938"/>
                <a:ext cx="25" cy="25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40" name="Freeform 123"/>
              <p:cNvSpPr>
                <a:spLocks noChangeAspect="1"/>
              </p:cNvSpPr>
              <p:nvPr/>
            </p:nvSpPr>
            <p:spPr bwMode="auto">
              <a:xfrm>
                <a:off x="3566" y="3848"/>
                <a:ext cx="93" cy="140"/>
              </a:xfrm>
              <a:custGeom>
                <a:avLst/>
                <a:gdLst>
                  <a:gd name="T0" fmla="*/ 0 w 74"/>
                  <a:gd name="T1" fmla="*/ 123 h 112"/>
                  <a:gd name="T2" fmla="*/ 31 w 74"/>
                  <a:gd name="T3" fmla="*/ 119 h 112"/>
                  <a:gd name="T4" fmla="*/ 35 w 74"/>
                  <a:gd name="T5" fmla="*/ 129 h 112"/>
                  <a:gd name="T6" fmla="*/ 41 w 74"/>
                  <a:gd name="T7" fmla="*/ 138 h 112"/>
                  <a:gd name="T8" fmla="*/ 48 w 74"/>
                  <a:gd name="T9" fmla="*/ 144 h 112"/>
                  <a:gd name="T10" fmla="*/ 57 w 74"/>
                  <a:gd name="T11" fmla="*/ 144 h 112"/>
                  <a:gd name="T12" fmla="*/ 67 w 74"/>
                  <a:gd name="T13" fmla="*/ 144 h 112"/>
                  <a:gd name="T14" fmla="*/ 75 w 74"/>
                  <a:gd name="T15" fmla="*/ 138 h 112"/>
                  <a:gd name="T16" fmla="*/ 79 w 74"/>
                  <a:gd name="T17" fmla="*/ 131 h 112"/>
                  <a:gd name="T18" fmla="*/ 82 w 74"/>
                  <a:gd name="T19" fmla="*/ 125 h 112"/>
                  <a:gd name="T20" fmla="*/ 85 w 74"/>
                  <a:gd name="T21" fmla="*/ 116 h 112"/>
                  <a:gd name="T22" fmla="*/ 82 w 74"/>
                  <a:gd name="T23" fmla="*/ 106 h 112"/>
                  <a:gd name="T24" fmla="*/ 79 w 74"/>
                  <a:gd name="T25" fmla="*/ 100 h 112"/>
                  <a:gd name="T26" fmla="*/ 75 w 74"/>
                  <a:gd name="T27" fmla="*/ 94 h 112"/>
                  <a:gd name="T28" fmla="*/ 69 w 74"/>
                  <a:gd name="T29" fmla="*/ 88 h 112"/>
                  <a:gd name="T30" fmla="*/ 57 w 74"/>
                  <a:gd name="T31" fmla="*/ 88 h 112"/>
                  <a:gd name="T32" fmla="*/ 48 w 74"/>
                  <a:gd name="T33" fmla="*/ 88 h 112"/>
                  <a:gd name="T34" fmla="*/ 41 w 74"/>
                  <a:gd name="T35" fmla="*/ 94 h 112"/>
                  <a:gd name="T36" fmla="*/ 31 w 74"/>
                  <a:gd name="T37" fmla="*/ 100 h 112"/>
                  <a:gd name="T38" fmla="*/ 4 w 74"/>
                  <a:gd name="T39" fmla="*/ 94 h 112"/>
                  <a:gd name="T40" fmla="*/ 23 w 74"/>
                  <a:gd name="T41" fmla="*/ 0 h 112"/>
                  <a:gd name="T42" fmla="*/ 111 w 74"/>
                  <a:gd name="T43" fmla="*/ 0 h 112"/>
                  <a:gd name="T44" fmla="*/ 111 w 74"/>
                  <a:gd name="T45" fmla="*/ 35 h 112"/>
                  <a:gd name="T46" fmla="*/ 50 w 74"/>
                  <a:gd name="T47" fmla="*/ 35 h 112"/>
                  <a:gd name="T48" fmla="*/ 44 w 74"/>
                  <a:gd name="T49" fmla="*/ 63 h 112"/>
                  <a:gd name="T50" fmla="*/ 54 w 74"/>
                  <a:gd name="T51" fmla="*/ 60 h 112"/>
                  <a:gd name="T52" fmla="*/ 67 w 74"/>
                  <a:gd name="T53" fmla="*/ 56 h 112"/>
                  <a:gd name="T54" fmla="*/ 79 w 74"/>
                  <a:gd name="T55" fmla="*/ 60 h 112"/>
                  <a:gd name="T56" fmla="*/ 92 w 74"/>
                  <a:gd name="T57" fmla="*/ 63 h 112"/>
                  <a:gd name="T58" fmla="*/ 101 w 74"/>
                  <a:gd name="T59" fmla="*/ 72 h 112"/>
                  <a:gd name="T60" fmla="*/ 111 w 74"/>
                  <a:gd name="T61" fmla="*/ 85 h 112"/>
                  <a:gd name="T62" fmla="*/ 113 w 74"/>
                  <a:gd name="T63" fmla="*/ 96 h 112"/>
                  <a:gd name="T64" fmla="*/ 117 w 74"/>
                  <a:gd name="T65" fmla="*/ 113 h 112"/>
                  <a:gd name="T66" fmla="*/ 113 w 74"/>
                  <a:gd name="T67" fmla="*/ 129 h 112"/>
                  <a:gd name="T68" fmla="*/ 111 w 74"/>
                  <a:gd name="T69" fmla="*/ 141 h 112"/>
                  <a:gd name="T70" fmla="*/ 104 w 74"/>
                  <a:gd name="T71" fmla="*/ 154 h 112"/>
                  <a:gd name="T72" fmla="*/ 94 w 74"/>
                  <a:gd name="T73" fmla="*/ 163 h 112"/>
                  <a:gd name="T74" fmla="*/ 85 w 74"/>
                  <a:gd name="T75" fmla="*/ 169 h 112"/>
                  <a:gd name="T76" fmla="*/ 73 w 74"/>
                  <a:gd name="T77" fmla="*/ 173 h 112"/>
                  <a:gd name="T78" fmla="*/ 57 w 74"/>
                  <a:gd name="T79" fmla="*/ 175 h 112"/>
                  <a:gd name="T80" fmla="*/ 41 w 74"/>
                  <a:gd name="T81" fmla="*/ 173 h 112"/>
                  <a:gd name="T82" fmla="*/ 29 w 74"/>
                  <a:gd name="T83" fmla="*/ 169 h 112"/>
                  <a:gd name="T84" fmla="*/ 19 w 74"/>
                  <a:gd name="T85" fmla="*/ 160 h 112"/>
                  <a:gd name="T86" fmla="*/ 10 w 74"/>
                  <a:gd name="T87" fmla="*/ 150 h 112"/>
                  <a:gd name="T88" fmla="*/ 4 w 74"/>
                  <a:gd name="T89" fmla="*/ 138 h 112"/>
                  <a:gd name="T90" fmla="*/ 0 w 74"/>
                  <a:gd name="T91" fmla="*/ 123 h 11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74"/>
                  <a:gd name="T139" fmla="*/ 0 h 112"/>
                  <a:gd name="T140" fmla="*/ 74 w 74"/>
                  <a:gd name="T141" fmla="*/ 112 h 11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74" h="112">
                    <a:moveTo>
                      <a:pt x="0" y="78"/>
                    </a:moveTo>
                    <a:lnTo>
                      <a:pt x="20" y="76"/>
                    </a:lnTo>
                    <a:lnTo>
                      <a:pt x="22" y="82"/>
                    </a:lnTo>
                    <a:lnTo>
                      <a:pt x="26" y="88"/>
                    </a:lnTo>
                    <a:lnTo>
                      <a:pt x="30" y="92"/>
                    </a:lnTo>
                    <a:lnTo>
                      <a:pt x="36" y="92"/>
                    </a:lnTo>
                    <a:lnTo>
                      <a:pt x="42" y="92"/>
                    </a:lnTo>
                    <a:lnTo>
                      <a:pt x="48" y="88"/>
                    </a:lnTo>
                    <a:lnTo>
                      <a:pt x="50" y="84"/>
                    </a:lnTo>
                    <a:lnTo>
                      <a:pt x="52" y="80"/>
                    </a:lnTo>
                    <a:lnTo>
                      <a:pt x="54" y="74"/>
                    </a:lnTo>
                    <a:lnTo>
                      <a:pt x="52" y="68"/>
                    </a:lnTo>
                    <a:lnTo>
                      <a:pt x="50" y="64"/>
                    </a:lnTo>
                    <a:lnTo>
                      <a:pt x="48" y="60"/>
                    </a:lnTo>
                    <a:lnTo>
                      <a:pt x="44" y="56"/>
                    </a:lnTo>
                    <a:lnTo>
                      <a:pt x="36" y="56"/>
                    </a:lnTo>
                    <a:lnTo>
                      <a:pt x="30" y="56"/>
                    </a:lnTo>
                    <a:lnTo>
                      <a:pt x="26" y="60"/>
                    </a:lnTo>
                    <a:lnTo>
                      <a:pt x="20" y="64"/>
                    </a:lnTo>
                    <a:lnTo>
                      <a:pt x="2" y="60"/>
                    </a:lnTo>
                    <a:lnTo>
                      <a:pt x="14" y="0"/>
                    </a:lnTo>
                    <a:lnTo>
                      <a:pt x="70" y="0"/>
                    </a:lnTo>
                    <a:lnTo>
                      <a:pt x="70" y="22"/>
                    </a:lnTo>
                    <a:lnTo>
                      <a:pt x="32" y="22"/>
                    </a:lnTo>
                    <a:lnTo>
                      <a:pt x="28" y="40"/>
                    </a:lnTo>
                    <a:lnTo>
                      <a:pt x="34" y="38"/>
                    </a:lnTo>
                    <a:lnTo>
                      <a:pt x="42" y="36"/>
                    </a:lnTo>
                    <a:lnTo>
                      <a:pt x="50" y="38"/>
                    </a:lnTo>
                    <a:lnTo>
                      <a:pt x="58" y="40"/>
                    </a:lnTo>
                    <a:lnTo>
                      <a:pt x="64" y="46"/>
                    </a:lnTo>
                    <a:lnTo>
                      <a:pt x="70" y="54"/>
                    </a:lnTo>
                    <a:lnTo>
                      <a:pt x="72" y="62"/>
                    </a:lnTo>
                    <a:lnTo>
                      <a:pt x="74" y="72"/>
                    </a:lnTo>
                    <a:lnTo>
                      <a:pt x="72" y="82"/>
                    </a:lnTo>
                    <a:lnTo>
                      <a:pt x="70" y="90"/>
                    </a:lnTo>
                    <a:lnTo>
                      <a:pt x="66" y="98"/>
                    </a:lnTo>
                    <a:lnTo>
                      <a:pt x="60" y="104"/>
                    </a:lnTo>
                    <a:lnTo>
                      <a:pt x="54" y="108"/>
                    </a:lnTo>
                    <a:lnTo>
                      <a:pt x="46" y="110"/>
                    </a:lnTo>
                    <a:lnTo>
                      <a:pt x="36" y="112"/>
                    </a:lnTo>
                    <a:lnTo>
                      <a:pt x="26" y="110"/>
                    </a:lnTo>
                    <a:lnTo>
                      <a:pt x="18" y="108"/>
                    </a:lnTo>
                    <a:lnTo>
                      <a:pt x="12" y="102"/>
                    </a:lnTo>
                    <a:lnTo>
                      <a:pt x="6" y="96"/>
                    </a:lnTo>
                    <a:lnTo>
                      <a:pt x="2" y="88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1" name="Freeform 124"/>
              <p:cNvSpPr>
                <a:spLocks noChangeAspect="1"/>
              </p:cNvSpPr>
              <p:nvPr/>
            </p:nvSpPr>
            <p:spPr bwMode="auto">
              <a:xfrm>
                <a:off x="3928" y="3848"/>
                <a:ext cx="90" cy="140"/>
              </a:xfrm>
              <a:custGeom>
                <a:avLst/>
                <a:gdLst>
                  <a:gd name="T0" fmla="*/ 31 w 72"/>
                  <a:gd name="T1" fmla="*/ 119 h 112"/>
                  <a:gd name="T2" fmla="*/ 40 w 72"/>
                  <a:gd name="T3" fmla="*/ 138 h 112"/>
                  <a:gd name="T4" fmla="*/ 56 w 72"/>
                  <a:gd name="T5" fmla="*/ 144 h 112"/>
                  <a:gd name="T6" fmla="*/ 71 w 72"/>
                  <a:gd name="T7" fmla="*/ 138 h 112"/>
                  <a:gd name="T8" fmla="*/ 81 w 72"/>
                  <a:gd name="T9" fmla="*/ 119 h 112"/>
                  <a:gd name="T10" fmla="*/ 75 w 72"/>
                  <a:gd name="T11" fmla="*/ 100 h 112"/>
                  <a:gd name="T12" fmla="*/ 59 w 72"/>
                  <a:gd name="T13" fmla="*/ 94 h 112"/>
                  <a:gd name="T14" fmla="*/ 44 w 72"/>
                  <a:gd name="T15" fmla="*/ 96 h 112"/>
                  <a:gd name="T16" fmla="*/ 59 w 72"/>
                  <a:gd name="T17" fmla="*/ 69 h 112"/>
                  <a:gd name="T18" fmla="*/ 71 w 72"/>
                  <a:gd name="T19" fmla="*/ 56 h 112"/>
                  <a:gd name="T20" fmla="*/ 71 w 72"/>
                  <a:gd name="T21" fmla="*/ 41 h 112"/>
                  <a:gd name="T22" fmla="*/ 62 w 72"/>
                  <a:gd name="T23" fmla="*/ 31 h 112"/>
                  <a:gd name="T24" fmla="*/ 46 w 72"/>
                  <a:gd name="T25" fmla="*/ 31 h 112"/>
                  <a:gd name="T26" fmla="*/ 37 w 72"/>
                  <a:gd name="T27" fmla="*/ 41 h 112"/>
                  <a:gd name="T28" fmla="*/ 4 w 72"/>
                  <a:gd name="T29" fmla="*/ 46 h 112"/>
                  <a:gd name="T30" fmla="*/ 12 w 72"/>
                  <a:gd name="T31" fmla="*/ 19 h 112"/>
                  <a:gd name="T32" fmla="*/ 29 w 72"/>
                  <a:gd name="T33" fmla="*/ 4 h 112"/>
                  <a:gd name="T34" fmla="*/ 56 w 72"/>
                  <a:gd name="T35" fmla="*/ 0 h 112"/>
                  <a:gd name="T36" fmla="*/ 81 w 72"/>
                  <a:gd name="T37" fmla="*/ 6 h 112"/>
                  <a:gd name="T38" fmla="*/ 100 w 72"/>
                  <a:gd name="T39" fmla="*/ 25 h 112"/>
                  <a:gd name="T40" fmla="*/ 106 w 72"/>
                  <a:gd name="T41" fmla="*/ 44 h 112"/>
                  <a:gd name="T42" fmla="*/ 100 w 72"/>
                  <a:gd name="T43" fmla="*/ 66 h 112"/>
                  <a:gd name="T44" fmla="*/ 81 w 72"/>
                  <a:gd name="T45" fmla="*/ 81 h 112"/>
                  <a:gd name="T46" fmla="*/ 96 w 72"/>
                  <a:gd name="T47" fmla="*/ 88 h 112"/>
                  <a:gd name="T48" fmla="*/ 110 w 72"/>
                  <a:gd name="T49" fmla="*/ 104 h 112"/>
                  <a:gd name="T50" fmla="*/ 112 w 72"/>
                  <a:gd name="T51" fmla="*/ 123 h 112"/>
                  <a:gd name="T52" fmla="*/ 106 w 72"/>
                  <a:gd name="T53" fmla="*/ 147 h 112"/>
                  <a:gd name="T54" fmla="*/ 84 w 72"/>
                  <a:gd name="T55" fmla="*/ 169 h 112"/>
                  <a:gd name="T56" fmla="*/ 56 w 72"/>
                  <a:gd name="T57" fmla="*/ 175 h 112"/>
                  <a:gd name="T58" fmla="*/ 29 w 72"/>
                  <a:gd name="T59" fmla="*/ 169 h 112"/>
                  <a:gd name="T60" fmla="*/ 9 w 72"/>
                  <a:gd name="T61" fmla="*/ 150 h 112"/>
                  <a:gd name="T62" fmla="*/ 0 w 72"/>
                  <a:gd name="T63" fmla="*/ 123 h 11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2"/>
                  <a:gd name="T97" fmla="*/ 0 h 112"/>
                  <a:gd name="T98" fmla="*/ 72 w 72"/>
                  <a:gd name="T99" fmla="*/ 112 h 11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2" h="112">
                    <a:moveTo>
                      <a:pt x="0" y="78"/>
                    </a:moveTo>
                    <a:lnTo>
                      <a:pt x="20" y="76"/>
                    </a:lnTo>
                    <a:lnTo>
                      <a:pt x="22" y="84"/>
                    </a:lnTo>
                    <a:lnTo>
                      <a:pt x="26" y="88"/>
                    </a:lnTo>
                    <a:lnTo>
                      <a:pt x="30" y="92"/>
                    </a:lnTo>
                    <a:lnTo>
                      <a:pt x="36" y="92"/>
                    </a:lnTo>
                    <a:lnTo>
                      <a:pt x="42" y="92"/>
                    </a:lnTo>
                    <a:lnTo>
                      <a:pt x="46" y="88"/>
                    </a:lnTo>
                    <a:lnTo>
                      <a:pt x="50" y="82"/>
                    </a:lnTo>
                    <a:lnTo>
                      <a:pt x="52" y="76"/>
                    </a:lnTo>
                    <a:lnTo>
                      <a:pt x="50" y="70"/>
                    </a:lnTo>
                    <a:lnTo>
                      <a:pt x="48" y="64"/>
                    </a:lnTo>
                    <a:lnTo>
                      <a:pt x="42" y="62"/>
                    </a:lnTo>
                    <a:lnTo>
                      <a:pt x="38" y="60"/>
                    </a:lnTo>
                    <a:lnTo>
                      <a:pt x="34" y="60"/>
                    </a:lnTo>
                    <a:lnTo>
                      <a:pt x="28" y="62"/>
                    </a:lnTo>
                    <a:lnTo>
                      <a:pt x="30" y="44"/>
                    </a:lnTo>
                    <a:lnTo>
                      <a:pt x="38" y="44"/>
                    </a:lnTo>
                    <a:lnTo>
                      <a:pt x="42" y="40"/>
                    </a:lnTo>
                    <a:lnTo>
                      <a:pt x="46" y="36"/>
                    </a:lnTo>
                    <a:lnTo>
                      <a:pt x="46" y="30"/>
                    </a:lnTo>
                    <a:lnTo>
                      <a:pt x="46" y="26"/>
                    </a:lnTo>
                    <a:lnTo>
                      <a:pt x="44" y="22"/>
                    </a:lnTo>
                    <a:lnTo>
                      <a:pt x="40" y="20"/>
                    </a:lnTo>
                    <a:lnTo>
                      <a:pt x="36" y="18"/>
                    </a:lnTo>
                    <a:lnTo>
                      <a:pt x="30" y="20"/>
                    </a:lnTo>
                    <a:lnTo>
                      <a:pt x="26" y="22"/>
                    </a:lnTo>
                    <a:lnTo>
                      <a:pt x="24" y="26"/>
                    </a:lnTo>
                    <a:lnTo>
                      <a:pt x="22" y="32"/>
                    </a:lnTo>
                    <a:lnTo>
                      <a:pt x="2" y="30"/>
                    </a:lnTo>
                    <a:lnTo>
                      <a:pt x="4" y="20"/>
                    </a:lnTo>
                    <a:lnTo>
                      <a:pt x="8" y="12"/>
                    </a:lnTo>
                    <a:lnTo>
                      <a:pt x="12" y="8"/>
                    </a:lnTo>
                    <a:lnTo>
                      <a:pt x="18" y="2"/>
                    </a:lnTo>
                    <a:lnTo>
                      <a:pt x="26" y="0"/>
                    </a:lnTo>
                    <a:lnTo>
                      <a:pt x="36" y="0"/>
                    </a:lnTo>
                    <a:lnTo>
                      <a:pt x="44" y="0"/>
                    </a:lnTo>
                    <a:lnTo>
                      <a:pt x="52" y="4"/>
                    </a:lnTo>
                    <a:lnTo>
                      <a:pt x="60" y="10"/>
                    </a:lnTo>
                    <a:lnTo>
                      <a:pt x="64" y="16"/>
                    </a:lnTo>
                    <a:lnTo>
                      <a:pt x="66" y="22"/>
                    </a:lnTo>
                    <a:lnTo>
                      <a:pt x="68" y="28"/>
                    </a:lnTo>
                    <a:lnTo>
                      <a:pt x="66" y="36"/>
                    </a:lnTo>
                    <a:lnTo>
                      <a:pt x="64" y="42"/>
                    </a:lnTo>
                    <a:lnTo>
                      <a:pt x="58" y="48"/>
                    </a:lnTo>
                    <a:lnTo>
                      <a:pt x="52" y="52"/>
                    </a:lnTo>
                    <a:lnTo>
                      <a:pt x="58" y="54"/>
                    </a:lnTo>
                    <a:lnTo>
                      <a:pt x="62" y="56"/>
                    </a:lnTo>
                    <a:lnTo>
                      <a:pt x="66" y="60"/>
                    </a:lnTo>
                    <a:lnTo>
                      <a:pt x="70" y="66"/>
                    </a:lnTo>
                    <a:lnTo>
                      <a:pt x="72" y="72"/>
                    </a:lnTo>
                    <a:lnTo>
                      <a:pt x="72" y="78"/>
                    </a:lnTo>
                    <a:lnTo>
                      <a:pt x="70" y="86"/>
                    </a:lnTo>
                    <a:lnTo>
                      <a:pt x="68" y="94"/>
                    </a:lnTo>
                    <a:lnTo>
                      <a:pt x="62" y="102"/>
                    </a:lnTo>
                    <a:lnTo>
                      <a:pt x="54" y="108"/>
                    </a:lnTo>
                    <a:lnTo>
                      <a:pt x="46" y="110"/>
                    </a:lnTo>
                    <a:lnTo>
                      <a:pt x="36" y="112"/>
                    </a:lnTo>
                    <a:lnTo>
                      <a:pt x="26" y="110"/>
                    </a:lnTo>
                    <a:lnTo>
                      <a:pt x="18" y="108"/>
                    </a:lnTo>
                    <a:lnTo>
                      <a:pt x="12" y="102"/>
                    </a:lnTo>
                    <a:lnTo>
                      <a:pt x="6" y="96"/>
                    </a:lnTo>
                    <a:lnTo>
                      <a:pt x="2" y="88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2" name="Freeform 125"/>
              <p:cNvSpPr>
                <a:spLocks noChangeAspect="1"/>
              </p:cNvSpPr>
              <p:nvPr/>
            </p:nvSpPr>
            <p:spPr bwMode="auto">
              <a:xfrm>
                <a:off x="4290" y="3848"/>
                <a:ext cx="90" cy="140"/>
              </a:xfrm>
              <a:custGeom>
                <a:avLst/>
                <a:gdLst>
                  <a:gd name="T0" fmla="*/ 31 w 72"/>
                  <a:gd name="T1" fmla="*/ 119 h 112"/>
                  <a:gd name="T2" fmla="*/ 40 w 72"/>
                  <a:gd name="T3" fmla="*/ 138 h 112"/>
                  <a:gd name="T4" fmla="*/ 56 w 72"/>
                  <a:gd name="T5" fmla="*/ 144 h 112"/>
                  <a:gd name="T6" fmla="*/ 71 w 72"/>
                  <a:gd name="T7" fmla="*/ 138 h 112"/>
                  <a:gd name="T8" fmla="*/ 81 w 72"/>
                  <a:gd name="T9" fmla="*/ 119 h 112"/>
                  <a:gd name="T10" fmla="*/ 75 w 72"/>
                  <a:gd name="T11" fmla="*/ 100 h 112"/>
                  <a:gd name="T12" fmla="*/ 59 w 72"/>
                  <a:gd name="T13" fmla="*/ 94 h 112"/>
                  <a:gd name="T14" fmla="*/ 44 w 72"/>
                  <a:gd name="T15" fmla="*/ 96 h 112"/>
                  <a:gd name="T16" fmla="*/ 59 w 72"/>
                  <a:gd name="T17" fmla="*/ 69 h 112"/>
                  <a:gd name="T18" fmla="*/ 71 w 72"/>
                  <a:gd name="T19" fmla="*/ 56 h 112"/>
                  <a:gd name="T20" fmla="*/ 71 w 72"/>
                  <a:gd name="T21" fmla="*/ 41 h 112"/>
                  <a:gd name="T22" fmla="*/ 62 w 72"/>
                  <a:gd name="T23" fmla="*/ 31 h 112"/>
                  <a:gd name="T24" fmla="*/ 46 w 72"/>
                  <a:gd name="T25" fmla="*/ 31 h 112"/>
                  <a:gd name="T26" fmla="*/ 37 w 72"/>
                  <a:gd name="T27" fmla="*/ 41 h 112"/>
                  <a:gd name="T28" fmla="*/ 4 w 72"/>
                  <a:gd name="T29" fmla="*/ 46 h 112"/>
                  <a:gd name="T30" fmla="*/ 12 w 72"/>
                  <a:gd name="T31" fmla="*/ 19 h 112"/>
                  <a:gd name="T32" fmla="*/ 29 w 72"/>
                  <a:gd name="T33" fmla="*/ 4 h 112"/>
                  <a:gd name="T34" fmla="*/ 54 w 72"/>
                  <a:gd name="T35" fmla="*/ 0 h 112"/>
                  <a:gd name="T36" fmla="*/ 81 w 72"/>
                  <a:gd name="T37" fmla="*/ 6 h 112"/>
                  <a:gd name="T38" fmla="*/ 100 w 72"/>
                  <a:gd name="T39" fmla="*/ 25 h 112"/>
                  <a:gd name="T40" fmla="*/ 106 w 72"/>
                  <a:gd name="T41" fmla="*/ 44 h 112"/>
                  <a:gd name="T42" fmla="*/ 100 w 72"/>
                  <a:gd name="T43" fmla="*/ 66 h 112"/>
                  <a:gd name="T44" fmla="*/ 81 w 72"/>
                  <a:gd name="T45" fmla="*/ 81 h 112"/>
                  <a:gd name="T46" fmla="*/ 96 w 72"/>
                  <a:gd name="T47" fmla="*/ 88 h 112"/>
                  <a:gd name="T48" fmla="*/ 110 w 72"/>
                  <a:gd name="T49" fmla="*/ 104 h 112"/>
                  <a:gd name="T50" fmla="*/ 112 w 72"/>
                  <a:gd name="T51" fmla="*/ 123 h 112"/>
                  <a:gd name="T52" fmla="*/ 106 w 72"/>
                  <a:gd name="T53" fmla="*/ 147 h 112"/>
                  <a:gd name="T54" fmla="*/ 84 w 72"/>
                  <a:gd name="T55" fmla="*/ 169 h 112"/>
                  <a:gd name="T56" fmla="*/ 56 w 72"/>
                  <a:gd name="T57" fmla="*/ 175 h 112"/>
                  <a:gd name="T58" fmla="*/ 29 w 72"/>
                  <a:gd name="T59" fmla="*/ 169 h 112"/>
                  <a:gd name="T60" fmla="*/ 9 w 72"/>
                  <a:gd name="T61" fmla="*/ 150 h 112"/>
                  <a:gd name="T62" fmla="*/ 0 w 72"/>
                  <a:gd name="T63" fmla="*/ 123 h 11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2"/>
                  <a:gd name="T97" fmla="*/ 0 h 112"/>
                  <a:gd name="T98" fmla="*/ 72 w 72"/>
                  <a:gd name="T99" fmla="*/ 112 h 11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2" h="112">
                    <a:moveTo>
                      <a:pt x="0" y="78"/>
                    </a:moveTo>
                    <a:lnTo>
                      <a:pt x="20" y="76"/>
                    </a:lnTo>
                    <a:lnTo>
                      <a:pt x="22" y="84"/>
                    </a:lnTo>
                    <a:lnTo>
                      <a:pt x="26" y="88"/>
                    </a:lnTo>
                    <a:lnTo>
                      <a:pt x="30" y="92"/>
                    </a:lnTo>
                    <a:lnTo>
                      <a:pt x="36" y="92"/>
                    </a:lnTo>
                    <a:lnTo>
                      <a:pt x="42" y="92"/>
                    </a:lnTo>
                    <a:lnTo>
                      <a:pt x="46" y="88"/>
                    </a:lnTo>
                    <a:lnTo>
                      <a:pt x="50" y="82"/>
                    </a:lnTo>
                    <a:lnTo>
                      <a:pt x="52" y="76"/>
                    </a:lnTo>
                    <a:lnTo>
                      <a:pt x="50" y="70"/>
                    </a:lnTo>
                    <a:lnTo>
                      <a:pt x="48" y="64"/>
                    </a:lnTo>
                    <a:lnTo>
                      <a:pt x="42" y="62"/>
                    </a:lnTo>
                    <a:lnTo>
                      <a:pt x="38" y="60"/>
                    </a:lnTo>
                    <a:lnTo>
                      <a:pt x="34" y="60"/>
                    </a:lnTo>
                    <a:lnTo>
                      <a:pt x="28" y="62"/>
                    </a:lnTo>
                    <a:lnTo>
                      <a:pt x="30" y="44"/>
                    </a:lnTo>
                    <a:lnTo>
                      <a:pt x="38" y="44"/>
                    </a:lnTo>
                    <a:lnTo>
                      <a:pt x="42" y="40"/>
                    </a:lnTo>
                    <a:lnTo>
                      <a:pt x="46" y="36"/>
                    </a:lnTo>
                    <a:lnTo>
                      <a:pt x="46" y="30"/>
                    </a:lnTo>
                    <a:lnTo>
                      <a:pt x="46" y="26"/>
                    </a:lnTo>
                    <a:lnTo>
                      <a:pt x="44" y="22"/>
                    </a:lnTo>
                    <a:lnTo>
                      <a:pt x="40" y="20"/>
                    </a:lnTo>
                    <a:lnTo>
                      <a:pt x="36" y="18"/>
                    </a:lnTo>
                    <a:lnTo>
                      <a:pt x="30" y="20"/>
                    </a:lnTo>
                    <a:lnTo>
                      <a:pt x="26" y="22"/>
                    </a:lnTo>
                    <a:lnTo>
                      <a:pt x="24" y="26"/>
                    </a:lnTo>
                    <a:lnTo>
                      <a:pt x="22" y="32"/>
                    </a:lnTo>
                    <a:lnTo>
                      <a:pt x="2" y="30"/>
                    </a:lnTo>
                    <a:lnTo>
                      <a:pt x="4" y="20"/>
                    </a:lnTo>
                    <a:lnTo>
                      <a:pt x="8" y="12"/>
                    </a:lnTo>
                    <a:lnTo>
                      <a:pt x="12" y="8"/>
                    </a:lnTo>
                    <a:lnTo>
                      <a:pt x="18" y="2"/>
                    </a:lnTo>
                    <a:lnTo>
                      <a:pt x="26" y="0"/>
                    </a:lnTo>
                    <a:lnTo>
                      <a:pt x="34" y="0"/>
                    </a:lnTo>
                    <a:lnTo>
                      <a:pt x="44" y="0"/>
                    </a:lnTo>
                    <a:lnTo>
                      <a:pt x="52" y="4"/>
                    </a:lnTo>
                    <a:lnTo>
                      <a:pt x="60" y="10"/>
                    </a:lnTo>
                    <a:lnTo>
                      <a:pt x="64" y="16"/>
                    </a:lnTo>
                    <a:lnTo>
                      <a:pt x="66" y="22"/>
                    </a:lnTo>
                    <a:lnTo>
                      <a:pt x="68" y="28"/>
                    </a:lnTo>
                    <a:lnTo>
                      <a:pt x="66" y="36"/>
                    </a:lnTo>
                    <a:lnTo>
                      <a:pt x="64" y="42"/>
                    </a:lnTo>
                    <a:lnTo>
                      <a:pt x="58" y="48"/>
                    </a:lnTo>
                    <a:lnTo>
                      <a:pt x="52" y="52"/>
                    </a:lnTo>
                    <a:lnTo>
                      <a:pt x="58" y="54"/>
                    </a:lnTo>
                    <a:lnTo>
                      <a:pt x="62" y="56"/>
                    </a:lnTo>
                    <a:lnTo>
                      <a:pt x="66" y="60"/>
                    </a:lnTo>
                    <a:lnTo>
                      <a:pt x="70" y="66"/>
                    </a:lnTo>
                    <a:lnTo>
                      <a:pt x="72" y="72"/>
                    </a:lnTo>
                    <a:lnTo>
                      <a:pt x="72" y="78"/>
                    </a:lnTo>
                    <a:lnTo>
                      <a:pt x="70" y="86"/>
                    </a:lnTo>
                    <a:lnTo>
                      <a:pt x="68" y="94"/>
                    </a:lnTo>
                    <a:lnTo>
                      <a:pt x="62" y="102"/>
                    </a:lnTo>
                    <a:lnTo>
                      <a:pt x="54" y="108"/>
                    </a:lnTo>
                    <a:lnTo>
                      <a:pt x="46" y="110"/>
                    </a:lnTo>
                    <a:lnTo>
                      <a:pt x="36" y="112"/>
                    </a:lnTo>
                    <a:lnTo>
                      <a:pt x="26" y="110"/>
                    </a:lnTo>
                    <a:lnTo>
                      <a:pt x="18" y="108"/>
                    </a:lnTo>
                    <a:lnTo>
                      <a:pt x="12" y="102"/>
                    </a:lnTo>
                    <a:lnTo>
                      <a:pt x="6" y="96"/>
                    </a:lnTo>
                    <a:lnTo>
                      <a:pt x="2" y="88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3" name="Rectangle 126"/>
              <p:cNvSpPr>
                <a:spLocks noChangeAspect="1" noChangeArrowheads="1"/>
              </p:cNvSpPr>
              <p:nvPr/>
            </p:nvSpPr>
            <p:spPr bwMode="auto">
              <a:xfrm>
                <a:off x="4380" y="3938"/>
                <a:ext cx="25" cy="25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44" name="Freeform 127"/>
              <p:cNvSpPr>
                <a:spLocks noChangeAspect="1"/>
              </p:cNvSpPr>
              <p:nvPr/>
            </p:nvSpPr>
            <p:spPr bwMode="auto">
              <a:xfrm>
                <a:off x="4418" y="3848"/>
                <a:ext cx="93" cy="140"/>
              </a:xfrm>
              <a:custGeom>
                <a:avLst/>
                <a:gdLst>
                  <a:gd name="T0" fmla="*/ 0 w 74"/>
                  <a:gd name="T1" fmla="*/ 123 h 112"/>
                  <a:gd name="T2" fmla="*/ 31 w 74"/>
                  <a:gd name="T3" fmla="*/ 119 h 112"/>
                  <a:gd name="T4" fmla="*/ 35 w 74"/>
                  <a:gd name="T5" fmla="*/ 129 h 112"/>
                  <a:gd name="T6" fmla="*/ 41 w 74"/>
                  <a:gd name="T7" fmla="*/ 138 h 112"/>
                  <a:gd name="T8" fmla="*/ 48 w 74"/>
                  <a:gd name="T9" fmla="*/ 144 h 112"/>
                  <a:gd name="T10" fmla="*/ 57 w 74"/>
                  <a:gd name="T11" fmla="*/ 144 h 112"/>
                  <a:gd name="T12" fmla="*/ 67 w 74"/>
                  <a:gd name="T13" fmla="*/ 144 h 112"/>
                  <a:gd name="T14" fmla="*/ 75 w 74"/>
                  <a:gd name="T15" fmla="*/ 138 h 112"/>
                  <a:gd name="T16" fmla="*/ 79 w 74"/>
                  <a:gd name="T17" fmla="*/ 131 h 112"/>
                  <a:gd name="T18" fmla="*/ 82 w 74"/>
                  <a:gd name="T19" fmla="*/ 125 h 112"/>
                  <a:gd name="T20" fmla="*/ 85 w 74"/>
                  <a:gd name="T21" fmla="*/ 116 h 112"/>
                  <a:gd name="T22" fmla="*/ 82 w 74"/>
                  <a:gd name="T23" fmla="*/ 106 h 112"/>
                  <a:gd name="T24" fmla="*/ 79 w 74"/>
                  <a:gd name="T25" fmla="*/ 100 h 112"/>
                  <a:gd name="T26" fmla="*/ 75 w 74"/>
                  <a:gd name="T27" fmla="*/ 94 h 112"/>
                  <a:gd name="T28" fmla="*/ 69 w 74"/>
                  <a:gd name="T29" fmla="*/ 88 h 112"/>
                  <a:gd name="T30" fmla="*/ 57 w 74"/>
                  <a:gd name="T31" fmla="*/ 88 h 112"/>
                  <a:gd name="T32" fmla="*/ 48 w 74"/>
                  <a:gd name="T33" fmla="*/ 88 h 112"/>
                  <a:gd name="T34" fmla="*/ 41 w 74"/>
                  <a:gd name="T35" fmla="*/ 94 h 112"/>
                  <a:gd name="T36" fmla="*/ 31 w 74"/>
                  <a:gd name="T37" fmla="*/ 100 h 112"/>
                  <a:gd name="T38" fmla="*/ 4 w 74"/>
                  <a:gd name="T39" fmla="*/ 94 h 112"/>
                  <a:gd name="T40" fmla="*/ 23 w 74"/>
                  <a:gd name="T41" fmla="*/ 0 h 112"/>
                  <a:gd name="T42" fmla="*/ 111 w 74"/>
                  <a:gd name="T43" fmla="*/ 0 h 112"/>
                  <a:gd name="T44" fmla="*/ 111 w 74"/>
                  <a:gd name="T45" fmla="*/ 35 h 112"/>
                  <a:gd name="T46" fmla="*/ 50 w 74"/>
                  <a:gd name="T47" fmla="*/ 35 h 112"/>
                  <a:gd name="T48" fmla="*/ 44 w 74"/>
                  <a:gd name="T49" fmla="*/ 63 h 112"/>
                  <a:gd name="T50" fmla="*/ 54 w 74"/>
                  <a:gd name="T51" fmla="*/ 60 h 112"/>
                  <a:gd name="T52" fmla="*/ 67 w 74"/>
                  <a:gd name="T53" fmla="*/ 56 h 112"/>
                  <a:gd name="T54" fmla="*/ 79 w 74"/>
                  <a:gd name="T55" fmla="*/ 60 h 112"/>
                  <a:gd name="T56" fmla="*/ 92 w 74"/>
                  <a:gd name="T57" fmla="*/ 63 h 112"/>
                  <a:gd name="T58" fmla="*/ 101 w 74"/>
                  <a:gd name="T59" fmla="*/ 72 h 112"/>
                  <a:gd name="T60" fmla="*/ 111 w 74"/>
                  <a:gd name="T61" fmla="*/ 85 h 112"/>
                  <a:gd name="T62" fmla="*/ 113 w 74"/>
                  <a:gd name="T63" fmla="*/ 96 h 112"/>
                  <a:gd name="T64" fmla="*/ 117 w 74"/>
                  <a:gd name="T65" fmla="*/ 113 h 112"/>
                  <a:gd name="T66" fmla="*/ 113 w 74"/>
                  <a:gd name="T67" fmla="*/ 129 h 112"/>
                  <a:gd name="T68" fmla="*/ 111 w 74"/>
                  <a:gd name="T69" fmla="*/ 141 h 112"/>
                  <a:gd name="T70" fmla="*/ 104 w 74"/>
                  <a:gd name="T71" fmla="*/ 154 h 112"/>
                  <a:gd name="T72" fmla="*/ 94 w 74"/>
                  <a:gd name="T73" fmla="*/ 163 h 112"/>
                  <a:gd name="T74" fmla="*/ 85 w 74"/>
                  <a:gd name="T75" fmla="*/ 169 h 112"/>
                  <a:gd name="T76" fmla="*/ 73 w 74"/>
                  <a:gd name="T77" fmla="*/ 173 h 112"/>
                  <a:gd name="T78" fmla="*/ 57 w 74"/>
                  <a:gd name="T79" fmla="*/ 175 h 112"/>
                  <a:gd name="T80" fmla="*/ 41 w 74"/>
                  <a:gd name="T81" fmla="*/ 173 h 112"/>
                  <a:gd name="T82" fmla="*/ 29 w 74"/>
                  <a:gd name="T83" fmla="*/ 169 h 112"/>
                  <a:gd name="T84" fmla="*/ 19 w 74"/>
                  <a:gd name="T85" fmla="*/ 160 h 112"/>
                  <a:gd name="T86" fmla="*/ 10 w 74"/>
                  <a:gd name="T87" fmla="*/ 150 h 112"/>
                  <a:gd name="T88" fmla="*/ 4 w 74"/>
                  <a:gd name="T89" fmla="*/ 138 h 112"/>
                  <a:gd name="T90" fmla="*/ 0 w 74"/>
                  <a:gd name="T91" fmla="*/ 123 h 11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74"/>
                  <a:gd name="T139" fmla="*/ 0 h 112"/>
                  <a:gd name="T140" fmla="*/ 74 w 74"/>
                  <a:gd name="T141" fmla="*/ 112 h 11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74" h="112">
                    <a:moveTo>
                      <a:pt x="0" y="78"/>
                    </a:moveTo>
                    <a:lnTo>
                      <a:pt x="20" y="76"/>
                    </a:lnTo>
                    <a:lnTo>
                      <a:pt x="22" y="82"/>
                    </a:lnTo>
                    <a:lnTo>
                      <a:pt x="26" y="88"/>
                    </a:lnTo>
                    <a:lnTo>
                      <a:pt x="30" y="92"/>
                    </a:lnTo>
                    <a:lnTo>
                      <a:pt x="36" y="92"/>
                    </a:lnTo>
                    <a:lnTo>
                      <a:pt x="42" y="92"/>
                    </a:lnTo>
                    <a:lnTo>
                      <a:pt x="48" y="88"/>
                    </a:lnTo>
                    <a:lnTo>
                      <a:pt x="50" y="84"/>
                    </a:lnTo>
                    <a:lnTo>
                      <a:pt x="52" y="80"/>
                    </a:lnTo>
                    <a:lnTo>
                      <a:pt x="54" y="74"/>
                    </a:lnTo>
                    <a:lnTo>
                      <a:pt x="52" y="68"/>
                    </a:lnTo>
                    <a:lnTo>
                      <a:pt x="50" y="64"/>
                    </a:lnTo>
                    <a:lnTo>
                      <a:pt x="48" y="60"/>
                    </a:lnTo>
                    <a:lnTo>
                      <a:pt x="44" y="56"/>
                    </a:lnTo>
                    <a:lnTo>
                      <a:pt x="36" y="56"/>
                    </a:lnTo>
                    <a:lnTo>
                      <a:pt x="30" y="56"/>
                    </a:lnTo>
                    <a:lnTo>
                      <a:pt x="26" y="60"/>
                    </a:lnTo>
                    <a:lnTo>
                      <a:pt x="20" y="64"/>
                    </a:lnTo>
                    <a:lnTo>
                      <a:pt x="2" y="60"/>
                    </a:lnTo>
                    <a:lnTo>
                      <a:pt x="14" y="0"/>
                    </a:lnTo>
                    <a:lnTo>
                      <a:pt x="70" y="0"/>
                    </a:lnTo>
                    <a:lnTo>
                      <a:pt x="70" y="22"/>
                    </a:lnTo>
                    <a:lnTo>
                      <a:pt x="32" y="22"/>
                    </a:lnTo>
                    <a:lnTo>
                      <a:pt x="28" y="40"/>
                    </a:lnTo>
                    <a:lnTo>
                      <a:pt x="34" y="38"/>
                    </a:lnTo>
                    <a:lnTo>
                      <a:pt x="42" y="36"/>
                    </a:lnTo>
                    <a:lnTo>
                      <a:pt x="50" y="38"/>
                    </a:lnTo>
                    <a:lnTo>
                      <a:pt x="58" y="40"/>
                    </a:lnTo>
                    <a:lnTo>
                      <a:pt x="64" y="46"/>
                    </a:lnTo>
                    <a:lnTo>
                      <a:pt x="70" y="54"/>
                    </a:lnTo>
                    <a:lnTo>
                      <a:pt x="72" y="62"/>
                    </a:lnTo>
                    <a:lnTo>
                      <a:pt x="74" y="72"/>
                    </a:lnTo>
                    <a:lnTo>
                      <a:pt x="72" y="82"/>
                    </a:lnTo>
                    <a:lnTo>
                      <a:pt x="70" y="90"/>
                    </a:lnTo>
                    <a:lnTo>
                      <a:pt x="66" y="98"/>
                    </a:lnTo>
                    <a:lnTo>
                      <a:pt x="60" y="104"/>
                    </a:lnTo>
                    <a:lnTo>
                      <a:pt x="54" y="108"/>
                    </a:lnTo>
                    <a:lnTo>
                      <a:pt x="46" y="110"/>
                    </a:lnTo>
                    <a:lnTo>
                      <a:pt x="36" y="112"/>
                    </a:lnTo>
                    <a:lnTo>
                      <a:pt x="26" y="110"/>
                    </a:lnTo>
                    <a:lnTo>
                      <a:pt x="18" y="108"/>
                    </a:lnTo>
                    <a:lnTo>
                      <a:pt x="12" y="102"/>
                    </a:lnTo>
                    <a:lnTo>
                      <a:pt x="6" y="96"/>
                    </a:lnTo>
                    <a:lnTo>
                      <a:pt x="2" y="88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" name="Freeform 128"/>
              <p:cNvSpPr>
                <a:spLocks noChangeAspect="1" noEditPoints="1"/>
              </p:cNvSpPr>
              <p:nvPr/>
            </p:nvSpPr>
            <p:spPr bwMode="auto">
              <a:xfrm>
                <a:off x="4774" y="3848"/>
                <a:ext cx="100" cy="138"/>
              </a:xfrm>
              <a:custGeom>
                <a:avLst/>
                <a:gdLst>
                  <a:gd name="T0" fmla="*/ 69 w 80"/>
                  <a:gd name="T1" fmla="*/ 173 h 110"/>
                  <a:gd name="T2" fmla="*/ 69 w 80"/>
                  <a:gd name="T3" fmla="*/ 138 h 110"/>
                  <a:gd name="T4" fmla="*/ 0 w 80"/>
                  <a:gd name="T5" fmla="*/ 138 h 110"/>
                  <a:gd name="T6" fmla="*/ 0 w 80"/>
                  <a:gd name="T7" fmla="*/ 107 h 110"/>
                  <a:gd name="T8" fmla="*/ 71 w 80"/>
                  <a:gd name="T9" fmla="*/ 0 h 110"/>
                  <a:gd name="T10" fmla="*/ 100 w 80"/>
                  <a:gd name="T11" fmla="*/ 0 h 110"/>
                  <a:gd name="T12" fmla="*/ 100 w 80"/>
                  <a:gd name="T13" fmla="*/ 107 h 110"/>
                  <a:gd name="T14" fmla="*/ 125 w 80"/>
                  <a:gd name="T15" fmla="*/ 107 h 110"/>
                  <a:gd name="T16" fmla="*/ 125 w 80"/>
                  <a:gd name="T17" fmla="*/ 138 h 110"/>
                  <a:gd name="T18" fmla="*/ 100 w 80"/>
                  <a:gd name="T19" fmla="*/ 138 h 110"/>
                  <a:gd name="T20" fmla="*/ 100 w 80"/>
                  <a:gd name="T21" fmla="*/ 173 h 110"/>
                  <a:gd name="T22" fmla="*/ 69 w 80"/>
                  <a:gd name="T23" fmla="*/ 173 h 110"/>
                  <a:gd name="T24" fmla="*/ 69 w 80"/>
                  <a:gd name="T25" fmla="*/ 107 h 110"/>
                  <a:gd name="T26" fmla="*/ 69 w 80"/>
                  <a:gd name="T27" fmla="*/ 50 h 110"/>
                  <a:gd name="T28" fmla="*/ 31 w 80"/>
                  <a:gd name="T29" fmla="*/ 107 h 110"/>
                  <a:gd name="T30" fmla="*/ 69 w 80"/>
                  <a:gd name="T31" fmla="*/ 107 h 11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80"/>
                  <a:gd name="T49" fmla="*/ 0 h 110"/>
                  <a:gd name="T50" fmla="*/ 80 w 80"/>
                  <a:gd name="T51" fmla="*/ 110 h 11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80" h="110">
                    <a:moveTo>
                      <a:pt x="44" y="110"/>
                    </a:moveTo>
                    <a:lnTo>
                      <a:pt x="44" y="88"/>
                    </a:lnTo>
                    <a:lnTo>
                      <a:pt x="0" y="88"/>
                    </a:lnTo>
                    <a:lnTo>
                      <a:pt x="0" y="68"/>
                    </a:lnTo>
                    <a:lnTo>
                      <a:pt x="46" y="0"/>
                    </a:lnTo>
                    <a:lnTo>
                      <a:pt x="64" y="0"/>
                    </a:lnTo>
                    <a:lnTo>
                      <a:pt x="64" y="68"/>
                    </a:lnTo>
                    <a:lnTo>
                      <a:pt x="80" y="68"/>
                    </a:lnTo>
                    <a:lnTo>
                      <a:pt x="80" y="88"/>
                    </a:lnTo>
                    <a:lnTo>
                      <a:pt x="64" y="88"/>
                    </a:lnTo>
                    <a:lnTo>
                      <a:pt x="64" y="110"/>
                    </a:lnTo>
                    <a:lnTo>
                      <a:pt x="44" y="110"/>
                    </a:lnTo>
                    <a:close/>
                    <a:moveTo>
                      <a:pt x="44" y="68"/>
                    </a:moveTo>
                    <a:lnTo>
                      <a:pt x="44" y="32"/>
                    </a:lnTo>
                    <a:lnTo>
                      <a:pt x="20" y="68"/>
                    </a:lnTo>
                    <a:lnTo>
                      <a:pt x="44" y="6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6" name="Line 129"/>
              <p:cNvSpPr>
                <a:spLocks noChangeAspect="1" noChangeShapeType="1"/>
              </p:cNvSpPr>
              <p:nvPr/>
            </p:nvSpPr>
            <p:spPr bwMode="auto">
              <a:xfrm>
                <a:off x="1412" y="3802"/>
                <a:ext cx="84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7" name="Line 130"/>
              <p:cNvSpPr>
                <a:spLocks noChangeAspect="1" noChangeShapeType="1"/>
              </p:cNvSpPr>
              <p:nvPr/>
            </p:nvSpPr>
            <p:spPr bwMode="auto">
              <a:xfrm flipV="1">
                <a:off x="1496" y="3800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8" name="Line 131"/>
              <p:cNvSpPr>
                <a:spLocks noChangeAspect="1" noChangeShapeType="1"/>
              </p:cNvSpPr>
              <p:nvPr/>
            </p:nvSpPr>
            <p:spPr bwMode="auto">
              <a:xfrm>
                <a:off x="1496" y="3800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" name="Line 132"/>
              <p:cNvSpPr>
                <a:spLocks noChangeAspect="1" noChangeShapeType="1"/>
              </p:cNvSpPr>
              <p:nvPr/>
            </p:nvSpPr>
            <p:spPr bwMode="auto">
              <a:xfrm flipV="1">
                <a:off x="1540" y="3794"/>
                <a:ext cx="1" cy="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0" name="Line 133"/>
              <p:cNvSpPr>
                <a:spLocks noChangeAspect="1" noChangeShapeType="1"/>
              </p:cNvSpPr>
              <p:nvPr/>
            </p:nvSpPr>
            <p:spPr bwMode="auto">
              <a:xfrm>
                <a:off x="1540" y="3794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1" name="Line 134"/>
              <p:cNvSpPr>
                <a:spLocks noChangeAspect="1" noChangeShapeType="1"/>
              </p:cNvSpPr>
              <p:nvPr/>
            </p:nvSpPr>
            <p:spPr bwMode="auto">
              <a:xfrm flipV="1">
                <a:off x="1582" y="3762"/>
                <a:ext cx="1" cy="3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2" name="Line 135"/>
              <p:cNvSpPr>
                <a:spLocks noChangeAspect="1" noChangeShapeType="1"/>
              </p:cNvSpPr>
              <p:nvPr/>
            </p:nvSpPr>
            <p:spPr bwMode="auto">
              <a:xfrm>
                <a:off x="1582" y="3762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3" name="Line 136"/>
              <p:cNvSpPr>
                <a:spLocks noChangeAspect="1" noChangeShapeType="1"/>
              </p:cNvSpPr>
              <p:nvPr/>
            </p:nvSpPr>
            <p:spPr bwMode="auto">
              <a:xfrm flipV="1">
                <a:off x="1624" y="3694"/>
                <a:ext cx="1" cy="6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4" name="Line 137"/>
              <p:cNvSpPr>
                <a:spLocks noChangeAspect="1" noChangeShapeType="1"/>
              </p:cNvSpPr>
              <p:nvPr/>
            </p:nvSpPr>
            <p:spPr bwMode="auto">
              <a:xfrm>
                <a:off x="1624" y="3694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5" name="Line 138"/>
              <p:cNvSpPr>
                <a:spLocks noChangeAspect="1" noChangeShapeType="1"/>
              </p:cNvSpPr>
              <p:nvPr/>
            </p:nvSpPr>
            <p:spPr bwMode="auto">
              <a:xfrm flipV="1">
                <a:off x="1666" y="361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" name="Line 139"/>
              <p:cNvSpPr>
                <a:spLocks noChangeAspect="1" noChangeShapeType="1"/>
              </p:cNvSpPr>
              <p:nvPr/>
            </p:nvSpPr>
            <p:spPr bwMode="auto">
              <a:xfrm>
                <a:off x="1666" y="3612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7" name="Line 140"/>
              <p:cNvSpPr>
                <a:spLocks noChangeAspect="1" noChangeShapeType="1"/>
              </p:cNvSpPr>
              <p:nvPr/>
            </p:nvSpPr>
            <p:spPr bwMode="auto">
              <a:xfrm flipV="1">
                <a:off x="1710" y="3488"/>
                <a:ext cx="1" cy="12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8" name="Line 141"/>
              <p:cNvSpPr>
                <a:spLocks noChangeAspect="1" noChangeShapeType="1"/>
              </p:cNvSpPr>
              <p:nvPr/>
            </p:nvSpPr>
            <p:spPr bwMode="auto">
              <a:xfrm>
                <a:off x="1710" y="3488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9" name="Line 142"/>
              <p:cNvSpPr>
                <a:spLocks noChangeAspect="1" noChangeShapeType="1"/>
              </p:cNvSpPr>
              <p:nvPr/>
            </p:nvSpPr>
            <p:spPr bwMode="auto">
              <a:xfrm flipV="1">
                <a:off x="1752" y="3344"/>
                <a:ext cx="1" cy="14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0" name="Line 143"/>
              <p:cNvSpPr>
                <a:spLocks noChangeAspect="1" noChangeShapeType="1"/>
              </p:cNvSpPr>
              <p:nvPr/>
            </p:nvSpPr>
            <p:spPr bwMode="auto">
              <a:xfrm>
                <a:off x="1752" y="3344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" name="Line 144"/>
              <p:cNvSpPr>
                <a:spLocks noChangeAspect="1" noChangeShapeType="1"/>
              </p:cNvSpPr>
              <p:nvPr/>
            </p:nvSpPr>
            <p:spPr bwMode="auto">
              <a:xfrm flipV="1">
                <a:off x="1794" y="3178"/>
                <a:ext cx="1" cy="16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2" name="Line 145"/>
              <p:cNvSpPr>
                <a:spLocks noChangeAspect="1" noChangeShapeType="1"/>
              </p:cNvSpPr>
              <p:nvPr/>
            </p:nvSpPr>
            <p:spPr bwMode="auto">
              <a:xfrm>
                <a:off x="1794" y="3178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3" name="Line 146"/>
              <p:cNvSpPr>
                <a:spLocks noChangeAspect="1" noChangeShapeType="1"/>
              </p:cNvSpPr>
              <p:nvPr/>
            </p:nvSpPr>
            <p:spPr bwMode="auto">
              <a:xfrm flipV="1">
                <a:off x="1838" y="2982"/>
                <a:ext cx="1" cy="19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4" name="Line 147"/>
              <p:cNvSpPr>
                <a:spLocks noChangeAspect="1" noChangeShapeType="1"/>
              </p:cNvSpPr>
              <p:nvPr/>
            </p:nvSpPr>
            <p:spPr bwMode="auto">
              <a:xfrm>
                <a:off x="1838" y="2982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5" name="Line 148"/>
              <p:cNvSpPr>
                <a:spLocks noChangeAspect="1" noChangeShapeType="1"/>
              </p:cNvSpPr>
              <p:nvPr/>
            </p:nvSpPr>
            <p:spPr bwMode="auto">
              <a:xfrm flipV="1">
                <a:off x="1880" y="2654"/>
                <a:ext cx="1" cy="32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" name="Line 149"/>
              <p:cNvSpPr>
                <a:spLocks noChangeAspect="1" noChangeShapeType="1"/>
              </p:cNvSpPr>
              <p:nvPr/>
            </p:nvSpPr>
            <p:spPr bwMode="auto">
              <a:xfrm>
                <a:off x="1880" y="2654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" name="Line 150"/>
              <p:cNvSpPr>
                <a:spLocks noChangeAspect="1" noChangeShapeType="1"/>
              </p:cNvSpPr>
              <p:nvPr/>
            </p:nvSpPr>
            <p:spPr bwMode="auto">
              <a:xfrm flipV="1">
                <a:off x="1922" y="2288"/>
                <a:ext cx="1" cy="36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" name="Line 151"/>
              <p:cNvSpPr>
                <a:spLocks noChangeAspect="1" noChangeShapeType="1"/>
              </p:cNvSpPr>
              <p:nvPr/>
            </p:nvSpPr>
            <p:spPr bwMode="auto">
              <a:xfrm>
                <a:off x="1922" y="2288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9" name="Line 152"/>
              <p:cNvSpPr>
                <a:spLocks noChangeAspect="1" noChangeShapeType="1"/>
              </p:cNvSpPr>
              <p:nvPr/>
            </p:nvSpPr>
            <p:spPr bwMode="auto">
              <a:xfrm flipV="1">
                <a:off x="1964" y="1910"/>
                <a:ext cx="1" cy="37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0" name="Line 153"/>
              <p:cNvSpPr>
                <a:spLocks noChangeAspect="1" noChangeShapeType="1"/>
              </p:cNvSpPr>
              <p:nvPr/>
            </p:nvSpPr>
            <p:spPr bwMode="auto">
              <a:xfrm>
                <a:off x="1964" y="1910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1" name="Line 154"/>
              <p:cNvSpPr>
                <a:spLocks noChangeAspect="1" noChangeShapeType="1"/>
              </p:cNvSpPr>
              <p:nvPr/>
            </p:nvSpPr>
            <p:spPr bwMode="auto">
              <a:xfrm flipV="1">
                <a:off x="2008" y="1630"/>
                <a:ext cx="1" cy="28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2" name="Line 155"/>
              <p:cNvSpPr>
                <a:spLocks noChangeAspect="1" noChangeShapeType="1"/>
              </p:cNvSpPr>
              <p:nvPr/>
            </p:nvSpPr>
            <p:spPr bwMode="auto">
              <a:xfrm>
                <a:off x="2008" y="1630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3" name="Line 156"/>
              <p:cNvSpPr>
                <a:spLocks noChangeAspect="1" noChangeShapeType="1"/>
              </p:cNvSpPr>
              <p:nvPr/>
            </p:nvSpPr>
            <p:spPr bwMode="auto">
              <a:xfrm flipV="1">
                <a:off x="2050" y="1486"/>
                <a:ext cx="1" cy="14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" name="Line 157"/>
              <p:cNvSpPr>
                <a:spLocks noChangeAspect="1" noChangeShapeType="1"/>
              </p:cNvSpPr>
              <p:nvPr/>
            </p:nvSpPr>
            <p:spPr bwMode="auto">
              <a:xfrm>
                <a:off x="2050" y="1486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5" name="Line 158"/>
              <p:cNvSpPr>
                <a:spLocks noChangeAspect="1" noChangeShapeType="1"/>
              </p:cNvSpPr>
              <p:nvPr/>
            </p:nvSpPr>
            <p:spPr bwMode="auto">
              <a:xfrm flipV="1">
                <a:off x="2092" y="1428"/>
                <a:ext cx="1" cy="5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6" name="Line 159"/>
              <p:cNvSpPr>
                <a:spLocks noChangeAspect="1" noChangeShapeType="1"/>
              </p:cNvSpPr>
              <p:nvPr/>
            </p:nvSpPr>
            <p:spPr bwMode="auto">
              <a:xfrm>
                <a:off x="2092" y="1428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7" name="Line 160"/>
              <p:cNvSpPr>
                <a:spLocks noChangeAspect="1" noChangeShapeType="1"/>
              </p:cNvSpPr>
              <p:nvPr/>
            </p:nvSpPr>
            <p:spPr bwMode="auto">
              <a:xfrm>
                <a:off x="2134" y="1428"/>
                <a:ext cx="1" cy="17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8" name="Line 161"/>
              <p:cNvSpPr>
                <a:spLocks noChangeAspect="1" noChangeShapeType="1"/>
              </p:cNvSpPr>
              <p:nvPr/>
            </p:nvSpPr>
            <p:spPr bwMode="auto">
              <a:xfrm>
                <a:off x="2134" y="1604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9" name="Line 162"/>
              <p:cNvSpPr>
                <a:spLocks noChangeAspect="1" noChangeShapeType="1"/>
              </p:cNvSpPr>
              <p:nvPr/>
            </p:nvSpPr>
            <p:spPr bwMode="auto">
              <a:xfrm>
                <a:off x="2178" y="1604"/>
                <a:ext cx="1" cy="44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0" name="Line 163"/>
              <p:cNvSpPr>
                <a:spLocks noChangeAspect="1" noChangeShapeType="1"/>
              </p:cNvSpPr>
              <p:nvPr/>
            </p:nvSpPr>
            <p:spPr bwMode="auto">
              <a:xfrm>
                <a:off x="2178" y="2044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1" name="Line 164"/>
              <p:cNvSpPr>
                <a:spLocks noChangeAspect="1" noChangeShapeType="1"/>
              </p:cNvSpPr>
              <p:nvPr/>
            </p:nvSpPr>
            <p:spPr bwMode="auto">
              <a:xfrm>
                <a:off x="2220" y="2044"/>
                <a:ext cx="1" cy="30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2" name="Line 165"/>
              <p:cNvSpPr>
                <a:spLocks noChangeAspect="1" noChangeShapeType="1"/>
              </p:cNvSpPr>
              <p:nvPr/>
            </p:nvSpPr>
            <p:spPr bwMode="auto">
              <a:xfrm>
                <a:off x="2220" y="2344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3" name="Line 166"/>
              <p:cNvSpPr>
                <a:spLocks noChangeAspect="1" noChangeShapeType="1"/>
              </p:cNvSpPr>
              <p:nvPr/>
            </p:nvSpPr>
            <p:spPr bwMode="auto">
              <a:xfrm>
                <a:off x="2262" y="2344"/>
                <a:ext cx="1" cy="25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" name="Line 167"/>
              <p:cNvSpPr>
                <a:spLocks noChangeAspect="1" noChangeShapeType="1"/>
              </p:cNvSpPr>
              <p:nvPr/>
            </p:nvSpPr>
            <p:spPr bwMode="auto">
              <a:xfrm>
                <a:off x="2262" y="2594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" name="Line 168"/>
              <p:cNvSpPr>
                <a:spLocks noChangeAspect="1" noChangeShapeType="1"/>
              </p:cNvSpPr>
              <p:nvPr/>
            </p:nvSpPr>
            <p:spPr bwMode="auto">
              <a:xfrm>
                <a:off x="2306" y="2594"/>
                <a:ext cx="1" cy="17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" name="Line 169"/>
              <p:cNvSpPr>
                <a:spLocks noChangeAspect="1" noChangeShapeType="1"/>
              </p:cNvSpPr>
              <p:nvPr/>
            </p:nvSpPr>
            <p:spPr bwMode="auto">
              <a:xfrm>
                <a:off x="2306" y="2772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" name="Line 170"/>
              <p:cNvSpPr>
                <a:spLocks noChangeAspect="1" noChangeShapeType="1"/>
              </p:cNvSpPr>
              <p:nvPr/>
            </p:nvSpPr>
            <p:spPr bwMode="auto">
              <a:xfrm>
                <a:off x="2348" y="2772"/>
                <a:ext cx="1" cy="24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" name="Line 171"/>
              <p:cNvSpPr>
                <a:spLocks noChangeAspect="1" noChangeShapeType="1"/>
              </p:cNvSpPr>
              <p:nvPr/>
            </p:nvSpPr>
            <p:spPr bwMode="auto">
              <a:xfrm>
                <a:off x="2348" y="3018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9" name="Line 172"/>
              <p:cNvSpPr>
                <a:spLocks noChangeAspect="1" noChangeShapeType="1"/>
              </p:cNvSpPr>
              <p:nvPr/>
            </p:nvSpPr>
            <p:spPr bwMode="auto">
              <a:xfrm>
                <a:off x="2390" y="3018"/>
                <a:ext cx="1" cy="11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0" name="Line 173"/>
              <p:cNvSpPr>
                <a:spLocks noChangeAspect="1" noChangeShapeType="1"/>
              </p:cNvSpPr>
              <p:nvPr/>
            </p:nvSpPr>
            <p:spPr bwMode="auto">
              <a:xfrm>
                <a:off x="2390" y="3136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1" name="Line 174"/>
              <p:cNvSpPr>
                <a:spLocks noChangeAspect="1" noChangeShapeType="1"/>
              </p:cNvSpPr>
              <p:nvPr/>
            </p:nvSpPr>
            <p:spPr bwMode="auto">
              <a:xfrm>
                <a:off x="2432" y="3136"/>
                <a:ext cx="1" cy="11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2" name="Line 175"/>
              <p:cNvSpPr>
                <a:spLocks noChangeAspect="1" noChangeShapeType="1"/>
              </p:cNvSpPr>
              <p:nvPr/>
            </p:nvSpPr>
            <p:spPr bwMode="auto">
              <a:xfrm>
                <a:off x="2432" y="3254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3" name="Line 176"/>
              <p:cNvSpPr>
                <a:spLocks noChangeAspect="1" noChangeShapeType="1"/>
              </p:cNvSpPr>
              <p:nvPr/>
            </p:nvSpPr>
            <p:spPr bwMode="auto">
              <a:xfrm>
                <a:off x="2476" y="3254"/>
                <a:ext cx="1" cy="8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" name="Line 177"/>
              <p:cNvSpPr>
                <a:spLocks noChangeAspect="1" noChangeShapeType="1"/>
              </p:cNvSpPr>
              <p:nvPr/>
            </p:nvSpPr>
            <p:spPr bwMode="auto">
              <a:xfrm>
                <a:off x="2476" y="3342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" name="Line 178"/>
              <p:cNvSpPr>
                <a:spLocks noChangeAspect="1" noChangeShapeType="1"/>
              </p:cNvSpPr>
              <p:nvPr/>
            </p:nvSpPr>
            <p:spPr bwMode="auto">
              <a:xfrm>
                <a:off x="2518" y="3342"/>
                <a:ext cx="1" cy="13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6" name="Line 179"/>
              <p:cNvSpPr>
                <a:spLocks noChangeAspect="1" noChangeShapeType="1"/>
              </p:cNvSpPr>
              <p:nvPr/>
            </p:nvSpPr>
            <p:spPr bwMode="auto">
              <a:xfrm>
                <a:off x="2518" y="3474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7" name="Line 180"/>
              <p:cNvSpPr>
                <a:spLocks noChangeAspect="1" noChangeShapeType="1"/>
              </p:cNvSpPr>
              <p:nvPr/>
            </p:nvSpPr>
            <p:spPr bwMode="auto">
              <a:xfrm>
                <a:off x="2560" y="3474"/>
                <a:ext cx="1" cy="1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" name="Line 181"/>
              <p:cNvSpPr>
                <a:spLocks noChangeAspect="1" noChangeShapeType="1"/>
              </p:cNvSpPr>
              <p:nvPr/>
            </p:nvSpPr>
            <p:spPr bwMode="auto">
              <a:xfrm>
                <a:off x="2560" y="3492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9" name="Line 182"/>
              <p:cNvSpPr>
                <a:spLocks noChangeAspect="1" noChangeShapeType="1"/>
              </p:cNvSpPr>
              <p:nvPr/>
            </p:nvSpPr>
            <p:spPr bwMode="auto">
              <a:xfrm>
                <a:off x="2602" y="3492"/>
                <a:ext cx="1" cy="6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0" name="Line 183"/>
              <p:cNvSpPr>
                <a:spLocks noChangeAspect="1" noChangeShapeType="1"/>
              </p:cNvSpPr>
              <p:nvPr/>
            </p:nvSpPr>
            <p:spPr bwMode="auto">
              <a:xfrm>
                <a:off x="2602" y="3556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1" name="Line 184"/>
              <p:cNvSpPr>
                <a:spLocks noChangeAspect="1" noChangeShapeType="1"/>
              </p:cNvSpPr>
              <p:nvPr/>
            </p:nvSpPr>
            <p:spPr bwMode="auto">
              <a:xfrm>
                <a:off x="2646" y="3556"/>
                <a:ext cx="1" cy="2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2" name="Line 185"/>
              <p:cNvSpPr>
                <a:spLocks noChangeAspect="1" noChangeShapeType="1"/>
              </p:cNvSpPr>
              <p:nvPr/>
            </p:nvSpPr>
            <p:spPr bwMode="auto">
              <a:xfrm>
                <a:off x="2646" y="3582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" name="Line 186"/>
              <p:cNvSpPr>
                <a:spLocks noChangeAspect="1" noChangeShapeType="1"/>
              </p:cNvSpPr>
              <p:nvPr/>
            </p:nvSpPr>
            <p:spPr bwMode="auto">
              <a:xfrm>
                <a:off x="2688" y="3582"/>
                <a:ext cx="1" cy="3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4" name="Line 187"/>
              <p:cNvSpPr>
                <a:spLocks noChangeAspect="1" noChangeShapeType="1"/>
              </p:cNvSpPr>
              <p:nvPr/>
            </p:nvSpPr>
            <p:spPr bwMode="auto">
              <a:xfrm>
                <a:off x="2688" y="3614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" name="Line 188"/>
              <p:cNvSpPr>
                <a:spLocks noChangeAspect="1" noChangeShapeType="1"/>
              </p:cNvSpPr>
              <p:nvPr/>
            </p:nvSpPr>
            <p:spPr bwMode="auto">
              <a:xfrm>
                <a:off x="2730" y="3614"/>
                <a:ext cx="1" cy="1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" name="Line 189"/>
              <p:cNvSpPr>
                <a:spLocks noChangeAspect="1" noChangeShapeType="1"/>
              </p:cNvSpPr>
              <p:nvPr/>
            </p:nvSpPr>
            <p:spPr bwMode="auto">
              <a:xfrm>
                <a:off x="2730" y="3630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7" name="Line 190"/>
              <p:cNvSpPr>
                <a:spLocks noChangeAspect="1" noChangeShapeType="1"/>
              </p:cNvSpPr>
              <p:nvPr/>
            </p:nvSpPr>
            <p:spPr bwMode="auto">
              <a:xfrm>
                <a:off x="2774" y="3630"/>
                <a:ext cx="1" cy="1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8" name="Line 191"/>
              <p:cNvSpPr>
                <a:spLocks noChangeAspect="1" noChangeShapeType="1"/>
              </p:cNvSpPr>
              <p:nvPr/>
            </p:nvSpPr>
            <p:spPr bwMode="auto">
              <a:xfrm>
                <a:off x="2774" y="3646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" name="Line 192"/>
              <p:cNvSpPr>
                <a:spLocks noChangeAspect="1" noChangeShapeType="1"/>
              </p:cNvSpPr>
              <p:nvPr/>
            </p:nvSpPr>
            <p:spPr bwMode="auto">
              <a:xfrm>
                <a:off x="2816" y="3646"/>
                <a:ext cx="1" cy="1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0" name="Line 193"/>
              <p:cNvSpPr>
                <a:spLocks noChangeAspect="1" noChangeShapeType="1"/>
              </p:cNvSpPr>
              <p:nvPr/>
            </p:nvSpPr>
            <p:spPr bwMode="auto">
              <a:xfrm>
                <a:off x="2816" y="3656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" name="Line 194"/>
              <p:cNvSpPr>
                <a:spLocks noChangeAspect="1" noChangeShapeType="1"/>
              </p:cNvSpPr>
              <p:nvPr/>
            </p:nvSpPr>
            <p:spPr bwMode="auto">
              <a:xfrm>
                <a:off x="2858" y="3656"/>
                <a:ext cx="1" cy="1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" name="Line 195"/>
              <p:cNvSpPr>
                <a:spLocks noChangeAspect="1" noChangeShapeType="1"/>
              </p:cNvSpPr>
              <p:nvPr/>
            </p:nvSpPr>
            <p:spPr bwMode="auto">
              <a:xfrm>
                <a:off x="2858" y="3668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" name="Line 196"/>
              <p:cNvSpPr>
                <a:spLocks noChangeAspect="1" noChangeShapeType="1"/>
              </p:cNvSpPr>
              <p:nvPr/>
            </p:nvSpPr>
            <p:spPr bwMode="auto">
              <a:xfrm>
                <a:off x="2900" y="3668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" name="Line 197"/>
              <p:cNvSpPr>
                <a:spLocks noChangeAspect="1" noChangeShapeType="1"/>
              </p:cNvSpPr>
              <p:nvPr/>
            </p:nvSpPr>
            <p:spPr bwMode="auto">
              <a:xfrm>
                <a:off x="2900" y="3698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" name="Line 198"/>
              <p:cNvSpPr>
                <a:spLocks noChangeAspect="1" noChangeShapeType="1"/>
              </p:cNvSpPr>
              <p:nvPr/>
            </p:nvSpPr>
            <p:spPr bwMode="auto">
              <a:xfrm flipV="1">
                <a:off x="2944" y="3696"/>
                <a:ext cx="1" cy="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" name="Line 199"/>
              <p:cNvSpPr>
                <a:spLocks noChangeAspect="1" noChangeShapeType="1"/>
              </p:cNvSpPr>
              <p:nvPr/>
            </p:nvSpPr>
            <p:spPr bwMode="auto">
              <a:xfrm>
                <a:off x="2944" y="3696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" name="Line 200"/>
              <p:cNvSpPr>
                <a:spLocks noChangeAspect="1" noChangeShapeType="1"/>
              </p:cNvSpPr>
              <p:nvPr/>
            </p:nvSpPr>
            <p:spPr bwMode="auto">
              <a:xfrm>
                <a:off x="2986" y="3696"/>
                <a:ext cx="1" cy="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" name="Line 201"/>
              <p:cNvSpPr>
                <a:spLocks noChangeAspect="1" noChangeShapeType="1"/>
              </p:cNvSpPr>
              <p:nvPr/>
            </p:nvSpPr>
            <p:spPr bwMode="auto">
              <a:xfrm>
                <a:off x="2986" y="3700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" name="Line 202"/>
              <p:cNvSpPr>
                <a:spLocks noChangeAspect="1" noChangeShapeType="1"/>
              </p:cNvSpPr>
              <p:nvPr/>
            </p:nvSpPr>
            <p:spPr bwMode="auto">
              <a:xfrm>
                <a:off x="3028" y="3700"/>
                <a:ext cx="1" cy="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0" name="Line 203"/>
              <p:cNvSpPr>
                <a:spLocks noChangeAspect="1" noChangeShapeType="1"/>
              </p:cNvSpPr>
              <p:nvPr/>
            </p:nvSpPr>
            <p:spPr bwMode="auto">
              <a:xfrm>
                <a:off x="3028" y="3702"/>
                <a:ext cx="86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1" name="Line 204"/>
              <p:cNvSpPr>
                <a:spLocks noChangeAspect="1" noChangeShapeType="1"/>
              </p:cNvSpPr>
              <p:nvPr/>
            </p:nvSpPr>
            <p:spPr bwMode="auto">
              <a:xfrm>
                <a:off x="3114" y="3702"/>
                <a:ext cx="1" cy="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2" name="Line 205"/>
              <p:cNvSpPr>
                <a:spLocks noChangeAspect="1" noChangeShapeType="1"/>
              </p:cNvSpPr>
              <p:nvPr/>
            </p:nvSpPr>
            <p:spPr bwMode="auto">
              <a:xfrm>
                <a:off x="3114" y="3710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3" name="Line 206"/>
              <p:cNvSpPr>
                <a:spLocks noChangeAspect="1" noChangeShapeType="1"/>
              </p:cNvSpPr>
              <p:nvPr/>
            </p:nvSpPr>
            <p:spPr bwMode="auto">
              <a:xfrm>
                <a:off x="3156" y="3710"/>
                <a:ext cx="1" cy="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4" name="Line 207"/>
              <p:cNvSpPr>
                <a:spLocks noChangeAspect="1" noChangeShapeType="1"/>
              </p:cNvSpPr>
              <p:nvPr/>
            </p:nvSpPr>
            <p:spPr bwMode="auto">
              <a:xfrm>
                <a:off x="3156" y="3718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" name="Line 208"/>
              <p:cNvSpPr>
                <a:spLocks noChangeAspect="1" noChangeShapeType="1"/>
              </p:cNvSpPr>
              <p:nvPr/>
            </p:nvSpPr>
            <p:spPr bwMode="auto">
              <a:xfrm>
                <a:off x="3198" y="3718"/>
                <a:ext cx="1" cy="1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" name="Line 209"/>
              <p:cNvSpPr>
                <a:spLocks noChangeAspect="1" noChangeShapeType="1"/>
              </p:cNvSpPr>
              <p:nvPr/>
            </p:nvSpPr>
            <p:spPr bwMode="auto">
              <a:xfrm>
                <a:off x="3198" y="3732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" name="Line 210"/>
              <p:cNvSpPr>
                <a:spLocks noChangeAspect="1" noChangeShapeType="1"/>
              </p:cNvSpPr>
              <p:nvPr/>
            </p:nvSpPr>
            <p:spPr bwMode="auto">
              <a:xfrm flipV="1">
                <a:off x="3240" y="3716"/>
                <a:ext cx="1" cy="1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" name="Line 211"/>
              <p:cNvSpPr>
                <a:spLocks noChangeAspect="1" noChangeShapeType="1"/>
              </p:cNvSpPr>
              <p:nvPr/>
            </p:nvSpPr>
            <p:spPr bwMode="auto">
              <a:xfrm>
                <a:off x="3240" y="3716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" name="Line 212"/>
              <p:cNvSpPr>
                <a:spLocks noChangeAspect="1" noChangeShapeType="1"/>
              </p:cNvSpPr>
              <p:nvPr/>
            </p:nvSpPr>
            <p:spPr bwMode="auto">
              <a:xfrm flipV="1">
                <a:off x="3284" y="3714"/>
                <a:ext cx="1" cy="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" name="Line 213"/>
              <p:cNvSpPr>
                <a:spLocks noChangeAspect="1" noChangeShapeType="1"/>
              </p:cNvSpPr>
              <p:nvPr/>
            </p:nvSpPr>
            <p:spPr bwMode="auto">
              <a:xfrm>
                <a:off x="3284" y="3714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1" name="Line 214"/>
              <p:cNvSpPr>
                <a:spLocks noChangeAspect="1" noChangeShapeType="1"/>
              </p:cNvSpPr>
              <p:nvPr/>
            </p:nvSpPr>
            <p:spPr bwMode="auto">
              <a:xfrm flipV="1">
                <a:off x="3326" y="3712"/>
                <a:ext cx="1" cy="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2" name="Line 215"/>
              <p:cNvSpPr>
                <a:spLocks noChangeAspect="1" noChangeShapeType="1"/>
              </p:cNvSpPr>
              <p:nvPr/>
            </p:nvSpPr>
            <p:spPr bwMode="auto">
              <a:xfrm>
                <a:off x="3326" y="3712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3" name="Line 216"/>
              <p:cNvSpPr>
                <a:spLocks noChangeAspect="1" noChangeShapeType="1"/>
              </p:cNvSpPr>
              <p:nvPr/>
            </p:nvSpPr>
            <p:spPr bwMode="auto">
              <a:xfrm>
                <a:off x="3368" y="3712"/>
                <a:ext cx="1" cy="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4" name="Line 217"/>
              <p:cNvSpPr>
                <a:spLocks noChangeAspect="1" noChangeShapeType="1"/>
              </p:cNvSpPr>
              <p:nvPr/>
            </p:nvSpPr>
            <p:spPr bwMode="auto">
              <a:xfrm>
                <a:off x="3368" y="3720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5" name="Line 218"/>
              <p:cNvSpPr>
                <a:spLocks noChangeAspect="1" noChangeShapeType="1"/>
              </p:cNvSpPr>
              <p:nvPr/>
            </p:nvSpPr>
            <p:spPr bwMode="auto">
              <a:xfrm>
                <a:off x="3412" y="3720"/>
                <a:ext cx="1" cy="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6" name="Line 219"/>
              <p:cNvSpPr>
                <a:spLocks noChangeAspect="1" noChangeShapeType="1"/>
              </p:cNvSpPr>
              <p:nvPr/>
            </p:nvSpPr>
            <p:spPr bwMode="auto">
              <a:xfrm>
                <a:off x="3412" y="3726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7" name="Line 220"/>
              <p:cNvSpPr>
                <a:spLocks noChangeAspect="1" noChangeShapeType="1"/>
              </p:cNvSpPr>
              <p:nvPr/>
            </p:nvSpPr>
            <p:spPr bwMode="auto">
              <a:xfrm flipV="1">
                <a:off x="3454" y="3710"/>
                <a:ext cx="1" cy="1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38" name="Group 221"/>
              <p:cNvGrpSpPr>
                <a:grpSpLocks noChangeAspect="1"/>
              </p:cNvGrpSpPr>
              <p:nvPr/>
            </p:nvGrpSpPr>
            <p:grpSpPr bwMode="auto">
              <a:xfrm>
                <a:off x="1412" y="1750"/>
                <a:ext cx="3447" cy="2053"/>
                <a:chOff x="1412" y="1750"/>
                <a:chExt cx="3447" cy="2053"/>
              </a:xfrm>
            </p:grpSpPr>
            <p:sp>
              <p:nvSpPr>
                <p:cNvPr id="389" name="Line 222"/>
                <p:cNvSpPr>
                  <a:spLocks noChangeAspect="1" noChangeShapeType="1"/>
                </p:cNvSpPr>
                <p:nvPr/>
              </p:nvSpPr>
              <p:spPr bwMode="auto">
                <a:xfrm>
                  <a:off x="3454" y="371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90" name="Line 223"/>
                <p:cNvSpPr>
                  <a:spLocks noChangeAspect="1" noChangeShapeType="1"/>
                </p:cNvSpPr>
                <p:nvPr/>
              </p:nvSpPr>
              <p:spPr bwMode="auto">
                <a:xfrm>
                  <a:off x="3496" y="3710"/>
                  <a:ext cx="1" cy="2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91" name="Line 224"/>
                <p:cNvSpPr>
                  <a:spLocks noChangeAspect="1" noChangeShapeType="1"/>
                </p:cNvSpPr>
                <p:nvPr/>
              </p:nvSpPr>
              <p:spPr bwMode="auto">
                <a:xfrm>
                  <a:off x="3496" y="3738"/>
                  <a:ext cx="86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92" name="Line 22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582" y="3736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93" name="Line 226"/>
                <p:cNvSpPr>
                  <a:spLocks noChangeAspect="1" noChangeShapeType="1"/>
                </p:cNvSpPr>
                <p:nvPr/>
              </p:nvSpPr>
              <p:spPr bwMode="auto">
                <a:xfrm>
                  <a:off x="3582" y="3736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94" name="Line 22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624" y="3734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95" name="Line 228"/>
                <p:cNvSpPr>
                  <a:spLocks noChangeAspect="1" noChangeShapeType="1"/>
                </p:cNvSpPr>
                <p:nvPr/>
              </p:nvSpPr>
              <p:spPr bwMode="auto">
                <a:xfrm>
                  <a:off x="3624" y="3734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96" name="Line 229"/>
                <p:cNvSpPr>
                  <a:spLocks noChangeAspect="1" noChangeShapeType="1"/>
                </p:cNvSpPr>
                <p:nvPr/>
              </p:nvSpPr>
              <p:spPr bwMode="auto">
                <a:xfrm>
                  <a:off x="3666" y="3734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97" name="Line 230"/>
                <p:cNvSpPr>
                  <a:spLocks noChangeAspect="1" noChangeShapeType="1"/>
                </p:cNvSpPr>
                <p:nvPr/>
              </p:nvSpPr>
              <p:spPr bwMode="auto">
                <a:xfrm>
                  <a:off x="3666" y="374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98" name="Line 231"/>
                <p:cNvSpPr>
                  <a:spLocks noChangeAspect="1" noChangeShapeType="1"/>
                </p:cNvSpPr>
                <p:nvPr/>
              </p:nvSpPr>
              <p:spPr bwMode="auto">
                <a:xfrm>
                  <a:off x="3708" y="3740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99" name="Line 232"/>
                <p:cNvSpPr>
                  <a:spLocks noChangeAspect="1" noChangeShapeType="1"/>
                </p:cNvSpPr>
                <p:nvPr/>
              </p:nvSpPr>
              <p:spPr bwMode="auto">
                <a:xfrm>
                  <a:off x="3708" y="3756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00" name="Line 23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752" y="3732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01" name="Line 234"/>
                <p:cNvSpPr>
                  <a:spLocks noChangeAspect="1" noChangeShapeType="1"/>
                </p:cNvSpPr>
                <p:nvPr/>
              </p:nvSpPr>
              <p:spPr bwMode="auto">
                <a:xfrm>
                  <a:off x="3752" y="373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02" name="Line 235"/>
                <p:cNvSpPr>
                  <a:spLocks noChangeAspect="1" noChangeShapeType="1"/>
                </p:cNvSpPr>
                <p:nvPr/>
              </p:nvSpPr>
              <p:spPr bwMode="auto">
                <a:xfrm>
                  <a:off x="3794" y="3732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03" name="Line 236"/>
                <p:cNvSpPr>
                  <a:spLocks noChangeAspect="1" noChangeShapeType="1"/>
                </p:cNvSpPr>
                <p:nvPr/>
              </p:nvSpPr>
              <p:spPr bwMode="auto">
                <a:xfrm>
                  <a:off x="3794" y="3734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04" name="Line 237"/>
                <p:cNvSpPr>
                  <a:spLocks noChangeAspect="1" noChangeShapeType="1"/>
                </p:cNvSpPr>
                <p:nvPr/>
              </p:nvSpPr>
              <p:spPr bwMode="auto">
                <a:xfrm>
                  <a:off x="3836" y="3734"/>
                  <a:ext cx="1" cy="1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05" name="Line 238"/>
                <p:cNvSpPr>
                  <a:spLocks noChangeAspect="1" noChangeShapeType="1"/>
                </p:cNvSpPr>
                <p:nvPr/>
              </p:nvSpPr>
              <p:spPr bwMode="auto">
                <a:xfrm>
                  <a:off x="3836" y="3750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06" name="Line 23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880" y="3744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07" name="Line 240"/>
                <p:cNvSpPr>
                  <a:spLocks noChangeAspect="1" noChangeShapeType="1"/>
                </p:cNvSpPr>
                <p:nvPr/>
              </p:nvSpPr>
              <p:spPr bwMode="auto">
                <a:xfrm>
                  <a:off x="3880" y="3744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08" name="Line 24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922" y="3732"/>
                  <a:ext cx="1" cy="12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09" name="Line 242"/>
                <p:cNvSpPr>
                  <a:spLocks noChangeAspect="1" noChangeShapeType="1"/>
                </p:cNvSpPr>
                <p:nvPr/>
              </p:nvSpPr>
              <p:spPr bwMode="auto">
                <a:xfrm>
                  <a:off x="3922" y="373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10" name="Line 24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964" y="3720"/>
                  <a:ext cx="1" cy="12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11" name="Line 244"/>
                <p:cNvSpPr>
                  <a:spLocks noChangeAspect="1" noChangeShapeType="1"/>
                </p:cNvSpPr>
                <p:nvPr/>
              </p:nvSpPr>
              <p:spPr bwMode="auto">
                <a:xfrm>
                  <a:off x="3964" y="372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12" name="Line 245"/>
                <p:cNvSpPr>
                  <a:spLocks noChangeAspect="1" noChangeShapeType="1"/>
                </p:cNvSpPr>
                <p:nvPr/>
              </p:nvSpPr>
              <p:spPr bwMode="auto">
                <a:xfrm>
                  <a:off x="4006" y="3720"/>
                  <a:ext cx="1" cy="2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13" name="Line 246"/>
                <p:cNvSpPr>
                  <a:spLocks noChangeAspect="1" noChangeShapeType="1"/>
                </p:cNvSpPr>
                <p:nvPr/>
              </p:nvSpPr>
              <p:spPr bwMode="auto">
                <a:xfrm>
                  <a:off x="4006" y="3748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14" name="Line 24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050" y="3740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15" name="Line 248"/>
                <p:cNvSpPr>
                  <a:spLocks noChangeAspect="1" noChangeShapeType="1"/>
                </p:cNvSpPr>
                <p:nvPr/>
              </p:nvSpPr>
              <p:spPr bwMode="auto">
                <a:xfrm>
                  <a:off x="4050" y="374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16" name="Line 24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092" y="3722"/>
                  <a:ext cx="1" cy="1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17" name="Line 250"/>
                <p:cNvSpPr>
                  <a:spLocks noChangeAspect="1" noChangeShapeType="1"/>
                </p:cNvSpPr>
                <p:nvPr/>
              </p:nvSpPr>
              <p:spPr bwMode="auto">
                <a:xfrm>
                  <a:off x="4092" y="372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18" name="Line 25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134" y="3716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19" name="Line 252"/>
                <p:cNvSpPr>
                  <a:spLocks noChangeAspect="1" noChangeShapeType="1"/>
                </p:cNvSpPr>
                <p:nvPr/>
              </p:nvSpPr>
              <p:spPr bwMode="auto">
                <a:xfrm>
                  <a:off x="4134" y="3716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0" name="Line 253"/>
                <p:cNvSpPr>
                  <a:spLocks noChangeAspect="1" noChangeShapeType="1"/>
                </p:cNvSpPr>
                <p:nvPr/>
              </p:nvSpPr>
              <p:spPr bwMode="auto">
                <a:xfrm>
                  <a:off x="4176" y="3716"/>
                  <a:ext cx="1" cy="2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1" name="Line 254"/>
                <p:cNvSpPr>
                  <a:spLocks noChangeAspect="1" noChangeShapeType="1"/>
                </p:cNvSpPr>
                <p:nvPr/>
              </p:nvSpPr>
              <p:spPr bwMode="auto">
                <a:xfrm>
                  <a:off x="4176" y="3736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2" name="Line 255"/>
                <p:cNvSpPr>
                  <a:spLocks noChangeAspect="1" noChangeShapeType="1"/>
                </p:cNvSpPr>
                <p:nvPr/>
              </p:nvSpPr>
              <p:spPr bwMode="auto">
                <a:xfrm>
                  <a:off x="4220" y="3736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3" name="Line 256"/>
                <p:cNvSpPr>
                  <a:spLocks noChangeAspect="1" noChangeShapeType="1"/>
                </p:cNvSpPr>
                <p:nvPr/>
              </p:nvSpPr>
              <p:spPr bwMode="auto">
                <a:xfrm>
                  <a:off x="4220" y="373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4" name="Line 25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262" y="3732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5" name="Line 258"/>
                <p:cNvSpPr>
                  <a:spLocks noChangeAspect="1" noChangeShapeType="1"/>
                </p:cNvSpPr>
                <p:nvPr/>
              </p:nvSpPr>
              <p:spPr bwMode="auto">
                <a:xfrm>
                  <a:off x="4262" y="373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6" name="Line 259"/>
                <p:cNvSpPr>
                  <a:spLocks noChangeAspect="1" noChangeShapeType="1"/>
                </p:cNvSpPr>
                <p:nvPr/>
              </p:nvSpPr>
              <p:spPr bwMode="auto">
                <a:xfrm>
                  <a:off x="4304" y="3732"/>
                  <a:ext cx="1" cy="1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7" name="Line 260"/>
                <p:cNvSpPr>
                  <a:spLocks noChangeAspect="1" noChangeShapeType="1"/>
                </p:cNvSpPr>
                <p:nvPr/>
              </p:nvSpPr>
              <p:spPr bwMode="auto">
                <a:xfrm>
                  <a:off x="4304" y="375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8" name="Line 26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346" y="3716"/>
                  <a:ext cx="1" cy="34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9" name="Line 262"/>
                <p:cNvSpPr>
                  <a:spLocks noChangeAspect="1" noChangeShapeType="1"/>
                </p:cNvSpPr>
                <p:nvPr/>
              </p:nvSpPr>
              <p:spPr bwMode="auto">
                <a:xfrm>
                  <a:off x="4346" y="3716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0" name="Line 263"/>
                <p:cNvSpPr>
                  <a:spLocks noChangeAspect="1" noChangeShapeType="1"/>
                </p:cNvSpPr>
                <p:nvPr/>
              </p:nvSpPr>
              <p:spPr bwMode="auto">
                <a:xfrm>
                  <a:off x="4390" y="3716"/>
                  <a:ext cx="1" cy="2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1" name="Line 264"/>
                <p:cNvSpPr>
                  <a:spLocks noChangeAspect="1" noChangeShapeType="1"/>
                </p:cNvSpPr>
                <p:nvPr/>
              </p:nvSpPr>
              <p:spPr bwMode="auto">
                <a:xfrm>
                  <a:off x="4390" y="3744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2" name="Line 26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432" y="3732"/>
                  <a:ext cx="1" cy="12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3" name="Line 266"/>
                <p:cNvSpPr>
                  <a:spLocks noChangeAspect="1" noChangeShapeType="1"/>
                </p:cNvSpPr>
                <p:nvPr/>
              </p:nvSpPr>
              <p:spPr bwMode="auto">
                <a:xfrm>
                  <a:off x="4432" y="3732"/>
                  <a:ext cx="86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4" name="Line 26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518" y="3730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5" name="Line 268"/>
                <p:cNvSpPr>
                  <a:spLocks noChangeAspect="1" noChangeShapeType="1"/>
                </p:cNvSpPr>
                <p:nvPr/>
              </p:nvSpPr>
              <p:spPr bwMode="auto">
                <a:xfrm>
                  <a:off x="4518" y="3730"/>
                  <a:ext cx="84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6" name="Line 26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602" y="3722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7" name="Line 270"/>
                <p:cNvSpPr>
                  <a:spLocks noChangeAspect="1" noChangeShapeType="1"/>
                </p:cNvSpPr>
                <p:nvPr/>
              </p:nvSpPr>
              <p:spPr bwMode="auto">
                <a:xfrm>
                  <a:off x="4602" y="372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8" name="Line 271"/>
                <p:cNvSpPr>
                  <a:spLocks noChangeAspect="1" noChangeShapeType="1"/>
                </p:cNvSpPr>
                <p:nvPr/>
              </p:nvSpPr>
              <p:spPr bwMode="auto">
                <a:xfrm>
                  <a:off x="4644" y="3722"/>
                  <a:ext cx="1" cy="2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39" name="Line 272"/>
                <p:cNvSpPr>
                  <a:spLocks noChangeAspect="1" noChangeShapeType="1"/>
                </p:cNvSpPr>
                <p:nvPr/>
              </p:nvSpPr>
              <p:spPr bwMode="auto">
                <a:xfrm>
                  <a:off x="4644" y="3750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0" name="Line 27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688" y="3744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1" name="Line 274"/>
                <p:cNvSpPr>
                  <a:spLocks noChangeAspect="1" noChangeShapeType="1"/>
                </p:cNvSpPr>
                <p:nvPr/>
              </p:nvSpPr>
              <p:spPr bwMode="auto">
                <a:xfrm>
                  <a:off x="4688" y="3744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2" name="Line 27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730" y="3718"/>
                  <a:ext cx="1" cy="2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3" name="Line 276"/>
                <p:cNvSpPr>
                  <a:spLocks noChangeAspect="1" noChangeShapeType="1"/>
                </p:cNvSpPr>
                <p:nvPr/>
              </p:nvSpPr>
              <p:spPr bwMode="auto">
                <a:xfrm>
                  <a:off x="4730" y="371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4" name="Line 27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772" y="3696"/>
                  <a:ext cx="1" cy="22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5" name="Line 278"/>
                <p:cNvSpPr>
                  <a:spLocks noChangeAspect="1" noChangeShapeType="1"/>
                </p:cNvSpPr>
                <p:nvPr/>
              </p:nvSpPr>
              <p:spPr bwMode="auto">
                <a:xfrm>
                  <a:off x="4772" y="3696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6" name="Line 279"/>
                <p:cNvSpPr>
                  <a:spLocks noChangeAspect="1" noChangeShapeType="1"/>
                </p:cNvSpPr>
                <p:nvPr/>
              </p:nvSpPr>
              <p:spPr bwMode="auto">
                <a:xfrm>
                  <a:off x="4814" y="3696"/>
                  <a:ext cx="1" cy="2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7" name="Line 280"/>
                <p:cNvSpPr>
                  <a:spLocks noChangeAspect="1" noChangeShapeType="1"/>
                </p:cNvSpPr>
                <p:nvPr/>
              </p:nvSpPr>
              <p:spPr bwMode="auto">
                <a:xfrm>
                  <a:off x="4814" y="3724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8" name="Line 281"/>
                <p:cNvSpPr>
                  <a:spLocks noChangeAspect="1" noChangeShapeType="1"/>
                </p:cNvSpPr>
                <p:nvPr/>
              </p:nvSpPr>
              <p:spPr bwMode="auto">
                <a:xfrm>
                  <a:off x="4858" y="3724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49" name="Line 282"/>
                <p:cNvSpPr>
                  <a:spLocks noChangeAspect="1" noChangeShapeType="1"/>
                </p:cNvSpPr>
                <p:nvPr/>
              </p:nvSpPr>
              <p:spPr bwMode="auto">
                <a:xfrm>
                  <a:off x="1412" y="3802"/>
                  <a:ext cx="128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0" name="Line 28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40" y="3792"/>
                  <a:ext cx="1" cy="1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1" name="Line 284"/>
                <p:cNvSpPr>
                  <a:spLocks noChangeAspect="1" noChangeShapeType="1"/>
                </p:cNvSpPr>
                <p:nvPr/>
              </p:nvSpPr>
              <p:spPr bwMode="auto">
                <a:xfrm>
                  <a:off x="1540" y="379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2" name="Line 28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82" y="3754"/>
                  <a:ext cx="1" cy="38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3" name="Line 286"/>
                <p:cNvSpPr>
                  <a:spLocks noChangeAspect="1" noChangeShapeType="1"/>
                </p:cNvSpPr>
                <p:nvPr/>
              </p:nvSpPr>
              <p:spPr bwMode="auto">
                <a:xfrm>
                  <a:off x="1582" y="3754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4" name="Line 28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624" y="3690"/>
                  <a:ext cx="1" cy="6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5" name="Line 288"/>
                <p:cNvSpPr>
                  <a:spLocks noChangeAspect="1" noChangeShapeType="1"/>
                </p:cNvSpPr>
                <p:nvPr/>
              </p:nvSpPr>
              <p:spPr bwMode="auto">
                <a:xfrm>
                  <a:off x="1624" y="369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6" name="Line 28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666" y="3582"/>
                  <a:ext cx="1" cy="108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7" name="Line 290"/>
                <p:cNvSpPr>
                  <a:spLocks noChangeAspect="1" noChangeShapeType="1"/>
                </p:cNvSpPr>
                <p:nvPr/>
              </p:nvSpPr>
              <p:spPr bwMode="auto">
                <a:xfrm>
                  <a:off x="1666" y="3582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8" name="Line 29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710" y="3432"/>
                  <a:ext cx="1" cy="15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9" name="Line 292"/>
                <p:cNvSpPr>
                  <a:spLocks noChangeAspect="1" noChangeShapeType="1"/>
                </p:cNvSpPr>
                <p:nvPr/>
              </p:nvSpPr>
              <p:spPr bwMode="auto">
                <a:xfrm>
                  <a:off x="1710" y="343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0" name="Line 29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752" y="3260"/>
                  <a:ext cx="1" cy="17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1" name="Line 294"/>
                <p:cNvSpPr>
                  <a:spLocks noChangeAspect="1" noChangeShapeType="1"/>
                </p:cNvSpPr>
                <p:nvPr/>
              </p:nvSpPr>
              <p:spPr bwMode="auto">
                <a:xfrm>
                  <a:off x="1752" y="326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2" name="Line 29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794" y="2980"/>
                  <a:ext cx="1" cy="28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3" name="Line 296"/>
                <p:cNvSpPr>
                  <a:spLocks noChangeAspect="1" noChangeShapeType="1"/>
                </p:cNvSpPr>
                <p:nvPr/>
              </p:nvSpPr>
              <p:spPr bwMode="auto">
                <a:xfrm>
                  <a:off x="1794" y="2980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4" name="Line 29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838" y="2628"/>
                  <a:ext cx="1" cy="35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5" name="Line 298"/>
                <p:cNvSpPr>
                  <a:spLocks noChangeAspect="1" noChangeShapeType="1"/>
                </p:cNvSpPr>
                <p:nvPr/>
              </p:nvSpPr>
              <p:spPr bwMode="auto">
                <a:xfrm>
                  <a:off x="1838" y="262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6" name="Line 29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880" y="2218"/>
                  <a:ext cx="1" cy="41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7" name="Line 300"/>
                <p:cNvSpPr>
                  <a:spLocks noChangeAspect="1" noChangeShapeType="1"/>
                </p:cNvSpPr>
                <p:nvPr/>
              </p:nvSpPr>
              <p:spPr bwMode="auto">
                <a:xfrm>
                  <a:off x="1880" y="221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8" name="Line 30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922" y="1808"/>
                  <a:ext cx="1" cy="41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9" name="Line 302"/>
                <p:cNvSpPr>
                  <a:spLocks noChangeAspect="1" noChangeShapeType="1"/>
                </p:cNvSpPr>
                <p:nvPr/>
              </p:nvSpPr>
              <p:spPr bwMode="auto">
                <a:xfrm>
                  <a:off x="1922" y="180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0" name="Line 30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964" y="1750"/>
                  <a:ext cx="1" cy="58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1" name="Line 304"/>
                <p:cNvSpPr>
                  <a:spLocks noChangeAspect="1" noChangeShapeType="1"/>
                </p:cNvSpPr>
                <p:nvPr/>
              </p:nvSpPr>
              <p:spPr bwMode="auto">
                <a:xfrm>
                  <a:off x="1964" y="1750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2" name="Line 305"/>
                <p:cNvSpPr>
                  <a:spLocks noChangeAspect="1" noChangeShapeType="1"/>
                </p:cNvSpPr>
                <p:nvPr/>
              </p:nvSpPr>
              <p:spPr bwMode="auto">
                <a:xfrm>
                  <a:off x="2008" y="1750"/>
                  <a:ext cx="1" cy="46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3" name="Line 306"/>
                <p:cNvSpPr>
                  <a:spLocks noChangeAspect="1" noChangeShapeType="1"/>
                </p:cNvSpPr>
                <p:nvPr/>
              </p:nvSpPr>
              <p:spPr bwMode="auto">
                <a:xfrm>
                  <a:off x="2008" y="221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4" name="Line 307"/>
                <p:cNvSpPr>
                  <a:spLocks noChangeAspect="1" noChangeShapeType="1"/>
                </p:cNvSpPr>
                <p:nvPr/>
              </p:nvSpPr>
              <p:spPr bwMode="auto">
                <a:xfrm>
                  <a:off x="2050" y="2210"/>
                  <a:ext cx="1" cy="34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5" name="Line 308"/>
                <p:cNvSpPr>
                  <a:spLocks noChangeAspect="1" noChangeShapeType="1"/>
                </p:cNvSpPr>
                <p:nvPr/>
              </p:nvSpPr>
              <p:spPr bwMode="auto">
                <a:xfrm>
                  <a:off x="2050" y="255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6" name="Line 309"/>
                <p:cNvSpPr>
                  <a:spLocks noChangeAspect="1" noChangeShapeType="1"/>
                </p:cNvSpPr>
                <p:nvPr/>
              </p:nvSpPr>
              <p:spPr bwMode="auto">
                <a:xfrm>
                  <a:off x="2092" y="2550"/>
                  <a:ext cx="1" cy="208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" name="Line 310"/>
                <p:cNvSpPr>
                  <a:spLocks noChangeAspect="1" noChangeShapeType="1"/>
                </p:cNvSpPr>
                <p:nvPr/>
              </p:nvSpPr>
              <p:spPr bwMode="auto">
                <a:xfrm>
                  <a:off x="2092" y="275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8" name="Line 311"/>
                <p:cNvSpPr>
                  <a:spLocks noChangeAspect="1" noChangeShapeType="1"/>
                </p:cNvSpPr>
                <p:nvPr/>
              </p:nvSpPr>
              <p:spPr bwMode="auto">
                <a:xfrm>
                  <a:off x="2134" y="2758"/>
                  <a:ext cx="1" cy="23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9" name="Line 312"/>
                <p:cNvSpPr>
                  <a:spLocks noChangeAspect="1" noChangeShapeType="1"/>
                </p:cNvSpPr>
                <p:nvPr/>
              </p:nvSpPr>
              <p:spPr bwMode="auto">
                <a:xfrm>
                  <a:off x="2134" y="2988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0" name="Line 313"/>
                <p:cNvSpPr>
                  <a:spLocks noChangeAspect="1" noChangeShapeType="1"/>
                </p:cNvSpPr>
                <p:nvPr/>
              </p:nvSpPr>
              <p:spPr bwMode="auto">
                <a:xfrm>
                  <a:off x="2178" y="2988"/>
                  <a:ext cx="1" cy="15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1" name="Line 314"/>
                <p:cNvSpPr>
                  <a:spLocks noChangeAspect="1" noChangeShapeType="1"/>
                </p:cNvSpPr>
                <p:nvPr/>
              </p:nvSpPr>
              <p:spPr bwMode="auto">
                <a:xfrm>
                  <a:off x="2178" y="314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2" name="Line 315"/>
                <p:cNvSpPr>
                  <a:spLocks noChangeAspect="1" noChangeShapeType="1"/>
                </p:cNvSpPr>
                <p:nvPr/>
              </p:nvSpPr>
              <p:spPr bwMode="auto">
                <a:xfrm>
                  <a:off x="2220" y="3142"/>
                  <a:ext cx="1" cy="14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3" name="Line 316"/>
                <p:cNvSpPr>
                  <a:spLocks noChangeAspect="1" noChangeShapeType="1"/>
                </p:cNvSpPr>
                <p:nvPr/>
              </p:nvSpPr>
              <p:spPr bwMode="auto">
                <a:xfrm>
                  <a:off x="2220" y="3286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4" name="Line 317"/>
                <p:cNvSpPr>
                  <a:spLocks noChangeAspect="1" noChangeShapeType="1"/>
                </p:cNvSpPr>
                <p:nvPr/>
              </p:nvSpPr>
              <p:spPr bwMode="auto">
                <a:xfrm>
                  <a:off x="2262" y="3286"/>
                  <a:ext cx="1" cy="16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5" name="Line 318"/>
                <p:cNvSpPr>
                  <a:spLocks noChangeAspect="1" noChangeShapeType="1"/>
                </p:cNvSpPr>
                <p:nvPr/>
              </p:nvSpPr>
              <p:spPr bwMode="auto">
                <a:xfrm>
                  <a:off x="2262" y="3448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6" name="Line 319"/>
                <p:cNvSpPr>
                  <a:spLocks noChangeAspect="1" noChangeShapeType="1"/>
                </p:cNvSpPr>
                <p:nvPr/>
              </p:nvSpPr>
              <p:spPr bwMode="auto">
                <a:xfrm>
                  <a:off x="2306" y="3448"/>
                  <a:ext cx="1" cy="8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7" name="Line 320"/>
                <p:cNvSpPr>
                  <a:spLocks noChangeAspect="1" noChangeShapeType="1"/>
                </p:cNvSpPr>
                <p:nvPr/>
              </p:nvSpPr>
              <p:spPr bwMode="auto">
                <a:xfrm>
                  <a:off x="2306" y="353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8" name="Line 321"/>
                <p:cNvSpPr>
                  <a:spLocks noChangeAspect="1" noChangeShapeType="1"/>
                </p:cNvSpPr>
                <p:nvPr/>
              </p:nvSpPr>
              <p:spPr bwMode="auto">
                <a:xfrm>
                  <a:off x="2348" y="3532"/>
                  <a:ext cx="1" cy="7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9" name="Line 322"/>
                <p:cNvSpPr>
                  <a:spLocks noChangeAspect="1" noChangeShapeType="1"/>
                </p:cNvSpPr>
                <p:nvPr/>
              </p:nvSpPr>
              <p:spPr bwMode="auto">
                <a:xfrm>
                  <a:off x="2348" y="3604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0" name="Line 323"/>
                <p:cNvSpPr>
                  <a:spLocks noChangeAspect="1" noChangeShapeType="1"/>
                </p:cNvSpPr>
                <p:nvPr/>
              </p:nvSpPr>
              <p:spPr bwMode="auto">
                <a:xfrm>
                  <a:off x="2390" y="3604"/>
                  <a:ext cx="1" cy="5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1" name="Line 324"/>
                <p:cNvSpPr>
                  <a:spLocks noChangeAspect="1" noChangeShapeType="1"/>
                </p:cNvSpPr>
                <p:nvPr/>
              </p:nvSpPr>
              <p:spPr bwMode="auto">
                <a:xfrm>
                  <a:off x="2390" y="3654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2" name="Line 325"/>
                <p:cNvSpPr>
                  <a:spLocks noChangeAspect="1" noChangeShapeType="1"/>
                </p:cNvSpPr>
                <p:nvPr/>
              </p:nvSpPr>
              <p:spPr bwMode="auto">
                <a:xfrm>
                  <a:off x="2432" y="3654"/>
                  <a:ext cx="1" cy="1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3" name="Line 326"/>
                <p:cNvSpPr>
                  <a:spLocks noChangeAspect="1" noChangeShapeType="1"/>
                </p:cNvSpPr>
                <p:nvPr/>
              </p:nvSpPr>
              <p:spPr bwMode="auto">
                <a:xfrm>
                  <a:off x="2432" y="3666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4" name="Line 327"/>
                <p:cNvSpPr>
                  <a:spLocks noChangeAspect="1" noChangeShapeType="1"/>
                </p:cNvSpPr>
                <p:nvPr/>
              </p:nvSpPr>
              <p:spPr bwMode="auto">
                <a:xfrm>
                  <a:off x="2476" y="3666"/>
                  <a:ext cx="1" cy="2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5" name="Line 328"/>
                <p:cNvSpPr>
                  <a:spLocks noChangeAspect="1" noChangeShapeType="1"/>
                </p:cNvSpPr>
                <p:nvPr/>
              </p:nvSpPr>
              <p:spPr bwMode="auto">
                <a:xfrm>
                  <a:off x="2476" y="368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6" name="Line 329"/>
                <p:cNvSpPr>
                  <a:spLocks noChangeAspect="1" noChangeShapeType="1"/>
                </p:cNvSpPr>
                <p:nvPr/>
              </p:nvSpPr>
              <p:spPr bwMode="auto">
                <a:xfrm>
                  <a:off x="2518" y="3688"/>
                  <a:ext cx="1" cy="1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7" name="Line 330"/>
                <p:cNvSpPr>
                  <a:spLocks noChangeAspect="1" noChangeShapeType="1"/>
                </p:cNvSpPr>
                <p:nvPr/>
              </p:nvSpPr>
              <p:spPr bwMode="auto">
                <a:xfrm>
                  <a:off x="2518" y="369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8" name="Line 331"/>
                <p:cNvSpPr>
                  <a:spLocks noChangeAspect="1" noChangeShapeType="1"/>
                </p:cNvSpPr>
                <p:nvPr/>
              </p:nvSpPr>
              <p:spPr bwMode="auto">
                <a:xfrm>
                  <a:off x="2560" y="3698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9" name="Line 332"/>
                <p:cNvSpPr>
                  <a:spLocks noChangeAspect="1" noChangeShapeType="1"/>
                </p:cNvSpPr>
                <p:nvPr/>
              </p:nvSpPr>
              <p:spPr bwMode="auto">
                <a:xfrm>
                  <a:off x="2560" y="3722"/>
                  <a:ext cx="86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0" name="Line 333"/>
                <p:cNvSpPr>
                  <a:spLocks noChangeAspect="1" noChangeShapeType="1"/>
                </p:cNvSpPr>
                <p:nvPr/>
              </p:nvSpPr>
              <p:spPr bwMode="auto">
                <a:xfrm>
                  <a:off x="2646" y="3722"/>
                  <a:ext cx="1" cy="1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1" name="Line 334"/>
                <p:cNvSpPr>
                  <a:spLocks noChangeAspect="1" noChangeShapeType="1"/>
                </p:cNvSpPr>
                <p:nvPr/>
              </p:nvSpPr>
              <p:spPr bwMode="auto">
                <a:xfrm>
                  <a:off x="2646" y="373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2" name="Line 335"/>
                <p:cNvSpPr>
                  <a:spLocks noChangeAspect="1" noChangeShapeType="1"/>
                </p:cNvSpPr>
                <p:nvPr/>
              </p:nvSpPr>
              <p:spPr bwMode="auto">
                <a:xfrm>
                  <a:off x="2688" y="3732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3" name="Line 336"/>
                <p:cNvSpPr>
                  <a:spLocks noChangeAspect="1" noChangeShapeType="1"/>
                </p:cNvSpPr>
                <p:nvPr/>
              </p:nvSpPr>
              <p:spPr bwMode="auto">
                <a:xfrm>
                  <a:off x="2688" y="373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4" name="Line 33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30" y="3730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5" name="Line 338"/>
                <p:cNvSpPr>
                  <a:spLocks noChangeAspect="1" noChangeShapeType="1"/>
                </p:cNvSpPr>
                <p:nvPr/>
              </p:nvSpPr>
              <p:spPr bwMode="auto">
                <a:xfrm>
                  <a:off x="2730" y="3730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6" name="Line 339"/>
                <p:cNvSpPr>
                  <a:spLocks noChangeAspect="1" noChangeShapeType="1"/>
                </p:cNvSpPr>
                <p:nvPr/>
              </p:nvSpPr>
              <p:spPr bwMode="auto">
                <a:xfrm>
                  <a:off x="2774" y="3730"/>
                  <a:ext cx="1" cy="1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7" name="Line 340"/>
                <p:cNvSpPr>
                  <a:spLocks noChangeAspect="1" noChangeShapeType="1"/>
                </p:cNvSpPr>
                <p:nvPr/>
              </p:nvSpPr>
              <p:spPr bwMode="auto">
                <a:xfrm>
                  <a:off x="2774" y="3744"/>
                  <a:ext cx="126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8" name="Line 341"/>
                <p:cNvSpPr>
                  <a:spLocks noChangeAspect="1" noChangeShapeType="1"/>
                </p:cNvSpPr>
                <p:nvPr/>
              </p:nvSpPr>
              <p:spPr bwMode="auto">
                <a:xfrm>
                  <a:off x="2900" y="3744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9" name="Line 342"/>
                <p:cNvSpPr>
                  <a:spLocks noChangeAspect="1" noChangeShapeType="1"/>
                </p:cNvSpPr>
                <p:nvPr/>
              </p:nvSpPr>
              <p:spPr bwMode="auto">
                <a:xfrm>
                  <a:off x="2900" y="3748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0" name="Line 343"/>
                <p:cNvSpPr>
                  <a:spLocks noChangeAspect="1" noChangeShapeType="1"/>
                </p:cNvSpPr>
                <p:nvPr/>
              </p:nvSpPr>
              <p:spPr bwMode="auto">
                <a:xfrm>
                  <a:off x="2944" y="3748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1" name="Line 344"/>
                <p:cNvSpPr>
                  <a:spLocks noChangeAspect="1" noChangeShapeType="1"/>
                </p:cNvSpPr>
                <p:nvPr/>
              </p:nvSpPr>
              <p:spPr bwMode="auto">
                <a:xfrm>
                  <a:off x="2944" y="3754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2" name="Line 345"/>
                <p:cNvSpPr>
                  <a:spLocks noChangeAspect="1" noChangeShapeType="1"/>
                </p:cNvSpPr>
                <p:nvPr/>
              </p:nvSpPr>
              <p:spPr bwMode="auto">
                <a:xfrm>
                  <a:off x="2986" y="3754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3" name="Line 346"/>
                <p:cNvSpPr>
                  <a:spLocks noChangeAspect="1" noChangeShapeType="1"/>
                </p:cNvSpPr>
                <p:nvPr/>
              </p:nvSpPr>
              <p:spPr bwMode="auto">
                <a:xfrm>
                  <a:off x="2986" y="3756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4" name="Line 34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028" y="3750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5" name="Line 348"/>
                <p:cNvSpPr>
                  <a:spLocks noChangeAspect="1" noChangeShapeType="1"/>
                </p:cNvSpPr>
                <p:nvPr/>
              </p:nvSpPr>
              <p:spPr bwMode="auto">
                <a:xfrm>
                  <a:off x="3028" y="375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6" name="Line 34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070" y="3748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7" name="Line 350"/>
                <p:cNvSpPr>
                  <a:spLocks noChangeAspect="1" noChangeShapeType="1"/>
                </p:cNvSpPr>
                <p:nvPr/>
              </p:nvSpPr>
              <p:spPr bwMode="auto">
                <a:xfrm>
                  <a:off x="3070" y="3748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8" name="Line 351"/>
                <p:cNvSpPr>
                  <a:spLocks noChangeAspect="1" noChangeShapeType="1"/>
                </p:cNvSpPr>
                <p:nvPr/>
              </p:nvSpPr>
              <p:spPr bwMode="auto">
                <a:xfrm>
                  <a:off x="3114" y="3748"/>
                  <a:ext cx="1" cy="1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9" name="Line 352"/>
                <p:cNvSpPr>
                  <a:spLocks noChangeAspect="1" noChangeShapeType="1"/>
                </p:cNvSpPr>
                <p:nvPr/>
              </p:nvSpPr>
              <p:spPr bwMode="auto">
                <a:xfrm>
                  <a:off x="3114" y="376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0" name="Line 35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156" y="3758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1" name="Line 354"/>
                <p:cNvSpPr>
                  <a:spLocks noChangeAspect="1" noChangeShapeType="1"/>
                </p:cNvSpPr>
                <p:nvPr/>
              </p:nvSpPr>
              <p:spPr bwMode="auto">
                <a:xfrm>
                  <a:off x="3156" y="375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2" name="Line 355"/>
                <p:cNvSpPr>
                  <a:spLocks noChangeAspect="1" noChangeShapeType="1"/>
                </p:cNvSpPr>
                <p:nvPr/>
              </p:nvSpPr>
              <p:spPr bwMode="auto">
                <a:xfrm>
                  <a:off x="3198" y="3758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" name="Line 356"/>
                <p:cNvSpPr>
                  <a:spLocks noChangeAspect="1" noChangeShapeType="1"/>
                </p:cNvSpPr>
                <p:nvPr/>
              </p:nvSpPr>
              <p:spPr bwMode="auto">
                <a:xfrm>
                  <a:off x="3198" y="376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4" name="Line 357"/>
                <p:cNvSpPr>
                  <a:spLocks noChangeAspect="1" noChangeShapeType="1"/>
                </p:cNvSpPr>
                <p:nvPr/>
              </p:nvSpPr>
              <p:spPr bwMode="auto">
                <a:xfrm>
                  <a:off x="3240" y="3760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5" name="Line 358"/>
                <p:cNvSpPr>
                  <a:spLocks noChangeAspect="1" noChangeShapeType="1"/>
                </p:cNvSpPr>
                <p:nvPr/>
              </p:nvSpPr>
              <p:spPr bwMode="auto">
                <a:xfrm>
                  <a:off x="3240" y="3762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6" name="Line 35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284" y="3752"/>
                  <a:ext cx="1" cy="1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7" name="Line 360"/>
                <p:cNvSpPr>
                  <a:spLocks noChangeAspect="1" noChangeShapeType="1"/>
                </p:cNvSpPr>
                <p:nvPr/>
              </p:nvSpPr>
              <p:spPr bwMode="auto">
                <a:xfrm>
                  <a:off x="3284" y="375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8" name="Line 361"/>
                <p:cNvSpPr>
                  <a:spLocks noChangeAspect="1" noChangeShapeType="1"/>
                </p:cNvSpPr>
                <p:nvPr/>
              </p:nvSpPr>
              <p:spPr bwMode="auto">
                <a:xfrm>
                  <a:off x="3326" y="3752"/>
                  <a:ext cx="1" cy="1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9" name="Line 362"/>
                <p:cNvSpPr>
                  <a:spLocks noChangeAspect="1" noChangeShapeType="1"/>
                </p:cNvSpPr>
                <p:nvPr/>
              </p:nvSpPr>
              <p:spPr bwMode="auto">
                <a:xfrm>
                  <a:off x="3326" y="3762"/>
                  <a:ext cx="86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0" name="Line 36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412" y="3758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1" name="Line 364"/>
                <p:cNvSpPr>
                  <a:spLocks noChangeAspect="1" noChangeShapeType="1"/>
                </p:cNvSpPr>
                <p:nvPr/>
              </p:nvSpPr>
              <p:spPr bwMode="auto">
                <a:xfrm>
                  <a:off x="3412" y="3758"/>
                  <a:ext cx="8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2" name="Line 36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496" y="3750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3" name="Line 366"/>
                <p:cNvSpPr>
                  <a:spLocks noChangeAspect="1" noChangeShapeType="1"/>
                </p:cNvSpPr>
                <p:nvPr/>
              </p:nvSpPr>
              <p:spPr bwMode="auto">
                <a:xfrm>
                  <a:off x="3496" y="375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4" name="Line 367"/>
                <p:cNvSpPr>
                  <a:spLocks noChangeAspect="1" noChangeShapeType="1"/>
                </p:cNvSpPr>
                <p:nvPr/>
              </p:nvSpPr>
              <p:spPr bwMode="auto">
                <a:xfrm>
                  <a:off x="3538" y="3750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5" name="Line 368"/>
                <p:cNvSpPr>
                  <a:spLocks noChangeAspect="1" noChangeShapeType="1"/>
                </p:cNvSpPr>
                <p:nvPr/>
              </p:nvSpPr>
              <p:spPr bwMode="auto">
                <a:xfrm>
                  <a:off x="3538" y="3754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6" name="Line 369"/>
                <p:cNvSpPr>
                  <a:spLocks noChangeAspect="1" noChangeShapeType="1"/>
                </p:cNvSpPr>
                <p:nvPr/>
              </p:nvSpPr>
              <p:spPr bwMode="auto">
                <a:xfrm>
                  <a:off x="3582" y="3754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7" name="Line 370"/>
                <p:cNvSpPr>
                  <a:spLocks noChangeAspect="1" noChangeShapeType="1"/>
                </p:cNvSpPr>
                <p:nvPr/>
              </p:nvSpPr>
              <p:spPr bwMode="auto">
                <a:xfrm>
                  <a:off x="3582" y="3756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8" name="Line 371"/>
                <p:cNvSpPr>
                  <a:spLocks noChangeAspect="1" noChangeShapeType="1"/>
                </p:cNvSpPr>
                <p:nvPr/>
              </p:nvSpPr>
              <p:spPr bwMode="auto">
                <a:xfrm>
                  <a:off x="3624" y="3756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9" name="Line 372"/>
                <p:cNvSpPr>
                  <a:spLocks noChangeAspect="1" noChangeShapeType="1"/>
                </p:cNvSpPr>
                <p:nvPr/>
              </p:nvSpPr>
              <p:spPr bwMode="auto">
                <a:xfrm>
                  <a:off x="3624" y="375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0" name="Line 37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666" y="3740"/>
                  <a:ext cx="1" cy="18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1" name="Line 374"/>
                <p:cNvSpPr>
                  <a:spLocks noChangeAspect="1" noChangeShapeType="1"/>
                </p:cNvSpPr>
                <p:nvPr/>
              </p:nvSpPr>
              <p:spPr bwMode="auto">
                <a:xfrm>
                  <a:off x="3666" y="374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2" name="Line 375"/>
                <p:cNvSpPr>
                  <a:spLocks noChangeAspect="1" noChangeShapeType="1"/>
                </p:cNvSpPr>
                <p:nvPr/>
              </p:nvSpPr>
              <p:spPr bwMode="auto">
                <a:xfrm>
                  <a:off x="3708" y="3740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3" name="Line 376"/>
                <p:cNvSpPr>
                  <a:spLocks noChangeAspect="1" noChangeShapeType="1"/>
                </p:cNvSpPr>
                <p:nvPr/>
              </p:nvSpPr>
              <p:spPr bwMode="auto">
                <a:xfrm>
                  <a:off x="3708" y="3748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4" name="Line 37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752" y="3746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5" name="Line 378"/>
                <p:cNvSpPr>
                  <a:spLocks noChangeAspect="1" noChangeShapeType="1"/>
                </p:cNvSpPr>
                <p:nvPr/>
              </p:nvSpPr>
              <p:spPr bwMode="auto">
                <a:xfrm>
                  <a:off x="3752" y="3746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6" name="Line 379"/>
                <p:cNvSpPr>
                  <a:spLocks noChangeAspect="1" noChangeShapeType="1"/>
                </p:cNvSpPr>
                <p:nvPr/>
              </p:nvSpPr>
              <p:spPr bwMode="auto">
                <a:xfrm>
                  <a:off x="3794" y="3746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7" name="Line 380"/>
                <p:cNvSpPr>
                  <a:spLocks noChangeAspect="1" noChangeShapeType="1"/>
                </p:cNvSpPr>
                <p:nvPr/>
              </p:nvSpPr>
              <p:spPr bwMode="auto">
                <a:xfrm>
                  <a:off x="3794" y="3752"/>
                  <a:ext cx="128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8" name="Line 381"/>
                <p:cNvSpPr>
                  <a:spLocks noChangeAspect="1" noChangeShapeType="1"/>
                </p:cNvSpPr>
                <p:nvPr/>
              </p:nvSpPr>
              <p:spPr bwMode="auto">
                <a:xfrm>
                  <a:off x="3922" y="3752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9" name="Line 382"/>
                <p:cNvSpPr>
                  <a:spLocks noChangeAspect="1" noChangeShapeType="1"/>
                </p:cNvSpPr>
                <p:nvPr/>
              </p:nvSpPr>
              <p:spPr bwMode="auto">
                <a:xfrm>
                  <a:off x="3922" y="375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0" name="Line 38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964" y="3752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1" name="Line 384"/>
                <p:cNvSpPr>
                  <a:spLocks noChangeAspect="1" noChangeShapeType="1"/>
                </p:cNvSpPr>
                <p:nvPr/>
              </p:nvSpPr>
              <p:spPr bwMode="auto">
                <a:xfrm>
                  <a:off x="3964" y="375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2" name="Line 38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006" y="3750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3" name="Line 386"/>
                <p:cNvSpPr>
                  <a:spLocks noChangeAspect="1" noChangeShapeType="1"/>
                </p:cNvSpPr>
                <p:nvPr/>
              </p:nvSpPr>
              <p:spPr bwMode="auto">
                <a:xfrm>
                  <a:off x="4006" y="3750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4" name="Line 387"/>
                <p:cNvSpPr>
                  <a:spLocks noChangeAspect="1" noChangeShapeType="1"/>
                </p:cNvSpPr>
                <p:nvPr/>
              </p:nvSpPr>
              <p:spPr bwMode="auto">
                <a:xfrm>
                  <a:off x="4050" y="3750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5" name="Line 388"/>
                <p:cNvSpPr>
                  <a:spLocks noChangeAspect="1" noChangeShapeType="1"/>
                </p:cNvSpPr>
                <p:nvPr/>
              </p:nvSpPr>
              <p:spPr bwMode="auto">
                <a:xfrm>
                  <a:off x="4050" y="375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6" name="Line 389"/>
                <p:cNvSpPr>
                  <a:spLocks noChangeAspect="1" noChangeShapeType="1"/>
                </p:cNvSpPr>
                <p:nvPr/>
              </p:nvSpPr>
              <p:spPr bwMode="auto">
                <a:xfrm>
                  <a:off x="4092" y="3752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7" name="Line 390"/>
                <p:cNvSpPr>
                  <a:spLocks noChangeAspect="1" noChangeShapeType="1"/>
                </p:cNvSpPr>
                <p:nvPr/>
              </p:nvSpPr>
              <p:spPr bwMode="auto">
                <a:xfrm>
                  <a:off x="4092" y="375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8" name="Line 39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134" y="3746"/>
                  <a:ext cx="1" cy="1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9" name="Line 392"/>
                <p:cNvSpPr>
                  <a:spLocks noChangeAspect="1" noChangeShapeType="1"/>
                </p:cNvSpPr>
                <p:nvPr/>
              </p:nvSpPr>
              <p:spPr bwMode="auto">
                <a:xfrm>
                  <a:off x="4134" y="3746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" name="Line 393"/>
                <p:cNvSpPr>
                  <a:spLocks noChangeAspect="1" noChangeShapeType="1"/>
                </p:cNvSpPr>
                <p:nvPr/>
              </p:nvSpPr>
              <p:spPr bwMode="auto">
                <a:xfrm>
                  <a:off x="4176" y="3746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1" name="Line 394"/>
                <p:cNvSpPr>
                  <a:spLocks noChangeAspect="1" noChangeShapeType="1"/>
                </p:cNvSpPr>
                <p:nvPr/>
              </p:nvSpPr>
              <p:spPr bwMode="auto">
                <a:xfrm>
                  <a:off x="4176" y="3750"/>
                  <a:ext cx="128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2" name="Line 39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304" y="3748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3" name="Line 396"/>
                <p:cNvSpPr>
                  <a:spLocks noChangeAspect="1" noChangeShapeType="1"/>
                </p:cNvSpPr>
                <p:nvPr/>
              </p:nvSpPr>
              <p:spPr bwMode="auto">
                <a:xfrm>
                  <a:off x="4304" y="374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4" name="Line 39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346" y="3738"/>
                  <a:ext cx="1" cy="10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5" name="Line 398"/>
                <p:cNvSpPr>
                  <a:spLocks noChangeAspect="1" noChangeShapeType="1"/>
                </p:cNvSpPr>
                <p:nvPr/>
              </p:nvSpPr>
              <p:spPr bwMode="auto">
                <a:xfrm>
                  <a:off x="4346" y="3738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6" name="Line 39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390" y="3732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7" name="Line 400"/>
                <p:cNvSpPr>
                  <a:spLocks noChangeAspect="1" noChangeShapeType="1"/>
                </p:cNvSpPr>
                <p:nvPr/>
              </p:nvSpPr>
              <p:spPr bwMode="auto">
                <a:xfrm>
                  <a:off x="4390" y="373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8" name="Line 401"/>
                <p:cNvSpPr>
                  <a:spLocks noChangeAspect="1" noChangeShapeType="1"/>
                </p:cNvSpPr>
                <p:nvPr/>
              </p:nvSpPr>
              <p:spPr bwMode="auto">
                <a:xfrm>
                  <a:off x="4432" y="3732"/>
                  <a:ext cx="1" cy="1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9" name="Line 402"/>
                <p:cNvSpPr>
                  <a:spLocks noChangeAspect="1" noChangeShapeType="1"/>
                </p:cNvSpPr>
                <p:nvPr/>
              </p:nvSpPr>
              <p:spPr bwMode="auto">
                <a:xfrm>
                  <a:off x="4432" y="3744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0" name="Line 40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474" y="3738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1" name="Line 404"/>
                <p:cNvSpPr>
                  <a:spLocks noChangeAspect="1" noChangeShapeType="1"/>
                </p:cNvSpPr>
                <p:nvPr/>
              </p:nvSpPr>
              <p:spPr bwMode="auto">
                <a:xfrm>
                  <a:off x="4474" y="3738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2" name="Line 405"/>
                <p:cNvSpPr>
                  <a:spLocks noChangeAspect="1" noChangeShapeType="1"/>
                </p:cNvSpPr>
                <p:nvPr/>
              </p:nvSpPr>
              <p:spPr bwMode="auto">
                <a:xfrm>
                  <a:off x="4518" y="3738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3" name="Line 406"/>
                <p:cNvSpPr>
                  <a:spLocks noChangeAspect="1" noChangeShapeType="1"/>
                </p:cNvSpPr>
                <p:nvPr/>
              </p:nvSpPr>
              <p:spPr bwMode="auto">
                <a:xfrm>
                  <a:off x="4518" y="3744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4" name="Line 40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560" y="3726"/>
                  <a:ext cx="1" cy="18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5" name="Line 408"/>
                <p:cNvSpPr>
                  <a:spLocks noChangeAspect="1" noChangeShapeType="1"/>
                </p:cNvSpPr>
                <p:nvPr/>
              </p:nvSpPr>
              <p:spPr bwMode="auto">
                <a:xfrm>
                  <a:off x="4560" y="3726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6" name="Line 40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602" y="3722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7" name="Line 410"/>
                <p:cNvSpPr>
                  <a:spLocks noChangeAspect="1" noChangeShapeType="1"/>
                </p:cNvSpPr>
                <p:nvPr/>
              </p:nvSpPr>
              <p:spPr bwMode="auto">
                <a:xfrm>
                  <a:off x="4602" y="372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8" name="Line 411"/>
                <p:cNvSpPr>
                  <a:spLocks noChangeAspect="1" noChangeShapeType="1"/>
                </p:cNvSpPr>
                <p:nvPr/>
              </p:nvSpPr>
              <p:spPr bwMode="auto">
                <a:xfrm>
                  <a:off x="4644" y="3722"/>
                  <a:ext cx="1" cy="2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9" name="Line 412"/>
                <p:cNvSpPr>
                  <a:spLocks noChangeAspect="1" noChangeShapeType="1"/>
                </p:cNvSpPr>
                <p:nvPr/>
              </p:nvSpPr>
              <p:spPr bwMode="auto">
                <a:xfrm>
                  <a:off x="4644" y="3746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0" name="Line 41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688" y="3740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1" name="Line 414"/>
                <p:cNvSpPr>
                  <a:spLocks noChangeAspect="1" noChangeShapeType="1"/>
                </p:cNvSpPr>
                <p:nvPr/>
              </p:nvSpPr>
              <p:spPr bwMode="auto">
                <a:xfrm>
                  <a:off x="4688" y="3740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2" name="Line 41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730" y="3738"/>
                  <a:ext cx="1" cy="2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3" name="Line 416"/>
                <p:cNvSpPr>
                  <a:spLocks noChangeAspect="1" noChangeShapeType="1"/>
                </p:cNvSpPr>
                <p:nvPr/>
              </p:nvSpPr>
              <p:spPr bwMode="auto">
                <a:xfrm>
                  <a:off x="4730" y="3738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4" name="Line 41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772" y="3732"/>
                  <a:ext cx="1" cy="6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5" name="Line 418"/>
                <p:cNvSpPr>
                  <a:spLocks noChangeAspect="1" noChangeShapeType="1"/>
                </p:cNvSpPr>
                <p:nvPr/>
              </p:nvSpPr>
              <p:spPr bwMode="auto">
                <a:xfrm>
                  <a:off x="4772" y="3732"/>
                  <a:ext cx="42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6" name="Line 419"/>
                <p:cNvSpPr>
                  <a:spLocks noChangeAspect="1" noChangeShapeType="1"/>
                </p:cNvSpPr>
                <p:nvPr/>
              </p:nvSpPr>
              <p:spPr bwMode="auto">
                <a:xfrm>
                  <a:off x="4814" y="3732"/>
                  <a:ext cx="1" cy="4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7" name="Line 420"/>
                <p:cNvSpPr>
                  <a:spLocks noChangeAspect="1" noChangeShapeType="1"/>
                </p:cNvSpPr>
                <p:nvPr/>
              </p:nvSpPr>
              <p:spPr bwMode="auto">
                <a:xfrm>
                  <a:off x="4814" y="3736"/>
                  <a:ext cx="44" cy="1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8" name="Line 42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858" y="3728"/>
                  <a:ext cx="1" cy="8"/>
                </a:xfrm>
                <a:prstGeom prst="line">
                  <a:avLst/>
                </a:prstGeom>
                <a:noFill/>
                <a:ln w="1905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39" name="Line 422"/>
              <p:cNvSpPr>
                <a:spLocks noChangeAspect="1" noChangeShapeType="1"/>
              </p:cNvSpPr>
              <p:nvPr/>
            </p:nvSpPr>
            <p:spPr bwMode="auto">
              <a:xfrm>
                <a:off x="1412" y="3802"/>
                <a:ext cx="84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0" name="Line 423"/>
              <p:cNvSpPr>
                <a:spLocks noChangeAspect="1" noChangeShapeType="1"/>
              </p:cNvSpPr>
              <p:nvPr/>
            </p:nvSpPr>
            <p:spPr bwMode="auto">
              <a:xfrm flipV="1">
                <a:off x="1496" y="3800"/>
                <a:ext cx="1" cy="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1" name="Line 424"/>
              <p:cNvSpPr>
                <a:spLocks noChangeAspect="1" noChangeShapeType="1"/>
              </p:cNvSpPr>
              <p:nvPr/>
            </p:nvSpPr>
            <p:spPr bwMode="auto">
              <a:xfrm>
                <a:off x="1496" y="3800"/>
                <a:ext cx="44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2" name="Line 425"/>
              <p:cNvSpPr>
                <a:spLocks noChangeAspect="1" noChangeShapeType="1"/>
              </p:cNvSpPr>
              <p:nvPr/>
            </p:nvSpPr>
            <p:spPr bwMode="auto">
              <a:xfrm flipV="1">
                <a:off x="1540" y="3792"/>
                <a:ext cx="1" cy="8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3" name="Line 426"/>
              <p:cNvSpPr>
                <a:spLocks noChangeAspect="1" noChangeShapeType="1"/>
              </p:cNvSpPr>
              <p:nvPr/>
            </p:nvSpPr>
            <p:spPr bwMode="auto">
              <a:xfrm>
                <a:off x="1540" y="3792"/>
                <a:ext cx="42" cy="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4" name="Line 427"/>
              <p:cNvSpPr>
                <a:spLocks noChangeAspect="1" noChangeShapeType="1"/>
              </p:cNvSpPr>
              <p:nvPr/>
            </p:nvSpPr>
            <p:spPr bwMode="auto">
              <a:xfrm flipV="1">
                <a:off x="1582" y="3752"/>
                <a:ext cx="1" cy="4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5" name="Line 428"/>
              <p:cNvSpPr>
                <a:spLocks noChangeAspect="1" noChangeShapeType="1"/>
              </p:cNvSpPr>
              <p:nvPr/>
            </p:nvSpPr>
            <p:spPr bwMode="auto">
              <a:xfrm>
                <a:off x="1582" y="3752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6" name="Line 429"/>
              <p:cNvSpPr>
                <a:spLocks noChangeAspect="1" noChangeShapeType="1"/>
              </p:cNvSpPr>
              <p:nvPr/>
            </p:nvSpPr>
            <p:spPr bwMode="auto">
              <a:xfrm flipV="1">
                <a:off x="1624" y="3674"/>
                <a:ext cx="1" cy="78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7" name="Line 430"/>
              <p:cNvSpPr>
                <a:spLocks noChangeAspect="1" noChangeShapeType="1"/>
              </p:cNvSpPr>
              <p:nvPr/>
            </p:nvSpPr>
            <p:spPr bwMode="auto">
              <a:xfrm>
                <a:off x="1624" y="3674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8" name="Line 431"/>
              <p:cNvSpPr>
                <a:spLocks noChangeAspect="1" noChangeShapeType="1"/>
              </p:cNvSpPr>
              <p:nvPr/>
            </p:nvSpPr>
            <p:spPr bwMode="auto">
              <a:xfrm flipV="1">
                <a:off x="1666" y="3538"/>
                <a:ext cx="1" cy="13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9" name="Line 432"/>
              <p:cNvSpPr>
                <a:spLocks noChangeAspect="1" noChangeShapeType="1"/>
              </p:cNvSpPr>
              <p:nvPr/>
            </p:nvSpPr>
            <p:spPr bwMode="auto">
              <a:xfrm>
                <a:off x="1666" y="3538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0" name="Line 433"/>
              <p:cNvSpPr>
                <a:spLocks noChangeAspect="1" noChangeShapeType="1"/>
              </p:cNvSpPr>
              <p:nvPr/>
            </p:nvSpPr>
            <p:spPr bwMode="auto">
              <a:xfrm flipV="1">
                <a:off x="1710" y="3360"/>
                <a:ext cx="1" cy="178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1" name="Line 434"/>
              <p:cNvSpPr>
                <a:spLocks noChangeAspect="1" noChangeShapeType="1"/>
              </p:cNvSpPr>
              <p:nvPr/>
            </p:nvSpPr>
            <p:spPr bwMode="auto">
              <a:xfrm>
                <a:off x="1710" y="3360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2" name="Line 435"/>
              <p:cNvSpPr>
                <a:spLocks noChangeAspect="1" noChangeShapeType="1"/>
              </p:cNvSpPr>
              <p:nvPr/>
            </p:nvSpPr>
            <p:spPr bwMode="auto">
              <a:xfrm flipV="1">
                <a:off x="1752" y="3090"/>
                <a:ext cx="1" cy="27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3" name="Line 436"/>
              <p:cNvSpPr>
                <a:spLocks noChangeAspect="1" noChangeShapeType="1"/>
              </p:cNvSpPr>
              <p:nvPr/>
            </p:nvSpPr>
            <p:spPr bwMode="auto">
              <a:xfrm>
                <a:off x="1752" y="3090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4" name="Line 437"/>
              <p:cNvSpPr>
                <a:spLocks noChangeAspect="1" noChangeShapeType="1"/>
              </p:cNvSpPr>
              <p:nvPr/>
            </p:nvSpPr>
            <p:spPr bwMode="auto">
              <a:xfrm flipV="1">
                <a:off x="1794" y="2722"/>
                <a:ext cx="1" cy="368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5" name="Line 438"/>
              <p:cNvSpPr>
                <a:spLocks noChangeAspect="1" noChangeShapeType="1"/>
              </p:cNvSpPr>
              <p:nvPr/>
            </p:nvSpPr>
            <p:spPr bwMode="auto">
              <a:xfrm>
                <a:off x="1794" y="2722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6" name="Line 439"/>
              <p:cNvSpPr>
                <a:spLocks noChangeAspect="1" noChangeShapeType="1"/>
              </p:cNvSpPr>
              <p:nvPr/>
            </p:nvSpPr>
            <p:spPr bwMode="auto">
              <a:xfrm flipV="1">
                <a:off x="1838" y="2294"/>
                <a:ext cx="1" cy="428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7" name="Line 440"/>
              <p:cNvSpPr>
                <a:spLocks noChangeAspect="1" noChangeShapeType="1"/>
              </p:cNvSpPr>
              <p:nvPr/>
            </p:nvSpPr>
            <p:spPr bwMode="auto">
              <a:xfrm>
                <a:off x="1838" y="2294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8" name="Line 441"/>
              <p:cNvSpPr>
                <a:spLocks noChangeAspect="1" noChangeShapeType="1"/>
              </p:cNvSpPr>
              <p:nvPr/>
            </p:nvSpPr>
            <p:spPr bwMode="auto">
              <a:xfrm flipV="1">
                <a:off x="1880" y="2136"/>
                <a:ext cx="1" cy="158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9" name="Line 442"/>
              <p:cNvSpPr>
                <a:spLocks noChangeAspect="1" noChangeShapeType="1"/>
              </p:cNvSpPr>
              <p:nvPr/>
            </p:nvSpPr>
            <p:spPr bwMode="auto">
              <a:xfrm>
                <a:off x="1880" y="2136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0" name="Line 443"/>
              <p:cNvSpPr>
                <a:spLocks noChangeAspect="1" noChangeShapeType="1"/>
              </p:cNvSpPr>
              <p:nvPr/>
            </p:nvSpPr>
            <p:spPr bwMode="auto">
              <a:xfrm>
                <a:off x="1922" y="2136"/>
                <a:ext cx="1" cy="51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1" name="Line 444"/>
              <p:cNvSpPr>
                <a:spLocks noChangeAspect="1" noChangeShapeType="1"/>
              </p:cNvSpPr>
              <p:nvPr/>
            </p:nvSpPr>
            <p:spPr bwMode="auto">
              <a:xfrm>
                <a:off x="1922" y="2652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2" name="Line 445"/>
              <p:cNvSpPr>
                <a:spLocks noChangeAspect="1" noChangeShapeType="1"/>
              </p:cNvSpPr>
              <p:nvPr/>
            </p:nvSpPr>
            <p:spPr bwMode="auto">
              <a:xfrm>
                <a:off x="1964" y="2652"/>
                <a:ext cx="1" cy="26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3" name="Line 446"/>
              <p:cNvSpPr>
                <a:spLocks noChangeAspect="1" noChangeShapeType="1"/>
              </p:cNvSpPr>
              <p:nvPr/>
            </p:nvSpPr>
            <p:spPr bwMode="auto">
              <a:xfrm>
                <a:off x="1964" y="2918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4" name="Line 447"/>
              <p:cNvSpPr>
                <a:spLocks noChangeAspect="1" noChangeShapeType="1"/>
              </p:cNvSpPr>
              <p:nvPr/>
            </p:nvSpPr>
            <p:spPr bwMode="auto">
              <a:xfrm>
                <a:off x="2008" y="2918"/>
                <a:ext cx="1" cy="16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5" name="Line 448"/>
              <p:cNvSpPr>
                <a:spLocks noChangeAspect="1" noChangeShapeType="1"/>
              </p:cNvSpPr>
              <p:nvPr/>
            </p:nvSpPr>
            <p:spPr bwMode="auto">
              <a:xfrm>
                <a:off x="2008" y="3082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6" name="Line 449"/>
              <p:cNvSpPr>
                <a:spLocks noChangeAspect="1" noChangeShapeType="1"/>
              </p:cNvSpPr>
              <p:nvPr/>
            </p:nvSpPr>
            <p:spPr bwMode="auto">
              <a:xfrm>
                <a:off x="2050" y="3082"/>
                <a:ext cx="1" cy="17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7" name="Line 450"/>
              <p:cNvSpPr>
                <a:spLocks noChangeAspect="1" noChangeShapeType="1"/>
              </p:cNvSpPr>
              <p:nvPr/>
            </p:nvSpPr>
            <p:spPr bwMode="auto">
              <a:xfrm>
                <a:off x="2050" y="3256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8" name="Line 451"/>
              <p:cNvSpPr>
                <a:spLocks noChangeAspect="1" noChangeShapeType="1"/>
              </p:cNvSpPr>
              <p:nvPr/>
            </p:nvSpPr>
            <p:spPr bwMode="auto">
              <a:xfrm>
                <a:off x="2092" y="3256"/>
                <a:ext cx="1" cy="16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9" name="Line 452"/>
              <p:cNvSpPr>
                <a:spLocks noChangeAspect="1" noChangeShapeType="1"/>
              </p:cNvSpPr>
              <p:nvPr/>
            </p:nvSpPr>
            <p:spPr bwMode="auto">
              <a:xfrm>
                <a:off x="2092" y="3416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0" name="Line 453"/>
              <p:cNvSpPr>
                <a:spLocks noChangeAspect="1" noChangeShapeType="1"/>
              </p:cNvSpPr>
              <p:nvPr/>
            </p:nvSpPr>
            <p:spPr bwMode="auto">
              <a:xfrm>
                <a:off x="2134" y="3416"/>
                <a:ext cx="1" cy="13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1" name="Line 454"/>
              <p:cNvSpPr>
                <a:spLocks noChangeAspect="1" noChangeShapeType="1"/>
              </p:cNvSpPr>
              <p:nvPr/>
            </p:nvSpPr>
            <p:spPr bwMode="auto">
              <a:xfrm>
                <a:off x="2134" y="3550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2" name="Line 455"/>
              <p:cNvSpPr>
                <a:spLocks noChangeAspect="1" noChangeShapeType="1"/>
              </p:cNvSpPr>
              <p:nvPr/>
            </p:nvSpPr>
            <p:spPr bwMode="auto">
              <a:xfrm>
                <a:off x="2178" y="3550"/>
                <a:ext cx="1" cy="9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3" name="Line 456"/>
              <p:cNvSpPr>
                <a:spLocks noChangeAspect="1" noChangeShapeType="1"/>
              </p:cNvSpPr>
              <p:nvPr/>
            </p:nvSpPr>
            <p:spPr bwMode="auto">
              <a:xfrm>
                <a:off x="2178" y="3640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4" name="Line 457"/>
              <p:cNvSpPr>
                <a:spLocks noChangeAspect="1" noChangeShapeType="1"/>
              </p:cNvSpPr>
              <p:nvPr/>
            </p:nvSpPr>
            <p:spPr bwMode="auto">
              <a:xfrm>
                <a:off x="2220" y="3640"/>
                <a:ext cx="1" cy="48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5" name="Line 458"/>
              <p:cNvSpPr>
                <a:spLocks noChangeAspect="1" noChangeShapeType="1"/>
              </p:cNvSpPr>
              <p:nvPr/>
            </p:nvSpPr>
            <p:spPr bwMode="auto">
              <a:xfrm>
                <a:off x="2220" y="3688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6" name="Line 459"/>
              <p:cNvSpPr>
                <a:spLocks noChangeAspect="1" noChangeShapeType="1"/>
              </p:cNvSpPr>
              <p:nvPr/>
            </p:nvSpPr>
            <p:spPr bwMode="auto">
              <a:xfrm>
                <a:off x="2262" y="3688"/>
                <a:ext cx="1" cy="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7" name="Line 460"/>
              <p:cNvSpPr>
                <a:spLocks noChangeAspect="1" noChangeShapeType="1"/>
              </p:cNvSpPr>
              <p:nvPr/>
            </p:nvSpPr>
            <p:spPr bwMode="auto">
              <a:xfrm>
                <a:off x="2262" y="3694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8" name="Line 461"/>
              <p:cNvSpPr>
                <a:spLocks noChangeAspect="1" noChangeShapeType="1"/>
              </p:cNvSpPr>
              <p:nvPr/>
            </p:nvSpPr>
            <p:spPr bwMode="auto">
              <a:xfrm>
                <a:off x="2306" y="3694"/>
                <a:ext cx="1" cy="2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9" name="Line 462"/>
              <p:cNvSpPr>
                <a:spLocks noChangeAspect="1" noChangeShapeType="1"/>
              </p:cNvSpPr>
              <p:nvPr/>
            </p:nvSpPr>
            <p:spPr bwMode="auto">
              <a:xfrm>
                <a:off x="2306" y="3716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0" name="Line 463"/>
              <p:cNvSpPr>
                <a:spLocks noChangeAspect="1" noChangeShapeType="1"/>
              </p:cNvSpPr>
              <p:nvPr/>
            </p:nvSpPr>
            <p:spPr bwMode="auto">
              <a:xfrm>
                <a:off x="2348" y="3716"/>
                <a:ext cx="1" cy="1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1" name="Line 464"/>
              <p:cNvSpPr>
                <a:spLocks noChangeAspect="1" noChangeShapeType="1"/>
              </p:cNvSpPr>
              <p:nvPr/>
            </p:nvSpPr>
            <p:spPr bwMode="auto">
              <a:xfrm>
                <a:off x="2348" y="3730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2" name="Line 465"/>
              <p:cNvSpPr>
                <a:spLocks noChangeAspect="1" noChangeShapeType="1"/>
              </p:cNvSpPr>
              <p:nvPr/>
            </p:nvSpPr>
            <p:spPr bwMode="auto">
              <a:xfrm>
                <a:off x="2390" y="3730"/>
                <a:ext cx="1" cy="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3" name="Line 466"/>
              <p:cNvSpPr>
                <a:spLocks noChangeAspect="1" noChangeShapeType="1"/>
              </p:cNvSpPr>
              <p:nvPr/>
            </p:nvSpPr>
            <p:spPr bwMode="auto">
              <a:xfrm>
                <a:off x="2390" y="3732"/>
                <a:ext cx="86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4" name="Line 467"/>
              <p:cNvSpPr>
                <a:spLocks noChangeAspect="1" noChangeShapeType="1"/>
              </p:cNvSpPr>
              <p:nvPr/>
            </p:nvSpPr>
            <p:spPr bwMode="auto">
              <a:xfrm>
                <a:off x="2476" y="3732"/>
                <a:ext cx="1" cy="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5" name="Line 468"/>
              <p:cNvSpPr>
                <a:spLocks noChangeAspect="1" noChangeShapeType="1"/>
              </p:cNvSpPr>
              <p:nvPr/>
            </p:nvSpPr>
            <p:spPr bwMode="auto">
              <a:xfrm>
                <a:off x="2476" y="3734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6" name="Line 469"/>
              <p:cNvSpPr>
                <a:spLocks noChangeAspect="1" noChangeShapeType="1"/>
              </p:cNvSpPr>
              <p:nvPr/>
            </p:nvSpPr>
            <p:spPr bwMode="auto">
              <a:xfrm>
                <a:off x="2518" y="3734"/>
                <a:ext cx="1" cy="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7" name="Line 470"/>
              <p:cNvSpPr>
                <a:spLocks noChangeAspect="1" noChangeShapeType="1"/>
              </p:cNvSpPr>
              <p:nvPr/>
            </p:nvSpPr>
            <p:spPr bwMode="auto">
              <a:xfrm>
                <a:off x="2518" y="3738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8" name="Line 471"/>
              <p:cNvSpPr>
                <a:spLocks noChangeAspect="1" noChangeShapeType="1"/>
              </p:cNvSpPr>
              <p:nvPr/>
            </p:nvSpPr>
            <p:spPr bwMode="auto">
              <a:xfrm>
                <a:off x="2560" y="3738"/>
                <a:ext cx="1" cy="8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9" name="Line 472"/>
              <p:cNvSpPr>
                <a:spLocks noChangeAspect="1" noChangeShapeType="1"/>
              </p:cNvSpPr>
              <p:nvPr/>
            </p:nvSpPr>
            <p:spPr bwMode="auto">
              <a:xfrm>
                <a:off x="2560" y="3746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0" name="Line 473"/>
              <p:cNvSpPr>
                <a:spLocks noChangeAspect="1" noChangeShapeType="1"/>
              </p:cNvSpPr>
              <p:nvPr/>
            </p:nvSpPr>
            <p:spPr bwMode="auto">
              <a:xfrm flipV="1">
                <a:off x="2602" y="3744"/>
                <a:ext cx="1" cy="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1" name="Line 474"/>
              <p:cNvSpPr>
                <a:spLocks noChangeAspect="1" noChangeShapeType="1"/>
              </p:cNvSpPr>
              <p:nvPr/>
            </p:nvSpPr>
            <p:spPr bwMode="auto">
              <a:xfrm>
                <a:off x="2602" y="3744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2" name="Line 475"/>
              <p:cNvSpPr>
                <a:spLocks noChangeAspect="1" noChangeShapeType="1"/>
              </p:cNvSpPr>
              <p:nvPr/>
            </p:nvSpPr>
            <p:spPr bwMode="auto">
              <a:xfrm>
                <a:off x="2646" y="3744"/>
                <a:ext cx="1" cy="1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3" name="Line 476"/>
              <p:cNvSpPr>
                <a:spLocks noChangeAspect="1" noChangeShapeType="1"/>
              </p:cNvSpPr>
              <p:nvPr/>
            </p:nvSpPr>
            <p:spPr bwMode="auto">
              <a:xfrm>
                <a:off x="2646" y="3758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4" name="Line 477"/>
              <p:cNvSpPr>
                <a:spLocks noChangeAspect="1" noChangeShapeType="1"/>
              </p:cNvSpPr>
              <p:nvPr/>
            </p:nvSpPr>
            <p:spPr bwMode="auto">
              <a:xfrm flipV="1">
                <a:off x="2688" y="3742"/>
                <a:ext cx="1" cy="1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5" name="Line 478"/>
              <p:cNvSpPr>
                <a:spLocks noChangeAspect="1" noChangeShapeType="1"/>
              </p:cNvSpPr>
              <p:nvPr/>
            </p:nvSpPr>
            <p:spPr bwMode="auto">
              <a:xfrm>
                <a:off x="2688" y="3742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6" name="Line 479"/>
              <p:cNvSpPr>
                <a:spLocks noChangeAspect="1" noChangeShapeType="1"/>
              </p:cNvSpPr>
              <p:nvPr/>
            </p:nvSpPr>
            <p:spPr bwMode="auto">
              <a:xfrm>
                <a:off x="2730" y="3742"/>
                <a:ext cx="1" cy="1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7" name="Line 480"/>
              <p:cNvSpPr>
                <a:spLocks noChangeAspect="1" noChangeShapeType="1"/>
              </p:cNvSpPr>
              <p:nvPr/>
            </p:nvSpPr>
            <p:spPr bwMode="auto">
              <a:xfrm>
                <a:off x="2730" y="3756"/>
                <a:ext cx="86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8" name="Line 481"/>
              <p:cNvSpPr>
                <a:spLocks noChangeAspect="1" noChangeShapeType="1"/>
              </p:cNvSpPr>
              <p:nvPr/>
            </p:nvSpPr>
            <p:spPr bwMode="auto">
              <a:xfrm>
                <a:off x="2816" y="3756"/>
                <a:ext cx="1" cy="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9" name="Line 482"/>
              <p:cNvSpPr>
                <a:spLocks noChangeAspect="1" noChangeShapeType="1"/>
              </p:cNvSpPr>
              <p:nvPr/>
            </p:nvSpPr>
            <p:spPr bwMode="auto">
              <a:xfrm>
                <a:off x="2816" y="3758"/>
                <a:ext cx="84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0" name="Line 483"/>
              <p:cNvSpPr>
                <a:spLocks noChangeAspect="1" noChangeShapeType="1"/>
              </p:cNvSpPr>
              <p:nvPr/>
            </p:nvSpPr>
            <p:spPr bwMode="auto">
              <a:xfrm>
                <a:off x="2900" y="3758"/>
                <a:ext cx="1" cy="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1" name="Line 484"/>
              <p:cNvSpPr>
                <a:spLocks noChangeAspect="1" noChangeShapeType="1"/>
              </p:cNvSpPr>
              <p:nvPr/>
            </p:nvSpPr>
            <p:spPr bwMode="auto">
              <a:xfrm>
                <a:off x="2900" y="3762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2" name="Line 485"/>
              <p:cNvSpPr>
                <a:spLocks noChangeAspect="1" noChangeShapeType="1"/>
              </p:cNvSpPr>
              <p:nvPr/>
            </p:nvSpPr>
            <p:spPr bwMode="auto">
              <a:xfrm flipV="1">
                <a:off x="2944" y="3758"/>
                <a:ext cx="1" cy="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3" name="Line 486"/>
              <p:cNvSpPr>
                <a:spLocks noChangeAspect="1" noChangeShapeType="1"/>
              </p:cNvSpPr>
              <p:nvPr/>
            </p:nvSpPr>
            <p:spPr bwMode="auto">
              <a:xfrm>
                <a:off x="2944" y="3758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4" name="Line 487"/>
              <p:cNvSpPr>
                <a:spLocks noChangeAspect="1" noChangeShapeType="1"/>
              </p:cNvSpPr>
              <p:nvPr/>
            </p:nvSpPr>
            <p:spPr bwMode="auto">
              <a:xfrm>
                <a:off x="2986" y="3758"/>
                <a:ext cx="1" cy="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5" name="Line 488"/>
              <p:cNvSpPr>
                <a:spLocks noChangeAspect="1" noChangeShapeType="1"/>
              </p:cNvSpPr>
              <p:nvPr/>
            </p:nvSpPr>
            <p:spPr bwMode="auto">
              <a:xfrm>
                <a:off x="2986" y="3760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6" name="Line 489"/>
              <p:cNvSpPr>
                <a:spLocks noChangeAspect="1" noChangeShapeType="1"/>
              </p:cNvSpPr>
              <p:nvPr/>
            </p:nvSpPr>
            <p:spPr bwMode="auto">
              <a:xfrm>
                <a:off x="3028" y="3760"/>
                <a:ext cx="1" cy="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" name="Line 490"/>
              <p:cNvSpPr>
                <a:spLocks noChangeAspect="1" noChangeShapeType="1"/>
              </p:cNvSpPr>
              <p:nvPr/>
            </p:nvSpPr>
            <p:spPr bwMode="auto">
              <a:xfrm>
                <a:off x="3028" y="3762"/>
                <a:ext cx="86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8" name="Line 491"/>
              <p:cNvSpPr>
                <a:spLocks noChangeAspect="1" noChangeShapeType="1"/>
              </p:cNvSpPr>
              <p:nvPr/>
            </p:nvSpPr>
            <p:spPr bwMode="auto">
              <a:xfrm>
                <a:off x="3114" y="3762"/>
                <a:ext cx="1" cy="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9" name="Line 492"/>
              <p:cNvSpPr>
                <a:spLocks noChangeAspect="1" noChangeShapeType="1"/>
              </p:cNvSpPr>
              <p:nvPr/>
            </p:nvSpPr>
            <p:spPr bwMode="auto">
              <a:xfrm>
                <a:off x="3114" y="3766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" name="Line 493"/>
              <p:cNvSpPr>
                <a:spLocks noChangeAspect="1" noChangeShapeType="1"/>
              </p:cNvSpPr>
              <p:nvPr/>
            </p:nvSpPr>
            <p:spPr bwMode="auto">
              <a:xfrm>
                <a:off x="3156" y="3766"/>
                <a:ext cx="1" cy="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" name="Line 494"/>
              <p:cNvSpPr>
                <a:spLocks noChangeAspect="1" noChangeShapeType="1"/>
              </p:cNvSpPr>
              <p:nvPr/>
            </p:nvSpPr>
            <p:spPr bwMode="auto">
              <a:xfrm>
                <a:off x="3156" y="3770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" name="Line 495"/>
              <p:cNvSpPr>
                <a:spLocks noChangeAspect="1" noChangeShapeType="1"/>
              </p:cNvSpPr>
              <p:nvPr/>
            </p:nvSpPr>
            <p:spPr bwMode="auto">
              <a:xfrm flipV="1">
                <a:off x="3198" y="3768"/>
                <a:ext cx="1" cy="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3" name="Line 496"/>
              <p:cNvSpPr>
                <a:spLocks noChangeAspect="1" noChangeShapeType="1"/>
              </p:cNvSpPr>
              <p:nvPr/>
            </p:nvSpPr>
            <p:spPr bwMode="auto">
              <a:xfrm>
                <a:off x="3198" y="3768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" name="Line 497"/>
              <p:cNvSpPr>
                <a:spLocks noChangeAspect="1" noChangeShapeType="1"/>
              </p:cNvSpPr>
              <p:nvPr/>
            </p:nvSpPr>
            <p:spPr bwMode="auto">
              <a:xfrm flipV="1">
                <a:off x="3240" y="3754"/>
                <a:ext cx="1" cy="1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5" name="Line 498"/>
              <p:cNvSpPr>
                <a:spLocks noChangeAspect="1" noChangeShapeType="1"/>
              </p:cNvSpPr>
              <p:nvPr/>
            </p:nvSpPr>
            <p:spPr bwMode="auto">
              <a:xfrm>
                <a:off x="3240" y="3754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6" name="Line 499"/>
              <p:cNvSpPr>
                <a:spLocks noChangeAspect="1" noChangeShapeType="1"/>
              </p:cNvSpPr>
              <p:nvPr/>
            </p:nvSpPr>
            <p:spPr bwMode="auto">
              <a:xfrm>
                <a:off x="3284" y="3754"/>
                <a:ext cx="1" cy="1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" name="Line 500"/>
              <p:cNvSpPr>
                <a:spLocks noChangeAspect="1" noChangeShapeType="1"/>
              </p:cNvSpPr>
              <p:nvPr/>
            </p:nvSpPr>
            <p:spPr bwMode="auto">
              <a:xfrm>
                <a:off x="3284" y="3766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" name="Line 501"/>
              <p:cNvSpPr>
                <a:spLocks noChangeAspect="1" noChangeShapeType="1"/>
              </p:cNvSpPr>
              <p:nvPr/>
            </p:nvSpPr>
            <p:spPr bwMode="auto">
              <a:xfrm flipV="1">
                <a:off x="3326" y="3752"/>
                <a:ext cx="1" cy="1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" name="Line 502"/>
              <p:cNvSpPr>
                <a:spLocks noChangeAspect="1" noChangeShapeType="1"/>
              </p:cNvSpPr>
              <p:nvPr/>
            </p:nvSpPr>
            <p:spPr bwMode="auto">
              <a:xfrm>
                <a:off x="3326" y="3752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0" name="Line 503"/>
              <p:cNvSpPr>
                <a:spLocks noChangeAspect="1" noChangeShapeType="1"/>
              </p:cNvSpPr>
              <p:nvPr/>
            </p:nvSpPr>
            <p:spPr bwMode="auto">
              <a:xfrm>
                <a:off x="3368" y="3752"/>
                <a:ext cx="1" cy="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1" name="Line 504"/>
              <p:cNvSpPr>
                <a:spLocks noChangeAspect="1" noChangeShapeType="1"/>
              </p:cNvSpPr>
              <p:nvPr/>
            </p:nvSpPr>
            <p:spPr bwMode="auto">
              <a:xfrm>
                <a:off x="3368" y="3756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2" name="Line 505"/>
              <p:cNvSpPr>
                <a:spLocks noChangeAspect="1" noChangeShapeType="1"/>
              </p:cNvSpPr>
              <p:nvPr/>
            </p:nvSpPr>
            <p:spPr bwMode="auto">
              <a:xfrm>
                <a:off x="3412" y="3756"/>
                <a:ext cx="1" cy="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3" name="Line 506"/>
              <p:cNvSpPr>
                <a:spLocks noChangeAspect="1" noChangeShapeType="1"/>
              </p:cNvSpPr>
              <p:nvPr/>
            </p:nvSpPr>
            <p:spPr bwMode="auto">
              <a:xfrm>
                <a:off x="3412" y="3762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4" name="Line 507"/>
              <p:cNvSpPr>
                <a:spLocks noChangeAspect="1" noChangeShapeType="1"/>
              </p:cNvSpPr>
              <p:nvPr/>
            </p:nvSpPr>
            <p:spPr bwMode="auto">
              <a:xfrm>
                <a:off x="3454" y="3762"/>
                <a:ext cx="1" cy="8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5" name="Line 508"/>
              <p:cNvSpPr>
                <a:spLocks noChangeAspect="1" noChangeShapeType="1"/>
              </p:cNvSpPr>
              <p:nvPr/>
            </p:nvSpPr>
            <p:spPr bwMode="auto">
              <a:xfrm>
                <a:off x="3454" y="3770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6" name="Line 509"/>
              <p:cNvSpPr>
                <a:spLocks noChangeAspect="1" noChangeShapeType="1"/>
              </p:cNvSpPr>
              <p:nvPr/>
            </p:nvSpPr>
            <p:spPr bwMode="auto">
              <a:xfrm flipV="1">
                <a:off x="3496" y="3764"/>
                <a:ext cx="1" cy="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7" name="Line 510"/>
              <p:cNvSpPr>
                <a:spLocks noChangeAspect="1" noChangeShapeType="1"/>
              </p:cNvSpPr>
              <p:nvPr/>
            </p:nvSpPr>
            <p:spPr bwMode="auto">
              <a:xfrm>
                <a:off x="3496" y="3764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8" name="Line 511"/>
              <p:cNvSpPr>
                <a:spLocks noChangeAspect="1" noChangeShapeType="1"/>
              </p:cNvSpPr>
              <p:nvPr/>
            </p:nvSpPr>
            <p:spPr bwMode="auto">
              <a:xfrm>
                <a:off x="3538" y="3764"/>
                <a:ext cx="1" cy="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9" name="Line 512"/>
              <p:cNvSpPr>
                <a:spLocks noChangeAspect="1" noChangeShapeType="1"/>
              </p:cNvSpPr>
              <p:nvPr/>
            </p:nvSpPr>
            <p:spPr bwMode="auto">
              <a:xfrm>
                <a:off x="3538" y="3766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0" name="Line 513"/>
              <p:cNvSpPr>
                <a:spLocks noChangeAspect="1" noChangeShapeType="1"/>
              </p:cNvSpPr>
              <p:nvPr/>
            </p:nvSpPr>
            <p:spPr bwMode="auto">
              <a:xfrm flipV="1">
                <a:off x="3582" y="3764"/>
                <a:ext cx="1" cy="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1" name="Line 514"/>
              <p:cNvSpPr>
                <a:spLocks noChangeAspect="1" noChangeShapeType="1"/>
              </p:cNvSpPr>
              <p:nvPr/>
            </p:nvSpPr>
            <p:spPr bwMode="auto">
              <a:xfrm>
                <a:off x="3582" y="3764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2" name="Line 515"/>
              <p:cNvSpPr>
                <a:spLocks noChangeAspect="1" noChangeShapeType="1"/>
              </p:cNvSpPr>
              <p:nvPr/>
            </p:nvSpPr>
            <p:spPr bwMode="auto">
              <a:xfrm flipV="1">
                <a:off x="3624" y="3756"/>
                <a:ext cx="1" cy="8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3" name="Line 516"/>
              <p:cNvSpPr>
                <a:spLocks noChangeAspect="1" noChangeShapeType="1"/>
              </p:cNvSpPr>
              <p:nvPr/>
            </p:nvSpPr>
            <p:spPr bwMode="auto">
              <a:xfrm>
                <a:off x="3624" y="3756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4" name="Line 517"/>
              <p:cNvSpPr>
                <a:spLocks noChangeAspect="1" noChangeShapeType="1"/>
              </p:cNvSpPr>
              <p:nvPr/>
            </p:nvSpPr>
            <p:spPr bwMode="auto">
              <a:xfrm>
                <a:off x="3666" y="3756"/>
                <a:ext cx="1" cy="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5" name="Line 518"/>
              <p:cNvSpPr>
                <a:spLocks noChangeAspect="1" noChangeShapeType="1"/>
              </p:cNvSpPr>
              <p:nvPr/>
            </p:nvSpPr>
            <p:spPr bwMode="auto">
              <a:xfrm>
                <a:off x="3666" y="3758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6" name="Line 519"/>
              <p:cNvSpPr>
                <a:spLocks noChangeAspect="1" noChangeShapeType="1"/>
              </p:cNvSpPr>
              <p:nvPr/>
            </p:nvSpPr>
            <p:spPr bwMode="auto">
              <a:xfrm>
                <a:off x="3708" y="3758"/>
                <a:ext cx="1" cy="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7" name="Line 520"/>
              <p:cNvSpPr>
                <a:spLocks noChangeAspect="1" noChangeShapeType="1"/>
              </p:cNvSpPr>
              <p:nvPr/>
            </p:nvSpPr>
            <p:spPr bwMode="auto">
              <a:xfrm>
                <a:off x="3708" y="3760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8" name="Line 521"/>
              <p:cNvSpPr>
                <a:spLocks noChangeAspect="1" noChangeShapeType="1"/>
              </p:cNvSpPr>
              <p:nvPr/>
            </p:nvSpPr>
            <p:spPr bwMode="auto">
              <a:xfrm flipV="1">
                <a:off x="3752" y="3752"/>
                <a:ext cx="1" cy="8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9" name="Line 522"/>
              <p:cNvSpPr>
                <a:spLocks noChangeAspect="1" noChangeShapeType="1"/>
              </p:cNvSpPr>
              <p:nvPr/>
            </p:nvSpPr>
            <p:spPr bwMode="auto">
              <a:xfrm>
                <a:off x="3752" y="3752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0" name="Line 523"/>
              <p:cNvSpPr>
                <a:spLocks noChangeAspect="1" noChangeShapeType="1"/>
              </p:cNvSpPr>
              <p:nvPr/>
            </p:nvSpPr>
            <p:spPr bwMode="auto">
              <a:xfrm>
                <a:off x="3794" y="3752"/>
                <a:ext cx="1" cy="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1" name="Line 524"/>
              <p:cNvSpPr>
                <a:spLocks noChangeAspect="1" noChangeShapeType="1"/>
              </p:cNvSpPr>
              <p:nvPr/>
            </p:nvSpPr>
            <p:spPr bwMode="auto">
              <a:xfrm>
                <a:off x="3794" y="3758"/>
                <a:ext cx="86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2" name="Line 525"/>
              <p:cNvSpPr>
                <a:spLocks noChangeAspect="1" noChangeShapeType="1"/>
              </p:cNvSpPr>
              <p:nvPr/>
            </p:nvSpPr>
            <p:spPr bwMode="auto">
              <a:xfrm>
                <a:off x="3880" y="3758"/>
                <a:ext cx="1" cy="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3" name="Line 526"/>
              <p:cNvSpPr>
                <a:spLocks noChangeAspect="1" noChangeShapeType="1"/>
              </p:cNvSpPr>
              <p:nvPr/>
            </p:nvSpPr>
            <p:spPr bwMode="auto">
              <a:xfrm>
                <a:off x="3880" y="3760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" name="Line 527"/>
              <p:cNvSpPr>
                <a:spLocks noChangeAspect="1" noChangeShapeType="1"/>
              </p:cNvSpPr>
              <p:nvPr/>
            </p:nvSpPr>
            <p:spPr bwMode="auto">
              <a:xfrm flipV="1">
                <a:off x="3922" y="3750"/>
                <a:ext cx="1" cy="1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" name="Line 528"/>
              <p:cNvSpPr>
                <a:spLocks noChangeAspect="1" noChangeShapeType="1"/>
              </p:cNvSpPr>
              <p:nvPr/>
            </p:nvSpPr>
            <p:spPr bwMode="auto">
              <a:xfrm>
                <a:off x="3922" y="3750"/>
                <a:ext cx="84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" name="Line 529"/>
              <p:cNvSpPr>
                <a:spLocks noChangeAspect="1" noChangeShapeType="1"/>
              </p:cNvSpPr>
              <p:nvPr/>
            </p:nvSpPr>
            <p:spPr bwMode="auto">
              <a:xfrm flipV="1">
                <a:off x="4006" y="3730"/>
                <a:ext cx="1" cy="2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" name="Line 530"/>
              <p:cNvSpPr>
                <a:spLocks noChangeAspect="1" noChangeShapeType="1"/>
              </p:cNvSpPr>
              <p:nvPr/>
            </p:nvSpPr>
            <p:spPr bwMode="auto">
              <a:xfrm>
                <a:off x="4006" y="3730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8" name="Line 531"/>
              <p:cNvSpPr>
                <a:spLocks noChangeAspect="1" noChangeShapeType="1"/>
              </p:cNvSpPr>
              <p:nvPr/>
            </p:nvSpPr>
            <p:spPr bwMode="auto">
              <a:xfrm>
                <a:off x="4050" y="3730"/>
                <a:ext cx="1" cy="1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9" name="Line 532"/>
              <p:cNvSpPr>
                <a:spLocks noChangeAspect="1" noChangeShapeType="1"/>
              </p:cNvSpPr>
              <p:nvPr/>
            </p:nvSpPr>
            <p:spPr bwMode="auto">
              <a:xfrm>
                <a:off x="4050" y="3746"/>
                <a:ext cx="84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0" name="Line 533"/>
              <p:cNvSpPr>
                <a:spLocks noChangeAspect="1" noChangeShapeType="1"/>
              </p:cNvSpPr>
              <p:nvPr/>
            </p:nvSpPr>
            <p:spPr bwMode="auto">
              <a:xfrm flipV="1">
                <a:off x="4134" y="3730"/>
                <a:ext cx="1" cy="1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1" name="Line 534"/>
              <p:cNvSpPr>
                <a:spLocks noChangeAspect="1" noChangeShapeType="1"/>
              </p:cNvSpPr>
              <p:nvPr/>
            </p:nvSpPr>
            <p:spPr bwMode="auto">
              <a:xfrm>
                <a:off x="4134" y="3730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2" name="Line 535"/>
              <p:cNvSpPr>
                <a:spLocks noChangeAspect="1" noChangeShapeType="1"/>
              </p:cNvSpPr>
              <p:nvPr/>
            </p:nvSpPr>
            <p:spPr bwMode="auto">
              <a:xfrm>
                <a:off x="4176" y="3730"/>
                <a:ext cx="1" cy="1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3" name="Line 536"/>
              <p:cNvSpPr>
                <a:spLocks noChangeAspect="1" noChangeShapeType="1"/>
              </p:cNvSpPr>
              <p:nvPr/>
            </p:nvSpPr>
            <p:spPr bwMode="auto">
              <a:xfrm>
                <a:off x="4176" y="3742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4" name="Line 537"/>
              <p:cNvSpPr>
                <a:spLocks noChangeAspect="1" noChangeShapeType="1"/>
              </p:cNvSpPr>
              <p:nvPr/>
            </p:nvSpPr>
            <p:spPr bwMode="auto">
              <a:xfrm>
                <a:off x="4220" y="3742"/>
                <a:ext cx="1" cy="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5" name="Line 538"/>
              <p:cNvSpPr>
                <a:spLocks noChangeAspect="1" noChangeShapeType="1"/>
              </p:cNvSpPr>
              <p:nvPr/>
            </p:nvSpPr>
            <p:spPr bwMode="auto">
              <a:xfrm>
                <a:off x="4220" y="3748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6" name="Line 539"/>
              <p:cNvSpPr>
                <a:spLocks noChangeAspect="1" noChangeShapeType="1"/>
              </p:cNvSpPr>
              <p:nvPr/>
            </p:nvSpPr>
            <p:spPr bwMode="auto">
              <a:xfrm>
                <a:off x="4262" y="3748"/>
                <a:ext cx="1" cy="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7" name="Line 540"/>
              <p:cNvSpPr>
                <a:spLocks noChangeAspect="1" noChangeShapeType="1"/>
              </p:cNvSpPr>
              <p:nvPr/>
            </p:nvSpPr>
            <p:spPr bwMode="auto">
              <a:xfrm>
                <a:off x="4262" y="3750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8" name="Line 541"/>
              <p:cNvSpPr>
                <a:spLocks noChangeAspect="1" noChangeShapeType="1"/>
              </p:cNvSpPr>
              <p:nvPr/>
            </p:nvSpPr>
            <p:spPr bwMode="auto">
              <a:xfrm flipV="1">
                <a:off x="4304" y="3746"/>
                <a:ext cx="1" cy="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9" name="Line 542"/>
              <p:cNvSpPr>
                <a:spLocks noChangeAspect="1" noChangeShapeType="1"/>
              </p:cNvSpPr>
              <p:nvPr/>
            </p:nvSpPr>
            <p:spPr bwMode="auto">
              <a:xfrm>
                <a:off x="4304" y="3746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0" name="Line 543"/>
              <p:cNvSpPr>
                <a:spLocks noChangeAspect="1" noChangeShapeType="1"/>
              </p:cNvSpPr>
              <p:nvPr/>
            </p:nvSpPr>
            <p:spPr bwMode="auto">
              <a:xfrm flipV="1">
                <a:off x="4346" y="3740"/>
                <a:ext cx="1" cy="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1" name="Line 544"/>
              <p:cNvSpPr>
                <a:spLocks noChangeAspect="1" noChangeShapeType="1"/>
              </p:cNvSpPr>
              <p:nvPr/>
            </p:nvSpPr>
            <p:spPr bwMode="auto">
              <a:xfrm>
                <a:off x="4346" y="3740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2" name="Line 545"/>
              <p:cNvSpPr>
                <a:spLocks noChangeAspect="1" noChangeShapeType="1"/>
              </p:cNvSpPr>
              <p:nvPr/>
            </p:nvSpPr>
            <p:spPr bwMode="auto">
              <a:xfrm flipV="1">
                <a:off x="4390" y="3726"/>
                <a:ext cx="1" cy="1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3" name="Line 546"/>
              <p:cNvSpPr>
                <a:spLocks noChangeAspect="1" noChangeShapeType="1"/>
              </p:cNvSpPr>
              <p:nvPr/>
            </p:nvSpPr>
            <p:spPr bwMode="auto">
              <a:xfrm>
                <a:off x="4390" y="3726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4" name="Line 547"/>
              <p:cNvSpPr>
                <a:spLocks noChangeAspect="1" noChangeShapeType="1"/>
              </p:cNvSpPr>
              <p:nvPr/>
            </p:nvSpPr>
            <p:spPr bwMode="auto">
              <a:xfrm>
                <a:off x="4432" y="3726"/>
                <a:ext cx="1" cy="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5" name="Line 548"/>
              <p:cNvSpPr>
                <a:spLocks noChangeAspect="1" noChangeShapeType="1"/>
              </p:cNvSpPr>
              <p:nvPr/>
            </p:nvSpPr>
            <p:spPr bwMode="auto">
              <a:xfrm>
                <a:off x="4432" y="3730"/>
                <a:ext cx="86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6" name="Line 549"/>
              <p:cNvSpPr>
                <a:spLocks noChangeAspect="1" noChangeShapeType="1"/>
              </p:cNvSpPr>
              <p:nvPr/>
            </p:nvSpPr>
            <p:spPr bwMode="auto">
              <a:xfrm flipV="1">
                <a:off x="4518" y="3726"/>
                <a:ext cx="1" cy="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7" name="Line 550"/>
              <p:cNvSpPr>
                <a:spLocks noChangeAspect="1" noChangeShapeType="1"/>
              </p:cNvSpPr>
              <p:nvPr/>
            </p:nvSpPr>
            <p:spPr bwMode="auto">
              <a:xfrm>
                <a:off x="4518" y="3726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8" name="Line 551"/>
              <p:cNvSpPr>
                <a:spLocks noChangeAspect="1" noChangeShapeType="1"/>
              </p:cNvSpPr>
              <p:nvPr/>
            </p:nvSpPr>
            <p:spPr bwMode="auto">
              <a:xfrm>
                <a:off x="4560" y="3726"/>
                <a:ext cx="1" cy="1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" name="Line 552"/>
              <p:cNvSpPr>
                <a:spLocks noChangeAspect="1" noChangeShapeType="1"/>
              </p:cNvSpPr>
              <p:nvPr/>
            </p:nvSpPr>
            <p:spPr bwMode="auto">
              <a:xfrm>
                <a:off x="4560" y="3738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0" name="Line 553"/>
              <p:cNvSpPr>
                <a:spLocks noChangeAspect="1" noChangeShapeType="1"/>
              </p:cNvSpPr>
              <p:nvPr/>
            </p:nvSpPr>
            <p:spPr bwMode="auto">
              <a:xfrm flipV="1">
                <a:off x="4602" y="3724"/>
                <a:ext cx="1" cy="1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1" name="Line 554"/>
              <p:cNvSpPr>
                <a:spLocks noChangeAspect="1" noChangeShapeType="1"/>
              </p:cNvSpPr>
              <p:nvPr/>
            </p:nvSpPr>
            <p:spPr bwMode="auto">
              <a:xfrm>
                <a:off x="4602" y="3724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2" name="Line 555"/>
              <p:cNvSpPr>
                <a:spLocks noChangeAspect="1" noChangeShapeType="1"/>
              </p:cNvSpPr>
              <p:nvPr/>
            </p:nvSpPr>
            <p:spPr bwMode="auto">
              <a:xfrm>
                <a:off x="4644" y="3724"/>
                <a:ext cx="1" cy="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3" name="Line 556"/>
              <p:cNvSpPr>
                <a:spLocks noChangeAspect="1" noChangeShapeType="1"/>
              </p:cNvSpPr>
              <p:nvPr/>
            </p:nvSpPr>
            <p:spPr bwMode="auto">
              <a:xfrm>
                <a:off x="4644" y="3730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4" name="Line 557"/>
              <p:cNvSpPr>
                <a:spLocks noChangeAspect="1" noChangeShapeType="1"/>
              </p:cNvSpPr>
              <p:nvPr/>
            </p:nvSpPr>
            <p:spPr bwMode="auto">
              <a:xfrm flipV="1">
                <a:off x="4688" y="3726"/>
                <a:ext cx="1" cy="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5" name="Line 558"/>
              <p:cNvSpPr>
                <a:spLocks noChangeAspect="1" noChangeShapeType="1"/>
              </p:cNvSpPr>
              <p:nvPr/>
            </p:nvSpPr>
            <p:spPr bwMode="auto">
              <a:xfrm>
                <a:off x="4688" y="3726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6" name="Line 559"/>
              <p:cNvSpPr>
                <a:spLocks noChangeAspect="1" noChangeShapeType="1"/>
              </p:cNvSpPr>
              <p:nvPr/>
            </p:nvSpPr>
            <p:spPr bwMode="auto">
              <a:xfrm flipV="1">
                <a:off x="4730" y="3720"/>
                <a:ext cx="1" cy="6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7" name="Line 560"/>
              <p:cNvSpPr>
                <a:spLocks noChangeAspect="1" noChangeShapeType="1"/>
              </p:cNvSpPr>
              <p:nvPr/>
            </p:nvSpPr>
            <p:spPr bwMode="auto">
              <a:xfrm>
                <a:off x="4730" y="3720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8" name="Line 561"/>
              <p:cNvSpPr>
                <a:spLocks noChangeAspect="1" noChangeShapeType="1"/>
              </p:cNvSpPr>
              <p:nvPr/>
            </p:nvSpPr>
            <p:spPr bwMode="auto">
              <a:xfrm flipV="1">
                <a:off x="4772" y="3712"/>
                <a:ext cx="1" cy="8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9" name="Line 562"/>
              <p:cNvSpPr>
                <a:spLocks noChangeAspect="1" noChangeShapeType="1"/>
              </p:cNvSpPr>
              <p:nvPr/>
            </p:nvSpPr>
            <p:spPr bwMode="auto">
              <a:xfrm>
                <a:off x="4772" y="3712"/>
                <a:ext cx="42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0" name="Line 563"/>
              <p:cNvSpPr>
                <a:spLocks noChangeAspect="1" noChangeShapeType="1"/>
              </p:cNvSpPr>
              <p:nvPr/>
            </p:nvSpPr>
            <p:spPr bwMode="auto">
              <a:xfrm>
                <a:off x="4814" y="3712"/>
                <a:ext cx="1" cy="1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1" name="Line 564"/>
              <p:cNvSpPr>
                <a:spLocks noChangeAspect="1" noChangeShapeType="1"/>
              </p:cNvSpPr>
              <p:nvPr/>
            </p:nvSpPr>
            <p:spPr bwMode="auto">
              <a:xfrm>
                <a:off x="4814" y="3724"/>
                <a:ext cx="44" cy="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2" name="Line 565"/>
              <p:cNvSpPr>
                <a:spLocks noChangeAspect="1" noChangeShapeType="1"/>
              </p:cNvSpPr>
              <p:nvPr/>
            </p:nvSpPr>
            <p:spPr bwMode="auto">
              <a:xfrm>
                <a:off x="4858" y="3724"/>
                <a:ext cx="1" cy="4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3" name="Freeform 566"/>
              <p:cNvSpPr>
                <a:spLocks noChangeAspect="1"/>
              </p:cNvSpPr>
              <p:nvPr/>
            </p:nvSpPr>
            <p:spPr bwMode="auto">
              <a:xfrm>
                <a:off x="4558" y="4020"/>
                <a:ext cx="118" cy="128"/>
              </a:xfrm>
              <a:custGeom>
                <a:avLst/>
                <a:gdLst>
                  <a:gd name="T0" fmla="*/ 79 w 94"/>
                  <a:gd name="T1" fmla="*/ 100 h 102"/>
                  <a:gd name="T2" fmla="*/ 79 w 94"/>
                  <a:gd name="T3" fmla="*/ 73 h 102"/>
                  <a:gd name="T4" fmla="*/ 148 w 94"/>
                  <a:gd name="T5" fmla="*/ 73 h 102"/>
                  <a:gd name="T6" fmla="*/ 148 w 94"/>
                  <a:gd name="T7" fmla="*/ 136 h 102"/>
                  <a:gd name="T8" fmla="*/ 136 w 94"/>
                  <a:gd name="T9" fmla="*/ 144 h 102"/>
                  <a:gd name="T10" fmla="*/ 117 w 94"/>
                  <a:gd name="T11" fmla="*/ 151 h 102"/>
                  <a:gd name="T12" fmla="*/ 98 w 94"/>
                  <a:gd name="T13" fmla="*/ 157 h 102"/>
                  <a:gd name="T14" fmla="*/ 79 w 94"/>
                  <a:gd name="T15" fmla="*/ 161 h 102"/>
                  <a:gd name="T16" fmla="*/ 63 w 94"/>
                  <a:gd name="T17" fmla="*/ 157 h 102"/>
                  <a:gd name="T18" fmla="*/ 50 w 94"/>
                  <a:gd name="T19" fmla="*/ 154 h 102"/>
                  <a:gd name="T20" fmla="*/ 38 w 94"/>
                  <a:gd name="T21" fmla="*/ 148 h 102"/>
                  <a:gd name="T22" fmla="*/ 25 w 94"/>
                  <a:gd name="T23" fmla="*/ 142 h 102"/>
                  <a:gd name="T24" fmla="*/ 16 w 94"/>
                  <a:gd name="T25" fmla="*/ 132 h 102"/>
                  <a:gd name="T26" fmla="*/ 10 w 94"/>
                  <a:gd name="T27" fmla="*/ 119 h 102"/>
                  <a:gd name="T28" fmla="*/ 4 w 94"/>
                  <a:gd name="T29" fmla="*/ 100 h 102"/>
                  <a:gd name="T30" fmla="*/ 0 w 94"/>
                  <a:gd name="T31" fmla="*/ 79 h 102"/>
                  <a:gd name="T32" fmla="*/ 0 w 94"/>
                  <a:gd name="T33" fmla="*/ 63 h 102"/>
                  <a:gd name="T34" fmla="*/ 4 w 94"/>
                  <a:gd name="T35" fmla="*/ 50 h 102"/>
                  <a:gd name="T36" fmla="*/ 10 w 94"/>
                  <a:gd name="T37" fmla="*/ 35 h 102"/>
                  <a:gd name="T38" fmla="*/ 19 w 94"/>
                  <a:gd name="T39" fmla="*/ 25 h 102"/>
                  <a:gd name="T40" fmla="*/ 29 w 94"/>
                  <a:gd name="T41" fmla="*/ 16 h 102"/>
                  <a:gd name="T42" fmla="*/ 41 w 94"/>
                  <a:gd name="T43" fmla="*/ 6 h 102"/>
                  <a:gd name="T44" fmla="*/ 50 w 94"/>
                  <a:gd name="T45" fmla="*/ 4 h 102"/>
                  <a:gd name="T46" fmla="*/ 63 w 94"/>
                  <a:gd name="T47" fmla="*/ 0 h 102"/>
                  <a:gd name="T48" fmla="*/ 79 w 94"/>
                  <a:gd name="T49" fmla="*/ 0 h 102"/>
                  <a:gd name="T50" fmla="*/ 94 w 94"/>
                  <a:gd name="T51" fmla="*/ 0 h 102"/>
                  <a:gd name="T52" fmla="*/ 110 w 94"/>
                  <a:gd name="T53" fmla="*/ 4 h 102"/>
                  <a:gd name="T54" fmla="*/ 123 w 94"/>
                  <a:gd name="T55" fmla="*/ 13 h 102"/>
                  <a:gd name="T56" fmla="*/ 132 w 94"/>
                  <a:gd name="T57" fmla="*/ 23 h 102"/>
                  <a:gd name="T58" fmla="*/ 138 w 94"/>
                  <a:gd name="T59" fmla="*/ 31 h 102"/>
                  <a:gd name="T60" fmla="*/ 144 w 94"/>
                  <a:gd name="T61" fmla="*/ 48 h 102"/>
                  <a:gd name="T62" fmla="*/ 117 w 94"/>
                  <a:gd name="T63" fmla="*/ 54 h 102"/>
                  <a:gd name="T64" fmla="*/ 110 w 94"/>
                  <a:gd name="T65" fmla="*/ 41 h 102"/>
                  <a:gd name="T66" fmla="*/ 100 w 94"/>
                  <a:gd name="T67" fmla="*/ 35 h 102"/>
                  <a:gd name="T68" fmla="*/ 92 w 94"/>
                  <a:gd name="T69" fmla="*/ 29 h 102"/>
                  <a:gd name="T70" fmla="*/ 79 w 94"/>
                  <a:gd name="T71" fmla="*/ 25 h 102"/>
                  <a:gd name="T72" fmla="*/ 63 w 94"/>
                  <a:gd name="T73" fmla="*/ 29 h 102"/>
                  <a:gd name="T74" fmla="*/ 50 w 94"/>
                  <a:gd name="T75" fmla="*/ 31 h 102"/>
                  <a:gd name="T76" fmla="*/ 41 w 94"/>
                  <a:gd name="T77" fmla="*/ 38 h 102"/>
                  <a:gd name="T78" fmla="*/ 35 w 94"/>
                  <a:gd name="T79" fmla="*/ 50 h 102"/>
                  <a:gd name="T80" fmla="*/ 31 w 94"/>
                  <a:gd name="T81" fmla="*/ 63 h 102"/>
                  <a:gd name="T82" fmla="*/ 29 w 94"/>
                  <a:gd name="T83" fmla="*/ 79 h 102"/>
                  <a:gd name="T84" fmla="*/ 31 w 94"/>
                  <a:gd name="T85" fmla="*/ 94 h 102"/>
                  <a:gd name="T86" fmla="*/ 35 w 94"/>
                  <a:gd name="T87" fmla="*/ 107 h 102"/>
                  <a:gd name="T88" fmla="*/ 41 w 94"/>
                  <a:gd name="T89" fmla="*/ 119 h 102"/>
                  <a:gd name="T90" fmla="*/ 54 w 94"/>
                  <a:gd name="T91" fmla="*/ 125 h 102"/>
                  <a:gd name="T92" fmla="*/ 63 w 94"/>
                  <a:gd name="T93" fmla="*/ 132 h 102"/>
                  <a:gd name="T94" fmla="*/ 79 w 94"/>
                  <a:gd name="T95" fmla="*/ 132 h 102"/>
                  <a:gd name="T96" fmla="*/ 88 w 94"/>
                  <a:gd name="T97" fmla="*/ 132 h 102"/>
                  <a:gd name="T98" fmla="*/ 98 w 94"/>
                  <a:gd name="T99" fmla="*/ 129 h 102"/>
                  <a:gd name="T100" fmla="*/ 110 w 94"/>
                  <a:gd name="T101" fmla="*/ 125 h 102"/>
                  <a:gd name="T102" fmla="*/ 117 w 94"/>
                  <a:gd name="T103" fmla="*/ 119 h 102"/>
                  <a:gd name="T104" fmla="*/ 117 w 94"/>
                  <a:gd name="T105" fmla="*/ 100 h 102"/>
                  <a:gd name="T106" fmla="*/ 79 w 94"/>
                  <a:gd name="T107" fmla="*/ 100 h 10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94"/>
                  <a:gd name="T163" fmla="*/ 0 h 102"/>
                  <a:gd name="T164" fmla="*/ 94 w 94"/>
                  <a:gd name="T165" fmla="*/ 102 h 10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94" h="102">
                    <a:moveTo>
                      <a:pt x="50" y="64"/>
                    </a:moveTo>
                    <a:lnTo>
                      <a:pt x="50" y="46"/>
                    </a:lnTo>
                    <a:lnTo>
                      <a:pt x="94" y="46"/>
                    </a:lnTo>
                    <a:lnTo>
                      <a:pt x="94" y="86"/>
                    </a:lnTo>
                    <a:lnTo>
                      <a:pt x="86" y="92"/>
                    </a:lnTo>
                    <a:lnTo>
                      <a:pt x="74" y="96"/>
                    </a:lnTo>
                    <a:lnTo>
                      <a:pt x="62" y="100"/>
                    </a:lnTo>
                    <a:lnTo>
                      <a:pt x="50" y="102"/>
                    </a:lnTo>
                    <a:lnTo>
                      <a:pt x="40" y="100"/>
                    </a:lnTo>
                    <a:lnTo>
                      <a:pt x="32" y="98"/>
                    </a:lnTo>
                    <a:lnTo>
                      <a:pt x="24" y="94"/>
                    </a:lnTo>
                    <a:lnTo>
                      <a:pt x="16" y="90"/>
                    </a:lnTo>
                    <a:lnTo>
                      <a:pt x="10" y="84"/>
                    </a:lnTo>
                    <a:lnTo>
                      <a:pt x="6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0" y="40"/>
                    </a:lnTo>
                    <a:lnTo>
                      <a:pt x="2" y="32"/>
                    </a:lnTo>
                    <a:lnTo>
                      <a:pt x="6" y="22"/>
                    </a:lnTo>
                    <a:lnTo>
                      <a:pt x="12" y="16"/>
                    </a:lnTo>
                    <a:lnTo>
                      <a:pt x="18" y="10"/>
                    </a:lnTo>
                    <a:lnTo>
                      <a:pt x="26" y="4"/>
                    </a:lnTo>
                    <a:lnTo>
                      <a:pt x="32" y="2"/>
                    </a:lnTo>
                    <a:lnTo>
                      <a:pt x="40" y="0"/>
                    </a:lnTo>
                    <a:lnTo>
                      <a:pt x="50" y="0"/>
                    </a:lnTo>
                    <a:lnTo>
                      <a:pt x="60" y="0"/>
                    </a:lnTo>
                    <a:lnTo>
                      <a:pt x="70" y="2"/>
                    </a:lnTo>
                    <a:lnTo>
                      <a:pt x="78" y="8"/>
                    </a:lnTo>
                    <a:lnTo>
                      <a:pt x="84" y="14"/>
                    </a:lnTo>
                    <a:lnTo>
                      <a:pt x="88" y="20"/>
                    </a:lnTo>
                    <a:lnTo>
                      <a:pt x="92" y="30"/>
                    </a:lnTo>
                    <a:lnTo>
                      <a:pt x="74" y="34"/>
                    </a:lnTo>
                    <a:lnTo>
                      <a:pt x="70" y="26"/>
                    </a:lnTo>
                    <a:lnTo>
                      <a:pt x="64" y="22"/>
                    </a:lnTo>
                    <a:lnTo>
                      <a:pt x="58" y="18"/>
                    </a:lnTo>
                    <a:lnTo>
                      <a:pt x="50" y="16"/>
                    </a:lnTo>
                    <a:lnTo>
                      <a:pt x="40" y="18"/>
                    </a:lnTo>
                    <a:lnTo>
                      <a:pt x="32" y="20"/>
                    </a:lnTo>
                    <a:lnTo>
                      <a:pt x="26" y="24"/>
                    </a:lnTo>
                    <a:lnTo>
                      <a:pt x="22" y="32"/>
                    </a:lnTo>
                    <a:lnTo>
                      <a:pt x="20" y="40"/>
                    </a:lnTo>
                    <a:lnTo>
                      <a:pt x="18" y="50"/>
                    </a:lnTo>
                    <a:lnTo>
                      <a:pt x="20" y="60"/>
                    </a:lnTo>
                    <a:lnTo>
                      <a:pt x="22" y="68"/>
                    </a:lnTo>
                    <a:lnTo>
                      <a:pt x="26" y="76"/>
                    </a:lnTo>
                    <a:lnTo>
                      <a:pt x="34" y="80"/>
                    </a:lnTo>
                    <a:lnTo>
                      <a:pt x="40" y="84"/>
                    </a:lnTo>
                    <a:lnTo>
                      <a:pt x="50" y="84"/>
                    </a:lnTo>
                    <a:lnTo>
                      <a:pt x="56" y="84"/>
                    </a:lnTo>
                    <a:lnTo>
                      <a:pt x="62" y="82"/>
                    </a:lnTo>
                    <a:lnTo>
                      <a:pt x="70" y="80"/>
                    </a:lnTo>
                    <a:lnTo>
                      <a:pt x="74" y="76"/>
                    </a:lnTo>
                    <a:lnTo>
                      <a:pt x="74" y="64"/>
                    </a:lnTo>
                    <a:lnTo>
                      <a:pt x="50" y="64"/>
                    </a:lnTo>
                    <a:close/>
                  </a:path>
                </a:pathLst>
              </a:custGeom>
              <a:solidFill>
                <a:srgbClr val="0000CC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4" name="Freeform 567"/>
              <p:cNvSpPr>
                <a:spLocks noChangeAspect="1" noEditPoints="1"/>
              </p:cNvSpPr>
              <p:nvPr/>
            </p:nvSpPr>
            <p:spPr bwMode="auto">
              <a:xfrm>
                <a:off x="4698" y="4046"/>
                <a:ext cx="85" cy="95"/>
              </a:xfrm>
              <a:custGeom>
                <a:avLst/>
                <a:gdLst>
                  <a:gd name="T0" fmla="*/ 75 w 68"/>
                  <a:gd name="T1" fmla="*/ 77 h 76"/>
                  <a:gd name="T2" fmla="*/ 104 w 68"/>
                  <a:gd name="T3" fmla="*/ 84 h 76"/>
                  <a:gd name="T4" fmla="*/ 100 w 68"/>
                  <a:gd name="T5" fmla="*/ 94 h 76"/>
                  <a:gd name="T6" fmla="*/ 94 w 68"/>
                  <a:gd name="T7" fmla="*/ 104 h 76"/>
                  <a:gd name="T8" fmla="*/ 84 w 68"/>
                  <a:gd name="T9" fmla="*/ 110 h 76"/>
                  <a:gd name="T10" fmla="*/ 77 w 68"/>
                  <a:gd name="T11" fmla="*/ 112 h 76"/>
                  <a:gd name="T12" fmla="*/ 65 w 68"/>
                  <a:gd name="T13" fmla="*/ 116 h 76"/>
                  <a:gd name="T14" fmla="*/ 54 w 68"/>
                  <a:gd name="T15" fmla="*/ 119 h 76"/>
                  <a:gd name="T16" fmla="*/ 40 w 68"/>
                  <a:gd name="T17" fmla="*/ 116 h 76"/>
                  <a:gd name="T18" fmla="*/ 27 w 68"/>
                  <a:gd name="T19" fmla="*/ 112 h 76"/>
                  <a:gd name="T20" fmla="*/ 19 w 68"/>
                  <a:gd name="T21" fmla="*/ 106 h 76"/>
                  <a:gd name="T22" fmla="*/ 12 w 68"/>
                  <a:gd name="T23" fmla="*/ 100 h 76"/>
                  <a:gd name="T24" fmla="*/ 6 w 68"/>
                  <a:gd name="T25" fmla="*/ 88 h 76"/>
                  <a:gd name="T26" fmla="*/ 0 w 68"/>
                  <a:gd name="T27" fmla="*/ 75 h 76"/>
                  <a:gd name="T28" fmla="*/ 0 w 68"/>
                  <a:gd name="T29" fmla="*/ 60 h 76"/>
                  <a:gd name="T30" fmla="*/ 4 w 68"/>
                  <a:gd name="T31" fmla="*/ 44 h 76"/>
                  <a:gd name="T32" fmla="*/ 6 w 68"/>
                  <a:gd name="T33" fmla="*/ 29 h 76"/>
                  <a:gd name="T34" fmla="*/ 15 w 68"/>
                  <a:gd name="T35" fmla="*/ 15 h 76"/>
                  <a:gd name="T36" fmla="*/ 25 w 68"/>
                  <a:gd name="T37" fmla="*/ 9 h 76"/>
                  <a:gd name="T38" fmla="*/ 37 w 68"/>
                  <a:gd name="T39" fmla="*/ 4 h 76"/>
                  <a:gd name="T40" fmla="*/ 54 w 68"/>
                  <a:gd name="T41" fmla="*/ 0 h 76"/>
                  <a:gd name="T42" fmla="*/ 69 w 68"/>
                  <a:gd name="T43" fmla="*/ 4 h 76"/>
                  <a:gd name="T44" fmla="*/ 81 w 68"/>
                  <a:gd name="T45" fmla="*/ 9 h 76"/>
                  <a:gd name="T46" fmla="*/ 90 w 68"/>
                  <a:gd name="T47" fmla="*/ 19 h 76"/>
                  <a:gd name="T48" fmla="*/ 104 w 68"/>
                  <a:gd name="T49" fmla="*/ 37 h 76"/>
                  <a:gd name="T50" fmla="*/ 106 w 68"/>
                  <a:gd name="T51" fmla="*/ 69 h 76"/>
                  <a:gd name="T52" fmla="*/ 27 w 68"/>
                  <a:gd name="T53" fmla="*/ 69 h 76"/>
                  <a:gd name="T54" fmla="*/ 31 w 68"/>
                  <a:gd name="T55" fmla="*/ 75 h 76"/>
                  <a:gd name="T56" fmla="*/ 34 w 68"/>
                  <a:gd name="T57" fmla="*/ 84 h 76"/>
                  <a:gd name="T58" fmla="*/ 37 w 68"/>
                  <a:gd name="T59" fmla="*/ 88 h 76"/>
                  <a:gd name="T60" fmla="*/ 44 w 68"/>
                  <a:gd name="T61" fmla="*/ 94 h 76"/>
                  <a:gd name="T62" fmla="*/ 54 w 68"/>
                  <a:gd name="T63" fmla="*/ 96 h 76"/>
                  <a:gd name="T64" fmla="*/ 62 w 68"/>
                  <a:gd name="T65" fmla="*/ 94 h 76"/>
                  <a:gd name="T66" fmla="*/ 65 w 68"/>
                  <a:gd name="T67" fmla="*/ 90 h 76"/>
                  <a:gd name="T68" fmla="*/ 71 w 68"/>
                  <a:gd name="T69" fmla="*/ 88 h 76"/>
                  <a:gd name="T70" fmla="*/ 75 w 68"/>
                  <a:gd name="T71" fmla="*/ 77 h 76"/>
                  <a:gd name="T72" fmla="*/ 77 w 68"/>
                  <a:gd name="T73" fmla="*/ 50 h 76"/>
                  <a:gd name="T74" fmla="*/ 75 w 68"/>
                  <a:gd name="T75" fmla="*/ 44 h 76"/>
                  <a:gd name="T76" fmla="*/ 71 w 68"/>
                  <a:gd name="T77" fmla="*/ 34 h 76"/>
                  <a:gd name="T78" fmla="*/ 69 w 68"/>
                  <a:gd name="T79" fmla="*/ 31 h 76"/>
                  <a:gd name="T80" fmla="*/ 62 w 68"/>
                  <a:gd name="T81" fmla="*/ 25 h 76"/>
                  <a:gd name="T82" fmla="*/ 54 w 68"/>
                  <a:gd name="T83" fmla="*/ 25 h 76"/>
                  <a:gd name="T84" fmla="*/ 44 w 68"/>
                  <a:gd name="T85" fmla="*/ 25 h 76"/>
                  <a:gd name="T86" fmla="*/ 37 w 68"/>
                  <a:gd name="T87" fmla="*/ 31 h 76"/>
                  <a:gd name="T88" fmla="*/ 31 w 68"/>
                  <a:gd name="T89" fmla="*/ 40 h 76"/>
                  <a:gd name="T90" fmla="*/ 31 w 68"/>
                  <a:gd name="T91" fmla="*/ 50 h 76"/>
                  <a:gd name="T92" fmla="*/ 77 w 68"/>
                  <a:gd name="T93" fmla="*/ 50 h 7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68"/>
                  <a:gd name="T142" fmla="*/ 0 h 76"/>
                  <a:gd name="T143" fmla="*/ 68 w 68"/>
                  <a:gd name="T144" fmla="*/ 76 h 7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68" h="76">
                    <a:moveTo>
                      <a:pt x="48" y="50"/>
                    </a:moveTo>
                    <a:lnTo>
                      <a:pt x="66" y="54"/>
                    </a:lnTo>
                    <a:lnTo>
                      <a:pt x="64" y="60"/>
                    </a:lnTo>
                    <a:lnTo>
                      <a:pt x="60" y="66"/>
                    </a:lnTo>
                    <a:lnTo>
                      <a:pt x="54" y="70"/>
                    </a:lnTo>
                    <a:lnTo>
                      <a:pt x="50" y="72"/>
                    </a:lnTo>
                    <a:lnTo>
                      <a:pt x="42" y="74"/>
                    </a:lnTo>
                    <a:lnTo>
                      <a:pt x="34" y="76"/>
                    </a:lnTo>
                    <a:lnTo>
                      <a:pt x="26" y="74"/>
                    </a:lnTo>
                    <a:lnTo>
                      <a:pt x="18" y="72"/>
                    </a:lnTo>
                    <a:lnTo>
                      <a:pt x="12" y="68"/>
                    </a:lnTo>
                    <a:lnTo>
                      <a:pt x="8" y="64"/>
                    </a:lnTo>
                    <a:lnTo>
                      <a:pt x="4" y="56"/>
                    </a:lnTo>
                    <a:lnTo>
                      <a:pt x="0" y="48"/>
                    </a:lnTo>
                    <a:lnTo>
                      <a:pt x="0" y="38"/>
                    </a:lnTo>
                    <a:lnTo>
                      <a:pt x="2" y="28"/>
                    </a:lnTo>
                    <a:lnTo>
                      <a:pt x="4" y="18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4" y="2"/>
                    </a:lnTo>
                    <a:lnTo>
                      <a:pt x="34" y="0"/>
                    </a:lnTo>
                    <a:lnTo>
                      <a:pt x="44" y="2"/>
                    </a:lnTo>
                    <a:lnTo>
                      <a:pt x="52" y="6"/>
                    </a:lnTo>
                    <a:lnTo>
                      <a:pt x="58" y="12"/>
                    </a:lnTo>
                    <a:lnTo>
                      <a:pt x="66" y="24"/>
                    </a:lnTo>
                    <a:lnTo>
                      <a:pt x="68" y="44"/>
                    </a:lnTo>
                    <a:lnTo>
                      <a:pt x="18" y="44"/>
                    </a:lnTo>
                    <a:lnTo>
                      <a:pt x="20" y="48"/>
                    </a:lnTo>
                    <a:lnTo>
                      <a:pt x="22" y="54"/>
                    </a:lnTo>
                    <a:lnTo>
                      <a:pt x="24" y="56"/>
                    </a:lnTo>
                    <a:lnTo>
                      <a:pt x="28" y="60"/>
                    </a:lnTo>
                    <a:lnTo>
                      <a:pt x="34" y="62"/>
                    </a:lnTo>
                    <a:lnTo>
                      <a:pt x="40" y="60"/>
                    </a:lnTo>
                    <a:lnTo>
                      <a:pt x="42" y="58"/>
                    </a:lnTo>
                    <a:lnTo>
                      <a:pt x="46" y="56"/>
                    </a:lnTo>
                    <a:lnTo>
                      <a:pt x="48" y="50"/>
                    </a:lnTo>
                    <a:close/>
                    <a:moveTo>
                      <a:pt x="50" y="32"/>
                    </a:moveTo>
                    <a:lnTo>
                      <a:pt x="48" y="28"/>
                    </a:lnTo>
                    <a:lnTo>
                      <a:pt x="46" y="22"/>
                    </a:lnTo>
                    <a:lnTo>
                      <a:pt x="44" y="20"/>
                    </a:lnTo>
                    <a:lnTo>
                      <a:pt x="40" y="16"/>
                    </a:lnTo>
                    <a:lnTo>
                      <a:pt x="34" y="16"/>
                    </a:lnTo>
                    <a:lnTo>
                      <a:pt x="28" y="16"/>
                    </a:lnTo>
                    <a:lnTo>
                      <a:pt x="24" y="20"/>
                    </a:lnTo>
                    <a:lnTo>
                      <a:pt x="20" y="26"/>
                    </a:lnTo>
                    <a:lnTo>
                      <a:pt x="20" y="32"/>
                    </a:lnTo>
                    <a:lnTo>
                      <a:pt x="50" y="32"/>
                    </a:lnTo>
                    <a:close/>
                  </a:path>
                </a:pathLst>
              </a:custGeom>
              <a:solidFill>
                <a:srgbClr val="0000CC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5" name="Freeform 568"/>
              <p:cNvSpPr>
                <a:spLocks noChangeAspect="1"/>
              </p:cNvSpPr>
              <p:nvPr/>
            </p:nvSpPr>
            <p:spPr bwMode="auto">
              <a:xfrm>
                <a:off x="4782" y="4020"/>
                <a:ext cx="118" cy="125"/>
              </a:xfrm>
              <a:custGeom>
                <a:avLst/>
                <a:gdLst>
                  <a:gd name="T0" fmla="*/ 60 w 94"/>
                  <a:gd name="T1" fmla="*/ 156 h 100"/>
                  <a:gd name="T2" fmla="*/ 0 w 94"/>
                  <a:gd name="T3" fmla="*/ 0 h 100"/>
                  <a:gd name="T4" fmla="*/ 31 w 94"/>
                  <a:gd name="T5" fmla="*/ 0 h 100"/>
                  <a:gd name="T6" fmla="*/ 73 w 94"/>
                  <a:gd name="T7" fmla="*/ 116 h 100"/>
                  <a:gd name="T8" fmla="*/ 117 w 94"/>
                  <a:gd name="T9" fmla="*/ 0 h 100"/>
                  <a:gd name="T10" fmla="*/ 148 w 94"/>
                  <a:gd name="T11" fmla="*/ 0 h 100"/>
                  <a:gd name="T12" fmla="*/ 88 w 94"/>
                  <a:gd name="T13" fmla="*/ 156 h 100"/>
                  <a:gd name="T14" fmla="*/ 60 w 94"/>
                  <a:gd name="T15" fmla="*/ 156 h 1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4"/>
                  <a:gd name="T25" fmla="*/ 0 h 100"/>
                  <a:gd name="T26" fmla="*/ 94 w 94"/>
                  <a:gd name="T27" fmla="*/ 100 h 1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4" h="100">
                    <a:moveTo>
                      <a:pt x="38" y="100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46" y="74"/>
                    </a:lnTo>
                    <a:lnTo>
                      <a:pt x="74" y="0"/>
                    </a:lnTo>
                    <a:lnTo>
                      <a:pt x="94" y="0"/>
                    </a:lnTo>
                    <a:lnTo>
                      <a:pt x="56" y="100"/>
                    </a:lnTo>
                    <a:lnTo>
                      <a:pt x="38" y="100"/>
                    </a:lnTo>
                    <a:close/>
                  </a:path>
                </a:pathLst>
              </a:custGeom>
              <a:solidFill>
                <a:srgbClr val="0000CC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6" name="Freeform 569"/>
              <p:cNvSpPr>
                <a:spLocks noChangeAspect="1" noEditPoints="1"/>
              </p:cNvSpPr>
              <p:nvPr/>
            </p:nvSpPr>
            <p:spPr bwMode="auto">
              <a:xfrm>
                <a:off x="793" y="330"/>
                <a:ext cx="95" cy="85"/>
              </a:xfrm>
              <a:custGeom>
                <a:avLst/>
                <a:gdLst>
                  <a:gd name="T0" fmla="*/ 31 w 76"/>
                  <a:gd name="T1" fmla="*/ 100 h 68"/>
                  <a:gd name="T2" fmla="*/ 15 w 76"/>
                  <a:gd name="T3" fmla="*/ 90 h 68"/>
                  <a:gd name="T4" fmla="*/ 4 w 76"/>
                  <a:gd name="T5" fmla="*/ 77 h 68"/>
                  <a:gd name="T6" fmla="*/ 0 w 76"/>
                  <a:gd name="T7" fmla="*/ 54 h 68"/>
                  <a:gd name="T8" fmla="*/ 4 w 76"/>
                  <a:gd name="T9" fmla="*/ 31 h 68"/>
                  <a:gd name="T10" fmla="*/ 12 w 76"/>
                  <a:gd name="T11" fmla="*/ 15 h 68"/>
                  <a:gd name="T12" fmla="*/ 25 w 76"/>
                  <a:gd name="T13" fmla="*/ 9 h 68"/>
                  <a:gd name="T14" fmla="*/ 44 w 76"/>
                  <a:gd name="T15" fmla="*/ 6 h 68"/>
                  <a:gd name="T16" fmla="*/ 90 w 76"/>
                  <a:gd name="T17" fmla="*/ 6 h 68"/>
                  <a:gd name="T18" fmla="*/ 110 w 76"/>
                  <a:gd name="T19" fmla="*/ 4 h 68"/>
                  <a:gd name="T20" fmla="*/ 116 w 76"/>
                  <a:gd name="T21" fmla="*/ 27 h 68"/>
                  <a:gd name="T22" fmla="*/ 106 w 76"/>
                  <a:gd name="T23" fmla="*/ 31 h 68"/>
                  <a:gd name="T24" fmla="*/ 104 w 76"/>
                  <a:gd name="T25" fmla="*/ 34 h 68"/>
                  <a:gd name="T26" fmla="*/ 112 w 76"/>
                  <a:gd name="T27" fmla="*/ 50 h 68"/>
                  <a:gd name="T28" fmla="*/ 119 w 76"/>
                  <a:gd name="T29" fmla="*/ 69 h 68"/>
                  <a:gd name="T30" fmla="*/ 112 w 76"/>
                  <a:gd name="T31" fmla="*/ 87 h 68"/>
                  <a:gd name="T32" fmla="*/ 100 w 76"/>
                  <a:gd name="T33" fmla="*/ 100 h 68"/>
                  <a:gd name="T34" fmla="*/ 84 w 76"/>
                  <a:gd name="T35" fmla="*/ 106 h 68"/>
                  <a:gd name="T36" fmla="*/ 69 w 76"/>
                  <a:gd name="T37" fmla="*/ 100 h 68"/>
                  <a:gd name="T38" fmla="*/ 56 w 76"/>
                  <a:gd name="T39" fmla="*/ 87 h 68"/>
                  <a:gd name="T40" fmla="*/ 50 w 76"/>
                  <a:gd name="T41" fmla="*/ 65 h 68"/>
                  <a:gd name="T42" fmla="*/ 44 w 76"/>
                  <a:gd name="T43" fmla="*/ 44 h 68"/>
                  <a:gd name="T44" fmla="*/ 37 w 76"/>
                  <a:gd name="T45" fmla="*/ 34 h 68"/>
                  <a:gd name="T46" fmla="*/ 29 w 76"/>
                  <a:gd name="T47" fmla="*/ 40 h 68"/>
                  <a:gd name="T48" fmla="*/ 25 w 76"/>
                  <a:gd name="T49" fmla="*/ 56 h 68"/>
                  <a:gd name="T50" fmla="*/ 25 w 76"/>
                  <a:gd name="T51" fmla="*/ 65 h 68"/>
                  <a:gd name="T52" fmla="*/ 37 w 76"/>
                  <a:gd name="T53" fmla="*/ 75 h 68"/>
                  <a:gd name="T54" fmla="*/ 65 w 76"/>
                  <a:gd name="T55" fmla="*/ 44 h 68"/>
                  <a:gd name="T56" fmla="*/ 69 w 76"/>
                  <a:gd name="T57" fmla="*/ 65 h 68"/>
                  <a:gd name="T58" fmla="*/ 77 w 76"/>
                  <a:gd name="T59" fmla="*/ 75 h 68"/>
                  <a:gd name="T60" fmla="*/ 88 w 76"/>
                  <a:gd name="T61" fmla="*/ 75 h 68"/>
                  <a:gd name="T62" fmla="*/ 94 w 76"/>
                  <a:gd name="T63" fmla="*/ 65 h 68"/>
                  <a:gd name="T64" fmla="*/ 94 w 76"/>
                  <a:gd name="T65" fmla="*/ 54 h 68"/>
                  <a:gd name="T66" fmla="*/ 88 w 76"/>
                  <a:gd name="T67" fmla="*/ 40 h 68"/>
                  <a:gd name="T68" fmla="*/ 77 w 76"/>
                  <a:gd name="T69" fmla="*/ 37 h 68"/>
                  <a:gd name="T70" fmla="*/ 62 w 76"/>
                  <a:gd name="T71" fmla="*/ 34 h 6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76"/>
                  <a:gd name="T109" fmla="*/ 0 h 68"/>
                  <a:gd name="T110" fmla="*/ 76 w 76"/>
                  <a:gd name="T111" fmla="*/ 68 h 68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76" h="68">
                    <a:moveTo>
                      <a:pt x="24" y="48"/>
                    </a:moveTo>
                    <a:lnTo>
                      <a:pt x="20" y="64"/>
                    </a:lnTo>
                    <a:lnTo>
                      <a:pt x="14" y="62"/>
                    </a:lnTo>
                    <a:lnTo>
                      <a:pt x="10" y="58"/>
                    </a:lnTo>
                    <a:lnTo>
                      <a:pt x="6" y="54"/>
                    </a:lnTo>
                    <a:lnTo>
                      <a:pt x="2" y="50"/>
                    </a:lnTo>
                    <a:lnTo>
                      <a:pt x="2" y="42"/>
                    </a:lnTo>
                    <a:lnTo>
                      <a:pt x="0" y="34"/>
                    </a:lnTo>
                    <a:lnTo>
                      <a:pt x="2" y="26"/>
                    </a:lnTo>
                    <a:lnTo>
                      <a:pt x="2" y="20"/>
                    </a:lnTo>
                    <a:lnTo>
                      <a:pt x="4" y="16"/>
                    </a:lnTo>
                    <a:lnTo>
                      <a:pt x="8" y="10"/>
                    </a:lnTo>
                    <a:lnTo>
                      <a:pt x="12" y="6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8" y="4"/>
                    </a:lnTo>
                    <a:lnTo>
                      <a:pt x="50" y="4"/>
                    </a:lnTo>
                    <a:lnTo>
                      <a:pt x="58" y="4"/>
                    </a:lnTo>
                    <a:lnTo>
                      <a:pt x="64" y="4"/>
                    </a:lnTo>
                    <a:lnTo>
                      <a:pt x="70" y="2"/>
                    </a:lnTo>
                    <a:lnTo>
                      <a:pt x="74" y="0"/>
                    </a:lnTo>
                    <a:lnTo>
                      <a:pt x="74" y="18"/>
                    </a:lnTo>
                    <a:lnTo>
                      <a:pt x="72" y="20"/>
                    </a:lnTo>
                    <a:lnTo>
                      <a:pt x="68" y="20"/>
                    </a:lnTo>
                    <a:lnTo>
                      <a:pt x="66" y="20"/>
                    </a:lnTo>
                    <a:lnTo>
                      <a:pt x="66" y="22"/>
                    </a:lnTo>
                    <a:lnTo>
                      <a:pt x="70" y="26"/>
                    </a:lnTo>
                    <a:lnTo>
                      <a:pt x="72" y="32"/>
                    </a:lnTo>
                    <a:lnTo>
                      <a:pt x="74" y="38"/>
                    </a:lnTo>
                    <a:lnTo>
                      <a:pt x="76" y="44"/>
                    </a:lnTo>
                    <a:lnTo>
                      <a:pt x="74" y="50"/>
                    </a:lnTo>
                    <a:lnTo>
                      <a:pt x="72" y="56"/>
                    </a:lnTo>
                    <a:lnTo>
                      <a:pt x="70" y="62"/>
                    </a:lnTo>
                    <a:lnTo>
                      <a:pt x="64" y="64"/>
                    </a:lnTo>
                    <a:lnTo>
                      <a:pt x="60" y="66"/>
                    </a:lnTo>
                    <a:lnTo>
                      <a:pt x="54" y="68"/>
                    </a:lnTo>
                    <a:lnTo>
                      <a:pt x="48" y="66"/>
                    </a:lnTo>
                    <a:lnTo>
                      <a:pt x="44" y="64"/>
                    </a:lnTo>
                    <a:lnTo>
                      <a:pt x="38" y="62"/>
                    </a:lnTo>
                    <a:lnTo>
                      <a:pt x="36" y="56"/>
                    </a:lnTo>
                    <a:lnTo>
                      <a:pt x="34" y="50"/>
                    </a:lnTo>
                    <a:lnTo>
                      <a:pt x="32" y="42"/>
                    </a:lnTo>
                    <a:lnTo>
                      <a:pt x="30" y="34"/>
                    </a:lnTo>
                    <a:lnTo>
                      <a:pt x="28" y="28"/>
                    </a:lnTo>
                    <a:lnTo>
                      <a:pt x="26" y="22"/>
                    </a:lnTo>
                    <a:lnTo>
                      <a:pt x="24" y="22"/>
                    </a:lnTo>
                    <a:lnTo>
                      <a:pt x="20" y="24"/>
                    </a:lnTo>
                    <a:lnTo>
                      <a:pt x="18" y="26"/>
                    </a:lnTo>
                    <a:lnTo>
                      <a:pt x="16" y="30"/>
                    </a:lnTo>
                    <a:lnTo>
                      <a:pt x="16" y="36"/>
                    </a:lnTo>
                    <a:lnTo>
                      <a:pt x="16" y="40"/>
                    </a:lnTo>
                    <a:lnTo>
                      <a:pt x="16" y="42"/>
                    </a:lnTo>
                    <a:lnTo>
                      <a:pt x="20" y="46"/>
                    </a:lnTo>
                    <a:lnTo>
                      <a:pt x="24" y="48"/>
                    </a:lnTo>
                    <a:close/>
                    <a:moveTo>
                      <a:pt x="40" y="22"/>
                    </a:moveTo>
                    <a:lnTo>
                      <a:pt x="42" y="28"/>
                    </a:lnTo>
                    <a:lnTo>
                      <a:pt x="44" y="34"/>
                    </a:lnTo>
                    <a:lnTo>
                      <a:pt x="44" y="42"/>
                    </a:lnTo>
                    <a:lnTo>
                      <a:pt x="46" y="46"/>
                    </a:lnTo>
                    <a:lnTo>
                      <a:pt x="50" y="48"/>
                    </a:lnTo>
                    <a:lnTo>
                      <a:pt x="52" y="48"/>
                    </a:lnTo>
                    <a:lnTo>
                      <a:pt x="56" y="48"/>
                    </a:lnTo>
                    <a:lnTo>
                      <a:pt x="58" y="46"/>
                    </a:lnTo>
                    <a:lnTo>
                      <a:pt x="60" y="42"/>
                    </a:lnTo>
                    <a:lnTo>
                      <a:pt x="62" y="38"/>
                    </a:lnTo>
                    <a:lnTo>
                      <a:pt x="60" y="34"/>
                    </a:lnTo>
                    <a:lnTo>
                      <a:pt x="58" y="28"/>
                    </a:lnTo>
                    <a:lnTo>
                      <a:pt x="56" y="26"/>
                    </a:lnTo>
                    <a:lnTo>
                      <a:pt x="52" y="24"/>
                    </a:lnTo>
                    <a:lnTo>
                      <a:pt x="50" y="24"/>
                    </a:lnTo>
                    <a:lnTo>
                      <a:pt x="44" y="22"/>
                    </a:lnTo>
                    <a:lnTo>
                      <a:pt x="4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7" name="Rectangle 570"/>
              <p:cNvSpPr>
                <a:spLocks noChangeAspect="1" noChangeArrowheads="1"/>
              </p:cNvSpPr>
              <p:nvPr/>
            </p:nvSpPr>
            <p:spPr bwMode="auto">
              <a:xfrm>
                <a:off x="793" y="296"/>
                <a:ext cx="23" cy="25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388" name="Freeform 571"/>
              <p:cNvSpPr>
                <a:spLocks noChangeAspect="1"/>
              </p:cNvSpPr>
              <p:nvPr/>
            </p:nvSpPr>
            <p:spPr bwMode="auto">
              <a:xfrm>
                <a:off x="795" y="210"/>
                <a:ext cx="93" cy="83"/>
              </a:xfrm>
              <a:custGeom>
                <a:avLst/>
                <a:gdLst>
                  <a:gd name="T0" fmla="*/ 113 w 74"/>
                  <a:gd name="T1" fmla="*/ 31 h 66"/>
                  <a:gd name="T2" fmla="*/ 98 w 74"/>
                  <a:gd name="T3" fmla="*/ 31 h 66"/>
                  <a:gd name="T4" fmla="*/ 104 w 74"/>
                  <a:gd name="T5" fmla="*/ 38 h 66"/>
                  <a:gd name="T6" fmla="*/ 111 w 74"/>
                  <a:gd name="T7" fmla="*/ 48 h 66"/>
                  <a:gd name="T8" fmla="*/ 113 w 74"/>
                  <a:gd name="T9" fmla="*/ 57 h 66"/>
                  <a:gd name="T10" fmla="*/ 117 w 74"/>
                  <a:gd name="T11" fmla="*/ 69 h 66"/>
                  <a:gd name="T12" fmla="*/ 113 w 74"/>
                  <a:gd name="T13" fmla="*/ 79 h 66"/>
                  <a:gd name="T14" fmla="*/ 111 w 74"/>
                  <a:gd name="T15" fmla="*/ 88 h 66"/>
                  <a:gd name="T16" fmla="*/ 104 w 74"/>
                  <a:gd name="T17" fmla="*/ 94 h 66"/>
                  <a:gd name="T18" fmla="*/ 98 w 74"/>
                  <a:gd name="T19" fmla="*/ 101 h 66"/>
                  <a:gd name="T20" fmla="*/ 85 w 74"/>
                  <a:gd name="T21" fmla="*/ 104 h 66"/>
                  <a:gd name="T22" fmla="*/ 73 w 74"/>
                  <a:gd name="T23" fmla="*/ 104 h 66"/>
                  <a:gd name="T24" fmla="*/ 0 w 74"/>
                  <a:gd name="T25" fmla="*/ 104 h 66"/>
                  <a:gd name="T26" fmla="*/ 0 w 74"/>
                  <a:gd name="T27" fmla="*/ 75 h 66"/>
                  <a:gd name="T28" fmla="*/ 54 w 74"/>
                  <a:gd name="T29" fmla="*/ 75 h 66"/>
                  <a:gd name="T30" fmla="*/ 67 w 74"/>
                  <a:gd name="T31" fmla="*/ 75 h 66"/>
                  <a:gd name="T32" fmla="*/ 75 w 74"/>
                  <a:gd name="T33" fmla="*/ 75 h 66"/>
                  <a:gd name="T34" fmla="*/ 82 w 74"/>
                  <a:gd name="T35" fmla="*/ 73 h 66"/>
                  <a:gd name="T36" fmla="*/ 85 w 74"/>
                  <a:gd name="T37" fmla="*/ 73 h 66"/>
                  <a:gd name="T38" fmla="*/ 92 w 74"/>
                  <a:gd name="T39" fmla="*/ 67 h 66"/>
                  <a:gd name="T40" fmla="*/ 92 w 74"/>
                  <a:gd name="T41" fmla="*/ 63 h 66"/>
                  <a:gd name="T42" fmla="*/ 94 w 74"/>
                  <a:gd name="T43" fmla="*/ 57 h 66"/>
                  <a:gd name="T44" fmla="*/ 92 w 74"/>
                  <a:gd name="T45" fmla="*/ 48 h 66"/>
                  <a:gd name="T46" fmla="*/ 88 w 74"/>
                  <a:gd name="T47" fmla="*/ 42 h 66"/>
                  <a:gd name="T48" fmla="*/ 85 w 74"/>
                  <a:gd name="T49" fmla="*/ 35 h 66"/>
                  <a:gd name="T50" fmla="*/ 79 w 74"/>
                  <a:gd name="T51" fmla="*/ 31 h 66"/>
                  <a:gd name="T52" fmla="*/ 73 w 74"/>
                  <a:gd name="T53" fmla="*/ 31 h 66"/>
                  <a:gd name="T54" fmla="*/ 63 w 74"/>
                  <a:gd name="T55" fmla="*/ 31 h 66"/>
                  <a:gd name="T56" fmla="*/ 48 w 74"/>
                  <a:gd name="T57" fmla="*/ 31 h 66"/>
                  <a:gd name="T58" fmla="*/ 0 w 74"/>
                  <a:gd name="T59" fmla="*/ 31 h 66"/>
                  <a:gd name="T60" fmla="*/ 0 w 74"/>
                  <a:gd name="T61" fmla="*/ 0 h 66"/>
                  <a:gd name="T62" fmla="*/ 113 w 74"/>
                  <a:gd name="T63" fmla="*/ 0 h 66"/>
                  <a:gd name="T64" fmla="*/ 113 w 74"/>
                  <a:gd name="T65" fmla="*/ 31 h 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4"/>
                  <a:gd name="T100" fmla="*/ 0 h 66"/>
                  <a:gd name="T101" fmla="*/ 74 w 74"/>
                  <a:gd name="T102" fmla="*/ 66 h 6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4" h="66">
                    <a:moveTo>
                      <a:pt x="72" y="20"/>
                    </a:moveTo>
                    <a:lnTo>
                      <a:pt x="62" y="20"/>
                    </a:lnTo>
                    <a:lnTo>
                      <a:pt x="66" y="24"/>
                    </a:lnTo>
                    <a:lnTo>
                      <a:pt x="70" y="30"/>
                    </a:lnTo>
                    <a:lnTo>
                      <a:pt x="72" y="36"/>
                    </a:lnTo>
                    <a:lnTo>
                      <a:pt x="74" y="44"/>
                    </a:lnTo>
                    <a:lnTo>
                      <a:pt x="72" y="50"/>
                    </a:lnTo>
                    <a:lnTo>
                      <a:pt x="70" y="56"/>
                    </a:lnTo>
                    <a:lnTo>
                      <a:pt x="66" y="60"/>
                    </a:lnTo>
                    <a:lnTo>
                      <a:pt x="62" y="64"/>
                    </a:lnTo>
                    <a:lnTo>
                      <a:pt x="54" y="66"/>
                    </a:lnTo>
                    <a:lnTo>
                      <a:pt x="46" y="66"/>
                    </a:lnTo>
                    <a:lnTo>
                      <a:pt x="0" y="66"/>
                    </a:lnTo>
                    <a:lnTo>
                      <a:pt x="0" y="48"/>
                    </a:lnTo>
                    <a:lnTo>
                      <a:pt x="34" y="48"/>
                    </a:lnTo>
                    <a:lnTo>
                      <a:pt x="42" y="48"/>
                    </a:lnTo>
                    <a:lnTo>
                      <a:pt x="48" y="48"/>
                    </a:lnTo>
                    <a:lnTo>
                      <a:pt x="52" y="46"/>
                    </a:lnTo>
                    <a:lnTo>
                      <a:pt x="54" y="46"/>
                    </a:lnTo>
                    <a:lnTo>
                      <a:pt x="58" y="42"/>
                    </a:lnTo>
                    <a:lnTo>
                      <a:pt x="58" y="40"/>
                    </a:lnTo>
                    <a:lnTo>
                      <a:pt x="60" y="36"/>
                    </a:lnTo>
                    <a:lnTo>
                      <a:pt x="58" y="30"/>
                    </a:lnTo>
                    <a:lnTo>
                      <a:pt x="56" y="26"/>
                    </a:lnTo>
                    <a:lnTo>
                      <a:pt x="54" y="22"/>
                    </a:lnTo>
                    <a:lnTo>
                      <a:pt x="50" y="20"/>
                    </a:lnTo>
                    <a:lnTo>
                      <a:pt x="46" y="20"/>
                    </a:lnTo>
                    <a:lnTo>
                      <a:pt x="40" y="20"/>
                    </a:lnTo>
                    <a:lnTo>
                      <a:pt x="30" y="20"/>
                    </a:lnTo>
                    <a:lnTo>
                      <a:pt x="0" y="20"/>
                    </a:lnTo>
                    <a:lnTo>
                      <a:pt x="0" y="0"/>
                    </a:lnTo>
                    <a:lnTo>
                      <a:pt x="72" y="0"/>
                    </a:lnTo>
                    <a:lnTo>
                      <a:pt x="72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pic>
          <p:nvPicPr>
            <p:cNvPr id="52" name="Picture 585" descr="prob"/>
            <p:cNvPicPr>
              <a:picLocks noChangeAspect="1" noChangeArrowheads="1"/>
            </p:cNvPicPr>
            <p:nvPr/>
          </p:nvPicPr>
          <p:blipFill>
            <a:blip r:embed="rId6" cstate="print"/>
            <a:srcRect r="18974" b="11198"/>
            <a:stretch>
              <a:fillRect/>
            </a:stretch>
          </p:blipFill>
          <p:spPr bwMode="auto">
            <a:xfrm>
              <a:off x="3392" y="388"/>
              <a:ext cx="2107" cy="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04" name="Text Box 587"/>
          <p:cNvSpPr txBox="1">
            <a:spLocks noChangeArrowheads="1"/>
          </p:cNvSpPr>
          <p:nvPr/>
        </p:nvSpPr>
        <p:spPr bwMode="auto">
          <a:xfrm>
            <a:off x="7272783" y="1504156"/>
            <a:ext cx="1725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>
                <a:solidFill>
                  <a:srgbClr val="000000"/>
                </a:solidFill>
              </a:rPr>
              <a:t>振動確率＠</a:t>
            </a:r>
          </a:p>
          <a:p>
            <a:r>
              <a:rPr lang="en-US" altLang="ja-JP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en-US" altLang="ja-JP">
                <a:solidFill>
                  <a:srgbClr val="000000"/>
                </a:solidFill>
              </a:rPr>
              <a:t>m</a:t>
            </a:r>
            <a:r>
              <a:rPr lang="en-US" altLang="ja-JP" baseline="30000">
                <a:solidFill>
                  <a:srgbClr val="000000"/>
                </a:solidFill>
              </a:rPr>
              <a:t>2</a:t>
            </a:r>
            <a:r>
              <a:rPr lang="en-US" altLang="ja-JP">
                <a:solidFill>
                  <a:srgbClr val="000000"/>
                </a:solidFill>
              </a:rPr>
              <a:t>=3x10</a:t>
            </a:r>
            <a:r>
              <a:rPr lang="en-US" altLang="ja-JP" baseline="30000">
                <a:solidFill>
                  <a:srgbClr val="000000"/>
                </a:solidFill>
              </a:rPr>
              <a:t>-3</a:t>
            </a:r>
            <a:r>
              <a:rPr lang="en-US" altLang="ja-JP">
                <a:solidFill>
                  <a:srgbClr val="000000"/>
                </a:solidFill>
              </a:rPr>
              <a:t>eV</a:t>
            </a:r>
            <a:r>
              <a:rPr lang="en-US" altLang="ja-JP" baseline="300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605" name="Rectangle 589"/>
          <p:cNvSpPr>
            <a:spLocks noChangeArrowheads="1"/>
          </p:cNvSpPr>
          <p:nvPr/>
        </p:nvSpPr>
        <p:spPr bwMode="auto">
          <a:xfrm>
            <a:off x="5901183" y="1572419"/>
            <a:ext cx="454025" cy="3857625"/>
          </a:xfrm>
          <a:prstGeom prst="rect">
            <a:avLst/>
          </a:prstGeom>
          <a:solidFill>
            <a:srgbClr val="BBE0E3">
              <a:alpha val="3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06" name="Text Box 590"/>
          <p:cNvSpPr txBox="1">
            <a:spLocks noChangeArrowheads="1"/>
          </p:cNvSpPr>
          <p:nvPr/>
        </p:nvSpPr>
        <p:spPr bwMode="auto">
          <a:xfrm rot="-5400000">
            <a:off x="4354164" y="2955926"/>
            <a:ext cx="860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>
                <a:solidFill>
                  <a:srgbClr val="000000"/>
                </a:solidFill>
                <a:latin typeface="Symbol" pitchFamily="18" charset="2"/>
              </a:rPr>
              <a:t>n</a:t>
            </a:r>
            <a:r>
              <a:rPr lang="en-US" altLang="ja-JP" b="1" baseline="-2500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altLang="ja-JP" b="1">
                <a:solidFill>
                  <a:srgbClr val="000000"/>
                </a:solidFill>
              </a:rPr>
              <a:t> flux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896544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Introduction</a:t>
            </a:r>
          </a:p>
          <a:p>
            <a:r>
              <a:rPr lang="en-US" altLang="ja-JP" dirty="0" smtClean="0"/>
              <a:t>Introduction of T2K experiment</a:t>
            </a:r>
          </a:p>
          <a:p>
            <a:pPr lvl="1"/>
            <a:r>
              <a:rPr kumimoji="1" lang="en-US" altLang="ja-JP" dirty="0" smtClean="0"/>
              <a:t>Overview</a:t>
            </a:r>
          </a:p>
          <a:p>
            <a:pPr lvl="1"/>
            <a:r>
              <a:rPr lang="en-US" altLang="ja-JP" dirty="0" smtClean="0"/>
              <a:t>Milestones</a:t>
            </a:r>
          </a:p>
          <a:p>
            <a:pPr lvl="1"/>
            <a:r>
              <a:rPr kumimoji="1" lang="en-US" altLang="ja-JP" dirty="0" smtClean="0"/>
              <a:t>J-PARC accelerators &amp; experimental setup</a:t>
            </a:r>
          </a:p>
          <a:p>
            <a:r>
              <a:rPr lang="en-US" altLang="ja-JP" dirty="0" smtClean="0"/>
              <a:t>Beam operation &amp; data taking</a:t>
            </a:r>
          </a:p>
          <a:p>
            <a:r>
              <a:rPr kumimoji="1" lang="en-US" altLang="ja-JP" dirty="0" smtClean="0"/>
              <a:t>Analysis</a:t>
            </a:r>
          </a:p>
          <a:p>
            <a:r>
              <a:rPr lang="en-US" altLang="ja-JP" dirty="0" smtClean="0"/>
              <a:t>Results</a:t>
            </a:r>
          </a:p>
          <a:p>
            <a:r>
              <a:rPr lang="en-US" altLang="ja-JP" dirty="0" smtClean="0"/>
              <a:t>J-PARC&amp;T2K status and recovery plan</a:t>
            </a:r>
          </a:p>
          <a:p>
            <a:r>
              <a:rPr lang="en-US" altLang="ja-JP" dirty="0" smtClean="0"/>
              <a:t>Implication of T2K results to future projects</a:t>
            </a:r>
          </a:p>
          <a:p>
            <a:r>
              <a:rPr lang="en-US" altLang="ja-JP" dirty="0" smtClean="0"/>
              <a:t>Summary</a:t>
            </a:r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B70E-023C-400E-91B7-7534895B02CC}" type="slidenum">
              <a:rPr lang="ja-JP" altLang="en-US" smtClean="0">
                <a:solidFill>
                  <a:srgbClr val="2E2E48"/>
                </a:solidFill>
              </a:rPr>
              <a:pPr/>
              <a:t>2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95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77605" y="1700808"/>
            <a:ext cx="5766395" cy="439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グループ化 11"/>
          <p:cNvGrpSpPr/>
          <p:nvPr/>
        </p:nvGrpSpPr>
        <p:grpSpPr>
          <a:xfrm>
            <a:off x="7759055" y="4235226"/>
            <a:ext cx="1384945" cy="1862182"/>
            <a:chOff x="0" y="2143116"/>
            <a:chExt cx="2068513" cy="2781300"/>
          </a:xfrm>
        </p:grpSpPr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0" y="2143116"/>
              <a:ext cx="2068513" cy="2781300"/>
              <a:chOff x="3969" y="1979"/>
              <a:chExt cx="1607" cy="2160"/>
            </a:xfrm>
          </p:grpSpPr>
          <p:pic>
            <p:nvPicPr>
              <p:cNvPr id="7" name="Picture 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49342" t="20061" r="14040"/>
              <a:stretch>
                <a:fillRect/>
              </a:stretch>
            </p:blipFill>
            <p:spPr bwMode="auto">
              <a:xfrm>
                <a:off x="3969" y="1979"/>
                <a:ext cx="1607" cy="2160"/>
              </a:xfrm>
              <a:prstGeom prst="rect">
                <a:avLst/>
              </a:prstGeom>
              <a:noFill/>
            </p:spPr>
          </p:pic>
          <p:sp>
            <p:nvSpPr>
              <p:cNvPr id="8" name="Oval 9"/>
              <p:cNvSpPr>
                <a:spLocks noChangeArrowheads="1"/>
              </p:cNvSpPr>
              <p:nvPr/>
            </p:nvSpPr>
            <p:spPr bwMode="auto">
              <a:xfrm>
                <a:off x="4830" y="2069"/>
                <a:ext cx="635" cy="318"/>
              </a:xfrm>
              <a:prstGeom prst="ellipse">
                <a:avLst/>
              </a:prstGeom>
              <a:noFill/>
              <a:ln w="38100">
                <a:solidFill>
                  <a:srgbClr val="FC0128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 flipV="1">
                <a:off x="4740" y="2296"/>
                <a:ext cx="453" cy="40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" name="Text Box 11"/>
              <p:cNvSpPr txBox="1">
                <a:spLocks noChangeArrowheads="1"/>
              </p:cNvSpPr>
              <p:nvPr/>
            </p:nvSpPr>
            <p:spPr bwMode="auto">
              <a:xfrm>
                <a:off x="4875" y="2478"/>
                <a:ext cx="578" cy="28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ja-JP" sz="1800">
                    <a:latin typeface="Arial" charset="0"/>
                  </a:rPr>
                  <a:t>60km</a:t>
                </a:r>
              </a:p>
            </p:txBody>
          </p:sp>
        </p:grpSp>
        <p:sp>
          <p:nvSpPr>
            <p:cNvPr id="11" name="テキスト ボックス 10"/>
            <p:cNvSpPr txBox="1"/>
            <p:nvPr/>
          </p:nvSpPr>
          <p:spPr bwMode="auto">
            <a:xfrm>
              <a:off x="1187624" y="2211034"/>
              <a:ext cx="530915" cy="26161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ja-JP" sz="1050" dirty="0" smtClean="0">
                  <a:solidFill>
                    <a:srgbClr val="000000"/>
                  </a:solidFill>
                  <a:latin typeface="Times New Roman" pitchFamily="18" charset="0"/>
                </a:rPr>
                <a:t>JAEA</a:t>
              </a:r>
              <a:endParaRPr kumimoji="1" lang="ja-JP" altLang="en-US" sz="105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/>
          <a:lstStyle/>
          <a:p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J-PARC</a:t>
            </a:r>
            <a:br>
              <a:rPr lang="en-US" altLang="ja-JP" dirty="0" smtClean="0"/>
            </a:br>
            <a:r>
              <a:rPr kumimoji="1" lang="en-US" altLang="ja-JP" sz="3200" dirty="0" smtClean="0"/>
              <a:t>Japan Proton Accelerator Research Complex</a:t>
            </a:r>
            <a:endParaRPr kumimoji="1" lang="ja-JP" altLang="en-US" sz="32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1988840"/>
            <a:ext cx="3347864" cy="3960440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Located in Tokai-village, 60km N.E. of KEK</a:t>
            </a:r>
          </a:p>
          <a:p>
            <a:r>
              <a:rPr kumimoji="1" lang="en-US" altLang="ja-JP" dirty="0" smtClean="0"/>
              <a:t>Completed in 2009</a:t>
            </a:r>
          </a:p>
          <a:p>
            <a:r>
              <a:rPr kumimoji="1" lang="en-US" altLang="ja-JP" dirty="0" smtClean="0"/>
              <a:t>Design goal</a:t>
            </a:r>
          </a:p>
          <a:p>
            <a:pPr lvl="1"/>
            <a:r>
              <a:rPr lang="en-US" altLang="ja-JP" dirty="0" smtClean="0"/>
              <a:t>RCS: 1MW</a:t>
            </a:r>
          </a:p>
          <a:p>
            <a:pPr lvl="1"/>
            <a:r>
              <a:rPr kumimoji="1" lang="en-US" altLang="ja-JP" dirty="0" smtClean="0"/>
              <a:t>MR: 750kW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239000" y="5764480"/>
            <a:ext cx="1905000" cy="188912"/>
          </a:xfrm>
        </p:spPr>
        <p:txBody>
          <a:bodyPr/>
          <a:lstStyle/>
          <a:p>
            <a:fld id="{4C39B70E-023C-400E-91B7-7534895B02CC}" type="slidenum">
              <a:rPr lang="ja-JP" altLang="en-US" smtClean="0">
                <a:solidFill>
                  <a:srgbClr val="2E2E48"/>
                </a:solidFill>
              </a:rPr>
              <a:pPr/>
              <a:t>20</a:t>
            </a:fld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203848" y="6309320"/>
            <a:ext cx="5940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1451AA"/>
              </a:buClr>
              <a:buSzPct val="60000"/>
            </a:pPr>
            <a:r>
              <a:rPr lang="en-US" altLang="ja-JP" kern="0" dirty="0" smtClean="0">
                <a:solidFill>
                  <a:srgbClr val="2E2E48"/>
                </a:solidFill>
              </a:rPr>
              <a:t>Joint project of KEK &amp; Japan Atomic Energy Agency (JAEA)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図 4" descr="LINACoverview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214313"/>
            <a:ext cx="7326313" cy="491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タイトル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LINAC</a:t>
            </a:r>
            <a:endParaRPr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idx="4294967295"/>
          </p:nvPr>
        </p:nvSpPr>
        <p:spPr>
          <a:xfrm>
            <a:off x="357188" y="5143500"/>
            <a:ext cx="8535987" cy="1714500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altLang="ja-JP" dirty="0" smtClean="0"/>
              <a:t>Stable operation at 15~20mA/500usec pulse width achieved</a:t>
            </a:r>
          </a:p>
          <a:p>
            <a:pPr>
              <a:defRPr/>
            </a:pPr>
            <a:r>
              <a:rPr lang="en-US" altLang="ja-JP" dirty="0" smtClean="0"/>
              <a:t>Longer continuous operation w/o Ion source maintenance are being tried. &gt;1000hr @16mA achieved</a:t>
            </a:r>
          </a:p>
          <a:p>
            <a:pPr>
              <a:defRPr/>
            </a:pPr>
            <a:r>
              <a:rPr lang="en-US" altLang="ja-JP" dirty="0" smtClean="0"/>
              <a:t>Upgrade 400MeV is delayed to 2013</a:t>
            </a:r>
          </a:p>
          <a:p>
            <a:pPr>
              <a:defRPr/>
            </a:pP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A82936-E15D-44A0-B14F-BAE5A069A8A9}" type="slidenum">
              <a:rPr lang="en-US" altLang="ja-JP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altLang="ja-JP" smtClean="0"/>
          </a:p>
        </p:txBody>
      </p:sp>
      <p:pic>
        <p:nvPicPr>
          <p:cNvPr id="72707" name="図 2" descr="RCSoverview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76672"/>
            <a:ext cx="8031427" cy="6023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タイトル 3"/>
          <p:cNvSpPr>
            <a:spLocks noGrp="1"/>
          </p:cNvSpPr>
          <p:nvPr>
            <p:ph type="title" idx="4294967295"/>
          </p:nvPr>
        </p:nvSpPr>
        <p:spPr>
          <a:xfrm>
            <a:off x="1500188" y="0"/>
            <a:ext cx="5032375" cy="692150"/>
          </a:xfrm>
        </p:spPr>
        <p:txBody>
          <a:bodyPr/>
          <a:lstStyle/>
          <a:p>
            <a:pPr>
              <a:defRPr/>
            </a:pPr>
            <a:r>
              <a:rPr lang="en-US" altLang="ja-JP" dirty="0" smtClean="0"/>
              <a:t>3GeV-</a:t>
            </a:r>
            <a:r>
              <a:rPr lang="ja-JP" altLang="en-US" dirty="0" smtClean="0"/>
              <a:t>R</a:t>
            </a:r>
            <a:r>
              <a:rPr lang="en-US" altLang="ja-JP" dirty="0" smtClean="0"/>
              <a:t>CS</a:t>
            </a:r>
            <a:endParaRPr lang="ja-JP" altLang="en-US" dirty="0"/>
          </a:p>
        </p:txBody>
      </p:sp>
      <p:sp>
        <p:nvSpPr>
          <p:cNvPr id="72711" name="テキスト ボックス 388"/>
          <p:cNvSpPr txBox="1">
            <a:spLocks noChangeArrowheads="1"/>
          </p:cNvSpPr>
          <p:nvPr/>
        </p:nvSpPr>
        <p:spPr bwMode="auto">
          <a:xfrm>
            <a:off x="3347864" y="1772816"/>
            <a:ext cx="19669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FF0000"/>
                </a:solidFill>
              </a:rPr>
              <a:t>Design int. 1MW</a:t>
            </a:r>
            <a:endParaRPr lang="ja-JP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72713" name="AutoShape 2"/>
          <p:cNvSpPr>
            <a:spLocks noChangeAspect="1" noChangeArrowheads="1"/>
          </p:cNvSpPr>
          <p:nvPr/>
        </p:nvSpPr>
        <p:spPr bwMode="auto">
          <a:xfrm>
            <a:off x="1042988" y="404813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mtClean="0">
              <a:solidFill>
                <a:srgbClr val="000000"/>
              </a:solidFill>
            </a:endParaRPr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4294967295"/>
          </p:nvPr>
        </p:nvSpPr>
        <p:spPr>
          <a:xfrm>
            <a:off x="395536" y="4653136"/>
            <a:ext cx="8748464" cy="1872060"/>
          </a:xfrm>
          <a:solidFill>
            <a:srgbClr val="FFFF00"/>
          </a:solidFill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200kW</a:t>
            </a:r>
            <a:r>
              <a:rPr kumimoji="1" lang="en-US" altLang="ja-JP" baseline="0" dirty="0" smtClean="0"/>
              <a:t> stable beam provided for MLF</a:t>
            </a:r>
          </a:p>
          <a:p>
            <a:r>
              <a:rPr lang="en-US" altLang="ja-JP" dirty="0" smtClean="0"/>
              <a:t>300kWequiv beam provided for MR</a:t>
            </a:r>
          </a:p>
          <a:p>
            <a:r>
              <a:rPr kumimoji="1" lang="en-US" altLang="ja-JP" dirty="0" smtClean="0"/>
              <a:t>420kW high power test succeeded (99.5% transmission), ready for providing to MR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5" descr="Layout_MRwithBL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609600"/>
            <a:ext cx="533400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ja-JP" altLang="en-US" dirty="0" smtClean="0"/>
              <a:t>M</a:t>
            </a:r>
            <a:r>
              <a:rPr lang="en-US" altLang="ja-JP" dirty="0" smtClean="0"/>
              <a:t>R</a:t>
            </a:r>
            <a:endParaRPr lang="ja-JP" altLang="en-US" dirty="0"/>
          </a:p>
        </p:txBody>
      </p:sp>
      <p:sp>
        <p:nvSpPr>
          <p:cNvPr id="105479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250825" y="714375"/>
            <a:ext cx="4244975" cy="3071813"/>
          </a:xfrm>
        </p:spPr>
        <p:txBody>
          <a:bodyPr>
            <a:noAutofit/>
          </a:bodyPr>
          <a:lstStyle/>
          <a:p>
            <a:pPr>
              <a:lnSpc>
                <a:spcPct val="75000"/>
              </a:lnSpc>
              <a:buFontTx/>
              <a:buNone/>
              <a:defRPr/>
            </a:pPr>
            <a:r>
              <a:rPr lang="en-US" altLang="ja-JP" sz="1600" b="1" dirty="0">
                <a:solidFill>
                  <a:srgbClr val="0000FF"/>
                </a:solidFill>
                <a:latin typeface="+mj-lt"/>
              </a:rPr>
              <a:t>Circumference 	1567.5 m</a:t>
            </a:r>
          </a:p>
          <a:p>
            <a:pPr>
              <a:lnSpc>
                <a:spcPct val="75000"/>
              </a:lnSpc>
              <a:buFontTx/>
              <a:buNone/>
              <a:defRPr/>
            </a:pPr>
            <a:r>
              <a:rPr lang="en-US" altLang="ja-JP" sz="1600" b="1" dirty="0">
                <a:solidFill>
                  <a:srgbClr val="0000FF"/>
                </a:solidFill>
                <a:latin typeface="+mj-lt"/>
              </a:rPr>
              <a:t>Repetition rate	</a:t>
            </a:r>
            <a:r>
              <a:rPr lang="ja-JP" altLang="en-US" sz="1600" b="1" dirty="0" smtClean="0">
                <a:solidFill>
                  <a:srgbClr val="0000FF"/>
                </a:solidFill>
                <a:latin typeface="+mj-lt"/>
              </a:rPr>
              <a:t>～</a:t>
            </a:r>
            <a:r>
              <a:rPr lang="en-US" altLang="ja-JP" sz="1600" b="1" dirty="0" smtClean="0">
                <a:solidFill>
                  <a:srgbClr val="0000FF"/>
                </a:solidFill>
                <a:latin typeface="+mj-lt"/>
              </a:rPr>
              <a:t>0.3 </a:t>
            </a:r>
            <a:r>
              <a:rPr lang="en-US" altLang="ja-JP" sz="1600" b="1" dirty="0" err="1" smtClean="0">
                <a:solidFill>
                  <a:srgbClr val="0000FF"/>
                </a:solidFill>
                <a:latin typeface="+mj-lt"/>
              </a:rPr>
              <a:t>Hz@Start</a:t>
            </a:r>
            <a:r>
              <a:rPr lang="en-US" altLang="ja-JP" sz="1600" b="1" dirty="0" smtClean="0">
                <a:solidFill>
                  <a:srgbClr val="0000FF"/>
                </a:solidFill>
                <a:latin typeface="+mj-lt"/>
              </a:rPr>
              <a:t> Up</a:t>
            </a:r>
            <a:endParaRPr lang="en-US" altLang="ja-JP" sz="1600" b="1" dirty="0">
              <a:solidFill>
                <a:srgbClr val="0000FF"/>
              </a:solidFill>
              <a:latin typeface="+mj-lt"/>
            </a:endParaRPr>
          </a:p>
          <a:p>
            <a:pPr>
              <a:lnSpc>
                <a:spcPct val="75000"/>
              </a:lnSpc>
              <a:buFontTx/>
              <a:buNone/>
              <a:defRPr/>
            </a:pPr>
            <a:r>
              <a:rPr lang="en-US" altLang="ja-JP" sz="1600" b="1" dirty="0">
                <a:solidFill>
                  <a:srgbClr val="0000FF"/>
                </a:solidFill>
                <a:latin typeface="+mj-lt"/>
              </a:rPr>
              <a:t>Injection energy	3 </a:t>
            </a:r>
            <a:r>
              <a:rPr lang="en-US" altLang="ja-JP" sz="1600" b="1" dirty="0" err="1">
                <a:solidFill>
                  <a:srgbClr val="0000FF"/>
                </a:solidFill>
                <a:latin typeface="+mj-lt"/>
              </a:rPr>
              <a:t>GeV</a:t>
            </a:r>
            <a:endParaRPr lang="en-US" altLang="ja-JP" sz="1600" b="1" dirty="0">
              <a:solidFill>
                <a:srgbClr val="0000FF"/>
              </a:solidFill>
              <a:latin typeface="+mj-lt"/>
            </a:endParaRPr>
          </a:p>
          <a:p>
            <a:pPr>
              <a:lnSpc>
                <a:spcPct val="75000"/>
              </a:lnSpc>
              <a:buFontTx/>
              <a:buNone/>
              <a:defRPr/>
            </a:pPr>
            <a:r>
              <a:rPr lang="en-US" altLang="ja-JP" sz="1600" b="1" dirty="0">
                <a:solidFill>
                  <a:srgbClr val="0000FF"/>
                </a:solidFill>
                <a:latin typeface="+mj-lt"/>
              </a:rPr>
              <a:t>Extraction energy	30 </a:t>
            </a:r>
            <a:r>
              <a:rPr lang="en-US" altLang="ja-JP" sz="1600" b="1" dirty="0" err="1" smtClean="0">
                <a:solidFill>
                  <a:srgbClr val="0000FF"/>
                </a:solidFill>
                <a:latin typeface="+mj-lt"/>
              </a:rPr>
              <a:t>GeV</a:t>
            </a:r>
            <a:endParaRPr lang="en-US" altLang="ja-JP" sz="1600" b="1" dirty="0" smtClean="0">
              <a:solidFill>
                <a:srgbClr val="0000FF"/>
              </a:solidFill>
              <a:latin typeface="+mj-lt"/>
            </a:endParaRPr>
          </a:p>
          <a:p>
            <a:pPr>
              <a:lnSpc>
                <a:spcPct val="75000"/>
              </a:lnSpc>
              <a:buFontTx/>
              <a:buNone/>
              <a:defRPr/>
            </a:pPr>
            <a:r>
              <a:rPr lang="en-US" altLang="ja-JP" sz="1600" b="1" dirty="0" err="1" smtClean="0">
                <a:solidFill>
                  <a:srgbClr val="0000FF"/>
                </a:solidFill>
                <a:latin typeface="+mj-lt"/>
              </a:rPr>
              <a:t>Superperiodicity</a:t>
            </a:r>
            <a:r>
              <a:rPr lang="en-US" altLang="ja-JP" sz="1600" b="1" dirty="0">
                <a:solidFill>
                  <a:srgbClr val="0000FF"/>
                </a:solidFill>
                <a:latin typeface="+mj-lt"/>
              </a:rPr>
              <a:t>	3</a:t>
            </a:r>
          </a:p>
          <a:p>
            <a:pPr>
              <a:lnSpc>
                <a:spcPct val="75000"/>
              </a:lnSpc>
              <a:buFontTx/>
              <a:buNone/>
              <a:defRPr/>
            </a:pPr>
            <a:r>
              <a:rPr lang="en-US" altLang="ja-JP" sz="1600" b="1" dirty="0">
                <a:solidFill>
                  <a:srgbClr val="0000FF"/>
                </a:solidFill>
                <a:latin typeface="+mj-lt"/>
              </a:rPr>
              <a:t>h			9</a:t>
            </a:r>
          </a:p>
          <a:p>
            <a:pPr>
              <a:lnSpc>
                <a:spcPct val="75000"/>
              </a:lnSpc>
              <a:buFontTx/>
              <a:buNone/>
              <a:defRPr/>
            </a:pPr>
            <a:r>
              <a:rPr lang="en-US" altLang="ja-JP" sz="1600" b="1" dirty="0" smtClean="0">
                <a:solidFill>
                  <a:srgbClr val="0000FF"/>
                </a:solidFill>
                <a:latin typeface="+mj-lt"/>
              </a:rPr>
              <a:t>No. </a:t>
            </a:r>
            <a:r>
              <a:rPr lang="en-US" altLang="ja-JP" sz="1600" b="1" dirty="0">
                <a:solidFill>
                  <a:srgbClr val="0000FF"/>
                </a:solidFill>
                <a:latin typeface="+mj-lt"/>
              </a:rPr>
              <a:t>of bunches	</a:t>
            </a:r>
            <a:r>
              <a:rPr lang="en-US" altLang="ja-JP" sz="1600" b="1" dirty="0" smtClean="0">
                <a:solidFill>
                  <a:srgbClr val="0000FF"/>
                </a:solidFill>
                <a:latin typeface="+mj-lt"/>
              </a:rPr>
              <a:t>8  (6 in day 1)</a:t>
            </a:r>
            <a:endParaRPr lang="en-US" altLang="ja-JP" sz="1600" b="1" dirty="0">
              <a:solidFill>
                <a:srgbClr val="0000FF"/>
              </a:solidFill>
              <a:latin typeface="+mj-lt"/>
            </a:endParaRPr>
          </a:p>
          <a:p>
            <a:pPr>
              <a:lnSpc>
                <a:spcPct val="75000"/>
              </a:lnSpc>
              <a:buFontTx/>
              <a:buNone/>
              <a:defRPr/>
            </a:pPr>
            <a:r>
              <a:rPr lang="en-US" altLang="ja-JP" sz="1600" b="1" dirty="0">
                <a:solidFill>
                  <a:srgbClr val="0000FF"/>
                </a:solidFill>
                <a:latin typeface="+mj-lt"/>
              </a:rPr>
              <a:t>Transition </a:t>
            </a:r>
            <a:r>
              <a:rPr lang="en-US" altLang="ja-JP" sz="1600" b="1" dirty="0">
                <a:solidFill>
                  <a:srgbClr val="0000FF"/>
                </a:solidFill>
                <a:latin typeface="+mj-lt"/>
                <a:ea typeface="ＤＦＰ隷書体" pitchFamily="80" charset="-128"/>
                <a:sym typeface="Symbol" pitchFamily="80" charset="2"/>
              </a:rPr>
              <a:t></a:t>
            </a:r>
            <a:r>
              <a:rPr lang="en-US" altLang="ja-JP" sz="1600" b="1" dirty="0">
                <a:solidFill>
                  <a:srgbClr val="0000FF"/>
                </a:solidFill>
                <a:latin typeface="+mj-lt"/>
              </a:rPr>
              <a:t>	</a:t>
            </a:r>
            <a:r>
              <a:rPr lang="en-US" altLang="ja-JP" sz="1600" b="1" dirty="0" smtClean="0">
                <a:solidFill>
                  <a:srgbClr val="0000FF"/>
                </a:solidFill>
                <a:latin typeface="+mj-lt"/>
              </a:rPr>
              <a:t>31.7(imaginary)</a:t>
            </a:r>
            <a:endParaRPr lang="en-US" altLang="ja-JP" sz="1600" b="1" dirty="0">
              <a:solidFill>
                <a:srgbClr val="0000FF"/>
              </a:solidFill>
              <a:latin typeface="+mj-lt"/>
            </a:endParaRPr>
          </a:p>
          <a:p>
            <a:pPr>
              <a:lnSpc>
                <a:spcPct val="75000"/>
              </a:lnSpc>
              <a:buFontTx/>
              <a:buNone/>
              <a:defRPr/>
            </a:pPr>
            <a:r>
              <a:rPr lang="en-US" altLang="ja-JP" sz="1600" b="1" dirty="0">
                <a:solidFill>
                  <a:srgbClr val="0000FF"/>
                </a:solidFill>
                <a:latin typeface="+mj-lt"/>
              </a:rPr>
              <a:t>Typical tune	22.4, 20.8</a:t>
            </a:r>
          </a:p>
          <a:p>
            <a:pPr>
              <a:lnSpc>
                <a:spcPct val="75000"/>
              </a:lnSpc>
              <a:buFontTx/>
              <a:buNone/>
              <a:defRPr/>
            </a:pPr>
            <a:r>
              <a:rPr lang="en-US" altLang="ja-JP" sz="1600" b="1" dirty="0">
                <a:solidFill>
                  <a:srgbClr val="0000FF"/>
                </a:solidFill>
                <a:latin typeface="+mj-lt"/>
              </a:rPr>
              <a:t>Transverse </a:t>
            </a:r>
            <a:r>
              <a:rPr lang="en-US" altLang="ja-JP" sz="1600" b="1" dirty="0" err="1">
                <a:solidFill>
                  <a:srgbClr val="0000FF"/>
                </a:solidFill>
                <a:latin typeface="+mj-lt"/>
              </a:rPr>
              <a:t>emittance</a:t>
            </a:r>
            <a:endParaRPr lang="en-US" altLang="ja-JP" sz="1600" b="1" dirty="0">
              <a:solidFill>
                <a:srgbClr val="0000FF"/>
              </a:solidFill>
              <a:latin typeface="+mj-lt"/>
            </a:endParaRPr>
          </a:p>
          <a:p>
            <a:pPr>
              <a:lnSpc>
                <a:spcPct val="75000"/>
              </a:lnSpc>
              <a:buFontTx/>
              <a:buNone/>
              <a:defRPr/>
            </a:pPr>
            <a:r>
              <a:rPr lang="en-US" altLang="ja-JP" sz="1600" b="1" dirty="0" smtClean="0">
                <a:solidFill>
                  <a:srgbClr val="0000FF"/>
                </a:solidFill>
                <a:latin typeface="+mj-lt"/>
              </a:rPr>
              <a:t>   At </a:t>
            </a:r>
            <a:r>
              <a:rPr lang="en-US" altLang="ja-JP" sz="1600" b="1" dirty="0">
                <a:solidFill>
                  <a:srgbClr val="0000FF"/>
                </a:solidFill>
                <a:latin typeface="+mj-lt"/>
              </a:rPr>
              <a:t>injection	~54 </a:t>
            </a:r>
            <a:r>
              <a:rPr lang="en-US" altLang="ja-JP" sz="1600" b="1" dirty="0">
                <a:solidFill>
                  <a:srgbClr val="0000FF"/>
                </a:solidFill>
                <a:latin typeface="+mj-lt"/>
                <a:sym typeface="Symbol" pitchFamily="80" charset="2"/>
              </a:rPr>
              <a:t></a:t>
            </a:r>
            <a:r>
              <a:rPr lang="en-US" altLang="ja-JP" sz="1600" b="1" dirty="0">
                <a:solidFill>
                  <a:srgbClr val="0000FF"/>
                </a:solidFill>
                <a:latin typeface="+mj-lt"/>
              </a:rPr>
              <a:t>mm-</a:t>
            </a:r>
            <a:r>
              <a:rPr lang="en-US" altLang="ja-JP" sz="1600" b="1" dirty="0" err="1">
                <a:solidFill>
                  <a:srgbClr val="0000FF"/>
                </a:solidFill>
                <a:latin typeface="+mj-lt"/>
              </a:rPr>
              <a:t>mrad</a:t>
            </a:r>
            <a:endParaRPr lang="en-US" altLang="ja-JP" sz="1600" b="1" dirty="0">
              <a:solidFill>
                <a:srgbClr val="0000FF"/>
              </a:solidFill>
              <a:latin typeface="+mj-lt"/>
            </a:endParaRPr>
          </a:p>
          <a:p>
            <a:pPr>
              <a:lnSpc>
                <a:spcPct val="75000"/>
              </a:lnSpc>
              <a:buFontTx/>
              <a:buNone/>
              <a:defRPr/>
            </a:pPr>
            <a:r>
              <a:rPr lang="en-US" altLang="ja-JP" sz="1600" b="1" dirty="0" smtClean="0">
                <a:solidFill>
                  <a:srgbClr val="0000FF"/>
                </a:solidFill>
                <a:latin typeface="+mj-lt"/>
              </a:rPr>
              <a:t>   At </a:t>
            </a:r>
            <a:r>
              <a:rPr lang="en-US" altLang="ja-JP" sz="1600" b="1" dirty="0">
                <a:solidFill>
                  <a:srgbClr val="0000FF"/>
                </a:solidFill>
                <a:latin typeface="+mj-lt"/>
              </a:rPr>
              <a:t>extraction	~10  </a:t>
            </a:r>
            <a:r>
              <a:rPr lang="en-US" altLang="ja-JP" sz="1600" b="1" dirty="0">
                <a:solidFill>
                  <a:srgbClr val="0000FF"/>
                </a:solidFill>
                <a:latin typeface="+mj-lt"/>
                <a:sym typeface="Symbol" pitchFamily="80" charset="2"/>
              </a:rPr>
              <a:t></a:t>
            </a:r>
            <a:r>
              <a:rPr lang="en-US" altLang="ja-JP" sz="1600" b="1" dirty="0" smtClean="0">
                <a:solidFill>
                  <a:srgbClr val="0000FF"/>
                </a:solidFill>
                <a:latin typeface="+mj-lt"/>
              </a:rPr>
              <a:t>mm-</a:t>
            </a:r>
            <a:r>
              <a:rPr lang="en-US" altLang="ja-JP" sz="1600" b="1" dirty="0" err="1" smtClean="0">
                <a:solidFill>
                  <a:srgbClr val="0000FF"/>
                </a:solidFill>
                <a:latin typeface="+mj-lt"/>
              </a:rPr>
              <a:t>mrad</a:t>
            </a:r>
            <a:endParaRPr lang="en-US" altLang="ja-JP" sz="1600" b="1" dirty="0">
              <a:solidFill>
                <a:srgbClr val="0000FF"/>
              </a:solidFill>
              <a:latin typeface="+mj-lt"/>
            </a:endParaRPr>
          </a:p>
          <a:p>
            <a:pPr>
              <a:lnSpc>
                <a:spcPct val="75000"/>
              </a:lnSpc>
              <a:buFontTx/>
              <a:buNone/>
              <a:defRPr/>
            </a:pPr>
            <a:r>
              <a:rPr lang="en-US" altLang="ja-JP" sz="1600" b="1" dirty="0">
                <a:solidFill>
                  <a:srgbClr val="0000FF"/>
                </a:solidFill>
                <a:latin typeface="+mj-lt"/>
              </a:rPr>
              <a:t>Beam power	0.75MW </a:t>
            </a:r>
            <a:endParaRPr lang="en-US" altLang="ja-JP" sz="1600" b="1" dirty="0" smtClean="0">
              <a:solidFill>
                <a:srgbClr val="0000FF"/>
              </a:solidFill>
              <a:latin typeface="+mj-lt"/>
            </a:endParaRPr>
          </a:p>
          <a:p>
            <a:pPr>
              <a:lnSpc>
                <a:spcPct val="75000"/>
              </a:lnSpc>
              <a:buFontTx/>
              <a:buNone/>
              <a:defRPr/>
            </a:pPr>
            <a:endParaRPr lang="en-US" altLang="ja-JP" sz="16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half" idx="2"/>
          </p:nvPr>
        </p:nvSpPr>
        <p:spPr>
          <a:xfrm>
            <a:off x="827584" y="4293096"/>
            <a:ext cx="8065591" cy="2564904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altLang="ja-JP" dirty="0" smtClean="0"/>
              <a:t>Stable operation at 145kW realized (Mar,2011)</a:t>
            </a:r>
          </a:p>
          <a:p>
            <a:pPr lvl="1">
              <a:defRPr/>
            </a:pPr>
            <a:r>
              <a:rPr lang="en-US" altLang="ja-JP" dirty="0" err="1" smtClean="0"/>
              <a:t>Np</a:t>
            </a:r>
            <a:r>
              <a:rPr lang="en-US" altLang="ja-JP" dirty="0" smtClean="0"/>
              <a:t>=1.1x10</a:t>
            </a:r>
            <a:r>
              <a:rPr lang="en-US" altLang="ja-JP" baseline="30000" dirty="0" smtClean="0"/>
              <a:t>13</a:t>
            </a:r>
            <a:r>
              <a:rPr lang="en-US" altLang="ja-JP" dirty="0" smtClean="0"/>
              <a:t>/bunch, </a:t>
            </a:r>
            <a:r>
              <a:rPr lang="en-US" altLang="ja-JP" dirty="0" err="1" smtClean="0"/>
              <a:t>Nbunch</a:t>
            </a:r>
            <a:r>
              <a:rPr lang="en-US" altLang="ja-JP" dirty="0" smtClean="0"/>
              <a:t>=8 </a:t>
            </a:r>
            <a:r>
              <a:rPr lang="en-US" altLang="ja-JP" dirty="0" smtClean="0">
                <a:sym typeface="Wingdings" pitchFamily="2" charset="2"/>
              </a:rPr>
              <a:t> 0.9x10</a:t>
            </a:r>
            <a:r>
              <a:rPr lang="en-US" altLang="ja-JP" baseline="30000" dirty="0" smtClean="0">
                <a:sym typeface="Wingdings" pitchFamily="2" charset="2"/>
              </a:rPr>
              <a:t>14</a:t>
            </a:r>
            <a:r>
              <a:rPr lang="en-US" altLang="ja-JP" dirty="0" smtClean="0">
                <a:sym typeface="Wingdings" pitchFamily="2" charset="2"/>
              </a:rPr>
              <a:t> PPP, 3.04sec cycle</a:t>
            </a:r>
            <a:endParaRPr lang="en-US" altLang="ja-JP" dirty="0" smtClean="0"/>
          </a:p>
          <a:p>
            <a:pPr>
              <a:defRPr/>
            </a:pPr>
            <a:r>
              <a:rPr lang="en-US" altLang="ja-JP" dirty="0" smtClean="0"/>
              <a:t>Currently limited by beam loss at injection due to dirty pulse shape of injection kicker magnets</a:t>
            </a:r>
          </a:p>
          <a:p>
            <a:pPr lvl="1">
              <a:defRPr/>
            </a:pPr>
            <a:r>
              <a:rPr lang="en-US" altLang="ja-JP" dirty="0" smtClean="0">
                <a:sym typeface="Wingdings" pitchFamily="2" charset="2"/>
              </a:rPr>
              <a:t> Will be replaced during present shutdown and be fixed</a:t>
            </a:r>
          </a:p>
          <a:p>
            <a:pPr>
              <a:defRPr/>
            </a:pPr>
            <a:r>
              <a:rPr lang="en-US" altLang="ja-JP" dirty="0" smtClean="0"/>
              <a:t>Toward design intensity and higher</a:t>
            </a:r>
          </a:p>
          <a:p>
            <a:pPr lvl="1">
              <a:defRPr/>
            </a:pPr>
            <a:r>
              <a:rPr lang="en-US" altLang="ja-JP" dirty="0" smtClean="0"/>
              <a:t>For higher PPP: Space charge (RF</a:t>
            </a:r>
            <a:r>
              <a:rPr lang="ja-JP" altLang="en-US" dirty="0" smtClean="0"/>
              <a:t> </a:t>
            </a:r>
            <a:r>
              <a:rPr lang="en-US" altLang="ja-JP" dirty="0" smtClean="0"/>
              <a:t>HH)</a:t>
            </a:r>
          </a:p>
          <a:p>
            <a:pPr lvl="1">
              <a:defRPr/>
            </a:pPr>
            <a:r>
              <a:rPr lang="en-US" altLang="ja-JP" dirty="0" smtClean="0"/>
              <a:t>For higher rep rate: PS, RF</a:t>
            </a:r>
          </a:p>
          <a:p>
            <a:pPr lvl="1">
              <a:defRPr/>
            </a:pPr>
            <a:r>
              <a:rPr lang="en-US" altLang="ja-JP" dirty="0" smtClean="0"/>
              <a:t>Collimator upgrade</a:t>
            </a:r>
          </a:p>
          <a:p>
            <a:pPr>
              <a:defRPr/>
            </a:pPr>
            <a:endParaRPr lang="ja-JP" altLang="en-US" dirty="0"/>
          </a:p>
        </p:txBody>
      </p:sp>
      <p:sp>
        <p:nvSpPr>
          <p:cNvPr id="10060" name="正方形/長方形 10059"/>
          <p:cNvSpPr/>
          <p:nvPr/>
        </p:nvSpPr>
        <p:spPr>
          <a:xfrm>
            <a:off x="7643813" y="785813"/>
            <a:ext cx="1357312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305">
              <a:defRPr/>
            </a:pPr>
            <a:r>
              <a:rPr lang="en-US" altLang="ja-JP" sz="1000" dirty="0">
                <a:solidFill>
                  <a:srgbClr val="00B0F0"/>
                </a:solidFill>
                <a:latin typeface="Times New Roman" pitchFamily="18" charset="0"/>
                <a:ea typeface="ＭＳ 明朝"/>
                <a:cs typeface="Times New Roman" pitchFamily="18" charset="0"/>
              </a:rPr>
              <a:t>Slow extraction</a:t>
            </a:r>
          </a:p>
          <a:p>
            <a:pPr algn="ctr" defTabSz="914305">
              <a:defRPr/>
            </a:pPr>
            <a:r>
              <a:rPr lang="en-US" altLang="ja-JP" sz="1000" dirty="0">
                <a:solidFill>
                  <a:srgbClr val="00B0F0"/>
                </a:solidFill>
                <a:latin typeface="Times New Roman" pitchFamily="18" charset="0"/>
                <a:ea typeface="ＭＳ 明朝"/>
                <a:cs typeface="Times New Roman" pitchFamily="18" charset="0"/>
              </a:rPr>
              <a:t>Experimental Facility</a:t>
            </a:r>
            <a:endParaRPr lang="ja-JP" altLang="en-US" sz="1000" dirty="0">
              <a:solidFill>
                <a:srgbClr val="00B0F0"/>
              </a:solidFill>
              <a:latin typeface="Times New Roman" pitchFamily="18" charset="0"/>
              <a:ea typeface="ＭＳ 明朝"/>
              <a:cs typeface="Times New Roman" pitchFamily="18" charset="0"/>
            </a:endParaRPr>
          </a:p>
        </p:txBody>
      </p:sp>
      <p:sp>
        <p:nvSpPr>
          <p:cNvPr id="10061" name="正方形/長方形 10060"/>
          <p:cNvSpPr/>
          <p:nvPr/>
        </p:nvSpPr>
        <p:spPr>
          <a:xfrm>
            <a:off x="8001000" y="2714625"/>
            <a:ext cx="1143000" cy="21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305">
              <a:defRPr/>
            </a:pPr>
            <a:endParaRPr lang="ja-JP" altLang="en-US">
              <a:solidFill>
                <a:prstClr val="white"/>
              </a:solidFill>
              <a:latin typeface="Times New Roman"/>
              <a:ea typeface="ＭＳ 明朝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643438" y="476250"/>
            <a:ext cx="4156075" cy="6381750"/>
            <a:chOff x="4630767" y="547712"/>
            <a:chExt cx="4156075" cy="6381750"/>
          </a:xfrm>
        </p:grpSpPr>
        <p:pic>
          <p:nvPicPr>
            <p:cNvPr id="7475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30767" y="547712"/>
              <a:ext cx="4156075" cy="638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4760" name="Text Box 4"/>
            <p:cNvSpPr txBox="1">
              <a:spLocks noChangeArrowheads="1"/>
            </p:cNvSpPr>
            <p:nvPr/>
          </p:nvSpPr>
          <p:spPr bwMode="auto">
            <a:xfrm>
              <a:off x="6156325" y="6021388"/>
              <a:ext cx="1568450" cy="36671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mtClean="0">
                  <a:solidFill>
                    <a:srgbClr val="000000"/>
                  </a:solidFill>
                </a:rPr>
                <a:t>Near detector</a:t>
              </a:r>
            </a:p>
          </p:txBody>
        </p:sp>
        <p:sp>
          <p:nvSpPr>
            <p:cNvPr id="74761" name="Line 9"/>
            <p:cNvSpPr>
              <a:spLocks noChangeShapeType="1"/>
            </p:cNvSpPr>
            <p:nvPr/>
          </p:nvSpPr>
          <p:spPr bwMode="auto">
            <a:xfrm>
              <a:off x="5202238" y="2981325"/>
              <a:ext cx="0" cy="33147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 type="arrow" w="med" len="med"/>
              <a:tailEnd type="arrow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74762" name="Text Box 10"/>
            <p:cNvSpPr txBox="1">
              <a:spLocks noChangeArrowheads="1"/>
            </p:cNvSpPr>
            <p:nvPr/>
          </p:nvSpPr>
          <p:spPr bwMode="auto">
            <a:xfrm rot="-5400000">
              <a:off x="4625182" y="4507706"/>
              <a:ext cx="7683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b="1" smtClean="0">
                  <a:solidFill>
                    <a:srgbClr val="333399"/>
                  </a:solidFill>
                </a:rPr>
                <a:t>280m</a:t>
              </a:r>
            </a:p>
          </p:txBody>
        </p:sp>
        <p:sp>
          <p:nvSpPr>
            <p:cNvPr id="74763" name="Line 14"/>
            <p:cNvSpPr>
              <a:spLocks noChangeShapeType="1"/>
            </p:cNvSpPr>
            <p:nvPr/>
          </p:nvSpPr>
          <p:spPr bwMode="auto">
            <a:xfrm flipH="1">
              <a:off x="5970588" y="6323013"/>
              <a:ext cx="6350" cy="53498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74764" name="Text Box 15"/>
            <p:cNvSpPr txBox="1">
              <a:spLocks noChangeArrowheads="1"/>
            </p:cNvSpPr>
            <p:nvPr/>
          </p:nvSpPr>
          <p:spPr bwMode="auto">
            <a:xfrm>
              <a:off x="6067425" y="6454775"/>
              <a:ext cx="24701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mtClean="0">
                  <a:solidFill>
                    <a:srgbClr val="000000"/>
                  </a:solidFill>
                </a:rPr>
                <a:t>To Super-Kamiokande</a:t>
              </a:r>
            </a:p>
          </p:txBody>
        </p:sp>
      </p:grpSp>
      <p:sp>
        <p:nvSpPr>
          <p:cNvPr id="74755" name="スライド番号プレースホルダ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3C255C-4291-4561-A99D-318718E985EC}" type="slidenum">
              <a:rPr lang="en-US" altLang="ja-JP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altLang="ja-JP" smtClean="0"/>
          </a:p>
        </p:txBody>
      </p:sp>
      <p:sp>
        <p:nvSpPr>
          <p:cNvPr id="4" name="タイトル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J-PARC </a:t>
            </a:r>
            <a:r>
              <a:rPr lang="ja-JP" altLang="en-US" dirty="0" smtClean="0"/>
              <a:t>N</a:t>
            </a:r>
            <a:r>
              <a:rPr lang="en-US" altLang="ja-JP" dirty="0" err="1" smtClean="0"/>
              <a:t>eutrino</a:t>
            </a:r>
            <a:r>
              <a:rPr lang="en-US" altLang="ja-JP" dirty="0" smtClean="0"/>
              <a:t> Beam</a:t>
            </a:r>
            <a:endParaRPr lang="ja-JP" altLang="en-US" dirty="0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idx="4294967295"/>
          </p:nvPr>
        </p:nvSpPr>
        <p:spPr>
          <a:xfrm>
            <a:off x="0" y="764703"/>
            <a:ext cx="4932040" cy="6093297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defRPr/>
            </a:pPr>
            <a:r>
              <a:rPr lang="en-US" altLang="ja-JP" b="1" dirty="0" smtClean="0">
                <a:solidFill>
                  <a:srgbClr val="7030A0"/>
                </a:solidFill>
              </a:rPr>
              <a:t>Conventional horn focused beam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defRPr/>
            </a:pPr>
            <a:endParaRPr lang="en-US" altLang="ja-JP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defRPr/>
            </a:pPr>
            <a:r>
              <a:rPr lang="en-US" altLang="ja-JP" b="1" dirty="0" smtClean="0">
                <a:solidFill>
                  <a:srgbClr val="7030A0"/>
                </a:solidFill>
              </a:rPr>
              <a:t>First application of off-axis beam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defRPr/>
            </a:pPr>
            <a:r>
              <a:rPr lang="en-US" altLang="ja-JP" dirty="0" smtClean="0"/>
              <a:t>Adjustable off-axis angle 2~2.5deg.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defRPr/>
            </a:pPr>
            <a:r>
              <a:rPr lang="en-US" altLang="ja-JP" dirty="0" smtClean="0"/>
              <a:t>2.5 deg at Day1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defRPr/>
            </a:pPr>
            <a:r>
              <a:rPr lang="en-US" altLang="ja-JP" b="1" dirty="0" smtClean="0">
                <a:solidFill>
                  <a:srgbClr val="7030A0"/>
                </a:solidFill>
              </a:rPr>
              <a:t>First MW-capable beamline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defRPr/>
            </a:pPr>
            <a:r>
              <a:rPr lang="en-US" altLang="ja-JP" dirty="0" smtClean="0"/>
              <a:t>Design intensity is 750kW with safety factor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defRPr/>
            </a:pPr>
            <a:r>
              <a:rPr lang="en-US" altLang="ja-JP" dirty="0" smtClean="0"/>
              <a:t>Parts which can never be upgraded later are designed for Multi-MW (3~4MW)</a:t>
            </a:r>
          </a:p>
          <a:p>
            <a:pPr lvl="2"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defRPr/>
            </a:pPr>
            <a:r>
              <a:rPr lang="en-US" altLang="ja-JP" dirty="0" smtClean="0"/>
              <a:t>Shielding and cooling capacity of target station, decay volume, beam dump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defRPr/>
            </a:pPr>
            <a:r>
              <a:rPr lang="en-US" altLang="ja-JP" b="1" dirty="0" smtClean="0">
                <a:solidFill>
                  <a:srgbClr val="7030A0"/>
                </a:solidFill>
              </a:rPr>
              <a:t>First application of superconducting combined function magnet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defRPr/>
            </a:pPr>
            <a:endParaRPr lang="en-US" altLang="ja-JP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defRPr/>
            </a:pPr>
            <a:r>
              <a:rPr lang="en-US" altLang="ja-JP" dirty="0" smtClean="0"/>
              <a:t>Key issues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defRPr/>
            </a:pPr>
            <a:r>
              <a:rPr lang="en-US" altLang="ja-JP" dirty="0" smtClean="0"/>
              <a:t>Beam loss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defRPr/>
            </a:pPr>
            <a:r>
              <a:rPr lang="en-US" altLang="ja-JP" dirty="0" smtClean="0"/>
              <a:t>Remote/quick maintenance of activated components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defRPr/>
            </a:pPr>
            <a:r>
              <a:rPr lang="en-US" altLang="ja-JP" dirty="0" smtClean="0"/>
              <a:t>Radio active waste </a:t>
            </a:r>
          </a:p>
        </p:txBody>
      </p:sp>
      <p:sp>
        <p:nvSpPr>
          <p:cNvPr id="74758" name="テキスト ボックス 12"/>
          <p:cNvSpPr txBox="1">
            <a:spLocks noChangeArrowheads="1"/>
          </p:cNvSpPr>
          <p:nvPr/>
        </p:nvSpPr>
        <p:spPr bwMode="auto">
          <a:xfrm>
            <a:off x="6786563" y="1857375"/>
            <a:ext cx="14033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>
                <a:solidFill>
                  <a:srgbClr val="000000"/>
                </a:solidFill>
              </a:rPr>
              <a:t>Primary line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63" y="928688"/>
            <a:ext cx="5113337" cy="4819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5779" name="図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1428750"/>
            <a:ext cx="2263775" cy="30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0" name="図 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688" y="1928813"/>
            <a:ext cx="2406650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2129" name="Rectangle 17"/>
          <p:cNvSpPr>
            <a:spLocks noGrp="1" noChangeArrowheads="1"/>
          </p:cNvSpPr>
          <p:nvPr>
            <p:ph type="title" idx="4294967295"/>
          </p:nvPr>
        </p:nvSpPr>
        <p:spPr>
          <a:xfrm>
            <a:off x="642938" y="0"/>
            <a:ext cx="4038600" cy="52387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Primary </a:t>
            </a:r>
            <a:r>
              <a:rPr lang="en-US" altLang="ja-JP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beamline</a:t>
            </a:r>
            <a:endParaRPr lang="en-US" altLang="ja-JP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5782" name="Line 29"/>
          <p:cNvSpPr>
            <a:spLocks noChangeShapeType="1"/>
          </p:cNvSpPr>
          <p:nvPr/>
        </p:nvSpPr>
        <p:spPr bwMode="auto">
          <a:xfrm flipH="1" flipV="1">
            <a:off x="3786188" y="2714625"/>
            <a:ext cx="785812" cy="164306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mtClean="0">
              <a:solidFill>
                <a:srgbClr val="000000"/>
              </a:solidFill>
            </a:endParaRPr>
          </a:p>
        </p:txBody>
      </p:sp>
      <p:sp>
        <p:nvSpPr>
          <p:cNvPr id="75783" name="Line 30"/>
          <p:cNvSpPr>
            <a:spLocks noChangeShapeType="1"/>
          </p:cNvSpPr>
          <p:nvPr/>
        </p:nvSpPr>
        <p:spPr bwMode="auto">
          <a:xfrm flipH="1" flipV="1">
            <a:off x="6500813" y="1357313"/>
            <a:ext cx="1000125" cy="7143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mtClean="0">
              <a:solidFill>
                <a:srgbClr val="000000"/>
              </a:solidFill>
            </a:endParaRPr>
          </a:p>
        </p:txBody>
      </p:sp>
      <p:sp>
        <p:nvSpPr>
          <p:cNvPr id="75784" name="Line 31"/>
          <p:cNvSpPr>
            <a:spLocks noChangeShapeType="1"/>
          </p:cNvSpPr>
          <p:nvPr/>
        </p:nvSpPr>
        <p:spPr bwMode="auto">
          <a:xfrm>
            <a:off x="2500313" y="4500563"/>
            <a:ext cx="542925" cy="4921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mtClean="0">
              <a:solidFill>
                <a:srgbClr val="000000"/>
              </a:solidFill>
            </a:endParaRPr>
          </a:p>
        </p:txBody>
      </p:sp>
      <p:sp>
        <p:nvSpPr>
          <p:cNvPr id="75785" name="スライド番号プレースホルダ 21"/>
          <p:cNvSpPr txBox="1">
            <a:spLocks noGrp="1"/>
          </p:cNvSpPr>
          <p:nvPr/>
        </p:nvSpPr>
        <p:spPr bwMode="auto">
          <a:xfrm>
            <a:off x="8507413" y="6577013"/>
            <a:ext cx="6492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3C0FC106-1081-43AD-A18A-183560CCAEB5}" type="slidenum">
              <a:rPr lang="en-US" altLang="ja-JP" sz="1400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altLang="ja-JP" sz="1400" smtClean="0">
              <a:solidFill>
                <a:srgbClr val="000000"/>
              </a:solidFill>
            </a:endParaRPr>
          </a:p>
        </p:txBody>
      </p:sp>
      <p:pic>
        <p:nvPicPr>
          <p:cNvPr id="75786" name="図 3" descr="20081021349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1938" y="4648200"/>
            <a:ext cx="4419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7" name="テキスト ボックス 21"/>
          <p:cNvSpPr txBox="1">
            <a:spLocks noChangeArrowheads="1"/>
          </p:cNvSpPr>
          <p:nvPr/>
        </p:nvSpPr>
        <p:spPr bwMode="auto">
          <a:xfrm>
            <a:off x="4429125" y="6143625"/>
            <a:ext cx="2352675" cy="738188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 smtClean="0">
                <a:solidFill>
                  <a:srgbClr val="000000"/>
                </a:solidFill>
              </a:rPr>
              <a:t>3 corrector </a:t>
            </a:r>
            <a:r>
              <a:rPr lang="en-US" altLang="ja-JP" sz="1400" dirty="0" err="1" smtClean="0">
                <a:solidFill>
                  <a:srgbClr val="000000"/>
                </a:solidFill>
              </a:rPr>
              <a:t>mags</a:t>
            </a:r>
            <a:r>
              <a:rPr lang="en-US" altLang="ja-JP" sz="1400" dirty="0" smtClean="0">
                <a:solidFill>
                  <a:srgbClr val="000000"/>
                </a:solidFill>
              </a:rPr>
              <a:t> (from US)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 smtClean="0">
                <a:solidFill>
                  <a:srgbClr val="000000"/>
                </a:solidFill>
              </a:rPr>
              <a:t>MSS from Saclay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 smtClean="0">
                <a:solidFill>
                  <a:srgbClr val="000000"/>
                </a:solidFill>
              </a:rPr>
              <a:t>CERN cooperation</a:t>
            </a:r>
          </a:p>
        </p:txBody>
      </p:sp>
      <p:pic>
        <p:nvPicPr>
          <p:cNvPr id="75788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50" y="5680075"/>
            <a:ext cx="1500188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正方形/長方形 24"/>
          <p:cNvSpPr/>
          <p:nvPr/>
        </p:nvSpPr>
        <p:spPr>
          <a:xfrm>
            <a:off x="5429250" y="500063"/>
            <a:ext cx="3286125" cy="609600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ja-JP" sz="1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Preparation section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ja-JP" sz="1400" dirty="0">
                <a:solidFill>
                  <a:srgbClr val="000000"/>
                </a:solidFill>
              </a:rPr>
              <a:t>11 normal conducting magnets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ja-JP" sz="1200" dirty="0">
                <a:solidFill>
                  <a:srgbClr val="000000"/>
                </a:solidFill>
              </a:rPr>
              <a:t>750W beam loss shield</a:t>
            </a:r>
            <a:endParaRPr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42875" y="785813"/>
            <a:ext cx="3143250" cy="609600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ja-JP" sz="1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 focusing (FF) section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ja-JP" sz="1400" dirty="0">
                <a:solidFill>
                  <a:srgbClr val="000000"/>
                </a:solidFill>
              </a:rPr>
              <a:t>10 normal conducting magnets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ja-JP" sz="1200" dirty="0">
                <a:solidFill>
                  <a:srgbClr val="000000"/>
                </a:solidFill>
              </a:rPr>
              <a:t>250W loss shield</a:t>
            </a:r>
          </a:p>
        </p:txBody>
      </p:sp>
      <p:sp>
        <p:nvSpPr>
          <p:cNvPr id="75791" name="正方形/長方形 26"/>
          <p:cNvSpPr>
            <a:spLocks noChangeArrowheads="1"/>
          </p:cNvSpPr>
          <p:nvPr/>
        </p:nvSpPr>
        <p:spPr bwMode="auto">
          <a:xfrm>
            <a:off x="4000500" y="3857625"/>
            <a:ext cx="4572000" cy="8064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smtClean="0">
                <a:solidFill>
                  <a:srgbClr val="0070C0"/>
                </a:solidFill>
              </a:rPr>
              <a:t>Arc section</a:t>
            </a:r>
          </a:p>
          <a:p>
            <a:pPr lvl="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ja-JP" sz="1400" smtClean="0">
                <a:solidFill>
                  <a:srgbClr val="000000"/>
                </a:solidFill>
              </a:rPr>
              <a:t>28 superconducting combined function magnets</a:t>
            </a:r>
          </a:p>
          <a:p>
            <a:pPr lvl="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ja-JP" sz="1400" smtClean="0">
                <a:solidFill>
                  <a:srgbClr val="000000"/>
                </a:solidFill>
              </a:rPr>
              <a:t>D2.6T,Q18.6T/m, L=3.3m</a:t>
            </a:r>
          </a:p>
          <a:p>
            <a:pPr lvl="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ja-JP" sz="1400" smtClean="0">
                <a:solidFill>
                  <a:srgbClr val="000000"/>
                </a:solidFill>
              </a:rPr>
              <a:t>1W/m loss allowed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5" descr="esm-proto-s"/>
          <p:cNvPicPr>
            <a:picLocks noChangeAspect="1" noChangeArrowheads="1"/>
          </p:cNvPicPr>
          <p:nvPr/>
        </p:nvPicPr>
        <p:blipFill>
          <a:blip r:embed="rId3" cstate="print"/>
          <a:srcRect l="6294" r="3889"/>
          <a:stretch>
            <a:fillRect/>
          </a:stretch>
        </p:blipFill>
        <p:spPr bwMode="auto">
          <a:xfrm>
            <a:off x="3714750" y="1000125"/>
            <a:ext cx="1500188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428625"/>
            <a:ext cx="1958975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88" y="0"/>
            <a:ext cx="5786437" cy="692150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ja-JP" dirty="0"/>
              <a:t>Beam Monitors</a:t>
            </a:r>
          </a:p>
        </p:txBody>
      </p:sp>
      <p:sp>
        <p:nvSpPr>
          <p:cNvPr id="73733" name="Rectangle 3"/>
          <p:cNvSpPr>
            <a:spLocks noGrp="1" noChangeArrowheads="1"/>
          </p:cNvSpPr>
          <p:nvPr>
            <p:ph idx="1"/>
          </p:nvPr>
        </p:nvSpPr>
        <p:spPr>
          <a:xfrm>
            <a:off x="5286375" y="642938"/>
            <a:ext cx="3857625" cy="371475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altLang="ja-JP" sz="1800" dirty="0" smtClean="0"/>
              <a:t>Position: </a:t>
            </a:r>
          </a:p>
          <a:p>
            <a:pPr lvl="1">
              <a:defRPr/>
            </a:pPr>
            <a:r>
              <a:rPr lang="en-US" altLang="ja-JP" sz="1400" dirty="0" smtClean="0"/>
              <a:t>21 x Electrostatic monitors</a:t>
            </a:r>
          </a:p>
          <a:p>
            <a:pPr>
              <a:defRPr/>
            </a:pPr>
            <a:r>
              <a:rPr lang="en-US" altLang="ja-JP" sz="1800" dirty="0" smtClean="0"/>
              <a:t>Profile</a:t>
            </a:r>
          </a:p>
          <a:p>
            <a:pPr lvl="1">
              <a:defRPr/>
            </a:pPr>
            <a:r>
              <a:rPr lang="en-US" altLang="ja-JP" sz="1400" dirty="0" smtClean="0"/>
              <a:t>19 x Segmented Secondary Emission monitors</a:t>
            </a:r>
          </a:p>
          <a:p>
            <a:pPr>
              <a:defRPr/>
            </a:pPr>
            <a:r>
              <a:rPr lang="en-US" altLang="ja-JP" sz="1800" dirty="0" smtClean="0"/>
              <a:t>Intensity</a:t>
            </a:r>
          </a:p>
          <a:p>
            <a:pPr lvl="1">
              <a:defRPr/>
            </a:pPr>
            <a:r>
              <a:rPr lang="en-US" altLang="ja-JP" sz="1400" dirty="0" smtClean="0"/>
              <a:t>5x Current Transformers</a:t>
            </a:r>
          </a:p>
          <a:p>
            <a:pPr>
              <a:defRPr/>
            </a:pPr>
            <a:r>
              <a:rPr lang="en-US" altLang="ja-JP" sz="1800" dirty="0" smtClean="0"/>
              <a:t>Loss</a:t>
            </a:r>
          </a:p>
          <a:p>
            <a:pPr lvl="1">
              <a:defRPr/>
            </a:pPr>
            <a:r>
              <a:rPr lang="en-US" altLang="ja-JP" sz="1400" dirty="0" smtClean="0"/>
              <a:t>50 x proportional counters</a:t>
            </a:r>
          </a:p>
          <a:p>
            <a:pPr>
              <a:defRPr/>
            </a:pPr>
            <a:r>
              <a:rPr lang="en-US" altLang="ja-JP" sz="1800" dirty="0" err="1" smtClean="0"/>
              <a:t>Targetting</a:t>
            </a:r>
            <a:endParaRPr lang="en-US" altLang="ja-JP" sz="1800" dirty="0" smtClean="0"/>
          </a:p>
          <a:p>
            <a:pPr lvl="1">
              <a:defRPr/>
            </a:pPr>
            <a:r>
              <a:rPr lang="en-US" altLang="ja-JP" sz="1400" dirty="0" smtClean="0"/>
              <a:t>Optical Transition Radiation detector (Canada)</a:t>
            </a:r>
          </a:p>
          <a:p>
            <a:pPr>
              <a:defRPr/>
            </a:pPr>
            <a:r>
              <a:rPr lang="en-US" altLang="ja-JP" sz="1800" dirty="0" smtClean="0"/>
              <a:t>Elec.: from US/Korea/</a:t>
            </a:r>
            <a:r>
              <a:rPr lang="en-US" altLang="ja-JP" sz="1800" dirty="0" err="1" smtClean="0"/>
              <a:t>Jp</a:t>
            </a:r>
            <a:endParaRPr lang="en-US" altLang="ja-JP" sz="1800" dirty="0" smtClean="0"/>
          </a:p>
          <a:p>
            <a:pPr>
              <a:defRPr/>
            </a:pPr>
            <a:r>
              <a:rPr lang="en-US" altLang="ja-JP" sz="1800" dirty="0" smtClean="0"/>
              <a:t>Beam timing: GPS (US)</a:t>
            </a:r>
          </a:p>
          <a:p>
            <a:pPr>
              <a:defRPr/>
            </a:pPr>
            <a:endParaRPr lang="en-US" altLang="ja-JP" sz="1800" dirty="0" smtClean="0"/>
          </a:p>
        </p:txBody>
      </p:sp>
      <p:sp>
        <p:nvSpPr>
          <p:cNvPr id="7373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A9CB15-4254-48DD-808A-3DF4DD67322F}" type="slidenum">
              <a:rPr lang="en-US" altLang="ja-JP" smtClean="0">
                <a:solidFill>
                  <a:srgbClr val="80808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altLang="ja-JP" smtClean="0">
              <a:solidFill>
                <a:srgbClr val="808080"/>
              </a:solidFill>
            </a:endParaRPr>
          </a:p>
        </p:txBody>
      </p:sp>
      <p:sp>
        <p:nvSpPr>
          <p:cNvPr id="605194" name="Text Box 10"/>
          <p:cNvSpPr txBox="1">
            <a:spLocks noChangeArrowheads="1"/>
          </p:cNvSpPr>
          <p:nvPr/>
        </p:nvSpPr>
        <p:spPr bwMode="auto">
          <a:xfrm>
            <a:off x="17463" y="857250"/>
            <a:ext cx="7334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kumimoji="0" lang="en-GB" altLang="ja-JP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OTR </a:t>
            </a:r>
          </a:p>
          <a:p>
            <a:pPr algn="r">
              <a:defRPr/>
            </a:pPr>
            <a:r>
              <a:rPr kumimoji="0" lang="en-GB" altLang="ja-JP" sz="1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(Canada)</a:t>
            </a:r>
          </a:p>
        </p:txBody>
      </p:sp>
      <p:pic>
        <p:nvPicPr>
          <p:cNvPr id="7680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50" y="2357438"/>
            <a:ext cx="1477963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3" y="4857750"/>
            <a:ext cx="41719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10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00250" y="1643063"/>
            <a:ext cx="1470025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11" name="テキスト ボックス 16"/>
          <p:cNvSpPr txBox="1">
            <a:spLocks noChangeArrowheads="1"/>
          </p:cNvSpPr>
          <p:nvPr/>
        </p:nvSpPr>
        <p:spPr bwMode="auto">
          <a:xfrm>
            <a:off x="3500438" y="785813"/>
            <a:ext cx="628650" cy="33813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smtClean="0">
                <a:solidFill>
                  <a:srgbClr val="FF0000"/>
                </a:solidFill>
              </a:rPr>
              <a:t>ESM</a:t>
            </a:r>
            <a:endParaRPr lang="ja-JP" altLang="en-US" sz="1600" b="1" smtClean="0">
              <a:solidFill>
                <a:srgbClr val="FF0000"/>
              </a:solidFill>
            </a:endParaRPr>
          </a:p>
        </p:txBody>
      </p:sp>
      <p:sp>
        <p:nvSpPr>
          <p:cNvPr id="76812" name="テキスト ボックス 17"/>
          <p:cNvSpPr txBox="1">
            <a:spLocks noChangeArrowheads="1"/>
          </p:cNvSpPr>
          <p:nvPr/>
        </p:nvSpPr>
        <p:spPr bwMode="auto">
          <a:xfrm>
            <a:off x="3571875" y="2286000"/>
            <a:ext cx="457200" cy="3381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smtClean="0">
                <a:solidFill>
                  <a:srgbClr val="FF0000"/>
                </a:solidFill>
              </a:rPr>
              <a:t>CT</a:t>
            </a:r>
            <a:endParaRPr lang="ja-JP" altLang="en-US" sz="1600" b="1" smtClean="0">
              <a:solidFill>
                <a:srgbClr val="FF0000"/>
              </a:solidFill>
            </a:endParaRPr>
          </a:p>
        </p:txBody>
      </p:sp>
      <p:sp>
        <p:nvSpPr>
          <p:cNvPr id="76813" name="テキスト ボックス 16"/>
          <p:cNvSpPr txBox="1">
            <a:spLocks noChangeArrowheads="1"/>
          </p:cNvSpPr>
          <p:nvPr/>
        </p:nvSpPr>
        <p:spPr bwMode="auto">
          <a:xfrm>
            <a:off x="5429250" y="4572000"/>
            <a:ext cx="1895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>
                <a:solidFill>
                  <a:srgbClr val="000000"/>
                </a:solidFill>
              </a:rPr>
              <a:t>5</a:t>
            </a:r>
            <a:r>
              <a:rPr lang="en-US" altLang="ja-JP" smtClean="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altLang="ja-JP" smtClean="0">
                <a:solidFill>
                  <a:srgbClr val="000000"/>
                </a:solidFill>
              </a:rPr>
              <a:t>m</a:t>
            </a:r>
            <a:r>
              <a:rPr lang="en-US" altLang="ja-JP" baseline="30000" smtClean="0">
                <a:solidFill>
                  <a:srgbClr val="000000"/>
                </a:solidFill>
              </a:rPr>
              <a:t>t</a:t>
            </a:r>
            <a:r>
              <a:rPr lang="en-US" altLang="ja-JP" smtClean="0">
                <a:solidFill>
                  <a:srgbClr val="000000"/>
                </a:solidFill>
              </a:rPr>
              <a:t> Ti foil strips</a:t>
            </a:r>
            <a:endParaRPr lang="ja-JP" altLang="en-US" smtClean="0">
              <a:solidFill>
                <a:srgbClr val="000000"/>
              </a:solidFill>
            </a:endParaRPr>
          </a:p>
        </p:txBody>
      </p:sp>
      <p:grpSp>
        <p:nvGrpSpPr>
          <p:cNvPr id="2" name="グループ化 21"/>
          <p:cNvGrpSpPr>
            <a:grpSpLocks/>
          </p:cNvGrpSpPr>
          <p:nvPr/>
        </p:nvGrpSpPr>
        <p:grpSpPr bwMode="auto">
          <a:xfrm>
            <a:off x="500063" y="3714750"/>
            <a:ext cx="4837112" cy="2803525"/>
            <a:chOff x="500063" y="3714750"/>
            <a:chExt cx="4837112" cy="2803525"/>
          </a:xfrm>
        </p:grpSpPr>
        <p:pic>
          <p:nvPicPr>
            <p:cNvPr id="76820" name="Picture 4" descr="図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00063" y="3714750"/>
              <a:ext cx="3990975" cy="2803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6821" name="テキスト ボックス 18"/>
            <p:cNvSpPr txBox="1">
              <a:spLocks noChangeArrowheads="1"/>
            </p:cNvSpPr>
            <p:nvPr/>
          </p:nvSpPr>
          <p:spPr bwMode="auto">
            <a:xfrm>
              <a:off x="4572000" y="4572008"/>
              <a:ext cx="765175" cy="338138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b="1" smtClean="0">
                  <a:solidFill>
                    <a:srgbClr val="FF0000"/>
                  </a:solidFill>
                </a:rPr>
                <a:t>SSEM</a:t>
              </a:r>
              <a:endParaRPr lang="ja-JP" altLang="en-US" sz="1600" b="1" smtClean="0">
                <a:solidFill>
                  <a:srgbClr val="FF0000"/>
                </a:solidFill>
              </a:endParaRP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1214438" y="5530850"/>
              <a:ext cx="214312" cy="142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srgbClr val="FFFFFF"/>
                </a:solidFill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2286000" y="5786438"/>
              <a:ext cx="214313" cy="142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srgbClr val="FFFFFF"/>
                </a:solidFill>
              </a:endParaRPr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1714500" y="6072188"/>
              <a:ext cx="214313" cy="142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srgbClr val="FFFFFF"/>
                </a:solidFill>
              </a:endParaRPr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2286000" y="6072188"/>
              <a:ext cx="214313" cy="142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76815" name="テキスト ボックス 22"/>
          <p:cNvSpPr txBox="1">
            <a:spLocks noChangeArrowheads="1"/>
          </p:cNvSpPr>
          <p:nvPr/>
        </p:nvSpPr>
        <p:spPr bwMode="auto">
          <a:xfrm>
            <a:off x="1185863" y="5468938"/>
            <a:ext cx="2698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smtClean="0">
                <a:solidFill>
                  <a:srgbClr val="000000"/>
                </a:solidFill>
              </a:rPr>
              <a:t>3</a:t>
            </a:r>
            <a:endParaRPr lang="ja-JP" altLang="en-US" sz="1200" b="1" smtClean="0">
              <a:solidFill>
                <a:srgbClr val="000000"/>
              </a:solidFill>
            </a:endParaRPr>
          </a:p>
        </p:txBody>
      </p:sp>
      <p:sp>
        <p:nvSpPr>
          <p:cNvPr id="76816" name="テキスト ボックス 24"/>
          <p:cNvSpPr txBox="1">
            <a:spLocks noChangeArrowheads="1"/>
          </p:cNvSpPr>
          <p:nvPr/>
        </p:nvSpPr>
        <p:spPr bwMode="auto">
          <a:xfrm>
            <a:off x="2271713" y="5730875"/>
            <a:ext cx="269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smtClean="0">
                <a:solidFill>
                  <a:srgbClr val="000000"/>
                </a:solidFill>
              </a:rPr>
              <a:t>4</a:t>
            </a:r>
            <a:endParaRPr lang="ja-JP" altLang="en-US" sz="1200" b="1" smtClean="0">
              <a:solidFill>
                <a:srgbClr val="000000"/>
              </a:solidFill>
            </a:endParaRPr>
          </a:p>
        </p:txBody>
      </p:sp>
      <p:sp>
        <p:nvSpPr>
          <p:cNvPr id="76817" name="テキスト ボックス 25"/>
          <p:cNvSpPr txBox="1">
            <a:spLocks noChangeArrowheads="1"/>
          </p:cNvSpPr>
          <p:nvPr/>
        </p:nvSpPr>
        <p:spPr bwMode="auto">
          <a:xfrm>
            <a:off x="1679575" y="5999163"/>
            <a:ext cx="2698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smtClean="0">
                <a:solidFill>
                  <a:srgbClr val="000000"/>
                </a:solidFill>
              </a:rPr>
              <a:t>7</a:t>
            </a:r>
            <a:endParaRPr lang="ja-JP" altLang="en-US" sz="1200" b="1" smtClean="0">
              <a:solidFill>
                <a:srgbClr val="000000"/>
              </a:solidFill>
            </a:endParaRPr>
          </a:p>
        </p:txBody>
      </p:sp>
      <p:sp>
        <p:nvSpPr>
          <p:cNvPr id="76818" name="テキスト ボックス 26"/>
          <p:cNvSpPr txBox="1">
            <a:spLocks noChangeArrowheads="1"/>
          </p:cNvSpPr>
          <p:nvPr/>
        </p:nvSpPr>
        <p:spPr bwMode="auto">
          <a:xfrm>
            <a:off x="2271713" y="5999163"/>
            <a:ext cx="269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smtClean="0">
                <a:solidFill>
                  <a:srgbClr val="000000"/>
                </a:solidFill>
              </a:rPr>
              <a:t>6</a:t>
            </a:r>
            <a:endParaRPr lang="ja-JP" altLang="en-US" sz="1200" b="1" smtClean="0">
              <a:solidFill>
                <a:srgbClr val="000000"/>
              </a:solidFill>
            </a:endParaRPr>
          </a:p>
        </p:txBody>
      </p:sp>
      <p:sp>
        <p:nvSpPr>
          <p:cNvPr id="76819" name="Line 7"/>
          <p:cNvSpPr>
            <a:spLocks noChangeShapeType="1"/>
          </p:cNvSpPr>
          <p:nvPr/>
        </p:nvSpPr>
        <p:spPr bwMode="auto">
          <a:xfrm>
            <a:off x="1500188" y="2786063"/>
            <a:ext cx="71437" cy="12144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65"/>
          <p:cNvPicPr>
            <a:picLocks noChangeAspect="1" noChangeArrowheads="1"/>
          </p:cNvPicPr>
          <p:nvPr/>
        </p:nvPicPr>
        <p:blipFill>
          <a:blip r:embed="rId4" cstate="print"/>
          <a:srcRect l="-1279" b="20268"/>
          <a:stretch>
            <a:fillRect/>
          </a:stretch>
        </p:blipFill>
        <p:spPr bwMode="auto">
          <a:xfrm>
            <a:off x="4705350" y="500063"/>
            <a:ext cx="443865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79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BAC5A7-F99F-4ADF-AF63-E4CF17E5332B}" type="slidenum">
              <a:rPr lang="en-US" altLang="ja-JP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altLang="ja-JP" smtClean="0"/>
          </a:p>
        </p:txBody>
      </p:sp>
      <p:pic>
        <p:nvPicPr>
          <p:cNvPr id="78852" name="Picture 8" descr="図3"/>
          <p:cNvPicPr>
            <a:picLocks noChangeAspect="1" noChangeArrowheads="1"/>
          </p:cNvPicPr>
          <p:nvPr/>
        </p:nvPicPr>
        <p:blipFill>
          <a:blip r:embed="rId5" cstate="print"/>
          <a:srcRect l="27594"/>
          <a:stretch>
            <a:fillRect/>
          </a:stretch>
        </p:blipFill>
        <p:spPr bwMode="auto">
          <a:xfrm>
            <a:off x="3643313" y="4286250"/>
            <a:ext cx="1355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3" name="Text Box 2"/>
          <p:cNvSpPr txBox="1">
            <a:spLocks noChangeArrowheads="1"/>
          </p:cNvSpPr>
          <p:nvPr/>
        </p:nvSpPr>
        <p:spPr bwMode="auto">
          <a:xfrm>
            <a:off x="7832725" y="4191000"/>
            <a:ext cx="777875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smtClean="0">
                <a:solidFill>
                  <a:srgbClr val="000000"/>
                </a:solidFill>
                <a:latin typeface="Verdana" pitchFamily="34" charset="0"/>
              </a:rPr>
              <a:t>           </a:t>
            </a:r>
          </a:p>
        </p:txBody>
      </p:sp>
      <p:sp>
        <p:nvSpPr>
          <p:cNvPr id="248835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ja-JP" dirty="0" smtClean="0"/>
              <a:t>Target</a:t>
            </a:r>
            <a:endParaRPr lang="ja-JP" altLang="en-US" dirty="0"/>
          </a:p>
        </p:txBody>
      </p:sp>
      <p:sp>
        <p:nvSpPr>
          <p:cNvPr id="78855" name="Text Box 4"/>
          <p:cNvSpPr txBox="1">
            <a:spLocks noChangeArrowheads="1"/>
          </p:cNvSpPr>
          <p:nvPr/>
        </p:nvSpPr>
        <p:spPr bwMode="auto">
          <a:xfrm>
            <a:off x="1265238" y="509588"/>
            <a:ext cx="59658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ja-JP" altLang="ja-JP" sz="2400" b="1" smtClean="0">
              <a:solidFill>
                <a:srgbClr val="99CC00"/>
              </a:solidFill>
              <a:latin typeface="Verdana" pitchFamily="34" charset="0"/>
            </a:endParaRPr>
          </a:p>
        </p:txBody>
      </p:sp>
      <p:sp>
        <p:nvSpPr>
          <p:cNvPr id="248837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142875" y="642938"/>
            <a:ext cx="4403725" cy="4235450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altLang="ja-JP" sz="2000" dirty="0" smtClean="0"/>
              <a:t>Isotropic Graphite (IG-430) 1.8g/cm3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en-US" altLang="ja-JP" sz="2000" dirty="0" smtClean="0"/>
              <a:t>26mm(D)x900mm(L)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lang="en-US" altLang="ja-JP" sz="1600" dirty="0" smtClean="0"/>
              <a:t>1.9 </a:t>
            </a:r>
            <a:r>
              <a:rPr lang="en-US" altLang="ja-JP" sz="1600" dirty="0" err="1" smtClean="0"/>
              <a:t>int</a:t>
            </a:r>
            <a:r>
              <a:rPr lang="en-US" altLang="ja-JP" sz="1600" dirty="0" smtClean="0"/>
              <a:t> </a:t>
            </a:r>
            <a:r>
              <a:rPr lang="en-US" altLang="ja-JP" sz="1600" dirty="0" err="1" smtClean="0"/>
              <a:t>len</a:t>
            </a:r>
            <a:r>
              <a:rPr lang="en-US" altLang="ja-JP" sz="1600" dirty="0" smtClean="0"/>
              <a:t>. (</a:t>
            </a:r>
            <a:r>
              <a:rPr lang="en-US" altLang="ja-JP" sz="1600" dirty="0"/>
              <a:t>70% int</a:t>
            </a:r>
            <a:r>
              <a:rPr lang="en-US" altLang="ja-JP" sz="1600" dirty="0" smtClean="0"/>
              <a:t>.), </a:t>
            </a:r>
            <a:endParaRPr lang="en-US" altLang="ja-JP" sz="1600" dirty="0"/>
          </a:p>
          <a:p>
            <a:pPr eaLnBrk="1" hangingPunct="1">
              <a:lnSpc>
                <a:spcPct val="120000"/>
              </a:lnSpc>
              <a:defRPr/>
            </a:pPr>
            <a:r>
              <a:rPr lang="en-US" altLang="ja-JP" sz="2000" dirty="0" smtClean="0"/>
              <a:t>Heat load: 58kJ/spill </a:t>
            </a:r>
            <a:r>
              <a:rPr lang="en-US" altLang="ja-JP" sz="2000" dirty="0"/>
              <a:t>(~20kW)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en-US" altLang="ja-JP" sz="2000" dirty="0" smtClean="0"/>
              <a:t>Thermal shock stress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(</a:t>
            </a:r>
            <a:r>
              <a:rPr lang="en-US" altLang="ja-JP" sz="2000" dirty="0">
                <a:latin typeface="Symbol" pitchFamily="18" charset="2"/>
              </a:rPr>
              <a:t>D</a:t>
            </a:r>
            <a:r>
              <a:rPr lang="en-US" altLang="ja-JP" sz="2000" dirty="0"/>
              <a:t>T~200K) ~ 7MPa </a:t>
            </a:r>
            <a:r>
              <a:rPr lang="en-US" altLang="ja-JP" sz="2000" dirty="0" smtClean="0"/>
              <a:t>(&lt; tensile strength 37MPa</a:t>
            </a:r>
            <a:r>
              <a:rPr lang="en-US" altLang="ja-JP" sz="2000" dirty="0"/>
              <a:t>)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en-US" altLang="ja-JP" sz="2000" dirty="0" smtClean="0"/>
              <a:t>Forced flow Helium gas cooling in Ti-alloy(Ti-6 A1-4V) container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lang="en-US" altLang="ja-JP" sz="1600" dirty="0" smtClean="0"/>
              <a:t>Higher temp = less rad. damage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lang="en-US" altLang="ja-JP" sz="1600" dirty="0" smtClean="0"/>
              <a:t>O2 &lt; 100ppm to avoid Oxidization (burn!) </a:t>
            </a:r>
            <a:r>
              <a:rPr lang="en-US" altLang="ja-JP" sz="1600" dirty="0" smtClean="0">
                <a:sym typeface="Wingdings" pitchFamily="2" charset="2"/>
              </a:rPr>
              <a:t> to keep S.F.&gt;2 for 5 yrs</a:t>
            </a:r>
            <a:endParaRPr lang="en-US" altLang="ja-JP" sz="1600" dirty="0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en-US" altLang="ja-JP" sz="2000" dirty="0" smtClean="0"/>
              <a:t>Remote maintenance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en-US" altLang="ja-JP" sz="2000" dirty="0" smtClean="0"/>
              <a:t>Design done by KEK/RAL</a:t>
            </a:r>
            <a:endParaRPr lang="ja-JP" altLang="en-US" sz="2000" dirty="0"/>
          </a:p>
        </p:txBody>
      </p:sp>
      <p:pic>
        <p:nvPicPr>
          <p:cNvPr id="78857" name="Picture 9" descr="図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343525"/>
            <a:ext cx="494030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8" name="Picture 11" descr="targette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32363" y="2205038"/>
            <a:ext cx="3741737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9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14938" y="4857750"/>
            <a:ext cx="32924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60" name="Text Box 66"/>
          <p:cNvSpPr txBox="1">
            <a:spLocks noChangeArrowheads="1"/>
          </p:cNvSpPr>
          <p:nvPr/>
        </p:nvSpPr>
        <p:spPr bwMode="auto">
          <a:xfrm>
            <a:off x="6215063" y="642938"/>
            <a:ext cx="168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>
                <a:solidFill>
                  <a:srgbClr val="000000"/>
                </a:solidFill>
              </a:rPr>
              <a:t>30GeV-750kW</a:t>
            </a:r>
          </a:p>
        </p:txBody>
      </p:sp>
      <p:sp>
        <p:nvSpPr>
          <p:cNvPr id="78861" name="Text Box 64"/>
          <p:cNvSpPr txBox="1">
            <a:spLocks noChangeArrowheads="1"/>
          </p:cNvSpPr>
          <p:nvPr/>
        </p:nvSpPr>
        <p:spPr bwMode="auto">
          <a:xfrm>
            <a:off x="5572125" y="1214438"/>
            <a:ext cx="793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>
                <a:solidFill>
                  <a:srgbClr val="000000"/>
                </a:solidFill>
              </a:rPr>
              <a:t>736℃</a:t>
            </a:r>
          </a:p>
        </p:txBody>
      </p:sp>
      <p:sp>
        <p:nvSpPr>
          <p:cNvPr id="78862" name="Text Box 16"/>
          <p:cNvSpPr txBox="1">
            <a:spLocks noChangeArrowheads="1"/>
          </p:cNvSpPr>
          <p:nvPr/>
        </p:nvSpPr>
        <p:spPr bwMode="auto">
          <a:xfrm>
            <a:off x="5545138" y="3786188"/>
            <a:ext cx="33845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kumimoji="0" lang="en-GB" altLang="ja-JP" sz="1600" smtClean="0">
                <a:solidFill>
                  <a:srgbClr val="000000"/>
                </a:solidFill>
              </a:rPr>
              <a:t>ΔT~200K ~7MPa(Tensile 27MPa) </a:t>
            </a:r>
            <a:endParaRPr kumimoji="0" lang="en-US" altLang="ja-JP" sz="16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図 1" descr="otr_oct08_ページ_2.t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5" y="642938"/>
            <a:ext cx="5000625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MVI_8242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38" y="4340225"/>
            <a:ext cx="307022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6" name="Rectangle 6"/>
          <p:cNvSpPr txBox="1">
            <a:spLocks noGrp="1" noChangeArrowheads="1"/>
          </p:cNvSpPr>
          <p:nvPr/>
        </p:nvSpPr>
        <p:spPr bwMode="auto">
          <a:xfrm>
            <a:off x="8507413" y="6613525"/>
            <a:ext cx="5810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86FF73D4-79FC-416D-97E0-D194CDC2F4D9}" type="slidenum">
              <a:rPr lang="en-US" altLang="ja-JP" sz="1400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 altLang="ja-JP" sz="1400" smtClean="0">
              <a:solidFill>
                <a:srgbClr val="000000"/>
              </a:solidFill>
            </a:endParaRPr>
          </a:p>
        </p:txBody>
      </p:sp>
      <p:sp>
        <p:nvSpPr>
          <p:cNvPr id="79877" name="スライド番号プレースホルダ 3"/>
          <p:cNvSpPr txBox="1">
            <a:spLocks noGrp="1"/>
          </p:cNvSpPr>
          <p:nvPr/>
        </p:nvSpPr>
        <p:spPr bwMode="auto">
          <a:xfrm>
            <a:off x="8507413" y="6613525"/>
            <a:ext cx="5810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ja-JP" altLang="ja-JP" sz="1400" smtClean="0">
              <a:solidFill>
                <a:srgbClr val="000000"/>
              </a:solidFill>
            </a:endParaRPr>
          </a:p>
        </p:txBody>
      </p:sp>
      <p:sp>
        <p:nvSpPr>
          <p:cNvPr id="118808" name="Rectangle 24"/>
          <p:cNvSpPr>
            <a:spLocks noGrp="1" noChangeArrowheads="1"/>
          </p:cNvSpPr>
          <p:nvPr>
            <p:ph type="title" idx="4294967295"/>
          </p:nvPr>
        </p:nvSpPr>
        <p:spPr>
          <a:xfrm>
            <a:off x="1692275" y="0"/>
            <a:ext cx="5295900" cy="692150"/>
          </a:xfrm>
        </p:spPr>
        <p:txBody>
          <a:bodyPr/>
          <a:lstStyle/>
          <a:p>
            <a:pPr>
              <a:defRPr/>
            </a:pPr>
            <a:r>
              <a:rPr lang="en-US" altLang="ja-JP" sz="3200" dirty="0"/>
              <a:t>Electromagnetic horns</a:t>
            </a:r>
          </a:p>
        </p:txBody>
      </p:sp>
      <p:sp>
        <p:nvSpPr>
          <p:cNvPr id="1033" name="Rectangle 24"/>
          <p:cNvSpPr>
            <a:spLocks noGrp="1" noChangeArrowheads="1"/>
          </p:cNvSpPr>
          <p:nvPr>
            <p:ph type="body" idx="4294967295"/>
          </p:nvPr>
        </p:nvSpPr>
        <p:spPr>
          <a:xfrm>
            <a:off x="0" y="571500"/>
            <a:ext cx="4429125" cy="33575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en-US" altLang="ja-JP" sz="2000" dirty="0" smtClean="0"/>
              <a:t>3 horn system </a:t>
            </a:r>
          </a:p>
          <a:p>
            <a:pPr>
              <a:lnSpc>
                <a:spcPct val="90000"/>
              </a:lnSpc>
              <a:defRPr/>
            </a:pPr>
            <a:r>
              <a:rPr lang="en-US" altLang="ja-JP" sz="2000" dirty="0" smtClean="0"/>
              <a:t>320kA design (now 250kW)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ja-JP" sz="1600" dirty="0" smtClean="0"/>
              <a:t>0.7ms for 1</a:t>
            </a:r>
            <a:r>
              <a:rPr lang="en-US" altLang="ja-JP" sz="1600" baseline="30000" dirty="0" smtClean="0"/>
              <a:t>st</a:t>
            </a:r>
            <a:r>
              <a:rPr lang="en-US" altLang="ja-JP" sz="1600" dirty="0" smtClean="0"/>
              <a:t> horn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ja-JP" sz="1600" dirty="0" smtClean="0"/>
              <a:t>2ms for 2</a:t>
            </a:r>
            <a:r>
              <a:rPr lang="en-US" altLang="ja-JP" sz="1600" baseline="30000" dirty="0" smtClean="0"/>
              <a:t>nd</a:t>
            </a:r>
            <a:r>
              <a:rPr lang="en-US" altLang="ja-JP" sz="1600" dirty="0" smtClean="0"/>
              <a:t>/3</a:t>
            </a:r>
            <a:r>
              <a:rPr lang="en-US" altLang="ja-JP" sz="1600" baseline="30000" dirty="0" smtClean="0"/>
              <a:t>rd</a:t>
            </a:r>
            <a:r>
              <a:rPr lang="en-US" altLang="ja-JP" sz="1600" dirty="0" smtClean="0"/>
              <a:t> (series) </a:t>
            </a:r>
          </a:p>
          <a:p>
            <a:pPr>
              <a:lnSpc>
                <a:spcPct val="90000"/>
              </a:lnSpc>
              <a:defRPr/>
            </a:pPr>
            <a:r>
              <a:rPr lang="en-US" altLang="ja-JP" sz="2000" dirty="0" smtClean="0"/>
              <a:t>Max field: 2.1T</a:t>
            </a:r>
          </a:p>
          <a:p>
            <a:pPr>
              <a:lnSpc>
                <a:spcPct val="90000"/>
              </a:lnSpc>
              <a:defRPr/>
            </a:pPr>
            <a:r>
              <a:rPr lang="en-US" altLang="ja-JP" sz="2000" dirty="0" smtClean="0"/>
              <a:t>Al alloy (A6061-T6)</a:t>
            </a:r>
          </a:p>
          <a:p>
            <a:pPr>
              <a:lnSpc>
                <a:spcPct val="90000"/>
              </a:lnSpc>
              <a:defRPr/>
            </a:pPr>
            <a:r>
              <a:rPr lang="en-US" altLang="ja-JP" sz="2000" dirty="0" smtClean="0"/>
              <a:t>Heat load ~11kW@1</a:t>
            </a:r>
            <a:r>
              <a:rPr lang="en-US" altLang="ja-JP" sz="2000" baseline="30000" dirty="0" smtClean="0"/>
              <a:t>st</a:t>
            </a:r>
            <a:r>
              <a:rPr lang="en-US" altLang="ja-JP" sz="2000" dirty="0" smtClean="0"/>
              <a:t> horn (</a:t>
            </a:r>
            <a:r>
              <a:rPr lang="en-US" altLang="ja-JP" sz="2000" dirty="0" err="1" smtClean="0"/>
              <a:t>beam+Joule</a:t>
            </a:r>
            <a:r>
              <a:rPr lang="en-US" altLang="ja-JP" sz="2000" dirty="0" smtClean="0"/>
              <a:t>)</a:t>
            </a:r>
          </a:p>
          <a:p>
            <a:pPr>
              <a:lnSpc>
                <a:spcPct val="90000"/>
              </a:lnSpc>
              <a:defRPr/>
            </a:pPr>
            <a:r>
              <a:rPr lang="en-US" altLang="ja-JP" sz="2000" dirty="0" smtClean="0"/>
              <a:t>Water cooled.</a:t>
            </a:r>
          </a:p>
          <a:p>
            <a:pPr>
              <a:lnSpc>
                <a:spcPct val="90000"/>
              </a:lnSpc>
              <a:defRPr/>
            </a:pPr>
            <a:r>
              <a:rPr lang="en-US" altLang="ja-JP" sz="2000" dirty="0" smtClean="0"/>
              <a:t>Design max thermal stress: 25MPa (</a:t>
            </a:r>
            <a:r>
              <a:rPr lang="en-US" altLang="ja-JP" sz="2000" dirty="0" err="1" smtClean="0"/>
              <a:t>Lorentz+Thermal</a:t>
            </a:r>
            <a:r>
              <a:rPr lang="en-US" altLang="ja-JP" sz="2000" dirty="0" smtClean="0"/>
              <a:t>) (cf. tensile </a:t>
            </a:r>
            <a:r>
              <a:rPr lang="en-US" altLang="ja-JP" sz="2000" dirty="0" err="1" smtClean="0"/>
              <a:t>stren</a:t>
            </a:r>
            <a:r>
              <a:rPr lang="en-US" altLang="ja-JP" sz="2000" dirty="0" smtClean="0"/>
              <a:t>. 282MPa)</a:t>
            </a:r>
          </a:p>
          <a:p>
            <a:pPr>
              <a:lnSpc>
                <a:spcPct val="90000"/>
              </a:lnSpc>
              <a:defRPr/>
            </a:pPr>
            <a:r>
              <a:rPr lang="en-US" altLang="ja-JP" sz="2000" dirty="0" smtClean="0"/>
              <a:t>Fully remote maintenance</a:t>
            </a:r>
          </a:p>
          <a:p>
            <a:pPr>
              <a:lnSpc>
                <a:spcPct val="90000"/>
              </a:lnSpc>
              <a:defRPr/>
            </a:pPr>
            <a:endParaRPr lang="en-US" altLang="ja-JP" sz="2000" dirty="0" smtClean="0"/>
          </a:p>
        </p:txBody>
      </p:sp>
      <p:pic>
        <p:nvPicPr>
          <p:cNvPr id="79880" name="コンテンツ プレースホルダ 9" descr="DSCF2321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4429125"/>
            <a:ext cx="3071813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81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14563" y="5727700"/>
            <a:ext cx="15081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82" name="コンテンツ プレースホルダ 3" descr="DSCN0960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041775"/>
            <a:ext cx="2111375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テキスト ボックス 29"/>
          <p:cNvSpPr txBox="1"/>
          <p:nvPr/>
        </p:nvSpPr>
        <p:spPr>
          <a:xfrm>
            <a:off x="0" y="3786188"/>
            <a:ext cx="858838" cy="646112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altLang="ja-JP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altLang="ja-JP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horn</a:t>
            </a:r>
            <a:endParaRPr lang="ja-JP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357438" y="4143375"/>
            <a:ext cx="1385887" cy="64611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altLang="ja-JP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US" altLang="ja-JP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horn (US)</a:t>
            </a:r>
            <a:endParaRPr lang="ja-JP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715000" y="4214813"/>
            <a:ext cx="873125" cy="646112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altLang="ja-JP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</a:t>
            </a:r>
            <a:r>
              <a:rPr lang="en-US" altLang="ja-JP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horn</a:t>
            </a:r>
            <a:endParaRPr lang="ja-JP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9886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00563" y="2857500"/>
            <a:ext cx="4476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19" descr="IMG_5933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88" y="4667250"/>
            <a:ext cx="14605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27" name="スライド番号プレースホルダ 5"/>
          <p:cNvSpPr txBox="1">
            <a:spLocks noGrp="1"/>
          </p:cNvSpPr>
          <p:nvPr/>
        </p:nvSpPr>
        <p:spPr bwMode="auto">
          <a:xfrm>
            <a:off x="8507413" y="6577013"/>
            <a:ext cx="6492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0DCEBB85-B74F-49E4-9185-72879331DDE9}" type="slidenum">
              <a:rPr lang="en-US" altLang="ja-JP" sz="1400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n-US" altLang="ja-JP" sz="1400" smtClean="0">
              <a:solidFill>
                <a:srgbClr val="000000"/>
              </a:solidFill>
            </a:endParaRPr>
          </a:p>
        </p:txBody>
      </p:sp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ja-JP" dirty="0" smtClean="0"/>
              <a:t>Secondary </a:t>
            </a:r>
            <a:r>
              <a:rPr lang="en-US" altLang="ja-JP" dirty="0" err="1" smtClean="0"/>
              <a:t>beamline</a:t>
            </a:r>
            <a:endParaRPr lang="ja-JP" altLang="en-US" dirty="0"/>
          </a:p>
        </p:txBody>
      </p:sp>
      <p:pic>
        <p:nvPicPr>
          <p:cNvPr id="77829" name="Picture 9" descr="図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" y="4572000"/>
            <a:ext cx="2311400" cy="154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グループ化 13"/>
          <p:cNvGrpSpPr>
            <a:grpSpLocks/>
          </p:cNvGrpSpPr>
          <p:nvPr/>
        </p:nvGrpSpPr>
        <p:grpSpPr bwMode="auto">
          <a:xfrm>
            <a:off x="0" y="2490788"/>
            <a:ext cx="5429250" cy="2044700"/>
            <a:chOff x="1428750" y="2500313"/>
            <a:chExt cx="5782280" cy="2178050"/>
          </a:xfrm>
        </p:grpSpPr>
        <p:sp>
          <p:nvSpPr>
            <p:cNvPr id="77844" name="AutoShape 3"/>
            <p:cNvSpPr>
              <a:spLocks noChangeAspect="1" noChangeArrowheads="1" noTextEdit="1"/>
            </p:cNvSpPr>
            <p:nvPr/>
          </p:nvSpPr>
          <p:spPr bwMode="auto">
            <a:xfrm>
              <a:off x="1428750" y="2500313"/>
              <a:ext cx="5759450" cy="2178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77845" name="Rectangle 5"/>
            <p:cNvSpPr>
              <a:spLocks noChangeArrowheads="1"/>
            </p:cNvSpPr>
            <p:nvPr/>
          </p:nvSpPr>
          <p:spPr bwMode="auto">
            <a:xfrm>
              <a:off x="1430338" y="2500313"/>
              <a:ext cx="5608638" cy="1901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000000"/>
                </a:solidFill>
              </a:endParaRPr>
            </a:p>
          </p:txBody>
        </p:sp>
        <p:pic>
          <p:nvPicPr>
            <p:cNvPr id="77846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30338" y="2500313"/>
              <a:ext cx="5608638" cy="1901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7847" name="Rectangle 9"/>
            <p:cNvSpPr>
              <a:spLocks noChangeArrowheads="1"/>
            </p:cNvSpPr>
            <p:nvPr/>
          </p:nvSpPr>
          <p:spPr bwMode="auto">
            <a:xfrm>
              <a:off x="3729038" y="2579688"/>
              <a:ext cx="212725" cy="236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ja-JP" sz="1200" b="1" smtClean="0">
                  <a:solidFill>
                    <a:srgbClr val="333399"/>
                  </a:solidFill>
                  <a:latin typeface="Verdana" pitchFamily="34" charset="0"/>
                </a:rPr>
                <a:t>3</a:t>
              </a:r>
              <a:endParaRPr lang="ja-JP" altLang="ja-JP" smtClean="0">
                <a:solidFill>
                  <a:srgbClr val="000000"/>
                </a:solidFill>
              </a:endParaRPr>
            </a:p>
          </p:txBody>
        </p:sp>
        <p:sp>
          <p:nvSpPr>
            <p:cNvPr id="77848" name="Rectangle 10"/>
            <p:cNvSpPr>
              <a:spLocks noChangeArrowheads="1"/>
            </p:cNvSpPr>
            <p:nvPr/>
          </p:nvSpPr>
          <p:spPr bwMode="auto">
            <a:xfrm>
              <a:off x="3838575" y="2579688"/>
              <a:ext cx="473075" cy="236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ja-JP" sz="1200" b="1" smtClean="0">
                  <a:solidFill>
                    <a:srgbClr val="333399"/>
                  </a:solidFill>
                  <a:latin typeface="Verdana" pitchFamily="34" charset="0"/>
                </a:rPr>
                <a:t>NBT</a:t>
              </a:r>
              <a:endParaRPr lang="ja-JP" altLang="ja-JP" smtClean="0">
                <a:solidFill>
                  <a:srgbClr val="000000"/>
                </a:solidFill>
              </a:endParaRPr>
            </a:p>
          </p:txBody>
        </p:sp>
        <p:sp>
          <p:nvSpPr>
            <p:cNvPr id="77849" name="Freeform 11"/>
            <p:cNvSpPr>
              <a:spLocks noEditPoints="1"/>
            </p:cNvSpPr>
            <p:nvPr/>
          </p:nvSpPr>
          <p:spPr bwMode="auto">
            <a:xfrm>
              <a:off x="3967163" y="2806701"/>
              <a:ext cx="122238" cy="312738"/>
            </a:xfrm>
            <a:custGeom>
              <a:avLst/>
              <a:gdLst>
                <a:gd name="T0" fmla="*/ 2147483647 w 77"/>
                <a:gd name="T1" fmla="*/ 0 h 197"/>
                <a:gd name="T2" fmla="*/ 2147483647 w 77"/>
                <a:gd name="T3" fmla="*/ 2147483647 h 197"/>
                <a:gd name="T4" fmla="*/ 2147483647 w 77"/>
                <a:gd name="T5" fmla="*/ 2147483647 h 197"/>
                <a:gd name="T6" fmla="*/ 0 w 77"/>
                <a:gd name="T7" fmla="*/ 2147483647 h 197"/>
                <a:gd name="T8" fmla="*/ 2147483647 w 77"/>
                <a:gd name="T9" fmla="*/ 0 h 197"/>
                <a:gd name="T10" fmla="*/ 2147483647 w 77"/>
                <a:gd name="T11" fmla="*/ 2147483647 h 197"/>
                <a:gd name="T12" fmla="*/ 2147483647 w 77"/>
                <a:gd name="T13" fmla="*/ 2147483647 h 197"/>
                <a:gd name="T14" fmla="*/ 2147483647 w 77"/>
                <a:gd name="T15" fmla="*/ 2147483647 h 197"/>
                <a:gd name="T16" fmla="*/ 2147483647 w 77"/>
                <a:gd name="T17" fmla="*/ 2147483647 h 19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7"/>
                <a:gd name="T28" fmla="*/ 0 h 197"/>
                <a:gd name="T29" fmla="*/ 77 w 77"/>
                <a:gd name="T30" fmla="*/ 197 h 19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7" h="197">
                  <a:moveTo>
                    <a:pt x="12" y="0"/>
                  </a:moveTo>
                  <a:lnTo>
                    <a:pt x="67" y="166"/>
                  </a:lnTo>
                  <a:lnTo>
                    <a:pt x="55" y="170"/>
                  </a:lnTo>
                  <a:lnTo>
                    <a:pt x="0" y="4"/>
                  </a:lnTo>
                  <a:lnTo>
                    <a:pt x="12" y="0"/>
                  </a:lnTo>
                  <a:close/>
                  <a:moveTo>
                    <a:pt x="77" y="157"/>
                  </a:moveTo>
                  <a:lnTo>
                    <a:pt x="71" y="197"/>
                  </a:lnTo>
                  <a:lnTo>
                    <a:pt x="42" y="168"/>
                  </a:lnTo>
                  <a:lnTo>
                    <a:pt x="77" y="157"/>
                  </a:lnTo>
                  <a:close/>
                </a:path>
              </a:pathLst>
            </a:custGeom>
            <a:solidFill>
              <a:srgbClr val="333399"/>
            </a:solidFill>
            <a:ln w="1">
              <a:solidFill>
                <a:srgbClr val="333399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77850" name="Line 12"/>
            <p:cNvSpPr>
              <a:spLocks noChangeShapeType="1"/>
            </p:cNvSpPr>
            <p:nvPr/>
          </p:nvSpPr>
          <p:spPr bwMode="auto">
            <a:xfrm flipH="1">
              <a:off x="6761163" y="3835401"/>
              <a:ext cx="53975" cy="542925"/>
            </a:xfrm>
            <a:prstGeom prst="line">
              <a:avLst/>
            </a:prstGeom>
            <a:noFill/>
            <a:ln w="4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77851" name="Freeform 13"/>
            <p:cNvSpPr>
              <a:spLocks noEditPoints="1"/>
            </p:cNvSpPr>
            <p:nvPr/>
          </p:nvSpPr>
          <p:spPr bwMode="auto">
            <a:xfrm>
              <a:off x="1858963" y="4056063"/>
              <a:ext cx="830263" cy="90488"/>
            </a:xfrm>
            <a:custGeom>
              <a:avLst/>
              <a:gdLst>
                <a:gd name="T0" fmla="*/ 2147483647 w 6431"/>
                <a:gd name="T1" fmla="*/ 2147483647 h 697"/>
                <a:gd name="T2" fmla="*/ 2147483647 w 6431"/>
                <a:gd name="T3" fmla="*/ 2147483647 h 697"/>
                <a:gd name="T4" fmla="*/ 2147483647 w 6431"/>
                <a:gd name="T5" fmla="*/ 2147483647 h 697"/>
                <a:gd name="T6" fmla="*/ 2147483647 w 6431"/>
                <a:gd name="T7" fmla="*/ 2147483647 h 697"/>
                <a:gd name="T8" fmla="*/ 2147483647 w 6431"/>
                <a:gd name="T9" fmla="*/ 2147483647 h 697"/>
                <a:gd name="T10" fmla="*/ 2147483647 w 6431"/>
                <a:gd name="T11" fmla="*/ 2147483647 h 697"/>
                <a:gd name="T12" fmla="*/ 0 w 6431"/>
                <a:gd name="T13" fmla="*/ 2147483647 h 697"/>
                <a:gd name="T14" fmla="*/ 2147483647 w 6431"/>
                <a:gd name="T15" fmla="*/ 2147483647 h 697"/>
                <a:gd name="T16" fmla="*/ 2147483647 w 6431"/>
                <a:gd name="T17" fmla="*/ 2147483647 h 697"/>
                <a:gd name="T18" fmla="*/ 2147483647 w 6431"/>
                <a:gd name="T19" fmla="*/ 2147483647 h 697"/>
                <a:gd name="T20" fmla="*/ 2147483647 w 6431"/>
                <a:gd name="T21" fmla="*/ 2147483647 h 697"/>
                <a:gd name="T22" fmla="*/ 2147483647 w 6431"/>
                <a:gd name="T23" fmla="*/ 2147483647 h 697"/>
                <a:gd name="T24" fmla="*/ 2147483647 w 6431"/>
                <a:gd name="T25" fmla="*/ 2147483647 h 697"/>
                <a:gd name="T26" fmla="*/ 2147483647 w 6431"/>
                <a:gd name="T27" fmla="*/ 2147483647 h 697"/>
                <a:gd name="T28" fmla="*/ 2147483647 w 6431"/>
                <a:gd name="T29" fmla="*/ 2147483647 h 697"/>
                <a:gd name="T30" fmla="*/ 2147483647 w 6431"/>
                <a:gd name="T31" fmla="*/ 2147483647 h 697"/>
                <a:gd name="T32" fmla="*/ 2147483647 w 6431"/>
                <a:gd name="T33" fmla="*/ 2147483647 h 697"/>
                <a:gd name="T34" fmla="*/ 2147483647 w 6431"/>
                <a:gd name="T35" fmla="*/ 2147483647 h 697"/>
                <a:gd name="T36" fmla="*/ 2147483647 w 6431"/>
                <a:gd name="T37" fmla="*/ 2147483647 h 697"/>
                <a:gd name="T38" fmla="*/ 2147483647 w 6431"/>
                <a:gd name="T39" fmla="*/ 2147483647 h 697"/>
                <a:gd name="T40" fmla="*/ 2147483647 w 6431"/>
                <a:gd name="T41" fmla="*/ 2147483647 h 697"/>
                <a:gd name="T42" fmla="*/ 2147483647 w 6431"/>
                <a:gd name="T43" fmla="*/ 2147483647 h 697"/>
                <a:gd name="T44" fmla="*/ 2147483647 w 6431"/>
                <a:gd name="T45" fmla="*/ 2147483647 h 697"/>
                <a:gd name="T46" fmla="*/ 2147483647 w 6431"/>
                <a:gd name="T47" fmla="*/ 2147483647 h 697"/>
                <a:gd name="T48" fmla="*/ 2147483647 w 6431"/>
                <a:gd name="T49" fmla="*/ 2147483647 h 69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431"/>
                <a:gd name="T76" fmla="*/ 0 h 697"/>
                <a:gd name="T77" fmla="*/ 6431 w 6431"/>
                <a:gd name="T78" fmla="*/ 697 h 69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431" h="697">
                  <a:moveTo>
                    <a:pt x="148" y="273"/>
                  </a:moveTo>
                  <a:lnTo>
                    <a:pt x="6282" y="273"/>
                  </a:lnTo>
                  <a:lnTo>
                    <a:pt x="6282" y="423"/>
                  </a:lnTo>
                  <a:lnTo>
                    <a:pt x="148" y="423"/>
                  </a:lnTo>
                  <a:lnTo>
                    <a:pt x="148" y="273"/>
                  </a:lnTo>
                  <a:close/>
                  <a:moveTo>
                    <a:pt x="561" y="676"/>
                  </a:moveTo>
                  <a:lnTo>
                    <a:pt x="0" y="348"/>
                  </a:lnTo>
                  <a:lnTo>
                    <a:pt x="561" y="21"/>
                  </a:lnTo>
                  <a:cubicBezTo>
                    <a:pt x="596" y="0"/>
                    <a:pt x="642" y="12"/>
                    <a:pt x="663" y="48"/>
                  </a:cubicBezTo>
                  <a:cubicBezTo>
                    <a:pt x="684" y="84"/>
                    <a:pt x="672" y="130"/>
                    <a:pt x="636" y="151"/>
                  </a:cubicBezTo>
                  <a:lnTo>
                    <a:pt x="186" y="413"/>
                  </a:lnTo>
                  <a:lnTo>
                    <a:pt x="186" y="284"/>
                  </a:lnTo>
                  <a:lnTo>
                    <a:pt x="636" y="546"/>
                  </a:lnTo>
                  <a:cubicBezTo>
                    <a:pt x="672" y="567"/>
                    <a:pt x="684" y="613"/>
                    <a:pt x="663" y="649"/>
                  </a:cubicBezTo>
                  <a:cubicBezTo>
                    <a:pt x="642" y="685"/>
                    <a:pt x="596" y="697"/>
                    <a:pt x="561" y="676"/>
                  </a:cubicBezTo>
                  <a:close/>
                  <a:moveTo>
                    <a:pt x="5870" y="21"/>
                  </a:moveTo>
                  <a:lnTo>
                    <a:pt x="6431" y="348"/>
                  </a:lnTo>
                  <a:lnTo>
                    <a:pt x="5870" y="676"/>
                  </a:lnTo>
                  <a:cubicBezTo>
                    <a:pt x="5834" y="697"/>
                    <a:pt x="5788" y="685"/>
                    <a:pt x="5767" y="649"/>
                  </a:cubicBezTo>
                  <a:cubicBezTo>
                    <a:pt x="5746" y="613"/>
                    <a:pt x="5758" y="567"/>
                    <a:pt x="5794" y="546"/>
                  </a:cubicBezTo>
                  <a:lnTo>
                    <a:pt x="6244" y="284"/>
                  </a:lnTo>
                  <a:lnTo>
                    <a:pt x="6244" y="413"/>
                  </a:lnTo>
                  <a:lnTo>
                    <a:pt x="5794" y="151"/>
                  </a:lnTo>
                  <a:cubicBezTo>
                    <a:pt x="5758" y="130"/>
                    <a:pt x="5746" y="84"/>
                    <a:pt x="5767" y="48"/>
                  </a:cubicBezTo>
                  <a:cubicBezTo>
                    <a:pt x="5788" y="12"/>
                    <a:pt x="5834" y="0"/>
                    <a:pt x="5870" y="21"/>
                  </a:cubicBezTo>
                  <a:close/>
                </a:path>
              </a:pathLst>
            </a:custGeom>
            <a:solidFill>
              <a:srgbClr val="99CC00"/>
            </a:solidFill>
            <a:ln w="1">
              <a:solidFill>
                <a:srgbClr val="99CC0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000000"/>
                </a:solidFill>
              </a:endParaRPr>
            </a:p>
          </p:txBody>
        </p:sp>
        <p:grpSp>
          <p:nvGrpSpPr>
            <p:cNvPr id="3" name="Group 17"/>
            <p:cNvGrpSpPr>
              <a:grpSpLocks/>
            </p:cNvGrpSpPr>
            <p:nvPr/>
          </p:nvGrpSpPr>
          <p:grpSpPr bwMode="auto">
            <a:xfrm rot="313292">
              <a:off x="3798980" y="3580944"/>
              <a:ext cx="1595438" cy="135781"/>
              <a:chOff x="2391" y="2229"/>
              <a:chExt cx="1005" cy="184"/>
            </a:xfrm>
          </p:grpSpPr>
          <p:sp>
            <p:nvSpPr>
              <p:cNvPr id="77861" name="Rectangle 14"/>
              <p:cNvSpPr>
                <a:spLocks noChangeArrowheads="1"/>
              </p:cNvSpPr>
              <p:nvPr/>
            </p:nvSpPr>
            <p:spPr bwMode="auto">
              <a:xfrm>
                <a:off x="2391" y="2229"/>
                <a:ext cx="1005" cy="18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862" name="Freeform 15"/>
              <p:cNvSpPr>
                <a:spLocks/>
              </p:cNvSpPr>
              <p:nvPr/>
            </p:nvSpPr>
            <p:spPr bwMode="auto">
              <a:xfrm>
                <a:off x="2392" y="2229"/>
                <a:ext cx="1004" cy="184"/>
              </a:xfrm>
              <a:custGeom>
                <a:avLst/>
                <a:gdLst>
                  <a:gd name="T0" fmla="*/ 8 w 1004"/>
                  <a:gd name="T1" fmla="*/ 0 h 184"/>
                  <a:gd name="T2" fmla="*/ 0 w 1004"/>
                  <a:gd name="T3" fmla="*/ 110 h 184"/>
                  <a:gd name="T4" fmla="*/ 995 w 1004"/>
                  <a:gd name="T5" fmla="*/ 184 h 184"/>
                  <a:gd name="T6" fmla="*/ 1004 w 1004"/>
                  <a:gd name="T7" fmla="*/ 74 h 184"/>
                  <a:gd name="T8" fmla="*/ 8 w 1004"/>
                  <a:gd name="T9" fmla="*/ 0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4"/>
                  <a:gd name="T16" fmla="*/ 0 h 184"/>
                  <a:gd name="T17" fmla="*/ 1004 w 1004"/>
                  <a:gd name="T18" fmla="*/ 184 h 1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4" h="184">
                    <a:moveTo>
                      <a:pt x="8" y="0"/>
                    </a:moveTo>
                    <a:lnTo>
                      <a:pt x="0" y="110"/>
                    </a:lnTo>
                    <a:lnTo>
                      <a:pt x="995" y="184"/>
                    </a:lnTo>
                    <a:lnTo>
                      <a:pt x="1004" y="7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3333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863" name="Rectangle 16"/>
              <p:cNvSpPr>
                <a:spLocks noChangeArrowheads="1"/>
              </p:cNvSpPr>
              <p:nvPr/>
            </p:nvSpPr>
            <p:spPr bwMode="auto">
              <a:xfrm>
                <a:off x="2391" y="2229"/>
                <a:ext cx="1005" cy="18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7853" name="Rectangle 18"/>
            <p:cNvSpPr>
              <a:spLocks noChangeArrowheads="1"/>
            </p:cNvSpPr>
            <p:nvPr/>
          </p:nvSpPr>
          <p:spPr bwMode="auto">
            <a:xfrm rot="240000">
              <a:off x="3863975" y="3513138"/>
              <a:ext cx="188913" cy="236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ja-JP" sz="1200" smtClean="0">
                  <a:solidFill>
                    <a:srgbClr val="000000"/>
                  </a:solidFill>
                  <a:latin typeface="Verdana" pitchFamily="34" charset="0"/>
                </a:rPr>
                <a:t>6</a:t>
              </a:r>
              <a:endParaRPr lang="ja-JP" altLang="ja-JP" smtClean="0">
                <a:solidFill>
                  <a:srgbClr val="000000"/>
                </a:solidFill>
              </a:endParaRPr>
            </a:p>
          </p:txBody>
        </p:sp>
        <p:sp>
          <p:nvSpPr>
            <p:cNvPr id="77854" name="Rectangle 19"/>
            <p:cNvSpPr>
              <a:spLocks noChangeArrowheads="1"/>
            </p:cNvSpPr>
            <p:nvPr/>
          </p:nvSpPr>
          <p:spPr bwMode="auto">
            <a:xfrm rot="240000">
              <a:off x="3962400" y="3522663"/>
              <a:ext cx="244475" cy="236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ja-JP" sz="1200" smtClean="0">
                  <a:solidFill>
                    <a:srgbClr val="000000"/>
                  </a:solidFill>
                  <a:latin typeface="Verdana" pitchFamily="34" charset="0"/>
                </a:rPr>
                <a:t>m</a:t>
              </a:r>
              <a:endParaRPr lang="ja-JP" altLang="ja-JP" smtClean="0">
                <a:solidFill>
                  <a:srgbClr val="000000"/>
                </a:solidFill>
              </a:endParaRPr>
            </a:p>
          </p:txBody>
        </p:sp>
        <p:sp>
          <p:nvSpPr>
            <p:cNvPr id="77855" name="Rectangle 20"/>
            <p:cNvSpPr>
              <a:spLocks noChangeArrowheads="1"/>
            </p:cNvSpPr>
            <p:nvPr/>
          </p:nvSpPr>
          <p:spPr bwMode="auto">
            <a:xfrm rot="240000">
              <a:off x="4134689" y="3575134"/>
              <a:ext cx="137698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200" smtClean="0">
                  <a:solidFill>
                    <a:srgbClr val="000000"/>
                  </a:solidFill>
                  <a:latin typeface="ＭＳ Ｐゴシック" pitchFamily="50" charset="-128"/>
                </a:rPr>
                <a:t>Thick concrete shield</a:t>
              </a:r>
              <a:endParaRPr lang="ja-JP" altLang="ja-JP" smtClean="0">
                <a:solidFill>
                  <a:srgbClr val="000000"/>
                </a:solidFill>
              </a:endParaRPr>
            </a:p>
          </p:txBody>
        </p:sp>
        <p:sp>
          <p:nvSpPr>
            <p:cNvPr id="77856" name="Freeform 21"/>
            <p:cNvSpPr>
              <a:spLocks noEditPoints="1"/>
            </p:cNvSpPr>
            <p:nvPr/>
          </p:nvSpPr>
          <p:spPr bwMode="auto">
            <a:xfrm>
              <a:off x="2684463" y="4049713"/>
              <a:ext cx="3616325" cy="412750"/>
            </a:xfrm>
            <a:custGeom>
              <a:avLst/>
              <a:gdLst>
                <a:gd name="T0" fmla="*/ 2147483647 w 13999"/>
                <a:gd name="T1" fmla="*/ 2147483647 h 1595"/>
                <a:gd name="T2" fmla="*/ 2147483647 w 13999"/>
                <a:gd name="T3" fmla="*/ 2147483647 h 1595"/>
                <a:gd name="T4" fmla="*/ 2147483647 w 13999"/>
                <a:gd name="T5" fmla="*/ 2147483647 h 1595"/>
                <a:gd name="T6" fmla="*/ 2147483647 w 13999"/>
                <a:gd name="T7" fmla="*/ 2147483647 h 1595"/>
                <a:gd name="T8" fmla="*/ 2147483647 w 13999"/>
                <a:gd name="T9" fmla="*/ 2147483647 h 1595"/>
                <a:gd name="T10" fmla="*/ 2147483647 w 13999"/>
                <a:gd name="T11" fmla="*/ 2147483647 h 1595"/>
                <a:gd name="T12" fmla="*/ 0 w 13999"/>
                <a:gd name="T13" fmla="*/ 2147483647 h 1595"/>
                <a:gd name="T14" fmla="*/ 2147483647 w 13999"/>
                <a:gd name="T15" fmla="*/ 2147483647 h 1595"/>
                <a:gd name="T16" fmla="*/ 2147483647 w 13999"/>
                <a:gd name="T17" fmla="*/ 2147483647 h 1595"/>
                <a:gd name="T18" fmla="*/ 2147483647 w 13999"/>
                <a:gd name="T19" fmla="*/ 2147483647 h 1595"/>
                <a:gd name="T20" fmla="*/ 2147483647 w 13999"/>
                <a:gd name="T21" fmla="*/ 2147483647 h 1595"/>
                <a:gd name="T22" fmla="*/ 2147483647 w 13999"/>
                <a:gd name="T23" fmla="*/ 2147483647 h 1595"/>
                <a:gd name="T24" fmla="*/ 2147483647 w 13999"/>
                <a:gd name="T25" fmla="*/ 2147483647 h 1595"/>
                <a:gd name="T26" fmla="*/ 2147483647 w 13999"/>
                <a:gd name="T27" fmla="*/ 2147483647 h 1595"/>
                <a:gd name="T28" fmla="*/ 2147483647 w 13999"/>
                <a:gd name="T29" fmla="*/ 2147483647 h 1595"/>
                <a:gd name="T30" fmla="*/ 2147483647 w 13999"/>
                <a:gd name="T31" fmla="*/ 2147483647 h 1595"/>
                <a:gd name="T32" fmla="*/ 2147483647 w 13999"/>
                <a:gd name="T33" fmla="*/ 2147483647 h 1595"/>
                <a:gd name="T34" fmla="*/ 2147483647 w 13999"/>
                <a:gd name="T35" fmla="*/ 2147483647 h 1595"/>
                <a:gd name="T36" fmla="*/ 2147483647 w 13999"/>
                <a:gd name="T37" fmla="*/ 2147483647 h 1595"/>
                <a:gd name="T38" fmla="*/ 2147483647 w 13999"/>
                <a:gd name="T39" fmla="*/ 2147483647 h 1595"/>
                <a:gd name="T40" fmla="*/ 2147483647 w 13999"/>
                <a:gd name="T41" fmla="*/ 2147483647 h 1595"/>
                <a:gd name="T42" fmla="*/ 2147483647 w 13999"/>
                <a:gd name="T43" fmla="*/ 2147483647 h 1595"/>
                <a:gd name="T44" fmla="*/ 2147483647 w 13999"/>
                <a:gd name="T45" fmla="*/ 2147483647 h 1595"/>
                <a:gd name="T46" fmla="*/ 2147483647 w 13999"/>
                <a:gd name="T47" fmla="*/ 2147483647 h 1595"/>
                <a:gd name="T48" fmla="*/ 2147483647 w 13999"/>
                <a:gd name="T49" fmla="*/ 2147483647 h 159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999"/>
                <a:gd name="T76" fmla="*/ 0 h 1595"/>
                <a:gd name="T77" fmla="*/ 13999 w 13999"/>
                <a:gd name="T78" fmla="*/ 1595 h 159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999" h="1595">
                  <a:moveTo>
                    <a:pt x="103" y="156"/>
                  </a:moveTo>
                  <a:lnTo>
                    <a:pt x="13904" y="1339"/>
                  </a:lnTo>
                  <a:lnTo>
                    <a:pt x="13896" y="1439"/>
                  </a:lnTo>
                  <a:lnTo>
                    <a:pt x="95" y="256"/>
                  </a:lnTo>
                  <a:lnTo>
                    <a:pt x="103" y="156"/>
                  </a:lnTo>
                  <a:close/>
                  <a:moveTo>
                    <a:pt x="354" y="447"/>
                  </a:moveTo>
                  <a:lnTo>
                    <a:pt x="0" y="198"/>
                  </a:lnTo>
                  <a:lnTo>
                    <a:pt x="392" y="12"/>
                  </a:lnTo>
                  <a:cubicBezTo>
                    <a:pt x="416" y="0"/>
                    <a:pt x="446" y="11"/>
                    <a:pt x="458" y="36"/>
                  </a:cubicBezTo>
                  <a:cubicBezTo>
                    <a:pt x="470" y="61"/>
                    <a:pt x="459" y="91"/>
                    <a:pt x="434" y="102"/>
                  </a:cubicBezTo>
                  <a:lnTo>
                    <a:pt x="121" y="251"/>
                  </a:lnTo>
                  <a:lnTo>
                    <a:pt x="128" y="165"/>
                  </a:lnTo>
                  <a:lnTo>
                    <a:pt x="412" y="365"/>
                  </a:lnTo>
                  <a:cubicBezTo>
                    <a:pt x="434" y="381"/>
                    <a:pt x="440" y="412"/>
                    <a:pt x="424" y="435"/>
                  </a:cubicBezTo>
                  <a:cubicBezTo>
                    <a:pt x="408" y="457"/>
                    <a:pt x="377" y="463"/>
                    <a:pt x="354" y="447"/>
                  </a:cubicBezTo>
                  <a:close/>
                  <a:moveTo>
                    <a:pt x="13645" y="1148"/>
                  </a:moveTo>
                  <a:lnTo>
                    <a:pt x="13999" y="1397"/>
                  </a:lnTo>
                  <a:lnTo>
                    <a:pt x="13607" y="1583"/>
                  </a:lnTo>
                  <a:cubicBezTo>
                    <a:pt x="13582" y="1595"/>
                    <a:pt x="13553" y="1584"/>
                    <a:pt x="13541" y="1559"/>
                  </a:cubicBezTo>
                  <a:cubicBezTo>
                    <a:pt x="13529" y="1534"/>
                    <a:pt x="13540" y="1504"/>
                    <a:pt x="13565" y="1492"/>
                  </a:cubicBezTo>
                  <a:lnTo>
                    <a:pt x="13878" y="1344"/>
                  </a:lnTo>
                  <a:lnTo>
                    <a:pt x="13871" y="1430"/>
                  </a:lnTo>
                  <a:lnTo>
                    <a:pt x="13587" y="1230"/>
                  </a:lnTo>
                  <a:cubicBezTo>
                    <a:pt x="13565" y="1214"/>
                    <a:pt x="13559" y="1183"/>
                    <a:pt x="13575" y="1160"/>
                  </a:cubicBezTo>
                  <a:cubicBezTo>
                    <a:pt x="13591" y="1138"/>
                    <a:pt x="13622" y="1132"/>
                    <a:pt x="13645" y="1148"/>
                  </a:cubicBezTo>
                  <a:close/>
                </a:path>
              </a:pathLst>
            </a:custGeom>
            <a:solidFill>
              <a:srgbClr val="009999"/>
            </a:solidFill>
            <a:ln w="1">
              <a:solidFill>
                <a:srgbClr val="009999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77857" name="Rectangle 22"/>
            <p:cNvSpPr>
              <a:spLocks noChangeArrowheads="1"/>
            </p:cNvSpPr>
            <p:nvPr/>
          </p:nvSpPr>
          <p:spPr bwMode="auto">
            <a:xfrm rot="240000">
              <a:off x="3222887" y="4278541"/>
              <a:ext cx="142346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400" b="1" smtClean="0">
                  <a:solidFill>
                    <a:srgbClr val="009999"/>
                  </a:solidFill>
                  <a:latin typeface="MS UI Gothic" pitchFamily="50" charset="-128"/>
                  <a:ea typeface="MS UI Gothic" pitchFamily="50" charset="-128"/>
                </a:rPr>
                <a:t>Decay volume 94m</a:t>
              </a:r>
              <a:endParaRPr lang="ja-JP" altLang="ja-JP" smtClean="0">
                <a:solidFill>
                  <a:srgbClr val="000000"/>
                </a:solidFill>
              </a:endParaRPr>
            </a:p>
          </p:txBody>
        </p:sp>
        <p:sp>
          <p:nvSpPr>
            <p:cNvPr id="77858" name="Freeform 23"/>
            <p:cNvSpPr>
              <a:spLocks noEditPoints="1"/>
            </p:cNvSpPr>
            <p:nvPr/>
          </p:nvSpPr>
          <p:spPr bwMode="auto">
            <a:xfrm>
              <a:off x="6300788" y="4365626"/>
              <a:ext cx="361950" cy="90488"/>
            </a:xfrm>
            <a:custGeom>
              <a:avLst/>
              <a:gdLst>
                <a:gd name="T0" fmla="*/ 2147483647 w 1399"/>
                <a:gd name="T1" fmla="*/ 2147483647 h 349"/>
                <a:gd name="T2" fmla="*/ 2147483647 w 1399"/>
                <a:gd name="T3" fmla="*/ 2147483647 h 349"/>
                <a:gd name="T4" fmla="*/ 2147483647 w 1399"/>
                <a:gd name="T5" fmla="*/ 2147483647 h 349"/>
                <a:gd name="T6" fmla="*/ 2147483647 w 1399"/>
                <a:gd name="T7" fmla="*/ 2147483647 h 349"/>
                <a:gd name="T8" fmla="*/ 2147483647 w 1399"/>
                <a:gd name="T9" fmla="*/ 2147483647 h 349"/>
                <a:gd name="T10" fmla="*/ 2147483647 w 1399"/>
                <a:gd name="T11" fmla="*/ 2147483647 h 349"/>
                <a:gd name="T12" fmla="*/ 0 w 1399"/>
                <a:gd name="T13" fmla="*/ 2147483647 h 349"/>
                <a:gd name="T14" fmla="*/ 2147483647 w 1399"/>
                <a:gd name="T15" fmla="*/ 2147483647 h 349"/>
                <a:gd name="T16" fmla="*/ 2147483647 w 1399"/>
                <a:gd name="T17" fmla="*/ 2147483647 h 349"/>
                <a:gd name="T18" fmla="*/ 2147483647 w 1399"/>
                <a:gd name="T19" fmla="*/ 2147483647 h 349"/>
                <a:gd name="T20" fmla="*/ 2147483647 w 1399"/>
                <a:gd name="T21" fmla="*/ 2147483647 h 349"/>
                <a:gd name="T22" fmla="*/ 2147483647 w 1399"/>
                <a:gd name="T23" fmla="*/ 2147483647 h 349"/>
                <a:gd name="T24" fmla="*/ 2147483647 w 1399"/>
                <a:gd name="T25" fmla="*/ 2147483647 h 349"/>
                <a:gd name="T26" fmla="*/ 2147483647 w 1399"/>
                <a:gd name="T27" fmla="*/ 2147483647 h 349"/>
                <a:gd name="T28" fmla="*/ 2147483647 w 1399"/>
                <a:gd name="T29" fmla="*/ 2147483647 h 349"/>
                <a:gd name="T30" fmla="*/ 2147483647 w 1399"/>
                <a:gd name="T31" fmla="*/ 2147483647 h 349"/>
                <a:gd name="T32" fmla="*/ 2147483647 w 1399"/>
                <a:gd name="T33" fmla="*/ 2147483647 h 349"/>
                <a:gd name="T34" fmla="*/ 2147483647 w 1399"/>
                <a:gd name="T35" fmla="*/ 2147483647 h 349"/>
                <a:gd name="T36" fmla="*/ 2147483647 w 1399"/>
                <a:gd name="T37" fmla="*/ 2147483647 h 349"/>
                <a:gd name="T38" fmla="*/ 2147483647 w 1399"/>
                <a:gd name="T39" fmla="*/ 2147483647 h 349"/>
                <a:gd name="T40" fmla="*/ 2147483647 w 1399"/>
                <a:gd name="T41" fmla="*/ 2147483647 h 349"/>
                <a:gd name="T42" fmla="*/ 2147483647 w 1399"/>
                <a:gd name="T43" fmla="*/ 2147483647 h 349"/>
                <a:gd name="T44" fmla="*/ 2147483647 w 1399"/>
                <a:gd name="T45" fmla="*/ 2147483647 h 349"/>
                <a:gd name="T46" fmla="*/ 2147483647 w 1399"/>
                <a:gd name="T47" fmla="*/ 2147483647 h 349"/>
                <a:gd name="T48" fmla="*/ 2147483647 w 1399"/>
                <a:gd name="T49" fmla="*/ 2147483647 h 34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99"/>
                <a:gd name="T76" fmla="*/ 0 h 349"/>
                <a:gd name="T77" fmla="*/ 1399 w 1399"/>
                <a:gd name="T78" fmla="*/ 349 h 34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99" h="349">
                  <a:moveTo>
                    <a:pt x="74" y="137"/>
                  </a:moveTo>
                  <a:lnTo>
                    <a:pt x="1324" y="137"/>
                  </a:lnTo>
                  <a:lnTo>
                    <a:pt x="1324" y="212"/>
                  </a:lnTo>
                  <a:lnTo>
                    <a:pt x="74" y="212"/>
                  </a:lnTo>
                  <a:lnTo>
                    <a:pt x="74" y="137"/>
                  </a:lnTo>
                  <a:close/>
                  <a:moveTo>
                    <a:pt x="281" y="338"/>
                  </a:moveTo>
                  <a:lnTo>
                    <a:pt x="0" y="174"/>
                  </a:lnTo>
                  <a:lnTo>
                    <a:pt x="281" y="11"/>
                  </a:lnTo>
                  <a:cubicBezTo>
                    <a:pt x="298" y="0"/>
                    <a:pt x="321" y="6"/>
                    <a:pt x="332" y="24"/>
                  </a:cubicBezTo>
                  <a:cubicBezTo>
                    <a:pt x="342" y="42"/>
                    <a:pt x="336" y="65"/>
                    <a:pt x="318" y="76"/>
                  </a:cubicBezTo>
                  <a:lnTo>
                    <a:pt x="93" y="207"/>
                  </a:lnTo>
                  <a:lnTo>
                    <a:pt x="93" y="142"/>
                  </a:lnTo>
                  <a:lnTo>
                    <a:pt x="318" y="273"/>
                  </a:lnTo>
                  <a:cubicBezTo>
                    <a:pt x="336" y="284"/>
                    <a:pt x="342" y="307"/>
                    <a:pt x="332" y="325"/>
                  </a:cubicBezTo>
                  <a:cubicBezTo>
                    <a:pt x="321" y="343"/>
                    <a:pt x="298" y="349"/>
                    <a:pt x="281" y="338"/>
                  </a:cubicBezTo>
                  <a:close/>
                  <a:moveTo>
                    <a:pt x="1118" y="11"/>
                  </a:moveTo>
                  <a:lnTo>
                    <a:pt x="1399" y="174"/>
                  </a:lnTo>
                  <a:lnTo>
                    <a:pt x="1118" y="338"/>
                  </a:lnTo>
                  <a:cubicBezTo>
                    <a:pt x="1100" y="349"/>
                    <a:pt x="1078" y="343"/>
                    <a:pt x="1067" y="325"/>
                  </a:cubicBezTo>
                  <a:cubicBezTo>
                    <a:pt x="1057" y="307"/>
                    <a:pt x="1063" y="284"/>
                    <a:pt x="1081" y="273"/>
                  </a:cubicBezTo>
                  <a:lnTo>
                    <a:pt x="1306" y="142"/>
                  </a:lnTo>
                  <a:lnTo>
                    <a:pt x="1306" y="207"/>
                  </a:lnTo>
                  <a:lnTo>
                    <a:pt x="1081" y="76"/>
                  </a:lnTo>
                  <a:cubicBezTo>
                    <a:pt x="1063" y="65"/>
                    <a:pt x="1057" y="42"/>
                    <a:pt x="1067" y="24"/>
                  </a:cubicBezTo>
                  <a:cubicBezTo>
                    <a:pt x="1078" y="6"/>
                    <a:pt x="1100" y="0"/>
                    <a:pt x="1118" y="11"/>
                  </a:cubicBezTo>
                  <a:close/>
                </a:path>
              </a:pathLst>
            </a:custGeom>
            <a:solidFill>
              <a:srgbClr val="99CC00"/>
            </a:solidFill>
            <a:ln w="1">
              <a:solidFill>
                <a:srgbClr val="99CC00"/>
              </a:solidFill>
              <a:bevel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mtClean="0">
                <a:solidFill>
                  <a:srgbClr val="000000"/>
                </a:solidFill>
              </a:endParaRPr>
            </a:p>
          </p:txBody>
        </p:sp>
        <p:sp>
          <p:nvSpPr>
            <p:cNvPr id="77859" name="Rectangle 24"/>
            <p:cNvSpPr>
              <a:spLocks noChangeArrowheads="1"/>
            </p:cNvSpPr>
            <p:nvPr/>
          </p:nvSpPr>
          <p:spPr bwMode="auto">
            <a:xfrm>
              <a:off x="6327775" y="4462463"/>
              <a:ext cx="88325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400" b="1" smtClean="0">
                  <a:solidFill>
                    <a:srgbClr val="99CC00"/>
                  </a:solidFill>
                  <a:latin typeface="MS UI Gothic" pitchFamily="50" charset="-128"/>
                  <a:ea typeface="MS UI Gothic" pitchFamily="50" charset="-128"/>
                </a:rPr>
                <a:t>Beam dump</a:t>
              </a:r>
              <a:endParaRPr lang="ja-JP" altLang="ja-JP" smtClean="0">
                <a:solidFill>
                  <a:srgbClr val="000000"/>
                </a:solidFill>
              </a:endParaRPr>
            </a:p>
          </p:txBody>
        </p:sp>
        <p:sp>
          <p:nvSpPr>
            <p:cNvPr id="77860" name="Rectangle 25"/>
            <p:cNvSpPr>
              <a:spLocks noChangeArrowheads="1"/>
            </p:cNvSpPr>
            <p:nvPr/>
          </p:nvSpPr>
          <p:spPr bwMode="auto">
            <a:xfrm>
              <a:off x="1662113" y="4256088"/>
              <a:ext cx="106760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400" b="1" smtClean="0">
                  <a:solidFill>
                    <a:srgbClr val="99CC00"/>
                  </a:solidFill>
                  <a:latin typeface="MS UI Gothic" pitchFamily="50" charset="-128"/>
                  <a:ea typeface="MS UI Gothic" pitchFamily="50" charset="-128"/>
                </a:rPr>
                <a:t>Target station</a:t>
              </a:r>
              <a:endParaRPr lang="ja-JP" altLang="ja-JP" smtClean="0">
                <a:solidFill>
                  <a:srgbClr val="000000"/>
                </a:solidFill>
              </a:endParaRPr>
            </a:p>
          </p:txBody>
        </p:sp>
      </p:grpSp>
      <p:pic>
        <p:nvPicPr>
          <p:cNvPr id="778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5" y="1000125"/>
            <a:ext cx="108585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32" name="Picture 2" descr="He_vessel071130-s"/>
          <p:cNvPicPr>
            <a:picLocks noChangeAspect="1" noChangeArrowheads="1"/>
          </p:cNvPicPr>
          <p:nvPr/>
        </p:nvPicPr>
        <p:blipFill>
          <a:blip r:embed="rId7" cstate="print"/>
          <a:srcRect l="10248" r="18729" b="31604"/>
          <a:stretch>
            <a:fillRect/>
          </a:stretch>
        </p:blipFill>
        <p:spPr bwMode="auto">
          <a:xfrm>
            <a:off x="0" y="714375"/>
            <a:ext cx="2208213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33" name="Picture 6" descr="2008-10-29 17:35:2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71813" y="1071563"/>
            <a:ext cx="14287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テキスト ボックス 40"/>
          <p:cNvSpPr txBox="1"/>
          <p:nvPr/>
        </p:nvSpPr>
        <p:spPr>
          <a:xfrm>
            <a:off x="0" y="642938"/>
            <a:ext cx="1449388" cy="33813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TS He vessel</a:t>
            </a:r>
            <a:endParaRPr lang="ja-JP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57188" y="6072188"/>
            <a:ext cx="1563687" cy="33813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Decay volume</a:t>
            </a:r>
            <a:endParaRPr lang="ja-JP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428875" y="6519863"/>
            <a:ext cx="2976563" cy="33813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Decay volume &amp; beam dump</a:t>
            </a:r>
            <a:endParaRPr lang="ja-JP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000375" y="857250"/>
            <a:ext cx="1357313" cy="338138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dump</a:t>
            </a:r>
            <a:endParaRPr lang="ja-JP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572000" y="714375"/>
            <a:ext cx="1666875" cy="338138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</a:t>
            </a:r>
            <a:r>
              <a:rPr lang="en-US" altLang="ja-JP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monitors</a:t>
            </a:r>
            <a:endParaRPr lang="ja-JP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コンテンツ プレースホルダ 45"/>
          <p:cNvSpPr>
            <a:spLocks noGrp="1"/>
          </p:cNvSpPr>
          <p:nvPr>
            <p:ph idx="1"/>
          </p:nvPr>
        </p:nvSpPr>
        <p:spPr>
          <a:xfrm>
            <a:off x="5857875" y="1000125"/>
            <a:ext cx="3286125" cy="5857875"/>
          </a:xfrm>
        </p:spPr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 altLang="ja-JP" dirty="0" smtClean="0"/>
              <a:t>Heat load (@750kW)</a:t>
            </a:r>
          </a:p>
          <a:p>
            <a:pPr lvl="1">
              <a:defRPr/>
            </a:pPr>
            <a:r>
              <a:rPr lang="en-US" altLang="ja-JP" dirty="0" smtClean="0"/>
              <a:t>TS ~300kW</a:t>
            </a:r>
          </a:p>
          <a:p>
            <a:pPr lvl="1">
              <a:defRPr/>
            </a:pPr>
            <a:r>
              <a:rPr lang="en-US" altLang="ja-JP" dirty="0" smtClean="0"/>
              <a:t>DV ~150kW</a:t>
            </a:r>
          </a:p>
          <a:p>
            <a:pPr lvl="1">
              <a:defRPr/>
            </a:pPr>
            <a:r>
              <a:rPr lang="en-US" altLang="ja-JP" dirty="0" smtClean="0"/>
              <a:t>BD ~240kW</a:t>
            </a:r>
          </a:p>
          <a:p>
            <a:pPr>
              <a:defRPr/>
            </a:pPr>
            <a:r>
              <a:rPr lang="en-US" altLang="ja-JP" dirty="0" smtClean="0"/>
              <a:t>Whole volume filled w/ He gas (~1000m</a:t>
            </a:r>
            <a:r>
              <a:rPr lang="en-US" altLang="ja-JP" baseline="30000" dirty="0" smtClean="0"/>
              <a:t>3</a:t>
            </a:r>
            <a:r>
              <a:rPr lang="en-US" altLang="ja-JP" dirty="0" smtClean="0"/>
              <a:t>)</a:t>
            </a:r>
          </a:p>
          <a:p>
            <a:pPr lvl="1">
              <a:defRPr/>
            </a:pPr>
            <a:r>
              <a:rPr lang="en-US" altLang="ja-JP" dirty="0" smtClean="0"/>
              <a:t>Reduce </a:t>
            </a:r>
            <a:r>
              <a:rPr lang="en-US" altLang="ja-JP" dirty="0" err="1" smtClean="0"/>
              <a:t>NOx</a:t>
            </a:r>
            <a:r>
              <a:rPr lang="en-US" altLang="ja-JP" dirty="0" smtClean="0"/>
              <a:t> &amp; </a:t>
            </a:r>
            <a:r>
              <a:rPr lang="en-US" altLang="ja-JP" baseline="30000" dirty="0" smtClean="0"/>
              <a:t>3</a:t>
            </a:r>
            <a:r>
              <a:rPr lang="en-US" altLang="ja-JP" dirty="0" smtClean="0"/>
              <a:t>H</a:t>
            </a:r>
          </a:p>
          <a:p>
            <a:pPr lvl="1">
              <a:defRPr/>
            </a:pPr>
            <a:r>
              <a:rPr lang="en-US" altLang="ja-JP" dirty="0" smtClean="0"/>
              <a:t>Reduce </a:t>
            </a:r>
            <a:r>
              <a:rPr lang="en-US" altLang="ja-JP" dirty="0" err="1" smtClean="0"/>
              <a:t>pion</a:t>
            </a:r>
            <a:r>
              <a:rPr lang="en-US" altLang="ja-JP" dirty="0" smtClean="0"/>
              <a:t> abs.</a:t>
            </a:r>
          </a:p>
          <a:p>
            <a:pPr>
              <a:defRPr/>
            </a:pPr>
            <a:r>
              <a:rPr lang="en-US" altLang="ja-JP" dirty="0" smtClean="0"/>
              <a:t>All inner surfaces water cooled</a:t>
            </a:r>
          </a:p>
          <a:p>
            <a:pPr lvl="1">
              <a:defRPr/>
            </a:pPr>
            <a:r>
              <a:rPr lang="en-US" altLang="ja-JP" dirty="0" smtClean="0"/>
              <a:t>Concrete </a:t>
            </a:r>
            <a:r>
              <a:rPr lang="en-US" altLang="ja-JP" dirty="0" err="1" smtClean="0"/>
              <a:t>upto</a:t>
            </a:r>
            <a:r>
              <a:rPr lang="en-US" altLang="ja-JP" dirty="0" smtClean="0"/>
              <a:t> ~100deg</a:t>
            </a:r>
          </a:p>
          <a:p>
            <a:pPr lvl="1">
              <a:defRPr/>
            </a:pPr>
            <a:r>
              <a:rPr lang="en-US" altLang="ja-JP" dirty="0" smtClean="0"/>
              <a:t>Periodically waste with dilution (obey law)</a:t>
            </a:r>
          </a:p>
          <a:p>
            <a:pPr>
              <a:defRPr/>
            </a:pPr>
            <a:r>
              <a:rPr lang="en-US" altLang="ja-JP" dirty="0" smtClean="0"/>
              <a:t>Beam dump</a:t>
            </a:r>
          </a:p>
          <a:p>
            <a:pPr lvl="1">
              <a:defRPr/>
            </a:pPr>
            <a:r>
              <a:rPr lang="en-US" altLang="ja-JP" dirty="0" smtClean="0"/>
              <a:t>Graphite blocks</a:t>
            </a:r>
          </a:p>
          <a:p>
            <a:pPr lvl="1">
              <a:defRPr/>
            </a:pPr>
            <a:r>
              <a:rPr lang="en-US" altLang="ja-JP" dirty="0" smtClean="0"/>
              <a:t>Water-pipe casted Al block attached to both side</a:t>
            </a:r>
          </a:p>
          <a:p>
            <a:pPr lvl="1">
              <a:defRPr/>
            </a:pPr>
            <a:r>
              <a:rPr lang="en-US" altLang="ja-JP" dirty="0" err="1" smtClean="0"/>
              <a:t>Upto</a:t>
            </a:r>
            <a:r>
              <a:rPr lang="en-US" altLang="ja-JP" dirty="0" smtClean="0"/>
              <a:t> 3MW beam</a:t>
            </a:r>
          </a:p>
          <a:p>
            <a:pPr>
              <a:defRPr/>
            </a:pPr>
            <a:r>
              <a:rPr lang="en-US" altLang="ja-JP" dirty="0" err="1" smtClean="0"/>
              <a:t>Muon</a:t>
            </a:r>
            <a:r>
              <a:rPr lang="en-US" altLang="ja-JP" dirty="0" smtClean="0"/>
              <a:t> monitor</a:t>
            </a:r>
          </a:p>
          <a:p>
            <a:pPr lvl="1">
              <a:defRPr/>
            </a:pPr>
            <a:r>
              <a:rPr lang="en-US" altLang="ja-JP" dirty="0" smtClean="0"/>
              <a:t>5GeV thresh.</a:t>
            </a:r>
          </a:p>
          <a:p>
            <a:pPr lvl="1">
              <a:defRPr/>
            </a:pPr>
            <a:r>
              <a:rPr lang="en-US" altLang="ja-JP" dirty="0" smtClean="0"/>
              <a:t>Ionization chamber &amp; Si</a:t>
            </a:r>
          </a:p>
          <a:p>
            <a:pPr lvl="1">
              <a:defRPr/>
            </a:pPr>
            <a:r>
              <a:rPr lang="en-US" altLang="ja-JP" dirty="0" smtClean="0"/>
              <a:t>7x7 grid each</a:t>
            </a:r>
          </a:p>
          <a:p>
            <a:pPr lvl="1">
              <a:defRPr/>
            </a:pPr>
            <a:r>
              <a:rPr lang="en-US" altLang="ja-JP" dirty="0" smtClean="0"/>
              <a:t>Monitor dir/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spill-by-spill</a:t>
            </a:r>
          </a:p>
          <a:p>
            <a:pPr lvl="1">
              <a:defRPr/>
            </a:pPr>
            <a:r>
              <a:rPr lang="en-US" altLang="ja-JP" dirty="0" smtClean="0"/>
              <a:t>Emulsion</a:t>
            </a:r>
            <a:endParaRPr lang="ja-JP" altLang="en-US" dirty="0"/>
          </a:p>
        </p:txBody>
      </p:sp>
      <p:cxnSp>
        <p:nvCxnSpPr>
          <p:cNvPr id="49" name="直線矢印コネクタ 48"/>
          <p:cNvCxnSpPr>
            <a:stCxn id="38" idx="2"/>
            <a:endCxn id="77850" idx="0"/>
          </p:cNvCxnSpPr>
          <p:nvPr/>
        </p:nvCxnSpPr>
        <p:spPr>
          <a:xfrm rot="5400000">
            <a:off x="4600575" y="3086100"/>
            <a:ext cx="1114425" cy="2000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/>
          <p:nvPr/>
        </p:nvCxnSpPr>
        <p:spPr>
          <a:xfrm rot="16200000" flipH="1">
            <a:off x="3586163" y="2628900"/>
            <a:ext cx="1328738" cy="9286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/>
          <p:nvPr/>
        </p:nvCxnSpPr>
        <p:spPr>
          <a:xfrm rot="5400000" flipH="1" flipV="1">
            <a:off x="2128838" y="3986213"/>
            <a:ext cx="1100137" cy="9286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/>
          <p:cNvCxnSpPr/>
          <p:nvPr/>
        </p:nvCxnSpPr>
        <p:spPr>
          <a:xfrm rot="5400000">
            <a:off x="571500" y="2643188"/>
            <a:ext cx="1214437" cy="7143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455C43-2127-4E7B-A0B3-AC1BADA94DDA}" type="slidenum">
              <a:rPr lang="ja-JP" altLang="en-US" smtClean="0"/>
              <a:pPr/>
              <a:t>3</a:t>
            </a:fld>
            <a:endParaRPr lang="en-US" altLang="ja-JP" smtClean="0"/>
          </a:p>
        </p:txBody>
      </p:sp>
      <p:sp>
        <p:nvSpPr>
          <p:cNvPr id="22118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20738" y="152400"/>
            <a:ext cx="8043862" cy="1060450"/>
          </a:xfrm>
        </p:spPr>
        <p:txBody>
          <a:bodyPr/>
          <a:lstStyle/>
          <a:p>
            <a:r>
              <a:rPr lang="en-US" altLang="ja-JP" sz="4000" dirty="0" smtClean="0"/>
              <a:t>Neutrinos in the present standard model</a:t>
            </a:r>
            <a:endParaRPr lang="ja-JP" altLang="en-US" sz="4000" dirty="0" smtClean="0"/>
          </a:p>
        </p:txBody>
      </p:sp>
      <p:sp>
        <p:nvSpPr>
          <p:cNvPr id="221189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5256213" y="2133600"/>
            <a:ext cx="3887787" cy="4724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ja-JP" sz="2400" dirty="0" smtClean="0"/>
              <a:t>3 types (flavors)</a:t>
            </a:r>
          </a:p>
          <a:p>
            <a:pPr>
              <a:lnSpc>
                <a:spcPct val="80000"/>
              </a:lnSpc>
            </a:pPr>
            <a:r>
              <a:rPr lang="en-US" altLang="ja-JP" sz="2400" dirty="0" smtClean="0"/>
              <a:t>Has no electric charge</a:t>
            </a:r>
          </a:p>
          <a:p>
            <a:pPr lvl="1">
              <a:lnSpc>
                <a:spcPct val="80000"/>
              </a:lnSpc>
            </a:pPr>
            <a:r>
              <a:rPr lang="en-US" altLang="ja-JP" sz="2000" dirty="0" smtClean="0"/>
              <a:t>Only interact weakly</a:t>
            </a:r>
          </a:p>
          <a:p>
            <a:pPr>
              <a:lnSpc>
                <a:spcPct val="80000"/>
              </a:lnSpc>
            </a:pPr>
            <a:r>
              <a:rPr lang="en-US" altLang="ja-JP" sz="2400" dirty="0" smtClean="0"/>
              <a:t>Mass has been assumed to be 0 in the standard model</a:t>
            </a:r>
            <a:endParaRPr lang="ja-JP" altLang="en-US" sz="2400" dirty="0" smtClean="0"/>
          </a:p>
        </p:txBody>
      </p:sp>
      <p:sp>
        <p:nvSpPr>
          <p:cNvPr id="221190" name="スライド番号プレースホルダ 6"/>
          <p:cNvSpPr txBox="1">
            <a:spLocks noGrp="1"/>
          </p:cNvSpPr>
          <p:nvPr/>
        </p:nvSpPr>
        <p:spPr bwMode="auto">
          <a:xfrm>
            <a:off x="7239000" y="6669088"/>
            <a:ext cx="19050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C2A43B2-B174-4A00-BAE8-2A43F83117BA}" type="slidenum">
              <a:rPr kumimoji="0" lang="ja-JP" altLang="en-US" sz="1400"/>
              <a:pPr algn="r"/>
              <a:t>3</a:t>
            </a:fld>
            <a:endParaRPr kumimoji="0" lang="en-US" altLang="ja-JP" sz="140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84784"/>
            <a:ext cx="4284662" cy="5087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kumimoji="1" lang="en-US" altLang="ja-JP" dirty="0" smtClean="0"/>
              <a:t>Near detectors</a:t>
            </a:r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A54E9-54CA-4482-B079-00D2A6D37AF3}" type="slidenum">
              <a:rPr lang="ja-JP" altLang="en-US" smtClean="0">
                <a:solidFill>
                  <a:srgbClr val="2E2E48"/>
                </a:solidFill>
              </a:rPr>
              <a:pPr/>
              <a:t>30</a:t>
            </a:fld>
            <a:endParaRPr lang="en-US" altLang="ja-JP">
              <a:solidFill>
                <a:srgbClr val="2E2E48"/>
              </a:solidFill>
            </a:endParaRPr>
          </a:p>
        </p:txBody>
      </p:sp>
      <p:pic>
        <p:nvPicPr>
          <p:cNvPr id="6184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836712"/>
            <a:ext cx="8507953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05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511834"/>
            <a:ext cx="4104456" cy="478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kumimoji="1" lang="en-US" altLang="ja-JP" dirty="0" smtClean="0"/>
              <a:t>INGRID detector</a:t>
            </a:r>
            <a:endParaRPr kumimoji="1" lang="ja-JP" alt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idx="1"/>
          </p:nvPr>
        </p:nvSpPr>
        <p:spPr>
          <a:xfrm>
            <a:off x="251520" y="980728"/>
            <a:ext cx="4032448" cy="2592288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Placed on beam axis at 280m from target</a:t>
            </a:r>
          </a:p>
          <a:p>
            <a:r>
              <a:rPr kumimoji="1" lang="en-US" altLang="ja-JP" dirty="0" smtClean="0"/>
              <a:t>Iron plates + </a:t>
            </a:r>
            <a:r>
              <a:rPr kumimoji="1" lang="en-US" altLang="ja-JP" dirty="0" err="1" smtClean="0"/>
              <a:t>Scintillator</a:t>
            </a:r>
            <a:r>
              <a:rPr kumimoji="1" lang="en-US" altLang="ja-JP" dirty="0" smtClean="0"/>
              <a:t> bar tracker</a:t>
            </a:r>
          </a:p>
          <a:p>
            <a:r>
              <a:rPr lang="en-US" altLang="ja-JP" dirty="0" smtClean="0"/>
              <a:t>Measure neutrino interaction rate &amp; beam profile</a:t>
            </a:r>
          </a:p>
          <a:p>
            <a:pPr lvl="1"/>
            <a:r>
              <a:rPr kumimoji="1" lang="en-US" altLang="ja-JP" dirty="0" smtClean="0"/>
              <a:t>Monitor beam intensity &amp; direction</a:t>
            </a:r>
          </a:p>
          <a:p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A54E9-54CA-4482-B079-00D2A6D37AF3}" type="slidenum">
              <a:rPr lang="ja-JP" altLang="en-US" smtClean="0">
                <a:solidFill>
                  <a:srgbClr val="2E2E48"/>
                </a:solidFill>
              </a:rPr>
              <a:pPr/>
              <a:t>31</a:t>
            </a:fld>
            <a:endParaRPr lang="en-US" altLang="ja-JP">
              <a:solidFill>
                <a:srgbClr val="2E2E48"/>
              </a:solidFill>
            </a:endParaRPr>
          </a:p>
        </p:txBody>
      </p:sp>
      <p:pic>
        <p:nvPicPr>
          <p:cNvPr id="11" name="Picture 12" descr="ima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4725144"/>
            <a:ext cx="1152128" cy="1733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3" descr="imag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4824202"/>
            <a:ext cx="1979713" cy="1485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054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717032"/>
            <a:ext cx="4320480" cy="2710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3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92696"/>
            <a:ext cx="8646730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18D80-3B2E-43DF-957D-B537224AA690}" type="slidenum">
              <a:rPr lang="en-US" altLang="ja-JP"/>
              <a:pPr/>
              <a:t>32</a:t>
            </a:fld>
            <a:endParaRPr lang="en-US" altLang="ja-JP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1"/>
            <a:ext cx="8229600" cy="648246"/>
          </a:xfrm>
        </p:spPr>
        <p:txBody>
          <a:bodyPr/>
          <a:lstStyle/>
          <a:p>
            <a:r>
              <a:rPr lang="en-US" altLang="ja-JP" sz="3600" b="1" dirty="0" smtClean="0">
                <a:solidFill>
                  <a:schemeClr val="tx1"/>
                </a:solidFill>
              </a:rPr>
              <a:t>Off-Axis Detector</a:t>
            </a:r>
            <a:endParaRPr lang="en-US" altLang="ja-JP" sz="3600" b="1" dirty="0">
              <a:solidFill>
                <a:schemeClr val="tx1"/>
              </a:solidFill>
            </a:endParaRPr>
          </a:p>
        </p:txBody>
      </p:sp>
      <p:pic>
        <p:nvPicPr>
          <p:cNvPr id="704" name="図 703" descr="図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20272" y="188640"/>
            <a:ext cx="1638851" cy="1470969"/>
          </a:xfrm>
          <a:prstGeom prst="rect">
            <a:avLst/>
          </a:prstGeom>
          <a:solidFill>
            <a:schemeClr val="accent2"/>
          </a:solidFill>
        </p:spPr>
      </p:pic>
      <p:pic>
        <p:nvPicPr>
          <p:cNvPr id="705" name="図 704" descr="図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356992"/>
            <a:ext cx="1944216" cy="1730216"/>
          </a:xfrm>
          <a:prstGeom prst="rect">
            <a:avLst/>
          </a:prstGeom>
          <a:solidFill>
            <a:schemeClr val="accent2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ND280 off-axis event gallery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B70E-023C-400E-91B7-7534895B02CC}" type="slidenum">
              <a:rPr lang="ja-JP" altLang="en-US" smtClean="0">
                <a:solidFill>
                  <a:srgbClr val="2E2E48"/>
                </a:solidFill>
              </a:rPr>
              <a:pPr/>
              <a:t>33</a:t>
            </a:fld>
            <a:endParaRPr lang="en-US" altLang="ja-JP">
              <a:solidFill>
                <a:srgbClr val="2E2E48"/>
              </a:solidFill>
            </a:endParaRPr>
          </a:p>
        </p:txBody>
      </p:sp>
      <p:pic>
        <p:nvPicPr>
          <p:cNvPr id="6174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6300" y="1604962"/>
            <a:ext cx="73914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F58605-E192-4B11-A4B7-E83970F8348D}" type="slidenum">
              <a:rPr lang="en-US" altLang="ja-JP"/>
              <a:pPr/>
              <a:t>34</a:t>
            </a:fld>
            <a:endParaRPr lang="en-US" altLang="ja-JP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692696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Far Detector: </a:t>
            </a:r>
            <a:r>
              <a:rPr lang="en-US" altLang="ja-JP" dirty="0" smtClean="0">
                <a:solidFill>
                  <a:srgbClr val="FF0000"/>
                </a:solidFill>
              </a:rPr>
              <a:t>Super-</a:t>
            </a:r>
            <a:r>
              <a:rPr lang="en-US" altLang="ja-JP" dirty="0" err="1" smtClean="0">
                <a:solidFill>
                  <a:srgbClr val="FF0000"/>
                </a:solidFill>
              </a:rPr>
              <a:t>Kamiokande</a:t>
            </a:r>
            <a:endParaRPr lang="en-US" altLang="ja-JP" dirty="0" smtClean="0">
              <a:solidFill>
                <a:srgbClr val="FF0000"/>
              </a:solidFill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3062288" y="6421438"/>
            <a:ext cx="2119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en-US" altLang="ja-JP" sz="1600" i="1">
                <a:solidFill>
                  <a:schemeClr val="bg1"/>
                </a:solidFill>
                <a:latin typeface="Helvetica" pitchFamily="34" charset="0"/>
                <a:sym typeface="Symbol" pitchFamily="18" charset="2"/>
              </a:rPr>
              <a:t></a:t>
            </a:r>
            <a:r>
              <a:rPr kumimoji="0" lang="en-US" altLang="ja-JP" sz="1600">
                <a:solidFill>
                  <a:schemeClr val="bg1"/>
                </a:solidFill>
                <a:latin typeface="Helvetica" pitchFamily="34" charset="0"/>
                <a:sym typeface="Symbol" pitchFamily="18" charset="2"/>
              </a:rPr>
              <a:t></a:t>
            </a:r>
            <a:r>
              <a:rPr kumimoji="0" lang="en-US" altLang="ja-JP" sz="1600" i="1">
                <a:solidFill>
                  <a:schemeClr val="bg1"/>
                </a:solidFill>
                <a:latin typeface="Helvetica" pitchFamily="34" charset="0"/>
              </a:rPr>
              <a:t>ICRR, Univ. of Tokyo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half" idx="1"/>
          </p:nvPr>
        </p:nvSpPr>
        <p:spPr>
          <a:xfrm>
            <a:off x="3851920" y="692696"/>
            <a:ext cx="5292080" cy="2880320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ja-JP" sz="2400" dirty="0" smtClean="0"/>
              <a:t>Water Cherenkov detector operational since 1996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ja-JP" sz="2400" dirty="0" smtClean="0"/>
              <a:t>Total volume: 50kton (</a:t>
            </a:r>
            <a:r>
              <a:rPr lang="en-US" altLang="ja-JP" sz="2400" dirty="0" err="1" smtClean="0"/>
              <a:t>Fiducial</a:t>
            </a:r>
            <a:r>
              <a:rPr lang="en-US" altLang="ja-JP" sz="2400" dirty="0" smtClean="0"/>
              <a:t> volume: 22.5kton)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ja-JP" sz="2400" dirty="0" smtClean="0"/>
              <a:t>11129 20" PMTs in inner detector (ID)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ja-JP" sz="2400" dirty="0" smtClean="0"/>
              <a:t>1885 8" PMTs in outer detector (OD)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ja-JP" sz="2400" dirty="0" smtClean="0">
                <a:sym typeface="Wingdings" pitchFamily="2" charset="2"/>
              </a:rPr>
              <a:t>New dead time less readout electronics since 2008 summer.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ja-JP" sz="2400" dirty="0" smtClean="0">
                <a:sym typeface="Wingdings" pitchFamily="2" charset="2"/>
              </a:rPr>
              <a:t>T2K event trigger by accelerator timing sent online</a:t>
            </a:r>
          </a:p>
        </p:txBody>
      </p:sp>
      <p:pic>
        <p:nvPicPr>
          <p:cNvPr id="22533" name="Picture 5" descr="bottom-yoko-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95936" y="3212976"/>
            <a:ext cx="2520280" cy="1687036"/>
          </a:xfrm>
          <a:noFill/>
        </p:spPr>
      </p:pic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4" cstate="print"/>
          <a:srcRect r="5974"/>
          <a:stretch>
            <a:fillRect/>
          </a:stretch>
        </p:blipFill>
        <p:spPr bwMode="auto">
          <a:xfrm>
            <a:off x="-1" y="764704"/>
            <a:ext cx="3635897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5013176"/>
            <a:ext cx="4880877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3140968"/>
            <a:ext cx="2173288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テキスト ボックス 9"/>
          <p:cNvSpPr txBox="1"/>
          <p:nvPr/>
        </p:nvSpPr>
        <p:spPr bwMode="auto">
          <a:xfrm>
            <a:off x="1488535" y="6393109"/>
            <a:ext cx="984565" cy="5847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sz="3200" b="1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39m</a:t>
            </a:r>
            <a:endParaRPr kumimoji="1" lang="ja-JP" altLang="en-US" sz="3200" b="1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5D886-286D-4F5B-A276-B40BAD7336CC}" type="slidenum">
              <a:rPr lang="ja-JP" altLang="en-US" smtClean="0">
                <a:solidFill>
                  <a:srgbClr val="2E2E48"/>
                </a:solidFill>
              </a:rPr>
              <a:pPr/>
              <a:t>35</a:t>
            </a:fld>
            <a:endParaRPr lang="en-US" altLang="ja-JP">
              <a:solidFill>
                <a:srgbClr val="2E2E48"/>
              </a:solidFill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1" y="188640"/>
            <a:ext cx="8859365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67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980728" y="2132856"/>
            <a:ext cx="142875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6" descr="C:\home\kobayasi\T2K\ファーストビーム！\Sun_Apr_26_17_13_56_2009\2009_04_23_19_11_4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1763" y="1131888"/>
            <a:ext cx="6364287" cy="489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タイトル 1"/>
          <p:cNvSpPr>
            <a:spLocks noGrp="1"/>
          </p:cNvSpPr>
          <p:nvPr>
            <p:ph type="title"/>
          </p:nvPr>
        </p:nvSpPr>
        <p:spPr>
          <a:xfrm>
            <a:off x="465138" y="0"/>
            <a:ext cx="8229600" cy="798513"/>
          </a:xfrm>
        </p:spPr>
        <p:txBody>
          <a:bodyPr/>
          <a:lstStyle/>
          <a:p>
            <a:r>
              <a:rPr lang="en-US" altLang="ja-JP" dirty="0" smtClean="0"/>
              <a:t>First beam!</a:t>
            </a:r>
            <a:endParaRPr lang="ja-JP" alt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1E271C-3950-40EF-B765-D0DFF976638F}" type="slidenum">
              <a:rPr lang="ja-JP" altLang="en-US" smtClean="0"/>
              <a:pPr>
                <a:defRPr/>
              </a:pPr>
              <a:t>36</a:t>
            </a:fld>
            <a:endParaRPr lang="ja-JP" altLang="en-US"/>
          </a:p>
        </p:txBody>
      </p:sp>
      <p:sp>
        <p:nvSpPr>
          <p:cNvPr id="29701" name="テキスト ボックス 11"/>
          <p:cNvSpPr txBox="1">
            <a:spLocks noChangeArrowheads="1"/>
          </p:cNvSpPr>
          <p:nvPr/>
        </p:nvSpPr>
        <p:spPr bwMode="auto">
          <a:xfrm>
            <a:off x="1368425" y="688975"/>
            <a:ext cx="642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srgbClr val="2E2E48"/>
                </a:solidFill>
                <a:latin typeface="Arial" pitchFamily="34" charset="0"/>
              </a:rPr>
              <a:t>First shot after turning on SC magnets at 19:09, Apr.23, 2009</a:t>
            </a:r>
            <a:endParaRPr lang="ja-JP" altLang="en-US">
              <a:solidFill>
                <a:srgbClr val="2E2E48"/>
              </a:solidFill>
              <a:latin typeface="Arial" pitchFamily="34" charset="0"/>
            </a:endParaRPr>
          </a:p>
        </p:txBody>
      </p:sp>
      <p:sp>
        <p:nvSpPr>
          <p:cNvPr id="29702" name="テキスト ボックス 12"/>
          <p:cNvSpPr txBox="1">
            <a:spLocks noChangeArrowheads="1"/>
          </p:cNvSpPr>
          <p:nvPr/>
        </p:nvSpPr>
        <p:spPr bwMode="auto">
          <a:xfrm>
            <a:off x="1465263" y="1068388"/>
            <a:ext cx="2932112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>
                <a:solidFill>
                  <a:srgbClr val="2E2E48"/>
                </a:solidFill>
                <a:latin typeface="Arial" pitchFamily="34" charset="0"/>
              </a:rPr>
              <a:t>Muon monitor signal</a:t>
            </a:r>
            <a:endParaRPr lang="ja-JP" altLang="en-US" sz="2400">
              <a:solidFill>
                <a:srgbClr val="2E2E48"/>
              </a:solidFill>
              <a:latin typeface="Arial" pitchFamily="34" charset="0"/>
            </a:endParaRPr>
          </a:p>
        </p:txBody>
      </p:sp>
      <p:sp>
        <p:nvSpPr>
          <p:cNvPr id="29703" name="テキスト ボックス 13"/>
          <p:cNvSpPr txBox="1">
            <a:spLocks noChangeArrowheads="1"/>
          </p:cNvSpPr>
          <p:nvPr/>
        </p:nvSpPr>
        <p:spPr bwMode="auto">
          <a:xfrm>
            <a:off x="4275138" y="3154363"/>
            <a:ext cx="1762125" cy="3698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srgbClr val="2E2E48"/>
                </a:solidFill>
                <a:latin typeface="Arial" pitchFamily="34" charset="0"/>
              </a:rPr>
              <a:t>Silicon detector</a:t>
            </a:r>
            <a:endParaRPr lang="ja-JP" altLang="en-US">
              <a:solidFill>
                <a:srgbClr val="2E2E48"/>
              </a:solidFill>
              <a:latin typeface="Arial" pitchFamily="34" charset="0"/>
            </a:endParaRPr>
          </a:p>
        </p:txBody>
      </p:sp>
      <p:sp>
        <p:nvSpPr>
          <p:cNvPr id="29704" name="テキスト ボックス 14"/>
          <p:cNvSpPr txBox="1">
            <a:spLocks noChangeArrowheads="1"/>
          </p:cNvSpPr>
          <p:nvPr/>
        </p:nvSpPr>
        <p:spPr bwMode="auto">
          <a:xfrm>
            <a:off x="4381500" y="4460875"/>
            <a:ext cx="3403600" cy="3698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srgbClr val="2E2E48"/>
                </a:solidFill>
                <a:latin typeface="Arial" pitchFamily="34" charset="0"/>
              </a:rPr>
              <a:t>Scintillator (for commissioning)</a:t>
            </a:r>
            <a:endParaRPr lang="ja-JP" altLang="en-US">
              <a:solidFill>
                <a:srgbClr val="2E2E48"/>
              </a:solidFill>
              <a:latin typeface="Arial" pitchFamily="34" charset="0"/>
            </a:endParaRPr>
          </a:p>
        </p:txBody>
      </p:sp>
      <p:sp>
        <p:nvSpPr>
          <p:cNvPr id="29705" name="テキスト ボックス 15"/>
          <p:cNvSpPr txBox="1">
            <a:spLocks noChangeArrowheads="1"/>
          </p:cNvSpPr>
          <p:nvPr/>
        </p:nvSpPr>
        <p:spPr bwMode="auto">
          <a:xfrm>
            <a:off x="1939925" y="2325688"/>
            <a:ext cx="1454150" cy="3667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srgbClr val="2E2E48"/>
                </a:solidFill>
                <a:latin typeface="Arial" pitchFamily="34" charset="0"/>
              </a:rPr>
              <a:t>Ion chamber</a:t>
            </a:r>
            <a:endParaRPr lang="ja-JP" altLang="en-US">
              <a:solidFill>
                <a:srgbClr val="2E2E48"/>
              </a:solidFill>
              <a:latin typeface="Arial" pitchFamily="34" charset="0"/>
            </a:endParaRPr>
          </a:p>
        </p:txBody>
      </p:sp>
      <p:sp>
        <p:nvSpPr>
          <p:cNvPr id="29706" name="テキスト ボックス 16"/>
          <p:cNvSpPr txBox="1">
            <a:spLocks noChangeArrowheads="1"/>
          </p:cNvSpPr>
          <p:nvPr/>
        </p:nvSpPr>
        <p:spPr bwMode="auto">
          <a:xfrm>
            <a:off x="639763" y="6137275"/>
            <a:ext cx="8043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dirty="0">
                <a:solidFill>
                  <a:srgbClr val="2E2E48"/>
                </a:solidFill>
                <a:latin typeface="Arial" pitchFamily="34" charset="0"/>
              </a:rPr>
              <a:t>First observation of </a:t>
            </a:r>
            <a:r>
              <a:rPr lang="en-US" altLang="ja-JP" sz="2400" dirty="0" err="1">
                <a:solidFill>
                  <a:srgbClr val="2E2E48"/>
                </a:solidFill>
                <a:latin typeface="Arial" pitchFamily="34" charset="0"/>
              </a:rPr>
              <a:t>muons</a:t>
            </a:r>
            <a:r>
              <a:rPr lang="en-US" altLang="ja-JP" sz="2400" dirty="0">
                <a:solidFill>
                  <a:srgbClr val="2E2E48"/>
                </a:solidFill>
                <a:latin typeface="Arial" pitchFamily="34" charset="0"/>
              </a:rPr>
              <a:t> produced in neutrino beamline</a:t>
            </a:r>
            <a:endParaRPr lang="ja-JP" altLang="en-US" sz="2400" dirty="0">
              <a:solidFill>
                <a:srgbClr val="2E2E48"/>
              </a:solidFill>
              <a:latin typeface="Arial" pitchFamily="34" charset="0"/>
            </a:endParaRPr>
          </a:p>
        </p:txBody>
      </p:sp>
      <p:pic>
        <p:nvPicPr>
          <p:cNvPr id="29708" name="Picture 3"/>
          <p:cNvPicPr>
            <a:picLocks noChangeAspect="1" noChangeArrowheads="1"/>
          </p:cNvPicPr>
          <p:nvPr/>
        </p:nvPicPr>
        <p:blipFill>
          <a:blip r:embed="rId4" cstate="print"/>
          <a:srcRect l="4555" t="9105" b="38011"/>
          <a:stretch>
            <a:fillRect/>
          </a:stretch>
        </p:blipFill>
        <p:spPr bwMode="auto">
          <a:xfrm>
            <a:off x="5208588" y="1211263"/>
            <a:ext cx="3935412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9" name="Oval 13"/>
          <p:cNvSpPr>
            <a:spLocks noChangeArrowheads="1"/>
          </p:cNvSpPr>
          <p:nvPr/>
        </p:nvSpPr>
        <p:spPr bwMode="auto">
          <a:xfrm>
            <a:off x="6400800" y="1733550"/>
            <a:ext cx="534988" cy="487363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2E2E48"/>
              </a:solidFill>
              <a:latin typeface="Arial" pitchFamily="34" charset="0"/>
            </a:endParaRP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5275263" y="2379663"/>
            <a:ext cx="3816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srgbClr val="2E2E48"/>
                </a:solidFill>
                <a:latin typeface="Arial" pitchFamily="34" charset="0"/>
              </a:rPr>
              <a:t>Behind 5GeV equiv material (dump)</a:t>
            </a:r>
          </a:p>
        </p:txBody>
      </p:sp>
      <p:pic>
        <p:nvPicPr>
          <p:cNvPr id="14" name="Picture 2" descr="C:\Documents and Settings\Owner\デスクトップ\P4240011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1484784"/>
            <a:ext cx="648487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04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908720"/>
            <a:ext cx="8381638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8483" name="タイトル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981075"/>
          </a:xfrm>
        </p:spPr>
        <p:txBody>
          <a:bodyPr/>
          <a:lstStyle/>
          <a:p>
            <a:r>
              <a:rPr lang="en-US" altLang="ja-JP" dirty="0" smtClean="0"/>
              <a:t>Delivered proton</a:t>
            </a:r>
            <a:endParaRPr lang="ja-JP" altLang="en-US" dirty="0" smtClean="0"/>
          </a:p>
        </p:txBody>
      </p:sp>
      <p:sp>
        <p:nvSpPr>
          <p:cNvPr id="148484" name="スライド番号プレースホルダ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547052-BACA-4033-BC81-7BCE10C22246}" type="slidenum">
              <a:rPr lang="ja-JP" altLang="en-US" smtClean="0">
                <a:solidFill>
                  <a:srgbClr val="898989"/>
                </a:solidFill>
                <a:latin typeface="Times New Roman" pitchFamily="18" charset="0"/>
                <a:ea typeface="ＭＳ Ｐゴシック" pitchFamily="50" charset="-128"/>
              </a:rPr>
              <a:pPr/>
              <a:t>37</a:t>
            </a:fld>
            <a:endParaRPr lang="ja-JP" altLang="en-US" smtClean="0">
              <a:solidFill>
                <a:srgbClr val="898989"/>
              </a:solidFill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6" name="テキスト プレースホルダ 15"/>
          <p:cNvSpPr>
            <a:spLocks noGrp="1"/>
          </p:cNvSpPr>
          <p:nvPr>
            <p:ph type="body" idx="4294967295"/>
          </p:nvPr>
        </p:nvSpPr>
        <p:spPr>
          <a:xfrm>
            <a:off x="467544" y="4625454"/>
            <a:ext cx="8229600" cy="1755874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altLang="ja-JP" dirty="0" smtClean="0"/>
              <a:t>Started physics data taking Jan, 2010</a:t>
            </a:r>
          </a:p>
          <a:p>
            <a:pPr>
              <a:defRPr/>
            </a:pPr>
            <a:r>
              <a:rPr lang="en-US" altLang="ja-JP" dirty="0" smtClean="0"/>
              <a:t>Stable beam operation at 145kW achieved</a:t>
            </a:r>
          </a:p>
          <a:p>
            <a:pPr>
              <a:defRPr/>
            </a:pPr>
            <a:r>
              <a:rPr lang="en-US" altLang="ja-JP" dirty="0" smtClean="0"/>
              <a:t>By Mar.11, 2011, 1.43x10</a:t>
            </a:r>
            <a:r>
              <a:rPr lang="en-US" altLang="ja-JP" baseline="30000" dirty="0" smtClean="0"/>
              <a:t>20</a:t>
            </a:r>
            <a:r>
              <a:rPr lang="en-US" altLang="ja-JP" dirty="0" smtClean="0"/>
              <a:t> (~70 [kW</a:t>
            </a:r>
            <a:r>
              <a:rPr lang="ja-JP" altLang="en-US" dirty="0" smtClean="0"/>
              <a:t>・</a:t>
            </a:r>
            <a:r>
              <a:rPr lang="en-US" altLang="ja-JP" dirty="0" smtClean="0"/>
              <a:t>1e7s]) delivered</a:t>
            </a:r>
          </a:p>
          <a:p>
            <a:pPr>
              <a:defRPr/>
            </a:pPr>
            <a:r>
              <a:rPr lang="en-US" altLang="ja-JP" dirty="0" smtClean="0"/>
              <a:t>All data taken was analyzed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/>
          <a:lstStyle/>
          <a:p>
            <a:r>
              <a:rPr lang="en-US" altLang="ja-JP" sz="6600" dirty="0" err="1" smtClean="0">
                <a:latin typeface="Symbol" pitchFamily="18" charset="2"/>
              </a:rPr>
              <a:t>n</a:t>
            </a:r>
            <a:r>
              <a:rPr lang="en-US" altLang="ja-JP" sz="6600" baseline="-25000" dirty="0" err="1" smtClean="0">
                <a:latin typeface="Symbol" pitchFamily="18" charset="2"/>
              </a:rPr>
              <a:t>m</a:t>
            </a:r>
            <a:r>
              <a:rPr lang="en-US" altLang="ja-JP" sz="6600" dirty="0" err="1" smtClean="0">
                <a:sym typeface="Wingdings" pitchFamily="2" charset="2"/>
              </a:rPr>
              <a:t></a:t>
            </a:r>
            <a:r>
              <a:rPr lang="en-US" altLang="ja-JP" sz="6600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6600" baseline="-25000" dirty="0" err="1" smtClean="0">
                <a:sym typeface="Wingdings" pitchFamily="2" charset="2"/>
              </a:rPr>
              <a:t>e</a:t>
            </a:r>
            <a:r>
              <a:rPr lang="en-US" altLang="ja-JP" sz="6600" dirty="0" smtClean="0">
                <a:sym typeface="Wingdings" pitchFamily="2" charset="2"/>
              </a:rPr>
              <a:t> appearance search</a:t>
            </a:r>
            <a:endParaRPr kumimoji="1" lang="ja-JP" altLang="en-US" sz="66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B70E-023C-400E-91B7-7534895B02CC}" type="slidenum">
              <a:rPr lang="ja-JP" altLang="en-US" smtClean="0">
                <a:solidFill>
                  <a:srgbClr val="2E2E48"/>
                </a:solidFill>
              </a:rPr>
              <a:pPr/>
              <a:t>38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92696"/>
          </a:xfrm>
        </p:spPr>
        <p:txBody>
          <a:bodyPr/>
          <a:lstStyle/>
          <a:p>
            <a:r>
              <a:rPr kumimoji="1" lang="en-US" altLang="ja-JP" dirty="0" smtClean="0"/>
              <a:t>Signature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1052736"/>
            <a:ext cx="5544616" cy="5805264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b="1" dirty="0" smtClean="0">
                <a:solidFill>
                  <a:srgbClr val="0070C0"/>
                </a:solidFill>
              </a:rPr>
              <a:t>Signal: </a:t>
            </a:r>
            <a:r>
              <a:rPr kumimoji="1" lang="en-US" altLang="ja-JP" b="1" dirty="0" err="1" smtClean="0">
                <a:solidFill>
                  <a:srgbClr val="0070C0"/>
                </a:solidFill>
                <a:latin typeface="Symbol" pitchFamily="18" charset="2"/>
              </a:rPr>
              <a:t>n</a:t>
            </a:r>
            <a:r>
              <a:rPr kumimoji="1" lang="en-US" altLang="ja-JP" b="1" baseline="-25000" dirty="0" err="1" smtClean="0">
                <a:solidFill>
                  <a:srgbClr val="0070C0"/>
                </a:solidFill>
              </a:rPr>
              <a:t>e</a:t>
            </a:r>
            <a:r>
              <a:rPr kumimoji="1" lang="en-US" altLang="ja-JP" b="1" dirty="0" err="1" smtClean="0">
                <a:solidFill>
                  <a:srgbClr val="0070C0"/>
                </a:solidFill>
              </a:rPr>
              <a:t>CCqe</a:t>
            </a:r>
            <a:r>
              <a:rPr kumimoji="1" lang="en-US" altLang="ja-JP" b="1" dirty="0" smtClean="0">
                <a:solidFill>
                  <a:srgbClr val="0070C0"/>
                </a:solidFill>
              </a:rPr>
              <a:t> (</a:t>
            </a:r>
            <a:r>
              <a:rPr kumimoji="1" lang="en-US" altLang="ja-JP" b="1" dirty="0" err="1" smtClean="0">
                <a:solidFill>
                  <a:srgbClr val="0070C0"/>
                </a:solidFill>
                <a:latin typeface="Symbol" pitchFamily="18" charset="2"/>
              </a:rPr>
              <a:t>n</a:t>
            </a:r>
            <a:r>
              <a:rPr kumimoji="1" lang="en-US" altLang="ja-JP" b="1" baseline="-25000" dirty="0" err="1" smtClean="0">
                <a:solidFill>
                  <a:srgbClr val="0070C0"/>
                </a:solidFill>
              </a:rPr>
              <a:t>e</a:t>
            </a:r>
            <a:r>
              <a:rPr kumimoji="1" lang="en-US" altLang="ja-JP" b="1" dirty="0" err="1" smtClean="0">
                <a:solidFill>
                  <a:srgbClr val="0070C0"/>
                </a:solidFill>
              </a:rPr>
              <a:t>+n</a:t>
            </a:r>
            <a:r>
              <a:rPr kumimoji="1" lang="en-US" altLang="ja-JP" b="1" dirty="0" err="1" smtClean="0">
                <a:solidFill>
                  <a:srgbClr val="0070C0"/>
                </a:solidFill>
                <a:sym typeface="Wingdings" pitchFamily="2" charset="2"/>
              </a:rPr>
              <a:t>e+p</a:t>
            </a:r>
            <a:r>
              <a:rPr kumimoji="1" lang="en-US" altLang="ja-JP" b="1" dirty="0" smtClean="0">
                <a:solidFill>
                  <a:srgbClr val="0070C0"/>
                </a:solidFill>
              </a:rPr>
              <a:t>)</a:t>
            </a:r>
          </a:p>
          <a:p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r>
              <a:rPr lang="en-US" altLang="ja-JP" dirty="0" smtClean="0"/>
              <a:t>Dominant reaction &lt; 1GeV</a:t>
            </a:r>
          </a:p>
          <a:p>
            <a:pPr lvl="1"/>
            <a:r>
              <a:rPr lang="en-US" altLang="ja-JP" dirty="0" smtClean="0"/>
              <a:t>Single EM shower</a:t>
            </a:r>
          </a:p>
          <a:p>
            <a:pPr lvl="2"/>
            <a:r>
              <a:rPr lang="en-US" altLang="ja-JP" dirty="0" smtClean="0"/>
              <a:t>No decay electron (from 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 or </a:t>
            </a:r>
            <a:r>
              <a:rPr lang="en-US" altLang="ja-JP" dirty="0" smtClean="0">
                <a:latin typeface="Symbol" pitchFamily="18" charset="2"/>
              </a:rPr>
              <a:t>p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smtClean="0"/>
              <a:t>With same E</a:t>
            </a:r>
            <a:r>
              <a:rPr lang="en-US" altLang="ja-JP" baseline="-25000" dirty="0" smtClean="0">
                <a:latin typeface="Symbol" pitchFamily="18" charset="2"/>
              </a:rPr>
              <a:t>n</a:t>
            </a:r>
            <a:r>
              <a:rPr lang="en-US" altLang="ja-JP" dirty="0" smtClean="0"/>
              <a:t> dist as orig. </a:t>
            </a:r>
            <a:r>
              <a:rPr lang="en-US" altLang="ja-JP" dirty="0" smtClean="0">
                <a:latin typeface="Symbol" pitchFamily="18" charset="2"/>
              </a:rPr>
              <a:t>n</a:t>
            </a:r>
            <a:r>
              <a:rPr lang="en-US" altLang="ja-JP" baseline="-25000" dirty="0" smtClean="0">
                <a:latin typeface="Symbol" pitchFamily="18" charset="2"/>
              </a:rPr>
              <a:t>m</a:t>
            </a:r>
          </a:p>
          <a:p>
            <a:endParaRPr lang="en-US" altLang="ja-JP" dirty="0" smtClean="0"/>
          </a:p>
          <a:p>
            <a:r>
              <a:rPr lang="en-US" altLang="ja-JP" b="1" dirty="0" smtClean="0">
                <a:solidFill>
                  <a:srgbClr val="0070C0"/>
                </a:solidFill>
              </a:rPr>
              <a:t>Background</a:t>
            </a:r>
          </a:p>
          <a:p>
            <a:pPr lvl="1"/>
            <a:r>
              <a:rPr lang="en-US" altLang="ja-JP" dirty="0" smtClean="0">
                <a:solidFill>
                  <a:srgbClr val="000000"/>
                </a:solidFill>
              </a:rPr>
              <a:t>Beam intrinsic </a:t>
            </a:r>
            <a:r>
              <a:rPr lang="en-US" altLang="ja-JP" dirty="0" smtClean="0">
                <a:solidFill>
                  <a:srgbClr val="000000"/>
                </a:solidFill>
                <a:latin typeface="Symbol" pitchFamily="18" charset="2"/>
              </a:rPr>
              <a:t>n</a:t>
            </a:r>
            <a:r>
              <a:rPr lang="en-US" altLang="ja-JP" baseline="-25000" dirty="0" smtClean="0">
                <a:solidFill>
                  <a:srgbClr val="000000"/>
                </a:solidFill>
              </a:rPr>
              <a:t>e</a:t>
            </a:r>
            <a:r>
              <a:rPr lang="en-US" altLang="ja-JP" dirty="0" smtClean="0">
                <a:solidFill>
                  <a:srgbClr val="000000"/>
                </a:solidFill>
              </a:rPr>
              <a:t> (~1%)</a:t>
            </a:r>
          </a:p>
          <a:p>
            <a:pPr lvl="2"/>
            <a:r>
              <a:rPr lang="en-US" altLang="ja-JP" dirty="0" smtClean="0">
                <a:solidFill>
                  <a:srgbClr val="000000"/>
                </a:solidFill>
              </a:rPr>
              <a:t>Different (broad) energy distribution</a:t>
            </a:r>
          </a:p>
          <a:p>
            <a:pPr lvl="1"/>
            <a:r>
              <a:rPr lang="en-US" altLang="ja-JP" dirty="0" smtClean="0">
                <a:solidFill>
                  <a:srgbClr val="000000"/>
                </a:solidFill>
              </a:rPr>
              <a:t>NC </a:t>
            </a:r>
            <a:r>
              <a:rPr lang="en-US" altLang="ja-JP" dirty="0" smtClean="0">
                <a:solidFill>
                  <a:srgbClr val="000000"/>
                </a:solidFill>
                <a:latin typeface="Symbol" pitchFamily="18" charset="2"/>
              </a:rPr>
              <a:t>p</a:t>
            </a:r>
            <a:r>
              <a:rPr lang="en-US" altLang="ja-JP" baseline="30000" dirty="0" smtClean="0">
                <a:solidFill>
                  <a:srgbClr val="000000"/>
                </a:solidFill>
              </a:rPr>
              <a:t>0</a:t>
            </a:r>
            <a:r>
              <a:rPr lang="en-US" altLang="ja-JP" dirty="0" smtClean="0">
                <a:solidFill>
                  <a:srgbClr val="000000"/>
                </a:solidFill>
              </a:rPr>
              <a:t> production</a:t>
            </a:r>
          </a:p>
          <a:p>
            <a:pPr lvl="1"/>
            <a:endParaRPr lang="en-US" altLang="ja-JP" dirty="0" smtClean="0">
              <a:solidFill>
                <a:srgbClr val="000000"/>
              </a:solidFill>
            </a:endParaRPr>
          </a:p>
          <a:p>
            <a:pPr lvl="1"/>
            <a:endParaRPr lang="en-US" altLang="ja-JP" dirty="0" smtClean="0">
              <a:solidFill>
                <a:srgbClr val="000000"/>
              </a:solidFill>
            </a:endParaRPr>
          </a:p>
          <a:p>
            <a:pPr lvl="2"/>
            <a:endParaRPr lang="en-US" altLang="ja-JP" dirty="0" smtClean="0">
              <a:solidFill>
                <a:srgbClr val="000000"/>
              </a:solidFill>
              <a:latin typeface="Symbol" pitchFamily="18" charset="2"/>
            </a:endParaRPr>
          </a:p>
          <a:p>
            <a:pPr lvl="2"/>
            <a:r>
              <a:rPr lang="en-US" altLang="ja-JP" dirty="0" smtClean="0">
                <a:solidFill>
                  <a:srgbClr val="000000"/>
                </a:solidFill>
                <a:latin typeface="Symbol" pitchFamily="18" charset="2"/>
              </a:rPr>
              <a:t>p</a:t>
            </a:r>
            <a:r>
              <a:rPr lang="en-US" altLang="ja-JP" baseline="30000" dirty="0" smtClean="0">
                <a:solidFill>
                  <a:srgbClr val="000000"/>
                </a:solidFill>
                <a:latin typeface="Times New Roman" pitchFamily="18" charset="0"/>
              </a:rPr>
              <a:t>0</a:t>
            </a:r>
            <a:r>
              <a:rPr lang="en-US" altLang="ja-JP" dirty="0" smtClean="0">
                <a:solidFill>
                  <a:srgbClr val="000000"/>
                </a:solidFill>
                <a:latin typeface="Times New Roman" pitchFamily="18" charset="0"/>
                <a:sym typeface="Wingdings" pitchFamily="2" charset="2"/>
              </a:rPr>
              <a:t>2</a:t>
            </a:r>
            <a:r>
              <a:rPr lang="en-US" altLang="ja-JP" dirty="0" smtClean="0">
                <a:solidFill>
                  <a:srgbClr val="000000"/>
                </a:solidFill>
                <a:latin typeface="Symbol" pitchFamily="18" charset="2"/>
                <a:sym typeface="Wingdings" pitchFamily="2" charset="2"/>
              </a:rPr>
              <a:t>g</a:t>
            </a:r>
            <a:r>
              <a:rPr lang="en-US" altLang="ja-JP" dirty="0" smtClean="0">
                <a:solidFill>
                  <a:srgbClr val="000000"/>
                </a:solidFill>
                <a:latin typeface="Times New Roman" pitchFamily="18" charset="0"/>
                <a:sym typeface="Wingdings" pitchFamily="2" charset="2"/>
              </a:rPr>
              <a:t> with 1 hidden EM shower</a:t>
            </a:r>
            <a:endParaRPr lang="ja-JP" alt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1"/>
            <a:endParaRPr lang="en-US" altLang="ja-JP" dirty="0" smtClean="0">
              <a:solidFill>
                <a:srgbClr val="000000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B70E-023C-400E-91B7-7534895B02CC}" type="slidenum">
              <a:rPr lang="ja-JP" altLang="en-US" smtClean="0">
                <a:solidFill>
                  <a:srgbClr val="2E2E48"/>
                </a:solidFill>
              </a:rPr>
              <a:pPr/>
              <a:t>39</a:t>
            </a:fld>
            <a:endParaRPr lang="en-US" altLang="ja-JP">
              <a:solidFill>
                <a:srgbClr val="2E2E48"/>
              </a:solidFill>
            </a:endParaRPr>
          </a:p>
        </p:txBody>
      </p: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6206679" y="1124744"/>
            <a:ext cx="2937321" cy="2736304"/>
            <a:chOff x="96" y="377"/>
            <a:chExt cx="1941" cy="1799"/>
          </a:xfrm>
        </p:grpSpPr>
        <p:pic>
          <p:nvPicPr>
            <p:cNvPr id="6" name="Picture 7" descr="d-nu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" y="377"/>
              <a:ext cx="1941" cy="17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144" y="946"/>
              <a:ext cx="244" cy="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3600" b="1">
                  <a:solidFill>
                    <a:srgbClr val="FF6600"/>
                  </a:solidFill>
                </a:rPr>
                <a:t>e</a:t>
              </a:r>
            </a:p>
          </p:txBody>
        </p:sp>
      </p:grpSp>
      <p:grpSp>
        <p:nvGrpSpPr>
          <p:cNvPr id="8" name="Group 9"/>
          <p:cNvGrpSpPr>
            <a:grpSpLocks/>
          </p:cNvGrpSpPr>
          <p:nvPr/>
        </p:nvGrpSpPr>
        <p:grpSpPr bwMode="auto">
          <a:xfrm>
            <a:off x="6228767" y="4005064"/>
            <a:ext cx="2915233" cy="2664296"/>
            <a:chOff x="3810" y="361"/>
            <a:chExt cx="1950" cy="1815"/>
          </a:xfrm>
        </p:grpSpPr>
        <p:pic>
          <p:nvPicPr>
            <p:cNvPr id="9" name="Picture 10" descr="d-pi0-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" y="361"/>
              <a:ext cx="1950" cy="1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11"/>
            <p:cNvSpPr txBox="1">
              <a:spLocks noChangeArrowheads="1"/>
            </p:cNvSpPr>
            <p:nvPr/>
          </p:nvSpPr>
          <p:spPr bwMode="auto">
            <a:xfrm>
              <a:off x="3888" y="971"/>
              <a:ext cx="3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3600" b="1">
                  <a:solidFill>
                    <a:srgbClr val="FF6600"/>
                  </a:solidFill>
                  <a:latin typeface="Symbol" pitchFamily="18" charset="2"/>
                </a:rPr>
                <a:t>p</a:t>
              </a:r>
              <a:r>
                <a:rPr lang="en-US" altLang="ja-JP" sz="3600" b="1" baseline="30000">
                  <a:solidFill>
                    <a:srgbClr val="FF6600"/>
                  </a:solidFill>
                </a:rPr>
                <a:t>0</a:t>
              </a:r>
            </a:p>
          </p:txBody>
        </p:sp>
      </p:grpSp>
      <p:grpSp>
        <p:nvGrpSpPr>
          <p:cNvPr id="62" name="グループ化 61"/>
          <p:cNvGrpSpPr/>
          <p:nvPr/>
        </p:nvGrpSpPr>
        <p:grpSpPr>
          <a:xfrm>
            <a:off x="2267744" y="1484784"/>
            <a:ext cx="2719216" cy="1008063"/>
            <a:chOff x="1800818" y="1340768"/>
            <a:chExt cx="2719216" cy="1008063"/>
          </a:xfrm>
        </p:grpSpPr>
        <p:grpSp>
          <p:nvGrpSpPr>
            <p:cNvPr id="33" name="グループ化 32"/>
            <p:cNvGrpSpPr/>
            <p:nvPr/>
          </p:nvGrpSpPr>
          <p:grpSpPr>
            <a:xfrm>
              <a:off x="1800818" y="1340768"/>
              <a:ext cx="2719216" cy="1008063"/>
              <a:chOff x="268459" y="2133600"/>
              <a:chExt cx="2719216" cy="1008063"/>
            </a:xfrm>
          </p:grpSpPr>
          <p:sp>
            <p:nvSpPr>
              <p:cNvPr id="12" name="Line 4"/>
              <p:cNvSpPr>
                <a:spLocks noChangeShapeType="1"/>
              </p:cNvSpPr>
              <p:nvPr/>
            </p:nvSpPr>
            <p:spPr bwMode="auto">
              <a:xfrm>
                <a:off x="323850" y="2781300"/>
                <a:ext cx="36036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Line 5"/>
              <p:cNvSpPr>
                <a:spLocks noChangeShapeType="1"/>
              </p:cNvSpPr>
              <p:nvPr/>
            </p:nvSpPr>
            <p:spPr bwMode="auto">
              <a:xfrm flipV="1">
                <a:off x="1763713" y="2276475"/>
                <a:ext cx="1223962" cy="50482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Line 6"/>
              <p:cNvSpPr>
                <a:spLocks noChangeShapeType="1"/>
              </p:cNvSpPr>
              <p:nvPr/>
            </p:nvSpPr>
            <p:spPr bwMode="auto">
              <a:xfrm>
                <a:off x="1835150" y="2781300"/>
                <a:ext cx="215900" cy="7143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Line 7"/>
              <p:cNvSpPr>
                <a:spLocks noChangeShapeType="1"/>
              </p:cNvSpPr>
              <p:nvPr/>
            </p:nvSpPr>
            <p:spPr bwMode="auto">
              <a:xfrm flipV="1">
                <a:off x="1979613" y="2492375"/>
                <a:ext cx="71437" cy="7302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Line 8"/>
              <p:cNvSpPr>
                <a:spLocks noChangeShapeType="1"/>
              </p:cNvSpPr>
              <p:nvPr/>
            </p:nvSpPr>
            <p:spPr bwMode="auto">
              <a:xfrm>
                <a:off x="2195513" y="2708275"/>
                <a:ext cx="14446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Line 9"/>
              <p:cNvSpPr>
                <a:spLocks noChangeShapeType="1"/>
              </p:cNvSpPr>
              <p:nvPr/>
            </p:nvSpPr>
            <p:spPr bwMode="auto">
              <a:xfrm flipV="1">
                <a:off x="2268538" y="2349500"/>
                <a:ext cx="287337" cy="14287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Line 10"/>
              <p:cNvSpPr>
                <a:spLocks noChangeShapeType="1"/>
              </p:cNvSpPr>
              <p:nvPr/>
            </p:nvSpPr>
            <p:spPr bwMode="auto">
              <a:xfrm flipV="1">
                <a:off x="2411413" y="2492375"/>
                <a:ext cx="215900" cy="144463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Line 11"/>
              <p:cNvSpPr>
                <a:spLocks noChangeShapeType="1"/>
              </p:cNvSpPr>
              <p:nvPr/>
            </p:nvSpPr>
            <p:spPr bwMode="auto">
              <a:xfrm flipV="1">
                <a:off x="2627313" y="2276475"/>
                <a:ext cx="215900" cy="7302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Line 12"/>
              <p:cNvSpPr>
                <a:spLocks noChangeShapeType="1"/>
              </p:cNvSpPr>
              <p:nvPr/>
            </p:nvSpPr>
            <p:spPr bwMode="auto">
              <a:xfrm flipV="1">
                <a:off x="2051050" y="2349500"/>
                <a:ext cx="288925" cy="2159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Line 13"/>
              <p:cNvSpPr>
                <a:spLocks noChangeShapeType="1"/>
              </p:cNvSpPr>
              <p:nvPr/>
            </p:nvSpPr>
            <p:spPr bwMode="auto">
              <a:xfrm flipV="1">
                <a:off x="1835150" y="2565400"/>
                <a:ext cx="288925" cy="14287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Line 14"/>
              <p:cNvSpPr>
                <a:spLocks noChangeShapeType="1"/>
              </p:cNvSpPr>
              <p:nvPr/>
            </p:nvSpPr>
            <p:spPr bwMode="auto">
              <a:xfrm flipV="1">
                <a:off x="2268538" y="2205038"/>
                <a:ext cx="287337" cy="28733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Line 15"/>
              <p:cNvSpPr>
                <a:spLocks noChangeShapeType="1"/>
              </p:cNvSpPr>
              <p:nvPr/>
            </p:nvSpPr>
            <p:spPr bwMode="auto">
              <a:xfrm>
                <a:off x="2411413" y="2636838"/>
                <a:ext cx="36036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Line 16"/>
              <p:cNvSpPr>
                <a:spLocks noChangeShapeType="1"/>
              </p:cNvSpPr>
              <p:nvPr/>
            </p:nvSpPr>
            <p:spPr bwMode="auto">
              <a:xfrm flipV="1">
                <a:off x="2627313" y="2133600"/>
                <a:ext cx="144462" cy="2159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Line 17"/>
              <p:cNvSpPr>
                <a:spLocks noChangeShapeType="1"/>
              </p:cNvSpPr>
              <p:nvPr/>
            </p:nvSpPr>
            <p:spPr bwMode="auto">
              <a:xfrm flipV="1">
                <a:off x="2195513" y="2492375"/>
                <a:ext cx="288925" cy="2159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Line 18"/>
              <p:cNvSpPr>
                <a:spLocks noChangeShapeType="1"/>
              </p:cNvSpPr>
              <p:nvPr/>
            </p:nvSpPr>
            <p:spPr bwMode="auto">
              <a:xfrm flipV="1">
                <a:off x="1835150" y="2636838"/>
                <a:ext cx="504825" cy="1444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arrow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Line 19"/>
              <p:cNvSpPr>
                <a:spLocks noChangeShapeType="1"/>
              </p:cNvSpPr>
              <p:nvPr/>
            </p:nvSpPr>
            <p:spPr bwMode="auto">
              <a:xfrm>
                <a:off x="1763713" y="2781300"/>
                <a:ext cx="431800" cy="3603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Text Box 22"/>
              <p:cNvSpPr txBox="1">
                <a:spLocks noChangeArrowheads="1"/>
              </p:cNvSpPr>
              <p:nvPr/>
            </p:nvSpPr>
            <p:spPr bwMode="auto">
              <a:xfrm>
                <a:off x="268459" y="2316049"/>
                <a:ext cx="463588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ja-JP" sz="2400" dirty="0" smtClean="0">
                    <a:solidFill>
                      <a:srgbClr val="000000"/>
                    </a:solidFill>
                    <a:latin typeface="Symbol" pitchFamily="18" charset="2"/>
                  </a:rPr>
                  <a:t>n</a:t>
                </a:r>
                <a:r>
                  <a:rPr lang="en-US" altLang="ja-JP" sz="2400" baseline="-25000" dirty="0" smtClean="0">
                    <a:solidFill>
                      <a:srgbClr val="000000"/>
                    </a:solidFill>
                    <a:latin typeface="Symbol" pitchFamily="18" charset="2"/>
                  </a:rPr>
                  <a:t>m</a:t>
                </a:r>
              </a:p>
            </p:txBody>
          </p:sp>
          <p:sp>
            <p:nvSpPr>
              <p:cNvPr id="30" name="Line 23"/>
              <p:cNvSpPr>
                <a:spLocks noChangeShapeType="1"/>
              </p:cNvSpPr>
              <p:nvPr/>
            </p:nvSpPr>
            <p:spPr bwMode="auto">
              <a:xfrm>
                <a:off x="684213" y="2781300"/>
                <a:ext cx="107950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b="1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Text Box 24"/>
              <p:cNvSpPr txBox="1">
                <a:spLocks noChangeArrowheads="1"/>
              </p:cNvSpPr>
              <p:nvPr/>
            </p:nvSpPr>
            <p:spPr bwMode="auto">
              <a:xfrm>
                <a:off x="1205084" y="2316049"/>
                <a:ext cx="436338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ja-JP" sz="2400" smtClean="0">
                    <a:solidFill>
                      <a:srgbClr val="000000"/>
                    </a:solidFill>
                    <a:latin typeface="Symbol" pitchFamily="18" charset="2"/>
                  </a:rPr>
                  <a:t>n</a:t>
                </a:r>
                <a:r>
                  <a:rPr lang="en-US" altLang="ja-JP" sz="2400" baseline="-25000" smtClean="0">
                    <a:solidFill>
                      <a:srgbClr val="000000"/>
                    </a:solidFill>
                  </a:rPr>
                  <a:t>e</a:t>
                </a:r>
              </a:p>
            </p:txBody>
          </p:sp>
        </p:grpSp>
        <p:sp>
          <p:nvSpPr>
            <p:cNvPr id="61" name="テキスト ボックス 60"/>
            <p:cNvSpPr txBox="1"/>
            <p:nvPr/>
          </p:nvSpPr>
          <p:spPr bwMode="auto">
            <a:xfrm>
              <a:off x="3152866" y="1634800"/>
              <a:ext cx="28725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ja-JP" dirty="0" smtClean="0">
                  <a:solidFill>
                    <a:srgbClr val="000000"/>
                  </a:solidFill>
                  <a:latin typeface="Times New Roman" pitchFamily="18" charset="0"/>
                </a:rPr>
                <a:t>e</a:t>
              </a:r>
              <a:endParaRPr kumimoji="1" lang="ja-JP" altLang="en-US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cxnSp>
        <p:nvCxnSpPr>
          <p:cNvPr id="64" name="直線矢印コネクタ 63"/>
          <p:cNvCxnSpPr/>
          <p:nvPr/>
        </p:nvCxnSpPr>
        <p:spPr bwMode="auto">
          <a:xfrm>
            <a:off x="3203848" y="5949280"/>
            <a:ext cx="432048" cy="288032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grpSp>
        <p:nvGrpSpPr>
          <p:cNvPr id="66" name="グループ化 65"/>
          <p:cNvGrpSpPr/>
          <p:nvPr/>
        </p:nvGrpSpPr>
        <p:grpSpPr>
          <a:xfrm>
            <a:off x="1763688" y="5085184"/>
            <a:ext cx="3998669" cy="1308772"/>
            <a:chOff x="1259632" y="4869160"/>
            <a:chExt cx="3998669" cy="1308772"/>
          </a:xfrm>
        </p:grpSpPr>
        <p:grpSp>
          <p:nvGrpSpPr>
            <p:cNvPr id="60" name="グループ化 59"/>
            <p:cNvGrpSpPr/>
            <p:nvPr/>
          </p:nvGrpSpPr>
          <p:grpSpPr>
            <a:xfrm>
              <a:off x="1259632" y="4869160"/>
              <a:ext cx="3998669" cy="1115201"/>
              <a:chOff x="1043608" y="5013176"/>
              <a:chExt cx="3998669" cy="1115201"/>
            </a:xfrm>
          </p:grpSpPr>
          <p:grpSp>
            <p:nvGrpSpPr>
              <p:cNvPr id="34" name="Group 26"/>
              <p:cNvGrpSpPr>
                <a:grpSpLocks/>
              </p:cNvGrpSpPr>
              <p:nvPr/>
            </p:nvGrpSpPr>
            <p:grpSpPr bwMode="auto">
              <a:xfrm>
                <a:off x="1043608" y="5013176"/>
                <a:ext cx="3998669" cy="1115201"/>
                <a:chOff x="2835" y="2024"/>
                <a:chExt cx="2177" cy="453"/>
              </a:xfrm>
            </p:grpSpPr>
            <p:sp>
              <p:nvSpPr>
                <p:cNvPr id="35" name="Line 27"/>
                <p:cNvSpPr>
                  <a:spLocks noChangeShapeType="1"/>
                </p:cNvSpPr>
                <p:nvPr/>
              </p:nvSpPr>
              <p:spPr bwMode="auto">
                <a:xfrm>
                  <a:off x="2835" y="2387"/>
                  <a:ext cx="81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 b="1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6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3009" y="2181"/>
                  <a:ext cx="238" cy="1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ja-JP" sz="2400" dirty="0" err="1" smtClean="0">
                      <a:solidFill>
                        <a:srgbClr val="000000"/>
                      </a:solidFill>
                      <a:latin typeface="Symbol" pitchFamily="18" charset="2"/>
                    </a:rPr>
                    <a:t>n</a:t>
                  </a:r>
                  <a:r>
                    <a:rPr lang="en-US" altLang="ja-JP" sz="2400" i="1" baseline="-25000" dirty="0" err="1" smtClean="0">
                      <a:solidFill>
                        <a:srgbClr val="000000"/>
                      </a:solidFill>
                      <a:latin typeface="Times New Roman" pitchFamily="18" charset="0"/>
                    </a:rPr>
                    <a:t>x</a:t>
                  </a:r>
                  <a:endParaRPr lang="en-US" altLang="ja-JP" sz="2400" i="1" baseline="-25000" dirty="0" smtClean="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37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3651" y="2296"/>
                  <a:ext cx="272" cy="91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prstDash val="sysDot"/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 b="1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8" name="Line 30"/>
                <p:cNvSpPr>
                  <a:spLocks noChangeShapeType="1"/>
                </p:cNvSpPr>
                <p:nvPr/>
              </p:nvSpPr>
              <p:spPr bwMode="auto">
                <a:xfrm>
                  <a:off x="3923" y="2296"/>
                  <a:ext cx="27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prstDash val="sysDot"/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 b="1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9" name="Line 31"/>
                <p:cNvSpPr>
                  <a:spLocks noChangeShapeType="1"/>
                </p:cNvSpPr>
                <p:nvPr/>
              </p:nvSpPr>
              <p:spPr bwMode="auto">
                <a:xfrm flipV="1">
                  <a:off x="3923" y="2205"/>
                  <a:ext cx="46" cy="91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prstDash val="sysDot"/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 b="1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0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3601" y="2178"/>
                  <a:ext cx="273" cy="2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ja-JP" sz="2800" dirty="0" smtClean="0">
                      <a:solidFill>
                        <a:srgbClr val="000000"/>
                      </a:solidFill>
                      <a:latin typeface="Symbol" pitchFamily="18" charset="2"/>
                    </a:rPr>
                    <a:t>p</a:t>
                  </a:r>
                  <a:r>
                    <a:rPr lang="en-US" altLang="ja-JP" sz="2800" baseline="30000" dirty="0" smtClean="0">
                      <a:solidFill>
                        <a:srgbClr val="000000"/>
                      </a:solidFill>
                    </a:rPr>
                    <a:t>0</a:t>
                  </a:r>
                </a:p>
              </p:txBody>
            </p:sp>
            <p:sp>
              <p:nvSpPr>
                <p:cNvPr id="41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3957" y="2249"/>
                  <a:ext cx="158" cy="1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ja-JP" sz="2000" dirty="0" smtClean="0">
                      <a:solidFill>
                        <a:srgbClr val="000000"/>
                      </a:solidFill>
                      <a:latin typeface="Symbol" pitchFamily="18" charset="2"/>
                    </a:rPr>
                    <a:t>g</a:t>
                  </a:r>
                </a:p>
              </p:txBody>
            </p:sp>
            <p:grpSp>
              <p:nvGrpSpPr>
                <p:cNvPr id="42" name="Group 34"/>
                <p:cNvGrpSpPr>
                  <a:grpSpLocks/>
                </p:cNvGrpSpPr>
                <p:nvPr/>
              </p:nvGrpSpPr>
              <p:grpSpPr bwMode="auto">
                <a:xfrm rot="1269781">
                  <a:off x="4241" y="2024"/>
                  <a:ext cx="771" cy="453"/>
                  <a:chOff x="4195" y="1889"/>
                  <a:chExt cx="771" cy="453"/>
                </a:xfrm>
              </p:grpSpPr>
              <p:sp>
                <p:nvSpPr>
                  <p:cNvPr id="44" name="Line 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95" y="1979"/>
                    <a:ext cx="771" cy="318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b="1" smtClean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45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4240" y="2297"/>
                    <a:ext cx="136" cy="45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b="1" smtClean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46" name="Line 3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331" y="2115"/>
                    <a:ext cx="45" cy="46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b="1" smtClean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47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4467" y="2251"/>
                    <a:ext cx="91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b="1" smtClean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48" name="Line 3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13" y="2025"/>
                    <a:ext cx="181" cy="9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b="1" smtClean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49" name="Line 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603" y="2115"/>
                    <a:ext cx="136" cy="91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b="1" smtClean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0" name="Line 4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39" y="1979"/>
                    <a:ext cx="136" cy="46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b="1" smtClean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1" name="Line 4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376" y="2025"/>
                    <a:ext cx="182" cy="136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b="1" smtClean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2" name="Line 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40" y="2161"/>
                    <a:ext cx="182" cy="9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b="1" smtClean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3" name="Line 4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13" y="1934"/>
                    <a:ext cx="181" cy="181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b="1" smtClean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4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4603" y="2206"/>
                    <a:ext cx="227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b="1" smtClean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5" name="Line 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39" y="1889"/>
                    <a:ext cx="91" cy="136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b="1" smtClean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6" name="Line 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67" y="2115"/>
                    <a:ext cx="182" cy="136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b="1" smtClean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7" name="Line 4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40" y="2206"/>
                    <a:ext cx="318" cy="91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arrow" w="med" len="med"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b="1" smtClean="0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43" name="Line 49"/>
                <p:cNvSpPr>
                  <a:spLocks noChangeShapeType="1"/>
                </p:cNvSpPr>
                <p:nvPr/>
              </p:nvSpPr>
              <p:spPr bwMode="auto">
                <a:xfrm flipV="1">
                  <a:off x="3969" y="2115"/>
                  <a:ext cx="45" cy="9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 b="1" smtClean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8" name="Text Box 33"/>
              <p:cNvSpPr txBox="1">
                <a:spLocks noChangeArrowheads="1"/>
              </p:cNvSpPr>
              <p:nvPr/>
            </p:nvSpPr>
            <p:spPr bwMode="auto">
              <a:xfrm>
                <a:off x="2858434" y="5271956"/>
                <a:ext cx="290464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ja-JP" sz="2000" dirty="0" smtClean="0">
                    <a:solidFill>
                      <a:srgbClr val="000000"/>
                    </a:solidFill>
                    <a:latin typeface="Symbol" pitchFamily="18" charset="2"/>
                  </a:rPr>
                  <a:t>g</a:t>
                </a:r>
              </a:p>
            </p:txBody>
          </p:sp>
        </p:grpSp>
        <p:sp>
          <p:nvSpPr>
            <p:cNvPr id="65" name="Text Box 28"/>
            <p:cNvSpPr txBox="1">
              <a:spLocks noChangeArrowheads="1"/>
            </p:cNvSpPr>
            <p:nvPr/>
          </p:nvSpPr>
          <p:spPr bwMode="auto">
            <a:xfrm>
              <a:off x="3056913" y="5715111"/>
              <a:ext cx="437154" cy="4628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dirty="0" err="1" smtClean="0">
                  <a:solidFill>
                    <a:srgbClr val="000000"/>
                  </a:solidFill>
                  <a:latin typeface="Symbol" pitchFamily="18" charset="2"/>
                </a:rPr>
                <a:t>n</a:t>
              </a:r>
              <a:r>
                <a:rPr lang="en-US" altLang="ja-JP" sz="2400" i="1" baseline="-25000" dirty="0" err="1" smtClean="0">
                  <a:solidFill>
                    <a:srgbClr val="000000"/>
                  </a:solidFill>
                  <a:latin typeface="Times New Roman" pitchFamily="18" charset="0"/>
                </a:rPr>
                <a:t>x</a:t>
              </a:r>
              <a:endParaRPr lang="en-US" altLang="ja-JP" sz="2400" i="1" baseline="-25000" dirty="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63" name="テキスト ボックス 62"/>
          <p:cNvSpPr txBox="1"/>
          <p:nvPr/>
        </p:nvSpPr>
        <p:spPr bwMode="auto">
          <a:xfrm>
            <a:off x="4211960" y="2276872"/>
            <a:ext cx="1311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p (invisible)</a:t>
            </a:r>
            <a:endParaRPr kumimoji="1"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r>
              <a:rPr lang="en-US" altLang="ja-JP" dirty="0" smtClean="0"/>
              <a:t>Brief history of neutrino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164AF2-BCEA-47D9-98A3-07CD50EBEE9A}" type="slidenum">
              <a:rPr lang="ja-JP" altLang="en-US" smtClean="0">
                <a:solidFill>
                  <a:srgbClr val="2E2E48"/>
                </a:solidFill>
              </a:rPr>
              <a:pPr>
                <a:defRPr/>
              </a:pPr>
              <a:t>4</a:t>
            </a:fld>
            <a:endParaRPr lang="en-US" altLang="ja-JP">
              <a:solidFill>
                <a:srgbClr val="2E2E48"/>
              </a:solidFill>
            </a:endParaRPr>
          </a:p>
        </p:txBody>
      </p:sp>
      <p:graphicFrame>
        <p:nvGraphicFramePr>
          <p:cNvPr id="408578" name="Object 2"/>
          <p:cNvGraphicFramePr>
            <a:graphicFrameLocks noChangeAspect="1"/>
          </p:cNvGraphicFramePr>
          <p:nvPr/>
        </p:nvGraphicFramePr>
        <p:xfrm>
          <a:off x="0" y="765175"/>
          <a:ext cx="9113838" cy="4356100"/>
        </p:xfrm>
        <a:graphic>
          <a:graphicData uri="http://schemas.openxmlformats.org/presentationml/2006/ole">
            <p:oleObj spid="_x0000_s22530" name="ワークシート" r:id="rId4" imgW="8010576" imgH="3829185" progId="Excel.Sheet.12">
              <p:embed/>
            </p:oleObj>
          </a:graphicData>
        </a:graphic>
      </p:graphicFrame>
      <p:sp>
        <p:nvSpPr>
          <p:cNvPr id="6" name="テキスト ボックス 5"/>
          <p:cNvSpPr txBox="1"/>
          <p:nvPr/>
        </p:nvSpPr>
        <p:spPr bwMode="auto">
          <a:xfrm>
            <a:off x="395536" y="1858184"/>
            <a:ext cx="28547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rgbClr val="FF0000"/>
                </a:solidFill>
              </a:rPr>
              <a:t>Time of struggle &amp; inspiration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2555776" y="2506256"/>
            <a:ext cx="14798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rgbClr val="FF0000"/>
                </a:solidFill>
              </a:rPr>
              <a:t>Discovery race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3779912" y="3370352"/>
            <a:ext cx="1366080" cy="338554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rgbClr val="FF0000"/>
                </a:solidFill>
              </a:rPr>
              <a:t>1</a:t>
            </a:r>
            <a:r>
              <a:rPr lang="en-US" altLang="ja-JP" sz="1600" b="1" baseline="30000" dirty="0" smtClean="0">
                <a:solidFill>
                  <a:srgbClr val="FF0000"/>
                </a:solidFill>
              </a:rPr>
              <a:t>st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 golden age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6156176" y="1498144"/>
            <a:ext cx="172143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rgbClr val="FF0000"/>
                </a:solidFill>
              </a:rPr>
              <a:t>Another struggle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 bwMode="auto">
          <a:xfrm>
            <a:off x="7236296" y="5098544"/>
            <a:ext cx="1418978" cy="338554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rgbClr val="FF0000"/>
                </a:solidFill>
              </a:rPr>
              <a:t>2</a:t>
            </a:r>
            <a:r>
              <a:rPr lang="en-US" altLang="ja-JP" sz="1600" b="1" baseline="30000" dirty="0" smtClean="0">
                <a:solidFill>
                  <a:srgbClr val="FF0000"/>
                </a:solidFill>
              </a:rPr>
              <a:t>nd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 golden age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15" name="コンテンツ プレースホルダ 14"/>
          <p:cNvSpPr>
            <a:spLocks noGrp="1"/>
          </p:cNvSpPr>
          <p:nvPr>
            <p:ph idx="1"/>
          </p:nvPr>
        </p:nvSpPr>
        <p:spPr>
          <a:xfrm>
            <a:off x="0" y="5157192"/>
            <a:ext cx="9144000" cy="1700808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Making ~80yrs of history short in 1min,…</a:t>
            </a:r>
          </a:p>
          <a:p>
            <a:r>
              <a:rPr lang="en-US" altLang="ja-JP" dirty="0" smtClean="0"/>
              <a:t>“Mysteries” of neutrino has been fascinating particle physicists for all the time</a:t>
            </a:r>
          </a:p>
          <a:p>
            <a:r>
              <a:rPr lang="en-US" altLang="ja-JP" dirty="0" smtClean="0"/>
              <a:t>But still many mysteries remain which are suspected to hold a key to another breakthrough</a:t>
            </a:r>
          </a:p>
          <a:p>
            <a:r>
              <a:rPr lang="en-US" altLang="ja-JP" dirty="0" smtClean="0"/>
              <a:t>Thus probably continue to fascinate particle physicists another many years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十字形 53"/>
          <p:cNvSpPr/>
          <p:nvPr/>
        </p:nvSpPr>
        <p:spPr bwMode="auto">
          <a:xfrm>
            <a:off x="2411760" y="4941168"/>
            <a:ext cx="720080" cy="720080"/>
          </a:xfrm>
          <a:prstGeom prst="plus">
            <a:avLst>
              <a:gd name="adj" fmla="val 45101"/>
            </a:avLst>
          </a:prstGeom>
          <a:solidFill>
            <a:schemeClr val="tx2">
              <a:lumMod val="60000"/>
              <a:lumOff val="40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 bwMode="auto">
          <a:xfrm>
            <a:off x="6444208" y="2996952"/>
            <a:ext cx="2699792" cy="646331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ND </a:t>
            </a:r>
            <a:r>
              <a:rPr kumimoji="1" lang="en-US" altLang="ja-JP" dirty="0" err="1" smtClean="0">
                <a:solidFill>
                  <a:srgbClr val="000000"/>
                </a:solidFill>
                <a:latin typeface="Times New Roman" pitchFamily="18" charset="0"/>
              </a:rPr>
              <a:t>meas</a:t>
            </a:r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 extrapolated by far/near extrapolation ratio</a:t>
            </a:r>
            <a:endParaRPr kumimoji="1"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51" name="グループ化 50"/>
          <p:cNvGrpSpPr/>
          <p:nvPr/>
        </p:nvGrpSpPr>
        <p:grpSpPr>
          <a:xfrm>
            <a:off x="251520" y="1753089"/>
            <a:ext cx="6192688" cy="2251975"/>
            <a:chOff x="251520" y="1753089"/>
            <a:chExt cx="6192688" cy="2251975"/>
          </a:xfrm>
        </p:grpSpPr>
        <p:graphicFrame>
          <p:nvGraphicFramePr>
            <p:cNvPr id="7" name="オブジェクト 6"/>
            <p:cNvGraphicFramePr>
              <a:graphicFrameLocks noChangeAspect="1"/>
            </p:cNvGraphicFramePr>
            <p:nvPr/>
          </p:nvGraphicFramePr>
          <p:xfrm>
            <a:off x="251520" y="1753089"/>
            <a:ext cx="6192688" cy="2251975"/>
          </p:xfrm>
          <a:graphic>
            <a:graphicData uri="http://schemas.openxmlformats.org/presentationml/2006/ole">
              <p:oleObj spid="_x0000_s23554" name="数式" r:id="rId4" imgW="3403440" imgH="1168200" progId="Equation.3">
                <p:embed/>
              </p:oleObj>
            </a:graphicData>
          </a:graphic>
        </p:graphicFrame>
        <p:sp>
          <p:nvSpPr>
            <p:cNvPr id="44" name="テキスト ボックス 43"/>
            <p:cNvSpPr txBox="1"/>
            <p:nvPr/>
          </p:nvSpPr>
          <p:spPr bwMode="auto">
            <a:xfrm>
              <a:off x="5508104" y="2401161"/>
              <a:ext cx="77450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400" dirty="0" smtClean="0">
                  <a:solidFill>
                    <a:srgbClr val="000000"/>
                  </a:solidFill>
                  <a:latin typeface="Times New Roman" pitchFamily="18" charset="0"/>
                </a:rPr>
                <a:t>Det. eff.</a:t>
              </a:r>
              <a:endParaRPr kumimoji="1" lang="ja-JP" altLang="en-US" sz="14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 bwMode="auto">
            <a:xfrm>
              <a:off x="4644008" y="2401161"/>
              <a:ext cx="74892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400" dirty="0" err="1" smtClean="0">
                  <a:solidFill>
                    <a:srgbClr val="000000"/>
                  </a:solidFill>
                  <a:latin typeface="Times New Roman" pitchFamily="18" charset="0"/>
                </a:rPr>
                <a:t>Int</a:t>
              </a:r>
              <a:r>
                <a:rPr lang="en-US" altLang="ja-JP" sz="1400" dirty="0" smtClean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altLang="ja-JP" sz="1400" dirty="0" err="1" smtClean="0">
                  <a:solidFill>
                    <a:srgbClr val="000000"/>
                  </a:solidFill>
                  <a:latin typeface="Times New Roman" pitchFamily="18" charset="0"/>
                </a:rPr>
                <a:t>xsec</a:t>
              </a:r>
              <a:endParaRPr kumimoji="1" lang="ja-JP" altLang="en-US" sz="14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r>
              <a:rPr kumimoji="1" lang="en-US" altLang="ja-JP" dirty="0" smtClean="0"/>
              <a:t>Analysis overview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B70E-023C-400E-91B7-7534895B02CC}" type="slidenum">
              <a:rPr lang="ja-JP" altLang="en-US" smtClean="0">
                <a:solidFill>
                  <a:srgbClr val="2E2E48"/>
                </a:solidFill>
              </a:rPr>
              <a:pPr/>
              <a:t>40</a:t>
            </a:fld>
            <a:endParaRPr lang="en-US" altLang="ja-JP">
              <a:solidFill>
                <a:srgbClr val="2E2E48"/>
              </a:solidFill>
            </a:endParaRPr>
          </a:p>
        </p:txBody>
      </p:sp>
      <p:graphicFrame>
        <p:nvGraphicFramePr>
          <p:cNvPr id="8" name="オブジェクト 7"/>
          <p:cNvGraphicFramePr>
            <a:graphicFrameLocks noChangeAspect="1"/>
          </p:cNvGraphicFramePr>
          <p:nvPr/>
        </p:nvGraphicFramePr>
        <p:xfrm>
          <a:off x="251520" y="980728"/>
          <a:ext cx="5976664" cy="508652"/>
        </p:xfrm>
        <a:graphic>
          <a:graphicData uri="http://schemas.openxmlformats.org/presentationml/2006/ole">
            <p:oleObj spid="_x0000_s23555" name="数式" r:id="rId5" imgW="2984400" imgH="253800" progId="Equation.3">
              <p:embed/>
            </p:oleObj>
          </a:graphicData>
        </a:graphic>
      </p:graphicFrame>
      <p:grpSp>
        <p:nvGrpSpPr>
          <p:cNvPr id="19" name="グループ化 18"/>
          <p:cNvGrpSpPr/>
          <p:nvPr/>
        </p:nvGrpSpPr>
        <p:grpSpPr>
          <a:xfrm>
            <a:off x="1043608" y="1825097"/>
            <a:ext cx="2520280" cy="1728192"/>
            <a:chOff x="2411760" y="1772816"/>
            <a:chExt cx="2520280" cy="1728192"/>
          </a:xfrm>
        </p:grpSpPr>
        <p:sp>
          <p:nvSpPr>
            <p:cNvPr id="9" name="角丸四角形 8"/>
            <p:cNvSpPr/>
            <p:nvPr/>
          </p:nvSpPr>
          <p:spPr bwMode="auto">
            <a:xfrm>
              <a:off x="3203848" y="1772816"/>
              <a:ext cx="720080" cy="648072"/>
            </a:xfrm>
            <a:prstGeom prst="roundRect">
              <a:avLst/>
            </a:prstGeom>
            <a:noFill/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11" name="角丸四角形 10"/>
            <p:cNvSpPr/>
            <p:nvPr/>
          </p:nvSpPr>
          <p:spPr bwMode="auto">
            <a:xfrm>
              <a:off x="2411760" y="2132856"/>
              <a:ext cx="648072" cy="504056"/>
            </a:xfrm>
            <a:prstGeom prst="roundRect">
              <a:avLst/>
            </a:prstGeom>
            <a:noFill/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13" name="直線矢印コネクタ 12"/>
            <p:cNvCxnSpPr/>
            <p:nvPr/>
          </p:nvCxnSpPr>
          <p:spPr bwMode="auto">
            <a:xfrm rot="16200000" flipH="1">
              <a:off x="2555776" y="2780928"/>
              <a:ext cx="936104" cy="504056"/>
            </a:xfrm>
            <a:prstGeom prst="straightConnector1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15" name="直線矢印コネクタ 14"/>
            <p:cNvCxnSpPr>
              <a:stCxn id="9" idx="3"/>
            </p:cNvCxnSpPr>
            <p:nvPr/>
          </p:nvCxnSpPr>
          <p:spPr bwMode="auto">
            <a:xfrm>
              <a:off x="3923928" y="2096852"/>
              <a:ext cx="1008112" cy="540060"/>
            </a:xfrm>
            <a:prstGeom prst="straightConnector1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grpSp>
        <p:nvGrpSpPr>
          <p:cNvPr id="27" name="グループ化 26"/>
          <p:cNvGrpSpPr/>
          <p:nvPr/>
        </p:nvGrpSpPr>
        <p:grpSpPr>
          <a:xfrm>
            <a:off x="0" y="2996952"/>
            <a:ext cx="3008879" cy="3861048"/>
            <a:chOff x="0" y="2996952"/>
            <a:chExt cx="3008879" cy="3861048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4480323"/>
              <a:ext cx="2808312" cy="237767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0" name="テキスト ボックス 19"/>
            <p:cNvSpPr txBox="1"/>
            <p:nvPr/>
          </p:nvSpPr>
          <p:spPr bwMode="auto">
            <a:xfrm>
              <a:off x="323528" y="4149080"/>
              <a:ext cx="2685351" cy="369332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ja-JP" dirty="0" smtClean="0">
                  <a:solidFill>
                    <a:srgbClr val="000000"/>
                  </a:solidFill>
                  <a:latin typeface="Times New Roman" pitchFamily="18" charset="0"/>
                </a:rPr>
                <a:t>Measure # of CC </a:t>
              </a:r>
              <a:r>
                <a:rPr kumimoji="1" lang="en-US" altLang="ja-JP" dirty="0" err="1" smtClean="0">
                  <a:solidFill>
                    <a:srgbClr val="000000"/>
                  </a:solidFill>
                  <a:latin typeface="Times New Roman" pitchFamily="18" charset="0"/>
                </a:rPr>
                <a:t>int</a:t>
              </a:r>
              <a:r>
                <a:rPr kumimoji="1" lang="en-US" altLang="ja-JP" dirty="0" smtClean="0">
                  <a:solidFill>
                    <a:srgbClr val="000000"/>
                  </a:solidFill>
                  <a:latin typeface="Times New Roman" pitchFamily="18" charset="0"/>
                </a:rPr>
                <a:t> at ND</a:t>
              </a:r>
              <a:endParaRPr kumimoji="1" lang="ja-JP" altLang="en-US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1" name="角丸四角形 20"/>
            <p:cNvSpPr/>
            <p:nvPr/>
          </p:nvSpPr>
          <p:spPr bwMode="auto">
            <a:xfrm flipH="1">
              <a:off x="1043608" y="2996952"/>
              <a:ext cx="576064" cy="504056"/>
            </a:xfrm>
            <a:prstGeom prst="roundRect">
              <a:avLst/>
            </a:prstGeom>
            <a:noFill/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23" name="直線矢印コネクタ 22"/>
            <p:cNvCxnSpPr>
              <a:stCxn id="21" idx="2"/>
            </p:cNvCxnSpPr>
            <p:nvPr/>
          </p:nvCxnSpPr>
          <p:spPr bwMode="auto">
            <a:xfrm rot="16200000" flipH="1">
              <a:off x="1115616" y="3717032"/>
              <a:ext cx="576064" cy="144016"/>
            </a:xfrm>
            <a:prstGeom prst="straightConnector1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grpSp>
        <p:nvGrpSpPr>
          <p:cNvPr id="31" name="グループ化 30"/>
          <p:cNvGrpSpPr/>
          <p:nvPr/>
        </p:nvGrpSpPr>
        <p:grpSpPr>
          <a:xfrm>
            <a:off x="2411760" y="2636912"/>
            <a:ext cx="3718143" cy="4221088"/>
            <a:chOff x="2411760" y="2636912"/>
            <a:chExt cx="3718143" cy="4221088"/>
          </a:xfrm>
        </p:grpSpPr>
        <p:pic>
          <p:nvPicPr>
            <p:cNvPr id="17" name="Picture 13" descr="NA61SHINE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275856" y="4581128"/>
              <a:ext cx="2528802" cy="2276872"/>
            </a:xfrm>
            <a:prstGeom prst="rect">
              <a:avLst/>
            </a:prstGeom>
          </p:spPr>
        </p:pic>
        <p:sp>
          <p:nvSpPr>
            <p:cNvPr id="25" name="テキスト ボックス 24"/>
            <p:cNvSpPr txBox="1"/>
            <p:nvPr/>
          </p:nvSpPr>
          <p:spPr bwMode="auto">
            <a:xfrm>
              <a:off x="3491880" y="4077072"/>
              <a:ext cx="2448272" cy="646331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ja-JP" dirty="0" smtClean="0">
                  <a:solidFill>
                    <a:srgbClr val="000000"/>
                  </a:solidFill>
                  <a:latin typeface="Times New Roman" pitchFamily="18" charset="0"/>
                </a:rPr>
                <a:t>Predict nu flux &amp; </a:t>
              </a:r>
              <a:r>
                <a:rPr kumimoji="1" lang="en-US" altLang="ja-JP" dirty="0" err="1" smtClean="0">
                  <a:solidFill>
                    <a:srgbClr val="000000"/>
                  </a:solidFill>
                  <a:latin typeface="Times New Roman" pitchFamily="18" charset="0"/>
                </a:rPr>
                <a:t>Near</a:t>
              </a:r>
              <a:r>
                <a:rPr kumimoji="1" lang="en-US" altLang="ja-JP" dirty="0" err="1" smtClean="0">
                  <a:solidFill>
                    <a:srgbClr val="000000"/>
                  </a:solidFill>
                  <a:latin typeface="Times New Roman" pitchFamily="18" charset="0"/>
                  <a:sym typeface="Wingdings" pitchFamily="2" charset="2"/>
                </a:rPr>
                <a:t>far</a:t>
              </a:r>
              <a:r>
                <a:rPr kumimoji="1" lang="en-US" altLang="ja-JP" dirty="0" smtClean="0">
                  <a:solidFill>
                    <a:srgbClr val="000000"/>
                  </a:solidFill>
                  <a:latin typeface="Times New Roman" pitchFamily="18" charset="0"/>
                  <a:sym typeface="Wingdings" pitchFamily="2" charset="2"/>
                </a:rPr>
                <a:t> extrapolation</a:t>
              </a:r>
              <a:endParaRPr kumimoji="1" lang="ja-JP" altLang="en-US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6" name="角丸四角形 25"/>
            <p:cNvSpPr/>
            <p:nvPr/>
          </p:nvSpPr>
          <p:spPr bwMode="auto">
            <a:xfrm>
              <a:off x="2411760" y="2636912"/>
              <a:ext cx="648072" cy="1296144"/>
            </a:xfrm>
            <a:prstGeom prst="roundRect">
              <a:avLst/>
            </a:prstGeom>
            <a:noFill/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 bwMode="auto">
            <a:xfrm>
              <a:off x="3059832" y="6488668"/>
              <a:ext cx="3070071" cy="369332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ja-JP" dirty="0" smtClean="0">
                  <a:solidFill>
                    <a:srgbClr val="000000"/>
                  </a:solidFill>
                  <a:latin typeface="Times New Roman" pitchFamily="18" charset="0"/>
                </a:rPr>
                <a:t>CERN NA61 play critical role!</a:t>
              </a:r>
              <a:endParaRPr kumimoji="1" lang="ja-JP" altLang="en-US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30" name="直線矢印コネクタ 29"/>
            <p:cNvCxnSpPr/>
            <p:nvPr/>
          </p:nvCxnSpPr>
          <p:spPr bwMode="auto">
            <a:xfrm>
              <a:off x="3059832" y="3573016"/>
              <a:ext cx="1151334" cy="504850"/>
            </a:xfrm>
            <a:prstGeom prst="straightConnector1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grpSp>
        <p:nvGrpSpPr>
          <p:cNvPr id="37" name="グループ化 36"/>
          <p:cNvGrpSpPr/>
          <p:nvPr/>
        </p:nvGrpSpPr>
        <p:grpSpPr>
          <a:xfrm>
            <a:off x="5868144" y="3933056"/>
            <a:ext cx="3275856" cy="2924944"/>
            <a:chOff x="5868144" y="3933056"/>
            <a:chExt cx="3275856" cy="2924944"/>
          </a:xfrm>
        </p:grpSpPr>
        <p:pic>
          <p:nvPicPr>
            <p:cNvPr id="24" name="Picture 2" descr="sk_detector"/>
            <p:cNvPicPr>
              <a:picLocks noChangeAspect="1" noChangeArrowheads="1"/>
            </p:cNvPicPr>
            <p:nvPr/>
          </p:nvPicPr>
          <p:blipFill>
            <a:blip r:embed="rId8" cstate="print"/>
            <a:srcRect l="9368" t="9018" r="38508" b="12645"/>
            <a:stretch>
              <a:fillRect/>
            </a:stretch>
          </p:blipFill>
          <p:spPr bwMode="auto">
            <a:xfrm>
              <a:off x="6876256" y="4540065"/>
              <a:ext cx="2267744" cy="231793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32" name="右矢印 31"/>
            <p:cNvSpPr/>
            <p:nvPr/>
          </p:nvSpPr>
          <p:spPr bwMode="auto">
            <a:xfrm>
              <a:off x="5868144" y="5229200"/>
              <a:ext cx="1008112" cy="864096"/>
            </a:xfrm>
            <a:prstGeom prst="rightArrow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 bwMode="auto">
            <a:xfrm>
              <a:off x="6804248" y="3933056"/>
              <a:ext cx="2160240" cy="646331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0000"/>
                  </a:solidFill>
                  <a:latin typeface="Times New Roman" pitchFamily="18" charset="0"/>
                </a:rPr>
                <a:t>Predict expected # of events</a:t>
              </a:r>
              <a:r>
                <a:rPr lang="en-US" altLang="ja-JP" dirty="0" smtClean="0">
                  <a:solidFill>
                    <a:srgbClr val="000000"/>
                  </a:solidFill>
                  <a:latin typeface="Times New Roman" pitchFamily="18" charset="0"/>
                </a:rPr>
                <a:t>(</a:t>
              </a:r>
              <a:r>
                <a:rPr lang="en-US" altLang="ja-JP" dirty="0" err="1" smtClean="0">
                  <a:solidFill>
                    <a:srgbClr val="000000"/>
                  </a:solidFill>
                  <a:latin typeface="Times New Roman" pitchFamily="18" charset="0"/>
                </a:rPr>
                <a:t>sig&amp;BG</a:t>
              </a:r>
              <a:r>
                <a:rPr lang="en-US" altLang="ja-JP" dirty="0" smtClean="0">
                  <a:solidFill>
                    <a:srgbClr val="000000"/>
                  </a:solidFill>
                  <a:latin typeface="Times New Roman" pitchFamily="18" charset="0"/>
                </a:rPr>
                <a:t>)</a:t>
              </a:r>
              <a:endParaRPr kumimoji="1" lang="ja-JP" altLang="en-US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38" name="上下矢印 37"/>
          <p:cNvSpPr/>
          <p:nvPr/>
        </p:nvSpPr>
        <p:spPr bwMode="auto">
          <a:xfrm>
            <a:off x="7740352" y="2996952"/>
            <a:ext cx="720080" cy="864096"/>
          </a:xfrm>
          <a:prstGeom prst="upDownArrow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41" name="グループ化 40"/>
          <p:cNvGrpSpPr/>
          <p:nvPr/>
        </p:nvGrpSpPr>
        <p:grpSpPr>
          <a:xfrm>
            <a:off x="7380312" y="692696"/>
            <a:ext cx="1584176" cy="2281402"/>
            <a:chOff x="7380312" y="692696"/>
            <a:chExt cx="1584176" cy="2281402"/>
          </a:xfrm>
        </p:grpSpPr>
        <p:pic>
          <p:nvPicPr>
            <p:cNvPr id="39" name="Picture 2" descr="SK_photo_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380312" y="764704"/>
              <a:ext cx="1584176" cy="22093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テキスト ボックス 39"/>
            <p:cNvSpPr txBox="1"/>
            <p:nvPr/>
          </p:nvSpPr>
          <p:spPr bwMode="auto">
            <a:xfrm>
              <a:off x="7452320" y="692696"/>
              <a:ext cx="1368152" cy="646331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ja-JP" dirty="0" smtClean="0">
                  <a:solidFill>
                    <a:srgbClr val="000000"/>
                  </a:solidFill>
                  <a:latin typeface="Times New Roman" pitchFamily="18" charset="0"/>
                </a:rPr>
                <a:t>Compare w/ observation</a:t>
              </a:r>
              <a:endParaRPr kumimoji="1" lang="ja-JP" altLang="en-US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43" name="テキスト ボックス 42"/>
          <p:cNvSpPr txBox="1"/>
          <p:nvPr/>
        </p:nvSpPr>
        <p:spPr bwMode="auto">
          <a:xfrm>
            <a:off x="1259632" y="5085184"/>
            <a:ext cx="7272808" cy="83099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sz="2400" b="1" dirty="0" smtClean="0">
                <a:solidFill>
                  <a:srgbClr val="FF0000"/>
                </a:solidFill>
                <a:latin typeface="Times New Roman" pitchFamily="18" charset="0"/>
              </a:rPr>
              <a:t>Cancellation of flux normalization, interaction cross section is expected! </a:t>
            </a:r>
            <a:endParaRPr kumimoji="1" lang="ja-JP" altLang="en-US" sz="24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6" name="テキスト ボックス 45"/>
          <p:cNvSpPr txBox="1"/>
          <p:nvPr/>
        </p:nvSpPr>
        <p:spPr bwMode="auto">
          <a:xfrm>
            <a:off x="0" y="620688"/>
            <a:ext cx="26917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Expected # of events at SK</a:t>
            </a:r>
            <a:endParaRPr kumimoji="1"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7" name="右中かっこ 46"/>
          <p:cNvSpPr/>
          <p:nvPr/>
        </p:nvSpPr>
        <p:spPr bwMode="auto">
          <a:xfrm rot="5400000">
            <a:off x="4824028" y="152636"/>
            <a:ext cx="144016" cy="2664296"/>
          </a:xfrm>
          <a:prstGeom prst="rightBrace">
            <a:avLst/>
          </a:prstGeom>
          <a:noFill/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 bwMode="auto">
          <a:xfrm>
            <a:off x="4572000" y="1484784"/>
            <a:ext cx="5052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BG</a:t>
            </a:r>
            <a:endParaRPr kumimoji="1"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 bwMode="auto">
          <a:xfrm>
            <a:off x="3059832" y="1988840"/>
            <a:ext cx="3672800" cy="36933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SK MC </a:t>
            </a:r>
            <a:r>
              <a:rPr kumimoji="1" lang="en-US" altLang="ja-JP" dirty="0" err="1" smtClean="0">
                <a:solidFill>
                  <a:srgbClr val="000000"/>
                </a:solidFill>
                <a:latin typeface="Times New Roman" pitchFamily="18" charset="0"/>
              </a:rPr>
              <a:t>pred</a:t>
            </a:r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 normalized by ND </a:t>
            </a:r>
            <a:r>
              <a:rPr kumimoji="1" lang="en-US" altLang="ja-JP" dirty="0" err="1" smtClean="0">
                <a:solidFill>
                  <a:srgbClr val="000000"/>
                </a:solidFill>
                <a:latin typeface="Times New Roman" pitchFamily="18" charset="0"/>
              </a:rPr>
              <a:t>meas</a:t>
            </a:r>
            <a:endParaRPr kumimoji="1"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3" grpId="0" animBg="1"/>
      <p:bldP spid="38" grpId="0" animBg="1"/>
      <p:bldP spid="43" grpId="0" animBg="1"/>
      <p:bldP spid="5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Beam prediction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B70E-023C-400E-91B7-7534895B02CC}" type="slidenum">
              <a:rPr lang="ja-JP" altLang="en-US" smtClean="0">
                <a:solidFill>
                  <a:srgbClr val="2E2E48"/>
                </a:solidFill>
              </a:rPr>
              <a:pPr/>
              <a:t>41</a:t>
            </a:fld>
            <a:endParaRPr lang="en-US" altLang="ja-JP">
              <a:solidFill>
                <a:srgbClr val="2E2E48"/>
              </a:solidFill>
            </a:endParaRPr>
          </a:p>
        </p:txBody>
      </p:sp>
      <p:pic>
        <p:nvPicPr>
          <p:cNvPr id="286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7" y="1196752"/>
            <a:ext cx="8264715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/>
          <a:lstStyle/>
          <a:p>
            <a:r>
              <a:rPr kumimoji="1" lang="en-US" altLang="ja-JP" sz="4000" dirty="0" smtClean="0"/>
              <a:t>Beam prediction w/ CERN/NA61 results</a:t>
            </a:r>
            <a:endParaRPr kumimoji="1" lang="ja-JP" altLang="en-US" sz="40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B70E-023C-400E-91B7-7534895B02CC}" type="slidenum">
              <a:rPr lang="ja-JP" altLang="en-US" smtClean="0">
                <a:solidFill>
                  <a:srgbClr val="2E2E48"/>
                </a:solidFill>
              </a:rPr>
              <a:pPr/>
              <a:t>42</a:t>
            </a:fld>
            <a:endParaRPr lang="en-US" altLang="ja-JP">
              <a:solidFill>
                <a:srgbClr val="2E2E48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t="22353" r="40290" b="7059"/>
          <a:stretch>
            <a:fillRect/>
          </a:stretch>
        </p:blipFill>
        <p:spPr bwMode="auto">
          <a:xfrm>
            <a:off x="0" y="1628800"/>
            <a:ext cx="391111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テキスト ボックス 8"/>
          <p:cNvSpPr txBox="1"/>
          <p:nvPr/>
        </p:nvSpPr>
        <p:spPr bwMode="auto">
          <a:xfrm>
            <a:off x="251520" y="980728"/>
            <a:ext cx="3528392" cy="646331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NA61 Results of </a:t>
            </a:r>
            <a:r>
              <a:rPr kumimoji="1" lang="en-US" altLang="ja-JP" dirty="0" err="1" smtClean="0">
                <a:solidFill>
                  <a:srgbClr val="000000"/>
                </a:solidFill>
                <a:latin typeface="Times New Roman" pitchFamily="18" charset="0"/>
              </a:rPr>
              <a:t>pion</a:t>
            </a:r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 production from 2007 thin (~2cm) target data </a:t>
            </a:r>
            <a:endParaRPr kumimoji="1"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0" y="5229200"/>
            <a:ext cx="3779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 err="1" smtClean="0"/>
              <a:t>N.Abgrall</a:t>
            </a:r>
            <a:r>
              <a:rPr lang="en-US" altLang="ja-JP" sz="1400" dirty="0" smtClean="0"/>
              <a:t> et al., arXiv:1102.0983[</a:t>
            </a:r>
            <a:r>
              <a:rPr lang="en-US" altLang="ja-JP" sz="1400" dirty="0" err="1" smtClean="0"/>
              <a:t>hep</a:t>
            </a:r>
            <a:r>
              <a:rPr lang="en-US" altLang="ja-JP" sz="1400" dirty="0" smtClean="0"/>
              <a:t>-ex]</a:t>
            </a:r>
          </a:p>
          <a:p>
            <a:r>
              <a:rPr lang="en-US" altLang="ja-JP" sz="1400" dirty="0" smtClean="0"/>
              <a:t>Accepted for publication in Phys. </a:t>
            </a:r>
            <a:r>
              <a:rPr lang="en-US" altLang="ja-JP" sz="1400" dirty="0" err="1" smtClean="0"/>
              <a:t>Rev.C</a:t>
            </a:r>
            <a:r>
              <a:rPr lang="en-US" altLang="ja-JP" sz="1400" dirty="0" smtClean="0"/>
              <a:t>(2011)</a:t>
            </a:r>
            <a:endParaRPr lang="en-US" altLang="ja-JP" sz="1400" dirty="0"/>
          </a:p>
        </p:txBody>
      </p:sp>
      <p:pic>
        <p:nvPicPr>
          <p:cNvPr id="22" name="図 21" descr="図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7983" y="836712"/>
            <a:ext cx="4475283" cy="3888431"/>
          </a:xfrm>
          <a:prstGeom prst="rect">
            <a:avLst/>
          </a:prstGeom>
        </p:spPr>
      </p:pic>
      <p:graphicFrame>
        <p:nvGraphicFramePr>
          <p:cNvPr id="23" name="オブジェクト 22"/>
          <p:cNvGraphicFramePr>
            <a:graphicFrameLocks noChangeAspect="1"/>
          </p:cNvGraphicFramePr>
          <p:nvPr/>
        </p:nvGraphicFramePr>
        <p:xfrm>
          <a:off x="6516216" y="4869160"/>
          <a:ext cx="1872208" cy="974574"/>
        </p:xfrm>
        <a:graphic>
          <a:graphicData uri="http://schemas.openxmlformats.org/presentationml/2006/ole">
            <p:oleObj spid="_x0000_s447489" name="数式" r:id="rId6" imgW="927000" imgH="482400" progId="Equation.3">
              <p:embed/>
            </p:oleObj>
          </a:graphicData>
        </a:graphic>
      </p:graphicFrame>
      <p:sp>
        <p:nvSpPr>
          <p:cNvPr id="24" name="右矢印 23"/>
          <p:cNvSpPr/>
          <p:nvPr/>
        </p:nvSpPr>
        <p:spPr bwMode="auto">
          <a:xfrm>
            <a:off x="8388424" y="5085184"/>
            <a:ext cx="432048" cy="504056"/>
          </a:xfrm>
          <a:prstGeom prst="rightArrow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25" name="Object 4"/>
          <p:cNvGraphicFramePr>
            <a:graphicFrameLocks noChangeAspect="1"/>
          </p:cNvGraphicFramePr>
          <p:nvPr/>
        </p:nvGraphicFramePr>
        <p:xfrm>
          <a:off x="6084168" y="5877272"/>
          <a:ext cx="2611973" cy="836712"/>
        </p:xfrm>
        <a:graphic>
          <a:graphicData uri="http://schemas.openxmlformats.org/presentationml/2006/ole">
            <p:oleObj spid="_x0000_s447490" name="数式" r:id="rId7" imgW="1346040" imgH="431640" progId="Equation.3">
              <p:embed/>
            </p:oleObj>
          </a:graphicData>
        </a:graphic>
      </p:graphicFrame>
      <p:sp>
        <p:nvSpPr>
          <p:cNvPr id="26" name="テキスト ボックス 25"/>
          <p:cNvSpPr txBox="1"/>
          <p:nvPr/>
        </p:nvSpPr>
        <p:spPr bwMode="auto">
          <a:xfrm>
            <a:off x="4572000" y="4869160"/>
            <a:ext cx="1836712" cy="646331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Error from beam uncertainty </a:t>
            </a:r>
            <a:endParaRPr kumimoji="1"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8" name="コンテンツ プレースホルダ 27"/>
          <p:cNvSpPr>
            <a:spLocks noGrp="1"/>
          </p:cNvSpPr>
          <p:nvPr>
            <p:ph idx="1"/>
          </p:nvPr>
        </p:nvSpPr>
        <p:spPr>
          <a:xfrm>
            <a:off x="-36512" y="5733256"/>
            <a:ext cx="5472608" cy="1124744"/>
          </a:xfrm>
          <a:solidFill>
            <a:srgbClr val="FFFF00"/>
          </a:solidFill>
        </p:spPr>
        <p:txBody>
          <a:bodyPr>
            <a:normAutofit fontScale="55000" lnSpcReduction="20000"/>
          </a:bodyPr>
          <a:lstStyle/>
          <a:p>
            <a:pPr rtl="0" eaLnBrk="1" fontAlgn="base" latinLnBrk="0" hangingPunct="1"/>
            <a:r>
              <a:rPr kumimoji="1" lang="en-US" altLang="ja-JP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Cancellation in ratio prediction thanks to </a:t>
            </a:r>
            <a:r>
              <a:rPr kumimoji="1" lang="en-US" altLang="ja-JP" sz="3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near&amp;far</a:t>
            </a:r>
            <a:r>
              <a:rPr kumimoji="1" lang="en-US" altLang="ja-JP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correlation</a:t>
            </a:r>
            <a:endParaRPr lang="ja-JP" altLang="ja-JP" sz="3200" dirty="0" smtClean="0"/>
          </a:p>
          <a:p>
            <a:pPr rtl="0" eaLnBrk="1" fontAlgn="base" latinLnBrk="0" hangingPunct="1"/>
            <a:r>
              <a:rPr kumimoji="1" lang="en-US" altLang="ja-JP" sz="3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Kaon</a:t>
            </a:r>
            <a:r>
              <a:rPr kumimoji="1" lang="en-US" altLang="ja-JP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uncertainty is dominant (7.6% out of 8.5%) </a:t>
            </a:r>
            <a:r>
              <a:rPr kumimoji="1" lang="en-US" altLang="ja-JP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/>
              </a:rPr>
              <a:t></a:t>
            </a:r>
            <a:r>
              <a:rPr kumimoji="1" lang="en-US" altLang="ja-JP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will be improved by NA61 </a:t>
            </a:r>
            <a:r>
              <a:rPr kumimoji="1" lang="en-US" altLang="ja-JP" sz="3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Kaon</a:t>
            </a:r>
            <a:r>
              <a:rPr kumimoji="1" lang="en-US" altLang="ja-JP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results</a:t>
            </a:r>
            <a:endParaRPr kumimoji="1" lang="ja-JP" altLang="ja-JP" sz="3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6156176" y="3068960"/>
            <a:ext cx="1656184" cy="50405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56821" rIns="81639" bIns="40820"/>
          <a:lstStyle/>
          <a:p>
            <a:pPr>
              <a:tabLst>
                <a:tab pos="656650" algn="l"/>
                <a:tab pos="1313299" algn="l"/>
                <a:tab pos="1969949" algn="l"/>
              </a:tabLst>
            </a:pPr>
            <a:r>
              <a:rPr lang="en-US" sz="1400" dirty="0">
                <a:solidFill>
                  <a:srgbClr val="000000"/>
                </a:solidFill>
              </a:rPr>
              <a:t>Intrinsic </a:t>
            </a:r>
            <a:r>
              <a:rPr lang="en-US" sz="1400" dirty="0" err="1">
                <a:solidFill>
                  <a:srgbClr val="000000"/>
                </a:solidFill>
                <a:cs typeface="Arial" pitchFamily="34" charset="0"/>
              </a:rPr>
              <a:t>ν</a:t>
            </a:r>
            <a:r>
              <a:rPr lang="en-US" sz="1400" baseline="-33000" dirty="0" err="1">
                <a:solidFill>
                  <a:srgbClr val="000000"/>
                </a:solidFill>
                <a:cs typeface="Arial" pitchFamily="34" charset="0"/>
              </a:rPr>
              <a:t>e</a:t>
            </a:r>
            <a:r>
              <a:rPr lang="en-US" sz="1400" dirty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~</a:t>
            </a:r>
            <a:r>
              <a:rPr lang="en-US" sz="1400" dirty="0">
                <a:solidFill>
                  <a:srgbClr val="000000"/>
                </a:solidFill>
                <a:cs typeface="Arial" pitchFamily="34" charset="0"/>
              </a:rPr>
              <a:t>1% </a:t>
            </a:r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of</a:t>
            </a:r>
            <a:b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</a:br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cs typeface="Arial" pitchFamily="34" charset="0"/>
              </a:rPr>
              <a:t>flux below 1 </a:t>
            </a:r>
            <a:r>
              <a:rPr lang="en-US" sz="1400" dirty="0" err="1">
                <a:solidFill>
                  <a:srgbClr val="000000"/>
                </a:solidFill>
                <a:cs typeface="Arial" pitchFamily="34" charset="0"/>
              </a:rPr>
              <a:t>GeV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0" name="右矢印 29"/>
          <p:cNvSpPr/>
          <p:nvPr/>
        </p:nvSpPr>
        <p:spPr bwMode="auto">
          <a:xfrm>
            <a:off x="3851920" y="2564904"/>
            <a:ext cx="648072" cy="1152128"/>
          </a:xfrm>
          <a:prstGeom prst="rightArrow">
            <a:avLst/>
          </a:prstGeom>
          <a:solidFill>
            <a:srgbClr val="FFFF0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764704"/>
          </a:xfrm>
        </p:spPr>
        <p:txBody>
          <a:bodyPr/>
          <a:lstStyle/>
          <a:p>
            <a:r>
              <a:rPr kumimoji="1" lang="en-US" altLang="ja-JP" dirty="0" smtClean="0"/>
              <a:t>Off-axis </a:t>
            </a:r>
            <a:r>
              <a:rPr lang="en-US" altLang="ja-JP" dirty="0" smtClean="0"/>
              <a:t>n</a:t>
            </a:r>
            <a:r>
              <a:rPr kumimoji="1" lang="en-US" altLang="ja-JP" dirty="0" smtClean="0"/>
              <a:t>ear detector measurement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1052736"/>
            <a:ext cx="3923928" cy="4392488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  <a:spcAft>
                <a:spcPts val="0"/>
              </a:spcAft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altLang="ja-JP" dirty="0" smtClean="0">
                <a:solidFill>
                  <a:srgbClr val="000000"/>
                </a:solidFill>
              </a:rPr>
              <a:t>To give normalization factor</a:t>
            </a:r>
          </a:p>
          <a:p>
            <a:pPr>
              <a:spcBef>
                <a:spcPts val="0"/>
              </a:spcBef>
              <a:spcAft>
                <a:spcPts val="0"/>
              </a:spcAft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endParaRPr lang="en-US" altLang="ja-JP" dirty="0" smtClean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endParaRPr lang="en-US" altLang="ja-JP" dirty="0" smtClean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endParaRPr lang="en-US" altLang="ja-JP" dirty="0" smtClean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endParaRPr lang="en-US" altLang="ja-JP" dirty="0" smtClean="0"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altLang="ja-JP" dirty="0" smtClean="0">
                <a:solidFill>
                  <a:srgbClr val="000000"/>
                </a:solidFill>
              </a:rPr>
              <a:t>Measure</a:t>
            </a:r>
            <a:r>
              <a:rPr lang="en-US" altLang="ja-JP" baseline="0" dirty="0" smtClean="0">
                <a:solidFill>
                  <a:srgbClr val="000000"/>
                </a:solidFill>
              </a:rPr>
              <a:t> # of </a:t>
            </a:r>
            <a:r>
              <a:rPr lang="en-US" altLang="ja-JP" baseline="0" dirty="0" smtClean="0">
                <a:solidFill>
                  <a:srgbClr val="000000"/>
                </a:solidFill>
                <a:latin typeface="Symbol" pitchFamily="18" charset="2"/>
              </a:rPr>
              <a:t>n</a:t>
            </a:r>
            <a:r>
              <a:rPr lang="en-US" altLang="ja-JP" baseline="-25000" dirty="0" smtClean="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altLang="ja-JP" baseline="0" dirty="0" smtClean="0">
                <a:solidFill>
                  <a:srgbClr val="000000"/>
                </a:solidFill>
              </a:rPr>
              <a:t> CC inclusive events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altLang="ja-JP" dirty="0" smtClean="0">
                <a:solidFill>
                  <a:srgbClr val="000000"/>
                </a:solidFill>
              </a:rPr>
              <a:t>Select events w/ vertex in FGD attached to a muon track in TPC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altLang="ja-JP" dirty="0" smtClean="0">
                <a:solidFill>
                  <a:srgbClr val="000000"/>
                </a:solidFill>
              </a:rPr>
              <a:t>90% </a:t>
            </a:r>
            <a:r>
              <a:rPr lang="en-US" altLang="ja-JP" dirty="0" err="1" smtClean="0">
                <a:solidFill>
                  <a:srgbClr val="000000"/>
                </a:solidFill>
                <a:latin typeface="Symbol" pitchFamily="18" charset="2"/>
              </a:rPr>
              <a:t>n</a:t>
            </a:r>
            <a:r>
              <a:rPr lang="en-US" altLang="ja-JP" baseline="-25000" dirty="0" err="1" smtClean="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altLang="ja-JP" dirty="0" err="1" smtClean="0">
                <a:solidFill>
                  <a:srgbClr val="000000"/>
                </a:solidFill>
              </a:rPr>
              <a:t>CC</a:t>
            </a:r>
            <a:r>
              <a:rPr lang="en-US" altLang="ja-JP" dirty="0" smtClean="0">
                <a:solidFill>
                  <a:srgbClr val="000000"/>
                </a:solidFill>
              </a:rPr>
              <a:t> (50% </a:t>
            </a:r>
            <a:r>
              <a:rPr lang="en-US" altLang="ja-JP" dirty="0" err="1" smtClean="0">
                <a:solidFill>
                  <a:srgbClr val="000000"/>
                </a:solidFill>
                <a:latin typeface="Symbol" pitchFamily="18" charset="2"/>
              </a:rPr>
              <a:t>n</a:t>
            </a:r>
            <a:r>
              <a:rPr lang="en-US" altLang="ja-JP" baseline="-25000" dirty="0" err="1" smtClean="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altLang="ja-JP" dirty="0" err="1" smtClean="0">
                <a:solidFill>
                  <a:srgbClr val="000000"/>
                </a:solidFill>
              </a:rPr>
              <a:t>CCqe</a:t>
            </a:r>
            <a:r>
              <a:rPr lang="en-US" altLang="ja-JP" dirty="0" smtClean="0">
                <a:solidFill>
                  <a:srgbClr val="000000"/>
                </a:solidFill>
              </a:rPr>
              <a:t>)</a:t>
            </a:r>
          </a:p>
          <a:p>
            <a:pPr>
              <a:spcBef>
                <a:spcPts val="0"/>
              </a:spcBef>
              <a:spcAft>
                <a:spcPts val="0"/>
              </a:spcAft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en-US" altLang="ja-JP" dirty="0" smtClean="0">
                <a:solidFill>
                  <a:srgbClr val="000000"/>
                </a:solidFill>
              </a:rPr>
              <a:t>Used data Run1 (2.88x10</a:t>
            </a:r>
            <a:r>
              <a:rPr lang="en-US" altLang="ja-JP" baseline="33000" dirty="0" smtClean="0">
                <a:solidFill>
                  <a:srgbClr val="000000"/>
                </a:solidFill>
              </a:rPr>
              <a:t>19</a:t>
            </a:r>
            <a:r>
              <a:rPr lang="en-US" altLang="ja-JP" dirty="0" smtClean="0">
                <a:solidFill>
                  <a:srgbClr val="000000"/>
                </a:solidFill>
              </a:rPr>
              <a:t> POT)</a:t>
            </a:r>
          </a:p>
          <a:p>
            <a:pPr>
              <a:spcBef>
                <a:spcPts val="0"/>
              </a:spcBef>
              <a:spcAft>
                <a:spcPts val="0"/>
              </a:spcAft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endParaRPr lang="en-US" altLang="ja-JP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B70E-023C-400E-91B7-7534895B02CC}" type="slidenum">
              <a:rPr lang="ja-JP" altLang="en-US" smtClean="0">
                <a:solidFill>
                  <a:srgbClr val="2E2E48"/>
                </a:solidFill>
              </a:rPr>
              <a:pPr/>
              <a:t>43</a:t>
            </a:fld>
            <a:endParaRPr lang="en-US" altLang="ja-JP">
              <a:solidFill>
                <a:srgbClr val="2E2E48"/>
              </a:solidFill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899592" y="1628800"/>
            <a:ext cx="2196752" cy="1008112"/>
            <a:chOff x="80197" y="2204865"/>
            <a:chExt cx="2446578" cy="960107"/>
          </a:xfrm>
        </p:grpSpPr>
        <p:graphicFrame>
          <p:nvGraphicFramePr>
            <p:cNvPr id="26626" name="Object 2"/>
            <p:cNvGraphicFramePr>
              <a:graphicFrameLocks noChangeAspect="1"/>
            </p:cNvGraphicFramePr>
            <p:nvPr/>
          </p:nvGraphicFramePr>
          <p:xfrm>
            <a:off x="80197" y="2204865"/>
            <a:ext cx="2446578" cy="949265"/>
          </p:xfrm>
          <a:graphic>
            <a:graphicData uri="http://schemas.openxmlformats.org/presentationml/2006/ole">
              <p:oleObj spid="_x0000_s26626" name="数式" r:id="rId4" imgW="1180800" imgH="457200" progId="Equation.3">
                <p:embed/>
              </p:oleObj>
            </a:graphicData>
          </a:graphic>
        </p:graphicFrame>
        <p:sp>
          <p:nvSpPr>
            <p:cNvPr id="6" name="角丸四角形 5"/>
            <p:cNvSpPr/>
            <p:nvPr/>
          </p:nvSpPr>
          <p:spPr bwMode="auto">
            <a:xfrm>
              <a:off x="962365" y="2204865"/>
              <a:ext cx="721775" cy="960107"/>
            </a:xfrm>
            <a:prstGeom prst="roundRect">
              <a:avLst/>
            </a:prstGeom>
            <a:noFill/>
            <a:ln w="12700" cap="sq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</p:grpSp>
      <p:sp>
        <p:nvSpPr>
          <p:cNvPr id="20" name="テキスト ボックス 19"/>
          <p:cNvSpPr txBox="1"/>
          <p:nvPr/>
        </p:nvSpPr>
        <p:spPr bwMode="auto">
          <a:xfrm>
            <a:off x="5580112" y="1124744"/>
            <a:ext cx="684803" cy="36933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Run1</a:t>
            </a:r>
            <a:endParaRPr kumimoji="1"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aphicFrame>
        <p:nvGraphicFramePr>
          <p:cNvPr id="21" name="オブジェクト 20"/>
          <p:cNvGraphicFramePr>
            <a:graphicFrameLocks noChangeAspect="1"/>
          </p:cNvGraphicFramePr>
          <p:nvPr/>
        </p:nvGraphicFramePr>
        <p:xfrm>
          <a:off x="2843808" y="5301208"/>
          <a:ext cx="2762834" cy="648072"/>
        </p:xfrm>
        <a:graphic>
          <a:graphicData uri="http://schemas.openxmlformats.org/presentationml/2006/ole">
            <p:oleObj spid="_x0000_s26629" name="数式" r:id="rId5" imgW="1028520" imgH="241200" progId="Equation.3">
              <p:embed/>
            </p:oleObj>
          </a:graphicData>
        </a:graphic>
      </p:graphicFrame>
      <p:graphicFrame>
        <p:nvGraphicFramePr>
          <p:cNvPr id="26630" name="Object 6"/>
          <p:cNvGraphicFramePr>
            <a:graphicFrameLocks noChangeAspect="1"/>
          </p:cNvGraphicFramePr>
          <p:nvPr/>
        </p:nvGraphicFramePr>
        <p:xfrm>
          <a:off x="122238" y="5765800"/>
          <a:ext cx="9005887" cy="1092200"/>
        </p:xfrm>
        <a:graphic>
          <a:graphicData uri="http://schemas.openxmlformats.org/presentationml/2006/ole">
            <p:oleObj spid="_x0000_s26630" name="数式" r:id="rId6" imgW="3771720" imgH="457200" progId="Equation.3">
              <p:embed/>
            </p:oleObj>
          </a:graphicData>
        </a:graphic>
      </p:graphicFrame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2568" y="908720"/>
            <a:ext cx="519143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2385" t="6952" b="13105"/>
          <a:stretch>
            <a:fillRect/>
          </a:stretch>
        </p:blipFill>
        <p:spPr bwMode="auto">
          <a:xfrm>
            <a:off x="3059832" y="836711"/>
            <a:ext cx="5904656" cy="2989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タイトル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836613"/>
          </a:xfrm>
        </p:spPr>
        <p:txBody>
          <a:bodyPr/>
          <a:lstStyle/>
          <a:p>
            <a:r>
              <a:rPr lang="en-US" altLang="ja-JP" dirty="0" smtClean="0"/>
              <a:t>Event selection (1) timing</a:t>
            </a:r>
            <a:endParaRPr lang="ja-JP" alt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10AD60-3AC5-4FFC-8128-5DDF8519C18B}" type="slidenum">
              <a:rPr lang="en-US" altLang="ja-JP" smtClean="0"/>
              <a:pPr>
                <a:defRPr/>
              </a:pPr>
              <a:t>44</a:t>
            </a:fld>
            <a:endParaRPr lang="en-US" altLang="ja-JP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4294967295"/>
          </p:nvPr>
        </p:nvSpPr>
        <p:spPr>
          <a:xfrm>
            <a:off x="179388" y="4365104"/>
            <a:ext cx="6696867" cy="2492896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US" altLang="ja-JP" dirty="0" smtClean="0"/>
              <a:t>Clear bunch timing structure of J-PARC!!</a:t>
            </a:r>
            <a:endParaRPr lang="en-US" altLang="ja-JP" dirty="0" smtClean="0">
              <a:sym typeface="Wingdings" pitchFamily="2" charset="2"/>
            </a:endParaRPr>
          </a:p>
          <a:p>
            <a:pPr>
              <a:defRPr/>
            </a:pPr>
            <a:r>
              <a:rPr lang="en-US" altLang="ja-JP" b="1" dirty="0" smtClean="0">
                <a:solidFill>
                  <a:srgbClr val="FF0000"/>
                </a:solidFill>
              </a:rPr>
              <a:t>121</a:t>
            </a:r>
            <a:r>
              <a:rPr lang="en-US" altLang="ja-JP" b="1" dirty="0" smtClean="0"/>
              <a:t> Fully Contained(FC) events detected (FC: hits in ID only, no OD hits)</a:t>
            </a:r>
            <a:endParaRPr lang="en-US" altLang="ja-JP" dirty="0" smtClean="0"/>
          </a:p>
          <a:p>
            <a:pPr>
              <a:defRPr/>
            </a:pPr>
            <a:r>
              <a:rPr lang="en-US" altLang="ja-JP" dirty="0" smtClean="0"/>
              <a:t>Non-J-PARC neutrino contamination in 12us time window: 0.023 events</a:t>
            </a:r>
          </a:p>
        </p:txBody>
      </p:sp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70712" y="4581128"/>
            <a:ext cx="2173288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テキスト ボックス 15"/>
          <p:cNvSpPr txBox="1">
            <a:spLocks noChangeArrowheads="1"/>
          </p:cNvSpPr>
          <p:nvPr/>
        </p:nvSpPr>
        <p:spPr bwMode="auto">
          <a:xfrm>
            <a:off x="5364088" y="1484784"/>
            <a:ext cx="3659976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dirty="0">
                <a:solidFill>
                  <a:srgbClr val="FF0000"/>
                </a:solidFill>
              </a:rPr>
              <a:t>121 FC </a:t>
            </a:r>
            <a:r>
              <a:rPr lang="en-US" altLang="ja-JP" sz="2800" dirty="0" smtClean="0">
                <a:solidFill>
                  <a:srgbClr val="FF0000"/>
                </a:solidFill>
              </a:rPr>
              <a:t>events detected!</a:t>
            </a:r>
            <a:endParaRPr lang="ja-JP" altLang="en-US" sz="2800" dirty="0">
              <a:solidFill>
                <a:srgbClr val="FF000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3861048"/>
            <a:ext cx="4014049" cy="33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060848"/>
            <a:ext cx="2808312" cy="187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テキスト ボックス 11"/>
          <p:cNvSpPr txBox="1"/>
          <p:nvPr/>
        </p:nvSpPr>
        <p:spPr bwMode="auto">
          <a:xfrm>
            <a:off x="179512" y="1556792"/>
            <a:ext cx="2505814" cy="646331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Near detector (INGRID)</a:t>
            </a:r>
          </a:p>
          <a:p>
            <a:r>
              <a:rPr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Event timing distribution</a:t>
            </a:r>
            <a:endParaRPr kumimoji="1"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 bwMode="auto">
          <a:xfrm>
            <a:off x="4499992" y="764704"/>
            <a:ext cx="2007281" cy="36933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Event timing @ SK</a:t>
            </a:r>
            <a:endParaRPr kumimoji="1"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スライド番号プレースホルダ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1EA51101-0850-4BAC-B041-742DE644933F}" type="slidenum">
              <a:rPr lang="en-US"/>
              <a:pPr/>
              <a:t>45</a:t>
            </a:fld>
            <a:endParaRPr lang="en-US"/>
          </a:p>
        </p:txBody>
      </p:sp>
      <p:sp>
        <p:nvSpPr>
          <p:cNvPr id="2662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26881" y="14402"/>
            <a:ext cx="7346880" cy="626466"/>
          </a:xfrm>
          <a:ln/>
        </p:spPr>
        <p:txBody>
          <a:bodyPr tIns="8229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altLang="ja-JP" dirty="0" smtClean="0"/>
              <a:t>Event s</a:t>
            </a:r>
            <a:r>
              <a:rPr lang="en-US" dirty="0" smtClean="0"/>
              <a:t>election (2)</a:t>
            </a:r>
            <a:endParaRPr lang="en-US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 r="51706"/>
          <a:stretch>
            <a:fillRect/>
          </a:stretch>
        </p:blipFill>
        <p:spPr bwMode="auto">
          <a:xfrm>
            <a:off x="1979712" y="764704"/>
            <a:ext cx="2429403" cy="2527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/>
          <a:srcRect l="50044" r="2591"/>
          <a:stretch>
            <a:fillRect/>
          </a:stretch>
        </p:blipFill>
        <p:spPr bwMode="auto">
          <a:xfrm>
            <a:off x="2051720" y="3861048"/>
            <a:ext cx="2382683" cy="2527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正方形/長方形 21"/>
          <p:cNvSpPr/>
          <p:nvPr/>
        </p:nvSpPr>
        <p:spPr>
          <a:xfrm>
            <a:off x="0" y="908720"/>
            <a:ext cx="2286000" cy="73250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1451AA"/>
              </a:buClr>
              <a:buSzPct val="60000"/>
            </a:pPr>
            <a:r>
              <a:rPr lang="en-US" altLang="ja-JP" sz="2000" kern="0" dirty="0" smtClean="0">
                <a:solidFill>
                  <a:srgbClr val="2E2E48"/>
                </a:solidFill>
              </a:rPr>
              <a:t>2.Single ring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1451AA"/>
              </a:buClr>
              <a:buSzPct val="60000"/>
            </a:pPr>
            <a:r>
              <a:rPr lang="en-US" altLang="ja-JP" kern="0" dirty="0" smtClean="0">
                <a:solidFill>
                  <a:srgbClr val="2E2E48"/>
                </a:solidFill>
                <a:sym typeface="Wingdings" pitchFamily="2" charset="2"/>
              </a:rPr>
              <a:t></a:t>
            </a:r>
            <a:r>
              <a:rPr lang="en-US" altLang="ja-JP" kern="0" dirty="0" smtClean="0">
                <a:solidFill>
                  <a:srgbClr val="2E2E48"/>
                </a:solidFill>
              </a:rPr>
              <a:t>Enhance  </a:t>
            </a:r>
            <a:r>
              <a:rPr lang="en-US" altLang="ja-JP" kern="0" dirty="0" err="1" smtClean="0">
                <a:solidFill>
                  <a:srgbClr val="2E2E48"/>
                </a:solidFill>
              </a:rPr>
              <a:t>CCqe</a:t>
            </a:r>
            <a:endParaRPr lang="ja-JP" altLang="en-US" sz="1200" dirty="0"/>
          </a:p>
        </p:txBody>
      </p:sp>
      <p:sp>
        <p:nvSpPr>
          <p:cNvPr id="25" name="テキスト ボックス 24"/>
          <p:cNvSpPr txBox="1"/>
          <p:nvPr/>
        </p:nvSpPr>
        <p:spPr bwMode="auto">
          <a:xfrm>
            <a:off x="0" y="2564904"/>
            <a:ext cx="2175596" cy="40011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sz="2000" dirty="0" smtClean="0">
                <a:solidFill>
                  <a:srgbClr val="000000"/>
                </a:solidFill>
                <a:latin typeface="Times New Roman" pitchFamily="18" charset="0"/>
              </a:rPr>
              <a:t>41 events remained</a:t>
            </a:r>
            <a:endParaRPr kumimoji="1" lang="ja-JP" altLang="en-US" sz="2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 bwMode="auto">
          <a:xfrm>
            <a:off x="0" y="5373216"/>
            <a:ext cx="2047355" cy="40011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sz="2000" dirty="0" smtClean="0">
                <a:solidFill>
                  <a:srgbClr val="000000"/>
                </a:solidFill>
                <a:latin typeface="Times New Roman" pitchFamily="18" charset="0"/>
              </a:rPr>
              <a:t>8 events remained</a:t>
            </a:r>
            <a:endParaRPr kumimoji="1" lang="ja-JP" altLang="en-US" sz="2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0" y="3861048"/>
            <a:ext cx="19797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1451AA"/>
              </a:buClr>
              <a:buSzPct val="60000"/>
            </a:pPr>
            <a:r>
              <a:rPr lang="en-US" altLang="ja-JP" sz="2000" kern="0" dirty="0" smtClean="0">
                <a:solidFill>
                  <a:srgbClr val="2E2E48"/>
                </a:solidFill>
              </a:rPr>
              <a:t>3. PID is e-like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1451AA"/>
              </a:buClr>
              <a:buSzPct val="60000"/>
            </a:pPr>
            <a:r>
              <a:rPr lang="en-US" altLang="ja-JP" sz="2000" kern="0" dirty="0" smtClean="0">
                <a:solidFill>
                  <a:srgbClr val="2E2E48"/>
                </a:solidFill>
                <a:sym typeface="Wingdings" pitchFamily="2" charset="2"/>
              </a:rPr>
              <a:t></a:t>
            </a:r>
            <a:r>
              <a:rPr lang="en-US" altLang="ja-JP" kern="0" dirty="0" smtClean="0">
                <a:solidFill>
                  <a:srgbClr val="2E2E48"/>
                </a:solidFill>
              </a:rPr>
              <a:t>Enhance </a:t>
            </a:r>
            <a:r>
              <a:rPr lang="en-US" altLang="ja-JP" kern="0" dirty="0" smtClean="0">
                <a:solidFill>
                  <a:srgbClr val="2E2E48"/>
                </a:solidFill>
                <a:latin typeface="Symbol" pitchFamily="18" charset="2"/>
              </a:rPr>
              <a:t>n</a:t>
            </a:r>
            <a:r>
              <a:rPr lang="en-US" altLang="ja-JP" kern="0" baseline="-25000" dirty="0" smtClean="0">
                <a:solidFill>
                  <a:srgbClr val="2E2E48"/>
                </a:solidFill>
              </a:rPr>
              <a:t>e</a:t>
            </a:r>
            <a:r>
              <a:rPr lang="en-US" altLang="ja-JP" kern="0" dirty="0" smtClean="0">
                <a:solidFill>
                  <a:srgbClr val="2E2E48"/>
                </a:solidFill>
              </a:rPr>
              <a:t> CC</a:t>
            </a:r>
            <a:endParaRPr lang="ja-JP" altLang="en-US" kern="0" dirty="0">
              <a:solidFill>
                <a:srgbClr val="2E2E48"/>
              </a:solidFill>
            </a:endParaRPr>
          </a:p>
        </p:txBody>
      </p:sp>
      <p:pic>
        <p:nvPicPr>
          <p:cNvPr id="2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t="7394" r="50983"/>
          <a:stretch>
            <a:fillRect/>
          </a:stretch>
        </p:blipFill>
        <p:spPr bwMode="auto">
          <a:xfrm>
            <a:off x="6443475" y="764704"/>
            <a:ext cx="2700525" cy="2601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 cstate="print"/>
          <a:srcRect l="49850" t="7178" r="3961"/>
          <a:stretch>
            <a:fillRect/>
          </a:stretch>
        </p:blipFill>
        <p:spPr bwMode="auto">
          <a:xfrm>
            <a:off x="6599275" y="3861048"/>
            <a:ext cx="2544725" cy="260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テキスト ボックス 30"/>
          <p:cNvSpPr txBox="1"/>
          <p:nvPr/>
        </p:nvSpPr>
        <p:spPr bwMode="auto">
          <a:xfrm>
            <a:off x="4572000" y="2852936"/>
            <a:ext cx="2047355" cy="40011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sz="2000" dirty="0" smtClean="0">
                <a:solidFill>
                  <a:srgbClr val="000000"/>
                </a:solidFill>
                <a:latin typeface="Times New Roman" pitchFamily="18" charset="0"/>
              </a:rPr>
              <a:t>7 events remained</a:t>
            </a:r>
            <a:endParaRPr kumimoji="1" lang="ja-JP" altLang="en-US" sz="2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2" name="テキスト ボックス 31"/>
          <p:cNvSpPr txBox="1"/>
          <p:nvPr/>
        </p:nvSpPr>
        <p:spPr bwMode="auto">
          <a:xfrm>
            <a:off x="4572000" y="5733256"/>
            <a:ext cx="2047355" cy="40011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sz="2000" dirty="0" smtClean="0">
                <a:solidFill>
                  <a:srgbClr val="000000"/>
                </a:solidFill>
                <a:latin typeface="Times New Roman" pitchFamily="18" charset="0"/>
              </a:rPr>
              <a:t>6 events remained</a:t>
            </a:r>
            <a:endParaRPr kumimoji="1" lang="ja-JP" altLang="en-US" sz="2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4427984" y="764704"/>
            <a:ext cx="1944216" cy="230425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56821" rIns="81639" bIns="4082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4.Visible </a:t>
            </a:r>
            <a:r>
              <a:rPr lang="en-US" dirty="0">
                <a:solidFill>
                  <a:srgbClr val="000000"/>
                </a:solidFill>
              </a:rPr>
              <a:t>energy &gt; 100 </a:t>
            </a:r>
            <a:r>
              <a:rPr lang="en-US" dirty="0" err="1" smtClean="0">
                <a:solidFill>
                  <a:srgbClr val="000000"/>
                </a:solidFill>
              </a:rPr>
              <a:t>MeV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dirty="0" smtClean="0">
                <a:solidFill>
                  <a:srgbClr val="000000"/>
                </a:solidFill>
                <a:sym typeface="Wingdings" pitchFamily="2" charset="2"/>
              </a:rPr>
              <a:t>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Suppress NC </a:t>
            </a:r>
            <a:r>
              <a:rPr lang="en-US" dirty="0">
                <a:solidFill>
                  <a:srgbClr val="000000"/>
                </a:solidFill>
              </a:rPr>
              <a:t>background and electrons from 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μ decay</a:t>
            </a: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 bwMode="auto">
          <a:xfrm>
            <a:off x="4644008" y="3861048"/>
            <a:ext cx="18002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5.No decay-e</a:t>
            </a:r>
          </a:p>
          <a:p>
            <a:r>
              <a:rPr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(delayed e)</a:t>
            </a:r>
          </a:p>
          <a:p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  <a:sym typeface="Wingdings" pitchFamily="2" charset="2"/>
              </a:rPr>
              <a:t></a:t>
            </a:r>
            <a:endParaRPr kumimoji="1" lang="en-US" altLang="ja-JP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Suppress invisible </a:t>
            </a:r>
            <a:r>
              <a:rPr kumimoji="1" lang="en-US" altLang="ja-JP" dirty="0" smtClean="0">
                <a:solidFill>
                  <a:srgbClr val="000000"/>
                </a:solidFill>
                <a:latin typeface="Symbol" pitchFamily="18" charset="2"/>
              </a:rPr>
              <a:t>p</a:t>
            </a:r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 or </a:t>
            </a:r>
            <a:r>
              <a:rPr kumimoji="1" lang="en-US" altLang="ja-JP" dirty="0" smtClean="0">
                <a:solidFill>
                  <a:srgbClr val="000000"/>
                </a:solidFill>
                <a:latin typeface="Symbol" pitchFamily="18" charset="2"/>
              </a:rPr>
              <a:t>m</a:t>
            </a:r>
            <a:endParaRPr kumimoji="1" lang="ja-JP" altLang="en-US" dirty="0">
              <a:solidFill>
                <a:srgbClr val="000000"/>
              </a:solidFill>
              <a:latin typeface="Symbol" pitchFamily="18" charset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31" grpId="0" animBg="1"/>
      <p:bldP spid="3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スライド番号プレースホルダ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90896CA8-2015-4D5F-9FBD-D027DDC1E795}" type="slidenum">
              <a:rPr lang="en-US"/>
              <a:pPr/>
              <a:t>46</a:t>
            </a:fld>
            <a:endParaRPr lang="en-US"/>
          </a:p>
        </p:txBody>
      </p:sp>
      <p:sp>
        <p:nvSpPr>
          <p:cNvPr id="2764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26881" y="14402"/>
            <a:ext cx="7346880" cy="626466"/>
          </a:xfrm>
          <a:ln/>
        </p:spPr>
        <p:txBody>
          <a:bodyPr tIns="8229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altLang="ja-JP" dirty="0" smtClean="0"/>
              <a:t>Event </a:t>
            </a:r>
            <a:r>
              <a:rPr lang="en-US" dirty="0" smtClean="0"/>
              <a:t>Selection (3)</a:t>
            </a:r>
            <a:endParaRPr lang="en-US" dirty="0"/>
          </a:p>
        </p:txBody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69920" y="1045550"/>
            <a:ext cx="5479200" cy="16561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56821" rIns="81639" bIns="40820"/>
          <a:lstStyle/>
          <a:p>
            <a:pPr>
              <a:spcBef>
                <a:spcPts val="522"/>
              </a:spcBef>
              <a:spcAft>
                <a:spcPts val="522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dirty="0">
                <a:solidFill>
                  <a:srgbClr val="000000"/>
                </a:solidFill>
              </a:rPr>
              <a:t>6. </a:t>
            </a:r>
            <a:r>
              <a:rPr lang="en-US" altLang="ja-JP" dirty="0" smtClean="0"/>
              <a:t>Invariant mass of already found 1 e-like ring + additional forced-reconstructed e-like ring </a:t>
            </a:r>
            <a:r>
              <a:rPr lang="en-US" altLang="ja-JP" dirty="0" err="1" smtClean="0"/>
              <a:t>M</a:t>
            </a:r>
            <a:r>
              <a:rPr lang="en-US" altLang="ja-JP" baseline="-25000" dirty="0" err="1" smtClean="0"/>
              <a:t>inv</a:t>
            </a:r>
            <a:r>
              <a:rPr lang="en-US" altLang="ja-JP" dirty="0" smtClean="0"/>
              <a:t> &lt; 105MeV/c</a:t>
            </a:r>
            <a:r>
              <a:rPr lang="en-US" altLang="ja-JP" baseline="30000" dirty="0" smtClean="0"/>
              <a:t>2</a:t>
            </a:r>
          </a:p>
          <a:p>
            <a:pPr>
              <a:spcBef>
                <a:spcPts val="522"/>
              </a:spcBef>
              <a:spcAft>
                <a:spcPts val="522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altLang="ja-JP" baseline="30000" dirty="0" smtClean="0"/>
              <a:t> </a:t>
            </a:r>
            <a:r>
              <a:rPr lang="en-US" altLang="ja-JP" baseline="30000" dirty="0" smtClean="0">
                <a:sym typeface="Wingdings" pitchFamily="2" charset="2"/>
              </a:rPr>
              <a:t></a:t>
            </a:r>
            <a:r>
              <a:rPr lang="en-US" altLang="ja-JP" dirty="0" smtClean="0">
                <a:sym typeface="Wingdings" pitchFamily="2" charset="2"/>
              </a:rPr>
              <a:t> Reject remaining </a:t>
            </a:r>
            <a:r>
              <a:rPr lang="en-US" altLang="ja-JP" dirty="0" smtClean="0">
                <a:latin typeface="Symbol" pitchFamily="18" charset="2"/>
                <a:sym typeface="Wingdings" pitchFamily="2" charset="2"/>
              </a:rPr>
              <a:t>p</a:t>
            </a:r>
            <a:r>
              <a:rPr lang="en-US" altLang="ja-JP" baseline="30000" dirty="0" smtClean="0">
                <a:sym typeface="Wingdings" pitchFamily="2" charset="2"/>
              </a:rPr>
              <a:t>0</a:t>
            </a:r>
            <a:r>
              <a:rPr lang="en-US" altLang="ja-JP" dirty="0" smtClean="0">
                <a:sym typeface="Wingdings" pitchFamily="2" charset="2"/>
              </a:rPr>
              <a:t> background</a:t>
            </a:r>
            <a:endParaRPr lang="en-US" baseline="33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auto">
          <a:xfrm>
            <a:off x="5844961" y="6041435"/>
            <a:ext cx="162720" cy="391721"/>
          </a:xfrm>
          <a:prstGeom prst="roundRect">
            <a:avLst>
              <a:gd name="adj" fmla="val 88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ja-JP" altLang="en-US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38240" y="3462123"/>
            <a:ext cx="5479200" cy="15625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56821" rIns="81639" bIns="40820"/>
          <a:lstStyle/>
          <a:p>
            <a:pPr>
              <a:spcBef>
                <a:spcPts val="522"/>
              </a:spcBef>
              <a:spcAft>
                <a:spcPts val="522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dirty="0">
                <a:solidFill>
                  <a:srgbClr val="000000"/>
                </a:solidFill>
              </a:rPr>
              <a:t>7.  Reconstructed neutrino energy &lt; 1250 </a:t>
            </a:r>
            <a:r>
              <a:rPr lang="en-US" dirty="0" err="1">
                <a:solidFill>
                  <a:srgbClr val="000000"/>
                </a:solidFill>
              </a:rPr>
              <a:t>MeV</a:t>
            </a:r>
            <a:endParaRPr lang="en-US" dirty="0">
              <a:solidFill>
                <a:srgbClr val="000000"/>
              </a:solidFill>
            </a:endParaRPr>
          </a:p>
          <a:p>
            <a:pPr>
              <a:spcBef>
                <a:spcPts val="522"/>
              </a:spcBef>
              <a:spcAft>
                <a:spcPts val="522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dirty="0">
                <a:solidFill>
                  <a:srgbClr val="000000"/>
                </a:solidFill>
              </a:rPr>
              <a:t>	- Reject higher energy intrinsic beam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	background from </a:t>
            </a:r>
            <a:r>
              <a:rPr lang="en-US" dirty="0" err="1">
                <a:solidFill>
                  <a:srgbClr val="000000"/>
                </a:solidFill>
              </a:rPr>
              <a:t>kaon</a:t>
            </a:r>
            <a:r>
              <a:rPr lang="en-US" dirty="0">
                <a:solidFill>
                  <a:srgbClr val="000000"/>
                </a:solidFill>
              </a:rPr>
              <a:t> decays</a:t>
            </a:r>
          </a:p>
          <a:p>
            <a:pPr>
              <a:spcBef>
                <a:spcPts val="522"/>
              </a:spcBef>
              <a:spcAft>
                <a:spcPts val="522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endParaRPr lang="en-US" dirty="0">
              <a:solidFill>
                <a:srgbClr val="000000"/>
              </a:solidFill>
            </a:endParaRPr>
          </a:p>
          <a:p>
            <a:pPr>
              <a:spcBef>
                <a:spcPts val="522"/>
              </a:spcBef>
              <a:spcAft>
                <a:spcPts val="522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7656" name="AutoShape 8"/>
          <p:cNvSpPr>
            <a:spLocks noChangeArrowheads="1"/>
          </p:cNvSpPr>
          <p:nvPr/>
        </p:nvSpPr>
        <p:spPr bwMode="auto">
          <a:xfrm>
            <a:off x="1763688" y="5085184"/>
            <a:ext cx="3134880" cy="1340768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58421" rIns="81639" bIns="40820" anchor="ctr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Signal Efficiency = 66%</a:t>
            </a: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Background Rejection:</a:t>
            </a: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   77% for beam </a:t>
            </a:r>
            <a:r>
              <a:rPr lang="en-US" sz="2000" dirty="0" err="1">
                <a:solidFill>
                  <a:srgbClr val="000000"/>
                </a:solidFill>
                <a:cs typeface="Arial" charset="0"/>
              </a:rPr>
              <a:t>ν</a:t>
            </a:r>
            <a:r>
              <a:rPr lang="en-US" sz="2000" baseline="-33000" dirty="0" err="1">
                <a:solidFill>
                  <a:srgbClr val="000000"/>
                </a:solidFill>
                <a:cs typeface="Arial" charset="0"/>
              </a:rPr>
              <a:t>e</a:t>
            </a:r>
            <a:r>
              <a:rPr lang="en-US" sz="2000" dirty="0">
                <a:solidFill>
                  <a:srgbClr val="000000"/>
                </a:solidFill>
                <a:cs typeface="Arial" charset="0"/>
              </a:rPr>
              <a:t> </a:t>
            </a: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000" dirty="0">
                <a:solidFill>
                  <a:srgbClr val="000000"/>
                </a:solidFill>
                <a:cs typeface="Arial" charset="0"/>
              </a:rPr>
              <a:t>   99% for NC  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       </a:t>
            </a:r>
          </a:p>
        </p:txBody>
      </p:sp>
      <p:pic>
        <p:nvPicPr>
          <p:cNvPr id="1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548680"/>
            <a:ext cx="3059832" cy="2905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テキスト ボックス 13"/>
          <p:cNvSpPr txBox="1"/>
          <p:nvPr/>
        </p:nvSpPr>
        <p:spPr bwMode="auto">
          <a:xfrm>
            <a:off x="1547664" y="2564904"/>
            <a:ext cx="2792752" cy="52322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sz="2800" dirty="0" smtClean="0">
                <a:solidFill>
                  <a:srgbClr val="000000"/>
                </a:solidFill>
                <a:latin typeface="Times New Roman" pitchFamily="18" charset="0"/>
              </a:rPr>
              <a:t>6 events remained</a:t>
            </a:r>
            <a:endParaRPr kumimoji="1" lang="ja-JP" altLang="en-US" sz="28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4129" y="3501009"/>
            <a:ext cx="3509871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テキスト ボックス 15"/>
          <p:cNvSpPr txBox="1"/>
          <p:nvPr/>
        </p:nvSpPr>
        <p:spPr bwMode="auto">
          <a:xfrm>
            <a:off x="179512" y="4509120"/>
            <a:ext cx="5445658" cy="52322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sz="2800" b="1" dirty="0" smtClean="0">
                <a:solidFill>
                  <a:srgbClr val="FF0000"/>
                </a:solidFill>
                <a:latin typeface="Times New Roman" pitchFamily="18" charset="0"/>
              </a:rPr>
              <a:t>6 final </a:t>
            </a:r>
            <a:r>
              <a:rPr lang="en-US" altLang="ja-JP" sz="2800" b="1" dirty="0" smtClean="0">
                <a:solidFill>
                  <a:srgbClr val="FF0000"/>
                </a:solidFill>
                <a:latin typeface="Times New Roman" pitchFamily="18" charset="0"/>
              </a:rPr>
              <a:t>candidate </a:t>
            </a:r>
            <a:r>
              <a:rPr kumimoji="1" lang="en-US" altLang="ja-JP" sz="2800" b="1" dirty="0" smtClean="0">
                <a:solidFill>
                  <a:srgbClr val="FF0000"/>
                </a:solidFill>
                <a:latin typeface="Times New Roman" pitchFamily="18" charset="0"/>
              </a:rPr>
              <a:t>events remained!</a:t>
            </a:r>
            <a:endParaRPr kumimoji="1" lang="ja-JP" altLang="en-US" sz="28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 bwMode="auto">
          <a:xfrm>
            <a:off x="7596336" y="5157192"/>
            <a:ext cx="1422184" cy="738664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Expected BG</a:t>
            </a:r>
          </a:p>
          <a:p>
            <a:r>
              <a:rPr kumimoji="1" lang="en-US" altLang="ja-JP" sz="2400" b="1" dirty="0" smtClean="0">
                <a:solidFill>
                  <a:srgbClr val="FF0000"/>
                </a:solidFill>
                <a:latin typeface="Times New Roman" pitchFamily="18" charset="0"/>
              </a:rPr>
              <a:t>1.5evts</a:t>
            </a:r>
            <a:endParaRPr kumimoji="1" lang="ja-JP" altLang="en-US" sz="24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cxnSp>
        <p:nvCxnSpPr>
          <p:cNvPr id="19" name="直線矢印コネクタ 18"/>
          <p:cNvCxnSpPr>
            <a:stCxn id="17" idx="1"/>
          </p:cNvCxnSpPr>
          <p:nvPr/>
        </p:nvCxnSpPr>
        <p:spPr bwMode="auto">
          <a:xfrm rot="10800000" flipV="1">
            <a:off x="6876256" y="5526524"/>
            <a:ext cx="720080" cy="566772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8" name="テキスト ボックス 17"/>
          <p:cNvSpPr txBox="1"/>
          <p:nvPr/>
        </p:nvSpPr>
        <p:spPr bwMode="auto">
          <a:xfrm>
            <a:off x="179512" y="6488668"/>
            <a:ext cx="6288901" cy="36933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 smtClean="0">
                <a:solidFill>
                  <a:srgbClr val="FF0000"/>
                </a:solidFill>
                <a:latin typeface="Times New Roman" pitchFamily="18" charset="0"/>
              </a:rPr>
              <a:t>Selection criteria &amp; cut values are fixed before analysis. Unbiased</a:t>
            </a:r>
            <a:endParaRPr kumimoji="1" lang="ja-JP" altLang="en-US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6" grpId="0" animBg="1"/>
      <p:bldP spid="14" grpId="0" animBg="1"/>
      <p:bldP spid="16" grpId="0" animBg="1"/>
      <p:bldP spid="17" grpId="0" animBg="1"/>
      <p:bldP spid="18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r>
              <a:rPr kumimoji="1" lang="en-US" altLang="ja-JP" dirty="0" smtClean="0"/>
              <a:t>Systematic error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B70E-023C-400E-91B7-7534895B02CC}" type="slidenum">
              <a:rPr lang="ja-JP" altLang="en-US" smtClean="0">
                <a:solidFill>
                  <a:srgbClr val="2E2E48"/>
                </a:solidFill>
              </a:rPr>
              <a:pPr/>
              <a:t>47</a:t>
            </a:fld>
            <a:endParaRPr lang="en-US" altLang="ja-JP">
              <a:solidFill>
                <a:srgbClr val="2E2E48"/>
              </a:solidFill>
            </a:endParaRPr>
          </a:p>
        </p:txBody>
      </p:sp>
      <p:pic>
        <p:nvPicPr>
          <p:cNvPr id="440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980728"/>
            <a:ext cx="6444209" cy="279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365104"/>
            <a:ext cx="7806374" cy="93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5517232"/>
            <a:ext cx="3991186" cy="389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テキスト ボックス 8"/>
          <p:cNvSpPr txBox="1"/>
          <p:nvPr/>
        </p:nvSpPr>
        <p:spPr bwMode="auto">
          <a:xfrm>
            <a:off x="4716016" y="3789040"/>
            <a:ext cx="27453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Smaller error for larger S/N</a:t>
            </a:r>
            <a:endParaRPr kumimoji="1"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 bwMode="auto">
          <a:xfrm>
            <a:off x="6372200" y="1196752"/>
            <a:ext cx="2628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Further improvements are planned. </a:t>
            </a:r>
            <a:r>
              <a:rPr lang="en-US" altLang="ja-JP" dirty="0" err="1" smtClean="0">
                <a:solidFill>
                  <a:srgbClr val="000000"/>
                </a:solidFill>
                <a:latin typeface="Times New Roman" pitchFamily="18" charset="0"/>
              </a:rPr>
              <a:t>Eg</a:t>
            </a:r>
            <a:r>
              <a:rPr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. Inclusion of NA61 </a:t>
            </a:r>
            <a:r>
              <a:rPr lang="en-US" altLang="ja-JP" dirty="0" err="1" smtClean="0">
                <a:solidFill>
                  <a:srgbClr val="000000"/>
                </a:solidFill>
                <a:latin typeface="Times New Roman" pitchFamily="18" charset="0"/>
              </a:rPr>
              <a:t>Kaon</a:t>
            </a:r>
            <a:r>
              <a:rPr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 results, etc</a:t>
            </a:r>
            <a:endParaRPr kumimoji="1"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Number of events summary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B70E-023C-400E-91B7-7534895B02CC}" type="slidenum">
              <a:rPr lang="ja-JP" altLang="en-US" smtClean="0">
                <a:solidFill>
                  <a:srgbClr val="2E2E48"/>
                </a:solidFill>
              </a:rPr>
              <a:pPr/>
              <a:t>48</a:t>
            </a:fld>
            <a:endParaRPr lang="en-US" altLang="ja-JP">
              <a:solidFill>
                <a:srgbClr val="2E2E48"/>
              </a:solidFill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/>
        </p:nvGraphicFramePr>
        <p:xfrm>
          <a:off x="323528" y="1340768"/>
          <a:ext cx="8494713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4118"/>
                <a:gridCol w="2468880"/>
                <a:gridCol w="1021080"/>
                <a:gridCol w="1021080"/>
                <a:gridCol w="1519555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</a:rPr>
                        <a:t>Beam</a:t>
                      </a:r>
                    </a:p>
                    <a:p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n</a:t>
                      </a:r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</a:rPr>
                        <a:t>NC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n</a:t>
                      </a:r>
                      <a:r>
                        <a:rPr kumimoji="1" lang="en-US" altLang="ja-JP" sz="2400" baseline="-250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sym typeface="Wingdings" pitchFamily="2" charset="2"/>
                        </a:rPr>
                        <a:t></a:t>
                      </a:r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Symbol" pitchFamily="18" charset="2"/>
                          <a:sym typeface="Wingdings" pitchFamily="2" charset="2"/>
                        </a:rPr>
                        <a:t>n</a:t>
                      </a:r>
                      <a:r>
                        <a:rPr kumimoji="1" lang="en-US" altLang="ja-JP" sz="2400" baseline="-25000" dirty="0" smtClean="0">
                          <a:solidFill>
                            <a:schemeClr val="tx1"/>
                          </a:solidFill>
                          <a:sym typeface="Wingdings" pitchFamily="2" charset="2"/>
                        </a:rPr>
                        <a:t>e</a:t>
                      </a:r>
                    </a:p>
                    <a:p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sym typeface="Wingdings" pitchFamily="2" charset="2"/>
                        </a:rPr>
                        <a:t>(sol term)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3200" dirty="0" smtClean="0"/>
                        <a:t>Expected</a:t>
                      </a:r>
                    </a:p>
                    <a:p>
                      <a:r>
                        <a:rPr kumimoji="1" lang="en-US" altLang="ja-JP" sz="3200" dirty="0" smtClean="0"/>
                        <a:t>BG</a:t>
                      </a:r>
                      <a:endParaRPr kumimoji="1" lang="ja-JP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4800" dirty="0" smtClean="0"/>
                        <a:t>1.5±0.3</a:t>
                      </a:r>
                      <a:endParaRPr kumimoji="1" lang="ja-JP" altLang="en-US" sz="48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3600" dirty="0" smtClean="0"/>
                        <a:t>0.8</a:t>
                      </a:r>
                      <a:endParaRPr kumimoji="1" lang="ja-JP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3600" dirty="0" smtClean="0"/>
                        <a:t>0.6</a:t>
                      </a:r>
                      <a:endParaRPr kumimoji="1" lang="ja-JP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3600" dirty="0" smtClean="0"/>
                        <a:t>0.1</a:t>
                      </a:r>
                      <a:endParaRPr kumimoji="1" lang="ja-JP" altLang="en-US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3200" dirty="0" smtClean="0"/>
                        <a:t>Observed</a:t>
                      </a:r>
                      <a:endParaRPr kumimoji="1" lang="ja-JP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4800" dirty="0" smtClean="0"/>
                        <a:t>6</a:t>
                      </a:r>
                      <a:endParaRPr kumimoji="1" lang="ja-JP" altLang="en-US" sz="48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5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780928"/>
            <a:ext cx="12477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正方形/長方形 8"/>
          <p:cNvSpPr/>
          <p:nvPr/>
        </p:nvSpPr>
        <p:spPr>
          <a:xfrm>
            <a:off x="251520" y="4523636"/>
            <a:ext cx="87849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3200" dirty="0"/>
              <a:t>P</a:t>
            </a:r>
            <a:r>
              <a:rPr lang="en-US" altLang="ja-JP" sz="3200" dirty="0" smtClean="0"/>
              <a:t>robability to observe six or more events if </a:t>
            </a:r>
            <a:r>
              <a:rPr lang="en-US" altLang="ja-JP" sz="3200" dirty="0" smtClean="0">
                <a:latin typeface="Symbol" pitchFamily="18" charset="2"/>
              </a:rPr>
              <a:t>q</a:t>
            </a:r>
            <a:r>
              <a:rPr lang="en-US" altLang="ja-JP" sz="3200" baseline="-25000" dirty="0" smtClean="0"/>
              <a:t>13</a:t>
            </a:r>
            <a:r>
              <a:rPr lang="en-US" altLang="ja-JP" sz="3200" dirty="0" smtClean="0"/>
              <a:t>=0: </a:t>
            </a:r>
            <a:r>
              <a:rPr lang="en-US" altLang="ja-JP" sz="4400" b="1" dirty="0" smtClean="0">
                <a:solidFill>
                  <a:srgbClr val="FF0000"/>
                </a:solidFill>
              </a:rPr>
              <a:t>0.007</a:t>
            </a:r>
            <a:endParaRPr lang="en-US" altLang="ja-JP" sz="3200" b="1" dirty="0" smtClean="0">
              <a:solidFill>
                <a:srgbClr val="FF0000"/>
              </a:solidFill>
            </a:endParaRPr>
          </a:p>
          <a:p>
            <a:pPr algn="ctr"/>
            <a:r>
              <a:rPr lang="en-US" altLang="ja-JP" sz="3200" dirty="0" smtClean="0"/>
              <a:t>(</a:t>
            </a:r>
            <a:r>
              <a:rPr lang="en-US" altLang="ja-JP" sz="3600" b="1" dirty="0" smtClean="0">
                <a:solidFill>
                  <a:srgbClr val="FF0000"/>
                </a:solidFill>
              </a:rPr>
              <a:t>2.5 </a:t>
            </a:r>
            <a:r>
              <a:rPr lang="en-US" altLang="ja-JP" sz="3600" b="1" dirty="0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US" altLang="ja-JP" sz="3200" dirty="0" smtClean="0">
                <a:latin typeface="Symbol" pitchFamily="18" charset="2"/>
              </a:rPr>
              <a:t> </a:t>
            </a:r>
            <a:r>
              <a:rPr lang="en-US" altLang="ja-JP" sz="3200" dirty="0" smtClean="0"/>
              <a:t>  significance) </a:t>
            </a:r>
            <a:endParaRPr lang="en-US" altLang="ja-JP" sz="32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タイトル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r>
              <a:rPr lang="en-US" altLang="ja-JP" dirty="0" smtClean="0"/>
              <a:t>A candidate</a:t>
            </a:r>
            <a:endParaRPr lang="ja-JP" alt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8B65F-7803-49AD-B2BF-98DCDCE9BF2C}" type="slidenum">
              <a:rPr lang="en-US" altLang="ja-JP" smtClean="0"/>
              <a:pPr>
                <a:defRPr/>
              </a:pPr>
              <a:t>49</a:t>
            </a:fld>
            <a:endParaRPr lang="en-US" altLang="ja-JP"/>
          </a:p>
        </p:txBody>
      </p:sp>
      <p:pic>
        <p:nvPicPr>
          <p:cNvPr id="20484" name="図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692150"/>
            <a:ext cx="6842125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3"/>
          <p:cNvPicPr>
            <a:picLocks noChangeAspect="1" noChangeArrowheads="1"/>
          </p:cNvPicPr>
          <p:nvPr/>
        </p:nvPicPr>
        <p:blipFill>
          <a:blip r:embed="rId4" cstate="print"/>
          <a:srcRect b="63734"/>
          <a:stretch>
            <a:fillRect/>
          </a:stretch>
        </p:blipFill>
        <p:spPr bwMode="auto">
          <a:xfrm>
            <a:off x="1187450" y="5661025"/>
            <a:ext cx="71913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r>
              <a:rPr kumimoji="1" lang="en-US" altLang="ja-JP" dirty="0" smtClean="0"/>
              <a:t>Neutrino physics situation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79512" y="836712"/>
            <a:ext cx="8712968" cy="5832648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Especially since 1998, neutrino physics has made great progress</a:t>
            </a:r>
          </a:p>
          <a:p>
            <a:pPr lvl="1"/>
            <a:r>
              <a:rPr kumimoji="1" lang="en-US" altLang="ja-JP" dirty="0" smtClean="0"/>
              <a:t>Discovery of oscillation </a:t>
            </a:r>
            <a:r>
              <a:rPr lang="en-US" altLang="ja-JP" dirty="0" smtClean="0"/>
              <a:t>(</a:t>
            </a:r>
            <a:r>
              <a:rPr lang="en-US" altLang="ja-JP" dirty="0" smtClean="0">
                <a:latin typeface="Symbol" pitchFamily="18" charset="2"/>
              </a:rPr>
              <a:t>n</a:t>
            </a:r>
            <a:r>
              <a:rPr lang="en-US" altLang="ja-JP" baseline="-25000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 disappearance) in </a:t>
            </a:r>
            <a:r>
              <a:rPr lang="en-US" altLang="ja-JP" dirty="0" err="1" smtClean="0"/>
              <a:t>atm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Symbol" pitchFamily="18" charset="2"/>
              </a:rPr>
              <a:t>n</a:t>
            </a:r>
            <a:r>
              <a:rPr lang="en-US" altLang="ja-JP" dirty="0" smtClean="0"/>
              <a:t> </a:t>
            </a:r>
            <a:r>
              <a:rPr kumimoji="1" lang="en-US" altLang="ja-JP" dirty="0" smtClean="0"/>
              <a:t>by SK (98)</a:t>
            </a:r>
          </a:p>
          <a:p>
            <a:pPr lvl="2"/>
            <a:r>
              <a:rPr kumimoji="1" lang="en-US" altLang="ja-JP" dirty="0" smtClean="0"/>
              <a:t>Confirmation in acc </a:t>
            </a:r>
            <a:r>
              <a:rPr kumimoji="1" lang="en-US" altLang="ja-JP" dirty="0" smtClean="0">
                <a:latin typeface="Symbol" pitchFamily="18" charset="2"/>
              </a:rPr>
              <a:t>n</a:t>
            </a:r>
            <a:r>
              <a:rPr kumimoji="1" lang="en-US" altLang="ja-JP" dirty="0" smtClean="0"/>
              <a:t> beam by K2K(2004)/MINOS(2006)</a:t>
            </a:r>
          </a:p>
          <a:p>
            <a:pPr lvl="1"/>
            <a:r>
              <a:rPr lang="en-US" altLang="ja-JP" dirty="0" smtClean="0">
                <a:latin typeface="Symbol" pitchFamily="18" charset="2"/>
              </a:rPr>
              <a:t>n</a:t>
            </a:r>
            <a:r>
              <a:rPr lang="en-US" altLang="ja-JP" baseline="-25000" dirty="0" smtClean="0"/>
              <a:t>e</a:t>
            </a:r>
            <a:r>
              <a:rPr lang="en-US" altLang="ja-JP" dirty="0" smtClean="0"/>
              <a:t> disappearance (</a:t>
            </a:r>
            <a:r>
              <a:rPr lang="en-US" altLang="ja-JP" dirty="0" smtClean="0">
                <a:sym typeface="Wingdings" pitchFamily="2" charset="2"/>
              </a:rPr>
              <a:t></a:t>
            </a:r>
            <a:r>
              <a:rPr lang="en-US" altLang="ja-JP" dirty="0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baseline="-25000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ja-JP" dirty="0" smtClean="0">
                <a:latin typeface="Symbol" pitchFamily="18" charset="2"/>
                <a:sym typeface="Wingdings" pitchFamily="2" charset="2"/>
              </a:rPr>
              <a:t>/</a:t>
            </a:r>
            <a:r>
              <a:rPr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baseline="-25000" dirty="0" err="1" smtClean="0">
                <a:latin typeface="Symbol" pitchFamily="18" charset="2"/>
                <a:sym typeface="Wingdings" pitchFamily="2" charset="2"/>
              </a:rPr>
              <a:t>t</a:t>
            </a:r>
            <a:r>
              <a:rPr lang="en-US" altLang="ja-JP" dirty="0" smtClean="0">
                <a:latin typeface="Symbol" pitchFamily="18" charset="2"/>
                <a:sym typeface="Wingdings" pitchFamily="2" charset="2"/>
              </a:rPr>
              <a:t>)</a:t>
            </a:r>
            <a:r>
              <a:rPr lang="en-US" altLang="ja-JP" dirty="0" smtClean="0">
                <a:sym typeface="Wingdings" pitchFamily="2" charset="2"/>
              </a:rPr>
              <a:t> established by solar neutrino measurements by SNO/SK (2002)</a:t>
            </a:r>
          </a:p>
          <a:p>
            <a:pPr lvl="2"/>
            <a:r>
              <a:rPr kumimoji="1" lang="en-US" altLang="ja-JP" dirty="0" smtClean="0">
                <a:sym typeface="Wingdings" pitchFamily="2" charset="2"/>
              </a:rPr>
              <a:t>Confirmation in reactor </a:t>
            </a:r>
            <a:r>
              <a:rPr kumimoji="1" lang="en-US" altLang="ja-JP" dirty="0" smtClean="0">
                <a:latin typeface="Symbol" pitchFamily="18" charset="2"/>
                <a:sym typeface="Wingdings" pitchFamily="2" charset="2"/>
              </a:rPr>
              <a:t>n</a:t>
            </a:r>
            <a:r>
              <a:rPr kumimoji="1" lang="en-US" altLang="ja-JP" dirty="0" smtClean="0">
                <a:sym typeface="Wingdings" pitchFamily="2" charset="2"/>
              </a:rPr>
              <a:t> by </a:t>
            </a:r>
            <a:r>
              <a:rPr kumimoji="1" lang="en-US" altLang="ja-JP" dirty="0" err="1" smtClean="0">
                <a:sym typeface="Wingdings" pitchFamily="2" charset="2"/>
              </a:rPr>
              <a:t>KamLAND</a:t>
            </a:r>
            <a:r>
              <a:rPr kumimoji="1" lang="en-US" altLang="ja-JP" dirty="0" smtClean="0">
                <a:sym typeface="Wingdings" pitchFamily="2" charset="2"/>
              </a:rPr>
              <a:t> (2004)</a:t>
            </a: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OPERA observed first </a:t>
            </a:r>
            <a:r>
              <a:rPr kumimoji="1"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kumimoji="1" lang="en-US" altLang="ja-JP" baseline="-25000" dirty="0" err="1" smtClean="0">
                <a:latin typeface="Symbol" pitchFamily="18" charset="2"/>
                <a:sym typeface="Wingdings" pitchFamily="2" charset="2"/>
              </a:rPr>
              <a:t>t</a:t>
            </a:r>
            <a:r>
              <a:rPr kumimoji="1" lang="en-US" altLang="ja-JP" dirty="0" smtClean="0">
                <a:sym typeface="Wingdings" pitchFamily="2" charset="2"/>
              </a:rPr>
              <a:t> appearance candidate (2010)</a:t>
            </a:r>
          </a:p>
          <a:p>
            <a:r>
              <a:rPr lang="en-US" altLang="ja-JP" dirty="0" smtClean="0">
                <a:sym typeface="Wingdings" pitchFamily="2" charset="2"/>
              </a:rPr>
              <a:t>Surprises </a:t>
            </a:r>
            <a:r>
              <a:rPr kumimoji="1" lang="en-US" altLang="ja-JP" dirty="0" smtClean="0">
                <a:sym typeface="Wingdings" pitchFamily="2" charset="2"/>
              </a:rPr>
              <a:t>(=Mysteries) are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Neutrino has really finite (but small) mass: First evidence of  violation of  Standard Model</a:t>
            </a: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Neutrino has finite (but big) flavor mixing (unlike quarks)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Lepton flavor is violated</a:t>
            </a:r>
            <a:endParaRPr kumimoji="1" lang="en-US" altLang="ja-JP" dirty="0" smtClean="0">
              <a:sym typeface="Wingdings" pitchFamily="2" charset="2"/>
            </a:endParaRPr>
          </a:p>
          <a:p>
            <a:r>
              <a:rPr lang="en-US" altLang="ja-JP" dirty="0" smtClean="0"/>
              <a:t>Unraveling full nature of neutrino could provide breakthrough to</a:t>
            </a:r>
            <a:r>
              <a:rPr lang="ja-JP" altLang="en-US" dirty="0" smtClean="0"/>
              <a:t> </a:t>
            </a:r>
            <a:r>
              <a:rPr lang="en-US" altLang="ja-JP" dirty="0" smtClean="0"/>
              <a:t>approach our goals of particle physics</a:t>
            </a:r>
            <a:endParaRPr kumimoji="1" lang="en-US" altLang="ja-JP" dirty="0" smtClean="0">
              <a:sym typeface="Wingdings" pitchFamily="2" charset="2"/>
            </a:endParaRPr>
          </a:p>
          <a:p>
            <a:pPr lvl="1"/>
            <a:endParaRPr kumimoji="1" lang="en-US" altLang="ja-JP" dirty="0" smtClean="0">
              <a:sym typeface="Wingdings" pitchFamily="2" charset="2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B70E-023C-400E-91B7-7534895B02CC}" type="slidenum">
              <a:rPr lang="ja-JP" altLang="en-US" smtClean="0">
                <a:solidFill>
                  <a:srgbClr val="2E2E48"/>
                </a:solidFill>
              </a:rPr>
              <a:pPr/>
              <a:t>5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r>
              <a:rPr kumimoji="1" lang="en-US" altLang="ja-JP" dirty="0" smtClean="0"/>
              <a:t>Vertex distribution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B70E-023C-400E-91B7-7534895B02CC}" type="slidenum">
              <a:rPr lang="ja-JP" altLang="en-US" smtClean="0">
                <a:solidFill>
                  <a:srgbClr val="2E2E48"/>
                </a:solidFill>
              </a:rPr>
              <a:pPr/>
              <a:t>50</a:t>
            </a:fld>
            <a:endParaRPr lang="en-US" altLang="ja-JP">
              <a:solidFill>
                <a:srgbClr val="2E2E48"/>
              </a:solidFill>
            </a:endParaRPr>
          </a:p>
        </p:txBody>
      </p:sp>
      <p:pic>
        <p:nvPicPr>
          <p:cNvPr id="634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80728"/>
            <a:ext cx="7560840" cy="5300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764704"/>
            <a:ext cx="396044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r>
              <a:rPr lang="en-US" altLang="ja-JP" dirty="0" smtClean="0">
                <a:latin typeface="Symbol" pitchFamily="18" charset="2"/>
              </a:rPr>
              <a:t>q</a:t>
            </a:r>
            <a:r>
              <a:rPr lang="en-US" altLang="ja-JP" baseline="-25000" dirty="0" smtClean="0"/>
              <a:t>13</a:t>
            </a:r>
            <a:r>
              <a:rPr lang="en-US" altLang="ja-JP" dirty="0" smtClean="0"/>
              <a:t> measurements </a:t>
            </a:r>
            <a:endParaRPr lang="ja-JP" altLang="en-US" dirty="0" smtClean="0"/>
          </a:p>
        </p:txBody>
      </p:sp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765175"/>
            <a:ext cx="3995737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線コネクタ 7"/>
          <p:cNvCxnSpPr/>
          <p:nvPr/>
        </p:nvCxnSpPr>
        <p:spPr>
          <a:xfrm rot="5400000">
            <a:off x="1266820" y="2600846"/>
            <a:ext cx="215900" cy="0"/>
          </a:xfrm>
          <a:prstGeom prst="line">
            <a:avLst/>
          </a:prstGeom>
          <a:ln w="762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 rot="16200000" flipH="1">
            <a:off x="4500563" y="2492375"/>
            <a:ext cx="2952750" cy="73025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6" name="テキスト ボックス 11"/>
          <p:cNvSpPr txBox="1">
            <a:spLocks noChangeArrowheads="1"/>
          </p:cNvSpPr>
          <p:nvPr/>
        </p:nvSpPr>
        <p:spPr bwMode="auto">
          <a:xfrm>
            <a:off x="3059832" y="1628800"/>
            <a:ext cx="21859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 dirty="0" err="1">
                <a:solidFill>
                  <a:srgbClr val="0070C0"/>
                </a:solidFill>
              </a:rPr>
              <a:t>Chooz</a:t>
            </a:r>
            <a:r>
              <a:rPr lang="en-US" altLang="ja-JP" sz="2000" b="1" dirty="0">
                <a:solidFill>
                  <a:srgbClr val="0070C0"/>
                </a:solidFill>
              </a:rPr>
              <a:t> experiment</a:t>
            </a:r>
          </a:p>
          <a:p>
            <a:r>
              <a:rPr lang="en-US" altLang="ja-JP" sz="2000" b="1" dirty="0">
                <a:solidFill>
                  <a:srgbClr val="0070C0"/>
                </a:solidFill>
              </a:rPr>
              <a:t>90% CL limit.</a:t>
            </a:r>
          </a:p>
        </p:txBody>
      </p:sp>
      <p:cxnSp>
        <p:nvCxnSpPr>
          <p:cNvPr id="14" name="直線矢印コネクタ 13"/>
          <p:cNvCxnSpPr/>
          <p:nvPr/>
        </p:nvCxnSpPr>
        <p:spPr>
          <a:xfrm rot="10800000" flipV="1">
            <a:off x="1475656" y="1916112"/>
            <a:ext cx="1656482" cy="64879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rot="16200000" flipH="1">
            <a:off x="5435600" y="1844675"/>
            <a:ext cx="431800" cy="4318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9" name="テキスト ボックス 18"/>
          <p:cNvSpPr txBox="1">
            <a:spLocks noChangeArrowheads="1"/>
          </p:cNvSpPr>
          <p:nvPr/>
        </p:nvSpPr>
        <p:spPr bwMode="auto">
          <a:xfrm>
            <a:off x="1243708" y="5064224"/>
            <a:ext cx="1238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rgbClr val="2E2E48"/>
                </a:solidFill>
              </a:rPr>
              <a:t>(</a:t>
            </a:r>
            <a:r>
              <a:rPr lang="en-US" altLang="ja-JP" sz="2000">
                <a:solidFill>
                  <a:srgbClr val="2E2E48"/>
                </a:solidFill>
                <a:latin typeface="Symbol" pitchFamily="18" charset="2"/>
              </a:rPr>
              <a:t>D</a:t>
            </a:r>
            <a:r>
              <a:rPr lang="en-US" altLang="ja-JP" sz="2000">
                <a:solidFill>
                  <a:srgbClr val="2E2E48"/>
                </a:solidFill>
              </a:rPr>
              <a:t>m</a:t>
            </a:r>
            <a:r>
              <a:rPr lang="en-US" altLang="ja-JP" sz="2000" baseline="-25000">
                <a:solidFill>
                  <a:srgbClr val="2E2E48"/>
                </a:solidFill>
              </a:rPr>
              <a:t>23</a:t>
            </a:r>
            <a:r>
              <a:rPr lang="en-US" altLang="ja-JP" sz="2000" baseline="30000">
                <a:solidFill>
                  <a:srgbClr val="2E2E48"/>
                </a:solidFill>
              </a:rPr>
              <a:t>2</a:t>
            </a:r>
            <a:r>
              <a:rPr lang="en-US" altLang="ja-JP" sz="2000">
                <a:solidFill>
                  <a:srgbClr val="2E2E48"/>
                </a:solidFill>
              </a:rPr>
              <a:t>&gt;0)</a:t>
            </a:r>
            <a:endParaRPr lang="ja-JP" altLang="en-US" sz="2000">
              <a:solidFill>
                <a:srgbClr val="2E2E48"/>
              </a:solidFill>
            </a:endParaRPr>
          </a:p>
        </p:txBody>
      </p:sp>
      <p:sp>
        <p:nvSpPr>
          <p:cNvPr id="22540" name="テキスト ボックス 19"/>
          <p:cNvSpPr txBox="1">
            <a:spLocks noChangeArrowheads="1"/>
          </p:cNvSpPr>
          <p:nvPr/>
        </p:nvSpPr>
        <p:spPr bwMode="auto">
          <a:xfrm>
            <a:off x="6284021" y="5064224"/>
            <a:ext cx="1238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rgbClr val="2E2E48"/>
                </a:solidFill>
              </a:rPr>
              <a:t>(</a:t>
            </a:r>
            <a:r>
              <a:rPr lang="en-US" altLang="ja-JP" sz="2000">
                <a:solidFill>
                  <a:srgbClr val="2E2E48"/>
                </a:solidFill>
                <a:latin typeface="Symbol" pitchFamily="18" charset="2"/>
              </a:rPr>
              <a:t>D</a:t>
            </a:r>
            <a:r>
              <a:rPr lang="en-US" altLang="ja-JP" sz="2000">
                <a:solidFill>
                  <a:srgbClr val="2E2E48"/>
                </a:solidFill>
              </a:rPr>
              <a:t>m</a:t>
            </a:r>
            <a:r>
              <a:rPr lang="en-US" altLang="ja-JP" sz="2000" baseline="-25000">
                <a:solidFill>
                  <a:srgbClr val="2E2E48"/>
                </a:solidFill>
              </a:rPr>
              <a:t>23</a:t>
            </a:r>
            <a:r>
              <a:rPr lang="en-US" altLang="ja-JP" sz="2000" baseline="30000">
                <a:solidFill>
                  <a:srgbClr val="2E2E48"/>
                </a:solidFill>
              </a:rPr>
              <a:t>2</a:t>
            </a:r>
            <a:r>
              <a:rPr lang="en-US" altLang="ja-JP" sz="2000">
                <a:solidFill>
                  <a:srgbClr val="2E2E48"/>
                </a:solidFill>
              </a:rPr>
              <a:t>&lt;0)</a:t>
            </a:r>
            <a:endParaRPr lang="ja-JP" altLang="en-US" sz="2000">
              <a:solidFill>
                <a:srgbClr val="2E2E48"/>
              </a:solidFill>
            </a:endParaRPr>
          </a:p>
        </p:txBody>
      </p:sp>
      <p:pic>
        <p:nvPicPr>
          <p:cNvPr id="2254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5445224"/>
            <a:ext cx="8193088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2" name="テキスト ボックス 16"/>
          <p:cNvSpPr txBox="1">
            <a:spLocks noChangeArrowheads="1"/>
          </p:cNvSpPr>
          <p:nvPr/>
        </p:nvSpPr>
        <p:spPr bwMode="auto">
          <a:xfrm>
            <a:off x="3620196" y="5962749"/>
            <a:ext cx="1524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dirty="0"/>
              <a:t>Central value</a:t>
            </a:r>
            <a:endParaRPr lang="ja-JP" altLang="en-US" b="1" dirty="0"/>
          </a:p>
        </p:txBody>
      </p:sp>
      <p:sp>
        <p:nvSpPr>
          <p:cNvPr id="17" name="テキスト ボックス 16"/>
          <p:cNvSpPr txBox="1">
            <a:spLocks noChangeArrowheads="1"/>
          </p:cNvSpPr>
          <p:nvPr/>
        </p:nvSpPr>
        <p:spPr bwMode="auto">
          <a:xfrm>
            <a:off x="3635896" y="5445224"/>
            <a:ext cx="15761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dirty="0" smtClean="0"/>
              <a:t>90%CL range</a:t>
            </a:r>
            <a:endParaRPr lang="ja-JP" altLang="en-US" b="1" dirty="0"/>
          </a:p>
        </p:txBody>
      </p:sp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1124744"/>
            <a:ext cx="6381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891468"/>
            <a:ext cx="10668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3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8752" y="1044110"/>
            <a:ext cx="1604764" cy="237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4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36296" y="836712"/>
            <a:ext cx="864096" cy="21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5" name="Picture 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67744" y="6309320"/>
            <a:ext cx="39528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143000"/>
          </a:xfrm>
        </p:spPr>
        <p:txBody>
          <a:bodyPr/>
          <a:lstStyle/>
          <a:p>
            <a:r>
              <a:rPr lang="en-US" altLang="ja-JP" sz="7200" dirty="0" smtClean="0"/>
              <a:t>J-PARC&amp;T2K</a:t>
            </a:r>
            <a:br>
              <a:rPr lang="en-US" altLang="ja-JP" sz="7200" dirty="0" smtClean="0"/>
            </a:br>
            <a:r>
              <a:rPr lang="en-US" altLang="ja-JP" sz="7200" dirty="0" smtClean="0"/>
              <a:t> status &amp; prospects</a:t>
            </a:r>
            <a:endParaRPr kumimoji="1" lang="ja-JP" altLang="en-US" sz="72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B70E-023C-400E-91B7-7534895B02CC}" type="slidenum">
              <a:rPr lang="ja-JP" altLang="en-US" smtClean="0">
                <a:solidFill>
                  <a:srgbClr val="2E2E48"/>
                </a:solidFill>
              </a:rPr>
              <a:pPr/>
              <a:t>52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830290"/>
            <a:ext cx="8028384" cy="602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29320"/>
          </a:xfrm>
        </p:spPr>
        <p:txBody>
          <a:bodyPr/>
          <a:lstStyle/>
          <a:p>
            <a:r>
              <a:rPr lang="en-US" altLang="ja-JP" u="sng" dirty="0" smtClean="0">
                <a:latin typeface="Calibri" charset="0"/>
                <a:ea typeface="MS UI Gothic" pitchFamily="50" charset="-128"/>
              </a:rPr>
              <a:t>Earthquake on Mar. 11th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0" y="764704"/>
            <a:ext cx="4139952" cy="2880320"/>
          </a:xfrm>
          <a:solidFill>
            <a:schemeClr val="accent2">
              <a:lumMod val="90000"/>
            </a:schemeClr>
          </a:solidFill>
        </p:spPr>
        <p:txBody>
          <a:bodyPr>
            <a:normAutofit fontScale="85000" lnSpcReduction="20000"/>
          </a:bodyPr>
          <a:lstStyle/>
          <a:p>
            <a:pPr>
              <a:buFontTx/>
              <a:buChar char="•"/>
            </a:pPr>
            <a:r>
              <a:rPr lang="en-US" altLang="ja-JP" sz="2800" dirty="0" smtClean="0">
                <a:latin typeface="Calibri" charset="0"/>
              </a:rPr>
              <a:t>Happened at 14:46 on Mar. 11</a:t>
            </a:r>
            <a:r>
              <a:rPr lang="en-US" altLang="ja-JP" sz="2800" baseline="30000" dirty="0" smtClean="0">
                <a:latin typeface="Calibri" charset="0"/>
              </a:rPr>
              <a:t>th </a:t>
            </a:r>
            <a:endParaRPr lang="en-US" altLang="ja-JP" sz="2800" dirty="0" smtClean="0">
              <a:latin typeface="Calibri" charset="0"/>
            </a:endParaRPr>
          </a:p>
          <a:p>
            <a:pPr lvl="1">
              <a:buFontTx/>
              <a:buChar char="•"/>
            </a:pPr>
            <a:r>
              <a:rPr lang="en-US" altLang="ja-JP" sz="2400" dirty="0" smtClean="0">
                <a:latin typeface="Calibri" charset="0"/>
              </a:rPr>
              <a:t>Magnitude 9.0 in Richter scale</a:t>
            </a:r>
          </a:p>
          <a:p>
            <a:pPr lvl="1">
              <a:buFontTx/>
              <a:buChar char="•"/>
            </a:pPr>
            <a:r>
              <a:rPr lang="en-US" altLang="ja-JP" sz="2400" dirty="0" smtClean="0">
                <a:latin typeface="Calibri" charset="0"/>
              </a:rPr>
              <a:t>Seismic intensity 6+ at Tokai</a:t>
            </a:r>
          </a:p>
          <a:p>
            <a:pPr lvl="1">
              <a:buFontTx/>
              <a:buChar char="•"/>
            </a:pPr>
            <a:r>
              <a:rPr lang="en-US" altLang="ja-JP" sz="2400" dirty="0" smtClean="0">
                <a:latin typeface="Calibri" charset="0"/>
              </a:rPr>
              <a:t>No Tsunami reached to J-PARC</a:t>
            </a:r>
          </a:p>
          <a:p>
            <a:pPr lvl="1">
              <a:buFontTx/>
              <a:buChar char="•"/>
            </a:pPr>
            <a:r>
              <a:rPr lang="en-US" altLang="ja-JP" sz="2400" dirty="0" smtClean="0">
                <a:latin typeface="Calibri" charset="0"/>
              </a:rPr>
              <a:t>All of electric power was stopped </a:t>
            </a:r>
          </a:p>
          <a:p>
            <a:pPr lvl="1">
              <a:buFontTx/>
              <a:buChar char="•"/>
            </a:pPr>
            <a:r>
              <a:rPr lang="en-US" altLang="ja-JP" sz="2400" dirty="0" smtClean="0">
                <a:latin typeface="Calibri" charset="0"/>
              </a:rPr>
              <a:t>Maintenance day=Acc. not operated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half" idx="2"/>
          </p:nvPr>
        </p:nvSpPr>
        <p:spPr>
          <a:xfrm>
            <a:off x="611560" y="5877272"/>
            <a:ext cx="7416824" cy="692696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sz="4000" b="1" dirty="0" smtClean="0">
                <a:solidFill>
                  <a:srgbClr val="FF0000"/>
                </a:solidFill>
              </a:rPr>
              <a:t>No one injured T2K, KEK, J-PARC</a:t>
            </a:r>
            <a:endParaRPr kumimoji="1" lang="ja-JP" altLang="en-US" sz="4000" b="1" dirty="0">
              <a:solidFill>
                <a:srgbClr val="FF0000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E6E5ED-96E2-4C62-BF56-AB47483EB064}" type="slidenum">
              <a:rPr lang="ja-JP" altLang="en-US" smtClean="0"/>
              <a:pPr>
                <a:defRPr/>
              </a:pPr>
              <a:t>53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kumimoji="1" lang="en-US" altLang="ja-JP" dirty="0" smtClean="0"/>
              <a:t>Ground level damages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45F6D-8047-492A-A591-D0CA1D142289}" type="slidenum">
              <a:rPr lang="en-US" altLang="ja-JP" smtClean="0"/>
              <a:pPr>
                <a:defRPr/>
              </a:pPr>
              <a:t>54</a:t>
            </a:fld>
            <a:endParaRPr lang="en-US" altLang="ja-JP"/>
          </a:p>
        </p:txBody>
      </p:sp>
      <p:pic>
        <p:nvPicPr>
          <p:cNvPr id="5539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509120"/>
            <a:ext cx="3100979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9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764704"/>
            <a:ext cx="3096344" cy="194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99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2420888"/>
            <a:ext cx="4270598" cy="2068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98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124744"/>
            <a:ext cx="323722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https://lh4.googleusercontent.com/_XDuuUkbpsUY/TYw5chQJ2ZI/AAAAAAAAAXQ/TkwJx5GTEOw/s640/IMG_2701.jpg"/>
          <p:cNvPicPr>
            <a:picLocks noChangeAspect="1" noChangeArrowheads="1"/>
          </p:cNvPicPr>
          <p:nvPr/>
        </p:nvPicPr>
        <p:blipFill>
          <a:blip r:embed="rId7" cstate="print"/>
          <a:srcRect t="11024"/>
          <a:stretch>
            <a:fillRect/>
          </a:stretch>
        </p:blipFill>
        <p:spPr bwMode="auto">
          <a:xfrm>
            <a:off x="3419872" y="5013176"/>
            <a:ext cx="2588917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ttps://lh6.googleusercontent.com/_XDuuUkbpsUY/TYw5cnB7hZI/AAAAAAAAAXc/9CitbdZWDo0/s640/IMG_2702.jpg"/>
          <p:cNvPicPr>
            <a:picLocks noChangeAspect="1" noChangeArrowheads="1"/>
          </p:cNvPicPr>
          <p:nvPr/>
        </p:nvPicPr>
        <p:blipFill>
          <a:blip r:embed="rId8" cstate="print"/>
          <a:srcRect t="5511"/>
          <a:stretch>
            <a:fillRect/>
          </a:stretch>
        </p:blipFill>
        <p:spPr bwMode="auto">
          <a:xfrm>
            <a:off x="6228184" y="5013176"/>
            <a:ext cx="2602862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コンテンツ プレースホルダ 3" descr="PAPs_08-0311-1639.jpg"/>
          <p:cNvPicPr>
            <a:picLocks noChangeAspect="1"/>
          </p:cNvPicPr>
          <p:nvPr/>
        </p:nvPicPr>
        <p:blipFill>
          <a:blip r:embed="rId9" cstate="print"/>
          <a:srcRect l="8858" r="26336" b="9596"/>
          <a:stretch>
            <a:fillRect/>
          </a:stretch>
        </p:blipFill>
        <p:spPr bwMode="auto">
          <a:xfrm>
            <a:off x="6516216" y="2852936"/>
            <a:ext cx="2448272" cy="2049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テキスト ボックス 13"/>
          <p:cNvSpPr txBox="1"/>
          <p:nvPr/>
        </p:nvSpPr>
        <p:spPr>
          <a:xfrm>
            <a:off x="2483768" y="2852936"/>
            <a:ext cx="732893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LINAC</a:t>
            </a:r>
            <a:endParaRPr kumimoji="1" lang="ja-JP" altLang="en-US" sz="1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483768" y="4509120"/>
            <a:ext cx="732893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LINAC</a:t>
            </a:r>
            <a:endParaRPr kumimoji="1" lang="ja-JP" altLang="en-US" sz="1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419872" y="6453336"/>
            <a:ext cx="1435008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Neutrino (Dump)</a:t>
            </a:r>
            <a:endParaRPr kumimoji="1" lang="ja-JP" altLang="en-US" sz="1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228184" y="5013176"/>
            <a:ext cx="1435008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Neutrino (Dump)</a:t>
            </a:r>
            <a:endParaRPr kumimoji="1" lang="ja-JP" altLang="en-US" sz="1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516216" y="2852936"/>
            <a:ext cx="1194558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Neutrino (TS)</a:t>
            </a:r>
            <a:endParaRPr kumimoji="1" lang="ja-JP" altLang="en-US" sz="14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236296" y="2420888"/>
            <a:ext cx="1342034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RCS (</a:t>
            </a:r>
            <a:r>
              <a:rPr lang="en-US" altLang="ja-JP" sz="1400" dirty="0" err="1" smtClean="0"/>
              <a:t>elec</a:t>
            </a:r>
            <a:r>
              <a:rPr lang="en-US" altLang="ja-JP" sz="1400" dirty="0" smtClean="0"/>
              <a:t> yard)</a:t>
            </a:r>
            <a:endParaRPr kumimoji="1" lang="ja-JP" altLang="en-US" sz="1400" dirty="0"/>
          </a:p>
        </p:txBody>
      </p:sp>
      <p:cxnSp>
        <p:nvCxnSpPr>
          <p:cNvPr id="22" name="直線矢印コネクタ 21"/>
          <p:cNvCxnSpPr/>
          <p:nvPr/>
        </p:nvCxnSpPr>
        <p:spPr>
          <a:xfrm rot="16200000" flipH="1">
            <a:off x="1907704" y="2996952"/>
            <a:ext cx="864096" cy="72008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rot="5400000" flipH="1" flipV="1">
            <a:off x="1655676" y="4329100"/>
            <a:ext cx="1368152" cy="432048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rot="16200000" flipV="1">
            <a:off x="3779912" y="4221088"/>
            <a:ext cx="1584176" cy="576064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>
            <a:stCxn id="17" idx="1"/>
          </p:cNvCxnSpPr>
          <p:nvPr/>
        </p:nvCxnSpPr>
        <p:spPr>
          <a:xfrm rot="10800000">
            <a:off x="4355976" y="3789041"/>
            <a:ext cx="1872208" cy="1378025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rot="10800000">
            <a:off x="4283968" y="3212976"/>
            <a:ext cx="2232248" cy="36004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 rot="5400000">
            <a:off x="3563888" y="1340768"/>
            <a:ext cx="1944216" cy="1944216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467544" y="3429000"/>
            <a:ext cx="5329279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Severe subsidence here and there (1~2m depth)</a:t>
            </a:r>
          </a:p>
          <a:p>
            <a:r>
              <a:rPr lang="en-US" altLang="ja-JP" sz="2000" b="1" dirty="0" smtClean="0"/>
              <a:t>Near by piping/cabling were damaged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kumimoji="1" lang="en-US" altLang="ja-JP" dirty="0" smtClean="0"/>
              <a:t>Being rapidly repaired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45F6D-8047-492A-A591-D0CA1D142289}" type="slidenum">
              <a:rPr lang="en-US" altLang="ja-JP" smtClean="0"/>
              <a:pPr>
                <a:defRPr/>
              </a:pPr>
              <a:t>55</a:t>
            </a:fld>
            <a:endParaRPr lang="en-US" altLang="ja-JP"/>
          </a:p>
        </p:txBody>
      </p:sp>
      <p:pic>
        <p:nvPicPr>
          <p:cNvPr id="5" name="Picture 2" descr="https://lh6.googleusercontent.com/_XDuuUkbpsUY/TYw5cnB7hZI/AAAAAAAAAXc/9CitbdZWDo0/s640/IMG_2702.jpg"/>
          <p:cNvPicPr>
            <a:picLocks noChangeAspect="1" noChangeArrowheads="1"/>
          </p:cNvPicPr>
          <p:nvPr/>
        </p:nvPicPr>
        <p:blipFill>
          <a:blip r:embed="rId3" cstate="print"/>
          <a:srcRect t="5511"/>
          <a:stretch>
            <a:fillRect/>
          </a:stretch>
        </p:blipFill>
        <p:spPr bwMode="auto">
          <a:xfrm>
            <a:off x="251520" y="4005064"/>
            <a:ext cx="365760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Ishida\Documents\JPARCnu\Photos\110501-\CA393510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077072"/>
            <a:ext cx="4064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50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1124744"/>
            <a:ext cx="3456384" cy="2565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501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980728"/>
            <a:ext cx="372951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右矢印 8"/>
          <p:cNvSpPr/>
          <p:nvPr/>
        </p:nvSpPr>
        <p:spPr>
          <a:xfrm>
            <a:off x="3563888" y="2204864"/>
            <a:ext cx="1440160" cy="10081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右矢印 9"/>
          <p:cNvSpPr/>
          <p:nvPr/>
        </p:nvSpPr>
        <p:spPr>
          <a:xfrm>
            <a:off x="3923928" y="5013176"/>
            <a:ext cx="936104" cy="10081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23528" y="980728"/>
            <a:ext cx="62068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RCS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48064" y="1124744"/>
            <a:ext cx="62068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RCS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23528" y="4005064"/>
            <a:ext cx="174278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Neutrino (dump)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60032" y="4077072"/>
            <a:ext cx="174278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Neutrino (dump)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92696"/>
          </a:xfrm>
        </p:spPr>
        <p:txBody>
          <a:bodyPr/>
          <a:lstStyle/>
          <a:p>
            <a:r>
              <a:rPr lang="en-US" altLang="ja-JP" dirty="0" smtClean="0"/>
              <a:t>Equipments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692696"/>
            <a:ext cx="6372200" cy="3672408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Generally no fatal damages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LINAC floor, MR tunnel side pit, Near detector bottom floor once submerged under water</a:t>
            </a:r>
          </a:p>
          <a:p>
            <a:pPr lvl="1"/>
            <a:r>
              <a:rPr kumimoji="1" lang="en-US" altLang="ja-JP" dirty="0" smtClean="0"/>
              <a:t>Fixed in a few weeks</a:t>
            </a:r>
          </a:p>
          <a:p>
            <a:pPr lvl="1"/>
            <a:r>
              <a:rPr lang="en-US" altLang="ja-JP" dirty="0" smtClean="0"/>
              <a:t>No serious damages on components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Tunnel moved or bent ~ several cm</a:t>
            </a:r>
          </a:p>
          <a:p>
            <a:pPr lvl="1"/>
            <a:r>
              <a:rPr kumimoji="1" lang="en-US" altLang="ja-JP" dirty="0" smtClean="0"/>
              <a:t>Major alignment of many components need to be done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45F6D-8047-492A-A591-D0CA1D142289}" type="slidenum">
              <a:rPr lang="en-US" altLang="ja-JP" smtClean="0"/>
              <a:pPr>
                <a:defRPr/>
              </a:pPr>
              <a:t>56</a:t>
            </a:fld>
            <a:endParaRPr lang="en-US" altLang="ja-JP"/>
          </a:p>
        </p:txBody>
      </p:sp>
      <p:pic>
        <p:nvPicPr>
          <p:cNvPr id="5560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9624" y="548680"/>
            <a:ext cx="265437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60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437112"/>
            <a:ext cx="594896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4549" y="4509120"/>
            <a:ext cx="2489451" cy="187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図 3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51713" y="2420888"/>
            <a:ext cx="259228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テキスト ボックス 10"/>
          <p:cNvSpPr txBox="1"/>
          <p:nvPr/>
        </p:nvSpPr>
        <p:spPr>
          <a:xfrm>
            <a:off x="827584" y="443711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LINAC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r>
              <a:rPr kumimoji="1" lang="en-US" altLang="ja-JP" dirty="0" smtClean="0"/>
              <a:t>J-PARC Plan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752528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 smtClean="0"/>
              <a:t>We will resume J-PARC operation in Dec. 2011</a:t>
            </a:r>
          </a:p>
          <a:p>
            <a:r>
              <a:rPr lang="en-US" altLang="ja-JP" dirty="0" smtClean="0"/>
              <a:t>We plan to have &gt;2 “cycle”(~month) beam for users within JFY2011 (by the end of Mar,2012)</a:t>
            </a:r>
          </a:p>
          <a:p>
            <a:r>
              <a:rPr kumimoji="1" lang="en-US" altLang="ja-JP" dirty="0" smtClean="0"/>
              <a:t>LINAC energy recovery from 181MeV to 400MeV originally scheduled in 2012 was delayed to start July 2013</a:t>
            </a:r>
          </a:p>
          <a:p>
            <a:pPr lvl="1"/>
            <a:r>
              <a:rPr lang="en-US" altLang="ja-JP" dirty="0" smtClean="0"/>
              <a:t>User’s needs to take longer beam after long shutdown by the earthquake</a:t>
            </a:r>
          </a:p>
          <a:p>
            <a:pPr lvl="1"/>
            <a:r>
              <a:rPr lang="en-US" altLang="ja-JP" dirty="0" smtClean="0"/>
              <a:t>Delay of preparation caused by earthquake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45F6D-8047-492A-A591-D0CA1D142289}" type="slidenum">
              <a:rPr lang="en-US" altLang="ja-JP" smtClean="0"/>
              <a:pPr>
                <a:defRPr/>
              </a:pPr>
              <a:t>57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kumimoji="1" lang="en-US" altLang="ja-JP" dirty="0" smtClean="0"/>
              <a:t>T2K Expected sensitivities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E6E5ED-96E2-4C62-BF56-AB47483EB064}" type="slidenum">
              <a:rPr lang="ja-JP" altLang="en-US" smtClean="0"/>
              <a:pPr>
                <a:defRPr/>
              </a:pPr>
              <a:t>58</a:t>
            </a:fld>
            <a:endParaRPr lang="ja-JP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96752"/>
            <a:ext cx="8424936" cy="5170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直線コネクタ 9"/>
          <p:cNvCxnSpPr/>
          <p:nvPr/>
        </p:nvCxnSpPr>
        <p:spPr>
          <a:xfrm>
            <a:off x="1907704" y="2348880"/>
            <a:ext cx="165618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1907704" y="3112090"/>
            <a:ext cx="165618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2267744" y="2325409"/>
            <a:ext cx="13003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T2K central value</a:t>
            </a:r>
            <a:endParaRPr kumimoji="1" lang="ja-JP" altLang="en-US" sz="1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339752" y="3068960"/>
            <a:ext cx="15776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/>
              <a:t>Fogli</a:t>
            </a:r>
            <a:r>
              <a:rPr kumimoji="1" lang="en-US" altLang="ja-JP" sz="1200" dirty="0" smtClean="0"/>
              <a:t> global best fit[1]</a:t>
            </a:r>
            <a:endParaRPr kumimoji="1" lang="ja-JP" altLang="en-US" sz="1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0" y="6596390"/>
            <a:ext cx="29370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 smtClean="0"/>
              <a:t>[1] </a:t>
            </a:r>
            <a:r>
              <a:rPr lang="en-US" altLang="ja-JP" sz="1100" dirty="0" err="1" smtClean="0"/>
              <a:t>G.L.Fogli</a:t>
            </a:r>
            <a:r>
              <a:rPr lang="en-US" altLang="ja-JP" sz="1100" dirty="0" smtClean="0"/>
              <a:t>, et.al, arXiv:1106.6028v1 [</a:t>
            </a:r>
            <a:r>
              <a:rPr lang="en-US" altLang="ja-JP" sz="1100" dirty="0" err="1" smtClean="0"/>
              <a:t>hep</a:t>
            </a:r>
            <a:r>
              <a:rPr lang="en-US" altLang="ja-JP" sz="1100" dirty="0" smtClean="0"/>
              <a:t>-ph]</a:t>
            </a:r>
            <a:endParaRPr kumimoji="1" lang="ja-JP" altLang="en-US" sz="11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771800" y="2677042"/>
            <a:ext cx="1080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~400kWx1e7s</a:t>
            </a:r>
          </a:p>
          <a:p>
            <a:r>
              <a:rPr lang="en-US" altLang="ja-JP" sz="1200" dirty="0" smtClean="0"/>
              <a:t>8e20pot</a:t>
            </a:r>
            <a:endParaRPr kumimoji="1" lang="ja-JP" altLang="en-US" sz="1200" dirty="0"/>
          </a:p>
        </p:txBody>
      </p:sp>
      <p:cxnSp>
        <p:nvCxnSpPr>
          <p:cNvPr id="33" name="直線矢印コネクタ 32"/>
          <p:cNvCxnSpPr/>
          <p:nvPr/>
        </p:nvCxnSpPr>
        <p:spPr>
          <a:xfrm rot="5400000">
            <a:off x="2627784" y="2948196"/>
            <a:ext cx="144016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1907704" y="4653136"/>
            <a:ext cx="316835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2653662" y="4598380"/>
            <a:ext cx="1228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T2K 90% Lower</a:t>
            </a:r>
            <a:endParaRPr kumimoji="1" lang="ja-JP" altLang="en-US" sz="1200" dirty="0"/>
          </a:p>
        </p:txBody>
      </p:sp>
      <p:grpSp>
        <p:nvGrpSpPr>
          <p:cNvPr id="20" name="グループ化 19"/>
          <p:cNvGrpSpPr/>
          <p:nvPr/>
        </p:nvGrpSpPr>
        <p:grpSpPr>
          <a:xfrm>
            <a:off x="3124285" y="1916832"/>
            <a:ext cx="5768195" cy="3160388"/>
            <a:chOff x="3124285" y="1916832"/>
            <a:chExt cx="5768195" cy="3160388"/>
          </a:xfrm>
        </p:grpSpPr>
        <p:grpSp>
          <p:nvGrpSpPr>
            <p:cNvPr id="3" name="グループ化 6"/>
            <p:cNvGrpSpPr>
              <a:grpSpLocks/>
            </p:cNvGrpSpPr>
            <p:nvPr/>
          </p:nvGrpSpPr>
          <p:grpSpPr bwMode="auto">
            <a:xfrm>
              <a:off x="3124285" y="4085652"/>
              <a:ext cx="2773691" cy="991568"/>
              <a:chOff x="6393113" y="3621762"/>
              <a:chExt cx="3761916" cy="1357313"/>
            </a:xfrm>
          </p:grpSpPr>
          <p:sp>
            <p:nvSpPr>
              <p:cNvPr id="37" name="雲 36"/>
              <p:cNvSpPr/>
              <p:nvPr/>
            </p:nvSpPr>
            <p:spPr>
              <a:xfrm rot="642684">
                <a:off x="6393113" y="3621762"/>
                <a:ext cx="3761916" cy="1357313"/>
              </a:xfrm>
              <a:prstGeom prst="cloud">
                <a:avLst/>
              </a:prstGeom>
              <a:solidFill>
                <a:srgbClr val="FFFF00">
                  <a:alpha val="40000"/>
                </a:srgbClr>
              </a:solidFill>
              <a:ln w="3810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テキスト ボックス 5"/>
              <p:cNvSpPr txBox="1">
                <a:spLocks noChangeArrowheads="1"/>
              </p:cNvSpPr>
              <p:nvPr/>
            </p:nvSpPr>
            <p:spPr bwMode="auto">
              <a:xfrm rot="555781">
                <a:off x="7695402" y="3746539"/>
                <a:ext cx="1714500" cy="4213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ja-JP" sz="1400" dirty="0">
                    <a:solidFill>
                      <a:srgbClr val="000000"/>
                    </a:solidFill>
                  </a:rPr>
                  <a:t>1~2MWx10</a:t>
                </a:r>
                <a:r>
                  <a:rPr lang="en-US" altLang="ja-JP" sz="1400" baseline="30000" dirty="0">
                    <a:solidFill>
                      <a:srgbClr val="000000"/>
                    </a:solidFill>
                  </a:rPr>
                  <a:t>7</a:t>
                </a:r>
                <a:r>
                  <a:rPr lang="en-US" altLang="ja-JP" sz="1400" dirty="0">
                    <a:solidFill>
                      <a:srgbClr val="000000"/>
                    </a:solidFill>
                  </a:rPr>
                  <a:t>s</a:t>
                </a:r>
              </a:p>
            </p:txBody>
          </p:sp>
        </p:grpSp>
        <p:sp>
          <p:nvSpPr>
            <p:cNvPr id="17" name="テキスト ボックス 16"/>
            <p:cNvSpPr txBox="1"/>
            <p:nvPr/>
          </p:nvSpPr>
          <p:spPr>
            <a:xfrm>
              <a:off x="4499992" y="1916832"/>
              <a:ext cx="4392488" cy="1200329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2400" b="1" dirty="0" smtClean="0"/>
                <a:t>O(1[MWx10</a:t>
              </a:r>
              <a:r>
                <a:rPr lang="en-US" altLang="ja-JP" sz="2400" b="1" baseline="30000" dirty="0" smtClean="0"/>
                <a:t>7</a:t>
              </a:r>
              <a:r>
                <a:rPr lang="en-US" altLang="ja-JP" sz="2400" b="1" dirty="0" smtClean="0"/>
                <a:t>s]~2e21pot) is major milestone (turning point)</a:t>
              </a:r>
            </a:p>
            <a:p>
              <a:r>
                <a:rPr kumimoji="1" lang="en-US" altLang="ja-JP" sz="2400" b="1" dirty="0" smtClean="0"/>
                <a:t>Need to reach ASAP</a:t>
              </a:r>
              <a:endParaRPr kumimoji="1" lang="ja-JP" altLang="en-US" sz="2400" b="1" dirty="0"/>
            </a:p>
          </p:txBody>
        </p:sp>
        <p:cxnSp>
          <p:nvCxnSpPr>
            <p:cNvPr id="19" name="直線矢印コネクタ 18"/>
            <p:cNvCxnSpPr/>
            <p:nvPr/>
          </p:nvCxnSpPr>
          <p:spPr>
            <a:xfrm rot="10800000" flipV="1">
              <a:off x="3851920" y="2996952"/>
              <a:ext cx="1656184" cy="1224136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20688"/>
          </a:xfrm>
        </p:spPr>
        <p:txBody>
          <a:bodyPr/>
          <a:lstStyle/>
          <a:p>
            <a:r>
              <a:rPr kumimoji="1" lang="en-US" altLang="ja-JP" dirty="0" smtClean="0"/>
              <a:t>Future milestones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980728"/>
            <a:ext cx="8208912" cy="5328592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Highest priority is to firmly establish non-zero </a:t>
            </a:r>
            <a:r>
              <a:rPr lang="en-US" altLang="ja-JP" sz="2400" dirty="0" smtClean="0">
                <a:latin typeface="Symbol" pitchFamily="18" charset="2"/>
              </a:rPr>
              <a:t>q</a:t>
            </a:r>
            <a:r>
              <a:rPr lang="en-US" altLang="ja-JP" sz="2400" baseline="-25000" dirty="0" smtClean="0"/>
              <a:t>13</a:t>
            </a:r>
            <a:r>
              <a:rPr lang="en-US" altLang="ja-JP" sz="2400" dirty="0" smtClean="0"/>
              <a:t> and its precise determination as quickly as possible</a:t>
            </a:r>
          </a:p>
          <a:p>
            <a:endParaRPr lang="en-US" altLang="ja-JP" sz="2400" dirty="0" smtClean="0"/>
          </a:p>
          <a:p>
            <a:r>
              <a:rPr lang="en-US" altLang="ja-JP" sz="2400" dirty="0" smtClean="0"/>
              <a:t>We have                     </a:t>
            </a:r>
            <a:r>
              <a:rPr lang="en-US" altLang="ja-JP" sz="2400" b="1" dirty="0" smtClean="0">
                <a:solidFill>
                  <a:srgbClr val="00B050"/>
                </a:solidFill>
              </a:rPr>
              <a:t>70</a:t>
            </a:r>
            <a:r>
              <a:rPr lang="en-US" altLang="ja-JP" sz="2400" dirty="0" smtClean="0"/>
              <a:t> [kWx10</a:t>
            </a:r>
            <a:r>
              <a:rPr lang="en-US" altLang="ja-JP" sz="2400" baseline="30000" dirty="0" smtClean="0"/>
              <a:t>7</a:t>
            </a:r>
            <a:r>
              <a:rPr lang="en-US" altLang="ja-JP" sz="2400" dirty="0" smtClean="0"/>
              <a:t>s] = 1.43e20 pot</a:t>
            </a:r>
          </a:p>
          <a:p>
            <a:pPr>
              <a:buNone/>
            </a:pPr>
            <a:r>
              <a:rPr lang="en-US" altLang="ja-JP" sz="2400" dirty="0" smtClean="0"/>
              <a:t>We aim to have</a:t>
            </a:r>
          </a:p>
          <a:p>
            <a:r>
              <a:rPr lang="en-US" altLang="ja-JP" sz="2400" dirty="0" smtClean="0"/>
              <a:t>By Summer 2013:  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~0.5</a:t>
            </a:r>
            <a:r>
              <a:rPr lang="en-US" altLang="ja-JP" sz="2400" b="1" dirty="0" smtClean="0"/>
              <a:t> </a:t>
            </a:r>
            <a:r>
              <a:rPr lang="en-US" altLang="ja-JP" sz="2400" dirty="0" smtClean="0"/>
              <a:t>[MWx10</a:t>
            </a:r>
            <a:r>
              <a:rPr lang="en-US" altLang="ja-JP" sz="2400" baseline="30000" dirty="0" smtClean="0"/>
              <a:t>7</a:t>
            </a:r>
            <a:r>
              <a:rPr lang="en-US" altLang="ja-JP" sz="2400" dirty="0" smtClean="0"/>
              <a:t>s] ~ 1e21pot</a:t>
            </a:r>
          </a:p>
          <a:p>
            <a:pPr lvl="1"/>
            <a:r>
              <a:rPr lang="en-US" altLang="ja-JP" sz="2000" dirty="0" smtClean="0"/>
              <a:t>Conclude  non-zero </a:t>
            </a:r>
            <a:r>
              <a:rPr lang="en-US" altLang="ja-JP" sz="2000" dirty="0" smtClean="0">
                <a:latin typeface="Symbol" pitchFamily="18" charset="2"/>
              </a:rPr>
              <a:t>q</a:t>
            </a:r>
            <a:r>
              <a:rPr lang="en-US" altLang="ja-JP" sz="2000" baseline="-25000" dirty="0" smtClean="0"/>
              <a:t>13</a:t>
            </a:r>
          </a:p>
          <a:p>
            <a:pPr lvl="1"/>
            <a:r>
              <a:rPr lang="en-US" altLang="ja-JP" sz="2000" dirty="0" smtClean="0"/>
              <a:t>&gt;5sigma for present T2K central value</a:t>
            </a:r>
          </a:p>
          <a:p>
            <a:r>
              <a:rPr lang="en-US" altLang="ja-JP" sz="2400" dirty="0" smtClean="0"/>
              <a:t>Within a few yrs :    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~ 1</a:t>
            </a:r>
            <a:r>
              <a:rPr lang="en-US" altLang="ja-JP" sz="2400" b="1" dirty="0" smtClean="0"/>
              <a:t> </a:t>
            </a:r>
            <a:r>
              <a:rPr lang="en-US" altLang="ja-JP" sz="2400" dirty="0" smtClean="0"/>
              <a:t>[MWx10</a:t>
            </a:r>
            <a:r>
              <a:rPr lang="en-US" altLang="ja-JP" sz="2400" baseline="30000" dirty="0" smtClean="0"/>
              <a:t>7</a:t>
            </a:r>
            <a:r>
              <a:rPr lang="en-US" altLang="ja-JP" sz="2400" dirty="0" smtClean="0"/>
              <a:t>s] ~ 2e21pot</a:t>
            </a:r>
          </a:p>
          <a:p>
            <a:pPr lvl="1"/>
            <a:r>
              <a:rPr lang="en-US" altLang="ja-JP" sz="2000" dirty="0" smtClean="0"/>
              <a:t>&gt; 3sigma for sin</a:t>
            </a:r>
            <a:r>
              <a:rPr lang="en-US" altLang="ja-JP" sz="2000" baseline="30000" dirty="0" smtClean="0"/>
              <a:t>2</a:t>
            </a:r>
            <a:r>
              <a:rPr lang="en-US" altLang="ja-JP" sz="2000" dirty="0" smtClean="0"/>
              <a:t>2</a:t>
            </a:r>
            <a:r>
              <a:rPr lang="en-US" altLang="ja-JP" sz="2000" dirty="0" smtClean="0">
                <a:latin typeface="Symbol" pitchFamily="18" charset="2"/>
              </a:rPr>
              <a:t>q</a:t>
            </a:r>
            <a:r>
              <a:rPr lang="en-US" altLang="ja-JP" sz="2000" baseline="-25000" dirty="0" smtClean="0"/>
              <a:t>13</a:t>
            </a:r>
            <a:r>
              <a:rPr lang="en-US" altLang="ja-JP" sz="2000" dirty="0" smtClean="0"/>
              <a:t> &gt; 0.04</a:t>
            </a:r>
          </a:p>
          <a:p>
            <a:r>
              <a:rPr lang="en-US" altLang="ja-JP" sz="2400" dirty="0" smtClean="0"/>
              <a:t>Approved goal    </a:t>
            </a:r>
            <a:r>
              <a:rPr lang="en-US" altLang="ja-JP" sz="2400" b="1" dirty="0" smtClean="0"/>
              <a:t>:    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3.8</a:t>
            </a:r>
            <a:r>
              <a:rPr lang="en-US" altLang="ja-JP" sz="2400" b="1" dirty="0" smtClean="0"/>
              <a:t> </a:t>
            </a:r>
            <a:r>
              <a:rPr lang="en-US" altLang="ja-JP" sz="2400" dirty="0" smtClean="0"/>
              <a:t>[MWx10</a:t>
            </a:r>
            <a:r>
              <a:rPr lang="en-US" altLang="ja-JP" sz="2400" baseline="30000" dirty="0" smtClean="0"/>
              <a:t>7</a:t>
            </a:r>
            <a:r>
              <a:rPr lang="en-US" altLang="ja-JP" sz="2400" dirty="0" smtClean="0"/>
              <a:t>s] ~ 8e21pot</a:t>
            </a:r>
          </a:p>
          <a:p>
            <a:pPr lvl="1"/>
            <a:r>
              <a:rPr lang="en-US" altLang="ja-JP" sz="2000" dirty="0" smtClean="0"/>
              <a:t>&gt; 3sigma for sin</a:t>
            </a:r>
            <a:r>
              <a:rPr lang="en-US" altLang="ja-JP" sz="2000" baseline="30000" dirty="0" smtClean="0"/>
              <a:t>2</a:t>
            </a:r>
            <a:r>
              <a:rPr lang="en-US" altLang="ja-JP" sz="2000" dirty="0" smtClean="0"/>
              <a:t>2</a:t>
            </a:r>
            <a:r>
              <a:rPr lang="en-US" altLang="ja-JP" sz="2000" dirty="0" smtClean="0">
                <a:latin typeface="Symbol" pitchFamily="18" charset="2"/>
              </a:rPr>
              <a:t>q</a:t>
            </a:r>
            <a:r>
              <a:rPr lang="en-US" altLang="ja-JP" sz="2000" baseline="-25000" dirty="0" smtClean="0"/>
              <a:t>13</a:t>
            </a:r>
            <a:r>
              <a:rPr lang="en-US" altLang="ja-JP" sz="2000" dirty="0" smtClean="0"/>
              <a:t> &gt;~ 0.02</a:t>
            </a:r>
          </a:p>
          <a:p>
            <a:pPr lvl="1"/>
            <a:endParaRPr lang="en-US" altLang="ja-JP" sz="20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35696" y="6237312"/>
            <a:ext cx="38499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T2K official part is up to here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1143000"/>
          </a:xfrm>
        </p:spPr>
        <p:txBody>
          <a:bodyPr/>
          <a:lstStyle/>
          <a:p>
            <a:r>
              <a:rPr lang="en-US" altLang="ja-JP" sz="3600" dirty="0" smtClean="0"/>
              <a:t>Toward one of big goals of particle physics: Origin of Matter-dominated Universe</a:t>
            </a:r>
            <a:br>
              <a:rPr lang="en-US" altLang="ja-JP" sz="3600" dirty="0" smtClean="0"/>
            </a:br>
            <a:r>
              <a:rPr lang="en-US" altLang="ja-JP" sz="36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Sakharov’s 3 conditions</a:t>
            </a:r>
            <a:endParaRPr kumimoji="1" lang="ja-JP" altLang="en-US" sz="36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107160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sz="4400" dirty="0" smtClean="0"/>
              <a:t>Baryon number violation</a:t>
            </a:r>
          </a:p>
          <a:p>
            <a:pPr lvl="1"/>
            <a:r>
              <a:rPr lang="en-US" altLang="ja-JP" sz="4000" dirty="0" smtClean="0"/>
              <a:t>Proton decay</a:t>
            </a:r>
          </a:p>
          <a:p>
            <a:r>
              <a:rPr kumimoji="1" lang="en-US" altLang="ja-JP" sz="4400" dirty="0" smtClean="0"/>
              <a:t>CP violation</a:t>
            </a:r>
          </a:p>
          <a:p>
            <a:pPr lvl="1"/>
            <a:r>
              <a:rPr lang="en-US" altLang="ja-JP" sz="4000" dirty="0" smtClean="0"/>
              <a:t>Quark CPV seems not sufficient</a:t>
            </a:r>
          </a:p>
          <a:p>
            <a:pPr lvl="1"/>
            <a:r>
              <a:rPr kumimoji="1" lang="en-US" altLang="ja-JP" sz="4000" dirty="0" smtClean="0"/>
              <a:t>Lepton CPV may contribute</a:t>
            </a:r>
          </a:p>
          <a:p>
            <a:r>
              <a:rPr lang="en-US" altLang="ja-JP" sz="4400" dirty="0" smtClean="0"/>
              <a:t>Non-equilibrium     </a:t>
            </a:r>
            <a:endParaRPr kumimoji="1" lang="ja-JP" altLang="en-US" sz="4400" dirty="0"/>
          </a:p>
        </p:txBody>
      </p:sp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303F03-A81C-44F6-8ACB-697F04C69FCA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grpSp>
        <p:nvGrpSpPr>
          <p:cNvPr id="9" name="グループ化 8"/>
          <p:cNvGrpSpPr/>
          <p:nvPr/>
        </p:nvGrpSpPr>
        <p:grpSpPr>
          <a:xfrm>
            <a:off x="251520" y="3573016"/>
            <a:ext cx="8903405" cy="3053953"/>
            <a:chOff x="251520" y="3573016"/>
            <a:chExt cx="8903405" cy="3053953"/>
          </a:xfrm>
        </p:grpSpPr>
        <p:sp>
          <p:nvSpPr>
            <p:cNvPr id="5" name="角丸四角形 4"/>
            <p:cNvSpPr/>
            <p:nvPr/>
          </p:nvSpPr>
          <p:spPr>
            <a:xfrm>
              <a:off x="251520" y="3573016"/>
              <a:ext cx="8136904" cy="2016224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srgbClr val="B9CCE9"/>
                </a:solidFill>
              </a:endParaRPr>
            </a:p>
          </p:txBody>
        </p:sp>
        <p:sp>
          <p:nvSpPr>
            <p:cNvPr id="6" name="テキスト ボックス 5"/>
            <p:cNvSpPr txBox="1"/>
            <p:nvPr/>
          </p:nvSpPr>
          <p:spPr bwMode="auto">
            <a:xfrm>
              <a:off x="4788024" y="6165304"/>
              <a:ext cx="4366901" cy="461665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ja-JP" sz="2400" dirty="0" smtClean="0">
                  <a:solidFill>
                    <a:srgbClr val="000000"/>
                  </a:solidFill>
                  <a:latin typeface="Times New Roman" pitchFamily="18" charset="0"/>
                </a:rPr>
                <a:t>Neutrino might play essential role</a:t>
              </a:r>
              <a:endParaRPr kumimoji="1" lang="ja-JP" altLang="en-US" sz="24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cxnSp>
          <p:nvCxnSpPr>
            <p:cNvPr id="8" name="直線矢印コネクタ 7"/>
            <p:cNvCxnSpPr>
              <a:stCxn id="6" idx="0"/>
            </p:cNvCxnSpPr>
            <p:nvPr/>
          </p:nvCxnSpPr>
          <p:spPr bwMode="auto">
            <a:xfrm rot="16200000" flipV="1">
              <a:off x="6131778" y="5325606"/>
              <a:ext cx="720080" cy="959315"/>
            </a:xfrm>
            <a:prstGeom prst="straightConnector1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800" dirty="0" smtClean="0"/>
              <a:t>Implication on Future</a:t>
            </a:r>
            <a:endParaRPr kumimoji="1" lang="ja-JP" altLang="en-US" sz="4800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If </a:t>
            </a:r>
            <a:r>
              <a:rPr lang="en-US" altLang="ja-JP" dirty="0" smtClean="0"/>
              <a:t>sin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2</a:t>
            </a:r>
            <a:r>
              <a:rPr lang="en-US" altLang="ja-JP" dirty="0" smtClean="0">
                <a:latin typeface="Symbol" pitchFamily="18" charset="2"/>
              </a:rPr>
              <a:t>q</a:t>
            </a:r>
            <a:r>
              <a:rPr lang="en-US" altLang="ja-JP" baseline="-25000" dirty="0" smtClean="0"/>
              <a:t>13</a:t>
            </a:r>
            <a:r>
              <a:rPr kumimoji="1" lang="en-US" altLang="ja-JP" dirty="0" smtClean="0"/>
              <a:t>&gt; ~0.01</a:t>
            </a:r>
          </a:p>
          <a:p>
            <a:pPr lvl="1"/>
            <a:r>
              <a:rPr lang="en-US" altLang="ja-JP" dirty="0" smtClean="0"/>
              <a:t>Conventional Multi-MW super beam long baseline experiment will be really promising to explore </a:t>
            </a:r>
            <a:r>
              <a:rPr kumimoji="1" lang="en-US" altLang="ja-JP" dirty="0" smtClean="0"/>
              <a:t>CPV in lepton sector</a:t>
            </a:r>
          </a:p>
          <a:p>
            <a:pPr lvl="1"/>
            <a:r>
              <a:rPr lang="en-US" altLang="ja-JP" dirty="0" smtClean="0"/>
              <a:t>We need to put even more effort to formulate the future project in this direction as soon as possible</a:t>
            </a:r>
            <a:endParaRPr kumimoji="1" lang="en-US" altLang="ja-JP" dirty="0" smtClean="0"/>
          </a:p>
          <a:p>
            <a:r>
              <a:rPr kumimoji="1" lang="en-US" altLang="ja-JP" dirty="0" smtClean="0"/>
              <a:t>IF not</a:t>
            </a:r>
          </a:p>
          <a:p>
            <a:pPr lvl="1"/>
            <a:r>
              <a:rPr lang="en-US" altLang="ja-JP" dirty="0" smtClean="0"/>
              <a:t>Need “ideal” beam such as Neutrino Factory or beta beam to probe CPV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Therefore, confirming the indication of large </a:t>
            </a:r>
            <a:r>
              <a:rPr lang="en-US" altLang="ja-JP" dirty="0" smtClean="0">
                <a:latin typeface="Symbol" pitchFamily="18" charset="2"/>
              </a:rPr>
              <a:t>q</a:t>
            </a:r>
            <a:r>
              <a:rPr lang="en-US" altLang="ja-JP" baseline="-25000" dirty="0" smtClean="0"/>
              <a:t>13</a:t>
            </a:r>
            <a:r>
              <a:rPr lang="en-US" altLang="ja-JP" dirty="0" smtClean="0"/>
              <a:t> by T2K is a very important and urgent issue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45F6D-8047-492A-A591-D0CA1D142289}" type="slidenum">
              <a:rPr lang="en-US" altLang="ja-JP" smtClean="0"/>
              <a:pPr>
                <a:defRPr/>
              </a:pPr>
              <a:t>60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スライド番号プレースホルダ 5"/>
          <p:cNvSpPr txBox="1">
            <a:spLocks noGrp="1"/>
          </p:cNvSpPr>
          <p:nvPr/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C6C051A-1561-4074-883F-8490BDCD657E}" type="slidenum">
              <a:rPr lang="en-US" altLang="ja-JP" sz="1400" smtClean="0">
                <a:solidFill>
                  <a:srgbClr val="2E2E48"/>
                </a:solidFill>
                <a:latin typeface="Times New Roman" pitchFamily="18" charset="0"/>
              </a:rPr>
              <a:pPr algn="r"/>
              <a:t>61</a:t>
            </a:fld>
            <a:endParaRPr lang="en-US" altLang="ja-JP" sz="1400" smtClean="0">
              <a:solidFill>
                <a:srgbClr val="2E2E48"/>
              </a:solidFill>
              <a:latin typeface="Times New Roman" pitchFamily="18" charset="0"/>
            </a:endParaRPr>
          </a:p>
        </p:txBody>
      </p:sp>
      <p:sp>
        <p:nvSpPr>
          <p:cNvPr id="205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07988" y="0"/>
            <a:ext cx="8229600" cy="692696"/>
          </a:xfrm>
        </p:spPr>
        <p:txBody>
          <a:bodyPr/>
          <a:lstStyle/>
          <a:p>
            <a:pPr eaLnBrk="1" hangingPunct="1"/>
            <a:r>
              <a:rPr lang="en-US" altLang="ja-JP" sz="4000" dirty="0" smtClean="0">
                <a:sym typeface="Wingdings" pitchFamily="2" charset="2"/>
              </a:rPr>
              <a:t>How to measure CPV &amp; sign(</a:t>
            </a:r>
            <a:r>
              <a:rPr lang="en-US" altLang="ja-JP" sz="4000" dirty="0" smtClean="0">
                <a:latin typeface="Symbol" pitchFamily="18" charset="2"/>
                <a:sym typeface="Wingdings" pitchFamily="2" charset="2"/>
              </a:rPr>
              <a:t>D</a:t>
            </a:r>
            <a:r>
              <a:rPr lang="en-US" altLang="ja-JP" sz="4000" dirty="0" smtClean="0">
                <a:sym typeface="Wingdings" pitchFamily="2" charset="2"/>
              </a:rPr>
              <a:t>m</a:t>
            </a:r>
            <a:r>
              <a:rPr lang="en-US" altLang="ja-JP" sz="4000" baseline="-25000" dirty="0" smtClean="0">
                <a:sym typeface="Wingdings" pitchFamily="2" charset="2"/>
              </a:rPr>
              <a:t>23</a:t>
            </a:r>
            <a:r>
              <a:rPr lang="en-US" altLang="ja-JP" sz="4000" dirty="0" smtClean="0">
                <a:sym typeface="Wingdings" pitchFamily="2" charset="2"/>
              </a:rPr>
              <a:t>)</a:t>
            </a:r>
          </a:p>
        </p:txBody>
      </p:sp>
      <p:sp>
        <p:nvSpPr>
          <p:cNvPr id="23" name="テキスト プレースホルダ 22"/>
          <p:cNvSpPr>
            <a:spLocks noGrp="1"/>
          </p:cNvSpPr>
          <p:nvPr>
            <p:ph type="body" idx="4294967295"/>
          </p:nvPr>
        </p:nvSpPr>
        <p:spPr>
          <a:xfrm>
            <a:off x="0" y="3789040"/>
            <a:ext cx="9144000" cy="3068960"/>
          </a:xfrm>
        </p:spPr>
        <p:txBody>
          <a:bodyPr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l-GR" altLang="ja-JP" b="1" dirty="0" smtClean="0">
                <a:solidFill>
                  <a:srgbClr val="FF0000"/>
                </a:solidFill>
              </a:rPr>
              <a:t>ν</a:t>
            </a:r>
            <a:r>
              <a:rPr lang="en-US" altLang="ja-JP" b="1" dirty="0" smtClean="0">
                <a:solidFill>
                  <a:srgbClr val="FF0000"/>
                </a:solidFill>
              </a:rPr>
              <a:t>e appearance energy spectrum shape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Peak position and height for 1st, 2nd maximum and minimum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Measure both </a:t>
            </a:r>
            <a:r>
              <a:rPr lang="en-US" altLang="ja-JP" dirty="0" err="1" smtClean="0"/>
              <a:t>sin</a:t>
            </a:r>
            <a:r>
              <a:rPr lang="en-US" altLang="ja-JP" dirty="0" err="1" smtClean="0">
                <a:latin typeface="Symbol" pitchFamily="18" charset="2"/>
              </a:rPr>
              <a:t>d</a:t>
            </a:r>
            <a:r>
              <a:rPr lang="en-US" altLang="ja-JP" dirty="0" smtClean="0"/>
              <a:t> &amp; </a:t>
            </a:r>
            <a:r>
              <a:rPr lang="en-US" altLang="ja-JP" dirty="0" err="1" smtClean="0"/>
              <a:t>cos</a:t>
            </a:r>
            <a:r>
              <a:rPr lang="en-US" altLang="ja-JP" dirty="0" err="1" smtClean="0">
                <a:latin typeface="Symbol" pitchFamily="18" charset="2"/>
              </a:rPr>
              <a:t>d</a:t>
            </a:r>
            <a:r>
              <a:rPr lang="en-US" altLang="ja-JP" dirty="0" smtClean="0"/>
              <a:t> terms </a:t>
            </a:r>
            <a:r>
              <a:rPr lang="en-US" altLang="ja-JP" dirty="0" smtClean="0">
                <a:sym typeface="Wingdings" pitchFamily="2" charset="2"/>
              </a:rPr>
              <a:t> can discriminate 0deg </a:t>
            </a:r>
            <a:r>
              <a:rPr lang="en-US" altLang="ja-JP" dirty="0" err="1" smtClean="0">
                <a:sym typeface="Wingdings" pitchFamily="2" charset="2"/>
              </a:rPr>
              <a:t>vs</a:t>
            </a:r>
            <a:r>
              <a:rPr lang="en-US" altLang="ja-JP" dirty="0" smtClean="0">
                <a:sym typeface="Wingdings" pitchFamily="2" charset="2"/>
              </a:rPr>
              <a:t> 180deg</a:t>
            </a:r>
            <a:endParaRPr lang="en-US" altLang="ja-JP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b="1" dirty="0" smtClean="0">
                <a:solidFill>
                  <a:srgbClr val="FF0000"/>
                </a:solidFill>
              </a:rPr>
              <a:t>Difference between </a:t>
            </a:r>
            <a:r>
              <a:rPr lang="el-GR" altLang="ja-JP" b="1" dirty="0" smtClean="0">
                <a:solidFill>
                  <a:srgbClr val="FF0000"/>
                </a:solidFill>
              </a:rPr>
              <a:t>ν</a:t>
            </a:r>
            <a:r>
              <a:rPr lang="en-US" altLang="ja-JP" b="1" dirty="0" smtClean="0">
                <a:solidFill>
                  <a:srgbClr val="FF0000"/>
                </a:solidFill>
              </a:rPr>
              <a:t>e and </a:t>
            </a:r>
            <a:r>
              <a:rPr lang="el-GR" altLang="ja-JP" b="1" dirty="0" smtClean="0">
                <a:solidFill>
                  <a:srgbClr val="FF0000"/>
                </a:solidFill>
              </a:rPr>
              <a:t>ν</a:t>
            </a:r>
            <a:r>
              <a:rPr lang="en-US" altLang="ja-JP" b="1" dirty="0" smtClean="0">
                <a:solidFill>
                  <a:srgbClr val="FF0000"/>
                </a:solidFill>
              </a:rPr>
              <a:t>e behavior 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Sensitive to any mechanism to make asymmetry (No assumption)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Basically measure </a:t>
            </a:r>
            <a:r>
              <a:rPr lang="en-US" altLang="ja-JP" dirty="0" err="1" smtClean="0"/>
              <a:t>sin</a:t>
            </a:r>
            <a:r>
              <a:rPr lang="en-US" altLang="ja-JP" dirty="0" err="1" smtClean="0">
                <a:latin typeface="Symbol" pitchFamily="18" charset="2"/>
              </a:rPr>
              <a:t>d</a:t>
            </a:r>
            <a:r>
              <a:rPr lang="en-US" altLang="ja-JP" dirty="0" smtClean="0">
                <a:latin typeface="Symbol" pitchFamily="18" charset="2"/>
              </a:rPr>
              <a:t> </a:t>
            </a:r>
            <a:r>
              <a:rPr lang="en-US" altLang="ja-JP" dirty="0" smtClean="0"/>
              <a:t>term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b="1" dirty="0" smtClean="0">
                <a:solidFill>
                  <a:srgbClr val="FF0000"/>
                </a:solidFill>
              </a:rPr>
              <a:t>Distance: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Larger L </a:t>
            </a:r>
            <a:r>
              <a:rPr lang="en-US" altLang="ja-JP" dirty="0" smtClean="0">
                <a:sym typeface="Wingdings" pitchFamily="2" charset="2"/>
              </a:rPr>
              <a:t>Matter effect large  Sensitive to sign(</a:t>
            </a:r>
            <a:r>
              <a:rPr lang="en-US" altLang="ja-JP" dirty="0" smtClean="0">
                <a:latin typeface="Symbol" pitchFamily="18" charset="2"/>
                <a:sym typeface="Wingdings" pitchFamily="2" charset="2"/>
              </a:rPr>
              <a:t>D</a:t>
            </a:r>
            <a:r>
              <a:rPr lang="en-US" altLang="ja-JP" dirty="0" smtClean="0">
                <a:sym typeface="Wingdings" pitchFamily="2" charset="2"/>
              </a:rPr>
              <a:t>m</a:t>
            </a:r>
            <a:r>
              <a:rPr lang="en-US" altLang="ja-JP" baseline="-25000" dirty="0" smtClean="0">
                <a:sym typeface="Wingdings" pitchFamily="2" charset="2"/>
              </a:rPr>
              <a:t>23</a:t>
            </a:r>
            <a:r>
              <a:rPr lang="en-US" altLang="ja-JP" dirty="0" smtClean="0">
                <a:sym typeface="Wingdings" pitchFamily="2" charset="2"/>
              </a:rPr>
              <a:t>) too</a:t>
            </a:r>
            <a:endParaRPr lang="en-US" altLang="ja-JP" dirty="0" smtClean="0"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Smaller L (lower E): Purer  CPV measurement</a:t>
            </a:r>
          </a:p>
        </p:txBody>
      </p:sp>
      <p:sp>
        <p:nvSpPr>
          <p:cNvPr id="26" name="スライド番号プレースホルダ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3E52AC-67CF-498E-A6D6-1CF9CD6CEADB}" type="slidenum">
              <a:rPr lang="en-US" altLang="ja-JP" smtClean="0"/>
              <a:pPr>
                <a:defRPr/>
              </a:pPr>
              <a:t>61</a:t>
            </a:fld>
            <a:endParaRPr lang="en-US" altLang="ja-JP" dirty="0"/>
          </a:p>
        </p:txBody>
      </p: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692696"/>
            <a:ext cx="293225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692696"/>
            <a:ext cx="313184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図 54" descr="図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692696"/>
            <a:ext cx="3059832" cy="3096344"/>
          </a:xfrm>
          <a:prstGeom prst="rect">
            <a:avLst/>
          </a:prstGeom>
        </p:spPr>
      </p:pic>
      <p:sp>
        <p:nvSpPr>
          <p:cNvPr id="58" name="テキスト ボックス 57"/>
          <p:cNvSpPr txBox="1"/>
          <p:nvPr/>
        </p:nvSpPr>
        <p:spPr>
          <a:xfrm>
            <a:off x="3923928" y="620688"/>
            <a:ext cx="822661" cy="338554"/>
          </a:xfrm>
          <a:prstGeom prst="rect">
            <a:avLst/>
          </a:prstGeom>
          <a:solidFill>
            <a:schemeClr val="accent3">
              <a:lumMod val="9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</a:rPr>
              <a:t>665km</a:t>
            </a:r>
            <a:endParaRPr kumimoji="1"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7020272" y="620688"/>
            <a:ext cx="936475" cy="338554"/>
          </a:xfrm>
          <a:prstGeom prst="rect">
            <a:avLst/>
          </a:prstGeom>
          <a:solidFill>
            <a:schemeClr val="accent3">
              <a:lumMod val="9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</a:rPr>
              <a:t>2300km</a:t>
            </a:r>
            <a:endParaRPr kumimoji="1" lang="ja-JP" altLang="en-US" sz="1600" b="1" dirty="0">
              <a:solidFill>
                <a:srgbClr val="FF0000"/>
              </a:solidFill>
            </a:endParaRPr>
          </a:p>
        </p:txBody>
      </p:sp>
      <p:cxnSp>
        <p:nvCxnSpPr>
          <p:cNvPr id="61" name="直線コネクタ 60"/>
          <p:cNvCxnSpPr/>
          <p:nvPr/>
        </p:nvCxnSpPr>
        <p:spPr>
          <a:xfrm>
            <a:off x="3589392" y="4796814"/>
            <a:ext cx="21602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/>
          <p:nvPr/>
        </p:nvCxnSpPr>
        <p:spPr>
          <a:xfrm rot="5400000">
            <a:off x="6948264" y="2348880"/>
            <a:ext cx="576064" cy="1588"/>
          </a:xfrm>
          <a:prstGeom prst="straightConnector1">
            <a:avLst/>
          </a:prstGeom>
          <a:ln w="381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テキスト ボックス 63"/>
          <p:cNvSpPr txBox="1"/>
          <p:nvPr/>
        </p:nvSpPr>
        <p:spPr>
          <a:xfrm>
            <a:off x="7308304" y="213285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CPV</a:t>
            </a:r>
            <a:endParaRPr kumimoji="1" lang="ja-JP" altLang="en-US" dirty="0"/>
          </a:p>
        </p:txBody>
      </p:sp>
      <p:cxnSp>
        <p:nvCxnSpPr>
          <p:cNvPr id="66" name="直線矢印コネクタ 65"/>
          <p:cNvCxnSpPr/>
          <p:nvPr/>
        </p:nvCxnSpPr>
        <p:spPr>
          <a:xfrm rot="5400000">
            <a:off x="7128284" y="2888940"/>
            <a:ext cx="504056" cy="1588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/>
          <p:cNvSpPr txBox="1"/>
          <p:nvPr/>
        </p:nvSpPr>
        <p:spPr>
          <a:xfrm>
            <a:off x="8028384" y="234888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Matter</a:t>
            </a:r>
            <a:endParaRPr kumimoji="1" lang="ja-JP" altLang="en-US" dirty="0"/>
          </a:p>
        </p:txBody>
      </p:sp>
      <p:cxnSp>
        <p:nvCxnSpPr>
          <p:cNvPr id="69" name="直線矢印コネクタ 68"/>
          <p:cNvCxnSpPr>
            <a:stCxn id="67" idx="1"/>
          </p:cNvCxnSpPr>
          <p:nvPr/>
        </p:nvCxnSpPr>
        <p:spPr>
          <a:xfrm rot="10800000" flipV="1">
            <a:off x="7452320" y="2533546"/>
            <a:ext cx="576064" cy="39139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kumimoji="1" lang="en-US" altLang="ja-JP" sz="3800" b="1" dirty="0" smtClean="0"/>
              <a:t>Essential requirements for CPV discovery</a:t>
            </a:r>
            <a:endParaRPr kumimoji="1" lang="ja-JP" altLang="en-US" sz="3800" b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sz="4400" b="1" dirty="0" smtClean="0"/>
              <a:t>Order of magnitude higher statistics from present generation experiments</a:t>
            </a:r>
          </a:p>
          <a:p>
            <a:r>
              <a:rPr lang="en-US" altLang="ja-JP" sz="4400" b="1" dirty="0" smtClean="0">
                <a:sym typeface="Wingdings" pitchFamily="2" charset="2"/>
              </a:rPr>
              <a:t></a:t>
            </a:r>
            <a:endParaRPr lang="en-US" altLang="ja-JP" sz="4400" b="1" dirty="0" smtClean="0"/>
          </a:p>
          <a:p>
            <a:r>
              <a:rPr lang="en-US" altLang="ja-JP" sz="4400" b="1" dirty="0" smtClean="0"/>
              <a:t>High intensity beam</a:t>
            </a:r>
            <a:r>
              <a:rPr lang="ja-JP" altLang="en-US" sz="4400" b="1" dirty="0" smtClean="0"/>
              <a:t> </a:t>
            </a:r>
            <a:r>
              <a:rPr lang="en-US" altLang="ja-JP" sz="4400" b="1" dirty="0" smtClean="0"/>
              <a:t>(Multi-MW)</a:t>
            </a:r>
          </a:p>
          <a:p>
            <a:pPr lvl="1"/>
            <a:r>
              <a:rPr lang="en-US" altLang="ja-JP" sz="4000" dirty="0" smtClean="0"/>
              <a:t>Increase statistics</a:t>
            </a:r>
          </a:p>
          <a:p>
            <a:r>
              <a:rPr lang="en-US" altLang="ja-JP" sz="4400" b="1" dirty="0" smtClean="0"/>
              <a:t>High sensitivity huge detector</a:t>
            </a:r>
          </a:p>
          <a:p>
            <a:pPr lvl="1"/>
            <a:r>
              <a:rPr lang="en-US" altLang="ja-JP" sz="4000" dirty="0" smtClean="0"/>
              <a:t>Increase statistics</a:t>
            </a:r>
          </a:p>
          <a:p>
            <a:pPr lvl="1"/>
            <a:r>
              <a:rPr lang="en-US" altLang="ja-JP" sz="4000" dirty="0" smtClean="0"/>
              <a:t>Increase signal efficiency</a:t>
            </a:r>
          </a:p>
          <a:p>
            <a:pPr lvl="1"/>
            <a:r>
              <a:rPr lang="en-US" altLang="ja-JP" sz="4000" dirty="0" smtClean="0"/>
              <a:t>Reduce background</a:t>
            </a:r>
          </a:p>
          <a:p>
            <a:pPr lvl="1"/>
            <a:r>
              <a:rPr lang="en-US" altLang="ja-JP" sz="4000" dirty="0" smtClean="0"/>
              <a:t>Reduce systematic errors</a:t>
            </a:r>
          </a:p>
          <a:p>
            <a:pPr lvl="1"/>
            <a:r>
              <a:rPr lang="en-US" altLang="ja-JP" sz="4000" dirty="0" smtClean="0"/>
              <a:t>Should also capable for proton decay detection</a:t>
            </a:r>
          </a:p>
          <a:p>
            <a:pPr lvl="1"/>
            <a:endParaRPr lang="en-US" altLang="ja-JP" sz="40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E18ACC-2C78-40CC-B8AF-3F43221B1553}" type="slidenum">
              <a:rPr lang="en-US" altLang="ja-JP" smtClean="0"/>
              <a:pPr>
                <a:defRPr/>
              </a:pPr>
              <a:t>62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92696"/>
          </a:xfrm>
        </p:spPr>
        <p:txBody>
          <a:bodyPr/>
          <a:lstStyle/>
          <a:p>
            <a:r>
              <a:rPr lang="en-US" altLang="ja-JP" sz="3600" dirty="0" smtClean="0"/>
              <a:t>“Available” technologies for huge detector</a:t>
            </a:r>
            <a:endParaRPr kumimoji="1" lang="ja-JP" altLang="en-US" sz="3600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sz="half" idx="1"/>
          </p:nvPr>
        </p:nvSpPr>
        <p:spPr>
          <a:xfrm>
            <a:off x="179512" y="3212976"/>
            <a:ext cx="4316288" cy="364502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kumimoji="1" lang="en-US" altLang="ja-JP" dirty="0" err="1" smtClean="0"/>
              <a:t>Liq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Ar</a:t>
            </a:r>
            <a:r>
              <a:rPr kumimoji="1" lang="en-US" altLang="ja-JP" dirty="0" smtClean="0"/>
              <a:t> TPC</a:t>
            </a:r>
          </a:p>
          <a:p>
            <a:r>
              <a:rPr lang="en-US" altLang="ja-JP" dirty="0" smtClean="0"/>
              <a:t>Aim  O(100kton)</a:t>
            </a:r>
          </a:p>
          <a:p>
            <a:r>
              <a:rPr lang="en-US" altLang="ja-JP" dirty="0" smtClean="0"/>
              <a:t>Electronic “bubble chamber”</a:t>
            </a:r>
          </a:p>
          <a:p>
            <a:pPr lvl="1"/>
            <a:r>
              <a:rPr lang="en-US" altLang="ja-JP" dirty="0" smtClean="0"/>
              <a:t>Can track every charged particle</a:t>
            </a:r>
          </a:p>
          <a:p>
            <a:pPr lvl="1"/>
            <a:r>
              <a:rPr kumimoji="1" lang="en-US" altLang="ja-JP" dirty="0" smtClean="0"/>
              <a:t>Down to very low energy</a:t>
            </a:r>
          </a:p>
          <a:p>
            <a:r>
              <a:rPr lang="en-US" altLang="ja-JP" dirty="0" smtClean="0"/>
              <a:t>Neutrino energy reconstruction by </a:t>
            </a:r>
            <a:r>
              <a:rPr lang="en-US" altLang="ja-JP" dirty="0" err="1" smtClean="0"/>
              <a:t>eg</a:t>
            </a:r>
            <a:r>
              <a:rPr lang="en-US" altLang="ja-JP" dirty="0" smtClean="0"/>
              <a:t>. total energy</a:t>
            </a:r>
          </a:p>
          <a:p>
            <a:pPr lvl="1"/>
            <a:r>
              <a:rPr kumimoji="1" lang="en-US" altLang="ja-JP" dirty="0" smtClean="0"/>
              <a:t>No need to assume process type</a:t>
            </a:r>
          </a:p>
          <a:p>
            <a:pPr lvl="1"/>
            <a:r>
              <a:rPr lang="en-US" altLang="ja-JP" dirty="0" smtClean="0"/>
              <a:t>Capable </a:t>
            </a:r>
            <a:r>
              <a:rPr lang="en-US" altLang="ja-JP" dirty="0" err="1" smtClean="0"/>
              <a:t>upto</a:t>
            </a:r>
            <a:r>
              <a:rPr lang="en-US" altLang="ja-JP" dirty="0" smtClean="0"/>
              <a:t> high energy</a:t>
            </a:r>
            <a:endParaRPr kumimoji="1" lang="en-US" altLang="ja-JP" dirty="0" smtClean="0"/>
          </a:p>
          <a:p>
            <a:r>
              <a:rPr kumimoji="1" lang="en-US" altLang="ja-JP" dirty="0" smtClean="0"/>
              <a:t>Good PID w/ </a:t>
            </a:r>
            <a:r>
              <a:rPr kumimoji="1" lang="en-US" altLang="ja-JP" dirty="0" err="1" smtClean="0"/>
              <a:t>dE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dx</a:t>
            </a:r>
            <a:r>
              <a:rPr kumimoji="1" lang="en-US" altLang="ja-JP" dirty="0" smtClean="0"/>
              <a:t>, pi0 rejection</a:t>
            </a:r>
          </a:p>
          <a:p>
            <a:r>
              <a:rPr lang="en-US" altLang="ja-JP" dirty="0" smtClean="0"/>
              <a:t>Realized O(1kton)</a:t>
            </a:r>
            <a:endParaRPr kumimoji="1" lang="en-US" altLang="ja-JP" dirty="0" smtClean="0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half" idx="2"/>
          </p:nvPr>
        </p:nvSpPr>
        <p:spPr>
          <a:xfrm>
            <a:off x="4644008" y="3212976"/>
            <a:ext cx="4499992" cy="364502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kumimoji="1" lang="en-US" altLang="ja-JP" dirty="0" smtClean="0"/>
              <a:t>Water Cherenkov</a:t>
            </a:r>
          </a:p>
          <a:p>
            <a:r>
              <a:rPr lang="en-US" altLang="ja-JP" dirty="0" smtClean="0"/>
              <a:t>Aim O(1000kton)</a:t>
            </a:r>
          </a:p>
          <a:p>
            <a:r>
              <a:rPr lang="en-US" altLang="ja-JP" dirty="0" smtClean="0"/>
              <a:t>Energy reconstruction assuming </a:t>
            </a:r>
            <a:r>
              <a:rPr lang="en-US" altLang="ja-JP" dirty="0" err="1" smtClean="0"/>
              <a:t>Ccqe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Effective &lt; 1GeV</a:t>
            </a:r>
          </a:p>
          <a:p>
            <a:r>
              <a:rPr lang="en-US" altLang="ja-JP" dirty="0" smtClean="0"/>
              <a:t> Good PID (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/e) at low energy</a:t>
            </a:r>
          </a:p>
          <a:p>
            <a:r>
              <a:rPr lang="en-US" altLang="ja-JP" dirty="0" smtClean="0"/>
              <a:t>Cherenkov threshold</a:t>
            </a:r>
          </a:p>
          <a:p>
            <a:r>
              <a:rPr lang="en-US" altLang="ja-JP" dirty="0" smtClean="0"/>
              <a:t>Realized 50kton</a:t>
            </a:r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3C6D89-64FE-46CA-B081-C73C63657E20}" type="slidenum">
              <a:rPr lang="ja-JP" altLang="en-US" smtClean="0"/>
              <a:pPr>
                <a:defRPr/>
              </a:pPr>
              <a:t>63</a:t>
            </a:fld>
            <a:endParaRPr lang="ja-JP" altLang="en-US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 b="25668"/>
          <a:stretch>
            <a:fillRect/>
          </a:stretch>
        </p:blipFill>
        <p:spPr bwMode="auto">
          <a:xfrm>
            <a:off x="251520" y="836712"/>
            <a:ext cx="3921879" cy="2398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HK-2detectors-041014"/>
          <p:cNvPicPr>
            <a:picLocks noChangeAspect="1" noChangeArrowheads="1"/>
          </p:cNvPicPr>
          <p:nvPr/>
        </p:nvPicPr>
        <p:blipFill>
          <a:blip r:embed="rId4" cstate="print"/>
          <a:srcRect l="9822" t="19495" r="34583" b="28188"/>
          <a:stretch>
            <a:fillRect/>
          </a:stretch>
        </p:blipFill>
        <p:spPr bwMode="auto">
          <a:xfrm>
            <a:off x="4932040" y="764704"/>
            <a:ext cx="3320927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テキスト ボックス 8"/>
          <p:cNvSpPr txBox="1"/>
          <p:nvPr/>
        </p:nvSpPr>
        <p:spPr>
          <a:xfrm>
            <a:off x="323528" y="2708920"/>
            <a:ext cx="3738524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</a:rPr>
              <a:t>Good at Wideband beam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716016" y="692696"/>
            <a:ext cx="3816423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</a:rPr>
              <a:t>Good at low E (&lt;1GeV) narrow band beam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64704"/>
          </a:xfrm>
        </p:spPr>
        <p:txBody>
          <a:bodyPr/>
          <a:lstStyle/>
          <a:p>
            <a:r>
              <a:rPr kumimoji="1" lang="en-US" altLang="ja-JP" sz="4000" dirty="0" smtClean="0"/>
              <a:t>Possible experimental configuration</a:t>
            </a:r>
            <a:endParaRPr kumimoji="1" lang="ja-JP" altLang="en-US" sz="4000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Multi-MW beam + Longer distance O(1000km)+ Wide band beam + </a:t>
            </a:r>
            <a:r>
              <a:rPr kumimoji="1" lang="en-US" altLang="ja-JP" dirty="0" err="1" smtClean="0"/>
              <a:t>LiqAr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Energy spectrum measurement</a:t>
            </a:r>
          </a:p>
          <a:p>
            <a:pPr lvl="1"/>
            <a:r>
              <a:rPr kumimoji="1" lang="en-US" altLang="ja-JP" dirty="0" smtClean="0"/>
              <a:t>Cover both 1</a:t>
            </a:r>
            <a:r>
              <a:rPr kumimoji="1" lang="en-US" altLang="ja-JP" baseline="30000" dirty="0" smtClean="0"/>
              <a:t>st</a:t>
            </a:r>
            <a:r>
              <a:rPr kumimoji="1" lang="en-US" altLang="ja-JP" dirty="0" smtClean="0"/>
              <a:t> and 2</a:t>
            </a:r>
            <a:r>
              <a:rPr kumimoji="1" lang="en-US" altLang="ja-JP" baseline="30000" dirty="0" smtClean="0"/>
              <a:t>nd</a:t>
            </a:r>
            <a:r>
              <a:rPr kumimoji="1" lang="en-US" altLang="ja-JP" dirty="0" smtClean="0"/>
              <a:t> peaks</a:t>
            </a:r>
          </a:p>
          <a:p>
            <a:pPr lvl="1"/>
            <a:r>
              <a:rPr lang="en-US" altLang="ja-JP" dirty="0" smtClean="0"/>
              <a:t>Possible to determine “everything” in 1 shot</a:t>
            </a:r>
          </a:p>
          <a:p>
            <a:pPr lvl="2"/>
            <a:r>
              <a:rPr kumimoji="1" lang="en-US" altLang="ja-JP" dirty="0" smtClean="0"/>
              <a:t>CPV</a:t>
            </a:r>
          </a:p>
          <a:p>
            <a:pPr lvl="2"/>
            <a:r>
              <a:rPr lang="en-US" altLang="ja-JP" dirty="0" smtClean="0"/>
              <a:t>Hierarchy</a:t>
            </a:r>
          </a:p>
          <a:p>
            <a:pPr lvl="2"/>
            <a:r>
              <a:rPr kumimoji="1" lang="en-US" altLang="ja-JP" dirty="0" smtClean="0">
                <a:latin typeface="Symbol" pitchFamily="18" charset="2"/>
              </a:rPr>
              <a:t>q</a:t>
            </a:r>
            <a:r>
              <a:rPr kumimoji="1" lang="en-US" altLang="ja-JP" baseline="-25000" dirty="0" smtClean="0"/>
              <a:t>23</a:t>
            </a:r>
            <a:r>
              <a:rPr kumimoji="1" lang="en-US" altLang="ja-JP" dirty="0" smtClean="0"/>
              <a:t> octant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Multi-MW beam + Shorter distance (a few 100km) + Low energy narrow band beam + Water Cherenkov</a:t>
            </a:r>
          </a:p>
          <a:p>
            <a:pPr lvl="1"/>
            <a:r>
              <a:rPr lang="en-US" altLang="ja-JP" dirty="0" err="1" smtClean="0"/>
              <a:t>Nue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nuebar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asymtery</a:t>
            </a:r>
            <a:r>
              <a:rPr lang="en-US" altLang="ja-JP" dirty="0" smtClean="0"/>
              <a:t> of 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peak</a:t>
            </a:r>
          </a:p>
          <a:p>
            <a:pPr lvl="1"/>
            <a:r>
              <a:rPr lang="en-US" altLang="ja-JP" dirty="0" smtClean="0"/>
              <a:t>Possible to determine</a:t>
            </a:r>
          </a:p>
          <a:p>
            <a:pPr lvl="2"/>
            <a:r>
              <a:rPr lang="en-US" altLang="ja-JP" dirty="0" smtClean="0"/>
              <a:t>CPV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Need external input to discriminate mass hierarchy (such as </a:t>
            </a:r>
            <a:r>
              <a:rPr lang="en-US" altLang="ja-JP" dirty="0" err="1" smtClean="0">
                <a:sym typeface="Wingdings" pitchFamily="2" charset="2"/>
              </a:rPr>
              <a:t>atm</a:t>
            </a:r>
            <a:r>
              <a:rPr lang="en-US" altLang="ja-JP" dirty="0" smtClean="0">
                <a:sym typeface="Wingdings" pitchFamily="2" charset="2"/>
              </a:rPr>
              <a:t> nu)</a:t>
            </a:r>
          </a:p>
          <a:p>
            <a:pPr lvl="1"/>
            <a:endParaRPr lang="en-US" altLang="ja-JP" dirty="0" smtClean="0">
              <a:sym typeface="Wingdings" pitchFamily="2" charset="2"/>
            </a:endParaRPr>
          </a:p>
          <a:p>
            <a:r>
              <a:rPr lang="en-US" altLang="ja-JP" dirty="0" smtClean="0">
                <a:sym typeface="Wingdings" pitchFamily="2" charset="2"/>
              </a:rPr>
              <a:t>To realize,  international cooperation is essential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Europe (LAGUNA) and Japan are pursuing these options coherently 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0A31-F3A9-4D12-96E3-27692DA8CF55}" type="slidenum">
              <a:rPr lang="ja-JP" altLang="en-US" smtClean="0">
                <a:solidFill>
                  <a:srgbClr val="2E2E48"/>
                </a:solidFill>
              </a:rPr>
              <a:pPr/>
              <a:t>64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Satellite_View_of_Japan_1999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779838" y="0"/>
            <a:ext cx="5376862" cy="6867525"/>
          </a:xfrm>
        </p:spPr>
      </p:pic>
      <p:pic>
        <p:nvPicPr>
          <p:cNvPr id="19459" name="Picture 13" descr="HK-2detectors-0410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" y="407988"/>
            <a:ext cx="3646488" cy="2346325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9460" name="Line 11"/>
          <p:cNvSpPr>
            <a:spLocks noChangeShapeType="1"/>
          </p:cNvSpPr>
          <p:nvPr/>
        </p:nvSpPr>
        <p:spPr bwMode="auto">
          <a:xfrm flipH="1" flipV="1">
            <a:off x="6650038" y="3997325"/>
            <a:ext cx="1057275" cy="30163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 smtClean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19461" name="Line 12"/>
          <p:cNvSpPr>
            <a:spLocks noChangeShapeType="1"/>
          </p:cNvSpPr>
          <p:nvPr/>
        </p:nvSpPr>
        <p:spPr bwMode="auto">
          <a:xfrm flipH="1">
            <a:off x="5788025" y="4048125"/>
            <a:ext cx="1930400" cy="41275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 smtClean="0">
              <a:solidFill>
                <a:srgbClr val="FFFFFF"/>
              </a:solidFill>
              <a:ea typeface="ＭＳ Ｐゴシック"/>
            </a:endParaRPr>
          </a:p>
        </p:txBody>
      </p:sp>
      <p:pic>
        <p:nvPicPr>
          <p:cNvPr id="19462" name="Picture 13" descr="マークカラー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02563" y="3927475"/>
            <a:ext cx="242887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テキスト ボックス 14"/>
          <p:cNvSpPr txBox="1">
            <a:spLocks noChangeArrowheads="1"/>
          </p:cNvSpPr>
          <p:nvPr/>
        </p:nvSpPr>
        <p:spPr bwMode="auto">
          <a:xfrm>
            <a:off x="1065213" y="6243638"/>
            <a:ext cx="26241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912813"/>
            <a:r>
              <a:rPr lang="en-US" altLang="ja-JP" sz="1400" smtClean="0">
                <a:latin typeface="Times New Roman" pitchFamily="18" charset="0"/>
                <a:ea typeface="ＭＳ 明朝" pitchFamily="17" charset="-128"/>
              </a:rPr>
              <a:t>P32 proposal (Lar TPC R&amp;D)</a:t>
            </a:r>
          </a:p>
          <a:p>
            <a:pPr defTabSz="912813"/>
            <a:r>
              <a:rPr lang="en-US" altLang="ja-JP" sz="1400" smtClean="0">
                <a:latin typeface="Times New Roman" pitchFamily="18" charset="0"/>
                <a:ea typeface="ＭＳ 明朝" pitchFamily="17" charset="-128"/>
              </a:rPr>
              <a:t>Recommended by J-PARC PAC</a:t>
            </a:r>
          </a:p>
          <a:p>
            <a:pPr defTabSz="912813"/>
            <a:r>
              <a:rPr lang="en-US" altLang="ja-JP" sz="1400" smtClean="0">
                <a:latin typeface="Times New Roman" pitchFamily="18" charset="0"/>
                <a:ea typeface="ＭＳ 明朝" pitchFamily="17" charset="-128"/>
              </a:rPr>
              <a:t>(Jan 2010), arXiv:0804.2111</a:t>
            </a:r>
          </a:p>
        </p:txBody>
      </p:sp>
      <p:pic>
        <p:nvPicPr>
          <p:cNvPr id="19464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3873500"/>
            <a:ext cx="3621088" cy="2317750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19465" name="Text Box 16"/>
          <p:cNvSpPr txBox="1">
            <a:spLocks noChangeArrowheads="1"/>
          </p:cNvSpPr>
          <p:nvPr/>
        </p:nvSpPr>
        <p:spPr bwMode="auto">
          <a:xfrm>
            <a:off x="133350" y="50800"/>
            <a:ext cx="295914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ja-JP" dirty="0" err="1" smtClean="0">
                <a:ea typeface="ＭＳ Ｐゴシック"/>
              </a:rPr>
              <a:t>Kamioka</a:t>
            </a:r>
            <a:r>
              <a:rPr lang="en-US" altLang="ja-JP" dirty="0" smtClean="0">
                <a:ea typeface="ＭＳ Ｐゴシック"/>
              </a:rPr>
              <a:t> L=295km OA=2.5deg</a:t>
            </a:r>
          </a:p>
        </p:txBody>
      </p:sp>
      <p:sp>
        <p:nvSpPr>
          <p:cNvPr id="19466" name="Text Box 17"/>
          <p:cNvSpPr txBox="1">
            <a:spLocks noChangeArrowheads="1"/>
          </p:cNvSpPr>
          <p:nvPr/>
        </p:nvSpPr>
        <p:spPr bwMode="auto">
          <a:xfrm>
            <a:off x="85725" y="3284984"/>
            <a:ext cx="35687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US" altLang="ja-JP" dirty="0" err="1" smtClean="0">
                <a:ea typeface="ＭＳ Ｐゴシック"/>
              </a:rPr>
              <a:t>Okinoshima</a:t>
            </a:r>
            <a:r>
              <a:rPr lang="en-US" altLang="ja-JP" dirty="0" smtClean="0">
                <a:ea typeface="ＭＳ Ｐゴシック"/>
              </a:rPr>
              <a:t> L=658km OA=0.78deg</a:t>
            </a:r>
          </a:p>
          <a:p>
            <a:r>
              <a:rPr lang="en-US" altLang="ja-JP" dirty="0" smtClean="0">
                <a:ea typeface="ＭＳ Ｐゴシック"/>
              </a:rPr>
              <a:t>               </a:t>
            </a:r>
            <a:r>
              <a:rPr lang="en-US" altLang="ja-JP" b="1" i="1" dirty="0" smtClean="0">
                <a:ea typeface="ＭＳ Ｐゴシック"/>
              </a:rPr>
              <a:t>Almost On-Axis      </a:t>
            </a:r>
          </a:p>
        </p:txBody>
      </p:sp>
      <p:sp>
        <p:nvSpPr>
          <p:cNvPr id="19467" name="Line 18"/>
          <p:cNvSpPr>
            <a:spLocks noChangeShapeType="1"/>
          </p:cNvSpPr>
          <p:nvPr/>
        </p:nvSpPr>
        <p:spPr bwMode="auto">
          <a:xfrm flipV="1">
            <a:off x="3708400" y="4222750"/>
            <a:ext cx="1890713" cy="1993900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ja-JP" altLang="en-US" smtClean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19468" name="Line 19"/>
          <p:cNvSpPr>
            <a:spLocks noChangeShapeType="1"/>
          </p:cNvSpPr>
          <p:nvPr/>
        </p:nvSpPr>
        <p:spPr bwMode="auto">
          <a:xfrm>
            <a:off x="3749675" y="3822700"/>
            <a:ext cx="1871663" cy="246063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ja-JP" altLang="en-US" smtClean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19469" name="Line 20"/>
          <p:cNvSpPr>
            <a:spLocks noChangeShapeType="1"/>
          </p:cNvSpPr>
          <p:nvPr/>
        </p:nvSpPr>
        <p:spPr bwMode="auto">
          <a:xfrm>
            <a:off x="3708400" y="2774950"/>
            <a:ext cx="2814638" cy="121285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ja-JP" altLang="en-US" smtClean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19470" name="Line 21"/>
          <p:cNvSpPr>
            <a:spLocks noChangeShapeType="1"/>
          </p:cNvSpPr>
          <p:nvPr/>
        </p:nvSpPr>
        <p:spPr bwMode="auto">
          <a:xfrm>
            <a:off x="3749675" y="381000"/>
            <a:ext cx="2817813" cy="3522663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ja-JP" altLang="en-US" smtClean="0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15" name="タイトル 14"/>
          <p:cNvSpPr>
            <a:spLocks noGrp="1"/>
          </p:cNvSpPr>
          <p:nvPr>
            <p:ph type="title" idx="4294967295"/>
          </p:nvPr>
        </p:nvSpPr>
        <p:spPr>
          <a:xfrm>
            <a:off x="3793505" y="0"/>
            <a:ext cx="5350495" cy="1143000"/>
          </a:xfrm>
        </p:spPr>
        <p:txBody>
          <a:bodyPr/>
          <a:lstStyle/>
          <a:p>
            <a:r>
              <a:rPr kumimoji="1" lang="en-US" altLang="ja-JP" sz="4400" b="1" dirty="0" smtClean="0">
                <a:solidFill>
                  <a:schemeClr val="accent2">
                    <a:lumMod val="90000"/>
                  </a:schemeClr>
                </a:solidFill>
                <a:latin typeface="Times New Roman"/>
                <a:ea typeface="ＭＳ Ｐゴシック"/>
                <a:cs typeface="+mj-cs"/>
              </a:rPr>
              <a:t>Scenarios in Japan</a:t>
            </a:r>
            <a:endParaRPr kumimoji="1" lang="ja-JP" altLang="en-US" dirty="0">
              <a:solidFill>
                <a:schemeClr val="accent2">
                  <a:lumMod val="90000"/>
                </a:schemeClr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236296" y="3429000"/>
            <a:ext cx="146065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tx2"/>
                </a:solidFill>
              </a:rPr>
              <a:t>J-PARC</a:t>
            </a:r>
          </a:p>
          <a:p>
            <a:endParaRPr kumimoji="1" lang="en-US" altLang="ja-JP" sz="2400" b="1" dirty="0" smtClean="0">
              <a:solidFill>
                <a:schemeClr val="tx2"/>
              </a:solidFill>
            </a:endParaRPr>
          </a:p>
          <a:p>
            <a:r>
              <a:rPr lang="en-US" altLang="ja-JP" sz="2400" b="1" dirty="0" smtClean="0">
                <a:solidFill>
                  <a:schemeClr val="tx2"/>
                </a:solidFill>
                <a:sym typeface="Wingdings" pitchFamily="2" charset="2"/>
              </a:rPr>
              <a:t>1.7MW</a:t>
            </a:r>
          </a:p>
          <a:p>
            <a:r>
              <a:rPr kumimoji="1" lang="en-US" altLang="ja-JP" sz="2400" b="1" dirty="0" smtClean="0">
                <a:solidFill>
                  <a:schemeClr val="tx2"/>
                </a:solidFill>
                <a:sym typeface="Wingdings" pitchFamily="2" charset="2"/>
              </a:rPr>
              <a:t>??MW</a:t>
            </a:r>
            <a:endParaRPr kumimoji="1" lang="ja-JP" altLang="en-US" sz="2400" b="1" dirty="0">
              <a:solidFill>
                <a:schemeClr val="tx2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0" y="5877272"/>
            <a:ext cx="253569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</a:rPr>
              <a:t>KEK’s primary option</a:t>
            </a:r>
            <a:endParaRPr lang="ja-JP" altLang="en-US" b="1" dirty="0">
              <a:solidFill>
                <a:srgbClr val="FF0000"/>
              </a:solidFill>
              <a:latin typeface="Arial" pitchFamily="34" charset="0"/>
              <a:ea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3" name="タイトル 1"/>
          <p:cNvSpPr txBox="1">
            <a:spLocks/>
          </p:cNvSpPr>
          <p:nvPr/>
        </p:nvSpPr>
        <p:spPr bwMode="auto">
          <a:xfrm>
            <a:off x="1835696" y="0"/>
            <a:ext cx="6103020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ja-JP" sz="4400" dirty="0" smtClean="0">
                <a:solidFill>
                  <a:srgbClr val="000000"/>
                </a:solidFill>
                <a:ea typeface="ＭＳ 明朝" pitchFamily="17" charset="-128"/>
                <a:cs typeface="Times New Roman" pitchFamily="18" charset="0"/>
              </a:rPr>
              <a:t>Physics potential </a:t>
            </a:r>
            <a:endParaRPr lang="ja-JP" altLang="en-US" sz="4400" dirty="0">
              <a:solidFill>
                <a:srgbClr val="000000"/>
              </a:solidFill>
              <a:ea typeface="ＭＳ 明朝" pitchFamily="17" charset="-128"/>
              <a:cs typeface="Times New Roman" pitchFamily="18" charset="0"/>
            </a:endParaRPr>
          </a:p>
        </p:txBody>
      </p:sp>
      <p:sp>
        <p:nvSpPr>
          <p:cNvPr id="77836" name="テキスト ボックス 22"/>
          <p:cNvSpPr txBox="1">
            <a:spLocks noChangeArrowheads="1"/>
          </p:cNvSpPr>
          <p:nvPr/>
        </p:nvSpPr>
        <p:spPr bwMode="auto">
          <a:xfrm>
            <a:off x="2555776" y="2420888"/>
            <a:ext cx="13128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000000"/>
                </a:solidFill>
                <a:ea typeface="ＭＳ 明朝" pitchFamily="17" charset="-128"/>
              </a:rPr>
              <a:t>Beam </a:t>
            </a:r>
            <a:r>
              <a:rPr lang="en-US" altLang="ja-JP" dirty="0" err="1">
                <a:solidFill>
                  <a:srgbClr val="000000"/>
                </a:solidFill>
                <a:ea typeface="ＭＳ 明朝" pitchFamily="17" charset="-128"/>
              </a:rPr>
              <a:t>ν</a:t>
            </a:r>
            <a:r>
              <a:rPr lang="en-US" altLang="ja-JP" baseline="-25000" dirty="0" err="1">
                <a:solidFill>
                  <a:srgbClr val="000000"/>
                </a:solidFill>
                <a:ea typeface="ＭＳ 明朝" pitchFamily="17" charset="-128"/>
              </a:rPr>
              <a:t>e</a:t>
            </a:r>
            <a:endParaRPr lang="en-US" altLang="ja-JP" baseline="-25000" dirty="0">
              <a:solidFill>
                <a:srgbClr val="000000"/>
              </a:solidFill>
              <a:ea typeface="ＭＳ 明朝" pitchFamily="17" charset="-128"/>
            </a:endParaRPr>
          </a:p>
          <a:p>
            <a:r>
              <a:rPr lang="en-US" altLang="ja-JP" dirty="0">
                <a:solidFill>
                  <a:srgbClr val="000000"/>
                </a:solidFill>
                <a:ea typeface="ＭＳ 明朝" pitchFamily="17" charset="-128"/>
              </a:rPr>
              <a:t>Background</a:t>
            </a:r>
            <a:endParaRPr lang="ja-JP" altLang="en-US" baseline="-25000" dirty="0">
              <a:solidFill>
                <a:srgbClr val="000000"/>
              </a:solidFill>
              <a:ea typeface="ＭＳ 明朝" pitchFamily="17" charset="-128"/>
            </a:endParaRPr>
          </a:p>
        </p:txBody>
      </p:sp>
      <p:sp>
        <p:nvSpPr>
          <p:cNvPr id="73750" name="スライド番号プレースホルダ 2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239000" y="6597650"/>
            <a:ext cx="1905000" cy="2603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D4C5C3-CCDB-41E5-B04C-EFA5B2F84D3E}" type="slidenum">
              <a:rPr lang="ja-JP" altLang="en-US" smtClean="0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66</a:t>
            </a:fld>
            <a:endParaRPr lang="ja-JP" altLang="en-US" smtClean="0">
              <a:solidFill>
                <a:srgbClr val="898989"/>
              </a:solidFill>
            </a:endParaRPr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6752" y="1052736"/>
            <a:ext cx="457724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正方形/長方形 38"/>
          <p:cNvSpPr/>
          <p:nvPr/>
        </p:nvSpPr>
        <p:spPr>
          <a:xfrm>
            <a:off x="8244408" y="1484784"/>
            <a:ext cx="899592" cy="3600400"/>
          </a:xfrm>
          <a:prstGeom prst="rect">
            <a:avLst/>
          </a:prstGeom>
          <a:solidFill>
            <a:srgbClr val="FFFF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B9CCE9"/>
              </a:solidFill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1052736"/>
            <a:ext cx="4715363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正方形/長方形 31"/>
          <p:cNvSpPr/>
          <p:nvPr/>
        </p:nvSpPr>
        <p:spPr>
          <a:xfrm>
            <a:off x="750310" y="1556792"/>
            <a:ext cx="2237514" cy="3960440"/>
          </a:xfrm>
          <a:prstGeom prst="rect">
            <a:avLst/>
          </a:prstGeom>
          <a:solidFill>
            <a:srgbClr val="FFFF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B9CCE9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331640" y="5903893"/>
            <a:ext cx="6552728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57188" indent="-357188">
              <a:buFont typeface="Arial" pitchFamily="34" charset="0"/>
              <a:buChar char="•"/>
            </a:pPr>
            <a:r>
              <a:rPr lang="en-US" altLang="ja-JP" sz="2800" dirty="0" smtClean="0">
                <a:solidFill>
                  <a:srgbClr val="FF0000"/>
                </a:solidFill>
              </a:rPr>
              <a:t>Very good chance both to detect CPV &amp; determine </a:t>
            </a:r>
            <a:r>
              <a:rPr lang="en-US" altLang="ja-JP" sz="2800" dirty="0" smtClean="0">
                <a:solidFill>
                  <a:srgbClr val="FF0000"/>
                </a:solidFill>
                <a:sym typeface="Wingdings" pitchFamily="2" charset="2"/>
              </a:rPr>
              <a:t>sign(</a:t>
            </a:r>
            <a:r>
              <a:rPr lang="en-US" altLang="ja-JP" sz="2800" dirty="0" smtClean="0">
                <a:solidFill>
                  <a:srgbClr val="FF0000"/>
                </a:solidFill>
                <a:latin typeface="Symbol" pitchFamily="18" charset="2"/>
                <a:sym typeface="Wingdings" pitchFamily="2" charset="2"/>
              </a:rPr>
              <a:t>D</a:t>
            </a:r>
            <a:r>
              <a:rPr lang="en-US" altLang="ja-JP" sz="2800" dirty="0" smtClean="0">
                <a:solidFill>
                  <a:srgbClr val="FF0000"/>
                </a:solidFill>
                <a:sym typeface="Wingdings" pitchFamily="2" charset="2"/>
              </a:rPr>
              <a:t>m</a:t>
            </a:r>
            <a:r>
              <a:rPr lang="en-US" altLang="ja-JP" sz="2800" baseline="-25000" dirty="0" smtClean="0">
                <a:solidFill>
                  <a:srgbClr val="FF0000"/>
                </a:solidFill>
                <a:sym typeface="Wingdings" pitchFamily="2" charset="2"/>
              </a:rPr>
              <a:t>23</a:t>
            </a:r>
            <a:r>
              <a:rPr lang="en-US" altLang="ja-JP" sz="2800" dirty="0" smtClean="0">
                <a:solidFill>
                  <a:srgbClr val="FF0000"/>
                </a:solidFill>
                <a:sym typeface="Wingdings" pitchFamily="2" charset="2"/>
              </a:rPr>
              <a:t>)</a:t>
            </a:r>
          </a:p>
        </p:txBody>
      </p:sp>
      <p:sp>
        <p:nvSpPr>
          <p:cNvPr id="30" name="テキスト ボックス 29"/>
          <p:cNvSpPr txBox="1"/>
          <p:nvPr/>
        </p:nvSpPr>
        <p:spPr bwMode="auto">
          <a:xfrm>
            <a:off x="1763688" y="620688"/>
            <a:ext cx="817853" cy="46166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sz="2400" b="1" dirty="0" smtClean="0">
                <a:solidFill>
                  <a:srgbClr val="FF0000"/>
                </a:solidFill>
                <a:latin typeface="Times New Roman" pitchFamily="18" charset="0"/>
              </a:rPr>
              <a:t>CPV</a:t>
            </a:r>
            <a:endParaRPr kumimoji="1" lang="ja-JP" altLang="en-US" sz="24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4" name="テキスト ボックス 33"/>
          <p:cNvSpPr txBox="1"/>
          <p:nvPr/>
        </p:nvSpPr>
        <p:spPr bwMode="auto">
          <a:xfrm>
            <a:off x="6372200" y="692696"/>
            <a:ext cx="1527213" cy="46166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sz="2400" b="1" dirty="0" smtClean="0">
                <a:solidFill>
                  <a:srgbClr val="FF0000"/>
                </a:solidFill>
                <a:latin typeface="Times New Roman" pitchFamily="18" charset="0"/>
              </a:rPr>
              <a:t>Hierarchy</a:t>
            </a:r>
            <a:endParaRPr kumimoji="1" lang="ja-JP" altLang="en-US" sz="24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2" grpId="0" animBg="1"/>
      <p:bldP spid="27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353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484784"/>
            <a:ext cx="3953421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5144882"/>
            <a:ext cx="3851920" cy="1713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/>
          <a:lstStyle/>
          <a:p>
            <a:r>
              <a:rPr kumimoji="1" lang="en-US" altLang="ja-JP" dirty="0" smtClean="0"/>
              <a:t>R&amp;D toward realizing 100kt </a:t>
            </a:r>
            <a:r>
              <a:rPr kumimoji="1" lang="en-US" altLang="ja-JP" dirty="0" err="1" smtClean="0"/>
              <a:t>LArTPC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C8DF98-D7F0-406B-AA76-CEBD327FAD83}" type="slidenum">
              <a:rPr lang="en-US" altLang="ja-JP" smtClean="0"/>
              <a:pPr>
                <a:defRPr/>
              </a:pPr>
              <a:t>67</a:t>
            </a:fld>
            <a:endParaRPr lang="en-US" altLang="ja-JP"/>
          </a:p>
        </p:txBody>
      </p:sp>
      <p:pic>
        <p:nvPicPr>
          <p:cNvPr id="1617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92696"/>
            <a:ext cx="3672408" cy="4857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4180203"/>
            <a:ext cx="3456384" cy="2677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テキスト ボックス 11"/>
          <p:cNvSpPr txBox="1"/>
          <p:nvPr/>
        </p:nvSpPr>
        <p:spPr>
          <a:xfrm>
            <a:off x="2771800" y="6488668"/>
            <a:ext cx="104387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Site visit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228184" y="764704"/>
            <a:ext cx="269979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Double phase readout test @ ETHZ (CERN RE18)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 bwMode="auto">
          <a:xfrm>
            <a:off x="0" y="692696"/>
            <a:ext cx="2820772" cy="646331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J-PARC T32 exp</a:t>
            </a:r>
          </a:p>
          <a:p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(ETHZ/KEK/Iwate/</a:t>
            </a:r>
            <a:r>
              <a:rPr kumimoji="1" lang="en-US" altLang="ja-JP" dirty="0" err="1" smtClean="0">
                <a:solidFill>
                  <a:srgbClr val="000000"/>
                </a:solidFill>
                <a:latin typeface="Times New Roman" pitchFamily="18" charset="0"/>
              </a:rPr>
              <a:t>Waseda</a:t>
            </a:r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  <a:endParaRPr kumimoji="1"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 bwMode="auto">
          <a:xfrm>
            <a:off x="2051720" y="2708920"/>
            <a:ext cx="1582549" cy="36933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250L </a:t>
            </a:r>
            <a:r>
              <a:rPr kumimoji="1" lang="en-US" altLang="ja-JP" dirty="0" err="1" smtClean="0">
                <a:solidFill>
                  <a:srgbClr val="000000"/>
                </a:solidFill>
                <a:latin typeface="Times New Roman" pitchFamily="18" charset="0"/>
              </a:rPr>
              <a:t>LAr</a:t>
            </a:r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 TPC</a:t>
            </a:r>
            <a:endParaRPr kumimoji="1"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490497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573015"/>
            <a:ext cx="3635896" cy="2036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0498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3645024"/>
            <a:ext cx="2232248" cy="239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テキスト ボックス 18"/>
          <p:cNvSpPr txBox="1"/>
          <p:nvPr/>
        </p:nvSpPr>
        <p:spPr bwMode="auto">
          <a:xfrm>
            <a:off x="611560" y="5157192"/>
            <a:ext cx="2198038" cy="36933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180k trig (80k </a:t>
            </a:r>
            <a:r>
              <a:rPr kumimoji="1" lang="en-US" altLang="ja-JP" dirty="0" err="1" smtClean="0">
                <a:solidFill>
                  <a:srgbClr val="000000"/>
                </a:solidFill>
                <a:latin typeface="Times New Roman" pitchFamily="18" charset="0"/>
              </a:rPr>
              <a:t>Kaon</a:t>
            </a:r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) </a:t>
            </a:r>
            <a:endParaRPr kumimoji="1"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492545" name="Picture 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11960" y="764704"/>
            <a:ext cx="1967111" cy="206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832648"/>
          </a:xfrm>
        </p:spPr>
        <p:txBody>
          <a:bodyPr>
            <a:normAutofit fontScale="85000" lnSpcReduction="10000"/>
          </a:bodyPr>
          <a:lstStyle/>
          <a:p>
            <a:r>
              <a:rPr lang="en-US" altLang="ja-JP" dirty="0" smtClean="0"/>
              <a:t>T2K reports new results on ν</a:t>
            </a:r>
            <a:r>
              <a:rPr lang="en-US" altLang="ja-JP" baseline="-25000" dirty="0" smtClean="0"/>
              <a:t>μ</a:t>
            </a:r>
            <a:r>
              <a:rPr lang="en-US" altLang="ja-JP" dirty="0" smtClean="0"/>
              <a:t> → </a:t>
            </a:r>
            <a:r>
              <a:rPr lang="en-US" altLang="ja-JP" dirty="0" err="1" smtClean="0"/>
              <a:t>ν</a:t>
            </a:r>
            <a:r>
              <a:rPr lang="en-US" altLang="ja-JP" baseline="-25000" dirty="0" err="1" smtClean="0"/>
              <a:t>e</a:t>
            </a:r>
            <a:r>
              <a:rPr lang="en-US" altLang="ja-JP" dirty="0" smtClean="0"/>
              <a:t> oscillations based on 1.43 x 10</a:t>
            </a:r>
            <a:r>
              <a:rPr lang="en-US" altLang="ja-JP" baseline="30000" dirty="0" smtClean="0"/>
              <a:t>20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p.o.t</a:t>
            </a:r>
            <a:r>
              <a:rPr lang="en-US" altLang="ja-JP" dirty="0" smtClean="0"/>
              <a:t>. (2% exposure of T2K’s goal)</a:t>
            </a:r>
          </a:p>
          <a:p>
            <a:pPr lvl="1"/>
            <a:r>
              <a:rPr lang="en-US" altLang="ja-JP" dirty="0" smtClean="0"/>
              <a:t>Expected number of events is 1.5 ± 0.3 (sin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2θ</a:t>
            </a:r>
            <a:r>
              <a:rPr lang="en-US" altLang="ja-JP" baseline="-25000" dirty="0" smtClean="0"/>
              <a:t>13</a:t>
            </a:r>
            <a:r>
              <a:rPr lang="en-US" altLang="ja-JP" dirty="0" smtClean="0"/>
              <a:t> = 0)</a:t>
            </a:r>
          </a:p>
          <a:p>
            <a:pPr lvl="1"/>
            <a:r>
              <a:rPr lang="en-US" altLang="ja-JP" dirty="0" smtClean="0"/>
              <a:t>6 candidate events are observed</a:t>
            </a:r>
          </a:p>
          <a:p>
            <a:pPr lvl="1"/>
            <a:r>
              <a:rPr lang="en-US" altLang="ja-JP" dirty="0" smtClean="0"/>
              <a:t>Under θ</a:t>
            </a:r>
            <a:r>
              <a:rPr lang="en-US" altLang="ja-JP" baseline="-25000" dirty="0" smtClean="0"/>
              <a:t>13</a:t>
            </a:r>
            <a:r>
              <a:rPr lang="en-US" altLang="ja-JP" dirty="0" smtClean="0"/>
              <a:t>=0 hypothesis, the probability to observe 6 or more candidate events is 0.007 (equivalent to 2.5σ significance)</a:t>
            </a:r>
          </a:p>
          <a:p>
            <a:pPr lvl="1"/>
            <a:r>
              <a:rPr lang="en-US" altLang="ja-JP" dirty="0" smtClean="0"/>
              <a:t>0.03 (0.04) &lt; sin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2θ</a:t>
            </a:r>
            <a:r>
              <a:rPr lang="en-US" altLang="ja-JP" baseline="-25000" dirty="0" smtClean="0"/>
              <a:t>13</a:t>
            </a:r>
            <a:r>
              <a:rPr lang="en-US" altLang="ja-JP" dirty="0" smtClean="0"/>
              <a:t> &lt; 0.28 (0.34) at 90% C.L. for normal (inverted) hierarchy (assuming Δm</a:t>
            </a:r>
            <a:r>
              <a:rPr lang="en-US" altLang="ja-JP" baseline="30000" dirty="0" smtClean="0"/>
              <a:t>2</a:t>
            </a:r>
            <a:r>
              <a:rPr lang="en-US" altLang="ja-JP" baseline="-25000" dirty="0" smtClean="0"/>
              <a:t>23</a:t>
            </a:r>
            <a:r>
              <a:rPr lang="en-US" altLang="ja-JP" dirty="0" smtClean="0"/>
              <a:t>=2.4 x 10</a:t>
            </a:r>
            <a:r>
              <a:rPr lang="en-US" altLang="ja-JP" baseline="30000" dirty="0" smtClean="0"/>
              <a:t>-3</a:t>
            </a:r>
            <a:r>
              <a:rPr lang="en-US" altLang="ja-JP" dirty="0" smtClean="0"/>
              <a:t> eV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, sin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2θ</a:t>
            </a:r>
            <a:r>
              <a:rPr lang="en-US" altLang="ja-JP" baseline="-25000" dirty="0" smtClean="0"/>
              <a:t>23</a:t>
            </a:r>
            <a:r>
              <a:rPr lang="en-US" altLang="ja-JP" dirty="0" smtClean="0"/>
              <a:t>=1, </a:t>
            </a:r>
            <a:r>
              <a:rPr lang="en-US" altLang="ja-JP" dirty="0" err="1" smtClean="0"/>
              <a:t>δCP</a:t>
            </a:r>
            <a:r>
              <a:rPr lang="en-US" altLang="ja-JP" dirty="0" smtClean="0"/>
              <a:t>=0)</a:t>
            </a:r>
          </a:p>
          <a:p>
            <a:pPr lvl="1"/>
            <a:r>
              <a:rPr lang="en-US" altLang="ja-JP" dirty="0" smtClean="0"/>
              <a:t>To appear in PRL (arXiv:1106.2822v1)</a:t>
            </a:r>
          </a:p>
          <a:p>
            <a:r>
              <a:rPr lang="en-US" altLang="ja-JP" dirty="0" smtClean="0"/>
              <a:t>We will resume J-PARC operation in Dec,2011 and restart T2K data taking as soon as possible</a:t>
            </a:r>
          </a:p>
          <a:p>
            <a:r>
              <a:rPr lang="en-US" altLang="ja-JP" dirty="0" smtClean="0"/>
              <a:t>ν</a:t>
            </a:r>
            <a:r>
              <a:rPr lang="en-US" altLang="ja-JP" baseline="-25000" dirty="0" smtClean="0"/>
              <a:t>μ</a:t>
            </a:r>
            <a:r>
              <a:rPr lang="en-US" altLang="ja-JP" dirty="0" smtClean="0"/>
              <a:t> disappearance result with full data set will be reported at EPS conf. next week</a:t>
            </a:r>
          </a:p>
        </p:txBody>
      </p:sp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0627F-59EC-4BED-9E11-98AB6485BE52}" type="slidenum">
              <a:rPr lang="ja-JP" altLang="en-US" smtClean="0">
                <a:solidFill>
                  <a:srgbClr val="2E2E48"/>
                </a:solidFill>
              </a:rPr>
              <a:pPr/>
              <a:t>68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 (2)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Impact of T2K result on future </a:t>
            </a:r>
            <a:r>
              <a:rPr kumimoji="1" lang="en-US" altLang="ja-JP" smtClean="0"/>
              <a:t>project </a:t>
            </a:r>
            <a:r>
              <a:rPr lang="en-US" altLang="ja-JP" smtClean="0"/>
              <a:t>was</a:t>
            </a:r>
            <a:r>
              <a:rPr kumimoji="1" lang="en-US" altLang="ja-JP" smtClean="0"/>
              <a:t> </a:t>
            </a:r>
            <a:r>
              <a:rPr kumimoji="1" lang="en-US" altLang="ja-JP" dirty="0" smtClean="0"/>
              <a:t>briefly discussed</a:t>
            </a:r>
          </a:p>
          <a:p>
            <a:pPr lvl="1"/>
            <a:r>
              <a:rPr lang="en-US" altLang="ja-JP" dirty="0" smtClean="0"/>
              <a:t>With large sin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2</a:t>
            </a:r>
            <a:r>
              <a:rPr lang="en-US" altLang="ja-JP" dirty="0" smtClean="0">
                <a:latin typeface="Symbol" pitchFamily="18" charset="2"/>
              </a:rPr>
              <a:t>q</a:t>
            </a:r>
            <a:r>
              <a:rPr lang="en-US" altLang="ja-JP" baseline="-25000" dirty="0" smtClean="0"/>
              <a:t>13</a:t>
            </a:r>
            <a:r>
              <a:rPr lang="en-US" altLang="ja-JP" dirty="0" smtClean="0"/>
              <a:t> (&gt;0.01), detection of CPV with conventional beam method (w/ Multi-MW &amp; huge high sensitivity detector) becomes promising!!</a:t>
            </a:r>
          </a:p>
          <a:p>
            <a:r>
              <a:rPr kumimoji="1" lang="en-US" altLang="ja-JP" dirty="0" smtClean="0"/>
              <a:t>KEK is pursuing and making R&amp;D on huge </a:t>
            </a:r>
            <a:r>
              <a:rPr kumimoji="1" lang="en-US" altLang="ja-JP" dirty="0" err="1" smtClean="0"/>
              <a:t>Liq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Ar</a:t>
            </a:r>
            <a:r>
              <a:rPr kumimoji="1" lang="en-US" altLang="ja-JP" dirty="0" smtClean="0"/>
              <a:t> detector at further distance in close cooperation with European initiative, LAGUNA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9B70E-023C-400E-91B7-7534895B02CC}" type="slidenum">
              <a:rPr lang="ja-JP" altLang="en-US" smtClean="0">
                <a:solidFill>
                  <a:srgbClr val="2E2E48"/>
                </a:solidFill>
              </a:rPr>
              <a:pPr/>
              <a:t>69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Oval 2"/>
          <p:cNvSpPr>
            <a:spLocks noChangeArrowheads="1"/>
          </p:cNvSpPr>
          <p:nvPr/>
        </p:nvSpPr>
        <p:spPr bwMode="auto">
          <a:xfrm>
            <a:off x="539750" y="4508500"/>
            <a:ext cx="1295400" cy="1223963"/>
          </a:xfrm>
          <a:prstGeom prst="ellipse">
            <a:avLst/>
          </a:prstGeom>
          <a:gradFill rotWithShape="1">
            <a:gsLst>
              <a:gs pos="0">
                <a:srgbClr val="FFCC66"/>
              </a:gs>
              <a:gs pos="100000">
                <a:srgbClr val="765E2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4000">
                <a:latin typeface="Symbol" pitchFamily="18" charset="2"/>
              </a:rPr>
              <a:t>nt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Neutrino oscillation</a:t>
            </a:r>
            <a:endParaRPr lang="ja-JP" altLang="en-US" smtClean="0"/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9750" y="1341438"/>
            <a:ext cx="8229600" cy="2994025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altLang="ja-JP" sz="2800" dirty="0" smtClean="0"/>
              <a:t>Quantum mechanical effect</a:t>
            </a:r>
            <a:endParaRPr lang="ja-JP" altLang="en-US" sz="2800" dirty="0" smtClean="0"/>
          </a:p>
          <a:p>
            <a:pPr eaLnBrk="1" hangingPunct="1"/>
            <a:r>
              <a:rPr lang="en-US" altLang="ja-JP" sz="2800" dirty="0" smtClean="0"/>
              <a:t>Flavor of neutrino changes to other flavor during flight</a:t>
            </a:r>
            <a:endParaRPr lang="ja-JP" altLang="en-US" sz="2800" dirty="0" smtClean="0"/>
          </a:p>
          <a:p>
            <a:pPr eaLnBrk="1" hangingPunct="1"/>
            <a:r>
              <a:rPr lang="en-US" altLang="ja-JP" sz="2800" dirty="0" smtClean="0"/>
              <a:t>Only occur when neutrino has finite mass</a:t>
            </a:r>
          </a:p>
          <a:p>
            <a:pPr eaLnBrk="1" hangingPunct="1"/>
            <a:r>
              <a:rPr lang="en-US" altLang="ja-JP" sz="2800" dirty="0" smtClean="0"/>
              <a:t>The way of changing depend on mass, (energy/flight distance) of neutrino</a:t>
            </a:r>
          </a:p>
          <a:p>
            <a:pPr eaLnBrk="1" hangingPunct="1"/>
            <a:r>
              <a:rPr lang="en-US" altLang="ja-JP" sz="2800" dirty="0" smtClean="0"/>
              <a:t>Strong tool to explore neutrino mass and mixing</a:t>
            </a:r>
            <a:endParaRPr lang="ja-JP" altLang="en-US" sz="2800" dirty="0" smtClean="0"/>
          </a:p>
        </p:txBody>
      </p:sp>
      <p:sp>
        <p:nvSpPr>
          <p:cNvPr id="144389" name="Oval 5"/>
          <p:cNvSpPr>
            <a:spLocks noChangeArrowheads="1"/>
          </p:cNvSpPr>
          <p:nvPr/>
        </p:nvSpPr>
        <p:spPr bwMode="auto">
          <a:xfrm>
            <a:off x="539750" y="4508500"/>
            <a:ext cx="1295400" cy="1223963"/>
          </a:xfrm>
          <a:prstGeom prst="ellipse">
            <a:avLst/>
          </a:prstGeom>
          <a:gradFill rotWithShape="1">
            <a:gsLst>
              <a:gs pos="0">
                <a:srgbClr val="33CCFF"/>
              </a:gs>
              <a:gs pos="100000">
                <a:srgbClr val="185E7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4000">
                <a:latin typeface="Symbol" pitchFamily="18" charset="2"/>
              </a:rPr>
              <a:t>nm</a:t>
            </a:r>
          </a:p>
        </p:txBody>
      </p:sp>
      <p:sp>
        <p:nvSpPr>
          <p:cNvPr id="227334" name="Text Box 6"/>
          <p:cNvSpPr txBox="1">
            <a:spLocks noChangeArrowheads="1"/>
          </p:cNvSpPr>
          <p:nvPr/>
        </p:nvSpPr>
        <p:spPr bwMode="auto">
          <a:xfrm>
            <a:off x="395288" y="5876925"/>
            <a:ext cx="1403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>
                <a:latin typeface="Arial" pitchFamily="34" charset="0"/>
              </a:rPr>
              <a:t>Mu neutrino</a:t>
            </a:r>
            <a:endParaRPr lang="ja-JP" altLang="en-US" sz="1800">
              <a:latin typeface="Arial" pitchFamily="34" charset="0"/>
            </a:endParaRPr>
          </a:p>
        </p:txBody>
      </p:sp>
      <p:sp>
        <p:nvSpPr>
          <p:cNvPr id="144391" name="Text Box 7"/>
          <p:cNvSpPr txBox="1">
            <a:spLocks noChangeArrowheads="1"/>
          </p:cNvSpPr>
          <p:nvPr/>
        </p:nvSpPr>
        <p:spPr bwMode="auto">
          <a:xfrm>
            <a:off x="6877050" y="5876925"/>
            <a:ext cx="145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>
                <a:latin typeface="Arial" pitchFamily="34" charset="0"/>
              </a:rPr>
              <a:t>Tau neutrino</a:t>
            </a:r>
            <a:endParaRPr lang="ja-JP" altLang="en-US" sz="1800">
              <a:latin typeface="Arial" pitchFamily="34" charset="0"/>
            </a:endParaRPr>
          </a:p>
        </p:txBody>
      </p:sp>
      <p:sp>
        <p:nvSpPr>
          <p:cNvPr id="227336" name="スライド番号プレースホルダ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4354E8D-32BE-430B-A935-5901D05751FD}" type="slidenum">
              <a:rPr lang="ja-JP" altLang="en-US" smtClean="0"/>
              <a:pPr/>
              <a:t>7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22222E-6 L 0.76389 -0.00509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0"/>
                                        <p:tgtEl>
                                          <p:spTgt spid="1443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22222E-6 L 0.76389 -0.00509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-3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144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4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6" grpId="0" animBg="1"/>
      <p:bldP spid="144386" grpId="1" animBg="1"/>
      <p:bldP spid="144389" grpId="0" animBg="1"/>
      <p:bldP spid="144389" grpId="1" animBg="1"/>
      <p:bldP spid="144391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836712"/>
            <a:ext cx="8686800" cy="602128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T2K is a CERN recognized experiment (RE13)</a:t>
            </a:r>
          </a:p>
          <a:p>
            <a:r>
              <a:rPr lang="en-US" dirty="0" smtClean="0"/>
              <a:t>We thank CERN on</a:t>
            </a:r>
          </a:p>
          <a:p>
            <a:pPr lvl="1"/>
            <a:r>
              <a:rPr lang="en-US" dirty="0" smtClean="0"/>
              <a:t>Donation of UA1/NOMAD magnet</a:t>
            </a:r>
          </a:p>
          <a:p>
            <a:pPr lvl="1"/>
            <a:r>
              <a:rPr lang="en-US" dirty="0" smtClean="0"/>
              <a:t>Infrastructure for detector preparation</a:t>
            </a:r>
          </a:p>
          <a:p>
            <a:pPr lvl="1"/>
            <a:r>
              <a:rPr lang="en-US" dirty="0" smtClean="0"/>
              <a:t>CERN test beam for detectors</a:t>
            </a:r>
          </a:p>
          <a:p>
            <a:pPr lvl="1"/>
            <a:r>
              <a:rPr lang="en-US" dirty="0" smtClean="0"/>
              <a:t>Micromegas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production</a:t>
            </a:r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 and test by CERN TS/DEM group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smtClean="0"/>
              <a:t>Various technical, administrative support on detector preparation, especially for UA1/NOMAD magnet related issues</a:t>
            </a:r>
          </a:p>
          <a:p>
            <a:pPr lvl="1"/>
            <a:r>
              <a:rPr lang="en-US" dirty="0" smtClean="0"/>
              <a:t>CERN-KEK cooperation on super conducting magnet for neutrino beam line</a:t>
            </a:r>
          </a:p>
          <a:p>
            <a:pPr lvl="1"/>
            <a:r>
              <a:rPr lang="en-US" dirty="0" smtClean="0"/>
              <a:t>Fruitful exchange of information on beam line (K2K &amp; T2K)</a:t>
            </a:r>
          </a:p>
          <a:p>
            <a:pPr lvl="1"/>
            <a:r>
              <a:rPr lang="en-US" dirty="0" smtClean="0"/>
              <a:t>Warm word and donation for the earthquake</a:t>
            </a:r>
          </a:p>
          <a:p>
            <a:r>
              <a:rPr lang="en-US" dirty="0" smtClean="0"/>
              <a:t>We also thank NA61 Collaboration</a:t>
            </a:r>
          </a:p>
          <a:p>
            <a:pPr lvl="1"/>
            <a:r>
              <a:rPr lang="en-US" dirty="0" smtClean="0"/>
              <a:t>Successful collaboration</a:t>
            </a:r>
          </a:p>
          <a:p>
            <a:endParaRPr lang="en-US" altLang="ja-JP" dirty="0"/>
          </a:p>
        </p:txBody>
      </p:sp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8229600" cy="764704"/>
          </a:xfrm>
        </p:spPr>
        <p:txBody>
          <a:bodyPr/>
          <a:lstStyle/>
          <a:p>
            <a:r>
              <a:rPr lang="en-US" altLang="ja-JP" dirty="0" smtClean="0"/>
              <a:t>Acknowledgements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Rectangle 27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0"/>
            <a:ext cx="8229600" cy="836613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3 flavor mixing of neutrinos</a:t>
            </a:r>
            <a:endParaRPr lang="ja-JP" altLang="en-US" dirty="0" smtClean="0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>
            <p:ph sz="quarter" idx="1"/>
          </p:nvPr>
        </p:nvGraphicFramePr>
        <p:xfrm>
          <a:off x="2700338" y="1030288"/>
          <a:ext cx="3455987" cy="2151062"/>
        </p:xfrm>
        <a:graphic>
          <a:graphicData uri="http://schemas.openxmlformats.org/presentationml/2006/ole">
            <p:oleObj spid="_x0000_s14338" name="数式" r:id="rId4" imgW="1143000" imgH="711000" progId="Equation.3">
              <p:embed/>
            </p:oleObj>
          </a:graphicData>
        </a:graphic>
      </p:graphicFrame>
      <p:graphicFrame>
        <p:nvGraphicFramePr>
          <p:cNvPr id="1027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262063" y="3644900"/>
          <a:ext cx="6656387" cy="1206500"/>
        </p:xfrm>
        <a:graphic>
          <a:graphicData uri="http://schemas.openxmlformats.org/presentationml/2006/ole">
            <p:oleObj spid="_x0000_s14339" name="数式" r:id="rId5" imgW="4063680" imgH="736560" progId="Equation.3">
              <p:embed/>
            </p:oleObj>
          </a:graphicData>
        </a:graphic>
      </p:graphicFrame>
      <p:graphicFrame>
        <p:nvGraphicFramePr>
          <p:cNvPr id="1028" name="Object 24"/>
          <p:cNvGraphicFramePr>
            <a:graphicFrameLocks noChangeAspect="1"/>
          </p:cNvGraphicFramePr>
          <p:nvPr>
            <p:ph sz="quarter" idx="3"/>
          </p:nvPr>
        </p:nvGraphicFramePr>
        <p:xfrm>
          <a:off x="395536" y="4581128"/>
          <a:ext cx="1638300" cy="241300"/>
        </p:xfrm>
        <a:graphic>
          <a:graphicData uri="http://schemas.openxmlformats.org/presentationml/2006/ole">
            <p:oleObj spid="_x0000_s14340" name="数式" r:id="rId6" imgW="1638000" imgH="241200" progId="Equation.3">
              <p:embed/>
            </p:oleObj>
          </a:graphicData>
        </a:graphic>
      </p:graphicFrame>
      <p:sp>
        <p:nvSpPr>
          <p:cNvPr id="33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9E9ABF-92FD-44BE-85D6-1C6E192435C0}" type="slidenum">
              <a:rPr lang="ja-JP" altLang="en-US"/>
              <a:pPr>
                <a:defRPr/>
              </a:pPr>
              <a:t>8</a:t>
            </a:fld>
            <a:endParaRPr lang="en-US" altLang="ja-JP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692275" y="1268413"/>
            <a:ext cx="504825" cy="504825"/>
            <a:chOff x="385" y="1368"/>
            <a:chExt cx="318" cy="318"/>
          </a:xfrm>
        </p:grpSpPr>
        <p:sp>
          <p:nvSpPr>
            <p:cNvPr id="203783" name="Oval 7"/>
            <p:cNvSpPr>
              <a:spLocks noChangeArrowheads="1"/>
            </p:cNvSpPr>
            <p:nvPr/>
          </p:nvSpPr>
          <p:spPr bwMode="auto">
            <a:xfrm>
              <a:off x="385" y="1368"/>
              <a:ext cx="318" cy="31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64999"/>
                  </a:schemeClr>
                </a:gs>
                <a:gs pos="100000">
                  <a:schemeClr val="hlink">
                    <a:gamma/>
                    <a:shade val="76078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 sz="2800">
                <a:solidFill>
                  <a:srgbClr val="2E2E48"/>
                </a:solidFill>
              </a:endParaRPr>
            </a:p>
          </p:txBody>
        </p:sp>
        <p:sp>
          <p:nvSpPr>
            <p:cNvPr id="1056" name="Text Box 8"/>
            <p:cNvSpPr txBox="1">
              <a:spLocks noChangeArrowheads="1"/>
            </p:cNvSpPr>
            <p:nvPr/>
          </p:nvSpPr>
          <p:spPr bwMode="auto">
            <a:xfrm>
              <a:off x="431" y="1368"/>
              <a:ext cx="27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ja-JP" sz="2000">
                  <a:solidFill>
                    <a:srgbClr val="2E2E48"/>
                  </a:solidFill>
                  <a:latin typeface="Symbol" pitchFamily="18" charset="2"/>
                </a:rPr>
                <a:t>n</a:t>
              </a:r>
              <a:r>
                <a:rPr lang="en-US" altLang="ja-JP" sz="2000" baseline="-25000">
                  <a:solidFill>
                    <a:srgbClr val="2E2E48"/>
                  </a:solidFill>
                  <a:latin typeface="Comic Sans MS" pitchFamily="66" charset="0"/>
                </a:rPr>
                <a:t>e</a:t>
              </a: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692275" y="1916113"/>
            <a:ext cx="576263" cy="504825"/>
            <a:chOff x="793" y="1368"/>
            <a:chExt cx="363" cy="318"/>
          </a:xfrm>
        </p:grpSpPr>
        <p:sp>
          <p:nvSpPr>
            <p:cNvPr id="203786" name="Oval 10"/>
            <p:cNvSpPr>
              <a:spLocks noChangeArrowheads="1"/>
            </p:cNvSpPr>
            <p:nvPr/>
          </p:nvSpPr>
          <p:spPr bwMode="auto">
            <a:xfrm>
              <a:off x="793" y="1368"/>
              <a:ext cx="318" cy="318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64999"/>
                  </a:schemeClr>
                </a:gs>
                <a:gs pos="100000">
                  <a:schemeClr val="bg2">
                    <a:gamma/>
                    <a:shade val="76078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 sz="2800">
                <a:solidFill>
                  <a:srgbClr val="2E2E48"/>
                </a:solidFill>
              </a:endParaRPr>
            </a:p>
          </p:txBody>
        </p:sp>
        <p:sp>
          <p:nvSpPr>
            <p:cNvPr id="1054" name="Text Box 11"/>
            <p:cNvSpPr txBox="1">
              <a:spLocks noChangeArrowheads="1"/>
            </p:cNvSpPr>
            <p:nvPr/>
          </p:nvSpPr>
          <p:spPr bwMode="auto">
            <a:xfrm>
              <a:off x="839" y="1368"/>
              <a:ext cx="31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ja-JP" sz="2000">
                  <a:solidFill>
                    <a:srgbClr val="2E2E48"/>
                  </a:solidFill>
                  <a:latin typeface="Symbol" pitchFamily="18" charset="2"/>
                </a:rPr>
                <a:t>n</a:t>
              </a:r>
              <a:r>
                <a:rPr lang="en-US" altLang="ja-JP" sz="2000" baseline="-25000">
                  <a:solidFill>
                    <a:srgbClr val="2E2E48"/>
                  </a:solidFill>
                  <a:latin typeface="Symbol" pitchFamily="18" charset="2"/>
                </a:rPr>
                <a:t>m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1692275" y="2563813"/>
            <a:ext cx="576263" cy="504825"/>
            <a:chOff x="1202" y="1388"/>
            <a:chExt cx="363" cy="318"/>
          </a:xfrm>
        </p:grpSpPr>
        <p:sp>
          <p:nvSpPr>
            <p:cNvPr id="203789" name="Oval 13"/>
            <p:cNvSpPr>
              <a:spLocks noChangeArrowheads="1"/>
            </p:cNvSpPr>
            <p:nvPr/>
          </p:nvSpPr>
          <p:spPr bwMode="auto">
            <a:xfrm>
              <a:off x="1202" y="1388"/>
              <a:ext cx="318" cy="31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alpha val="64999"/>
                  </a:schemeClr>
                </a:gs>
                <a:gs pos="100000">
                  <a:schemeClr val="tx2">
                    <a:gamma/>
                    <a:shade val="76078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 sz="2800">
                <a:solidFill>
                  <a:srgbClr val="2E2E48"/>
                </a:solidFill>
              </a:endParaRPr>
            </a:p>
          </p:txBody>
        </p:sp>
        <p:sp>
          <p:nvSpPr>
            <p:cNvPr id="1052" name="Text Box 14"/>
            <p:cNvSpPr txBox="1">
              <a:spLocks noChangeArrowheads="1"/>
            </p:cNvSpPr>
            <p:nvPr/>
          </p:nvSpPr>
          <p:spPr bwMode="auto">
            <a:xfrm>
              <a:off x="1248" y="1388"/>
              <a:ext cx="31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ja-JP" sz="2000">
                  <a:solidFill>
                    <a:srgbClr val="B9CCE9"/>
                  </a:solidFill>
                  <a:latin typeface="Symbol" pitchFamily="18" charset="2"/>
                </a:rPr>
                <a:t>n</a:t>
              </a:r>
              <a:r>
                <a:rPr lang="en-US" altLang="ja-JP" sz="2000" baseline="-25000">
                  <a:solidFill>
                    <a:srgbClr val="B9CCE9"/>
                  </a:solidFill>
                  <a:latin typeface="Symbol" pitchFamily="18" charset="2"/>
                </a:rPr>
                <a:t>t</a:t>
              </a:r>
            </a:p>
          </p:txBody>
        </p:sp>
      </p:grpSp>
      <p:sp>
        <p:nvSpPr>
          <p:cNvPr id="1034" name="Text Box 15"/>
          <p:cNvSpPr txBox="1">
            <a:spLocks noChangeArrowheads="1"/>
          </p:cNvSpPr>
          <p:nvPr/>
        </p:nvSpPr>
        <p:spPr bwMode="auto">
          <a:xfrm>
            <a:off x="468313" y="836613"/>
            <a:ext cx="2232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dirty="0">
                <a:solidFill>
                  <a:srgbClr val="2E2E48"/>
                </a:solidFill>
                <a:latin typeface="Comic Sans MS" pitchFamily="66" charset="0"/>
              </a:rPr>
              <a:t>Flavor </a:t>
            </a:r>
            <a:r>
              <a:rPr lang="en-US" altLang="ja-JP" dirty="0" err="1">
                <a:solidFill>
                  <a:srgbClr val="2E2E48"/>
                </a:solidFill>
                <a:latin typeface="Comic Sans MS" pitchFamily="66" charset="0"/>
              </a:rPr>
              <a:t>eigenstates</a:t>
            </a:r>
            <a:endParaRPr lang="ja-JP" altLang="en-US" dirty="0">
              <a:solidFill>
                <a:srgbClr val="2E2E48"/>
              </a:solidFill>
              <a:latin typeface="Comic Sans MS" pitchFamily="66" charset="0"/>
            </a:endParaRPr>
          </a:p>
        </p:txBody>
      </p:sp>
      <p:sp>
        <p:nvSpPr>
          <p:cNvPr id="1035" name="Oval 16"/>
          <p:cNvSpPr>
            <a:spLocks noChangeArrowheads="1"/>
          </p:cNvSpPr>
          <p:nvPr/>
        </p:nvSpPr>
        <p:spPr bwMode="auto">
          <a:xfrm>
            <a:off x="7164388" y="1268413"/>
            <a:ext cx="287337" cy="287337"/>
          </a:xfrm>
          <a:prstGeom prst="ellipse">
            <a:avLst/>
          </a:prstGeom>
          <a:gradFill rotWithShape="1">
            <a:gsLst>
              <a:gs pos="0">
                <a:srgbClr val="66FFCC">
                  <a:alpha val="64998"/>
                </a:srgbClr>
              </a:gs>
              <a:gs pos="100000">
                <a:srgbClr val="2F765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800">
              <a:solidFill>
                <a:srgbClr val="2E2E48"/>
              </a:solidFill>
            </a:endParaRPr>
          </a:p>
        </p:txBody>
      </p:sp>
      <p:sp>
        <p:nvSpPr>
          <p:cNvPr id="1036" name="Oval 17"/>
          <p:cNvSpPr>
            <a:spLocks noChangeArrowheads="1"/>
          </p:cNvSpPr>
          <p:nvPr/>
        </p:nvSpPr>
        <p:spPr bwMode="auto">
          <a:xfrm>
            <a:off x="7092950" y="1773238"/>
            <a:ext cx="431800" cy="431800"/>
          </a:xfrm>
          <a:prstGeom prst="ellipse">
            <a:avLst/>
          </a:prstGeom>
          <a:gradFill rotWithShape="1">
            <a:gsLst>
              <a:gs pos="0">
                <a:srgbClr val="66FFCC">
                  <a:alpha val="64998"/>
                </a:srgbClr>
              </a:gs>
              <a:gs pos="100000">
                <a:srgbClr val="2F765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800">
              <a:solidFill>
                <a:srgbClr val="2E2E48"/>
              </a:solidFill>
            </a:endParaRPr>
          </a:p>
        </p:txBody>
      </p:sp>
      <p:sp>
        <p:nvSpPr>
          <p:cNvPr id="1037" name="Oval 18"/>
          <p:cNvSpPr>
            <a:spLocks noChangeArrowheads="1"/>
          </p:cNvSpPr>
          <p:nvPr/>
        </p:nvSpPr>
        <p:spPr bwMode="auto">
          <a:xfrm>
            <a:off x="6875463" y="2347913"/>
            <a:ext cx="936625" cy="936625"/>
          </a:xfrm>
          <a:prstGeom prst="ellipse">
            <a:avLst/>
          </a:prstGeom>
          <a:gradFill rotWithShape="1">
            <a:gsLst>
              <a:gs pos="0">
                <a:srgbClr val="66FFCC">
                  <a:alpha val="64998"/>
                </a:srgbClr>
              </a:gs>
              <a:gs pos="100000">
                <a:srgbClr val="2F765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800">
              <a:solidFill>
                <a:srgbClr val="2E2E48"/>
              </a:solidFill>
            </a:endParaRPr>
          </a:p>
        </p:txBody>
      </p:sp>
      <p:sp>
        <p:nvSpPr>
          <p:cNvPr id="1038" name="Text Box 19"/>
          <p:cNvSpPr txBox="1">
            <a:spLocks noChangeArrowheads="1"/>
          </p:cNvSpPr>
          <p:nvPr/>
        </p:nvSpPr>
        <p:spPr bwMode="auto">
          <a:xfrm>
            <a:off x="6732588" y="1052513"/>
            <a:ext cx="647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2000">
                <a:solidFill>
                  <a:srgbClr val="2E2E48"/>
                </a:solidFill>
                <a:latin typeface="Comic Sans MS" pitchFamily="66" charset="0"/>
              </a:rPr>
              <a:t>m</a:t>
            </a:r>
            <a:r>
              <a:rPr lang="en-US" altLang="ja-JP" sz="2000" baseline="-25000">
                <a:solidFill>
                  <a:srgbClr val="2E2E48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039" name="Text Box 20"/>
          <p:cNvSpPr txBox="1">
            <a:spLocks noChangeArrowheads="1"/>
          </p:cNvSpPr>
          <p:nvPr/>
        </p:nvSpPr>
        <p:spPr bwMode="auto">
          <a:xfrm>
            <a:off x="6659563" y="1844675"/>
            <a:ext cx="647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2000">
                <a:solidFill>
                  <a:srgbClr val="2E2E48"/>
                </a:solidFill>
                <a:latin typeface="Comic Sans MS" pitchFamily="66" charset="0"/>
              </a:rPr>
              <a:t>m</a:t>
            </a:r>
            <a:r>
              <a:rPr lang="en-US" altLang="ja-JP" sz="2000" baseline="-25000">
                <a:solidFill>
                  <a:srgbClr val="2E2E48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1040" name="Text Box 21"/>
          <p:cNvSpPr txBox="1">
            <a:spLocks noChangeArrowheads="1"/>
          </p:cNvSpPr>
          <p:nvPr/>
        </p:nvSpPr>
        <p:spPr bwMode="auto">
          <a:xfrm>
            <a:off x="6443663" y="2708275"/>
            <a:ext cx="647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sz="2000">
                <a:solidFill>
                  <a:srgbClr val="2E2E48"/>
                </a:solidFill>
                <a:latin typeface="Comic Sans MS" pitchFamily="66" charset="0"/>
              </a:rPr>
              <a:t>m</a:t>
            </a:r>
            <a:r>
              <a:rPr lang="en-US" altLang="ja-JP" sz="2000" baseline="-25000">
                <a:solidFill>
                  <a:srgbClr val="2E2E48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1041" name="Text Box 22"/>
          <p:cNvSpPr txBox="1">
            <a:spLocks noChangeArrowheads="1"/>
          </p:cNvSpPr>
          <p:nvPr/>
        </p:nvSpPr>
        <p:spPr bwMode="auto">
          <a:xfrm>
            <a:off x="7020273" y="836613"/>
            <a:ext cx="2123728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ja-JP" dirty="0">
                <a:solidFill>
                  <a:srgbClr val="2E2E48"/>
                </a:solidFill>
                <a:latin typeface="Comic Sans MS" pitchFamily="66" charset="0"/>
              </a:rPr>
              <a:t>Mass </a:t>
            </a:r>
            <a:r>
              <a:rPr lang="en-US" altLang="ja-JP" dirty="0" err="1">
                <a:solidFill>
                  <a:srgbClr val="2E2E48"/>
                </a:solidFill>
                <a:latin typeface="Comic Sans MS" pitchFamily="66" charset="0"/>
              </a:rPr>
              <a:t>eigenstates</a:t>
            </a:r>
            <a:endParaRPr lang="ja-JP" altLang="en-US" dirty="0">
              <a:solidFill>
                <a:srgbClr val="2E2E48"/>
              </a:solidFill>
              <a:latin typeface="Comic Sans MS" pitchFamily="66" charset="0"/>
            </a:endParaRPr>
          </a:p>
        </p:txBody>
      </p:sp>
      <p:sp>
        <p:nvSpPr>
          <p:cNvPr id="203799" name="Text Box 23"/>
          <p:cNvSpPr txBox="1">
            <a:spLocks noChangeArrowheads="1"/>
          </p:cNvSpPr>
          <p:nvPr/>
        </p:nvSpPr>
        <p:spPr bwMode="auto">
          <a:xfrm>
            <a:off x="539552" y="5229200"/>
            <a:ext cx="72739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2800" b="1" dirty="0">
                <a:solidFill>
                  <a:srgbClr val="1451A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 independent parameters govern oscillation</a:t>
            </a:r>
            <a:endParaRPr lang="ja-JP" altLang="en-US" sz="2800" b="1" dirty="0">
              <a:solidFill>
                <a:srgbClr val="1451A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ymbol" pitchFamily="18" charset="2"/>
            </a:endParaRPr>
          </a:p>
          <a:p>
            <a:pPr>
              <a:defRPr/>
            </a:pPr>
            <a:r>
              <a:rPr lang="en-US" altLang="ja-JP" sz="2800" b="1" i="1" dirty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altLang="ja-JP" sz="2800" b="1" i="1" baseline="-12000" dirty="0">
                <a:solidFill>
                  <a:srgbClr val="0000FF"/>
                </a:solidFill>
              </a:rPr>
              <a:t>12</a:t>
            </a:r>
            <a:r>
              <a:rPr lang="en-US" altLang="ja-JP" sz="2800" b="1" i="1" dirty="0">
                <a:solidFill>
                  <a:srgbClr val="0000FF"/>
                </a:solidFill>
              </a:rPr>
              <a:t>, </a:t>
            </a:r>
            <a:r>
              <a:rPr lang="ja-JP" altLang="en-US" sz="2800" b="1" i="1" dirty="0">
                <a:solidFill>
                  <a:srgbClr val="0000FF"/>
                </a:solidFill>
              </a:rPr>
              <a:t>     </a:t>
            </a:r>
            <a:r>
              <a:rPr lang="en-US" altLang="ja-JP" sz="2800" b="1" i="1" dirty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altLang="ja-JP" sz="2800" b="1" i="1" baseline="-12000" dirty="0">
                <a:solidFill>
                  <a:srgbClr val="0000FF"/>
                </a:solidFill>
              </a:rPr>
              <a:t>23</a:t>
            </a:r>
            <a:r>
              <a:rPr lang="en-US" altLang="ja-JP" sz="2800" b="1" i="1" dirty="0">
                <a:solidFill>
                  <a:srgbClr val="0000FF"/>
                </a:solidFill>
              </a:rPr>
              <a:t>,       </a:t>
            </a:r>
            <a:r>
              <a:rPr lang="en-US" altLang="ja-JP" sz="2800" b="1" i="1" dirty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altLang="ja-JP" sz="2800" b="1" i="1" baseline="-12000" dirty="0">
                <a:solidFill>
                  <a:srgbClr val="0000FF"/>
                </a:solidFill>
              </a:rPr>
              <a:t>13</a:t>
            </a:r>
            <a:r>
              <a:rPr lang="en-US" altLang="ja-JP" sz="2800" b="1" i="1" dirty="0">
                <a:solidFill>
                  <a:srgbClr val="0000FF"/>
                </a:solidFill>
              </a:rPr>
              <a:t>,       </a:t>
            </a:r>
            <a:r>
              <a:rPr lang="en-US" altLang="ja-JP" sz="2800" b="1" i="1" dirty="0">
                <a:solidFill>
                  <a:srgbClr val="0000FF"/>
                </a:solidFill>
                <a:latin typeface="Symbol" pitchFamily="18" charset="2"/>
              </a:rPr>
              <a:t>d</a:t>
            </a:r>
            <a:endParaRPr lang="en-US" altLang="ja-JP" dirty="0">
              <a:solidFill>
                <a:srgbClr val="0000FF"/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n-US" altLang="ja-JP" sz="2800" dirty="0">
                <a:solidFill>
                  <a:srgbClr val="0000FF"/>
                </a:solidFill>
                <a:latin typeface="Symbol" pitchFamily="18" charset="2"/>
              </a:rPr>
              <a:t>D</a:t>
            </a:r>
            <a:r>
              <a:rPr lang="en-US" altLang="ja-JP" sz="2800" dirty="0">
                <a:solidFill>
                  <a:srgbClr val="0000FF"/>
                </a:solidFill>
                <a:latin typeface="Comic Sans MS" pitchFamily="66" charset="0"/>
              </a:rPr>
              <a:t>m</a:t>
            </a:r>
            <a:r>
              <a:rPr lang="en-US" altLang="ja-JP" sz="2800" baseline="-25000" dirty="0">
                <a:solidFill>
                  <a:srgbClr val="0000FF"/>
                </a:solidFill>
                <a:latin typeface="Comic Sans MS" pitchFamily="66" charset="0"/>
              </a:rPr>
              <a:t>12</a:t>
            </a:r>
            <a:r>
              <a:rPr lang="en-US" altLang="ja-JP" sz="2800" baseline="30000" dirty="0">
                <a:solidFill>
                  <a:srgbClr val="0000FF"/>
                </a:solidFill>
                <a:latin typeface="Comic Sans MS" pitchFamily="66" charset="0"/>
              </a:rPr>
              <a:t>2</a:t>
            </a:r>
            <a:r>
              <a:rPr lang="en-US" altLang="ja-JP" sz="2800" dirty="0">
                <a:solidFill>
                  <a:srgbClr val="0000FF"/>
                </a:solidFill>
                <a:latin typeface="Comic Sans MS" pitchFamily="66" charset="0"/>
              </a:rPr>
              <a:t>, </a:t>
            </a:r>
            <a:r>
              <a:rPr lang="en-US" altLang="ja-JP" sz="2800" dirty="0">
                <a:solidFill>
                  <a:srgbClr val="0000FF"/>
                </a:solidFill>
                <a:latin typeface="Symbol" pitchFamily="18" charset="2"/>
              </a:rPr>
              <a:t>D</a:t>
            </a:r>
            <a:r>
              <a:rPr lang="en-US" altLang="ja-JP" sz="2800" dirty="0">
                <a:solidFill>
                  <a:srgbClr val="0000FF"/>
                </a:solidFill>
                <a:latin typeface="Comic Sans MS" pitchFamily="66" charset="0"/>
              </a:rPr>
              <a:t>m</a:t>
            </a:r>
            <a:r>
              <a:rPr lang="en-US" altLang="ja-JP" sz="2800" baseline="-25000" dirty="0">
                <a:solidFill>
                  <a:srgbClr val="0000FF"/>
                </a:solidFill>
                <a:latin typeface="Comic Sans MS" pitchFamily="66" charset="0"/>
              </a:rPr>
              <a:t>23</a:t>
            </a:r>
            <a:r>
              <a:rPr lang="en-US" altLang="ja-JP" sz="2800" baseline="30000" dirty="0">
                <a:solidFill>
                  <a:srgbClr val="0000FF"/>
                </a:solidFill>
                <a:latin typeface="Comic Sans MS" pitchFamily="66" charset="0"/>
              </a:rPr>
              <a:t>2</a:t>
            </a:r>
            <a:r>
              <a:rPr lang="en-US" altLang="ja-JP" sz="2800" dirty="0">
                <a:solidFill>
                  <a:srgbClr val="0000FF"/>
                </a:solidFill>
                <a:latin typeface="Comic Sans MS" pitchFamily="66" charset="0"/>
              </a:rPr>
              <a:t>, </a:t>
            </a:r>
            <a:r>
              <a:rPr lang="en-US" altLang="ja-JP" sz="2800" dirty="0">
                <a:solidFill>
                  <a:srgbClr val="0000FF"/>
                </a:solidFill>
                <a:latin typeface="Symbol" pitchFamily="18" charset="2"/>
              </a:rPr>
              <a:t>D</a:t>
            </a:r>
            <a:r>
              <a:rPr lang="en-US" altLang="ja-JP" sz="2800" dirty="0">
                <a:solidFill>
                  <a:srgbClr val="0000FF"/>
                </a:solidFill>
                <a:latin typeface="Comic Sans MS" pitchFamily="66" charset="0"/>
              </a:rPr>
              <a:t>m</a:t>
            </a:r>
            <a:r>
              <a:rPr lang="en-US" altLang="ja-JP" sz="2800" baseline="-25000" dirty="0">
                <a:solidFill>
                  <a:srgbClr val="0000FF"/>
                </a:solidFill>
                <a:latin typeface="Comic Sans MS" pitchFamily="66" charset="0"/>
              </a:rPr>
              <a:t>13</a:t>
            </a:r>
            <a:r>
              <a:rPr lang="en-US" altLang="ja-JP" sz="2800" baseline="30000" dirty="0">
                <a:solidFill>
                  <a:srgbClr val="0000FF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1044" name="Text Box 29"/>
          <p:cNvSpPr txBox="1">
            <a:spLocks noChangeArrowheads="1"/>
          </p:cNvSpPr>
          <p:nvPr/>
        </p:nvSpPr>
        <p:spPr bwMode="auto">
          <a:xfrm>
            <a:off x="2411760" y="4797152"/>
            <a:ext cx="1031051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err="1" smtClean="0">
                <a:solidFill>
                  <a:srgbClr val="2E2E48"/>
                </a:solidFill>
              </a:rPr>
              <a:t>Atm</a:t>
            </a:r>
            <a:r>
              <a:rPr lang="en-US" altLang="ja-JP" dirty="0" smtClean="0">
                <a:solidFill>
                  <a:srgbClr val="2E2E48"/>
                </a:solidFill>
              </a:rPr>
              <a:t>/Acc</a:t>
            </a:r>
            <a:endParaRPr lang="ja-JP" altLang="en-US" dirty="0">
              <a:solidFill>
                <a:srgbClr val="2E2E48"/>
              </a:solidFill>
            </a:endParaRPr>
          </a:p>
        </p:txBody>
      </p:sp>
      <p:sp>
        <p:nvSpPr>
          <p:cNvPr id="1045" name="Text Box 30"/>
          <p:cNvSpPr txBox="1">
            <a:spLocks noChangeArrowheads="1"/>
          </p:cNvSpPr>
          <p:nvPr/>
        </p:nvSpPr>
        <p:spPr bwMode="auto">
          <a:xfrm>
            <a:off x="4211960" y="4797152"/>
            <a:ext cx="1338828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srgbClr val="2E2E48"/>
                </a:solidFill>
              </a:rPr>
              <a:t>Acc/Reactor</a:t>
            </a:r>
            <a:endParaRPr lang="ja-JP" altLang="en-US" dirty="0">
              <a:solidFill>
                <a:srgbClr val="2E2E48"/>
              </a:solidFill>
            </a:endParaRPr>
          </a:p>
        </p:txBody>
      </p:sp>
      <p:sp>
        <p:nvSpPr>
          <p:cNvPr id="1046" name="Text Box 31"/>
          <p:cNvSpPr txBox="1">
            <a:spLocks noChangeArrowheads="1"/>
          </p:cNvSpPr>
          <p:nvPr/>
        </p:nvSpPr>
        <p:spPr bwMode="auto">
          <a:xfrm>
            <a:off x="6444208" y="4797152"/>
            <a:ext cx="1274708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srgbClr val="2E2E48"/>
                </a:solidFill>
              </a:rPr>
              <a:t>Sol/Reactor</a:t>
            </a:r>
            <a:endParaRPr lang="ja-JP" altLang="en-US" dirty="0">
              <a:solidFill>
                <a:srgbClr val="2E2E48"/>
              </a:solidFill>
            </a:endParaRPr>
          </a:p>
        </p:txBody>
      </p:sp>
      <p:sp>
        <p:nvSpPr>
          <p:cNvPr id="1049" name="スライド番号プレースホルダ 32"/>
          <p:cNvSpPr txBox="1">
            <a:spLocks noGrp="1"/>
          </p:cNvSpPr>
          <p:nvPr/>
        </p:nvSpPr>
        <p:spPr bwMode="auto">
          <a:xfrm>
            <a:off x="7239000" y="6669088"/>
            <a:ext cx="19050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74DE5F6E-0935-4A75-8F30-0F6D3484D0A0}" type="slidenum">
              <a:rPr kumimoji="0" lang="ja-JP" altLang="en-US" sz="1400">
                <a:solidFill>
                  <a:srgbClr val="2E2E48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kumimoji="0" lang="en-US" altLang="ja-JP" sz="1400">
              <a:solidFill>
                <a:srgbClr val="2E2E48"/>
              </a:solidFill>
            </a:endParaRPr>
          </a:p>
        </p:txBody>
      </p:sp>
      <p:sp>
        <p:nvSpPr>
          <p:cNvPr id="1050" name="Text Box 32"/>
          <p:cNvSpPr txBox="1">
            <a:spLocks noChangeArrowheads="1"/>
          </p:cNvSpPr>
          <p:nvPr/>
        </p:nvSpPr>
        <p:spPr bwMode="auto">
          <a:xfrm>
            <a:off x="7115175" y="5854700"/>
            <a:ext cx="1771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i="1">
                <a:solidFill>
                  <a:srgbClr val="2E2E48"/>
                </a:solidFill>
                <a:latin typeface="Symbol" pitchFamily="18" charset="2"/>
              </a:rPr>
              <a:t>D</a:t>
            </a:r>
            <a:r>
              <a:rPr lang="en-US" altLang="ja-JP" sz="2400" i="1">
                <a:solidFill>
                  <a:srgbClr val="2E2E48"/>
                </a:solidFill>
              </a:rPr>
              <a:t>m</a:t>
            </a:r>
            <a:r>
              <a:rPr lang="en-US" altLang="ja-JP" sz="2400" i="1" baseline="-25000">
                <a:solidFill>
                  <a:srgbClr val="2E2E48"/>
                </a:solidFill>
              </a:rPr>
              <a:t>ij</a:t>
            </a:r>
            <a:r>
              <a:rPr lang="en-US" altLang="ja-JP" sz="2400" i="1">
                <a:solidFill>
                  <a:srgbClr val="2E2E48"/>
                </a:solidFill>
              </a:rPr>
              <a:t>=m</a:t>
            </a:r>
            <a:r>
              <a:rPr lang="en-US" altLang="ja-JP" sz="2400" i="1" baseline="-25000">
                <a:solidFill>
                  <a:srgbClr val="2E2E48"/>
                </a:solidFill>
              </a:rPr>
              <a:t>i</a:t>
            </a:r>
            <a:r>
              <a:rPr lang="en-US" altLang="ja-JP" sz="2400" i="1" baseline="30000">
                <a:solidFill>
                  <a:srgbClr val="2E2E48"/>
                </a:solidFill>
              </a:rPr>
              <a:t>2</a:t>
            </a:r>
            <a:r>
              <a:rPr lang="en-US" altLang="ja-JP" sz="2400" i="1">
                <a:solidFill>
                  <a:srgbClr val="2E2E48"/>
                </a:solidFill>
              </a:rPr>
              <a:t>-m</a:t>
            </a:r>
            <a:r>
              <a:rPr lang="en-US" altLang="ja-JP" sz="2400" i="1" baseline="-25000">
                <a:solidFill>
                  <a:srgbClr val="2E2E48"/>
                </a:solidFill>
              </a:rPr>
              <a:t>j</a:t>
            </a:r>
            <a:r>
              <a:rPr lang="en-US" altLang="ja-JP" sz="2400" i="1" baseline="30000">
                <a:solidFill>
                  <a:srgbClr val="2E2E48"/>
                </a:solidFill>
              </a:rPr>
              <a:t>2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79512" y="3212976"/>
            <a:ext cx="762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err="1">
                <a:solidFill>
                  <a:srgbClr val="2E2E48"/>
                </a:solidFill>
                <a:latin typeface="Arial" pitchFamily="34" charset="0"/>
              </a:rPr>
              <a:t>Pontecorvo</a:t>
            </a:r>
            <a:r>
              <a:rPr lang="en-US" altLang="ja-JP" dirty="0">
                <a:solidFill>
                  <a:srgbClr val="2E2E48"/>
                </a:solidFill>
                <a:latin typeface="Arial" pitchFamily="34" charset="0"/>
              </a:rPr>
              <a:t>-Maki-Nakagawa-Sakata Matrix (CKM matrix in lepton sector)</a:t>
            </a:r>
            <a:endParaRPr lang="ja-JP" altLang="en-US" dirty="0">
              <a:solidFill>
                <a:srgbClr val="2E2E48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64291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dirty="0" smtClean="0"/>
              <a:t>Present knowledge</a:t>
            </a:r>
            <a:endParaRPr lang="en-US" altLang="ja-JP" dirty="0"/>
          </a:p>
        </p:txBody>
      </p:sp>
      <p:sp>
        <p:nvSpPr>
          <p:cNvPr id="1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68DAEF5A-D7BA-4152-B9DD-30BBF230F3EE}" type="slidenum">
              <a:rPr lang="ja-JP" altLang="en-US"/>
              <a:pPr>
                <a:defRPr/>
              </a:pPr>
              <a:t>9</a:t>
            </a:fld>
            <a:endParaRPr lang="en-US" altLang="ja-JP"/>
          </a:p>
        </p:txBody>
      </p:sp>
      <p:pic>
        <p:nvPicPr>
          <p:cNvPr id="325634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11638" y="687388"/>
            <a:ext cx="4932362" cy="4171950"/>
          </a:xfrm>
        </p:spPr>
      </p:pic>
      <p:sp>
        <p:nvSpPr>
          <p:cNvPr id="325635" name="Text Box 5"/>
          <p:cNvSpPr txBox="1">
            <a:spLocks noChangeAspect="1" noChangeArrowheads="1"/>
          </p:cNvSpPr>
          <p:nvPr/>
        </p:nvSpPr>
        <p:spPr bwMode="auto">
          <a:xfrm>
            <a:off x="6627813" y="3001963"/>
            <a:ext cx="523875" cy="366712"/>
          </a:xfrm>
          <a:prstGeom prst="rect">
            <a:avLst/>
          </a:prstGeom>
          <a:solidFill>
            <a:srgbClr val="66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solidFill>
                  <a:srgbClr val="000000"/>
                </a:solidFill>
                <a:latin typeface="Comic Sans MS" pitchFamily="66" charset="0"/>
              </a:rPr>
              <a:t>OR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79512" y="5013176"/>
            <a:ext cx="4211960" cy="1319808"/>
            <a:chOff x="0" y="527"/>
            <a:chExt cx="2880" cy="998"/>
          </a:xfrm>
        </p:grpSpPr>
        <p:pic>
          <p:nvPicPr>
            <p:cNvPr id="32564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b="50423"/>
            <a:stretch>
              <a:fillRect/>
            </a:stretch>
          </p:blipFill>
          <p:spPr bwMode="auto">
            <a:xfrm>
              <a:off x="0" y="527"/>
              <a:ext cx="2880" cy="99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</p:spPr>
        </p:pic>
        <p:sp>
          <p:nvSpPr>
            <p:cNvPr id="325648" name="Rectangle 6"/>
            <p:cNvSpPr>
              <a:spLocks noChangeArrowheads="1"/>
            </p:cNvSpPr>
            <p:nvPr/>
          </p:nvSpPr>
          <p:spPr bwMode="auto">
            <a:xfrm>
              <a:off x="2245" y="579"/>
              <a:ext cx="140" cy="351"/>
            </a:xfrm>
            <a:prstGeom prst="rect">
              <a:avLst/>
            </a:prstGeom>
            <a:noFill/>
            <a:ln w="38100" algn="ctr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ja-JP" altLang="en-US" sz="28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325638" name="Text Box 15"/>
          <p:cNvSpPr txBox="1">
            <a:spLocks noChangeArrowheads="1"/>
          </p:cNvSpPr>
          <p:nvPr/>
        </p:nvSpPr>
        <p:spPr bwMode="auto">
          <a:xfrm>
            <a:off x="5567363" y="3735388"/>
            <a:ext cx="490537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altLang="ja-JP" sz="2800">
                <a:solidFill>
                  <a:srgbClr val="000000"/>
                </a:solidFill>
                <a:latin typeface="Symbol" pitchFamily="18" charset="2"/>
              </a:rPr>
              <a:t>n</a:t>
            </a:r>
            <a:r>
              <a:rPr lang="en-US" altLang="ja-JP" sz="2800" baseline="-25000">
                <a:solidFill>
                  <a:srgbClr val="0000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325639" name="Text Box 16"/>
          <p:cNvSpPr txBox="1">
            <a:spLocks noChangeArrowheads="1"/>
          </p:cNvSpPr>
          <p:nvPr/>
        </p:nvSpPr>
        <p:spPr bwMode="auto">
          <a:xfrm>
            <a:off x="5567363" y="2943225"/>
            <a:ext cx="490537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altLang="ja-JP" sz="2800">
                <a:solidFill>
                  <a:srgbClr val="000000"/>
                </a:solidFill>
                <a:latin typeface="Symbol" pitchFamily="18" charset="2"/>
              </a:rPr>
              <a:t>n</a:t>
            </a:r>
            <a:r>
              <a:rPr lang="en-US" altLang="ja-JP" sz="2800" baseline="-25000">
                <a:solidFill>
                  <a:srgbClr val="000000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325640" name="Text Box 17"/>
          <p:cNvSpPr txBox="1">
            <a:spLocks noChangeArrowheads="1"/>
          </p:cNvSpPr>
          <p:nvPr/>
        </p:nvSpPr>
        <p:spPr bwMode="auto">
          <a:xfrm>
            <a:off x="5280025" y="1574800"/>
            <a:ext cx="490538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altLang="ja-JP" sz="2800" dirty="0">
                <a:solidFill>
                  <a:srgbClr val="000000"/>
                </a:solidFill>
                <a:latin typeface="Symbol" pitchFamily="18" charset="2"/>
              </a:rPr>
              <a:t>n</a:t>
            </a:r>
            <a:r>
              <a:rPr lang="en-US" altLang="ja-JP" sz="2800" baseline="-25000" dirty="0">
                <a:solidFill>
                  <a:srgbClr val="000000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325641" name="Text Box 18"/>
          <p:cNvSpPr txBox="1">
            <a:spLocks noChangeArrowheads="1"/>
          </p:cNvSpPr>
          <p:nvPr/>
        </p:nvSpPr>
        <p:spPr bwMode="auto">
          <a:xfrm>
            <a:off x="5940425" y="4152900"/>
            <a:ext cx="1457450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altLang="ja-JP" sz="2800" dirty="0" smtClean="0">
                <a:solidFill>
                  <a:srgbClr val="000000"/>
                </a:solidFill>
                <a:latin typeface="Times New Roman" pitchFamily="18" charset="0"/>
              </a:rPr>
              <a:t>Which??</a:t>
            </a:r>
            <a:endParaRPr lang="ja-JP" altLang="en-US" sz="28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25642" name="Oval 19"/>
          <p:cNvSpPr>
            <a:spLocks noChangeArrowheads="1"/>
          </p:cNvSpPr>
          <p:nvPr/>
        </p:nvSpPr>
        <p:spPr bwMode="auto">
          <a:xfrm>
            <a:off x="4775200" y="1862138"/>
            <a:ext cx="144463" cy="576262"/>
          </a:xfrm>
          <a:prstGeom prst="ellips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endParaRPr lang="ja-JP" altLang="en-US" sz="28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25643" name="Text Box 20"/>
          <p:cNvSpPr txBox="1">
            <a:spLocks noChangeArrowheads="1"/>
          </p:cNvSpPr>
          <p:nvPr/>
        </p:nvSpPr>
        <p:spPr bwMode="auto">
          <a:xfrm>
            <a:off x="4683125" y="1177925"/>
            <a:ext cx="83185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altLang="ja-JP" sz="2800" b="1">
                <a:solidFill>
                  <a:srgbClr val="000000"/>
                </a:solidFill>
                <a:latin typeface="Symbol" pitchFamily="18" charset="2"/>
              </a:rPr>
              <a:t>n</a:t>
            </a:r>
            <a:r>
              <a:rPr lang="en-US" altLang="ja-JP" sz="2800" b="1" baseline="-25000">
                <a:solidFill>
                  <a:srgbClr val="000000"/>
                </a:solidFill>
                <a:latin typeface="Times New Roman" pitchFamily="18" charset="0"/>
              </a:rPr>
              <a:t>e</a:t>
            </a:r>
            <a:r>
              <a:rPr lang="en-US" altLang="ja-JP" sz="2800" b="1">
                <a:solidFill>
                  <a:srgbClr val="000000"/>
                </a:solidFill>
                <a:latin typeface="Times New Roman" pitchFamily="18" charset="0"/>
              </a:rPr>
              <a:t>??</a:t>
            </a:r>
          </a:p>
        </p:txBody>
      </p:sp>
      <p:sp>
        <p:nvSpPr>
          <p:cNvPr id="325644" name="Line 21"/>
          <p:cNvSpPr>
            <a:spLocks noChangeShapeType="1"/>
          </p:cNvSpPr>
          <p:nvPr/>
        </p:nvSpPr>
        <p:spPr bwMode="auto">
          <a:xfrm flipH="1">
            <a:off x="4846638" y="1717675"/>
            <a:ext cx="360362" cy="217488"/>
          </a:xfrm>
          <a:prstGeom prst="line">
            <a:avLst/>
          </a:prstGeom>
          <a:noFill/>
          <a:ln w="57150" cap="sq">
            <a:solidFill>
              <a:srgbClr val="FF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ja-JP" altLang="en-US"/>
          </a:p>
        </p:txBody>
      </p:sp>
      <p:pic>
        <p:nvPicPr>
          <p:cNvPr id="325650" name="Picture 18"/>
          <p:cNvPicPr>
            <a:picLocks noChangeAspect="1" noChangeArrowheads="1"/>
          </p:cNvPicPr>
          <p:nvPr/>
        </p:nvPicPr>
        <p:blipFill>
          <a:blip r:embed="rId4" cstate="print"/>
          <a:srcRect t="48436"/>
          <a:stretch>
            <a:fillRect/>
          </a:stretch>
        </p:blipFill>
        <p:spPr bwMode="auto">
          <a:xfrm>
            <a:off x="4818063" y="4986338"/>
            <a:ext cx="3859212" cy="13906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</p:pic>
      <p:sp>
        <p:nvSpPr>
          <p:cNvPr id="325651" name="Text Box 19"/>
          <p:cNvSpPr txBox="1">
            <a:spLocks noChangeArrowheads="1"/>
          </p:cNvSpPr>
          <p:nvPr/>
        </p:nvSpPr>
        <p:spPr bwMode="auto">
          <a:xfrm>
            <a:off x="4929190" y="6286520"/>
            <a:ext cx="25016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dirty="0" smtClean="0"/>
              <a:t>Big diff from KM matrix</a:t>
            </a:r>
            <a:endParaRPr lang="ja-JP" altLang="en-US" dirty="0"/>
          </a:p>
        </p:txBody>
      </p:sp>
      <p:pic>
        <p:nvPicPr>
          <p:cNvPr id="22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052736"/>
            <a:ext cx="3462946" cy="250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テキスト ボックス 20"/>
          <p:cNvSpPr txBox="1"/>
          <p:nvPr/>
        </p:nvSpPr>
        <p:spPr bwMode="auto">
          <a:xfrm>
            <a:off x="683568" y="3933056"/>
            <a:ext cx="1483098" cy="46166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sz="2400" dirty="0" smtClean="0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kumimoji="1" lang="en-US" altLang="ja-JP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kumimoji="1" lang="en-US" altLang="ja-JP" sz="2400" dirty="0" err="1" smtClean="0">
                <a:solidFill>
                  <a:srgbClr val="000000"/>
                </a:solidFill>
                <a:latin typeface="Times New Roman" pitchFamily="18" charset="0"/>
              </a:rPr>
              <a:t>unkown</a:t>
            </a:r>
            <a:r>
              <a:rPr kumimoji="1" lang="en-US" altLang="ja-JP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kumimoji="1" lang="ja-JP" altLang="en-US" sz="2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 bwMode="auto">
          <a:xfrm>
            <a:off x="2699792" y="1484784"/>
            <a:ext cx="1274708" cy="36933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Sol/Reactor</a:t>
            </a:r>
            <a:endParaRPr kumimoji="1"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 bwMode="auto">
          <a:xfrm>
            <a:off x="2411760" y="2492896"/>
            <a:ext cx="1031051" cy="36933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ja-JP" dirty="0" err="1" smtClean="0">
                <a:solidFill>
                  <a:srgbClr val="000000"/>
                </a:solidFill>
                <a:latin typeface="Times New Roman" pitchFamily="18" charset="0"/>
              </a:rPr>
              <a:t>Atm</a:t>
            </a:r>
            <a:r>
              <a:rPr kumimoji="1" lang="en-US" altLang="ja-JP" dirty="0" smtClean="0">
                <a:solidFill>
                  <a:srgbClr val="000000"/>
                </a:solidFill>
                <a:latin typeface="Times New Roman" pitchFamily="18" charset="0"/>
              </a:rPr>
              <a:t>/Acc</a:t>
            </a:r>
            <a:endParaRPr kumimoji="1" lang="ja-JP" alt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tfuji2">
  <a:themeElements>
    <a:clrScheme name="mtfuji2 2">
      <a:dk1>
        <a:srgbClr val="2E2E48"/>
      </a:dk1>
      <a:lt1>
        <a:srgbClr val="B9CCE9"/>
      </a:lt1>
      <a:dk2>
        <a:srgbClr val="1451AA"/>
      </a:dk2>
      <a:lt2>
        <a:srgbClr val="C0D7D8"/>
      </a:lt2>
      <a:accent1>
        <a:srgbClr val="D6D5B2"/>
      </a:accent1>
      <a:accent2>
        <a:srgbClr val="FFFFE9"/>
      </a:accent2>
      <a:accent3>
        <a:srgbClr val="D9E2F2"/>
      </a:accent3>
      <a:accent4>
        <a:srgbClr val="26263C"/>
      </a:accent4>
      <a:accent5>
        <a:srgbClr val="E8E7D5"/>
      </a:accent5>
      <a:accent6>
        <a:srgbClr val="E7E7D3"/>
      </a:accent6>
      <a:hlink>
        <a:srgbClr val="6B94D1"/>
      </a:hlink>
      <a:folHlink>
        <a:srgbClr val="FFFFFF"/>
      </a:folHlink>
    </a:clrScheme>
    <a:fontScheme name="mtfuji2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  <a:txDef>
      <a:spPr bwMode="auto">
        <a:solidFill>
          <a:srgbClr val="FFFFCC"/>
        </a:solidFill>
        <a:ln w="9525">
          <a:noFill/>
          <a:miter lim="800000"/>
          <a:headEnd/>
          <a:tailEnd/>
        </a:ln>
        <a:effectLst/>
      </a:spPr>
      <a:bodyPr>
        <a:spAutoFit/>
      </a:bodyPr>
      <a:lstStyle>
        <a:defPPr>
          <a:spcBef>
            <a:spcPct val="50000"/>
          </a:spcBef>
          <a:defRPr dirty="0">
            <a:solidFill>
              <a:srgbClr val="000000"/>
            </a:solidFill>
            <a:latin typeface="Times New Roman" pitchFamily="18" charset="0"/>
          </a:defRPr>
        </a:defPPr>
      </a:lstStyle>
    </a:txDef>
  </a:objectDefaults>
  <a:extraClrSchemeLst>
    <a:extraClrScheme>
      <a:clrScheme name="mtfuji2 1">
        <a:dk1>
          <a:srgbClr val="1C357C"/>
        </a:dk1>
        <a:lt1>
          <a:srgbClr val="FFFFFF"/>
        </a:lt1>
        <a:dk2>
          <a:srgbClr val="224094"/>
        </a:dk2>
        <a:lt2>
          <a:srgbClr val="FFFFCC"/>
        </a:lt2>
        <a:accent1>
          <a:srgbClr val="86864C"/>
        </a:accent1>
        <a:accent2>
          <a:srgbClr val="809AE2"/>
        </a:accent2>
        <a:accent3>
          <a:srgbClr val="ABAFC8"/>
        </a:accent3>
        <a:accent4>
          <a:srgbClr val="DADADA"/>
        </a:accent4>
        <a:accent5>
          <a:srgbClr val="C3C3B2"/>
        </a:accent5>
        <a:accent6>
          <a:srgbClr val="738BCD"/>
        </a:accent6>
        <a:hlink>
          <a:srgbClr val="000000"/>
        </a:hlink>
        <a:folHlink>
          <a:srgbClr val="2E57C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tfuji2 2">
        <a:dk1>
          <a:srgbClr val="2E2E48"/>
        </a:dk1>
        <a:lt1>
          <a:srgbClr val="B9CCE9"/>
        </a:lt1>
        <a:dk2>
          <a:srgbClr val="1451AA"/>
        </a:dk2>
        <a:lt2>
          <a:srgbClr val="C0D7D8"/>
        </a:lt2>
        <a:accent1>
          <a:srgbClr val="D6D5B2"/>
        </a:accent1>
        <a:accent2>
          <a:srgbClr val="FFFFE9"/>
        </a:accent2>
        <a:accent3>
          <a:srgbClr val="D9E2F2"/>
        </a:accent3>
        <a:accent4>
          <a:srgbClr val="26263C"/>
        </a:accent4>
        <a:accent5>
          <a:srgbClr val="E8E7D5"/>
        </a:accent5>
        <a:accent6>
          <a:srgbClr val="E7E7D3"/>
        </a:accent6>
        <a:hlink>
          <a:srgbClr val="6B94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AEAEA"/>
        </a:accent1>
        <a:accent2>
          <a:srgbClr val="F8F8F8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E1E1E1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4">
        <a:dk1>
          <a:srgbClr val="000000"/>
        </a:dk1>
        <a:lt1>
          <a:srgbClr val="9CB8E0"/>
        </a:lt1>
        <a:dk2>
          <a:srgbClr val="000000"/>
        </a:dk2>
        <a:lt2>
          <a:srgbClr val="AAC9CA"/>
        </a:lt2>
        <a:accent1>
          <a:srgbClr val="D6D5B2"/>
        </a:accent1>
        <a:accent2>
          <a:srgbClr val="E8E7CE"/>
        </a:accent2>
        <a:accent3>
          <a:srgbClr val="CBD8ED"/>
        </a:accent3>
        <a:accent4>
          <a:srgbClr val="000000"/>
        </a:accent4>
        <a:accent5>
          <a:srgbClr val="E8E7D5"/>
        </a:accent5>
        <a:accent6>
          <a:srgbClr val="D2D1BA"/>
        </a:accent6>
        <a:hlink>
          <a:srgbClr val="4579C5"/>
        </a:hlink>
        <a:folHlink>
          <a:srgbClr val="C4F2F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5">
        <a:dk1>
          <a:srgbClr val="000000"/>
        </a:dk1>
        <a:lt1>
          <a:srgbClr val="6892D0"/>
        </a:lt1>
        <a:dk2>
          <a:srgbClr val="000000"/>
        </a:dk2>
        <a:lt2>
          <a:srgbClr val="7590B3"/>
        </a:lt2>
        <a:accent1>
          <a:srgbClr val="BEBB94"/>
        </a:accent1>
        <a:accent2>
          <a:srgbClr val="DDDDDD"/>
        </a:accent2>
        <a:accent3>
          <a:srgbClr val="B9C7E4"/>
        </a:accent3>
        <a:accent4>
          <a:srgbClr val="000000"/>
        </a:accent4>
        <a:accent5>
          <a:srgbClr val="DBDAC8"/>
        </a:accent5>
        <a:accent6>
          <a:srgbClr val="C8C8C8"/>
        </a:accent6>
        <a:hlink>
          <a:srgbClr val="363199"/>
        </a:hlink>
        <a:folHlink>
          <a:srgbClr val="91D6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6">
        <a:dk1>
          <a:srgbClr val="456697"/>
        </a:dk1>
        <a:lt1>
          <a:srgbClr val="FFFFFF"/>
        </a:lt1>
        <a:dk2>
          <a:srgbClr val="386AB4"/>
        </a:dk2>
        <a:lt2>
          <a:srgbClr val="FFFFCC"/>
        </a:lt2>
        <a:accent1>
          <a:srgbClr val="8A8F5D"/>
        </a:accent1>
        <a:accent2>
          <a:srgbClr val="97ACBF"/>
        </a:accent2>
        <a:accent3>
          <a:srgbClr val="AEB9D6"/>
        </a:accent3>
        <a:accent4>
          <a:srgbClr val="DADADA"/>
        </a:accent4>
        <a:accent5>
          <a:srgbClr val="C4C6B6"/>
        </a:accent5>
        <a:accent6>
          <a:srgbClr val="889BAD"/>
        </a:accent6>
        <a:hlink>
          <a:srgbClr val="1B265F"/>
        </a:hlink>
        <a:folHlink>
          <a:srgbClr val="24A9D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tfuji2 7">
        <a:dk1>
          <a:srgbClr val="2545A1"/>
        </a:dk1>
        <a:lt1>
          <a:srgbClr val="FFFFFF"/>
        </a:lt1>
        <a:dk2>
          <a:srgbClr val="2C53C0"/>
        </a:dk2>
        <a:lt2>
          <a:srgbClr val="FFCC00"/>
        </a:lt2>
        <a:accent1>
          <a:srgbClr val="D28E34"/>
        </a:accent1>
        <a:accent2>
          <a:srgbClr val="AF96C0"/>
        </a:accent2>
        <a:accent3>
          <a:srgbClr val="ACB3DC"/>
        </a:accent3>
        <a:accent4>
          <a:srgbClr val="DADADA"/>
        </a:accent4>
        <a:accent5>
          <a:srgbClr val="E5C6AE"/>
        </a:accent5>
        <a:accent6>
          <a:srgbClr val="9E87AE"/>
        </a:accent6>
        <a:hlink>
          <a:srgbClr val="14265A"/>
        </a:hlink>
        <a:folHlink>
          <a:srgbClr val="C141A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tfuji2">
  <a:themeElements>
    <a:clrScheme name="mtfuji2 2">
      <a:dk1>
        <a:srgbClr val="2E2E48"/>
      </a:dk1>
      <a:lt1>
        <a:srgbClr val="B9CCE9"/>
      </a:lt1>
      <a:dk2>
        <a:srgbClr val="1451AA"/>
      </a:dk2>
      <a:lt2>
        <a:srgbClr val="C0D7D8"/>
      </a:lt2>
      <a:accent1>
        <a:srgbClr val="D6D5B2"/>
      </a:accent1>
      <a:accent2>
        <a:srgbClr val="FFFFE9"/>
      </a:accent2>
      <a:accent3>
        <a:srgbClr val="D9E2F2"/>
      </a:accent3>
      <a:accent4>
        <a:srgbClr val="26263C"/>
      </a:accent4>
      <a:accent5>
        <a:srgbClr val="E8E7D5"/>
      </a:accent5>
      <a:accent6>
        <a:srgbClr val="E7E7D3"/>
      </a:accent6>
      <a:hlink>
        <a:srgbClr val="6B94D1"/>
      </a:hlink>
      <a:folHlink>
        <a:srgbClr val="FFFFFF"/>
      </a:folHlink>
    </a:clrScheme>
    <a:fontScheme name="mtfuji2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>
          <a:solidFill>
            <a:srgbClr val="FFC0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tfuji2 1">
        <a:dk1>
          <a:srgbClr val="1C357C"/>
        </a:dk1>
        <a:lt1>
          <a:srgbClr val="FFFFFF"/>
        </a:lt1>
        <a:dk2>
          <a:srgbClr val="224094"/>
        </a:dk2>
        <a:lt2>
          <a:srgbClr val="FFFFCC"/>
        </a:lt2>
        <a:accent1>
          <a:srgbClr val="86864C"/>
        </a:accent1>
        <a:accent2>
          <a:srgbClr val="809AE2"/>
        </a:accent2>
        <a:accent3>
          <a:srgbClr val="ABAFC8"/>
        </a:accent3>
        <a:accent4>
          <a:srgbClr val="DADADA"/>
        </a:accent4>
        <a:accent5>
          <a:srgbClr val="C3C3B2"/>
        </a:accent5>
        <a:accent6>
          <a:srgbClr val="738BCD"/>
        </a:accent6>
        <a:hlink>
          <a:srgbClr val="000000"/>
        </a:hlink>
        <a:folHlink>
          <a:srgbClr val="2E57C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tfuji2 2">
        <a:dk1>
          <a:srgbClr val="2E2E48"/>
        </a:dk1>
        <a:lt1>
          <a:srgbClr val="B9CCE9"/>
        </a:lt1>
        <a:dk2>
          <a:srgbClr val="1451AA"/>
        </a:dk2>
        <a:lt2>
          <a:srgbClr val="C0D7D8"/>
        </a:lt2>
        <a:accent1>
          <a:srgbClr val="D6D5B2"/>
        </a:accent1>
        <a:accent2>
          <a:srgbClr val="FFFFE9"/>
        </a:accent2>
        <a:accent3>
          <a:srgbClr val="D9E2F2"/>
        </a:accent3>
        <a:accent4>
          <a:srgbClr val="26263C"/>
        </a:accent4>
        <a:accent5>
          <a:srgbClr val="E8E7D5"/>
        </a:accent5>
        <a:accent6>
          <a:srgbClr val="E7E7D3"/>
        </a:accent6>
        <a:hlink>
          <a:srgbClr val="6B94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AEAEA"/>
        </a:accent1>
        <a:accent2>
          <a:srgbClr val="F8F8F8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E1E1E1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4">
        <a:dk1>
          <a:srgbClr val="000000"/>
        </a:dk1>
        <a:lt1>
          <a:srgbClr val="9CB8E0"/>
        </a:lt1>
        <a:dk2>
          <a:srgbClr val="000000"/>
        </a:dk2>
        <a:lt2>
          <a:srgbClr val="AAC9CA"/>
        </a:lt2>
        <a:accent1>
          <a:srgbClr val="D6D5B2"/>
        </a:accent1>
        <a:accent2>
          <a:srgbClr val="E8E7CE"/>
        </a:accent2>
        <a:accent3>
          <a:srgbClr val="CBD8ED"/>
        </a:accent3>
        <a:accent4>
          <a:srgbClr val="000000"/>
        </a:accent4>
        <a:accent5>
          <a:srgbClr val="E8E7D5"/>
        </a:accent5>
        <a:accent6>
          <a:srgbClr val="D2D1BA"/>
        </a:accent6>
        <a:hlink>
          <a:srgbClr val="4579C5"/>
        </a:hlink>
        <a:folHlink>
          <a:srgbClr val="C4F2F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5">
        <a:dk1>
          <a:srgbClr val="000000"/>
        </a:dk1>
        <a:lt1>
          <a:srgbClr val="6892D0"/>
        </a:lt1>
        <a:dk2>
          <a:srgbClr val="000000"/>
        </a:dk2>
        <a:lt2>
          <a:srgbClr val="7590B3"/>
        </a:lt2>
        <a:accent1>
          <a:srgbClr val="BEBB94"/>
        </a:accent1>
        <a:accent2>
          <a:srgbClr val="DDDDDD"/>
        </a:accent2>
        <a:accent3>
          <a:srgbClr val="B9C7E4"/>
        </a:accent3>
        <a:accent4>
          <a:srgbClr val="000000"/>
        </a:accent4>
        <a:accent5>
          <a:srgbClr val="DBDAC8"/>
        </a:accent5>
        <a:accent6>
          <a:srgbClr val="C8C8C8"/>
        </a:accent6>
        <a:hlink>
          <a:srgbClr val="363199"/>
        </a:hlink>
        <a:folHlink>
          <a:srgbClr val="91D6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6">
        <a:dk1>
          <a:srgbClr val="456697"/>
        </a:dk1>
        <a:lt1>
          <a:srgbClr val="FFFFFF"/>
        </a:lt1>
        <a:dk2>
          <a:srgbClr val="386AB4"/>
        </a:dk2>
        <a:lt2>
          <a:srgbClr val="FFFFCC"/>
        </a:lt2>
        <a:accent1>
          <a:srgbClr val="8A8F5D"/>
        </a:accent1>
        <a:accent2>
          <a:srgbClr val="97ACBF"/>
        </a:accent2>
        <a:accent3>
          <a:srgbClr val="AEB9D6"/>
        </a:accent3>
        <a:accent4>
          <a:srgbClr val="DADADA"/>
        </a:accent4>
        <a:accent5>
          <a:srgbClr val="C4C6B6"/>
        </a:accent5>
        <a:accent6>
          <a:srgbClr val="889BAD"/>
        </a:accent6>
        <a:hlink>
          <a:srgbClr val="1B265F"/>
        </a:hlink>
        <a:folHlink>
          <a:srgbClr val="24A9D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tfuji2 7">
        <a:dk1>
          <a:srgbClr val="2545A1"/>
        </a:dk1>
        <a:lt1>
          <a:srgbClr val="FFFFFF"/>
        </a:lt1>
        <a:dk2>
          <a:srgbClr val="2C53C0"/>
        </a:dk2>
        <a:lt2>
          <a:srgbClr val="FFCC00"/>
        </a:lt2>
        <a:accent1>
          <a:srgbClr val="D28E34"/>
        </a:accent1>
        <a:accent2>
          <a:srgbClr val="AF96C0"/>
        </a:accent2>
        <a:accent3>
          <a:srgbClr val="ACB3DC"/>
        </a:accent3>
        <a:accent4>
          <a:srgbClr val="DADADA"/>
        </a:accent4>
        <a:accent5>
          <a:srgbClr val="E5C6AE"/>
        </a:accent5>
        <a:accent6>
          <a:srgbClr val="9E87AE"/>
        </a:accent6>
        <a:hlink>
          <a:srgbClr val="14265A"/>
        </a:hlink>
        <a:folHlink>
          <a:srgbClr val="C141A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tfuji2">
  <a:themeElements>
    <a:clrScheme name="mtfuji2 2">
      <a:dk1>
        <a:srgbClr val="2E2E48"/>
      </a:dk1>
      <a:lt1>
        <a:srgbClr val="B9CCE9"/>
      </a:lt1>
      <a:dk2>
        <a:srgbClr val="1451AA"/>
      </a:dk2>
      <a:lt2>
        <a:srgbClr val="C0D7D8"/>
      </a:lt2>
      <a:accent1>
        <a:srgbClr val="D6D5B2"/>
      </a:accent1>
      <a:accent2>
        <a:srgbClr val="FFFFE9"/>
      </a:accent2>
      <a:accent3>
        <a:srgbClr val="D9E2F2"/>
      </a:accent3>
      <a:accent4>
        <a:srgbClr val="26263C"/>
      </a:accent4>
      <a:accent5>
        <a:srgbClr val="E8E7D5"/>
      </a:accent5>
      <a:accent6>
        <a:srgbClr val="E7E7D3"/>
      </a:accent6>
      <a:hlink>
        <a:srgbClr val="6B94D1"/>
      </a:hlink>
      <a:folHlink>
        <a:srgbClr val="FFFFFF"/>
      </a:folHlink>
    </a:clrScheme>
    <a:fontScheme name="mtfuji2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headEnd type="none" w="med" len="med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tfuji2 1">
        <a:dk1>
          <a:srgbClr val="1C357C"/>
        </a:dk1>
        <a:lt1>
          <a:srgbClr val="FFFFFF"/>
        </a:lt1>
        <a:dk2>
          <a:srgbClr val="224094"/>
        </a:dk2>
        <a:lt2>
          <a:srgbClr val="FFFFCC"/>
        </a:lt2>
        <a:accent1>
          <a:srgbClr val="86864C"/>
        </a:accent1>
        <a:accent2>
          <a:srgbClr val="809AE2"/>
        </a:accent2>
        <a:accent3>
          <a:srgbClr val="ABAFC8"/>
        </a:accent3>
        <a:accent4>
          <a:srgbClr val="DADADA"/>
        </a:accent4>
        <a:accent5>
          <a:srgbClr val="C3C3B2"/>
        </a:accent5>
        <a:accent6>
          <a:srgbClr val="738BCD"/>
        </a:accent6>
        <a:hlink>
          <a:srgbClr val="000000"/>
        </a:hlink>
        <a:folHlink>
          <a:srgbClr val="2E57C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tfuji2 2">
        <a:dk1>
          <a:srgbClr val="2E2E48"/>
        </a:dk1>
        <a:lt1>
          <a:srgbClr val="B9CCE9"/>
        </a:lt1>
        <a:dk2>
          <a:srgbClr val="1451AA"/>
        </a:dk2>
        <a:lt2>
          <a:srgbClr val="C0D7D8"/>
        </a:lt2>
        <a:accent1>
          <a:srgbClr val="D6D5B2"/>
        </a:accent1>
        <a:accent2>
          <a:srgbClr val="FFFFE9"/>
        </a:accent2>
        <a:accent3>
          <a:srgbClr val="D9E2F2"/>
        </a:accent3>
        <a:accent4>
          <a:srgbClr val="26263C"/>
        </a:accent4>
        <a:accent5>
          <a:srgbClr val="E8E7D5"/>
        </a:accent5>
        <a:accent6>
          <a:srgbClr val="E7E7D3"/>
        </a:accent6>
        <a:hlink>
          <a:srgbClr val="6B94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AEAEA"/>
        </a:accent1>
        <a:accent2>
          <a:srgbClr val="F8F8F8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E1E1E1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4">
        <a:dk1>
          <a:srgbClr val="000000"/>
        </a:dk1>
        <a:lt1>
          <a:srgbClr val="9CB8E0"/>
        </a:lt1>
        <a:dk2>
          <a:srgbClr val="000000"/>
        </a:dk2>
        <a:lt2>
          <a:srgbClr val="AAC9CA"/>
        </a:lt2>
        <a:accent1>
          <a:srgbClr val="D6D5B2"/>
        </a:accent1>
        <a:accent2>
          <a:srgbClr val="E8E7CE"/>
        </a:accent2>
        <a:accent3>
          <a:srgbClr val="CBD8ED"/>
        </a:accent3>
        <a:accent4>
          <a:srgbClr val="000000"/>
        </a:accent4>
        <a:accent5>
          <a:srgbClr val="E8E7D5"/>
        </a:accent5>
        <a:accent6>
          <a:srgbClr val="D2D1BA"/>
        </a:accent6>
        <a:hlink>
          <a:srgbClr val="4579C5"/>
        </a:hlink>
        <a:folHlink>
          <a:srgbClr val="C4F2F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5">
        <a:dk1>
          <a:srgbClr val="000000"/>
        </a:dk1>
        <a:lt1>
          <a:srgbClr val="6892D0"/>
        </a:lt1>
        <a:dk2>
          <a:srgbClr val="000000"/>
        </a:dk2>
        <a:lt2>
          <a:srgbClr val="7590B3"/>
        </a:lt2>
        <a:accent1>
          <a:srgbClr val="BEBB94"/>
        </a:accent1>
        <a:accent2>
          <a:srgbClr val="DDDDDD"/>
        </a:accent2>
        <a:accent3>
          <a:srgbClr val="B9C7E4"/>
        </a:accent3>
        <a:accent4>
          <a:srgbClr val="000000"/>
        </a:accent4>
        <a:accent5>
          <a:srgbClr val="DBDAC8"/>
        </a:accent5>
        <a:accent6>
          <a:srgbClr val="C8C8C8"/>
        </a:accent6>
        <a:hlink>
          <a:srgbClr val="363199"/>
        </a:hlink>
        <a:folHlink>
          <a:srgbClr val="91D6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6">
        <a:dk1>
          <a:srgbClr val="456697"/>
        </a:dk1>
        <a:lt1>
          <a:srgbClr val="FFFFFF"/>
        </a:lt1>
        <a:dk2>
          <a:srgbClr val="386AB4"/>
        </a:dk2>
        <a:lt2>
          <a:srgbClr val="FFFFCC"/>
        </a:lt2>
        <a:accent1>
          <a:srgbClr val="8A8F5D"/>
        </a:accent1>
        <a:accent2>
          <a:srgbClr val="97ACBF"/>
        </a:accent2>
        <a:accent3>
          <a:srgbClr val="AEB9D6"/>
        </a:accent3>
        <a:accent4>
          <a:srgbClr val="DADADA"/>
        </a:accent4>
        <a:accent5>
          <a:srgbClr val="C4C6B6"/>
        </a:accent5>
        <a:accent6>
          <a:srgbClr val="889BAD"/>
        </a:accent6>
        <a:hlink>
          <a:srgbClr val="1B265F"/>
        </a:hlink>
        <a:folHlink>
          <a:srgbClr val="24A9D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tfuji2 7">
        <a:dk1>
          <a:srgbClr val="2545A1"/>
        </a:dk1>
        <a:lt1>
          <a:srgbClr val="FFFFFF"/>
        </a:lt1>
        <a:dk2>
          <a:srgbClr val="2C53C0"/>
        </a:dk2>
        <a:lt2>
          <a:srgbClr val="FFCC00"/>
        </a:lt2>
        <a:accent1>
          <a:srgbClr val="D28E34"/>
        </a:accent1>
        <a:accent2>
          <a:srgbClr val="AF96C0"/>
        </a:accent2>
        <a:accent3>
          <a:srgbClr val="ACB3DC"/>
        </a:accent3>
        <a:accent4>
          <a:srgbClr val="DADADA"/>
        </a:accent4>
        <a:accent5>
          <a:srgbClr val="E5C6AE"/>
        </a:accent5>
        <a:accent6>
          <a:srgbClr val="9E87AE"/>
        </a:accent6>
        <a:hlink>
          <a:srgbClr val="14265A"/>
        </a:hlink>
        <a:folHlink>
          <a:srgbClr val="C141A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Arial"/>
      </a:majorFont>
      <a:minorFont>
        <a:latin typeface="Comic Sans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kobayashi.v1">
  <a:themeElements>
    <a:clrScheme name="kobayashi.v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bayashi.v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obayashi.v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bayashi.v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bayashi.v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bayashi.v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bayashi.v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bayashi.v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kobayashi.v1">
  <a:themeElements>
    <a:clrScheme name="kobayashi.v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bayashi.v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50" charset="-128"/>
            <a:cs typeface="Osaka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50" charset="-128"/>
            <a:cs typeface="Osaka"/>
          </a:defRPr>
        </a:defPPr>
      </a:lstStyle>
    </a:lnDef>
  </a:objectDefaults>
  <a:extraClrSchemeLst>
    <a:extraClrScheme>
      <a:clrScheme name="kobayashi.v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bayashi.v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bayashi.v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bayashi.v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bayashi.v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bayashi.v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kobayashi.v1">
  <a:themeElements>
    <a:clrScheme name="4_kobayashi.v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kobayashi.v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kobayashi.v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kobayashi.v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kobayashi.v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kobayashi.v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kobayashi.v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kobayashi.v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kobayashi.v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kobayashi.v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kobayashi.v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kobayashi.v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kobayashi.v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kobayashi.v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kobayashi.v1">
  <a:themeElements>
    <a:clrScheme name="kobayashi.v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bayashi.v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obayashi.v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bayashi.v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bayashi.v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bayashi.v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bayashi.v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bayashi.v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kobayashi.v1">
  <a:themeElements>
    <a:clrScheme name="kobayashi.v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obayashi.v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obayashi.v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bayashi.v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bayashi.v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bayashi.v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bayashi.v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obayashi.v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obayashi.v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標準デザイン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標準デザイン">
    <a:majorFont>
      <a:latin typeface="Arial"/>
      <a:ea typeface="ＭＳ Ｐゴシック"/>
      <a:cs typeface=""/>
    </a:majorFont>
    <a:minorFont>
      <a:latin typeface="Arial"/>
      <a:ea typeface="ＭＳ Ｐゴシック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標準デザイン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標準デザイン">
    <a:majorFont>
      <a:latin typeface="Arial"/>
      <a:ea typeface="ＭＳ Ｐゴシック"/>
      <a:cs typeface=""/>
    </a:majorFont>
    <a:minorFont>
      <a:latin typeface="Arial"/>
      <a:ea typeface="ＭＳ Ｐゴシック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4358</TotalTime>
  <Words>3755</Words>
  <Application>Microsoft Office PowerPoint</Application>
  <PresentationFormat>画面に合わせる (4:3)</PresentationFormat>
  <Paragraphs>957</Paragraphs>
  <Slides>70</Slides>
  <Notes>70</Notes>
  <HiddenSlides>0</HiddenSlides>
  <MMClips>1</MMClips>
  <ScaleCrop>false</ScaleCrop>
  <HeadingPairs>
    <vt:vector size="6" baseType="variant">
      <vt:variant>
        <vt:lpstr>テーマ</vt:lpstr>
      </vt:variant>
      <vt:variant>
        <vt:i4>9</vt:i4>
      </vt:variant>
      <vt:variant>
        <vt:lpstr>埋め込まれた OLE サーバー</vt:lpstr>
      </vt:variant>
      <vt:variant>
        <vt:i4>3</vt:i4>
      </vt:variant>
      <vt:variant>
        <vt:lpstr>スライド タイトル</vt:lpstr>
      </vt:variant>
      <vt:variant>
        <vt:i4>70</vt:i4>
      </vt:variant>
    </vt:vector>
  </HeadingPairs>
  <TitlesOfParts>
    <vt:vector size="82" baseType="lpstr">
      <vt:lpstr>mtfuji2</vt:lpstr>
      <vt:lpstr>1_mtfuji2</vt:lpstr>
      <vt:lpstr>2_mtfuji2</vt:lpstr>
      <vt:lpstr>2_Default Design</vt:lpstr>
      <vt:lpstr>3_kobayashi.v1</vt:lpstr>
      <vt:lpstr>6_kobayashi.v1</vt:lpstr>
      <vt:lpstr>7_kobayashi.v1</vt:lpstr>
      <vt:lpstr>kobayashi.v1</vt:lpstr>
      <vt:lpstr>8_kobayashi.v1</vt:lpstr>
      <vt:lpstr>ワークシート</vt:lpstr>
      <vt:lpstr>数式</vt:lpstr>
      <vt:lpstr>CorelDRAW</vt:lpstr>
      <vt:lpstr>Indication of Electron Neutrino Appearance in the T2K experiment and its long-term implications</vt:lpstr>
      <vt:lpstr>Contents</vt:lpstr>
      <vt:lpstr>Neutrinos in the present standard model</vt:lpstr>
      <vt:lpstr>Brief history of neutrino</vt:lpstr>
      <vt:lpstr>Neutrino physics situation</vt:lpstr>
      <vt:lpstr>Toward one of big goals of particle physics: Origin of Matter-dominated Universe Sakharov’s 3 conditions</vt:lpstr>
      <vt:lpstr>Neutrino oscillation</vt:lpstr>
      <vt:lpstr>3 flavor mixing of neutrinos</vt:lpstr>
      <vt:lpstr>Present knowledge</vt:lpstr>
      <vt:lpstr>Today’s Questions in neutrino physics</vt:lpstr>
      <vt:lpstr>Why q13? nmne appearance and CPV</vt:lpstr>
      <vt:lpstr>Tokai-to-Kamioka (T2K) experiment The 1st experiment w/ J-PARC n facility</vt:lpstr>
      <vt:lpstr>Milestones</vt:lpstr>
      <vt:lpstr>The T2K Collaboration</vt:lpstr>
      <vt:lpstr>Participants for T2K</vt:lpstr>
      <vt:lpstr>Experimental setup</vt:lpstr>
      <vt:lpstr>Overview</vt:lpstr>
      <vt:lpstr>How to make nm beam (Conventional horn focused beam)</vt:lpstr>
      <vt:lpstr>Off-axis (OA) beam  High intensity narrow band beam</vt:lpstr>
      <vt:lpstr> J-PARC Japan Proton Accelerator Research Complex</vt:lpstr>
      <vt:lpstr>LINAC</vt:lpstr>
      <vt:lpstr>3GeV-RCS</vt:lpstr>
      <vt:lpstr>MR</vt:lpstr>
      <vt:lpstr>J-PARC Neutrino Beam</vt:lpstr>
      <vt:lpstr>Primary beamline</vt:lpstr>
      <vt:lpstr>Beam Monitors</vt:lpstr>
      <vt:lpstr>Target</vt:lpstr>
      <vt:lpstr>Electromagnetic horns</vt:lpstr>
      <vt:lpstr>Secondary beamline</vt:lpstr>
      <vt:lpstr>Near detectors</vt:lpstr>
      <vt:lpstr>INGRID detector</vt:lpstr>
      <vt:lpstr>Off-Axis Detector</vt:lpstr>
      <vt:lpstr>ND280 off-axis event gallery</vt:lpstr>
      <vt:lpstr>Far Detector: Super-Kamiokande</vt:lpstr>
      <vt:lpstr>スライド 35</vt:lpstr>
      <vt:lpstr>First beam!</vt:lpstr>
      <vt:lpstr>Delivered proton</vt:lpstr>
      <vt:lpstr>nmne appearance search</vt:lpstr>
      <vt:lpstr>Signature</vt:lpstr>
      <vt:lpstr>Analysis overview</vt:lpstr>
      <vt:lpstr>Beam prediction</vt:lpstr>
      <vt:lpstr>Beam prediction w/ CERN/NA61 results</vt:lpstr>
      <vt:lpstr>Off-axis near detector measurement</vt:lpstr>
      <vt:lpstr>Event selection (1) timing</vt:lpstr>
      <vt:lpstr>Event selection (2)</vt:lpstr>
      <vt:lpstr>Event Selection (3)</vt:lpstr>
      <vt:lpstr>Systematic error</vt:lpstr>
      <vt:lpstr>Number of events summary</vt:lpstr>
      <vt:lpstr>A candidate</vt:lpstr>
      <vt:lpstr>Vertex distribution</vt:lpstr>
      <vt:lpstr>q13 measurements </vt:lpstr>
      <vt:lpstr>J-PARC&amp;T2K  status &amp; prospects</vt:lpstr>
      <vt:lpstr>Earthquake on Mar. 11th</vt:lpstr>
      <vt:lpstr>Ground level damages</vt:lpstr>
      <vt:lpstr>Being rapidly repaired</vt:lpstr>
      <vt:lpstr>Equipments</vt:lpstr>
      <vt:lpstr>J-PARC Plan</vt:lpstr>
      <vt:lpstr>T2K Expected sensitivities</vt:lpstr>
      <vt:lpstr>Future milestones</vt:lpstr>
      <vt:lpstr>Implication on Future</vt:lpstr>
      <vt:lpstr>How to measure CPV &amp; sign(Dm23)</vt:lpstr>
      <vt:lpstr>Essential requirements for CPV discovery</vt:lpstr>
      <vt:lpstr>“Available” technologies for huge detector</vt:lpstr>
      <vt:lpstr>Possible experimental configuration</vt:lpstr>
      <vt:lpstr>Scenarios in Japan</vt:lpstr>
      <vt:lpstr>スライド 66</vt:lpstr>
      <vt:lpstr>R&amp;D toward realizing 100kt LArTPC</vt:lpstr>
      <vt:lpstr>Summary</vt:lpstr>
      <vt:lpstr>Summary (2)</vt:lpstr>
      <vt:lpstr>Acknowledgements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Indication of Electron Neutrino Appearance in the T2K experiment and its long-term implications</dc:title>
  <dc:creator>kobayasi</dc:creator>
  <cp:lastModifiedBy>kobayasi</cp:lastModifiedBy>
  <cp:revision>87</cp:revision>
  <dcterms:created xsi:type="dcterms:W3CDTF">2011-07-10T04:35:44Z</dcterms:created>
  <dcterms:modified xsi:type="dcterms:W3CDTF">2011-07-14T15:58:02Z</dcterms:modified>
</cp:coreProperties>
</file>