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</p:sldMasterIdLst>
  <p:notesMasterIdLst>
    <p:notesMasterId r:id="rId25"/>
  </p:notesMasterIdLst>
  <p:sldIdLst>
    <p:sldId id="256" r:id="rId2"/>
    <p:sldId id="296" r:id="rId3"/>
    <p:sldId id="257" r:id="rId4"/>
    <p:sldId id="332" r:id="rId5"/>
    <p:sldId id="1862" r:id="rId6"/>
    <p:sldId id="1864" r:id="rId7"/>
    <p:sldId id="1863" r:id="rId8"/>
    <p:sldId id="318" r:id="rId9"/>
    <p:sldId id="266" r:id="rId10"/>
    <p:sldId id="1859" r:id="rId11"/>
    <p:sldId id="287" r:id="rId12"/>
    <p:sldId id="291" r:id="rId13"/>
    <p:sldId id="1861" r:id="rId14"/>
    <p:sldId id="1854" r:id="rId15"/>
    <p:sldId id="1867" r:id="rId16"/>
    <p:sldId id="324" r:id="rId17"/>
    <p:sldId id="1865" r:id="rId18"/>
    <p:sldId id="1866" r:id="rId19"/>
    <p:sldId id="276" r:id="rId20"/>
    <p:sldId id="329" r:id="rId21"/>
    <p:sldId id="294" r:id="rId22"/>
    <p:sldId id="270" r:id="rId23"/>
    <p:sldId id="273" r:id="rId24"/>
  </p:sldIdLst>
  <p:sldSz cx="13004800" cy="9753600"/>
  <p:notesSz cx="7559675" cy="106918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65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37" autoAdjust="0"/>
    <p:restoredTop sz="86406" autoAdjust="0"/>
  </p:normalViewPr>
  <p:slideViewPr>
    <p:cSldViewPr snapToGrid="0">
      <p:cViewPr>
        <p:scale>
          <a:sx n="60" d="100"/>
          <a:sy n="60" d="100"/>
        </p:scale>
        <p:origin x="2045" y="19"/>
      </p:cViewPr>
      <p:guideLst/>
    </p:cSldViewPr>
  </p:slideViewPr>
  <p:outlineViewPr>
    <p:cViewPr>
      <p:scale>
        <a:sx n="33" d="100"/>
        <a:sy n="33" d="100"/>
      </p:scale>
      <p:origin x="0" y="-939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  <p:sld r:id="rId20" collapse="1"/>
      <p:sld r:id="rId21" collapse="1"/>
      <p:sld r:id="rId22" collapse="1"/>
      <p:sld r:id="rId23" collapse="1"/>
    </p:sldLst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8.xml"/><Relationship Id="rId13" Type="http://schemas.openxmlformats.org/officeDocument/2006/relationships/slide" Target="slides/slide13.xml"/><Relationship Id="rId18" Type="http://schemas.openxmlformats.org/officeDocument/2006/relationships/slide" Target="slides/slide18.xml"/><Relationship Id="rId3" Type="http://schemas.openxmlformats.org/officeDocument/2006/relationships/slide" Target="slides/slide3.xml"/><Relationship Id="rId21" Type="http://schemas.openxmlformats.org/officeDocument/2006/relationships/slide" Target="slides/slide21.xml"/><Relationship Id="rId7" Type="http://schemas.openxmlformats.org/officeDocument/2006/relationships/slide" Target="slides/slide7.xml"/><Relationship Id="rId12" Type="http://schemas.openxmlformats.org/officeDocument/2006/relationships/slide" Target="slides/slide12.xml"/><Relationship Id="rId17" Type="http://schemas.openxmlformats.org/officeDocument/2006/relationships/slide" Target="slides/slide17.xml"/><Relationship Id="rId2" Type="http://schemas.openxmlformats.org/officeDocument/2006/relationships/slide" Target="slides/slide2.xml"/><Relationship Id="rId16" Type="http://schemas.openxmlformats.org/officeDocument/2006/relationships/slide" Target="slides/slide16.xml"/><Relationship Id="rId20" Type="http://schemas.openxmlformats.org/officeDocument/2006/relationships/slide" Target="slides/slide20.xml"/><Relationship Id="rId1" Type="http://schemas.openxmlformats.org/officeDocument/2006/relationships/slide" Target="slides/slide1.xml"/><Relationship Id="rId6" Type="http://schemas.openxmlformats.org/officeDocument/2006/relationships/slide" Target="slides/slide6.xml"/><Relationship Id="rId11" Type="http://schemas.openxmlformats.org/officeDocument/2006/relationships/slide" Target="slides/slide11.xml"/><Relationship Id="rId5" Type="http://schemas.openxmlformats.org/officeDocument/2006/relationships/slide" Target="slides/slide5.xml"/><Relationship Id="rId15" Type="http://schemas.openxmlformats.org/officeDocument/2006/relationships/slide" Target="slides/slide15.xml"/><Relationship Id="rId23" Type="http://schemas.openxmlformats.org/officeDocument/2006/relationships/slide" Target="slides/slide23.xml"/><Relationship Id="rId10" Type="http://schemas.openxmlformats.org/officeDocument/2006/relationships/slide" Target="slides/slide10.xml"/><Relationship Id="rId19" Type="http://schemas.openxmlformats.org/officeDocument/2006/relationships/slide" Target="slides/slide19.xml"/><Relationship Id="rId4" Type="http://schemas.openxmlformats.org/officeDocument/2006/relationships/slide" Target="slides/slide4.xml"/><Relationship Id="rId9" Type="http://schemas.openxmlformats.org/officeDocument/2006/relationships/slide" Target="slides/slide9.xml"/><Relationship Id="rId14" Type="http://schemas.openxmlformats.org/officeDocument/2006/relationships/slide" Target="slides/slide14.xml"/><Relationship Id="rId22" Type="http://schemas.openxmlformats.org/officeDocument/2006/relationships/slide" Target="slides/slide2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B6E814-64C2-4F2E-91B2-6519181B4C42}" type="datetimeFigureOut">
              <a:rPr lang="de-AT" smtClean="0"/>
              <a:t>03.02.2025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D955FC-6DC4-4C2E-B81B-0BF22C3BCB8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17800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D955FC-6DC4-4C2E-B81B-0BF22C3BCB8A}" type="slidenum">
              <a:rPr lang="de-AT" smtClean="0"/>
              <a:t>18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469658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D955FC-6DC4-4C2E-B81B-0BF22C3BCB8A}" type="slidenum">
              <a:rPr lang="de-AT" smtClean="0"/>
              <a:t>19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35485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952560" y="444600"/>
            <a:ext cx="11098440" cy="2157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952560" y="2603520"/>
            <a:ext cx="635040" cy="299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2000"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952560" y="5886360"/>
            <a:ext cx="635040" cy="299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2000"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952560" y="444600"/>
            <a:ext cx="11098440" cy="2157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/>
          </p:nvPr>
        </p:nvSpPr>
        <p:spPr>
          <a:xfrm>
            <a:off x="952560" y="2603520"/>
            <a:ext cx="309600" cy="299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1000"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/>
          </p:nvPr>
        </p:nvSpPr>
        <p:spPr>
          <a:xfrm>
            <a:off x="1278000" y="2603520"/>
            <a:ext cx="309600" cy="299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1000"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/>
          </p:nvPr>
        </p:nvSpPr>
        <p:spPr>
          <a:xfrm>
            <a:off x="952560" y="5886360"/>
            <a:ext cx="309600" cy="299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1000"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5"/>
          <p:cNvSpPr>
            <a:spLocks noGrp="1"/>
          </p:cNvSpPr>
          <p:nvPr>
            <p:ph/>
          </p:nvPr>
        </p:nvSpPr>
        <p:spPr>
          <a:xfrm>
            <a:off x="1278000" y="5886360"/>
            <a:ext cx="309600" cy="299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1000"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952560" y="444600"/>
            <a:ext cx="11098440" cy="2157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/>
          </p:nvPr>
        </p:nvSpPr>
        <p:spPr>
          <a:xfrm>
            <a:off x="952560" y="2603520"/>
            <a:ext cx="204120" cy="299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49000"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/>
          </p:nvPr>
        </p:nvSpPr>
        <p:spPr>
          <a:xfrm>
            <a:off x="1167120" y="2603520"/>
            <a:ext cx="204120" cy="299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49000"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/>
          </p:nvPr>
        </p:nvSpPr>
        <p:spPr>
          <a:xfrm>
            <a:off x="1382040" y="2603520"/>
            <a:ext cx="204120" cy="299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49000"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/>
          </p:nvPr>
        </p:nvSpPr>
        <p:spPr>
          <a:xfrm>
            <a:off x="952560" y="5886360"/>
            <a:ext cx="204120" cy="299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49000"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6"/>
          <p:cNvSpPr>
            <a:spLocks noGrp="1"/>
          </p:cNvSpPr>
          <p:nvPr>
            <p:ph/>
          </p:nvPr>
        </p:nvSpPr>
        <p:spPr>
          <a:xfrm>
            <a:off x="1167120" y="5886360"/>
            <a:ext cx="204120" cy="299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49000"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7"/>
          <p:cNvSpPr>
            <a:spLocks noGrp="1"/>
          </p:cNvSpPr>
          <p:nvPr>
            <p:ph/>
          </p:nvPr>
        </p:nvSpPr>
        <p:spPr>
          <a:xfrm>
            <a:off x="1382040" y="5886360"/>
            <a:ext cx="204120" cy="299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49000"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952560" y="444600"/>
            <a:ext cx="11098440" cy="2157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subTitle"/>
          </p:nvPr>
        </p:nvSpPr>
        <p:spPr>
          <a:xfrm>
            <a:off x="952560" y="2603520"/>
            <a:ext cx="635040" cy="628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de-A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952560" y="444600"/>
            <a:ext cx="11098440" cy="2157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952560" y="2603520"/>
            <a:ext cx="635040" cy="628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952560" y="444600"/>
            <a:ext cx="11098440" cy="2157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952560" y="2603520"/>
            <a:ext cx="309600" cy="628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/>
          </p:nvPr>
        </p:nvSpPr>
        <p:spPr>
          <a:xfrm>
            <a:off x="1278000" y="2603520"/>
            <a:ext cx="309600" cy="628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952560" y="444600"/>
            <a:ext cx="11098440" cy="2157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subTitle"/>
          </p:nvPr>
        </p:nvSpPr>
        <p:spPr>
          <a:xfrm>
            <a:off x="952560" y="444600"/>
            <a:ext cx="11098440" cy="10002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de-A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952560" y="444600"/>
            <a:ext cx="11098440" cy="2157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/>
          </p:nvPr>
        </p:nvSpPr>
        <p:spPr>
          <a:xfrm>
            <a:off x="952560" y="2603520"/>
            <a:ext cx="309600" cy="299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1000"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/>
          </p:nvPr>
        </p:nvSpPr>
        <p:spPr>
          <a:xfrm>
            <a:off x="1278000" y="2603520"/>
            <a:ext cx="309600" cy="628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/>
          </p:nvPr>
        </p:nvSpPr>
        <p:spPr>
          <a:xfrm>
            <a:off x="952560" y="5886360"/>
            <a:ext cx="309600" cy="299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1000"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952560" y="444600"/>
            <a:ext cx="11098440" cy="2157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/>
          </p:nvPr>
        </p:nvSpPr>
        <p:spPr>
          <a:xfrm>
            <a:off x="952560" y="2603520"/>
            <a:ext cx="309600" cy="628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/>
          </p:nvPr>
        </p:nvSpPr>
        <p:spPr>
          <a:xfrm>
            <a:off x="1278000" y="2603520"/>
            <a:ext cx="309600" cy="299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1000"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/>
          </p:nvPr>
        </p:nvSpPr>
        <p:spPr>
          <a:xfrm>
            <a:off x="1278000" y="5886360"/>
            <a:ext cx="309600" cy="299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1000"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952560" y="444600"/>
            <a:ext cx="11098440" cy="2157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/>
          </p:nvPr>
        </p:nvSpPr>
        <p:spPr>
          <a:xfrm>
            <a:off x="952560" y="2603520"/>
            <a:ext cx="309600" cy="299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1000"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/>
          </p:nvPr>
        </p:nvSpPr>
        <p:spPr>
          <a:xfrm>
            <a:off x="1278000" y="2603520"/>
            <a:ext cx="309600" cy="299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1000"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/>
          </p:nvPr>
        </p:nvSpPr>
        <p:spPr>
          <a:xfrm>
            <a:off x="952560" y="5886360"/>
            <a:ext cx="635040" cy="299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2000"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Grafik 7"/>
          <p:cNvPicPr/>
          <p:nvPr/>
        </p:nvPicPr>
        <p:blipFill>
          <a:blip r:embed="rId14"/>
          <a:stretch/>
        </p:blipFill>
        <p:spPr>
          <a:xfrm>
            <a:off x="9725760" y="544320"/>
            <a:ext cx="2720160" cy="1292040"/>
          </a:xfrm>
          <a:prstGeom prst="rect">
            <a:avLst/>
          </a:prstGeom>
          <a:ln w="0">
            <a:noFill/>
          </a:ln>
        </p:spPr>
      </p:pic>
      <p:pic>
        <p:nvPicPr>
          <p:cNvPr id="43" name="Grafik 1"/>
          <p:cNvPicPr/>
          <p:nvPr/>
        </p:nvPicPr>
        <p:blipFill>
          <a:blip r:embed="rId15"/>
          <a:stretch/>
        </p:blipFill>
        <p:spPr>
          <a:xfrm>
            <a:off x="619200" y="609480"/>
            <a:ext cx="2806920" cy="1214640"/>
          </a:xfrm>
          <a:prstGeom prst="rect">
            <a:avLst/>
          </a:prstGeom>
          <a:ln w="0">
            <a:noFill/>
          </a:ln>
        </p:spPr>
      </p:pic>
      <p:sp>
        <p:nvSpPr>
          <p:cNvPr id="44" name="Rechteck 5"/>
          <p:cNvSpPr/>
          <p:nvPr/>
        </p:nvSpPr>
        <p:spPr>
          <a:xfrm>
            <a:off x="5641200" y="1027080"/>
            <a:ext cx="3860640" cy="393840"/>
          </a:xfrm>
          <a:prstGeom prst="rect">
            <a:avLst/>
          </a:prstGeom>
          <a:solidFill>
            <a:srgbClr val="DA291C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" name="Rechteck 6"/>
          <p:cNvSpPr/>
          <p:nvPr/>
        </p:nvSpPr>
        <p:spPr>
          <a:xfrm>
            <a:off x="3711600" y="1027080"/>
            <a:ext cx="1928160" cy="393840"/>
          </a:xfrm>
          <a:prstGeom prst="rect">
            <a:avLst/>
          </a:prstGeom>
          <a:solidFill>
            <a:srgbClr val="84BD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952560" y="444600"/>
            <a:ext cx="11098440" cy="2157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de-DE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952560" y="2603520"/>
            <a:ext cx="635040" cy="628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2400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8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8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8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1620000" y="2603520"/>
            <a:ext cx="635040" cy="628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2400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8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8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8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doi.org/10.1016/0168-9002(91)90152-G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doi.org/10.1109/NSSMIC.2004.1462367" TargetMode="Externa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Rectangle 1"/>
          <p:cNvSpPr/>
          <p:nvPr/>
        </p:nvSpPr>
        <p:spPr>
          <a:xfrm>
            <a:off x="611280" y="3056824"/>
            <a:ext cx="11758680" cy="166199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spAutoFit/>
          </a:bodyPr>
          <a:lstStyle/>
          <a:p>
            <a:r>
              <a:rPr lang="en-US" sz="5400" b="1" dirty="0"/>
              <a:t>A Wide Dynamic Range Beam Monitor for Ion Therapy Machines </a:t>
            </a:r>
          </a:p>
        </p:txBody>
      </p:sp>
      <p:sp>
        <p:nvSpPr>
          <p:cNvPr id="172" name="Textfeld 14"/>
          <p:cNvSpPr/>
          <p:nvPr/>
        </p:nvSpPr>
        <p:spPr>
          <a:xfrm>
            <a:off x="609480" y="5796000"/>
            <a:ext cx="11760480" cy="255309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de-DE" sz="3200" b="0" strike="noStrike" spc="-1" dirty="0">
                <a:solidFill>
                  <a:srgbClr val="000000"/>
                </a:solidFill>
                <a:latin typeface="Palatino Linotype"/>
                <a:ea typeface="MS PGothic"/>
              </a:rPr>
              <a:t>Simon Waid, Richard Thalmeier, </a:t>
            </a:r>
            <a:r>
              <a:rPr lang="de-DE" sz="3200" spc="-1" dirty="0">
                <a:solidFill>
                  <a:srgbClr val="000000"/>
                </a:solidFill>
                <a:latin typeface="Palatino Linotype"/>
                <a:ea typeface="MS PGothic"/>
              </a:rPr>
              <a:t>Andreas </a:t>
            </a:r>
            <a:r>
              <a:rPr lang="de-DE" sz="3200" b="0" strike="noStrike" spc="-1" dirty="0">
                <a:solidFill>
                  <a:srgbClr val="000000"/>
                </a:solidFill>
                <a:latin typeface="Palatino Linotype"/>
                <a:ea typeface="MS PGothic"/>
              </a:rPr>
              <a:t>Gsponer, </a:t>
            </a:r>
            <a:r>
              <a:rPr lang="de-DE" sz="3200" spc="-1" dirty="0">
                <a:solidFill>
                  <a:srgbClr val="000000"/>
                </a:solidFill>
                <a:latin typeface="Palatino Linotype"/>
                <a:ea typeface="MS PGothic"/>
              </a:rPr>
              <a:t>Philipp Gaggl, Jürgen Burin, Sebastian Onder, Matthias Knopf, Thomas Bergauer </a:t>
            </a:r>
          </a:p>
          <a:p>
            <a:pPr>
              <a:lnSpc>
                <a:spcPct val="100000"/>
              </a:lnSpc>
              <a:buNone/>
            </a:pPr>
            <a:endParaRPr lang="de-DE" sz="3200" b="0" strike="noStrike" spc="-1" dirty="0">
              <a:solidFill>
                <a:srgbClr val="000000"/>
              </a:solidFill>
              <a:latin typeface="Palatino Linotype"/>
              <a:ea typeface="MS PGothic"/>
            </a:endParaRPr>
          </a:p>
          <a:p>
            <a:pPr>
              <a:lnSpc>
                <a:spcPct val="100000"/>
              </a:lnSpc>
              <a:buNone/>
            </a:pPr>
            <a:r>
              <a:rPr lang="de-DE" sz="3200" spc="-1" dirty="0" err="1">
                <a:solidFill>
                  <a:srgbClr val="000000"/>
                </a:solidFill>
                <a:latin typeface="Palatino Linotype"/>
                <a:ea typeface="MS PGothic"/>
              </a:rPr>
              <a:t>Trento</a:t>
            </a:r>
            <a:r>
              <a:rPr lang="de-DE" sz="3200" spc="-1" dirty="0">
                <a:solidFill>
                  <a:srgbClr val="000000"/>
                </a:solidFill>
                <a:latin typeface="Palatino Linotype"/>
                <a:ea typeface="MS PGothic"/>
              </a:rPr>
              <a:t> Workshop 2025</a:t>
            </a:r>
            <a:endParaRPr lang="de-DE" sz="3200" b="0" strike="noStrike" spc="-1" dirty="0">
              <a:solidFill>
                <a:srgbClr val="000000"/>
              </a:solidFill>
              <a:latin typeface="Palatino Linotype"/>
              <a:ea typeface="MS PGothic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0C6E421E-F960-4138-9186-A787AF373F45}"/>
              </a:ext>
            </a:extLst>
          </p:cNvPr>
          <p:cNvSpPr/>
          <p:nvPr/>
        </p:nvSpPr>
        <p:spPr>
          <a:xfrm>
            <a:off x="12513580" y="9122940"/>
            <a:ext cx="2999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pc="-1" dirty="0">
                <a:solidFill>
                  <a:srgbClr val="000000"/>
                </a:solidFill>
                <a:latin typeface="Palatino Linotype"/>
                <a:ea typeface="MS PGothic"/>
              </a:rPr>
              <a:t>1</a:t>
            </a:r>
            <a:endParaRPr lang="de-AT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634874" y="1665852"/>
            <a:ext cx="11700808" cy="1059557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de-DE" sz="3750" spc="-1" dirty="0">
                <a:solidFill>
                  <a:srgbClr val="000000"/>
                </a:solidFill>
                <a:latin typeface="Brandon Grotesque Black"/>
                <a:ea typeface="MS PGothic"/>
              </a:rPr>
              <a:t>Single </a:t>
            </a:r>
            <a:r>
              <a:rPr lang="de-DE" sz="3750" spc="-1" dirty="0" err="1">
                <a:solidFill>
                  <a:srgbClr val="000000"/>
                </a:solidFill>
                <a:latin typeface="Brandon Grotesque Black"/>
                <a:ea typeface="MS PGothic"/>
              </a:rPr>
              <a:t>Particle</a:t>
            </a:r>
            <a:r>
              <a:rPr lang="de-DE" sz="3750" spc="-1" dirty="0">
                <a:solidFill>
                  <a:srgbClr val="000000"/>
                </a:solidFill>
                <a:latin typeface="Brandon Grotesque Black"/>
                <a:ea typeface="MS PGothic"/>
              </a:rPr>
              <a:t> </a:t>
            </a:r>
            <a:r>
              <a:rPr lang="de-DE" sz="3750" spc="-1" dirty="0" err="1">
                <a:solidFill>
                  <a:srgbClr val="000000"/>
                </a:solidFill>
                <a:latin typeface="Brandon Grotesque Black"/>
                <a:ea typeface="MS PGothic"/>
              </a:rPr>
              <a:t>Detection</a:t>
            </a:r>
            <a:endParaRPr lang="en-US" sz="3750" spc="-1" dirty="0">
              <a:solidFill>
                <a:srgbClr val="000000"/>
              </a:solidFill>
              <a:latin typeface="Brandon Grotesque Black"/>
              <a:ea typeface="MS PGothic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378EC85F-9242-420A-ADA0-093FE17C1AF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9167" y="2490138"/>
            <a:ext cx="4058910" cy="2899222"/>
          </a:xfrm>
          <a:prstGeom prst="rect">
            <a:avLst/>
          </a:prstGeom>
        </p:spPr>
      </p:pic>
      <p:sp>
        <p:nvSpPr>
          <p:cNvPr id="6" name="Rechteck 1">
            <a:extLst>
              <a:ext uri="{FF2B5EF4-FFF2-40B4-BE49-F238E27FC236}">
                <a16:creationId xmlns:a16="http://schemas.microsoft.com/office/drawing/2014/main" id="{E97D57CB-AC35-4628-A611-04506245ECC4}"/>
              </a:ext>
            </a:extLst>
          </p:cNvPr>
          <p:cNvSpPr/>
          <p:nvPr/>
        </p:nvSpPr>
        <p:spPr>
          <a:xfrm>
            <a:off x="5746196" y="2799825"/>
            <a:ext cx="2472973" cy="261831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116107" tIns="58054" rIns="116107" bIns="58054" anchor="t">
            <a:spAutoFit/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</a:pPr>
            <a:r>
              <a:rPr lang="de-DE" sz="1806" spc="-1" dirty="0">
                <a:solidFill>
                  <a:srgbClr val="000000"/>
                </a:solidFill>
                <a:latin typeface="Palatino"/>
                <a:ea typeface="MS PGothic"/>
              </a:rPr>
              <a:t>800 </a:t>
            </a:r>
            <a:r>
              <a:rPr lang="de-DE" sz="1806" spc="-1" dirty="0" err="1">
                <a:solidFill>
                  <a:srgbClr val="000000"/>
                </a:solidFill>
                <a:latin typeface="Palatino"/>
                <a:ea typeface="MS PGothic"/>
              </a:rPr>
              <a:t>MeV</a:t>
            </a:r>
            <a:r>
              <a:rPr lang="de-DE" sz="1806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1806" spc="-1" dirty="0" err="1">
                <a:solidFill>
                  <a:srgbClr val="000000"/>
                </a:solidFill>
                <a:latin typeface="Palatino"/>
                <a:ea typeface="MS PGothic"/>
              </a:rPr>
              <a:t>protons</a:t>
            </a:r>
            <a:r>
              <a:rPr lang="de-DE" sz="1806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1806" spc="-1" dirty="0" err="1">
                <a:solidFill>
                  <a:srgbClr val="000000"/>
                </a:solidFill>
                <a:latin typeface="Palatino"/>
                <a:ea typeface="MS PGothic"/>
              </a:rPr>
              <a:t>single</a:t>
            </a:r>
            <a:r>
              <a:rPr lang="de-DE" sz="1806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1806" spc="-1" dirty="0" err="1">
                <a:solidFill>
                  <a:srgbClr val="000000"/>
                </a:solidFill>
                <a:latin typeface="Palatino"/>
                <a:ea typeface="MS PGothic"/>
              </a:rPr>
              <a:t>particle</a:t>
            </a:r>
            <a:r>
              <a:rPr lang="de-DE" sz="1806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1806" spc="-1" dirty="0" err="1">
                <a:solidFill>
                  <a:srgbClr val="000000"/>
                </a:solidFill>
                <a:latin typeface="Palatino"/>
                <a:ea typeface="MS PGothic"/>
              </a:rPr>
              <a:t>detection</a:t>
            </a:r>
            <a:r>
              <a:rPr lang="de-DE" sz="1806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1806" spc="-1" dirty="0" err="1">
                <a:solidFill>
                  <a:srgbClr val="000000"/>
                </a:solidFill>
                <a:latin typeface="Palatino"/>
                <a:ea typeface="MS PGothic"/>
              </a:rPr>
              <a:t>using</a:t>
            </a:r>
            <a:r>
              <a:rPr lang="de-DE" sz="1806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1806" spc="-1" dirty="0" err="1">
                <a:solidFill>
                  <a:srgbClr val="000000"/>
                </a:solidFill>
                <a:latin typeface="Palatino"/>
                <a:ea typeface="MS PGothic"/>
              </a:rPr>
              <a:t>SiC</a:t>
            </a:r>
            <a:r>
              <a:rPr lang="de-DE" sz="1806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1806" spc="-1" dirty="0" err="1">
                <a:solidFill>
                  <a:srgbClr val="000000"/>
                </a:solidFill>
                <a:latin typeface="Palatino"/>
                <a:ea typeface="MS PGothic"/>
              </a:rPr>
              <a:t>detector</a:t>
            </a:r>
            <a:r>
              <a:rPr lang="de-DE" sz="1806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1806" spc="-1" dirty="0" err="1">
                <a:solidFill>
                  <a:srgbClr val="000000"/>
                </a:solidFill>
                <a:latin typeface="Palatino"/>
                <a:ea typeface="MS PGothic"/>
              </a:rPr>
              <a:t>with</a:t>
            </a:r>
            <a:r>
              <a:rPr lang="de-DE" sz="1806" spc="-1" dirty="0">
                <a:solidFill>
                  <a:srgbClr val="000000"/>
                </a:solidFill>
                <a:latin typeface="Palatino"/>
                <a:ea typeface="MS PGothic"/>
              </a:rPr>
              <a:t> 50 µm </a:t>
            </a:r>
            <a:r>
              <a:rPr lang="de-DE" sz="1806" spc="-1" dirty="0" err="1">
                <a:solidFill>
                  <a:srgbClr val="000000"/>
                </a:solidFill>
                <a:latin typeface="Palatino"/>
                <a:ea typeface="MS PGothic"/>
              </a:rPr>
              <a:t>epi</a:t>
            </a:r>
            <a:r>
              <a:rPr lang="de-DE" sz="1806" spc="-1" dirty="0">
                <a:solidFill>
                  <a:srgbClr val="000000"/>
                </a:solidFill>
                <a:latin typeface="Palatino"/>
                <a:ea typeface="MS PGothic"/>
              </a:rPr>
              <a:t>. SNR: 4.7</a:t>
            </a:r>
          </a:p>
          <a:p>
            <a:pPr algn="r">
              <a:lnSpc>
                <a:spcPct val="100000"/>
              </a:lnSpc>
              <a:buClr>
                <a:srgbClr val="000000"/>
              </a:buClr>
            </a:pPr>
            <a:r>
              <a:rPr lang="de-DE" sz="1806" spc="-1" dirty="0" err="1">
                <a:solidFill>
                  <a:srgbClr val="000000"/>
                </a:solidFill>
                <a:latin typeface="Palatino"/>
                <a:ea typeface="MS PGothic"/>
              </a:rPr>
              <a:t>Improvement</a:t>
            </a:r>
            <a:r>
              <a:rPr lang="de-DE" sz="1806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1806" spc="-1" dirty="0" err="1">
                <a:solidFill>
                  <a:srgbClr val="000000"/>
                </a:solidFill>
                <a:latin typeface="Palatino"/>
                <a:ea typeface="MS PGothic"/>
              </a:rPr>
              <a:t>is</a:t>
            </a:r>
            <a:r>
              <a:rPr lang="de-DE" sz="1806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1806" spc="-1" dirty="0" err="1">
                <a:solidFill>
                  <a:srgbClr val="000000"/>
                </a:solidFill>
                <a:latin typeface="Palatino"/>
                <a:ea typeface="MS PGothic"/>
              </a:rPr>
              <a:t>expected</a:t>
            </a:r>
            <a:r>
              <a:rPr lang="de-DE" sz="1806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1806" spc="-1" dirty="0" err="1">
                <a:solidFill>
                  <a:srgbClr val="000000"/>
                </a:solidFill>
                <a:latin typeface="Palatino"/>
                <a:ea typeface="MS PGothic"/>
              </a:rPr>
              <a:t>from</a:t>
            </a:r>
            <a:r>
              <a:rPr lang="de-DE" sz="1806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1806" spc="-1" dirty="0" err="1">
                <a:solidFill>
                  <a:srgbClr val="000000"/>
                </a:solidFill>
                <a:latin typeface="Palatino"/>
                <a:ea typeface="MS PGothic"/>
              </a:rPr>
              <a:t>the</a:t>
            </a:r>
            <a:r>
              <a:rPr lang="de-DE" sz="1806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1806" spc="-1" dirty="0" err="1">
                <a:solidFill>
                  <a:srgbClr val="000000"/>
                </a:solidFill>
                <a:latin typeface="Palatino"/>
                <a:ea typeface="MS PGothic"/>
              </a:rPr>
              <a:t>new</a:t>
            </a:r>
            <a:r>
              <a:rPr lang="de-DE" sz="1806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1806" spc="-1" dirty="0" err="1">
                <a:solidFill>
                  <a:srgbClr val="000000"/>
                </a:solidFill>
                <a:latin typeface="Palatino"/>
                <a:ea typeface="MS PGothic"/>
              </a:rPr>
              <a:t>wafer</a:t>
            </a:r>
            <a:r>
              <a:rPr lang="de-DE" sz="1806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1806" spc="-1" dirty="0" err="1">
                <a:solidFill>
                  <a:srgbClr val="000000"/>
                </a:solidFill>
                <a:latin typeface="Palatino"/>
                <a:ea typeface="MS PGothic"/>
              </a:rPr>
              <a:t>run</a:t>
            </a:r>
            <a:r>
              <a:rPr lang="de-DE" sz="1806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1806" spc="-1" dirty="0" err="1">
                <a:solidFill>
                  <a:srgbClr val="000000"/>
                </a:solidFill>
                <a:latin typeface="Palatino"/>
                <a:ea typeface="MS PGothic"/>
              </a:rPr>
              <a:t>using</a:t>
            </a:r>
            <a:r>
              <a:rPr lang="de-DE" sz="1806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1806" spc="-1" dirty="0" err="1">
                <a:solidFill>
                  <a:srgbClr val="000000"/>
                </a:solidFill>
                <a:latin typeface="Palatino"/>
                <a:ea typeface="MS PGothic"/>
              </a:rPr>
              <a:t>SiC</a:t>
            </a:r>
            <a:r>
              <a:rPr lang="de-DE" sz="1806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1806" spc="-1" dirty="0" err="1">
                <a:solidFill>
                  <a:srgbClr val="000000"/>
                </a:solidFill>
                <a:latin typeface="Palatino"/>
                <a:ea typeface="MS PGothic"/>
              </a:rPr>
              <a:t>with</a:t>
            </a:r>
            <a:r>
              <a:rPr lang="de-DE" sz="1806" spc="-1" dirty="0">
                <a:solidFill>
                  <a:srgbClr val="000000"/>
                </a:solidFill>
                <a:latin typeface="Palatino"/>
                <a:ea typeface="MS PGothic"/>
              </a:rPr>
              <a:t> 100 µm </a:t>
            </a:r>
            <a:r>
              <a:rPr lang="de-DE" sz="1806" spc="-1" dirty="0" err="1">
                <a:solidFill>
                  <a:srgbClr val="000000"/>
                </a:solidFill>
                <a:latin typeface="Palatino"/>
                <a:ea typeface="MS PGothic"/>
              </a:rPr>
              <a:t>epi</a:t>
            </a:r>
            <a:r>
              <a:rPr lang="de-DE" sz="1806" spc="-1" dirty="0">
                <a:solidFill>
                  <a:srgbClr val="000000"/>
                </a:solidFill>
                <a:latin typeface="Palatino"/>
                <a:ea typeface="MS PGothic"/>
              </a:rPr>
              <a:t>.</a:t>
            </a:r>
            <a:endParaRPr lang="de-AT" sz="1806" spc="-1" dirty="0">
              <a:solidFill>
                <a:srgbClr val="000000"/>
              </a:solidFill>
              <a:latin typeface="Palatino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21801AA-DC8F-4251-A236-BC20E669595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949" y="2725410"/>
            <a:ext cx="3769446" cy="5603487"/>
          </a:xfrm>
          <a:prstGeom prst="rect">
            <a:avLst/>
          </a:prstGeom>
        </p:spPr>
      </p:pic>
      <p:sp>
        <p:nvSpPr>
          <p:cNvPr id="10" name="Rechteck 1">
            <a:extLst>
              <a:ext uri="{FF2B5EF4-FFF2-40B4-BE49-F238E27FC236}">
                <a16:creationId xmlns:a16="http://schemas.microsoft.com/office/drawing/2014/main" id="{E6AB3A95-3A9B-466C-B132-04FE776E389F}"/>
              </a:ext>
            </a:extLst>
          </p:cNvPr>
          <p:cNvSpPr/>
          <p:nvPr/>
        </p:nvSpPr>
        <p:spPr>
          <a:xfrm>
            <a:off x="4046866" y="3490109"/>
            <a:ext cx="1309053" cy="75254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116107" tIns="58054" rIns="116107" bIns="58054" anchor="t">
            <a:spAutoFit/>
          </a:bodyPr>
          <a:lstStyle/>
          <a:p>
            <a:pPr>
              <a:lnSpc>
                <a:spcPct val="100000"/>
              </a:lnSpc>
              <a:buClr>
                <a:srgbClr val="000000"/>
              </a:buClr>
            </a:pPr>
            <a:r>
              <a:rPr lang="de-DE" sz="2064" spc="-1" dirty="0" err="1">
                <a:solidFill>
                  <a:srgbClr val="000000"/>
                </a:solidFill>
                <a:latin typeface="Palatino"/>
                <a:ea typeface="MS PGothic"/>
              </a:rPr>
              <a:t>SiC</a:t>
            </a:r>
            <a:r>
              <a:rPr lang="de-DE" sz="2064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2064" spc="-1" dirty="0" err="1">
                <a:solidFill>
                  <a:srgbClr val="000000"/>
                </a:solidFill>
                <a:latin typeface="Palatino"/>
                <a:ea typeface="MS PGothic"/>
              </a:rPr>
              <a:t>strip</a:t>
            </a:r>
            <a:r>
              <a:rPr lang="de-DE" sz="2064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2064" spc="-1" dirty="0" err="1">
                <a:solidFill>
                  <a:srgbClr val="000000"/>
                </a:solidFill>
                <a:latin typeface="Palatino"/>
                <a:ea typeface="MS PGothic"/>
              </a:rPr>
              <a:t>detector</a:t>
            </a:r>
            <a:endParaRPr lang="de-AT" sz="2064" spc="-1" dirty="0">
              <a:solidFill>
                <a:srgbClr val="000000"/>
              </a:solidFill>
              <a:latin typeface="Palatino"/>
            </a:endParaRPr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2E405EEB-52BB-40E4-92D4-E733AA71DB33}"/>
              </a:ext>
            </a:extLst>
          </p:cNvPr>
          <p:cNvCxnSpPr>
            <a:cxnSpLocks/>
            <a:stCxn id="10" idx="1"/>
          </p:cNvCxnSpPr>
          <p:nvPr/>
        </p:nvCxnSpPr>
        <p:spPr>
          <a:xfrm flipH="1">
            <a:off x="2284985" y="3866381"/>
            <a:ext cx="1761881" cy="20120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4" name="Rechteck 1">
            <a:extLst>
              <a:ext uri="{FF2B5EF4-FFF2-40B4-BE49-F238E27FC236}">
                <a16:creationId xmlns:a16="http://schemas.microsoft.com/office/drawing/2014/main" id="{431F3BC0-CC9A-4358-8B62-35758DF5750E}"/>
              </a:ext>
            </a:extLst>
          </p:cNvPr>
          <p:cNvSpPr/>
          <p:nvPr/>
        </p:nvSpPr>
        <p:spPr>
          <a:xfrm>
            <a:off x="4053077" y="5846056"/>
            <a:ext cx="1693117" cy="95093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116107" tIns="58054" rIns="116107" bIns="58054" anchor="t">
            <a:spAutoFit/>
          </a:bodyPr>
          <a:lstStyle/>
          <a:p>
            <a:pPr>
              <a:lnSpc>
                <a:spcPct val="100000"/>
              </a:lnSpc>
              <a:buClr>
                <a:srgbClr val="000000"/>
              </a:buClr>
            </a:pPr>
            <a:r>
              <a:rPr lang="de-DE" sz="1806" spc="-1" dirty="0">
                <a:solidFill>
                  <a:srgbClr val="000000"/>
                </a:solidFill>
                <a:latin typeface="Palatino"/>
                <a:ea typeface="MS PGothic"/>
              </a:rPr>
              <a:t>Charge </a:t>
            </a:r>
            <a:r>
              <a:rPr lang="de-DE" sz="1806" spc="-1" dirty="0" err="1">
                <a:solidFill>
                  <a:srgbClr val="000000"/>
                </a:solidFill>
                <a:latin typeface="Palatino"/>
                <a:ea typeface="MS PGothic"/>
              </a:rPr>
              <a:t>to</a:t>
            </a:r>
            <a:r>
              <a:rPr lang="de-DE" sz="1806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1806" spc="-1" dirty="0" err="1">
                <a:solidFill>
                  <a:srgbClr val="000000"/>
                </a:solidFill>
                <a:latin typeface="Palatino"/>
                <a:ea typeface="MS PGothic"/>
              </a:rPr>
              <a:t>voltage</a:t>
            </a:r>
            <a:r>
              <a:rPr lang="de-DE" sz="1806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1806" spc="-1" dirty="0" err="1">
                <a:solidFill>
                  <a:srgbClr val="000000"/>
                </a:solidFill>
                <a:latin typeface="Palatino"/>
                <a:ea typeface="MS PGothic"/>
              </a:rPr>
              <a:t>converter</a:t>
            </a:r>
            <a:endParaRPr lang="de-AT" sz="1806" spc="-1" dirty="0">
              <a:solidFill>
                <a:srgbClr val="000000"/>
              </a:solidFill>
              <a:latin typeface="Palatino"/>
            </a:endParaRPr>
          </a:p>
        </p:txBody>
      </p: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58101660-7805-4E12-9765-DAEC9D87A56D}"/>
              </a:ext>
            </a:extLst>
          </p:cNvPr>
          <p:cNvCxnSpPr>
            <a:cxnSpLocks/>
          </p:cNvCxnSpPr>
          <p:nvPr/>
        </p:nvCxnSpPr>
        <p:spPr>
          <a:xfrm flipH="1">
            <a:off x="2389512" y="6321585"/>
            <a:ext cx="1567886" cy="31434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" name="Textfeld 1">
            <a:extLst>
              <a:ext uri="{FF2B5EF4-FFF2-40B4-BE49-F238E27FC236}">
                <a16:creationId xmlns:a16="http://schemas.microsoft.com/office/drawing/2014/main" id="{DEA7C7E4-CDC1-4087-9656-0F501BC08A54}"/>
              </a:ext>
            </a:extLst>
          </p:cNvPr>
          <p:cNvSpPr txBox="1"/>
          <p:nvPr/>
        </p:nvSpPr>
        <p:spPr>
          <a:xfrm rot="16200000">
            <a:off x="8899808" y="3561265"/>
            <a:ext cx="949299" cy="4496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322" dirty="0">
                <a:solidFill>
                  <a:schemeClr val="bg1"/>
                </a:solidFill>
                <a:latin typeface="Palatino"/>
              </a:rPr>
              <a:t>Noise</a:t>
            </a:r>
            <a:endParaRPr lang="en-US" sz="2322" dirty="0">
              <a:solidFill>
                <a:schemeClr val="bg1"/>
              </a:solidFill>
              <a:latin typeface="Palatino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FA495B81-617F-44DF-BF8F-94892BAA99FE}"/>
              </a:ext>
            </a:extLst>
          </p:cNvPr>
          <p:cNvSpPr txBox="1"/>
          <p:nvPr/>
        </p:nvSpPr>
        <p:spPr>
          <a:xfrm rot="16200000">
            <a:off x="9500614" y="4154008"/>
            <a:ext cx="1002197" cy="4496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322" dirty="0">
                <a:solidFill>
                  <a:schemeClr val="bg1"/>
                </a:solidFill>
                <a:latin typeface="Palatino"/>
              </a:rPr>
              <a:t>Signal</a:t>
            </a:r>
            <a:endParaRPr lang="en-US" sz="2322" dirty="0">
              <a:solidFill>
                <a:schemeClr val="bg1"/>
              </a:solidFill>
              <a:latin typeface="Palatino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709E2E1-11FD-4151-9296-26F1A0812A8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9167" y="6321585"/>
            <a:ext cx="4058910" cy="2899222"/>
          </a:xfrm>
          <a:prstGeom prst="rect">
            <a:avLst/>
          </a:prstGeom>
        </p:spPr>
      </p:pic>
      <p:sp>
        <p:nvSpPr>
          <p:cNvPr id="16" name="Rechteck 1">
            <a:extLst>
              <a:ext uri="{FF2B5EF4-FFF2-40B4-BE49-F238E27FC236}">
                <a16:creationId xmlns:a16="http://schemas.microsoft.com/office/drawing/2014/main" id="{6A9E3C78-E591-49A3-9FB7-A283E7B120CF}"/>
              </a:ext>
            </a:extLst>
          </p:cNvPr>
          <p:cNvSpPr/>
          <p:nvPr/>
        </p:nvSpPr>
        <p:spPr>
          <a:xfrm>
            <a:off x="5858026" y="6321585"/>
            <a:ext cx="2361142" cy="95093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116107" tIns="58054" rIns="116107" bIns="58054" anchor="t">
            <a:spAutoFit/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</a:pPr>
            <a:r>
              <a:rPr lang="de-DE" sz="1806" spc="-1" dirty="0">
                <a:solidFill>
                  <a:srgbClr val="000000"/>
                </a:solidFill>
                <a:latin typeface="Palatino"/>
                <a:ea typeface="MS PGothic"/>
              </a:rPr>
              <a:t>62.4 </a:t>
            </a:r>
            <a:r>
              <a:rPr lang="de-DE" sz="1806" spc="-1" dirty="0" err="1">
                <a:solidFill>
                  <a:srgbClr val="000000"/>
                </a:solidFill>
                <a:latin typeface="Palatino"/>
                <a:ea typeface="MS PGothic"/>
              </a:rPr>
              <a:t>MeV</a:t>
            </a:r>
            <a:r>
              <a:rPr lang="de-DE" sz="1806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1806" spc="-1" dirty="0" err="1">
                <a:solidFill>
                  <a:srgbClr val="000000"/>
                </a:solidFill>
                <a:latin typeface="Palatino"/>
                <a:ea typeface="MS PGothic"/>
              </a:rPr>
              <a:t>protons</a:t>
            </a:r>
            <a:r>
              <a:rPr lang="de-DE" sz="1806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1806" spc="-1" dirty="0" err="1">
                <a:solidFill>
                  <a:srgbClr val="000000"/>
                </a:solidFill>
                <a:latin typeface="Palatino"/>
                <a:ea typeface="MS PGothic"/>
              </a:rPr>
              <a:t>single</a:t>
            </a:r>
            <a:r>
              <a:rPr lang="de-DE" sz="1806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1806" spc="-1" dirty="0" err="1">
                <a:solidFill>
                  <a:srgbClr val="000000"/>
                </a:solidFill>
                <a:latin typeface="Palatino"/>
                <a:ea typeface="MS PGothic"/>
              </a:rPr>
              <a:t>particle</a:t>
            </a:r>
            <a:r>
              <a:rPr lang="de-DE" sz="1806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1806" spc="-1" dirty="0" err="1">
                <a:solidFill>
                  <a:srgbClr val="000000"/>
                </a:solidFill>
                <a:latin typeface="Palatino"/>
                <a:ea typeface="MS PGothic"/>
              </a:rPr>
              <a:t>detection</a:t>
            </a:r>
            <a:endParaRPr lang="de-DE" sz="1806" spc="-1" dirty="0">
              <a:solidFill>
                <a:srgbClr val="000000"/>
              </a:solidFill>
              <a:latin typeface="Palatino"/>
              <a:ea typeface="MS PGothic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13B504AE-666E-49AA-823E-F97ED2B1F4A8}"/>
              </a:ext>
            </a:extLst>
          </p:cNvPr>
          <p:cNvSpPr txBox="1"/>
          <p:nvPr/>
        </p:nvSpPr>
        <p:spPr>
          <a:xfrm rot="16200000">
            <a:off x="8423340" y="7365883"/>
            <a:ext cx="949299" cy="4496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322" dirty="0">
                <a:solidFill>
                  <a:schemeClr val="bg1"/>
                </a:solidFill>
                <a:latin typeface="Palatino"/>
              </a:rPr>
              <a:t>Noise</a:t>
            </a:r>
            <a:endParaRPr lang="en-US" sz="2322" dirty="0">
              <a:solidFill>
                <a:schemeClr val="bg1"/>
              </a:solidFill>
              <a:latin typeface="Palatino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1BD63FEC-E8FE-45EC-A13B-C958E3845135}"/>
              </a:ext>
            </a:extLst>
          </p:cNvPr>
          <p:cNvSpPr txBox="1"/>
          <p:nvPr/>
        </p:nvSpPr>
        <p:spPr>
          <a:xfrm rot="16200000">
            <a:off x="9349829" y="8173260"/>
            <a:ext cx="1002197" cy="4496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322" dirty="0">
                <a:solidFill>
                  <a:schemeClr val="bg1"/>
                </a:solidFill>
                <a:latin typeface="Palatino"/>
              </a:rPr>
              <a:t>Signal</a:t>
            </a:r>
            <a:endParaRPr lang="en-US" sz="2322" dirty="0">
              <a:solidFill>
                <a:schemeClr val="bg1"/>
              </a:solidFill>
              <a:latin typeface="Palatino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E9C3AB66-561E-448B-88CE-D9259F8A3EE8}"/>
              </a:ext>
            </a:extLst>
          </p:cNvPr>
          <p:cNvSpPr/>
          <p:nvPr/>
        </p:nvSpPr>
        <p:spPr>
          <a:xfrm>
            <a:off x="12513580" y="9122940"/>
            <a:ext cx="4152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pc="-1" dirty="0">
                <a:solidFill>
                  <a:srgbClr val="000000"/>
                </a:solidFill>
                <a:latin typeface="Palatino Linotype"/>
                <a:ea typeface="MS PGothic"/>
              </a:rPr>
              <a:t>10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514819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2154940" y="1814581"/>
            <a:ext cx="8351251" cy="789683"/>
          </a:xfrm>
          <a:prstGeom prst="rect">
            <a:avLst/>
          </a:prstGeom>
          <a:noFill/>
          <a:ln w="0">
            <a:noFill/>
          </a:ln>
        </p:spPr>
        <p:txBody>
          <a:bodyPr lIns="67502" tIns="33751" rIns="67502" bIns="33751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de-DE" sz="3750" spc="-1" dirty="0">
                <a:solidFill>
                  <a:srgbClr val="000000"/>
                </a:solidFill>
                <a:latin typeface="Brandon Grotesque Black"/>
                <a:ea typeface="MS PGothic"/>
              </a:rPr>
              <a:t>Clinical </a:t>
            </a:r>
            <a:r>
              <a:rPr lang="de-DE" sz="3750" spc="-1" dirty="0" err="1">
                <a:solidFill>
                  <a:srgbClr val="000000"/>
                </a:solidFill>
                <a:latin typeface="Brandon Grotesque Black"/>
                <a:ea typeface="MS PGothic"/>
              </a:rPr>
              <a:t>Beams</a:t>
            </a:r>
            <a:r>
              <a:rPr lang="de-DE" sz="3750" spc="-1" dirty="0">
                <a:solidFill>
                  <a:srgbClr val="000000"/>
                </a:solidFill>
                <a:latin typeface="Brandon Grotesque Black"/>
                <a:ea typeface="MS PGothic"/>
              </a:rPr>
              <a:t>: Cross-</a:t>
            </a:r>
            <a:r>
              <a:rPr lang="de-DE" sz="3750" spc="-1" dirty="0" err="1">
                <a:solidFill>
                  <a:srgbClr val="000000"/>
                </a:solidFill>
                <a:latin typeface="Brandon Grotesque Black"/>
                <a:ea typeface="MS PGothic"/>
              </a:rPr>
              <a:t>Section</a:t>
            </a:r>
            <a:endParaRPr lang="de-DE" sz="3750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7293FD60-344F-4FCD-840C-65B2235762D6}"/>
              </a:ext>
            </a:extLst>
          </p:cNvPr>
          <p:cNvSpPr/>
          <p:nvPr/>
        </p:nvSpPr>
        <p:spPr>
          <a:xfrm>
            <a:off x="3960380" y="3661207"/>
            <a:ext cx="56326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pc="-1" dirty="0">
                <a:solidFill>
                  <a:srgbClr val="000000"/>
                </a:solidFill>
                <a:latin typeface="Palatino"/>
                <a:ea typeface="MS PGothic"/>
              </a:rPr>
              <a:t>Proton 252.7 MeV, full rate</a:t>
            </a:r>
          </a:p>
          <a:p>
            <a:r>
              <a:rPr lang="de-DE" spc="-1" dirty="0" err="1">
                <a:solidFill>
                  <a:srgbClr val="000000"/>
                </a:solidFill>
                <a:latin typeface="Palatino"/>
                <a:ea typeface="MS PGothic"/>
              </a:rPr>
              <a:t>Using</a:t>
            </a:r>
            <a:r>
              <a:rPr lang="de-DE" spc="-1" dirty="0">
                <a:solidFill>
                  <a:srgbClr val="000000"/>
                </a:solidFill>
                <a:latin typeface="Palatino"/>
                <a:ea typeface="MS PGothic"/>
              </a:rPr>
              <a:t> a s</a:t>
            </a:r>
            <a:r>
              <a:rPr lang="en-US" spc="-1" dirty="0" err="1">
                <a:solidFill>
                  <a:srgbClr val="000000"/>
                </a:solidFill>
                <a:latin typeface="Palatino"/>
                <a:ea typeface="MS PGothic"/>
              </a:rPr>
              <a:t>ilicon</a:t>
            </a:r>
            <a:r>
              <a:rPr lang="en-US" spc="-1" dirty="0">
                <a:solidFill>
                  <a:srgbClr val="000000"/>
                </a:solidFill>
                <a:latin typeface="Palatino"/>
                <a:ea typeface="MS PGothic"/>
              </a:rPr>
              <a:t> sensor due to lack of large </a:t>
            </a:r>
            <a:r>
              <a:rPr lang="en-US" spc="-1" dirty="0" err="1">
                <a:solidFill>
                  <a:srgbClr val="000000"/>
                </a:solidFill>
                <a:latin typeface="Palatino"/>
                <a:ea typeface="MS PGothic"/>
              </a:rPr>
              <a:t>SiC</a:t>
            </a:r>
            <a:r>
              <a:rPr lang="en-US" spc="-1" dirty="0">
                <a:solidFill>
                  <a:srgbClr val="000000"/>
                </a:solidFill>
                <a:latin typeface="Palatino"/>
                <a:ea typeface="MS PGothic"/>
              </a:rPr>
              <a:t> sensors</a:t>
            </a: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CB5154A3-6CE5-42D3-9939-58AA495FFAE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380" y="4461402"/>
            <a:ext cx="8910428" cy="4455216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5EE85D53-6887-4901-A283-BC435114F2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938630" y="4307195"/>
            <a:ext cx="5933601" cy="3440207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3925DF5E-D8B9-424B-A2C7-715669D6C645}"/>
              </a:ext>
            </a:extLst>
          </p:cNvPr>
          <p:cNvSpPr/>
          <p:nvPr/>
        </p:nvSpPr>
        <p:spPr>
          <a:xfrm>
            <a:off x="12513580" y="9122940"/>
            <a:ext cx="4152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pc="-1" dirty="0">
                <a:solidFill>
                  <a:srgbClr val="000000"/>
                </a:solidFill>
                <a:latin typeface="Palatino Linotype"/>
                <a:ea typeface="MS PGothic"/>
              </a:rPr>
              <a:t>11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154283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2396232" y="1765430"/>
            <a:ext cx="8212337" cy="776547"/>
          </a:xfrm>
          <a:prstGeom prst="rect">
            <a:avLst/>
          </a:prstGeom>
          <a:noFill/>
          <a:ln w="0">
            <a:noFill/>
          </a:ln>
        </p:spPr>
        <p:txBody>
          <a:bodyPr lIns="67502" tIns="33751" rIns="67502" bIns="33751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de-DE" sz="3750" spc="-1" dirty="0">
                <a:solidFill>
                  <a:srgbClr val="000000"/>
                </a:solidFill>
                <a:latin typeface="Brandon Grotesque Black"/>
                <a:ea typeface="MS PGothic"/>
              </a:rPr>
              <a:t>Clinical </a:t>
            </a:r>
            <a:r>
              <a:rPr lang="de-DE" sz="3750" spc="-1" dirty="0" err="1">
                <a:solidFill>
                  <a:srgbClr val="000000"/>
                </a:solidFill>
                <a:latin typeface="Brandon Grotesque Black"/>
                <a:ea typeface="MS PGothic"/>
              </a:rPr>
              <a:t>Beams</a:t>
            </a:r>
            <a:r>
              <a:rPr lang="de-DE" sz="3750" spc="-1" dirty="0">
                <a:solidFill>
                  <a:srgbClr val="000000"/>
                </a:solidFill>
                <a:latin typeface="Brandon Grotesque Black"/>
                <a:ea typeface="MS PGothic"/>
              </a:rPr>
              <a:t>: Center </a:t>
            </a:r>
            <a:r>
              <a:rPr lang="de-DE" sz="3750" spc="-1" dirty="0" err="1">
                <a:solidFill>
                  <a:srgbClr val="000000"/>
                </a:solidFill>
                <a:latin typeface="Brandon Grotesque Black"/>
                <a:ea typeface="MS PGothic"/>
              </a:rPr>
              <a:t>of</a:t>
            </a:r>
            <a:r>
              <a:rPr lang="de-DE" sz="3750" spc="-1" dirty="0">
                <a:solidFill>
                  <a:srgbClr val="000000"/>
                </a:solidFill>
                <a:latin typeface="Brandon Grotesque Black"/>
                <a:ea typeface="MS PGothic"/>
              </a:rPr>
              <a:t> </a:t>
            </a:r>
            <a:r>
              <a:rPr lang="de-DE" sz="3750" spc="-1" dirty="0" err="1">
                <a:solidFill>
                  <a:srgbClr val="000000"/>
                </a:solidFill>
                <a:latin typeface="Brandon Grotesque Black"/>
                <a:ea typeface="MS PGothic"/>
              </a:rPr>
              <a:t>Mass</a:t>
            </a:r>
            <a:endParaRPr lang="de-DE" sz="3750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A92A76BD-6FE5-45C5-BC5B-58AF17B97B9C}"/>
              </a:ext>
            </a:extLst>
          </p:cNvPr>
          <p:cNvSpPr/>
          <p:nvPr/>
        </p:nvSpPr>
        <p:spPr>
          <a:xfrm>
            <a:off x="4597934" y="2841822"/>
            <a:ext cx="56460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pc="-1" dirty="0">
                <a:solidFill>
                  <a:srgbClr val="000000"/>
                </a:solidFill>
                <a:latin typeface="Palatino"/>
                <a:ea typeface="MS PGothic"/>
              </a:rPr>
              <a:t>Center of mass, 402MeV carbon, resampled to 3.7kHz</a:t>
            </a:r>
          </a:p>
          <a:p>
            <a:r>
              <a:rPr lang="de-DE" spc="-1" dirty="0" err="1">
                <a:solidFill>
                  <a:srgbClr val="000000"/>
                </a:solidFill>
                <a:latin typeface="Palatino"/>
                <a:ea typeface="MS PGothic"/>
              </a:rPr>
              <a:t>Using</a:t>
            </a:r>
            <a:r>
              <a:rPr lang="de-DE" spc="-1" dirty="0">
                <a:solidFill>
                  <a:srgbClr val="000000"/>
                </a:solidFill>
                <a:latin typeface="Palatino"/>
                <a:ea typeface="MS PGothic"/>
              </a:rPr>
              <a:t> a s</a:t>
            </a:r>
            <a:r>
              <a:rPr lang="en-US" spc="-1" dirty="0" err="1">
                <a:solidFill>
                  <a:srgbClr val="000000"/>
                </a:solidFill>
                <a:latin typeface="Palatino"/>
                <a:ea typeface="MS PGothic"/>
              </a:rPr>
              <a:t>ilicon</a:t>
            </a:r>
            <a:r>
              <a:rPr lang="en-US" spc="-1" dirty="0">
                <a:solidFill>
                  <a:srgbClr val="000000"/>
                </a:solidFill>
                <a:latin typeface="Palatino"/>
                <a:ea typeface="MS PGothic"/>
              </a:rPr>
              <a:t> sensor due to lack of large </a:t>
            </a:r>
            <a:r>
              <a:rPr lang="en-US" spc="-1" dirty="0" err="1">
                <a:solidFill>
                  <a:srgbClr val="000000"/>
                </a:solidFill>
                <a:latin typeface="Palatino"/>
                <a:ea typeface="MS PGothic"/>
              </a:rPr>
              <a:t>SiC</a:t>
            </a:r>
            <a:r>
              <a:rPr lang="en-US" spc="-1" dirty="0">
                <a:solidFill>
                  <a:srgbClr val="000000"/>
                </a:solidFill>
                <a:latin typeface="Palatino"/>
                <a:ea typeface="MS PGothic"/>
              </a:rPr>
              <a:t> sensors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96501EA-A89D-4B4A-805A-A4B96821368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858" y="3786332"/>
            <a:ext cx="8471795" cy="5083077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6F90E207-09AF-4FEE-9467-6C2F57384B7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944567" y="4366571"/>
            <a:ext cx="5933601" cy="3440207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FBF6D5B4-4D73-4FBA-A78E-8315D00E09A6}"/>
              </a:ext>
            </a:extLst>
          </p:cNvPr>
          <p:cNvSpPr/>
          <p:nvPr/>
        </p:nvSpPr>
        <p:spPr>
          <a:xfrm>
            <a:off x="12513580" y="9122940"/>
            <a:ext cx="4152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pc="-1" dirty="0">
                <a:solidFill>
                  <a:srgbClr val="000000"/>
                </a:solidFill>
                <a:latin typeface="Palatino Linotype"/>
                <a:ea typeface="MS PGothic"/>
              </a:rPr>
              <a:t>12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7510083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2075598" y="1765430"/>
            <a:ext cx="8212337" cy="776547"/>
          </a:xfrm>
          <a:prstGeom prst="rect">
            <a:avLst/>
          </a:prstGeom>
          <a:noFill/>
          <a:ln w="0">
            <a:noFill/>
          </a:ln>
        </p:spPr>
        <p:txBody>
          <a:bodyPr lIns="67502" tIns="33751" rIns="67502" bIns="33751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de-DE" sz="3750" spc="-1" dirty="0">
                <a:solidFill>
                  <a:srgbClr val="000000"/>
                </a:solidFill>
                <a:latin typeface="Brandon Grotesque Black"/>
                <a:ea typeface="MS PGothic"/>
              </a:rPr>
              <a:t>Clinical </a:t>
            </a:r>
            <a:r>
              <a:rPr lang="de-DE" sz="3750" spc="-1" dirty="0" err="1">
                <a:solidFill>
                  <a:srgbClr val="000000"/>
                </a:solidFill>
                <a:latin typeface="Brandon Grotesque Black"/>
                <a:ea typeface="MS PGothic"/>
              </a:rPr>
              <a:t>Beams</a:t>
            </a:r>
            <a:r>
              <a:rPr lang="de-DE" sz="3750" spc="-1" dirty="0">
                <a:solidFill>
                  <a:srgbClr val="000000"/>
                </a:solidFill>
                <a:latin typeface="Brandon Grotesque Black"/>
                <a:ea typeface="MS PGothic"/>
              </a:rPr>
              <a:t>: Center </a:t>
            </a:r>
            <a:r>
              <a:rPr lang="de-DE" sz="3750" spc="-1" dirty="0" err="1">
                <a:solidFill>
                  <a:srgbClr val="000000"/>
                </a:solidFill>
                <a:latin typeface="Brandon Grotesque Black"/>
                <a:ea typeface="MS PGothic"/>
              </a:rPr>
              <a:t>of</a:t>
            </a:r>
            <a:r>
              <a:rPr lang="de-DE" sz="3750" spc="-1" dirty="0">
                <a:solidFill>
                  <a:srgbClr val="000000"/>
                </a:solidFill>
                <a:latin typeface="Brandon Grotesque Black"/>
                <a:ea typeface="MS PGothic"/>
              </a:rPr>
              <a:t> </a:t>
            </a:r>
            <a:r>
              <a:rPr lang="de-DE" sz="3750" spc="-1" dirty="0" err="1">
                <a:solidFill>
                  <a:srgbClr val="000000"/>
                </a:solidFill>
                <a:latin typeface="Brandon Grotesque Black"/>
                <a:ea typeface="MS PGothic"/>
              </a:rPr>
              <a:t>Mass</a:t>
            </a:r>
            <a:r>
              <a:rPr lang="de-DE" sz="3750" spc="-1" dirty="0">
                <a:solidFill>
                  <a:srgbClr val="000000"/>
                </a:solidFill>
                <a:latin typeface="Brandon Grotesque Black"/>
                <a:ea typeface="MS PGothic"/>
              </a:rPr>
              <a:t>, FFT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A92A76BD-6FE5-45C5-BC5B-58AF17B97B9C}"/>
              </a:ext>
            </a:extLst>
          </p:cNvPr>
          <p:cNvSpPr/>
          <p:nvPr/>
        </p:nvSpPr>
        <p:spPr>
          <a:xfrm>
            <a:off x="4449636" y="3068464"/>
            <a:ext cx="42766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pc="-1" dirty="0">
                <a:solidFill>
                  <a:srgbClr val="000000"/>
                </a:solidFill>
                <a:latin typeface="Palatino"/>
                <a:ea typeface="MS PGothic"/>
              </a:rPr>
              <a:t>Fourier transform of the center of mass, </a:t>
            </a:r>
          </a:p>
          <a:p>
            <a:r>
              <a:rPr lang="en-US" spc="-1" dirty="0">
                <a:solidFill>
                  <a:srgbClr val="000000"/>
                </a:solidFill>
                <a:latin typeface="Palatino"/>
                <a:ea typeface="MS PGothic"/>
              </a:rPr>
              <a:t>Protons 62.4 MeV, full rate </a:t>
            </a:r>
            <a:endParaRPr lang="de-AT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475CA065-B652-4198-93F3-9B7B99BF0D3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9319" y="3857145"/>
            <a:ext cx="7547753" cy="4528651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2724D0F6-C84B-4DCB-A16F-2125B847396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962380" y="4113627"/>
            <a:ext cx="5933601" cy="3440207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2014C9C-06FE-408C-B20D-C48329318A2C}"/>
              </a:ext>
            </a:extLst>
          </p:cNvPr>
          <p:cNvSpPr/>
          <p:nvPr/>
        </p:nvSpPr>
        <p:spPr>
          <a:xfrm>
            <a:off x="12513580" y="9122940"/>
            <a:ext cx="4152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pc="-1" dirty="0">
                <a:solidFill>
                  <a:srgbClr val="000000"/>
                </a:solidFill>
                <a:latin typeface="Palatino Linotype"/>
                <a:ea typeface="MS PGothic"/>
              </a:rPr>
              <a:t>13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37869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>
            <a:extLst>
              <a:ext uri="{FF2B5EF4-FFF2-40B4-BE49-F238E27FC236}">
                <a16:creationId xmlns:a16="http://schemas.microsoft.com/office/drawing/2014/main" id="{A8F9CBEF-787F-4535-A0A9-18EA76760E07}"/>
              </a:ext>
            </a:extLst>
          </p:cNvPr>
          <p:cNvSpPr txBox="1">
            <a:spLocks/>
          </p:cNvSpPr>
          <p:nvPr/>
        </p:nvSpPr>
        <p:spPr>
          <a:xfrm>
            <a:off x="1971484" y="1646727"/>
            <a:ext cx="9242338" cy="939162"/>
          </a:xfrm>
          <a:prstGeom prst="rect">
            <a:avLst/>
          </a:prstGeom>
          <a:noFill/>
          <a:ln w="0">
            <a:noFill/>
          </a:ln>
        </p:spPr>
        <p:txBody>
          <a:bodyPr vert="horz" lIns="81637" tIns="40819" rIns="81637" bIns="40819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de-DE" sz="4536" spc="-1" dirty="0">
                <a:solidFill>
                  <a:srgbClr val="000000"/>
                </a:solidFill>
                <a:latin typeface="Palatino"/>
                <a:ea typeface="MS PGothic"/>
              </a:rPr>
              <a:t>Prototype </a:t>
            </a:r>
            <a:r>
              <a:rPr lang="de-DE" sz="4536" spc="-1" dirty="0" err="1">
                <a:solidFill>
                  <a:srgbClr val="000000"/>
                </a:solidFill>
                <a:latin typeface="Palatino"/>
                <a:ea typeface="MS PGothic"/>
              </a:rPr>
              <a:t>SiC</a:t>
            </a:r>
            <a:r>
              <a:rPr lang="de-DE" sz="4536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4536" spc="-1" dirty="0" err="1">
                <a:solidFill>
                  <a:srgbClr val="000000"/>
                </a:solidFill>
                <a:latin typeface="Palatino"/>
                <a:ea typeface="MS PGothic"/>
              </a:rPr>
              <a:t>Production</a:t>
            </a:r>
            <a:r>
              <a:rPr lang="de-DE" sz="4536" spc="-1" dirty="0">
                <a:solidFill>
                  <a:srgbClr val="000000"/>
                </a:solidFill>
                <a:latin typeface="Palatino"/>
                <a:ea typeface="MS PGothic"/>
              </a:rPr>
              <a:t> Run</a:t>
            </a:r>
            <a:endParaRPr lang="de-DE" sz="4536" spc="-1" dirty="0">
              <a:solidFill>
                <a:srgbClr val="000000"/>
              </a:solidFill>
              <a:latin typeface="Palatino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04D6C957-68F9-4B87-8AD3-F2FBAE2F2398}"/>
              </a:ext>
            </a:extLst>
          </p:cNvPr>
          <p:cNvSpPr/>
          <p:nvPr/>
        </p:nvSpPr>
        <p:spPr>
          <a:xfrm>
            <a:off x="522843" y="7508498"/>
            <a:ext cx="5368242" cy="19982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14712" indent="-414712">
              <a:buFont typeface="Arial" panose="020B0604020202020204" pitchFamily="34" charset="0"/>
              <a:buChar char="•"/>
            </a:pPr>
            <a:r>
              <a:rPr lang="en-US" sz="2064" spc="-1" dirty="0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~300 pcs. pad detectors (various shapes): main vehicle for radiation hardness tests. </a:t>
            </a:r>
          </a:p>
          <a:p>
            <a:pPr marL="414712" indent="-414712">
              <a:buFont typeface="Arial" panose="020B0604020202020204" pitchFamily="34" charset="0"/>
              <a:buChar char="•"/>
            </a:pPr>
            <a:r>
              <a:rPr lang="en-US" sz="2064" spc="-1" dirty="0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9 strip detectors 1x1 cm²</a:t>
            </a:r>
          </a:p>
          <a:p>
            <a:pPr marL="414712" indent="-414712">
              <a:buFont typeface="Arial" panose="020B0604020202020204" pitchFamily="34" charset="0"/>
              <a:buChar char="•"/>
            </a:pPr>
            <a:r>
              <a:rPr lang="en-US" sz="2064" spc="-1" dirty="0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~70 smaller strip detectors 1x0.45 cm² in various shapes.</a:t>
            </a:r>
          </a:p>
          <a:p>
            <a:pPr marL="414712" indent="-414712">
              <a:buFont typeface="Arial" panose="020B0604020202020204" pitchFamily="34" charset="0"/>
              <a:buChar char="•"/>
            </a:pPr>
            <a:r>
              <a:rPr lang="en-US" sz="2064" spc="-1" dirty="0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Structures for characterizing the process.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DB6617B-E98E-4AF6-A179-88F354059E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280" y="2734590"/>
            <a:ext cx="4589237" cy="4603555"/>
          </a:xfrm>
          <a:prstGeom prst="rect">
            <a:avLst/>
          </a:prstGeom>
        </p:spPr>
      </p:pic>
      <p:sp>
        <p:nvSpPr>
          <p:cNvPr id="8" name="Untertitel 2">
            <a:extLst>
              <a:ext uri="{FF2B5EF4-FFF2-40B4-BE49-F238E27FC236}">
                <a16:creationId xmlns:a16="http://schemas.microsoft.com/office/drawing/2014/main" id="{6E7E2EB3-D88B-4FAF-B4A4-85AF9D301F9F}"/>
              </a:ext>
            </a:extLst>
          </p:cNvPr>
          <p:cNvSpPr txBox="1">
            <a:spLocks/>
          </p:cNvSpPr>
          <p:nvPr/>
        </p:nvSpPr>
        <p:spPr>
          <a:xfrm>
            <a:off x="0" y="1747000"/>
            <a:ext cx="4635500" cy="346062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4712" indent="-414712">
              <a:lnSpc>
                <a:spcPct val="120000"/>
              </a:lnSpc>
            </a:pPr>
            <a:endParaRPr lang="en-US" sz="2064" spc="-1" dirty="0">
              <a:solidFill>
                <a:srgbClr val="000000"/>
              </a:solidFill>
              <a:latin typeface="Palatino"/>
              <a:ea typeface="MS PGothic"/>
              <a:cs typeface="+mj-cs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08F4FD94-312C-446F-8B1C-68664AE8697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84" t="2078" r="12694" b="1961"/>
          <a:stretch/>
        </p:blipFill>
        <p:spPr>
          <a:xfrm>
            <a:off x="6985810" y="5142312"/>
            <a:ext cx="4196079" cy="4197409"/>
          </a:xfrm>
          <a:prstGeom prst="rect">
            <a:avLst/>
          </a:prstGeo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83B21175-CB88-400E-8735-E866C3FFD0D1}"/>
              </a:ext>
            </a:extLst>
          </p:cNvPr>
          <p:cNvSpPr/>
          <p:nvPr/>
        </p:nvSpPr>
        <p:spPr>
          <a:xfrm>
            <a:off x="6840186" y="2850078"/>
            <a:ext cx="5030455" cy="20551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64" spc="-1" dirty="0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Sensor Demonstrator:</a:t>
            </a:r>
          </a:p>
          <a:p>
            <a:pPr marL="414712" indent="-414712">
              <a:buFont typeface="Arial" panose="020B0604020202020204" pitchFamily="34" charset="0"/>
              <a:buChar char="•"/>
            </a:pPr>
            <a:r>
              <a:rPr lang="en-US" sz="2064" spc="-1" dirty="0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35 strips</a:t>
            </a:r>
          </a:p>
          <a:p>
            <a:pPr marL="414712" indent="-414712">
              <a:buFont typeface="Arial" panose="020B0604020202020204" pitchFamily="34" charset="0"/>
              <a:buChar char="•"/>
            </a:pPr>
            <a:r>
              <a:rPr lang="en-US" sz="2064" spc="-1" dirty="0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Pitch: 250µm</a:t>
            </a:r>
          </a:p>
          <a:p>
            <a:pPr marL="414712" indent="-414712">
              <a:buFont typeface="Arial" panose="020B0604020202020204" pitchFamily="34" charset="0"/>
              <a:buChar char="•"/>
            </a:pPr>
            <a:r>
              <a:rPr lang="en-US" sz="2064" spc="-1" dirty="0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Die area 1x1cm². </a:t>
            </a:r>
          </a:p>
          <a:p>
            <a:pPr marL="414712" indent="-414712">
              <a:buFont typeface="Arial" panose="020B0604020202020204" pitchFamily="34" charset="0"/>
              <a:buChar char="•"/>
            </a:pPr>
            <a:r>
              <a:rPr lang="en-US" sz="2064" spc="-1" dirty="0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Guard structure has been optimized for high voltages using TCAD.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AC52DFC8-851A-4F14-9F58-EBF90CF5FD04}"/>
              </a:ext>
            </a:extLst>
          </p:cNvPr>
          <p:cNvSpPr/>
          <p:nvPr/>
        </p:nvSpPr>
        <p:spPr>
          <a:xfrm>
            <a:off x="12513580" y="9122940"/>
            <a:ext cx="4152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pc="-1" dirty="0">
                <a:solidFill>
                  <a:srgbClr val="000000"/>
                </a:solidFill>
                <a:latin typeface="Palatino Linotype"/>
                <a:ea typeface="MS PGothic"/>
              </a:rPr>
              <a:t>14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0734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>
            <a:extLst>
              <a:ext uri="{FF2B5EF4-FFF2-40B4-BE49-F238E27FC236}">
                <a16:creationId xmlns:a16="http://schemas.microsoft.com/office/drawing/2014/main" id="{A8F9CBEF-787F-4535-A0A9-18EA76760E07}"/>
              </a:ext>
            </a:extLst>
          </p:cNvPr>
          <p:cNvSpPr txBox="1">
            <a:spLocks/>
          </p:cNvSpPr>
          <p:nvPr/>
        </p:nvSpPr>
        <p:spPr>
          <a:xfrm>
            <a:off x="1971484" y="1646727"/>
            <a:ext cx="9242338" cy="939162"/>
          </a:xfrm>
          <a:prstGeom prst="rect">
            <a:avLst/>
          </a:prstGeom>
          <a:noFill/>
          <a:ln w="0">
            <a:noFill/>
          </a:ln>
        </p:spPr>
        <p:txBody>
          <a:bodyPr vert="horz" lIns="81637" tIns="40819" rIns="81637" bIns="40819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de-DE" sz="4536" spc="-1" dirty="0">
                <a:solidFill>
                  <a:srgbClr val="000000"/>
                </a:solidFill>
                <a:latin typeface="Palatino"/>
                <a:ea typeface="MS PGothic"/>
              </a:rPr>
              <a:t>Prototype </a:t>
            </a:r>
            <a:r>
              <a:rPr lang="de-DE" sz="4536" spc="-1" dirty="0" err="1">
                <a:solidFill>
                  <a:srgbClr val="000000"/>
                </a:solidFill>
                <a:latin typeface="Palatino"/>
                <a:ea typeface="MS PGothic"/>
              </a:rPr>
              <a:t>SiC</a:t>
            </a:r>
            <a:r>
              <a:rPr lang="de-DE" sz="4536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4536" spc="-1" dirty="0" err="1">
                <a:solidFill>
                  <a:srgbClr val="000000"/>
                </a:solidFill>
                <a:latin typeface="Palatino"/>
                <a:ea typeface="MS PGothic"/>
              </a:rPr>
              <a:t>Production</a:t>
            </a:r>
            <a:r>
              <a:rPr lang="de-DE" sz="4536" spc="-1" dirty="0">
                <a:solidFill>
                  <a:srgbClr val="000000"/>
                </a:solidFill>
                <a:latin typeface="Palatino"/>
                <a:ea typeface="MS PGothic"/>
              </a:rPr>
              <a:t> Run</a:t>
            </a:r>
            <a:endParaRPr lang="de-DE" sz="4536" spc="-1" dirty="0">
              <a:solidFill>
                <a:srgbClr val="000000"/>
              </a:solidFill>
              <a:latin typeface="Palatino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04D6C957-68F9-4B87-8AD3-F2FBAE2F2398}"/>
              </a:ext>
            </a:extLst>
          </p:cNvPr>
          <p:cNvSpPr/>
          <p:nvPr/>
        </p:nvSpPr>
        <p:spPr>
          <a:xfrm>
            <a:off x="706910" y="3036332"/>
            <a:ext cx="5368242" cy="2951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14712" indent="-414712">
              <a:buFont typeface="Arial" panose="020B0604020202020204" pitchFamily="34" charset="0"/>
              <a:buChar char="•"/>
            </a:pPr>
            <a:r>
              <a:rPr lang="en-US" sz="2064" spc="-1" dirty="0" err="1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Tapeout</a:t>
            </a:r>
            <a:r>
              <a:rPr lang="en-US" sz="2064" spc="-1" dirty="0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 in May 2023</a:t>
            </a:r>
          </a:p>
          <a:p>
            <a:pPr marL="414712" indent="-414712">
              <a:buFont typeface="Arial" panose="020B0604020202020204" pitchFamily="34" charset="0"/>
              <a:buChar char="•"/>
            </a:pPr>
            <a:r>
              <a:rPr lang="de-DE" sz="2064" spc="-1" dirty="0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P</a:t>
            </a:r>
            <a:r>
              <a:rPr lang="en-US" sz="2064" spc="-1" dirty="0" err="1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roduction</a:t>
            </a:r>
            <a:r>
              <a:rPr lang="en-US" sz="2064" spc="-1" dirty="0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 by CNM</a:t>
            </a:r>
          </a:p>
          <a:p>
            <a:pPr marL="414712" indent="-414712">
              <a:buFont typeface="Arial" panose="020B0604020202020204" pitchFamily="34" charset="0"/>
              <a:buChar char="•"/>
            </a:pPr>
            <a:r>
              <a:rPr lang="en-US" sz="2064" spc="-1" dirty="0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The first production run finished in the spring of 2024. No strip sensors were working due to metallization issues.</a:t>
            </a:r>
          </a:p>
          <a:p>
            <a:pPr marL="414712" indent="-414712">
              <a:buFont typeface="Arial" panose="020B0604020202020204" pitchFamily="34" charset="0"/>
              <a:buChar char="•"/>
            </a:pPr>
            <a:r>
              <a:rPr lang="de-DE" sz="2064" spc="-1" dirty="0" err="1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Process</a:t>
            </a:r>
            <a:r>
              <a:rPr lang="de-DE" sz="2064" spc="-1" dirty="0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 was </a:t>
            </a:r>
            <a:r>
              <a:rPr lang="de-DE" sz="2064" spc="-1" dirty="0" err="1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modified</a:t>
            </a:r>
            <a:r>
              <a:rPr lang="de-DE" sz="2064" spc="-1" dirty="0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 </a:t>
            </a:r>
            <a:r>
              <a:rPr lang="de-DE" sz="2064" spc="-1" dirty="0" err="1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adding</a:t>
            </a:r>
            <a:r>
              <a:rPr lang="de-DE" sz="2064" spc="-1" dirty="0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 an additional </a:t>
            </a:r>
            <a:r>
              <a:rPr lang="de-DE" sz="2064" spc="-1" dirty="0" err="1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mask</a:t>
            </a:r>
            <a:r>
              <a:rPr lang="de-DE" sz="2064" spc="-1" dirty="0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.</a:t>
            </a:r>
          </a:p>
          <a:p>
            <a:pPr marL="414712" indent="-414712">
              <a:buFont typeface="Arial" panose="020B0604020202020204" pitchFamily="34" charset="0"/>
              <a:buChar char="•"/>
            </a:pPr>
            <a:r>
              <a:rPr lang="de-DE" sz="2064" spc="-1" dirty="0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A s</a:t>
            </a:r>
            <a:r>
              <a:rPr lang="en-US" sz="2064" spc="-1" dirty="0" err="1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econd</a:t>
            </a:r>
            <a:r>
              <a:rPr lang="en-US" sz="2064" spc="-1" dirty="0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 production run is ongoing.</a:t>
            </a:r>
          </a:p>
          <a:p>
            <a:pPr marL="414712" indent="-414712">
              <a:buFont typeface="Arial" panose="020B0604020202020204" pitchFamily="34" charset="0"/>
              <a:buChar char="•"/>
            </a:pPr>
            <a:endParaRPr lang="de-DE" sz="2064" spc="-1" dirty="0">
              <a:solidFill>
                <a:srgbClr val="000000"/>
              </a:solidFill>
              <a:latin typeface="Palatino"/>
              <a:ea typeface="MS PGothic"/>
              <a:cs typeface="+mj-cs"/>
            </a:endParaRPr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6E7E2EB3-D88B-4FAF-B4A4-85AF9D301F9F}"/>
              </a:ext>
            </a:extLst>
          </p:cNvPr>
          <p:cNvSpPr txBox="1">
            <a:spLocks/>
          </p:cNvSpPr>
          <p:nvPr/>
        </p:nvSpPr>
        <p:spPr>
          <a:xfrm>
            <a:off x="0" y="1747000"/>
            <a:ext cx="4635500" cy="346062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4712" indent="-414712">
              <a:lnSpc>
                <a:spcPct val="120000"/>
              </a:lnSpc>
            </a:pPr>
            <a:endParaRPr lang="en-US" sz="2064" spc="-1" dirty="0">
              <a:solidFill>
                <a:srgbClr val="000000"/>
              </a:solidFill>
              <a:latin typeface="Palatino"/>
              <a:ea typeface="MS PGothic"/>
              <a:cs typeface="+mj-cs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07875C2D-BB05-4D1E-BAEE-D849DBE686C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359" y="3036332"/>
            <a:ext cx="3876357" cy="2907268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4B28FEAA-DA0B-4E76-B4C2-62A43BD610AC}"/>
              </a:ext>
            </a:extLst>
          </p:cNvPr>
          <p:cNvSpPr/>
          <p:nvPr/>
        </p:nvSpPr>
        <p:spPr>
          <a:xfrm>
            <a:off x="656441" y="5943600"/>
            <a:ext cx="65024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3600" spc="-1" dirty="0">
                <a:solidFill>
                  <a:srgbClr val="000000"/>
                </a:solidFill>
                <a:latin typeface="Palatino"/>
                <a:ea typeface="MS PGothic"/>
              </a:rPr>
              <a:t>A</a:t>
            </a:r>
            <a:r>
              <a:rPr lang="en-US" sz="3600" spc="-1" dirty="0" err="1">
                <a:solidFill>
                  <a:srgbClr val="000000"/>
                </a:solidFill>
                <a:latin typeface="Palatino"/>
                <a:ea typeface="MS PGothic"/>
              </a:rPr>
              <a:t>ppeal</a:t>
            </a:r>
            <a:r>
              <a:rPr lang="en-US" sz="3600" spc="-1" dirty="0">
                <a:solidFill>
                  <a:srgbClr val="000000"/>
                </a:solidFill>
                <a:latin typeface="Palatino"/>
                <a:ea typeface="MS PGothic"/>
              </a:rPr>
              <a:t> to the community: There is a lack of </a:t>
            </a:r>
            <a:r>
              <a:rPr lang="en-US" sz="3600" spc="-1" dirty="0" err="1">
                <a:solidFill>
                  <a:srgbClr val="000000"/>
                </a:solidFill>
                <a:latin typeface="Palatino"/>
                <a:ea typeface="MS PGothic"/>
              </a:rPr>
              <a:t>SiC</a:t>
            </a:r>
            <a:r>
              <a:rPr lang="en-US" sz="3600" spc="-1" dirty="0">
                <a:solidFill>
                  <a:srgbClr val="000000"/>
                </a:solidFill>
                <a:latin typeface="Palatino"/>
                <a:ea typeface="MS PGothic"/>
              </a:rPr>
              <a:t> manufacturing capacity!</a:t>
            </a:r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8BB92C3A-E9C1-4FED-A1D5-E3C3F9709517}"/>
              </a:ext>
            </a:extLst>
          </p:cNvPr>
          <p:cNvCxnSpPr>
            <a:cxnSpLocks/>
          </p:cNvCxnSpPr>
          <p:nvPr/>
        </p:nvCxnSpPr>
        <p:spPr>
          <a:xfrm flipV="1">
            <a:off x="5593278" y="4194278"/>
            <a:ext cx="2998519" cy="1068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hteck 14">
            <a:extLst>
              <a:ext uri="{FF2B5EF4-FFF2-40B4-BE49-F238E27FC236}">
                <a16:creationId xmlns:a16="http://schemas.microsoft.com/office/drawing/2014/main" id="{452562AB-3B0B-4D29-9889-638EAD5E99E3}"/>
              </a:ext>
            </a:extLst>
          </p:cNvPr>
          <p:cNvSpPr/>
          <p:nvPr/>
        </p:nvSpPr>
        <p:spPr>
          <a:xfrm>
            <a:off x="12513580" y="9122940"/>
            <a:ext cx="4152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pc="-1" dirty="0">
                <a:solidFill>
                  <a:srgbClr val="000000"/>
                </a:solidFill>
                <a:latin typeface="Palatino Linotype"/>
                <a:ea typeface="MS PGothic"/>
              </a:rPr>
              <a:t>15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641100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PlaceHolder 1"/>
          <p:cNvSpPr>
            <a:spLocks noGrp="1"/>
          </p:cNvSpPr>
          <p:nvPr>
            <p:ph type="title"/>
          </p:nvPr>
        </p:nvSpPr>
        <p:spPr>
          <a:xfrm>
            <a:off x="1175040" y="2253600"/>
            <a:ext cx="10948680" cy="10346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de-DE" sz="5000" b="0" strike="noStrike" spc="-1" dirty="0" err="1">
                <a:solidFill>
                  <a:srgbClr val="000000"/>
                </a:solidFill>
                <a:latin typeface="Brandon Grotesque Black"/>
                <a:ea typeface="MS PGothic"/>
              </a:rPr>
              <a:t>Full</a:t>
            </a:r>
            <a:r>
              <a:rPr lang="de-DE" sz="5000" b="0" strike="noStrike" spc="-1" dirty="0">
                <a:solidFill>
                  <a:srgbClr val="000000"/>
                </a:solidFill>
                <a:latin typeface="Brandon Grotesque Black"/>
                <a:ea typeface="MS PGothic"/>
              </a:rPr>
              <a:t> </a:t>
            </a:r>
            <a:r>
              <a:rPr lang="de-DE" sz="5000" b="0" strike="noStrike" spc="-1" dirty="0" err="1">
                <a:solidFill>
                  <a:srgbClr val="000000"/>
                </a:solidFill>
                <a:latin typeface="Brandon Grotesque Black"/>
                <a:ea typeface="MS PGothic"/>
              </a:rPr>
              <a:t>size</a:t>
            </a:r>
            <a:r>
              <a:rPr lang="de-DE" sz="5000" b="0" strike="noStrike" spc="-1" dirty="0">
                <a:solidFill>
                  <a:srgbClr val="000000"/>
                </a:solidFill>
                <a:latin typeface="Brandon Grotesque Black"/>
                <a:ea typeface="MS PGothic"/>
              </a:rPr>
              <a:t> </a:t>
            </a:r>
            <a:r>
              <a:rPr lang="de-DE" sz="5000" b="0" strike="noStrike" spc="-1" dirty="0" err="1">
                <a:solidFill>
                  <a:srgbClr val="000000"/>
                </a:solidFill>
                <a:latin typeface="Brandon Grotesque Black"/>
                <a:ea typeface="MS PGothic"/>
              </a:rPr>
              <a:t>device</a:t>
            </a:r>
            <a:endParaRPr lang="de-AT" sz="5000" b="0" strike="noStrike" spc="-1" dirty="0">
              <a:latin typeface="Arial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AEDEADB-2A6E-458E-91D6-D2F28D6C605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34" y="3288240"/>
            <a:ext cx="9947194" cy="621568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8A8516F7-3291-4E64-8C3F-57D7FF9F3A53}"/>
              </a:ext>
            </a:extLst>
          </p:cNvPr>
          <p:cNvSpPr txBox="1"/>
          <p:nvPr/>
        </p:nvSpPr>
        <p:spPr>
          <a:xfrm>
            <a:off x="9837635" y="4313021"/>
            <a:ext cx="1569660" cy="369332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dirty="0" err="1">
                <a:solidFill>
                  <a:schemeClr val="accent2"/>
                </a:solidFill>
                <a:latin typeface="Palatino"/>
              </a:rPr>
              <a:t>Detector</a:t>
            </a:r>
            <a:r>
              <a:rPr lang="de-DE" dirty="0">
                <a:solidFill>
                  <a:schemeClr val="accent2"/>
                </a:solidFill>
                <a:latin typeface="Palatino"/>
              </a:rPr>
              <a:t> Bias</a:t>
            </a:r>
            <a:endParaRPr lang="en-US" dirty="0">
              <a:solidFill>
                <a:schemeClr val="accent2"/>
              </a:solidFill>
              <a:latin typeface="Palatino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6172677-AB93-4EA6-824F-13796B240497}"/>
              </a:ext>
            </a:extLst>
          </p:cNvPr>
          <p:cNvSpPr txBox="1"/>
          <p:nvPr/>
        </p:nvSpPr>
        <p:spPr>
          <a:xfrm>
            <a:off x="9780954" y="4823055"/>
            <a:ext cx="2112183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accent2"/>
                </a:solidFill>
                <a:latin typeface="Palatino"/>
              </a:rPr>
              <a:t>24V power </a:t>
            </a:r>
            <a:r>
              <a:rPr lang="de-DE" dirty="0" err="1">
                <a:solidFill>
                  <a:schemeClr val="accent2"/>
                </a:solidFill>
                <a:latin typeface="Palatino"/>
              </a:rPr>
              <a:t>supply</a:t>
            </a:r>
            <a:endParaRPr lang="en-US" dirty="0">
              <a:solidFill>
                <a:schemeClr val="accent2"/>
              </a:solidFill>
              <a:latin typeface="Palatino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BACEDE66-E8B7-42C7-A39E-4585D1E7158C}"/>
              </a:ext>
            </a:extLst>
          </p:cNvPr>
          <p:cNvSpPr txBox="1"/>
          <p:nvPr/>
        </p:nvSpPr>
        <p:spPr>
          <a:xfrm>
            <a:off x="9511387" y="5273521"/>
            <a:ext cx="3070519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tx1"/>
                </a:solidFill>
                <a:latin typeface="Palatino"/>
              </a:rPr>
              <a:t>Micro SD </a:t>
            </a:r>
            <a:r>
              <a:rPr lang="de-DE" dirty="0" err="1">
                <a:solidFill>
                  <a:schemeClr val="tx1"/>
                </a:solidFill>
                <a:latin typeface="Palatino"/>
              </a:rPr>
              <a:t>card</a:t>
            </a:r>
            <a:r>
              <a:rPr lang="de-DE" dirty="0">
                <a:solidFill>
                  <a:schemeClr val="tx1"/>
                </a:solidFill>
                <a:latin typeface="Palatino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Palatino"/>
              </a:rPr>
              <a:t>for</a:t>
            </a:r>
            <a:r>
              <a:rPr lang="de-DE" dirty="0">
                <a:solidFill>
                  <a:schemeClr val="tx1"/>
                </a:solidFill>
                <a:latin typeface="Palatino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Palatino"/>
              </a:rPr>
              <a:t>firmware</a:t>
            </a:r>
            <a:endParaRPr lang="en-US" dirty="0">
              <a:solidFill>
                <a:schemeClr val="tx1"/>
              </a:solidFill>
              <a:latin typeface="Palatino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3496EBFC-59FA-458E-A576-29C7FFFB5F83}"/>
              </a:ext>
            </a:extLst>
          </p:cNvPr>
          <p:cNvSpPr txBox="1"/>
          <p:nvPr/>
        </p:nvSpPr>
        <p:spPr>
          <a:xfrm>
            <a:off x="9735309" y="5755938"/>
            <a:ext cx="321473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accent2"/>
                </a:solidFill>
                <a:latin typeface="Palatino"/>
              </a:rPr>
              <a:t>Ethernet </a:t>
            </a:r>
            <a:r>
              <a:rPr lang="de-DE" dirty="0" err="1">
                <a:solidFill>
                  <a:schemeClr val="accent2"/>
                </a:solidFill>
                <a:latin typeface="Palatino"/>
              </a:rPr>
              <a:t>for</a:t>
            </a:r>
            <a:r>
              <a:rPr lang="de-DE" dirty="0">
                <a:solidFill>
                  <a:schemeClr val="accent2"/>
                </a:solidFill>
                <a:latin typeface="Palatino"/>
              </a:rPr>
              <a:t> </a:t>
            </a:r>
            <a:r>
              <a:rPr lang="de-DE" dirty="0" err="1">
                <a:solidFill>
                  <a:schemeClr val="accent2"/>
                </a:solidFill>
                <a:latin typeface="Palatino"/>
              </a:rPr>
              <a:t>data</a:t>
            </a:r>
            <a:r>
              <a:rPr lang="de-DE" dirty="0">
                <a:solidFill>
                  <a:schemeClr val="accent2"/>
                </a:solidFill>
                <a:latin typeface="Palatino"/>
              </a:rPr>
              <a:t> and </a:t>
            </a:r>
            <a:r>
              <a:rPr lang="de-DE" dirty="0" err="1">
                <a:solidFill>
                  <a:schemeClr val="accent2"/>
                </a:solidFill>
                <a:latin typeface="Palatino"/>
              </a:rPr>
              <a:t>control</a:t>
            </a:r>
            <a:endParaRPr lang="en-US" dirty="0">
              <a:solidFill>
                <a:schemeClr val="accent2"/>
              </a:solidFill>
              <a:latin typeface="Palatino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37882DBC-5943-4091-B30C-E4F951A18B8B}"/>
              </a:ext>
            </a:extLst>
          </p:cNvPr>
          <p:cNvSpPr txBox="1"/>
          <p:nvPr/>
        </p:nvSpPr>
        <p:spPr>
          <a:xfrm>
            <a:off x="9956384" y="8129094"/>
            <a:ext cx="2527071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>
                <a:latin typeface="Palatino"/>
              </a:rPr>
              <a:t>Trigger interface </a:t>
            </a:r>
            <a:r>
              <a:rPr lang="de-DE" dirty="0" err="1">
                <a:latin typeface="Palatino"/>
              </a:rPr>
              <a:t>for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synchronization</a:t>
            </a:r>
            <a:endParaRPr lang="en-US" dirty="0">
              <a:latin typeface="Palatino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AF4DF9D-C143-47EB-9ECA-72A4D2DB2349}"/>
              </a:ext>
            </a:extLst>
          </p:cNvPr>
          <p:cNvSpPr txBox="1"/>
          <p:nvPr/>
        </p:nvSpPr>
        <p:spPr>
          <a:xfrm>
            <a:off x="9818065" y="7441665"/>
            <a:ext cx="280370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>
                <a:latin typeface="Palatino"/>
              </a:rPr>
              <a:t>IO </a:t>
            </a:r>
            <a:r>
              <a:rPr lang="de-DE" dirty="0" err="1">
                <a:latin typeface="Palatino"/>
              </a:rPr>
              <a:t>ports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for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future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use</a:t>
            </a:r>
            <a:endParaRPr lang="en-US" dirty="0">
              <a:latin typeface="Palatino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ED5ACFF7-D91E-4902-B210-3D92014526AB}"/>
              </a:ext>
            </a:extLst>
          </p:cNvPr>
          <p:cNvSpPr txBox="1"/>
          <p:nvPr/>
        </p:nvSpPr>
        <p:spPr>
          <a:xfrm>
            <a:off x="9588975" y="6222359"/>
            <a:ext cx="3261891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>
                <a:latin typeface="Palatino"/>
              </a:rPr>
              <a:t>SFP+ interface </a:t>
            </a:r>
            <a:r>
              <a:rPr lang="de-DE" dirty="0" err="1">
                <a:latin typeface="Palatino"/>
              </a:rPr>
              <a:t>for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future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use</a:t>
            </a:r>
            <a:endParaRPr lang="en-US" dirty="0">
              <a:latin typeface="Palatino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905604EB-147D-480C-A05D-CE94C2BEE131}"/>
              </a:ext>
            </a:extLst>
          </p:cNvPr>
          <p:cNvSpPr txBox="1"/>
          <p:nvPr/>
        </p:nvSpPr>
        <p:spPr>
          <a:xfrm>
            <a:off x="7624054" y="6211414"/>
            <a:ext cx="83117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/>
              <a:t>FPGA</a:t>
            </a:r>
            <a:endParaRPr lang="en-US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8D012CEA-A114-466A-AA13-A06BE0159FA8}"/>
              </a:ext>
            </a:extLst>
          </p:cNvPr>
          <p:cNvSpPr txBox="1"/>
          <p:nvPr/>
        </p:nvSpPr>
        <p:spPr>
          <a:xfrm>
            <a:off x="2903672" y="6026747"/>
            <a:ext cx="1023435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>
                <a:latin typeface="Palatino"/>
              </a:rPr>
              <a:t>Sensor </a:t>
            </a:r>
            <a:r>
              <a:rPr lang="de-DE" dirty="0" err="1">
                <a:latin typeface="Palatino"/>
              </a:rPr>
              <a:t>area</a:t>
            </a:r>
            <a:endParaRPr lang="en-US" dirty="0">
              <a:latin typeface="Palatino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B3815683-ABF1-44E6-AE44-676627764C74}"/>
              </a:ext>
            </a:extLst>
          </p:cNvPr>
          <p:cNvSpPr txBox="1"/>
          <p:nvPr/>
        </p:nvSpPr>
        <p:spPr>
          <a:xfrm>
            <a:off x="3676349" y="4198923"/>
            <a:ext cx="1121616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>
                <a:latin typeface="Palatino"/>
              </a:rPr>
              <a:t>Analog </a:t>
            </a:r>
            <a:r>
              <a:rPr lang="de-DE" dirty="0" err="1">
                <a:latin typeface="Palatino"/>
              </a:rPr>
              <a:t>frontend</a:t>
            </a:r>
            <a:endParaRPr lang="en-US" dirty="0">
              <a:latin typeface="Palatino"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C9F93445-6AF9-4F76-BEF1-20DA5C8B7B58}"/>
              </a:ext>
            </a:extLst>
          </p:cNvPr>
          <p:cNvSpPr txBox="1"/>
          <p:nvPr/>
        </p:nvSpPr>
        <p:spPr>
          <a:xfrm>
            <a:off x="4731364" y="6616988"/>
            <a:ext cx="1121616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>
                <a:latin typeface="Palatino"/>
              </a:rPr>
              <a:t>Analog </a:t>
            </a:r>
            <a:r>
              <a:rPr lang="de-DE" dirty="0" err="1">
                <a:latin typeface="Palatino"/>
              </a:rPr>
              <a:t>frontend</a:t>
            </a:r>
            <a:endParaRPr lang="en-US" dirty="0">
              <a:latin typeface="Palatino"/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32F66CE4-8538-46CF-B5BD-7E861663B40C}"/>
              </a:ext>
            </a:extLst>
          </p:cNvPr>
          <p:cNvSpPr txBox="1"/>
          <p:nvPr/>
        </p:nvSpPr>
        <p:spPr>
          <a:xfrm>
            <a:off x="967995" y="6656834"/>
            <a:ext cx="1121616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>
                <a:latin typeface="Palatino"/>
              </a:rPr>
              <a:t>Analog </a:t>
            </a:r>
            <a:r>
              <a:rPr lang="de-DE" dirty="0" err="1">
                <a:latin typeface="Palatino"/>
              </a:rPr>
              <a:t>frontend</a:t>
            </a:r>
            <a:endParaRPr lang="en-US" dirty="0">
              <a:latin typeface="Palatino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2CD8218D-4521-4B56-801D-3AF5E7B63C11}"/>
              </a:ext>
            </a:extLst>
          </p:cNvPr>
          <p:cNvSpPr txBox="1"/>
          <p:nvPr/>
        </p:nvSpPr>
        <p:spPr>
          <a:xfrm>
            <a:off x="1855556" y="7949496"/>
            <a:ext cx="1121616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>
                <a:latin typeface="Palatino"/>
              </a:rPr>
              <a:t>Analog </a:t>
            </a:r>
            <a:r>
              <a:rPr lang="de-DE" dirty="0" err="1">
                <a:latin typeface="Palatino"/>
              </a:rPr>
              <a:t>frontend</a:t>
            </a:r>
            <a:endParaRPr lang="en-US" dirty="0">
              <a:latin typeface="Palatino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26356F89-D00A-445E-A9DA-BB3EF5ECF9A0}"/>
              </a:ext>
            </a:extLst>
          </p:cNvPr>
          <p:cNvSpPr txBox="1"/>
          <p:nvPr/>
        </p:nvSpPr>
        <p:spPr>
          <a:xfrm>
            <a:off x="762724" y="3934405"/>
            <a:ext cx="141046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 err="1">
                <a:latin typeface="Palatino"/>
              </a:rPr>
              <a:t>Attenuators</a:t>
            </a:r>
            <a:endParaRPr lang="en-US" dirty="0">
              <a:latin typeface="Palatino"/>
            </a:endParaRPr>
          </a:p>
        </p:txBody>
      </p: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074D3B49-14D3-4BEE-872C-80382729A722}"/>
              </a:ext>
            </a:extLst>
          </p:cNvPr>
          <p:cNvCxnSpPr/>
          <p:nvPr/>
        </p:nvCxnSpPr>
        <p:spPr>
          <a:xfrm>
            <a:off x="1884340" y="4488873"/>
            <a:ext cx="876673" cy="8965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hteck 22">
            <a:extLst>
              <a:ext uri="{FF2B5EF4-FFF2-40B4-BE49-F238E27FC236}">
                <a16:creationId xmlns:a16="http://schemas.microsoft.com/office/drawing/2014/main" id="{A6D0A50A-5656-4C4E-9D91-F39EF1FF3309}"/>
              </a:ext>
            </a:extLst>
          </p:cNvPr>
          <p:cNvSpPr/>
          <p:nvPr/>
        </p:nvSpPr>
        <p:spPr>
          <a:xfrm>
            <a:off x="12513580" y="9122940"/>
            <a:ext cx="4152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pc="-1" dirty="0">
                <a:solidFill>
                  <a:srgbClr val="000000"/>
                </a:solidFill>
                <a:latin typeface="Palatino Linotype"/>
                <a:ea typeface="MS PGothic"/>
              </a:rPr>
              <a:t>16</a:t>
            </a:r>
            <a:endParaRPr lang="de-AT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PlaceHolder 1"/>
          <p:cNvSpPr>
            <a:spLocks noGrp="1"/>
          </p:cNvSpPr>
          <p:nvPr>
            <p:ph type="title"/>
          </p:nvPr>
        </p:nvSpPr>
        <p:spPr>
          <a:xfrm>
            <a:off x="1175040" y="2253600"/>
            <a:ext cx="10948680" cy="10346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de-DE" sz="5000" b="0" strike="noStrike" spc="-1" dirty="0" err="1">
                <a:solidFill>
                  <a:srgbClr val="000000"/>
                </a:solidFill>
                <a:latin typeface="Brandon Grotesque Black"/>
                <a:ea typeface="MS PGothic"/>
              </a:rPr>
              <a:t>Full</a:t>
            </a:r>
            <a:r>
              <a:rPr lang="de-DE" sz="5000" b="0" strike="noStrike" spc="-1" dirty="0">
                <a:solidFill>
                  <a:srgbClr val="000000"/>
                </a:solidFill>
                <a:latin typeface="Brandon Grotesque Black"/>
                <a:ea typeface="MS PGothic"/>
              </a:rPr>
              <a:t> </a:t>
            </a:r>
            <a:r>
              <a:rPr lang="de-DE" sz="5000" spc="-1" dirty="0">
                <a:solidFill>
                  <a:srgbClr val="000000"/>
                </a:solidFill>
                <a:latin typeface="Brandon Grotesque Black"/>
                <a:ea typeface="MS PGothic"/>
              </a:rPr>
              <a:t>S</a:t>
            </a:r>
            <a:r>
              <a:rPr lang="de-DE" sz="5000" b="0" strike="noStrike" spc="-1" dirty="0">
                <a:solidFill>
                  <a:srgbClr val="000000"/>
                </a:solidFill>
                <a:latin typeface="Brandon Grotesque Black"/>
                <a:ea typeface="MS PGothic"/>
              </a:rPr>
              <a:t>ize Device: </a:t>
            </a:r>
            <a:r>
              <a:rPr lang="de-DE" sz="5000" spc="-1" dirty="0">
                <a:solidFill>
                  <a:srgbClr val="000000"/>
                </a:solidFill>
                <a:latin typeface="Brandon Grotesque Black"/>
                <a:ea typeface="MS PGothic"/>
              </a:rPr>
              <a:t>N</a:t>
            </a:r>
            <a:r>
              <a:rPr lang="de-DE" sz="5000" b="0" strike="noStrike" spc="-1" dirty="0">
                <a:solidFill>
                  <a:srgbClr val="000000"/>
                </a:solidFill>
                <a:latin typeface="Brandon Grotesque Black"/>
                <a:ea typeface="MS PGothic"/>
              </a:rPr>
              <a:t>oise Performance</a:t>
            </a:r>
            <a:endParaRPr lang="de-AT" sz="5000" b="0" strike="noStrike" spc="-1" dirty="0">
              <a:latin typeface="Arial"/>
            </a:endParaRP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0FB10F8B-AAA9-451C-9067-92B4BFCE81E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582" y="4744516"/>
            <a:ext cx="6307722" cy="4736049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CCCEF2AC-0C6B-4636-B129-374013A9DBA0}"/>
              </a:ext>
            </a:extLst>
          </p:cNvPr>
          <p:cNvSpPr txBox="1"/>
          <p:nvPr/>
        </p:nvSpPr>
        <p:spPr>
          <a:xfrm>
            <a:off x="4744682" y="3353868"/>
            <a:ext cx="74987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Palatino"/>
              </a:rPr>
              <a:t>Can </a:t>
            </a:r>
            <a:r>
              <a:rPr lang="de-DE" dirty="0" err="1">
                <a:latin typeface="Palatino"/>
              </a:rPr>
              <a:t>reach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the</a:t>
            </a:r>
            <a:r>
              <a:rPr lang="de-DE" dirty="0">
                <a:latin typeface="Palatino"/>
              </a:rPr>
              <a:t> same </a:t>
            </a:r>
            <a:r>
              <a:rPr lang="de-DE" dirty="0" err="1">
                <a:latin typeface="Palatino"/>
              </a:rPr>
              <a:t>noise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performance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as</a:t>
            </a:r>
            <a:r>
              <a:rPr lang="de-DE" dirty="0">
                <a:latin typeface="Palatino"/>
              </a:rPr>
              <a:t> 1st  prototype.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Palatino"/>
              </a:rPr>
              <a:t>ENC down </a:t>
            </a:r>
            <a:r>
              <a:rPr lang="de-DE" dirty="0" err="1">
                <a:latin typeface="Palatino"/>
              </a:rPr>
              <a:t>to</a:t>
            </a:r>
            <a:r>
              <a:rPr lang="de-DE" dirty="0">
                <a:latin typeface="Palatino"/>
              </a:rPr>
              <a:t> 600 e- </a:t>
            </a:r>
            <a:r>
              <a:rPr lang="de-DE" dirty="0" err="1">
                <a:latin typeface="Palatino"/>
              </a:rPr>
              <a:t>allows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for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single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particle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detection</a:t>
            </a:r>
            <a:endParaRPr lang="en-US" dirty="0">
              <a:latin typeface="Palatin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Palatino"/>
              </a:rPr>
              <a:t>A</a:t>
            </a:r>
            <a:r>
              <a:rPr lang="en-US" dirty="0" err="1">
                <a:latin typeface="Palatino"/>
              </a:rPr>
              <a:t>ttentuator</a:t>
            </a:r>
            <a:r>
              <a:rPr lang="en-US" dirty="0">
                <a:latin typeface="Palatino"/>
              </a:rPr>
              <a:t> array should extends input currents up to around 36 µA (To be tested). </a:t>
            </a:r>
            <a:endParaRPr lang="de-DE" dirty="0">
              <a:latin typeface="Palatino"/>
            </a:endParaRP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332559FA-31EE-4D63-83B9-48EBCA83E24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986426" y="4329137"/>
            <a:ext cx="6425112" cy="4014845"/>
          </a:xfrm>
          <a:prstGeom prst="rect">
            <a:avLst/>
          </a:prstGeom>
        </p:spPr>
      </p:pic>
      <p:sp>
        <p:nvSpPr>
          <p:cNvPr id="24" name="Rechteck 23">
            <a:extLst>
              <a:ext uri="{FF2B5EF4-FFF2-40B4-BE49-F238E27FC236}">
                <a16:creationId xmlns:a16="http://schemas.microsoft.com/office/drawing/2014/main" id="{4CCF45D1-F3E3-41BC-B07A-154AFF8DB704}"/>
              </a:ext>
            </a:extLst>
          </p:cNvPr>
          <p:cNvSpPr/>
          <p:nvPr/>
        </p:nvSpPr>
        <p:spPr>
          <a:xfrm>
            <a:off x="12513580" y="9122940"/>
            <a:ext cx="4152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pc="-1" dirty="0">
                <a:solidFill>
                  <a:srgbClr val="000000"/>
                </a:solidFill>
                <a:latin typeface="Palatino Linotype"/>
                <a:ea typeface="MS PGothic"/>
              </a:rPr>
              <a:t>17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3162695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PlaceHolder 1"/>
          <p:cNvSpPr>
            <a:spLocks noGrp="1"/>
          </p:cNvSpPr>
          <p:nvPr>
            <p:ph type="title"/>
          </p:nvPr>
        </p:nvSpPr>
        <p:spPr>
          <a:xfrm>
            <a:off x="1175040" y="2253600"/>
            <a:ext cx="10948680" cy="10346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de-DE" sz="5000" b="0" strike="noStrike" spc="-1" dirty="0" err="1">
                <a:solidFill>
                  <a:srgbClr val="000000"/>
                </a:solidFill>
                <a:latin typeface="Brandon Grotesque Black"/>
                <a:ea typeface="MS PGothic"/>
              </a:rPr>
              <a:t>Full</a:t>
            </a:r>
            <a:r>
              <a:rPr lang="de-DE" sz="5000" b="0" strike="noStrike" spc="-1" dirty="0">
                <a:solidFill>
                  <a:srgbClr val="000000"/>
                </a:solidFill>
                <a:latin typeface="Brandon Grotesque Black"/>
                <a:ea typeface="MS PGothic"/>
              </a:rPr>
              <a:t> </a:t>
            </a:r>
            <a:r>
              <a:rPr lang="de-DE" sz="5000" b="0" strike="noStrike" spc="-1" dirty="0" err="1">
                <a:solidFill>
                  <a:srgbClr val="000000"/>
                </a:solidFill>
                <a:latin typeface="Brandon Grotesque Black"/>
                <a:ea typeface="MS PGothic"/>
              </a:rPr>
              <a:t>size</a:t>
            </a:r>
            <a:r>
              <a:rPr lang="de-DE" sz="5000" b="0" strike="noStrike" spc="-1" dirty="0">
                <a:solidFill>
                  <a:srgbClr val="000000"/>
                </a:solidFill>
                <a:latin typeface="Brandon Grotesque Black"/>
                <a:ea typeface="MS PGothic"/>
              </a:rPr>
              <a:t> </a:t>
            </a:r>
            <a:r>
              <a:rPr lang="de-DE" sz="5000" b="0" strike="noStrike" spc="-1" dirty="0" err="1">
                <a:solidFill>
                  <a:srgbClr val="000000"/>
                </a:solidFill>
                <a:latin typeface="Brandon Grotesque Black"/>
                <a:ea typeface="MS PGothic"/>
              </a:rPr>
              <a:t>device</a:t>
            </a:r>
            <a:endParaRPr lang="de-AT" sz="5000" b="0" strike="noStrike" spc="-1" dirty="0">
              <a:latin typeface="Arial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8EF8BCB6-488E-4C85-8718-61C9371B868D}"/>
              </a:ext>
            </a:extLst>
          </p:cNvPr>
          <p:cNvSpPr txBox="1"/>
          <p:nvPr/>
        </p:nvSpPr>
        <p:spPr>
          <a:xfrm>
            <a:off x="874198" y="5007455"/>
            <a:ext cx="36670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Palatino"/>
              </a:rPr>
              <a:t>Below a 120 </a:t>
            </a:r>
            <a:r>
              <a:rPr lang="de-DE" dirty="0" err="1">
                <a:latin typeface="Palatino"/>
              </a:rPr>
              <a:t>MeV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carbon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ion</a:t>
            </a:r>
            <a:r>
              <a:rPr lang="de-DE" dirty="0">
                <a:latin typeface="Palatino"/>
              </a:rPr>
              <a:t> beam. </a:t>
            </a:r>
            <a:endParaRPr lang="en-US" dirty="0">
              <a:latin typeface="Palatino"/>
            </a:endParaRP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5424BC99-881B-47C5-930D-8D253DDA77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463" y="6016220"/>
            <a:ext cx="5004663" cy="2502332"/>
          </a:xfrm>
          <a:prstGeom prst="rect">
            <a:avLst/>
          </a:prstGeom>
        </p:spPr>
      </p:pic>
      <p:sp>
        <p:nvSpPr>
          <p:cNvPr id="26" name="Textfeld 25">
            <a:extLst>
              <a:ext uri="{FF2B5EF4-FFF2-40B4-BE49-F238E27FC236}">
                <a16:creationId xmlns:a16="http://schemas.microsoft.com/office/drawing/2014/main" id="{EAD378AD-515E-470D-B3C6-FA9E3E6044F7}"/>
              </a:ext>
            </a:extLst>
          </p:cNvPr>
          <p:cNvSpPr txBox="1"/>
          <p:nvPr/>
        </p:nvSpPr>
        <p:spPr>
          <a:xfrm>
            <a:off x="600363" y="3592745"/>
            <a:ext cx="574105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Palatino"/>
              </a:rPr>
              <a:t>First beam </a:t>
            </a:r>
            <a:r>
              <a:rPr lang="de-DE" dirty="0" err="1">
                <a:latin typeface="Palatino"/>
              </a:rPr>
              <a:t>tests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successful</a:t>
            </a:r>
            <a:r>
              <a:rPr lang="de-DE" dirty="0">
                <a:latin typeface="Palatino"/>
              </a:rPr>
              <a:t> (</a:t>
            </a:r>
            <a:r>
              <a:rPr lang="de-DE" dirty="0" err="1">
                <a:latin typeface="Palatino"/>
              </a:rPr>
              <a:t>using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silicon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sensors</a:t>
            </a:r>
            <a:r>
              <a:rPr lang="de-DE" dirty="0">
                <a:latin typeface="Palatino"/>
              </a:rPr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Palatino"/>
              </a:rPr>
              <a:t>Some tweaking of the biasing circuit and improved software are still needed</a:t>
            </a:r>
            <a:r>
              <a:rPr lang="de-DE" dirty="0">
                <a:latin typeface="Palatino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Palatino"/>
              </a:rPr>
              <a:t>Need </a:t>
            </a:r>
            <a:r>
              <a:rPr lang="de-DE" dirty="0" err="1">
                <a:latin typeface="Palatino"/>
              </a:rPr>
              <a:t>SiC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sensors</a:t>
            </a:r>
            <a:r>
              <a:rPr lang="de-DE" dirty="0">
                <a:latin typeface="Palatino"/>
              </a:rPr>
              <a:t>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latin typeface="Palatino"/>
            </a:endParaRP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244B2EFE-E1B1-4882-96C6-E34FD33E58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8058" y="3592745"/>
            <a:ext cx="6057982" cy="3987532"/>
          </a:xfrm>
          <a:prstGeom prst="rect">
            <a:avLst/>
          </a:prstGeom>
        </p:spPr>
      </p:pic>
      <p:sp>
        <p:nvSpPr>
          <p:cNvPr id="28" name="Rechteck 27">
            <a:extLst>
              <a:ext uri="{FF2B5EF4-FFF2-40B4-BE49-F238E27FC236}">
                <a16:creationId xmlns:a16="http://schemas.microsoft.com/office/drawing/2014/main" id="{C59AE6CB-5E1F-4195-863E-DFD0E52FE294}"/>
              </a:ext>
            </a:extLst>
          </p:cNvPr>
          <p:cNvSpPr/>
          <p:nvPr/>
        </p:nvSpPr>
        <p:spPr>
          <a:xfrm>
            <a:off x="6408058" y="7750030"/>
            <a:ext cx="57879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Palatino"/>
              </a:rPr>
              <a:t>Full-size device mounted for testing at the </a:t>
            </a:r>
            <a:r>
              <a:rPr lang="en-US" dirty="0" err="1">
                <a:latin typeface="Palatino"/>
              </a:rPr>
              <a:t>MedAustron</a:t>
            </a:r>
            <a:r>
              <a:rPr lang="en-US" dirty="0">
                <a:latin typeface="Palatino"/>
              </a:rPr>
              <a:t> facility</a:t>
            </a:r>
            <a:r>
              <a:rPr lang="de-DE" dirty="0">
                <a:latin typeface="Palatino"/>
              </a:rPr>
              <a:t>.</a:t>
            </a:r>
            <a:endParaRPr lang="en-US" dirty="0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7C011AF7-3D6F-4B8B-8D47-CB0C21C1F58C}"/>
              </a:ext>
            </a:extLst>
          </p:cNvPr>
          <p:cNvSpPr/>
          <p:nvPr/>
        </p:nvSpPr>
        <p:spPr>
          <a:xfrm>
            <a:off x="12513580" y="9122940"/>
            <a:ext cx="4152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pc="-1" dirty="0">
                <a:solidFill>
                  <a:srgbClr val="000000"/>
                </a:solidFill>
                <a:latin typeface="Palatino Linotype"/>
                <a:ea typeface="MS PGothic"/>
              </a:rPr>
              <a:t>18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5278752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PlaceHolder 1"/>
          <p:cNvSpPr>
            <a:spLocks noGrp="1"/>
          </p:cNvSpPr>
          <p:nvPr>
            <p:ph type="title"/>
          </p:nvPr>
        </p:nvSpPr>
        <p:spPr>
          <a:xfrm>
            <a:off x="1175040" y="2253600"/>
            <a:ext cx="10948680" cy="10346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de-DE" sz="5000" b="0" strike="noStrike" spc="-1" dirty="0">
                <a:solidFill>
                  <a:srgbClr val="000000"/>
                </a:solidFill>
                <a:latin typeface="Brandon Grotesque Black"/>
                <a:ea typeface="MS PGothic"/>
              </a:rPr>
              <a:t>Feature Summary</a:t>
            </a:r>
            <a:endParaRPr lang="de-AT" sz="5000" b="0" strike="noStrike" spc="-1" dirty="0">
              <a:latin typeface="Arial"/>
            </a:endParaRPr>
          </a:p>
        </p:txBody>
      </p:sp>
      <p:sp>
        <p:nvSpPr>
          <p:cNvPr id="300" name="Rechteck 24"/>
          <p:cNvSpPr/>
          <p:nvPr/>
        </p:nvSpPr>
        <p:spPr>
          <a:xfrm>
            <a:off x="708509" y="3529882"/>
            <a:ext cx="11881741" cy="580013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457200" indent="-457200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800" b="0" strike="noStrike" spc="-1" dirty="0">
                <a:solidFill>
                  <a:srgbClr val="000000"/>
                </a:solidFill>
                <a:latin typeface="Palatino"/>
                <a:ea typeface="MS PGothic"/>
              </a:rPr>
              <a:t>512 </a:t>
            </a:r>
            <a:r>
              <a:rPr lang="de-DE" sz="2800" b="0" strike="noStrike" spc="-1" dirty="0" err="1">
                <a:solidFill>
                  <a:srgbClr val="000000"/>
                </a:solidFill>
                <a:latin typeface="Palatino"/>
                <a:ea typeface="MS PGothic"/>
              </a:rPr>
              <a:t>channels</a:t>
            </a:r>
            <a:r>
              <a:rPr lang="de-DE" sz="2800" b="0" strike="noStrike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2800" b="0" strike="noStrike" spc="-1" dirty="0" err="1">
                <a:solidFill>
                  <a:srgbClr val="000000"/>
                </a:solidFill>
                <a:latin typeface="Palatino"/>
                <a:ea typeface="MS PGothic"/>
              </a:rPr>
              <a:t>readout</a:t>
            </a:r>
            <a:r>
              <a:rPr lang="de-DE" sz="2800" b="0" strike="noStrike" spc="-1" dirty="0">
                <a:solidFill>
                  <a:srgbClr val="000000"/>
                </a:solidFill>
                <a:latin typeface="Palatino"/>
                <a:ea typeface="MS PGothic"/>
              </a:rPr>
              <a:t>  (256 per </a:t>
            </a:r>
            <a:r>
              <a:rPr lang="de-DE" sz="2800" b="0" strike="noStrike" spc="-1" dirty="0" err="1">
                <a:solidFill>
                  <a:srgbClr val="000000"/>
                </a:solidFill>
                <a:latin typeface="Palatino"/>
                <a:ea typeface="MS PGothic"/>
              </a:rPr>
              <a:t>direction</a:t>
            </a:r>
            <a:r>
              <a:rPr lang="de-DE" sz="2800" b="0" strike="noStrike" spc="-1" dirty="0">
                <a:solidFill>
                  <a:srgbClr val="000000"/>
                </a:solidFill>
                <a:latin typeface="Palatino"/>
                <a:ea typeface="MS PGothic"/>
              </a:rPr>
              <a:t>)</a:t>
            </a:r>
          </a:p>
          <a:p>
            <a:pPr marL="457200" indent="-457200"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0.25 mm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channel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 pitch, total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area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 6.4 x 6.4 cm²</a:t>
            </a:r>
          </a:p>
          <a:p>
            <a:pPr marL="457200" indent="-457200"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Configurable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frontend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amplification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:</a:t>
            </a:r>
          </a:p>
          <a:p>
            <a:pPr marL="914400" lvl="1" indent="-457200"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400" spc="-1" dirty="0">
                <a:solidFill>
                  <a:srgbClr val="000000"/>
                </a:solidFill>
                <a:latin typeface="Palatino"/>
                <a:ea typeface="MS PGothic"/>
              </a:rPr>
              <a:t>Odd </a:t>
            </a:r>
            <a:r>
              <a:rPr lang="de-DE" sz="2400" spc="-1" dirty="0" err="1">
                <a:solidFill>
                  <a:srgbClr val="000000"/>
                </a:solidFill>
                <a:latin typeface="Palatino"/>
                <a:ea typeface="MS PGothic"/>
              </a:rPr>
              <a:t>channels</a:t>
            </a:r>
            <a:r>
              <a:rPr lang="de-DE" sz="2400" spc="-1" dirty="0">
                <a:solidFill>
                  <a:srgbClr val="000000"/>
                </a:solidFill>
                <a:latin typeface="Palatino"/>
                <a:ea typeface="MS PGothic"/>
              </a:rPr>
              <a:t>: F</a:t>
            </a:r>
            <a:r>
              <a:rPr lang="en-US" sz="2400" spc="-1" dirty="0" err="1">
                <a:solidFill>
                  <a:srgbClr val="000000"/>
                </a:solidFill>
                <a:latin typeface="Palatino"/>
                <a:ea typeface="MS PGothic"/>
              </a:rPr>
              <a:t>ull</a:t>
            </a:r>
            <a:r>
              <a:rPr lang="en-US" sz="2400" spc="-1" dirty="0">
                <a:solidFill>
                  <a:srgbClr val="000000"/>
                </a:solidFill>
                <a:latin typeface="Palatino"/>
                <a:ea typeface="MS PGothic"/>
              </a:rPr>
              <a:t> range current from +/- 3.6 </a:t>
            </a:r>
            <a:r>
              <a:rPr lang="en-US" sz="2400" spc="-1" dirty="0" err="1">
                <a:solidFill>
                  <a:srgbClr val="000000"/>
                </a:solidFill>
                <a:latin typeface="Palatino"/>
                <a:ea typeface="MS PGothic"/>
              </a:rPr>
              <a:t>nA</a:t>
            </a:r>
            <a:r>
              <a:rPr lang="en-US" sz="2400" spc="-1" dirty="0">
                <a:solidFill>
                  <a:srgbClr val="000000"/>
                </a:solidFill>
                <a:latin typeface="Palatino"/>
                <a:ea typeface="MS PGothic"/>
              </a:rPr>
              <a:t> to +/- 1.8 µA</a:t>
            </a:r>
          </a:p>
          <a:p>
            <a:pPr marL="914400" lvl="1" indent="-457200"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400" spc="-1" dirty="0">
                <a:solidFill>
                  <a:srgbClr val="000000"/>
                </a:solidFill>
                <a:latin typeface="Palatino"/>
                <a:ea typeface="MS PGothic"/>
              </a:rPr>
              <a:t>Odd </a:t>
            </a:r>
            <a:r>
              <a:rPr lang="de-DE" sz="2400" spc="-1" dirty="0" err="1">
                <a:solidFill>
                  <a:srgbClr val="000000"/>
                </a:solidFill>
                <a:latin typeface="Palatino"/>
                <a:ea typeface="MS PGothic"/>
              </a:rPr>
              <a:t>channels</a:t>
            </a:r>
            <a:r>
              <a:rPr lang="de-DE" sz="2400" spc="-1" dirty="0">
                <a:solidFill>
                  <a:srgbClr val="000000"/>
                </a:solidFill>
                <a:latin typeface="Palatino"/>
                <a:ea typeface="MS PGothic"/>
              </a:rPr>
              <a:t>: ENC down </a:t>
            </a:r>
            <a:r>
              <a:rPr lang="de-DE" sz="2400" spc="-1" dirty="0" err="1">
                <a:solidFill>
                  <a:srgbClr val="000000"/>
                </a:solidFill>
                <a:latin typeface="Palatino"/>
                <a:ea typeface="MS PGothic"/>
              </a:rPr>
              <a:t>to</a:t>
            </a:r>
            <a:r>
              <a:rPr lang="de-DE" sz="2400" spc="-1" dirty="0">
                <a:solidFill>
                  <a:srgbClr val="000000"/>
                </a:solidFill>
                <a:latin typeface="Palatino"/>
                <a:ea typeface="MS PGothic"/>
              </a:rPr>
              <a:t> 600 e- </a:t>
            </a:r>
            <a:r>
              <a:rPr lang="de-DE" sz="2400" spc="-1" dirty="0" err="1">
                <a:solidFill>
                  <a:srgbClr val="000000"/>
                </a:solidFill>
                <a:latin typeface="Palatino"/>
                <a:ea typeface="MS PGothic"/>
              </a:rPr>
              <a:t>for</a:t>
            </a:r>
            <a:r>
              <a:rPr lang="de-DE" sz="2400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2400" spc="-1" dirty="0" err="1">
                <a:solidFill>
                  <a:srgbClr val="000000"/>
                </a:solidFill>
                <a:latin typeface="Palatino"/>
                <a:ea typeface="MS PGothic"/>
              </a:rPr>
              <a:t>single</a:t>
            </a:r>
            <a:r>
              <a:rPr lang="de-DE" sz="2400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2400" spc="-1" dirty="0" err="1">
                <a:solidFill>
                  <a:srgbClr val="000000"/>
                </a:solidFill>
                <a:latin typeface="Palatino"/>
                <a:ea typeface="MS PGothic"/>
              </a:rPr>
              <a:t>particle</a:t>
            </a:r>
            <a:r>
              <a:rPr lang="de-DE" sz="2400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2400" spc="-1" dirty="0" err="1">
                <a:solidFill>
                  <a:srgbClr val="000000"/>
                </a:solidFill>
                <a:latin typeface="Palatino"/>
                <a:ea typeface="MS PGothic"/>
              </a:rPr>
              <a:t>detection</a:t>
            </a:r>
            <a:endParaRPr lang="en-US" sz="2400" spc="-1" dirty="0">
              <a:solidFill>
                <a:srgbClr val="000000"/>
              </a:solidFill>
              <a:latin typeface="Palatino"/>
              <a:ea typeface="MS PGothic"/>
            </a:endParaRPr>
          </a:p>
          <a:p>
            <a:pPr marL="914400" lvl="1" indent="-457200"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400" spc="-1" dirty="0">
                <a:solidFill>
                  <a:srgbClr val="000000"/>
                </a:solidFill>
                <a:latin typeface="Palatino"/>
                <a:ea typeface="MS PGothic"/>
              </a:rPr>
              <a:t>Even </a:t>
            </a:r>
            <a:r>
              <a:rPr lang="de-DE" sz="2400" spc="-1" dirty="0" err="1">
                <a:solidFill>
                  <a:srgbClr val="000000"/>
                </a:solidFill>
                <a:latin typeface="Palatino"/>
                <a:ea typeface="MS PGothic"/>
              </a:rPr>
              <a:t>channels</a:t>
            </a:r>
            <a:r>
              <a:rPr lang="de-DE" sz="2400" spc="-1" dirty="0">
                <a:solidFill>
                  <a:srgbClr val="000000"/>
                </a:solidFill>
                <a:latin typeface="Palatino"/>
                <a:ea typeface="MS PGothic"/>
              </a:rPr>
              <a:t>: F</a:t>
            </a:r>
            <a:r>
              <a:rPr lang="en-US" sz="2400" spc="-1" dirty="0" err="1">
                <a:solidFill>
                  <a:srgbClr val="000000"/>
                </a:solidFill>
                <a:latin typeface="Palatino"/>
                <a:ea typeface="MS PGothic"/>
              </a:rPr>
              <a:t>ull</a:t>
            </a:r>
            <a:r>
              <a:rPr lang="en-US" sz="2400" spc="-1" dirty="0">
                <a:solidFill>
                  <a:srgbClr val="000000"/>
                </a:solidFill>
                <a:latin typeface="Palatino"/>
                <a:ea typeface="MS PGothic"/>
              </a:rPr>
              <a:t> range current </a:t>
            </a:r>
            <a:r>
              <a:rPr lang="de-DE" sz="2400" spc="-1" dirty="0" err="1">
                <a:solidFill>
                  <a:srgbClr val="000000"/>
                </a:solidFill>
                <a:latin typeface="Palatino"/>
                <a:ea typeface="MS PGothic"/>
              </a:rPr>
              <a:t>up</a:t>
            </a:r>
            <a:r>
              <a:rPr lang="de-DE" sz="2400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2400" spc="-1" dirty="0" err="1">
                <a:solidFill>
                  <a:srgbClr val="000000"/>
                </a:solidFill>
                <a:latin typeface="Palatino"/>
                <a:ea typeface="MS PGothic"/>
              </a:rPr>
              <a:t>to</a:t>
            </a:r>
            <a:r>
              <a:rPr lang="de-DE" sz="2400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en-US" sz="2400" spc="-1" dirty="0">
                <a:solidFill>
                  <a:srgbClr val="000000"/>
                </a:solidFill>
                <a:latin typeface="Palatino"/>
                <a:ea typeface="MS PGothic"/>
              </a:rPr>
              <a:t>+/- </a:t>
            </a:r>
            <a:r>
              <a:rPr lang="de-DE" sz="2400" spc="-1" dirty="0">
                <a:solidFill>
                  <a:srgbClr val="000000"/>
                </a:solidFill>
                <a:latin typeface="Palatino"/>
                <a:ea typeface="MS PGothic"/>
              </a:rPr>
              <a:t>36 </a:t>
            </a:r>
            <a:r>
              <a:rPr lang="en-US" sz="2400" spc="-1" dirty="0">
                <a:solidFill>
                  <a:srgbClr val="000000"/>
                </a:solidFill>
                <a:latin typeface="Palatino"/>
                <a:ea typeface="MS PGothic"/>
              </a:rPr>
              <a:t>µA</a:t>
            </a:r>
            <a:endParaRPr lang="de-DE" sz="2400" spc="-1" dirty="0">
              <a:solidFill>
                <a:srgbClr val="000000"/>
              </a:solidFill>
              <a:latin typeface="Palatino"/>
              <a:ea typeface="MS PGothic"/>
            </a:endParaRPr>
          </a:p>
          <a:p>
            <a:pPr marL="457200" indent="-457200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37 kHz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sampling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 in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synchronous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, 74 kHz in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interleaving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mode</a:t>
            </a:r>
            <a:endParaRPr lang="de-DE" sz="2800" spc="-1" dirty="0">
              <a:solidFill>
                <a:srgbClr val="000000"/>
              </a:solidFill>
              <a:latin typeface="Palatino"/>
              <a:ea typeface="MS PGothic"/>
            </a:endParaRPr>
          </a:p>
          <a:p>
            <a:pPr marL="457200" indent="-457200"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Data and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control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signals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transferred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 via TCP/IP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for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 easy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accelerator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integration</a:t>
            </a:r>
            <a:endParaRPr lang="de-DE" sz="2800" spc="-1" dirty="0">
              <a:solidFill>
                <a:srgbClr val="000000"/>
              </a:solidFill>
              <a:latin typeface="Palatino"/>
              <a:ea typeface="MS PGothic"/>
            </a:endParaRPr>
          </a:p>
          <a:p>
            <a:pPr marL="457200" indent="-457200"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Loss-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less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compression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 in FPGA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reduces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data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 rate</a:t>
            </a:r>
          </a:p>
          <a:p>
            <a:pPr marL="457200" indent="-457200"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Insertion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mechanism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is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being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designed</a:t>
            </a:r>
            <a:endParaRPr lang="de-DE" sz="2800" spc="-1" dirty="0">
              <a:solidFill>
                <a:srgbClr val="000000"/>
              </a:solidFill>
              <a:latin typeface="Palatino"/>
              <a:ea typeface="MS PGothic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72CC2A0E-F122-49A6-B38D-AD7D8A792256}"/>
              </a:ext>
            </a:extLst>
          </p:cNvPr>
          <p:cNvSpPr/>
          <p:nvPr/>
        </p:nvSpPr>
        <p:spPr>
          <a:xfrm>
            <a:off x="12513580" y="9170004"/>
            <a:ext cx="4152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pc="-1" dirty="0">
                <a:solidFill>
                  <a:srgbClr val="000000"/>
                </a:solidFill>
                <a:latin typeface="Palatino Linotype"/>
                <a:ea typeface="MS PGothic"/>
              </a:rPr>
              <a:t>19</a:t>
            </a:r>
            <a:endParaRPr lang="de-AT" dirty="0"/>
          </a:p>
        </p:txBody>
      </p:sp>
      <p:pic>
        <p:nvPicPr>
          <p:cNvPr id="5" name="Picture 3" descr="image003">
            <a:extLst>
              <a:ext uri="{FF2B5EF4-FFF2-40B4-BE49-F238E27FC236}">
                <a16:creationId xmlns:a16="http://schemas.microsoft.com/office/drawing/2014/main" id="{0C4FD51B-24A4-40DD-80BA-5BF205EE67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8420" y="2041965"/>
            <a:ext cx="4496380" cy="2975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1175040" y="2253600"/>
            <a:ext cx="10949400" cy="1035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de-DE" sz="5000" b="0" strike="noStrike" spc="-1" dirty="0">
                <a:solidFill>
                  <a:srgbClr val="000000"/>
                </a:solidFill>
                <a:latin typeface="Brandon Grotesque Black"/>
                <a:ea typeface="MS PGothic"/>
              </a:rPr>
              <a:t>Outline</a:t>
            </a:r>
            <a:endParaRPr lang="de-DE" sz="5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PlaceHolder 2"/>
          <p:cNvSpPr>
            <a:spLocks noGrp="1"/>
          </p:cNvSpPr>
          <p:nvPr>
            <p:ph/>
          </p:nvPr>
        </p:nvSpPr>
        <p:spPr>
          <a:xfrm>
            <a:off x="1050938" y="3658713"/>
            <a:ext cx="6188760" cy="59749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457200" indent="-457200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800" b="0" strike="noStrike" spc="-1" dirty="0">
                <a:solidFill>
                  <a:srgbClr val="000000"/>
                </a:solidFill>
                <a:latin typeface="Palatino"/>
                <a:ea typeface="MS PGothic"/>
              </a:rPr>
              <a:t>Motivation</a:t>
            </a:r>
          </a:p>
          <a:p>
            <a:pPr marL="457200" indent="-457200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Advantages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of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 Silicon Carbide</a:t>
            </a:r>
          </a:p>
          <a:p>
            <a:pPr marL="457200" indent="-457200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Results</a:t>
            </a:r>
            <a:endParaRPr lang="de-DE" sz="2800" spc="-1" dirty="0">
              <a:solidFill>
                <a:srgbClr val="000000"/>
              </a:solidFill>
              <a:latin typeface="Palatino"/>
              <a:ea typeface="MS PGothic"/>
            </a:endParaRPr>
          </a:p>
          <a:p>
            <a:pPr marL="457200" indent="-457200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Summary/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Conclusion</a:t>
            </a:r>
            <a:endParaRPr lang="de-DE" sz="2800" spc="-1" dirty="0">
              <a:solidFill>
                <a:srgbClr val="000000"/>
              </a:solidFill>
              <a:latin typeface="Palatino"/>
              <a:ea typeface="MS PGothic"/>
            </a:endParaRPr>
          </a:p>
          <a:p>
            <a:pPr marL="457200" indent="-457200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endParaRPr lang="de-DE" sz="2800" b="0" strike="noStrike" spc="-1" dirty="0">
              <a:solidFill>
                <a:srgbClr val="000000"/>
              </a:solidFill>
              <a:latin typeface="Palatino"/>
              <a:ea typeface="MS PGothic"/>
            </a:endParaRPr>
          </a:p>
          <a:p>
            <a:pPr marL="457200" indent="-457200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de-DE" sz="2800" spc="-1" dirty="0">
              <a:solidFill>
                <a:srgbClr val="000000"/>
              </a:solidFill>
              <a:latin typeface="Palatino"/>
              <a:ea typeface="MS PGothic"/>
            </a:endParaRPr>
          </a:p>
          <a:p>
            <a:pPr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tabLst>
                <a:tab pos="0" algn="l"/>
              </a:tabLst>
            </a:pPr>
            <a:endParaRPr lang="de-DE" sz="2800" b="0" strike="noStrike" spc="-1" dirty="0">
              <a:solidFill>
                <a:srgbClr val="000000"/>
              </a:solidFill>
              <a:latin typeface="Palatino"/>
              <a:ea typeface="MS PGothic"/>
            </a:endParaRPr>
          </a:p>
          <a:p>
            <a:pPr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tabLst>
                <a:tab pos="0" algn="l"/>
              </a:tabLst>
            </a:pPr>
            <a:endParaRPr lang="de-DE" sz="2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tabLst>
                <a:tab pos="0" algn="l"/>
              </a:tabLst>
            </a:pPr>
            <a:endParaRPr lang="de-DE" sz="2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D4848112-C262-4CB0-9BCB-81D138D94A5F}"/>
              </a:ext>
            </a:extLst>
          </p:cNvPr>
          <p:cNvSpPr/>
          <p:nvPr/>
        </p:nvSpPr>
        <p:spPr>
          <a:xfrm>
            <a:off x="12513580" y="9122940"/>
            <a:ext cx="2999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pc="-1" dirty="0">
                <a:solidFill>
                  <a:srgbClr val="000000"/>
                </a:solidFill>
                <a:latin typeface="Palatino Linotype"/>
                <a:ea typeface="MS PGothic"/>
              </a:rPr>
              <a:t>2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4055834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PlaceHolder 1"/>
          <p:cNvSpPr>
            <a:spLocks noGrp="1"/>
          </p:cNvSpPr>
          <p:nvPr>
            <p:ph type="title"/>
          </p:nvPr>
        </p:nvSpPr>
        <p:spPr>
          <a:xfrm>
            <a:off x="1175040" y="2253600"/>
            <a:ext cx="10948680" cy="10346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de-DE" sz="5000" b="0" strike="noStrike" spc="-1" dirty="0" err="1">
                <a:solidFill>
                  <a:srgbClr val="000000"/>
                </a:solidFill>
                <a:latin typeface="Brandon Grotesque Black"/>
                <a:ea typeface="MS PGothic"/>
              </a:rPr>
              <a:t>Conclusions</a:t>
            </a:r>
            <a:endParaRPr lang="de-AT" sz="5000" b="0" strike="noStrike" spc="-1" dirty="0">
              <a:latin typeface="Arial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72CC2A0E-F122-49A6-B38D-AD7D8A792256}"/>
              </a:ext>
            </a:extLst>
          </p:cNvPr>
          <p:cNvSpPr/>
          <p:nvPr/>
        </p:nvSpPr>
        <p:spPr>
          <a:xfrm>
            <a:off x="12513580" y="9170004"/>
            <a:ext cx="4152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pc="-1" dirty="0">
                <a:solidFill>
                  <a:srgbClr val="000000"/>
                </a:solidFill>
                <a:latin typeface="Palatino Linotype"/>
                <a:ea typeface="MS PGothic"/>
              </a:rPr>
              <a:t>20</a:t>
            </a:r>
            <a:endParaRPr lang="de-AT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CDFC1990-5BC3-4359-B17E-098B5390FF73}"/>
              </a:ext>
            </a:extLst>
          </p:cNvPr>
          <p:cNvSpPr/>
          <p:nvPr/>
        </p:nvSpPr>
        <p:spPr>
          <a:xfrm>
            <a:off x="724721" y="3588533"/>
            <a:ext cx="11788859" cy="7417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14712" indent="-414712">
              <a:buFont typeface="Arial" panose="020B0604020202020204" pitchFamily="34" charset="0"/>
              <a:buChar char="•"/>
            </a:pP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The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low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dark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current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of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 Silicon Carbide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simplifies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the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sensor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readout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circuit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.</a:t>
            </a:r>
          </a:p>
          <a:p>
            <a:pPr marL="414712" indent="-414712">
              <a:buFont typeface="Arial" panose="020B0604020202020204" pitchFamily="34" charset="0"/>
              <a:buChar char="•"/>
            </a:pP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Using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commercial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 off-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the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-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shelf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 (COTS)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components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 an 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ENC down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to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 600 e- and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full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range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up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to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 +/- 1.8 </a:t>
            </a:r>
            <a:r>
              <a:rPr lang="en-US" sz="2800" spc="-1" dirty="0">
                <a:solidFill>
                  <a:srgbClr val="000000"/>
                </a:solidFill>
                <a:latin typeface="Palatino"/>
                <a:ea typeface="MS PGothic"/>
              </a:rPr>
              <a:t>µA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or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even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en-US" sz="2800" spc="-1" dirty="0">
                <a:solidFill>
                  <a:srgbClr val="000000"/>
                </a:solidFill>
                <a:latin typeface="Palatino"/>
                <a:ea typeface="MS PGothic"/>
              </a:rPr>
              <a:t>+/- 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36 </a:t>
            </a:r>
            <a:r>
              <a:rPr lang="en-US" sz="2800" spc="-1" dirty="0">
                <a:solidFill>
                  <a:srgbClr val="000000"/>
                </a:solidFill>
                <a:latin typeface="Palatino"/>
                <a:ea typeface="MS PGothic"/>
              </a:rPr>
              <a:t>µA was attained. </a:t>
            </a:r>
          </a:p>
          <a:p>
            <a:pPr marL="414712" indent="-414712">
              <a:buFont typeface="Arial" panose="020B0604020202020204" pitchFamily="34" charset="0"/>
              <a:buChar char="•"/>
            </a:pP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Single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particle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detection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 was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demonstrated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, and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beams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 at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clinical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rates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were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characterized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.</a:t>
            </a:r>
          </a:p>
          <a:p>
            <a:pPr marL="414712" indent="-414712">
              <a:buFont typeface="Arial" panose="020B0604020202020204" pitchFamily="34" charset="0"/>
              <a:buChar char="•"/>
            </a:pP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Full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-size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demonstrator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available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. Beam-line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insertion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mechanism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is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being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DE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designed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.</a:t>
            </a:r>
          </a:p>
          <a:p>
            <a:pPr marL="414712" indent="-414712">
              <a:buFont typeface="Arial" panose="020B0604020202020204" pitchFamily="34" charset="0"/>
              <a:buChar char="•"/>
            </a:pPr>
            <a:r>
              <a:rPr lang="en-US" sz="2800" spc="-1" dirty="0">
                <a:solidFill>
                  <a:srgbClr val="000000"/>
                </a:solidFill>
                <a:latin typeface="Palatino"/>
                <a:ea typeface="MS PGothic"/>
              </a:rPr>
              <a:t>The unavailability of </a:t>
            </a:r>
            <a:r>
              <a:rPr lang="en-US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SiC</a:t>
            </a:r>
            <a:r>
              <a:rPr lang="en-US" sz="2800" spc="-1" dirty="0">
                <a:solidFill>
                  <a:srgbClr val="000000"/>
                </a:solidFill>
                <a:latin typeface="Palatino"/>
                <a:ea typeface="MS PGothic"/>
              </a:rPr>
              <a:t> sensors currently prevents the final device from being manufactured in the facility</a:t>
            </a:r>
            <a:r>
              <a:rPr lang="de-DE" sz="2800" spc="-1" dirty="0">
                <a:solidFill>
                  <a:srgbClr val="000000"/>
                </a:solidFill>
                <a:latin typeface="Palatino"/>
                <a:ea typeface="MS PGothic"/>
              </a:rPr>
              <a:t>.</a:t>
            </a:r>
          </a:p>
          <a:p>
            <a:pPr marL="414712" indent="-414712">
              <a:buFont typeface="Arial" panose="020B0604020202020204" pitchFamily="34" charset="0"/>
              <a:buChar char="•"/>
            </a:pPr>
            <a:endParaRPr lang="en-US" sz="2800" spc="-1" dirty="0">
              <a:solidFill>
                <a:srgbClr val="000000"/>
              </a:solidFill>
              <a:latin typeface="Palatino"/>
              <a:ea typeface="MS PGothic"/>
            </a:endParaRPr>
          </a:p>
          <a:p>
            <a:r>
              <a:rPr lang="en-US" sz="2800" spc="-1" dirty="0">
                <a:solidFill>
                  <a:srgbClr val="000000"/>
                </a:solidFill>
                <a:latin typeface="Palatino"/>
                <a:ea typeface="MS PGothic"/>
              </a:rPr>
              <a:t>There is a lack of </a:t>
            </a:r>
            <a:r>
              <a:rPr lang="en-US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SiC</a:t>
            </a:r>
            <a:r>
              <a:rPr lang="en-US" sz="2800" spc="-1" dirty="0">
                <a:solidFill>
                  <a:srgbClr val="000000"/>
                </a:solidFill>
                <a:latin typeface="Palatino"/>
                <a:ea typeface="MS PGothic"/>
              </a:rPr>
              <a:t> manufacturing capacity!</a:t>
            </a:r>
            <a:endParaRPr lang="en-US" sz="2800" dirty="0"/>
          </a:p>
          <a:p>
            <a:pPr marL="414712" indent="-414712">
              <a:buFont typeface="Arial" panose="020B0604020202020204" pitchFamily="34" charset="0"/>
              <a:buChar char="•"/>
            </a:pPr>
            <a:endParaRPr lang="de-DE" sz="2800" spc="-1" dirty="0">
              <a:solidFill>
                <a:srgbClr val="000000"/>
              </a:solidFill>
              <a:latin typeface="Palatino"/>
              <a:ea typeface="MS PGothic"/>
            </a:endParaRPr>
          </a:p>
          <a:p>
            <a:pPr marL="414712" indent="-414712">
              <a:buFont typeface="Arial" panose="020B0604020202020204" pitchFamily="34" charset="0"/>
              <a:buChar char="•"/>
            </a:pPr>
            <a:endParaRPr lang="de-DE" sz="2800" spc="-1" dirty="0">
              <a:solidFill>
                <a:srgbClr val="000000"/>
              </a:solidFill>
              <a:latin typeface="Palatino"/>
              <a:ea typeface="MS PGothic"/>
              <a:cs typeface="+mj-cs"/>
            </a:endParaRPr>
          </a:p>
          <a:p>
            <a:pPr marL="414712" indent="-414712">
              <a:buFont typeface="Arial" panose="020B0604020202020204" pitchFamily="34" charset="0"/>
              <a:buChar char="•"/>
            </a:pPr>
            <a:endParaRPr lang="de-DE" sz="2800" spc="-1" dirty="0">
              <a:solidFill>
                <a:srgbClr val="000000"/>
              </a:solidFill>
              <a:latin typeface="Palatino"/>
              <a:ea typeface="MS PGothic"/>
              <a:cs typeface="+mj-cs"/>
            </a:endParaRPr>
          </a:p>
          <a:p>
            <a:pPr marL="414712" indent="-414712">
              <a:buFont typeface="Arial" panose="020B0604020202020204" pitchFamily="34" charset="0"/>
              <a:buChar char="•"/>
            </a:pPr>
            <a:endParaRPr lang="de-DE" sz="2800" spc="-1" dirty="0">
              <a:solidFill>
                <a:srgbClr val="000000"/>
              </a:solidFill>
              <a:latin typeface="Palatino"/>
              <a:ea typeface="MS PGothic"/>
              <a:cs typeface="+mj-cs"/>
            </a:endParaRPr>
          </a:p>
          <a:p>
            <a:pPr marL="414712" indent="-414712">
              <a:buFont typeface="Arial" panose="020B0604020202020204" pitchFamily="34" charset="0"/>
              <a:buChar char="•"/>
            </a:pPr>
            <a:endParaRPr lang="de-DE" sz="2800" spc="-1" dirty="0">
              <a:solidFill>
                <a:srgbClr val="000000"/>
              </a:solidFill>
              <a:latin typeface="Palatino"/>
              <a:ea typeface="MS PGothic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275992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1211375" y="3250759"/>
            <a:ext cx="10949400" cy="1035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de-DE" sz="5000" spc="-1" dirty="0" err="1">
                <a:solidFill>
                  <a:srgbClr val="000000"/>
                </a:solidFill>
                <a:latin typeface="Brandon Grotesque Black"/>
                <a:ea typeface="MS PGothic"/>
              </a:rPr>
              <a:t>Thank</a:t>
            </a:r>
            <a:r>
              <a:rPr lang="de-DE" sz="5000" spc="-1" dirty="0">
                <a:solidFill>
                  <a:srgbClr val="000000"/>
                </a:solidFill>
                <a:latin typeface="Brandon Grotesque Black"/>
                <a:ea typeface="MS PGothic"/>
              </a:rPr>
              <a:t> </a:t>
            </a:r>
            <a:r>
              <a:rPr lang="de-DE" sz="5000" spc="-1" dirty="0" err="1">
                <a:solidFill>
                  <a:srgbClr val="000000"/>
                </a:solidFill>
                <a:latin typeface="Brandon Grotesque Black"/>
                <a:ea typeface="MS PGothic"/>
              </a:rPr>
              <a:t>you</a:t>
            </a:r>
            <a:r>
              <a:rPr lang="de-DE" sz="5000" spc="-1" dirty="0">
                <a:solidFill>
                  <a:srgbClr val="000000"/>
                </a:solidFill>
                <a:latin typeface="Brandon Grotesque Black"/>
                <a:ea typeface="MS PGothic"/>
              </a:rPr>
              <a:t> </a:t>
            </a:r>
            <a:r>
              <a:rPr lang="de-DE" sz="5000" spc="-1" dirty="0" err="1">
                <a:solidFill>
                  <a:srgbClr val="000000"/>
                </a:solidFill>
                <a:latin typeface="Brandon Grotesque Black"/>
                <a:ea typeface="MS PGothic"/>
              </a:rPr>
              <a:t>for</a:t>
            </a:r>
            <a:r>
              <a:rPr lang="de-DE" sz="5000" spc="-1" dirty="0">
                <a:solidFill>
                  <a:srgbClr val="000000"/>
                </a:solidFill>
                <a:latin typeface="Brandon Grotesque Black"/>
                <a:ea typeface="MS PGothic"/>
              </a:rPr>
              <a:t> </a:t>
            </a:r>
            <a:r>
              <a:rPr lang="de-DE" sz="5000" spc="-1" dirty="0" err="1">
                <a:solidFill>
                  <a:srgbClr val="000000"/>
                </a:solidFill>
                <a:latin typeface="Brandon Grotesque Black"/>
                <a:ea typeface="MS PGothic"/>
              </a:rPr>
              <a:t>your</a:t>
            </a:r>
            <a:r>
              <a:rPr lang="de-DE" sz="5000" spc="-1" dirty="0">
                <a:solidFill>
                  <a:srgbClr val="000000"/>
                </a:solidFill>
                <a:latin typeface="Brandon Grotesque Black"/>
                <a:ea typeface="MS PGothic"/>
              </a:rPr>
              <a:t> </a:t>
            </a:r>
            <a:r>
              <a:rPr lang="de-DE" sz="5000" spc="-1" dirty="0" err="1">
                <a:solidFill>
                  <a:srgbClr val="000000"/>
                </a:solidFill>
                <a:latin typeface="Brandon Grotesque Black"/>
                <a:ea typeface="MS PGothic"/>
              </a:rPr>
              <a:t>attention</a:t>
            </a:r>
            <a:r>
              <a:rPr lang="de-DE" sz="5000" spc="-1" dirty="0">
                <a:solidFill>
                  <a:srgbClr val="000000"/>
                </a:solidFill>
                <a:latin typeface="Brandon Grotesque Black"/>
                <a:ea typeface="MS PGothic"/>
              </a:rPr>
              <a:t>!</a:t>
            </a:r>
            <a:endParaRPr lang="de-DE" sz="5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472F0098-3577-428D-8BE7-3B0D854272B4}"/>
              </a:ext>
            </a:extLst>
          </p:cNvPr>
          <p:cNvSpPr/>
          <p:nvPr/>
        </p:nvSpPr>
        <p:spPr>
          <a:xfrm>
            <a:off x="1211375" y="5406648"/>
            <a:ext cx="365330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spc="-1" dirty="0">
                <a:solidFill>
                  <a:srgbClr val="000000"/>
                </a:solidFill>
                <a:latin typeface="Palatino"/>
                <a:ea typeface="MS PGothic"/>
              </a:rPr>
              <a:t>simon.waid@oeaw.ac.at</a:t>
            </a:r>
            <a:endParaRPr lang="de-AT" sz="2600" dirty="0"/>
          </a:p>
        </p:txBody>
      </p:sp>
    </p:spTree>
    <p:extLst>
      <p:ext uri="{BB962C8B-B14F-4D97-AF65-F5344CB8AC3E}">
        <p14:creationId xmlns:p14="http://schemas.microsoft.com/office/powerpoint/2010/main" val="36582174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1175040" y="2253600"/>
            <a:ext cx="10949400" cy="1035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de-DE" sz="5000" b="0" strike="noStrike" spc="-1" dirty="0" err="1">
                <a:solidFill>
                  <a:srgbClr val="000000"/>
                </a:solidFill>
                <a:latin typeface="Brandon Grotesque Black"/>
                <a:ea typeface="MS PGothic"/>
              </a:rPr>
              <a:t>Readout</a:t>
            </a:r>
            <a:r>
              <a:rPr lang="de-DE" sz="5000" b="0" strike="noStrike" spc="-1" dirty="0">
                <a:solidFill>
                  <a:srgbClr val="000000"/>
                </a:solidFill>
                <a:latin typeface="Brandon Grotesque Black"/>
                <a:ea typeface="MS PGothic"/>
              </a:rPr>
              <a:t> </a:t>
            </a:r>
            <a:endParaRPr lang="de-DE" sz="50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CA58F88F-9FF4-4295-B652-B7E080A9C0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6755" y="3689135"/>
            <a:ext cx="8897257" cy="5329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27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PlaceHolder 1"/>
          <p:cNvSpPr>
            <a:spLocks noGrp="1"/>
          </p:cNvSpPr>
          <p:nvPr>
            <p:ph type="title"/>
          </p:nvPr>
        </p:nvSpPr>
        <p:spPr>
          <a:xfrm>
            <a:off x="1175040" y="2253600"/>
            <a:ext cx="10948680" cy="10346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de-DE" sz="5000" b="0" strike="noStrike" spc="-1" dirty="0" err="1">
                <a:solidFill>
                  <a:srgbClr val="000000"/>
                </a:solidFill>
                <a:latin typeface="Brandon Grotesque Black"/>
                <a:ea typeface="MS PGothic"/>
              </a:rPr>
              <a:t>Searching</a:t>
            </a:r>
            <a:r>
              <a:rPr lang="de-DE" sz="5000" b="0" strike="noStrike" spc="-1" dirty="0">
                <a:solidFill>
                  <a:srgbClr val="000000"/>
                </a:solidFill>
                <a:latin typeface="Brandon Grotesque Black"/>
                <a:ea typeface="MS PGothic"/>
              </a:rPr>
              <a:t> </a:t>
            </a:r>
            <a:r>
              <a:rPr lang="de-DE" sz="5000" b="0" strike="noStrike" spc="-1" dirty="0" err="1">
                <a:solidFill>
                  <a:srgbClr val="000000"/>
                </a:solidFill>
                <a:latin typeface="Brandon Grotesque Black"/>
                <a:ea typeface="MS PGothic"/>
              </a:rPr>
              <a:t>for</a:t>
            </a:r>
            <a:r>
              <a:rPr lang="de-DE" sz="5000" b="0" strike="noStrike" spc="-1" dirty="0">
                <a:solidFill>
                  <a:srgbClr val="000000"/>
                </a:solidFill>
                <a:latin typeface="Brandon Grotesque Black"/>
                <a:ea typeface="MS PGothic"/>
              </a:rPr>
              <a:t> </a:t>
            </a:r>
            <a:r>
              <a:rPr lang="de-DE" sz="5000" spc="-1" dirty="0">
                <a:solidFill>
                  <a:srgbClr val="000000"/>
                </a:solidFill>
                <a:latin typeface="Brandon Grotesque Black"/>
                <a:ea typeface="MS PGothic"/>
              </a:rPr>
              <a:t>S</a:t>
            </a:r>
            <a:r>
              <a:rPr lang="de-DE" sz="5000" b="0" strike="noStrike" spc="-1" dirty="0">
                <a:solidFill>
                  <a:srgbClr val="000000"/>
                </a:solidFill>
                <a:latin typeface="Brandon Grotesque Black"/>
                <a:ea typeface="MS PGothic"/>
              </a:rPr>
              <a:t>aturation</a:t>
            </a:r>
            <a:endParaRPr lang="de-AT" sz="5000" b="0" strike="noStrike" spc="-1" dirty="0">
              <a:latin typeface="Arial"/>
            </a:endParaRPr>
          </a:p>
        </p:txBody>
      </p:sp>
      <p:sp>
        <p:nvSpPr>
          <p:cNvPr id="280" name="Rechteck 7"/>
          <p:cNvSpPr/>
          <p:nvPr/>
        </p:nvSpPr>
        <p:spPr>
          <a:xfrm>
            <a:off x="910700" y="3901320"/>
            <a:ext cx="321336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800" b="0" strike="noStrike" spc="-1">
                <a:solidFill>
                  <a:srgbClr val="000000"/>
                </a:solidFill>
                <a:latin typeface="Palatino"/>
                <a:ea typeface="MS PGothic"/>
              </a:rPr>
              <a:t>252.7 MeV, filtering using  test</a:t>
            </a:r>
            <a:endParaRPr lang="de-AT" sz="1800" b="0" strike="noStrike" spc="-1">
              <a:latin typeface="Arial"/>
            </a:endParaRPr>
          </a:p>
        </p:txBody>
      </p:sp>
      <p:pic>
        <p:nvPicPr>
          <p:cNvPr id="281" name="Grafik 4"/>
          <p:cNvPicPr/>
          <p:nvPr/>
        </p:nvPicPr>
        <p:blipFill>
          <a:blip r:embed="rId2"/>
          <a:stretch/>
        </p:blipFill>
        <p:spPr>
          <a:xfrm>
            <a:off x="449674" y="4372200"/>
            <a:ext cx="8285905" cy="4971282"/>
          </a:xfrm>
          <a:prstGeom prst="rect">
            <a:avLst/>
          </a:prstGeom>
          <a:ln w="0">
            <a:noFill/>
          </a:ln>
        </p:spPr>
      </p:pic>
      <p:sp>
        <p:nvSpPr>
          <p:cNvPr id="282" name="Rechteck 9"/>
          <p:cNvSpPr/>
          <p:nvPr/>
        </p:nvSpPr>
        <p:spPr>
          <a:xfrm>
            <a:off x="6834860" y="4479120"/>
            <a:ext cx="1734840" cy="2983080"/>
          </a:xfrm>
          <a:prstGeom prst="rect">
            <a:avLst/>
          </a:prstGeom>
          <a:solidFill>
            <a:srgbClr val="0365C0">
              <a:alpha val="10000"/>
            </a:srgbClr>
          </a:solidFill>
          <a:ln>
            <a:solidFill>
              <a:srgbClr val="024A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5" name="Rechteck 17"/>
          <p:cNvSpPr/>
          <p:nvPr/>
        </p:nvSpPr>
        <p:spPr>
          <a:xfrm>
            <a:off x="9077094" y="4420039"/>
            <a:ext cx="1734840" cy="63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800" b="0" strike="noStrike" spc="-1" dirty="0">
                <a:solidFill>
                  <a:srgbClr val="000000"/>
                </a:solidFill>
                <a:latin typeface="Palatino"/>
                <a:ea typeface="MS PGothic"/>
              </a:rPr>
              <a:t>Detector saturation</a:t>
            </a:r>
            <a:endParaRPr lang="de-AT" sz="1800" b="0" strike="noStrike" spc="-1" dirty="0">
              <a:latin typeface="Arial"/>
            </a:endParaRPr>
          </a:p>
        </p:txBody>
      </p:sp>
      <p:sp>
        <p:nvSpPr>
          <p:cNvPr id="286" name="Rechteck 18"/>
          <p:cNvSpPr/>
          <p:nvPr/>
        </p:nvSpPr>
        <p:spPr>
          <a:xfrm>
            <a:off x="4522719" y="5164320"/>
            <a:ext cx="1734840" cy="63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800" b="0" strike="noStrike" spc="-1" dirty="0">
                <a:solidFill>
                  <a:srgbClr val="000000"/>
                </a:solidFill>
                <a:latin typeface="Palatino"/>
                <a:ea typeface="MS PGothic"/>
              </a:rPr>
              <a:t>Noise dominates</a:t>
            </a:r>
            <a:endParaRPr lang="de-AT" sz="1800" b="0" strike="noStrike" spc="-1" dirty="0">
              <a:latin typeface="Arial"/>
            </a:endParaRPr>
          </a:p>
        </p:txBody>
      </p:sp>
      <p:sp>
        <p:nvSpPr>
          <p:cNvPr id="287" name="Textfeld 286"/>
          <p:cNvSpPr txBox="1"/>
          <p:nvPr/>
        </p:nvSpPr>
        <p:spPr>
          <a:xfrm>
            <a:off x="8974486" y="6301006"/>
            <a:ext cx="3773326" cy="317917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2800" b="0" strike="noStrike" spc="-1" dirty="0">
                <a:solidFill>
                  <a:srgbClr val="000000"/>
                </a:solidFill>
                <a:latin typeface="Palatino"/>
                <a:ea typeface="MS PGothic"/>
              </a:rPr>
              <a:t>Assume beam is Gaussian</a:t>
            </a:r>
            <a:endParaRPr lang="de-AT" sz="2800" b="0" strike="noStrike" spc="-1" dirty="0">
              <a:latin typeface="Arial"/>
            </a:endParaRPr>
          </a:p>
          <a:p>
            <a:r>
              <a:rPr lang="en-US" sz="2800" b="0" strike="noStrike" spc="-1" dirty="0">
                <a:solidFill>
                  <a:srgbClr val="000000"/>
                </a:solidFill>
                <a:latin typeface="Palatino"/>
                <a:ea typeface="MS PGothic"/>
              </a:rPr>
              <a:t>Calculate center of mass, standard deviation and amplitude; Perform χ</a:t>
            </a:r>
            <a:r>
              <a:rPr lang="de-DE" sz="2800" b="0" strike="noStrike" spc="-1" dirty="0">
                <a:solidFill>
                  <a:srgbClr val="000000"/>
                </a:solidFill>
                <a:latin typeface="Cambria Math"/>
                <a:ea typeface="Cambria Math"/>
              </a:rPr>
              <a:t>² </a:t>
            </a:r>
            <a:r>
              <a:rPr lang="de-DE" sz="2800" b="0" strike="noStrike" spc="-1" dirty="0" err="1">
                <a:solidFill>
                  <a:srgbClr val="000000"/>
                </a:solidFill>
                <a:latin typeface="Cambria Math"/>
                <a:ea typeface="Cambria Math"/>
              </a:rPr>
              <a:t>test</a:t>
            </a:r>
            <a:r>
              <a:rPr lang="de-DE" sz="2800" spc="-1" dirty="0">
                <a:solidFill>
                  <a:srgbClr val="000000"/>
                </a:solidFill>
                <a:latin typeface="Cambria Math"/>
                <a:ea typeface="Cambria Math"/>
              </a:rPr>
              <a:t>.</a:t>
            </a:r>
            <a:endParaRPr lang="de-AT" sz="2800" b="0" strike="noStrike" spc="-1" dirty="0">
              <a:latin typeface="Arial"/>
            </a:endParaRPr>
          </a:p>
          <a:p>
            <a:endParaRPr lang="de-AT" sz="2800" b="0" strike="noStrike" spc="-1" dirty="0">
              <a:latin typeface="Arial"/>
            </a:endParaRPr>
          </a:p>
        </p:txBody>
      </p:sp>
      <p:cxnSp>
        <p:nvCxnSpPr>
          <p:cNvPr id="3" name="Gerade Verbindung mit Pfeil 2">
            <a:extLst>
              <a:ext uri="{FF2B5EF4-FFF2-40B4-BE49-F238E27FC236}">
                <a16:creationId xmlns:a16="http://schemas.microsoft.com/office/drawing/2014/main" id="{04CAEE60-40D8-499D-BD70-63F3AFEF9EB5}"/>
              </a:ext>
            </a:extLst>
          </p:cNvPr>
          <p:cNvCxnSpPr>
            <a:cxnSpLocks/>
            <a:stCxn id="285" idx="1"/>
          </p:cNvCxnSpPr>
          <p:nvPr/>
        </p:nvCxnSpPr>
        <p:spPr>
          <a:xfrm flipH="1">
            <a:off x="8323904" y="4739179"/>
            <a:ext cx="753190" cy="39452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C4126F01-6921-48A4-AA63-E97FE0D1943E}"/>
              </a:ext>
            </a:extLst>
          </p:cNvPr>
          <p:cNvCxnSpPr>
            <a:cxnSpLocks/>
          </p:cNvCxnSpPr>
          <p:nvPr/>
        </p:nvCxnSpPr>
        <p:spPr>
          <a:xfrm flipH="1">
            <a:off x="2517380" y="5483460"/>
            <a:ext cx="2075246" cy="103836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0608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1175040" y="2253600"/>
            <a:ext cx="10949400" cy="1035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de-DE" sz="5000" b="0" strike="noStrike" spc="-1" dirty="0">
                <a:solidFill>
                  <a:srgbClr val="000000"/>
                </a:solidFill>
                <a:latin typeface="Brandon Grotesque Black"/>
                <a:ea typeface="MS PGothic"/>
              </a:rPr>
              <a:t>Motivation</a:t>
            </a:r>
            <a:endParaRPr lang="de-DE" sz="5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034F8B3A-3720-495D-B11F-CD61B2CF80C9}"/>
              </a:ext>
            </a:extLst>
          </p:cNvPr>
          <p:cNvSpPr/>
          <p:nvPr/>
        </p:nvSpPr>
        <p:spPr>
          <a:xfrm>
            <a:off x="679992" y="3288960"/>
            <a:ext cx="1193949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spc="-1" dirty="0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We use the </a:t>
            </a:r>
            <a:r>
              <a:rPr lang="en-US" sz="2800" spc="-1" dirty="0" err="1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Medaustron</a:t>
            </a:r>
            <a:r>
              <a:rPr lang="en-US" sz="2800" spc="-1" dirty="0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 accelerator in Wiener Neustadt for sensor tests </a:t>
            </a:r>
            <a:r>
              <a:rPr lang="en-US" sz="2800" spc="-1" dirty="0">
                <a:solidFill>
                  <a:srgbClr val="000000"/>
                </a:solidFill>
                <a:latin typeface="Palatino"/>
                <a:ea typeface="MS PGothic"/>
              </a:rPr>
              <a:t>in a “low-flux” mode</a:t>
            </a:r>
            <a:r>
              <a:rPr lang="en-US" sz="2800" spc="-1" dirty="0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spc="-1" dirty="0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The accelerator was designed for cancer treatment (similar to CNAO).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spc="-1" dirty="0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Current beam detectors are blind to p</a:t>
            </a:r>
            <a:r>
              <a:rPr lang="en-US" sz="2800" spc="-1" dirty="0">
                <a:solidFill>
                  <a:srgbClr val="000000"/>
                </a:solidFill>
                <a:latin typeface="Palatino"/>
                <a:ea typeface="MS PGothic"/>
              </a:rPr>
              <a:t>article fluxes we use for sensors.</a:t>
            </a:r>
            <a:endParaRPr lang="en-US" sz="2800" spc="-1" dirty="0">
              <a:solidFill>
                <a:srgbClr val="000000"/>
              </a:solidFill>
              <a:latin typeface="Palatino"/>
              <a:ea typeface="MS PGothic"/>
              <a:cs typeface="+mj-cs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spc="-1" dirty="0">
                <a:solidFill>
                  <a:srgbClr val="000000"/>
                </a:solidFill>
                <a:latin typeface="Palatino"/>
                <a:ea typeface="MS PGothic"/>
                <a:cs typeface="+mj-cs"/>
              </a:rPr>
              <a:t>Need for beam monitors capable of working in “low-flux” mode while ideally covering clinical intensities too.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1659D906-7D83-4B33-BAF7-6646A4861FA9}"/>
              </a:ext>
            </a:extLst>
          </p:cNvPr>
          <p:cNvSpPr/>
          <p:nvPr/>
        </p:nvSpPr>
        <p:spPr>
          <a:xfrm>
            <a:off x="12513580" y="9122940"/>
            <a:ext cx="2999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pc="-1" dirty="0">
                <a:solidFill>
                  <a:srgbClr val="000000"/>
                </a:solidFill>
                <a:latin typeface="Palatino Linotype"/>
                <a:ea typeface="MS PGothic"/>
              </a:rPr>
              <a:t>3</a:t>
            </a:r>
            <a:endParaRPr lang="de-AT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4178F4D7-7C9C-4A6F-9178-D4E823866B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7510" y="5961990"/>
            <a:ext cx="9067298" cy="350022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1175040" y="2253600"/>
            <a:ext cx="10949400" cy="1035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de-DE" sz="5000" b="0" strike="noStrike" spc="-1" dirty="0" err="1">
                <a:solidFill>
                  <a:srgbClr val="000000"/>
                </a:solidFill>
                <a:latin typeface="Brandon Grotesque Black"/>
                <a:ea typeface="MS PGothic"/>
              </a:rPr>
              <a:t>Requirements</a:t>
            </a:r>
            <a:endParaRPr lang="de-DE" sz="5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1659D906-7D83-4B33-BAF7-6646A4861FA9}"/>
              </a:ext>
            </a:extLst>
          </p:cNvPr>
          <p:cNvSpPr/>
          <p:nvPr/>
        </p:nvSpPr>
        <p:spPr>
          <a:xfrm>
            <a:off x="12513580" y="9122940"/>
            <a:ext cx="2999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pc="-1" dirty="0">
                <a:solidFill>
                  <a:srgbClr val="000000"/>
                </a:solidFill>
                <a:latin typeface="Palatino Linotype"/>
                <a:ea typeface="MS PGothic"/>
              </a:rPr>
              <a:t>4</a:t>
            </a:r>
            <a:endParaRPr lang="de-AT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93D09678-E4B3-4A9B-8F45-71099CA72B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45627" y="2983961"/>
            <a:ext cx="12067907" cy="4740963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E7A9FD14-79D5-4C43-BE70-A793FDDD2D0D}"/>
              </a:ext>
            </a:extLst>
          </p:cNvPr>
          <p:cNvSpPr txBox="1"/>
          <p:nvPr/>
        </p:nvSpPr>
        <p:spPr>
          <a:xfrm>
            <a:off x="1503779" y="7902029"/>
            <a:ext cx="679545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>
                <a:latin typeface="Palatino"/>
              </a:rPr>
              <a:t>Add beam </a:t>
            </a:r>
            <a:r>
              <a:rPr lang="de-DE" sz="2400" dirty="0" err="1">
                <a:latin typeface="Palatino"/>
              </a:rPr>
              <a:t>monitors</a:t>
            </a:r>
            <a:r>
              <a:rPr lang="de-DE" sz="2400" dirty="0">
                <a:latin typeface="Palatino"/>
              </a:rPr>
              <a:t> </a:t>
            </a:r>
            <a:r>
              <a:rPr lang="de-DE" sz="2400" dirty="0" err="1">
                <a:latin typeface="Palatino"/>
              </a:rPr>
              <a:t>for</a:t>
            </a:r>
            <a:r>
              <a:rPr lang="de-DE" sz="2400" dirty="0">
                <a:latin typeface="Palatino"/>
              </a:rPr>
              <a:t> </a:t>
            </a:r>
            <a:r>
              <a:rPr lang="de-DE" sz="2400" dirty="0" err="1">
                <a:latin typeface="Palatino"/>
              </a:rPr>
              <a:t>single</a:t>
            </a:r>
            <a:r>
              <a:rPr lang="de-DE" sz="2400" dirty="0">
                <a:latin typeface="Palatino"/>
              </a:rPr>
              <a:t> </a:t>
            </a:r>
            <a:r>
              <a:rPr lang="de-DE" sz="2400" dirty="0" err="1">
                <a:latin typeface="Palatino"/>
              </a:rPr>
              <a:t>particle</a:t>
            </a:r>
            <a:r>
              <a:rPr lang="de-DE" sz="2400" dirty="0">
                <a:latin typeface="Palatino"/>
              </a:rPr>
              <a:t> </a:t>
            </a:r>
            <a:r>
              <a:rPr lang="de-DE" sz="2400" dirty="0" err="1">
                <a:latin typeface="Palatino"/>
              </a:rPr>
              <a:t>detection</a:t>
            </a:r>
            <a:r>
              <a:rPr lang="de-DE" sz="2400" dirty="0">
                <a:latin typeface="Palatino"/>
              </a:rPr>
              <a:t>:</a:t>
            </a:r>
          </a:p>
          <a:p>
            <a:pPr marL="285750" indent="-285750">
              <a:buFontTx/>
              <a:buChar char="-"/>
            </a:pPr>
            <a:r>
              <a:rPr lang="de-DE" sz="2400" dirty="0">
                <a:latin typeface="Palatino"/>
              </a:rPr>
              <a:t>6.4 x 6.4 cm² </a:t>
            </a:r>
            <a:r>
              <a:rPr lang="de-DE" sz="2400" dirty="0" err="1">
                <a:latin typeface="Palatino"/>
              </a:rPr>
              <a:t>active</a:t>
            </a:r>
            <a:r>
              <a:rPr lang="de-DE" sz="2400" dirty="0">
                <a:latin typeface="Palatino"/>
              </a:rPr>
              <a:t> </a:t>
            </a:r>
            <a:r>
              <a:rPr lang="de-DE" sz="2400" dirty="0" err="1">
                <a:latin typeface="Palatino"/>
              </a:rPr>
              <a:t>area</a:t>
            </a:r>
            <a:r>
              <a:rPr lang="de-DE" sz="2400" dirty="0">
                <a:latin typeface="Palatino"/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de-DE" sz="2400" dirty="0">
                <a:latin typeface="Palatino"/>
              </a:rPr>
              <a:t>0.5 mm lateral </a:t>
            </a:r>
            <a:r>
              <a:rPr lang="de-DE" sz="2400" dirty="0" err="1">
                <a:latin typeface="Palatino"/>
              </a:rPr>
              <a:t>resolution</a:t>
            </a:r>
            <a:endParaRPr lang="de-DE" sz="2400" dirty="0">
              <a:latin typeface="Palatino"/>
            </a:endParaRPr>
          </a:p>
          <a:p>
            <a:pPr marL="285750" indent="-285750">
              <a:buFontTx/>
              <a:buChar char="-"/>
            </a:pPr>
            <a:r>
              <a:rPr lang="de-DE" sz="2400" dirty="0">
                <a:latin typeface="Palatino"/>
              </a:rPr>
              <a:t>At least 25 </a:t>
            </a:r>
            <a:r>
              <a:rPr lang="de-DE" sz="2400" dirty="0" err="1">
                <a:latin typeface="Palatino"/>
              </a:rPr>
              <a:t>frames</a:t>
            </a:r>
            <a:r>
              <a:rPr lang="de-DE" sz="2400" dirty="0">
                <a:latin typeface="Palatino"/>
              </a:rPr>
              <a:t> per </a:t>
            </a:r>
            <a:r>
              <a:rPr lang="de-DE" sz="2400" dirty="0" err="1">
                <a:latin typeface="Palatino"/>
              </a:rPr>
              <a:t>second</a:t>
            </a:r>
            <a:endParaRPr lang="de-DE" sz="2400" dirty="0">
              <a:latin typeface="Palatino"/>
            </a:endParaRP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98671DBD-96A7-43CE-A141-0DC7F377ED1D}"/>
              </a:ext>
            </a:extLst>
          </p:cNvPr>
          <p:cNvSpPr/>
          <p:nvPr/>
        </p:nvSpPr>
        <p:spPr>
          <a:xfrm>
            <a:off x="2369127" y="6401533"/>
            <a:ext cx="469075" cy="4572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5EEE683E-1990-4B30-8C15-71DD03B0DFB3}"/>
              </a:ext>
            </a:extLst>
          </p:cNvPr>
          <p:cNvSpPr/>
          <p:nvPr/>
        </p:nvSpPr>
        <p:spPr>
          <a:xfrm>
            <a:off x="6311944" y="5734536"/>
            <a:ext cx="469075" cy="4572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C1AAD99D-58A3-421F-960F-3DE92601142F}"/>
              </a:ext>
            </a:extLst>
          </p:cNvPr>
          <p:cNvSpPr/>
          <p:nvPr/>
        </p:nvSpPr>
        <p:spPr>
          <a:xfrm>
            <a:off x="4718462" y="6743938"/>
            <a:ext cx="469075" cy="4572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034E25AF-9D77-436D-900A-43933A4D9387}"/>
              </a:ext>
            </a:extLst>
          </p:cNvPr>
          <p:cNvCxnSpPr>
            <a:cxnSpLocks/>
          </p:cNvCxnSpPr>
          <p:nvPr/>
        </p:nvCxnSpPr>
        <p:spPr>
          <a:xfrm flipH="1" flipV="1">
            <a:off x="2603664" y="6929252"/>
            <a:ext cx="234539" cy="972777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9EE92204-2765-432E-A3AD-93BBA6DF67B1}"/>
              </a:ext>
            </a:extLst>
          </p:cNvPr>
          <p:cNvCxnSpPr>
            <a:cxnSpLocks/>
          </p:cNvCxnSpPr>
          <p:nvPr/>
        </p:nvCxnSpPr>
        <p:spPr>
          <a:xfrm flipV="1">
            <a:off x="4435434" y="7201138"/>
            <a:ext cx="326571" cy="70089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A343FDFC-0BD3-426E-AFC9-CA8184D1324F}"/>
              </a:ext>
            </a:extLst>
          </p:cNvPr>
          <p:cNvCxnSpPr>
            <a:cxnSpLocks/>
          </p:cNvCxnSpPr>
          <p:nvPr/>
        </p:nvCxnSpPr>
        <p:spPr>
          <a:xfrm flipV="1">
            <a:off x="5877282" y="6191736"/>
            <a:ext cx="625118" cy="171029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42373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1175040" y="2253600"/>
            <a:ext cx="10949400" cy="1035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de-DE" sz="5000" spc="-1" dirty="0">
                <a:solidFill>
                  <a:srgbClr val="000000"/>
                </a:solidFill>
                <a:latin typeface="Brandon Grotesque Black"/>
                <a:ea typeface="MS PGothic"/>
              </a:rPr>
              <a:t>Implementation</a:t>
            </a:r>
            <a:endParaRPr lang="de-DE" sz="5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1659D906-7D83-4B33-BAF7-6646A4861FA9}"/>
              </a:ext>
            </a:extLst>
          </p:cNvPr>
          <p:cNvSpPr/>
          <p:nvPr/>
        </p:nvSpPr>
        <p:spPr>
          <a:xfrm>
            <a:off x="12513580" y="9122940"/>
            <a:ext cx="2999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pc="-1" dirty="0">
                <a:solidFill>
                  <a:srgbClr val="000000"/>
                </a:solidFill>
                <a:latin typeface="Palatino Linotype"/>
                <a:ea typeface="MS PGothic"/>
              </a:rPr>
              <a:t>5</a:t>
            </a:r>
            <a:endParaRPr lang="de-AT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E7A9FD14-79D5-4C43-BE70-A793FDDD2D0D}"/>
              </a:ext>
            </a:extLst>
          </p:cNvPr>
          <p:cNvSpPr txBox="1"/>
          <p:nvPr/>
        </p:nvSpPr>
        <p:spPr>
          <a:xfrm>
            <a:off x="244705" y="8708786"/>
            <a:ext cx="55920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Palatino"/>
              </a:rPr>
              <a:t>F. </a:t>
            </a:r>
            <a:r>
              <a:rPr lang="en-US" sz="1200" dirty="0" err="1">
                <a:latin typeface="Palatino"/>
              </a:rPr>
              <a:t>Krummenacher</a:t>
            </a:r>
            <a:r>
              <a:rPr lang="en-US" sz="1200" dirty="0">
                <a:latin typeface="Palatino"/>
              </a:rPr>
              <a:t>, “Pixel detectors with local intelligence: an IC designer point of view,” </a:t>
            </a:r>
            <a:r>
              <a:rPr lang="en-US" sz="1200" i="1" dirty="0">
                <a:latin typeface="Palatino"/>
              </a:rPr>
              <a:t>NIM A </a:t>
            </a:r>
            <a:r>
              <a:rPr lang="en-US" sz="1200" dirty="0">
                <a:latin typeface="Palatino"/>
              </a:rPr>
              <a:t>vol. 305, no. 3, pp. 527–532, Aug. 1991, </a:t>
            </a:r>
            <a:r>
              <a:rPr lang="en-US" sz="1200" dirty="0" err="1">
                <a:latin typeface="Palatino"/>
              </a:rPr>
              <a:t>doi</a:t>
            </a:r>
            <a:r>
              <a:rPr lang="en-US" sz="1200" dirty="0">
                <a:latin typeface="Palatino"/>
              </a:rPr>
              <a:t>: </a:t>
            </a:r>
            <a:r>
              <a:rPr lang="en-US" sz="1200" dirty="0">
                <a:latin typeface="Palatino"/>
                <a:hlinkClick r:id="rId2"/>
              </a:rPr>
              <a:t>10.1016/0168-9002(91)90152-G</a:t>
            </a:r>
            <a:r>
              <a:rPr lang="en-US" sz="1200" dirty="0">
                <a:latin typeface="Palatino"/>
              </a:rPr>
              <a:t>.</a:t>
            </a:r>
            <a:endParaRPr lang="en-US" sz="1200" dirty="0">
              <a:effectLst/>
              <a:latin typeface="Palatino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0183E58F-59D8-43D5-BA8C-D302C2E17B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025" y="4275148"/>
            <a:ext cx="4929976" cy="4209771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0DD48D43-B51E-4C9B-ABD5-07D2FC8ED33F}"/>
              </a:ext>
            </a:extLst>
          </p:cNvPr>
          <p:cNvSpPr txBox="1"/>
          <p:nvPr/>
        </p:nvSpPr>
        <p:spPr>
          <a:xfrm>
            <a:off x="1033153" y="3497282"/>
            <a:ext cx="46254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>
                <a:latin typeface="Palatino"/>
              </a:rPr>
              <a:t>Typical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circuit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for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single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particle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detection</a:t>
            </a:r>
            <a:r>
              <a:rPr lang="de-DE" dirty="0">
                <a:latin typeface="Palatino"/>
              </a:rPr>
              <a:t>. </a:t>
            </a:r>
            <a:r>
              <a:rPr lang="de-DE" dirty="0" err="1">
                <a:latin typeface="Palatino"/>
              </a:rPr>
              <a:t>Current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pulses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are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detected</a:t>
            </a:r>
            <a:r>
              <a:rPr lang="de-DE" dirty="0">
                <a:latin typeface="Palatino"/>
              </a:rPr>
              <a:t>, </a:t>
            </a:r>
            <a:r>
              <a:rPr lang="de-DE" dirty="0" err="1">
                <a:latin typeface="Palatino"/>
              </a:rPr>
              <a:t>dark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current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is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suppressed</a:t>
            </a:r>
            <a:r>
              <a:rPr lang="de-DE" dirty="0">
                <a:latin typeface="Palatino"/>
              </a:rPr>
              <a:t>.</a:t>
            </a:r>
            <a:endParaRPr lang="en-US" dirty="0">
              <a:latin typeface="Palatino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79A3B83-D01D-47CF-9147-85BDEAE52A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5179" y="4548231"/>
            <a:ext cx="5778767" cy="3722916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D0B6075C-5A07-4CD5-ABEA-433AAA2C0CBE}"/>
              </a:ext>
            </a:extLst>
          </p:cNvPr>
          <p:cNvSpPr/>
          <p:nvPr/>
        </p:nvSpPr>
        <p:spPr>
          <a:xfrm>
            <a:off x="6823695" y="8661275"/>
            <a:ext cx="520007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latin typeface="Palatino"/>
              </a:rPr>
              <a:t>G. Mazza </a:t>
            </a:r>
            <a:r>
              <a:rPr lang="en-US" sz="1200" i="1" dirty="0">
                <a:latin typeface="Palatino"/>
              </a:rPr>
              <a:t>et al.</a:t>
            </a:r>
            <a:r>
              <a:rPr lang="en-US" sz="1200" dirty="0">
                <a:latin typeface="Palatino"/>
              </a:rPr>
              <a:t>, “A 64-channel wide dynamic range charge measurement ASIC for strip and pixel ionization detectors,” in </a:t>
            </a:r>
            <a:r>
              <a:rPr lang="en-US" sz="1200" i="1" dirty="0">
                <a:latin typeface="Palatino"/>
              </a:rPr>
              <a:t>IEEE Symposium Conference Record Nuclear Science 2004.</a:t>
            </a:r>
            <a:r>
              <a:rPr lang="en-US" sz="1200" dirty="0">
                <a:latin typeface="Palatino"/>
              </a:rPr>
              <a:t>, Oct. 2004, pp. 964-968 Vol. 2. </a:t>
            </a:r>
            <a:r>
              <a:rPr lang="en-US" sz="1200" dirty="0" err="1">
                <a:latin typeface="Palatino"/>
              </a:rPr>
              <a:t>doi</a:t>
            </a:r>
            <a:r>
              <a:rPr lang="en-US" sz="1200" dirty="0">
                <a:latin typeface="Palatino"/>
              </a:rPr>
              <a:t>: </a:t>
            </a:r>
            <a:r>
              <a:rPr lang="en-US" sz="1200" dirty="0">
                <a:latin typeface="Palatino"/>
                <a:hlinkClick r:id="rId5"/>
              </a:rPr>
              <a:t>10.1109/NSSMIC.2004.1462367</a:t>
            </a:r>
            <a:r>
              <a:rPr lang="en-US" sz="1200" dirty="0">
                <a:latin typeface="Palatino"/>
              </a:rPr>
              <a:t>.</a:t>
            </a:r>
            <a:endParaRPr lang="en-US" sz="1200" dirty="0">
              <a:effectLst/>
              <a:latin typeface="Palatino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30F088E-83E3-401E-AE40-CD1384577BF0}"/>
              </a:ext>
            </a:extLst>
          </p:cNvPr>
          <p:cNvSpPr txBox="1"/>
          <p:nvPr/>
        </p:nvSpPr>
        <p:spPr>
          <a:xfrm>
            <a:off x="7034150" y="3488490"/>
            <a:ext cx="46254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Palatino"/>
              </a:rPr>
              <a:t>Circuit </a:t>
            </a:r>
            <a:r>
              <a:rPr lang="de-DE" dirty="0" err="1">
                <a:latin typeface="Palatino"/>
              </a:rPr>
              <a:t>used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for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ionization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chambers</a:t>
            </a:r>
            <a:r>
              <a:rPr lang="de-DE" dirty="0">
                <a:latin typeface="Palatino"/>
              </a:rPr>
              <a:t> at </a:t>
            </a:r>
            <a:r>
              <a:rPr lang="de-DE" dirty="0" err="1">
                <a:latin typeface="Palatino"/>
              </a:rPr>
              <a:t>clinical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rates</a:t>
            </a:r>
            <a:r>
              <a:rPr lang="de-DE" dirty="0">
                <a:latin typeface="Palatino"/>
              </a:rPr>
              <a:t>: DC </a:t>
            </a:r>
            <a:r>
              <a:rPr lang="de-DE" dirty="0" err="1">
                <a:latin typeface="Palatino"/>
              </a:rPr>
              <a:t>current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is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measured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using</a:t>
            </a:r>
            <a:r>
              <a:rPr lang="de-DE" dirty="0">
                <a:latin typeface="Palatino"/>
              </a:rPr>
              <a:t> a </a:t>
            </a:r>
            <a:r>
              <a:rPr lang="de-DE" dirty="0" err="1">
                <a:latin typeface="Palatino"/>
              </a:rPr>
              <a:t>current-to-frequency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converter</a:t>
            </a:r>
            <a:r>
              <a:rPr lang="de-DE" dirty="0">
                <a:latin typeface="Palatino"/>
              </a:rPr>
              <a:t>.</a:t>
            </a:r>
            <a:endParaRPr lang="en-US" dirty="0">
              <a:latin typeface="Palatino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EAF8BB1F-1CB1-47BD-BC93-5DC493031399}"/>
              </a:ext>
            </a:extLst>
          </p:cNvPr>
          <p:cNvSpPr/>
          <p:nvPr/>
        </p:nvSpPr>
        <p:spPr>
          <a:xfrm>
            <a:off x="3129148" y="5628904"/>
            <a:ext cx="1157844" cy="1128156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5CA9C3F1-095E-4C5A-A7D4-55865E05EF99}"/>
              </a:ext>
            </a:extLst>
          </p:cNvPr>
          <p:cNvSpPr/>
          <p:nvPr/>
        </p:nvSpPr>
        <p:spPr>
          <a:xfrm>
            <a:off x="7768177" y="5379523"/>
            <a:ext cx="1506451" cy="1377538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83C59404-B7E0-4805-93EA-DFAC09785B3E}"/>
              </a:ext>
            </a:extLst>
          </p:cNvPr>
          <p:cNvSpPr txBox="1"/>
          <p:nvPr/>
        </p:nvSpPr>
        <p:spPr>
          <a:xfrm>
            <a:off x="5320145" y="5759532"/>
            <a:ext cx="1212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Palatino"/>
              </a:rPr>
              <a:t>Integrator</a:t>
            </a:r>
            <a:endParaRPr lang="en-US" dirty="0">
              <a:latin typeface="Palatino"/>
            </a:endParaRPr>
          </a:p>
        </p:txBody>
      </p: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C84DD5ED-DD79-4906-954D-95CA67236A38}"/>
              </a:ext>
            </a:extLst>
          </p:cNvPr>
          <p:cNvCxnSpPr>
            <a:endCxn id="8" idx="3"/>
          </p:cNvCxnSpPr>
          <p:nvPr/>
        </p:nvCxnSpPr>
        <p:spPr>
          <a:xfrm flipH="1">
            <a:off x="4286992" y="5991101"/>
            <a:ext cx="991590" cy="20188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1343B5CE-31D6-41AE-B69E-0C1E7945F346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6532336" y="5944198"/>
            <a:ext cx="1193884" cy="40118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85029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1175040" y="2253600"/>
            <a:ext cx="10949400" cy="1035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de-DE" sz="5000" spc="-1" dirty="0">
                <a:solidFill>
                  <a:srgbClr val="000000"/>
                </a:solidFill>
                <a:latin typeface="Brandon Grotesque Black"/>
                <a:ea typeface="MS PGothic"/>
              </a:rPr>
              <a:t>Implementation</a:t>
            </a:r>
            <a:endParaRPr lang="de-DE" sz="5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1659D906-7D83-4B33-BAF7-6646A4861FA9}"/>
              </a:ext>
            </a:extLst>
          </p:cNvPr>
          <p:cNvSpPr/>
          <p:nvPr/>
        </p:nvSpPr>
        <p:spPr>
          <a:xfrm>
            <a:off x="12513580" y="9122940"/>
            <a:ext cx="2999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pc="-1" dirty="0">
                <a:solidFill>
                  <a:srgbClr val="000000"/>
                </a:solidFill>
                <a:latin typeface="Palatino Linotype"/>
                <a:ea typeface="MS PGothic"/>
              </a:rPr>
              <a:t>6</a:t>
            </a:r>
            <a:endParaRPr lang="de-AT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0DD48D43-B51E-4C9B-ABD5-07D2FC8ED33F}"/>
              </a:ext>
            </a:extLst>
          </p:cNvPr>
          <p:cNvSpPr txBox="1"/>
          <p:nvPr/>
        </p:nvSpPr>
        <p:spPr>
          <a:xfrm>
            <a:off x="609240" y="3735156"/>
            <a:ext cx="46254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Palatino"/>
              </a:rPr>
              <a:t>Orange </a:t>
            </a:r>
            <a:r>
              <a:rPr lang="de-DE" dirty="0" err="1">
                <a:latin typeface="Palatino"/>
              </a:rPr>
              <a:t>parts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are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for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dark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current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compensation</a:t>
            </a:r>
            <a:r>
              <a:rPr lang="de-DE" dirty="0">
                <a:latin typeface="Palatino"/>
              </a:rPr>
              <a:t>. Can </a:t>
            </a:r>
            <a:r>
              <a:rPr lang="de-DE" dirty="0" err="1">
                <a:latin typeface="Palatino"/>
              </a:rPr>
              <a:t>we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get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rid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of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the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dark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current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of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our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sensors</a:t>
            </a:r>
            <a:r>
              <a:rPr lang="de-DE" dirty="0">
                <a:latin typeface="Palatino"/>
              </a:rPr>
              <a:t>?</a:t>
            </a:r>
            <a:endParaRPr lang="en-US" dirty="0">
              <a:latin typeface="Palatino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30F088E-83E3-401E-AE40-CD1384577BF0}"/>
              </a:ext>
            </a:extLst>
          </p:cNvPr>
          <p:cNvSpPr txBox="1"/>
          <p:nvPr/>
        </p:nvSpPr>
        <p:spPr>
          <a:xfrm>
            <a:off x="7000212" y="3762729"/>
            <a:ext cx="46254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>
                <a:latin typeface="Palatino"/>
              </a:rPr>
              <a:t>Without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dark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current</a:t>
            </a:r>
            <a:r>
              <a:rPr lang="de-DE" dirty="0">
                <a:latin typeface="Palatino"/>
              </a:rPr>
              <a:t>, </a:t>
            </a:r>
            <a:r>
              <a:rPr lang="de-DE" dirty="0" err="1">
                <a:latin typeface="Palatino"/>
              </a:rPr>
              <a:t>we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can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use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the</a:t>
            </a:r>
            <a:r>
              <a:rPr lang="de-DE" dirty="0">
                <a:latin typeface="Palatino"/>
              </a:rPr>
              <a:t> same </a:t>
            </a:r>
            <a:r>
              <a:rPr lang="de-DE" dirty="0" err="1">
                <a:latin typeface="Palatino"/>
              </a:rPr>
              <a:t>circuit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for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single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particle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detection</a:t>
            </a:r>
            <a:r>
              <a:rPr lang="de-DE" dirty="0">
                <a:latin typeface="Palatino"/>
              </a:rPr>
              <a:t> and </a:t>
            </a:r>
            <a:r>
              <a:rPr lang="de-DE" dirty="0" err="1">
                <a:latin typeface="Palatino"/>
              </a:rPr>
              <a:t>current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measurements</a:t>
            </a:r>
            <a:r>
              <a:rPr lang="de-DE" dirty="0">
                <a:latin typeface="Palatino"/>
              </a:rPr>
              <a:t>.</a:t>
            </a:r>
            <a:endParaRPr lang="en-US" dirty="0">
              <a:latin typeface="Palatino"/>
            </a:endParaRP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A9285A48-7908-4DF0-91EF-CE632C1F775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557" y="5095115"/>
            <a:ext cx="4485201" cy="3742429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76FDCB2F-2CF8-4D41-9F37-F6A61F9380E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0212" y="4981810"/>
            <a:ext cx="4381995" cy="1958667"/>
          </a:xfrm>
          <a:prstGeom prst="rect">
            <a:avLst/>
          </a:prstGeom>
        </p:spPr>
      </p:pic>
      <p:sp>
        <p:nvSpPr>
          <p:cNvPr id="19" name="Pfeil: nach rechts 18">
            <a:extLst>
              <a:ext uri="{FF2B5EF4-FFF2-40B4-BE49-F238E27FC236}">
                <a16:creationId xmlns:a16="http://schemas.microsoft.com/office/drawing/2014/main" id="{70123476-703C-4EF9-BF03-221FAF446A82}"/>
              </a:ext>
            </a:extLst>
          </p:cNvPr>
          <p:cNvSpPr/>
          <p:nvPr/>
        </p:nvSpPr>
        <p:spPr>
          <a:xfrm>
            <a:off x="5905665" y="5913261"/>
            <a:ext cx="611579" cy="7250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1CF5F90D-44C2-4790-8F56-8F2D9315AC5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0212" y="7157770"/>
            <a:ext cx="5314501" cy="1965170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2F3243A1-0A07-4507-9A73-FC1CDECFC55B}"/>
              </a:ext>
            </a:extLst>
          </p:cNvPr>
          <p:cNvSpPr/>
          <p:nvPr/>
        </p:nvSpPr>
        <p:spPr>
          <a:xfrm>
            <a:off x="9581881" y="6985715"/>
            <a:ext cx="2832265" cy="233944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41B536C3-3369-403D-ABEC-3357B508BDA9}"/>
              </a:ext>
            </a:extLst>
          </p:cNvPr>
          <p:cNvCxnSpPr/>
          <p:nvPr/>
        </p:nvCxnSpPr>
        <p:spPr>
          <a:xfrm>
            <a:off x="10129652" y="6258296"/>
            <a:ext cx="308758" cy="76002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feld 14">
            <a:extLst>
              <a:ext uri="{FF2B5EF4-FFF2-40B4-BE49-F238E27FC236}">
                <a16:creationId xmlns:a16="http://schemas.microsoft.com/office/drawing/2014/main" id="{767A4F0B-81BD-4A9E-9891-7150977DE56D}"/>
              </a:ext>
            </a:extLst>
          </p:cNvPr>
          <p:cNvSpPr txBox="1"/>
          <p:nvPr/>
        </p:nvSpPr>
        <p:spPr>
          <a:xfrm>
            <a:off x="5252561" y="9001990"/>
            <a:ext cx="42298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 err="1">
                <a:latin typeface="Palatino"/>
              </a:rPr>
              <a:t>Commercially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available</a:t>
            </a:r>
            <a:r>
              <a:rPr lang="de-DE" dirty="0">
                <a:latin typeface="Palatino"/>
              </a:rPr>
              <a:t> </a:t>
            </a:r>
            <a:r>
              <a:rPr lang="de-DE" dirty="0" err="1">
                <a:latin typeface="Palatino"/>
              </a:rPr>
              <a:t>circuit</a:t>
            </a:r>
            <a:r>
              <a:rPr lang="de-DE" dirty="0">
                <a:latin typeface="Palatino"/>
              </a:rPr>
              <a:t>. AD8488 </a:t>
            </a:r>
            <a:r>
              <a:rPr lang="de-DE" dirty="0" err="1">
                <a:latin typeface="Palatino"/>
              </a:rPr>
              <a:t>contains</a:t>
            </a:r>
            <a:r>
              <a:rPr lang="de-DE" dirty="0">
                <a:latin typeface="Palatino"/>
              </a:rPr>
              <a:t> 128 </a:t>
            </a:r>
            <a:r>
              <a:rPr lang="de-DE" dirty="0" err="1">
                <a:latin typeface="Palatino"/>
              </a:rPr>
              <a:t>channels</a:t>
            </a:r>
            <a:r>
              <a:rPr lang="de-DE" dirty="0">
                <a:latin typeface="Palatino"/>
              </a:rPr>
              <a:t> plus multiplexer.</a:t>
            </a:r>
            <a:endParaRPr lang="en-US" dirty="0">
              <a:latin typeface="Palatino"/>
            </a:endParaRPr>
          </a:p>
        </p:txBody>
      </p:sp>
    </p:spTree>
    <p:extLst>
      <p:ext uri="{BB962C8B-B14F-4D97-AF65-F5344CB8AC3E}">
        <p14:creationId xmlns:p14="http://schemas.microsoft.com/office/powerpoint/2010/main" val="2276353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651996" y="2352587"/>
            <a:ext cx="11700808" cy="73147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de-DE" sz="5000" spc="-1" dirty="0" err="1">
                <a:solidFill>
                  <a:srgbClr val="000000"/>
                </a:solidFill>
                <a:latin typeface="Brandon Grotesque Black"/>
                <a:ea typeface="MS PGothic"/>
              </a:rPr>
              <a:t>How</a:t>
            </a:r>
            <a:r>
              <a:rPr lang="de-DE" sz="5000" spc="-1" dirty="0">
                <a:solidFill>
                  <a:srgbClr val="000000"/>
                </a:solidFill>
                <a:latin typeface="Brandon Grotesque Black"/>
                <a:ea typeface="MS PGothic"/>
              </a:rPr>
              <a:t> </a:t>
            </a:r>
            <a:r>
              <a:rPr lang="de-DE" sz="5000" spc="-1" dirty="0" err="1">
                <a:solidFill>
                  <a:srgbClr val="000000"/>
                </a:solidFill>
                <a:latin typeface="Brandon Grotesque Black"/>
                <a:ea typeface="MS PGothic"/>
              </a:rPr>
              <a:t>to</a:t>
            </a:r>
            <a:r>
              <a:rPr lang="de-DE" sz="5000" spc="-1" dirty="0">
                <a:solidFill>
                  <a:srgbClr val="000000"/>
                </a:solidFill>
                <a:latin typeface="Brandon Grotesque Black"/>
                <a:ea typeface="MS PGothic"/>
              </a:rPr>
              <a:t> </a:t>
            </a:r>
            <a:r>
              <a:rPr lang="de-DE" sz="5000" spc="-1" dirty="0" err="1">
                <a:solidFill>
                  <a:srgbClr val="000000"/>
                </a:solidFill>
                <a:latin typeface="Brandon Grotesque Black"/>
                <a:ea typeface="MS PGothic"/>
              </a:rPr>
              <a:t>eliminate</a:t>
            </a:r>
            <a:r>
              <a:rPr lang="de-DE" sz="5000" spc="-1" dirty="0">
                <a:solidFill>
                  <a:srgbClr val="000000"/>
                </a:solidFill>
                <a:latin typeface="Brandon Grotesque Black"/>
                <a:ea typeface="MS PGothic"/>
              </a:rPr>
              <a:t> </a:t>
            </a:r>
            <a:r>
              <a:rPr lang="de-DE" sz="5000" spc="-1" dirty="0" err="1">
                <a:solidFill>
                  <a:srgbClr val="000000"/>
                </a:solidFill>
                <a:latin typeface="Brandon Grotesque Black"/>
                <a:ea typeface="MS PGothic"/>
              </a:rPr>
              <a:t>the</a:t>
            </a:r>
            <a:r>
              <a:rPr lang="de-DE" sz="5000" spc="-1" dirty="0">
                <a:solidFill>
                  <a:srgbClr val="000000"/>
                </a:solidFill>
                <a:latin typeface="Brandon Grotesque Black"/>
                <a:ea typeface="MS PGothic"/>
              </a:rPr>
              <a:t> </a:t>
            </a:r>
            <a:r>
              <a:rPr lang="de-DE" sz="5000" spc="-1" dirty="0" err="1">
                <a:solidFill>
                  <a:srgbClr val="000000"/>
                </a:solidFill>
                <a:latin typeface="Brandon Grotesque Black"/>
                <a:ea typeface="MS PGothic"/>
              </a:rPr>
              <a:t>dark</a:t>
            </a:r>
            <a:r>
              <a:rPr lang="de-DE" sz="5000" spc="-1" dirty="0">
                <a:solidFill>
                  <a:srgbClr val="000000"/>
                </a:solidFill>
                <a:latin typeface="Brandon Grotesque Black"/>
                <a:ea typeface="MS PGothic"/>
              </a:rPr>
              <a:t> </a:t>
            </a:r>
            <a:r>
              <a:rPr lang="de-DE" sz="5000" spc="-1" dirty="0" err="1">
                <a:solidFill>
                  <a:srgbClr val="000000"/>
                </a:solidFill>
                <a:latin typeface="Brandon Grotesque Black"/>
                <a:ea typeface="MS PGothic"/>
              </a:rPr>
              <a:t>current</a:t>
            </a:r>
            <a:r>
              <a:rPr lang="de-DE" sz="5000" spc="-1" dirty="0">
                <a:solidFill>
                  <a:srgbClr val="000000"/>
                </a:solidFill>
                <a:latin typeface="Brandon Grotesque Black"/>
                <a:ea typeface="MS PGothic"/>
              </a:rPr>
              <a:t>? Use </a:t>
            </a:r>
            <a:r>
              <a:rPr lang="de-DE" sz="5000" spc="-1" dirty="0" err="1">
                <a:solidFill>
                  <a:srgbClr val="000000"/>
                </a:solidFill>
                <a:latin typeface="Brandon Grotesque Black"/>
                <a:ea typeface="MS PGothic"/>
              </a:rPr>
              <a:t>SiC</a:t>
            </a:r>
            <a:r>
              <a:rPr lang="de-DE" sz="5000" spc="-1" dirty="0">
                <a:solidFill>
                  <a:srgbClr val="000000"/>
                </a:solidFill>
                <a:latin typeface="Brandon Grotesque Black"/>
                <a:ea typeface="MS PGothic"/>
              </a:rPr>
              <a:t>!</a:t>
            </a:r>
            <a:endParaRPr lang="en-US" sz="5000" spc="-1" dirty="0">
              <a:solidFill>
                <a:srgbClr val="000000"/>
              </a:solidFill>
              <a:latin typeface="Brandon Grotesque Black"/>
              <a:ea typeface="MS PGothic"/>
            </a:endParaRPr>
          </a:p>
        </p:txBody>
      </p:sp>
      <p:sp>
        <p:nvSpPr>
          <p:cNvPr id="19" name="Inhaltsplatzhalter 1">
            <a:extLst>
              <a:ext uri="{FF2B5EF4-FFF2-40B4-BE49-F238E27FC236}">
                <a16:creationId xmlns:a16="http://schemas.microsoft.com/office/drawing/2014/main" id="{17662322-275B-41D5-A81C-446BE09A9581}"/>
              </a:ext>
            </a:extLst>
          </p:cNvPr>
          <p:cNvSpPr txBox="1">
            <a:spLocks/>
          </p:cNvSpPr>
          <p:nvPr/>
        </p:nvSpPr>
        <p:spPr>
          <a:xfrm>
            <a:off x="7129415" y="3975551"/>
            <a:ext cx="5440477" cy="384654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322" dirty="0">
                <a:solidFill>
                  <a:srgbClr val="000000"/>
                </a:solidFill>
                <a:latin typeface="Palatino Linotype" panose="02040502050505030304" pitchFamily="18" charset="0"/>
              </a:rPr>
              <a:t>Current measured using a 3x3 mm², 50 um thick </a:t>
            </a:r>
            <a:r>
              <a:rPr lang="en-US" sz="2322" dirty="0" err="1">
                <a:solidFill>
                  <a:srgbClr val="000000"/>
                </a:solidFill>
                <a:latin typeface="Palatino Linotype" panose="02040502050505030304" pitchFamily="18" charset="0"/>
              </a:rPr>
              <a:t>SiC</a:t>
            </a:r>
            <a:r>
              <a:rPr lang="en-US" sz="2322" dirty="0">
                <a:solidFill>
                  <a:srgbClr val="000000"/>
                </a:solidFill>
                <a:latin typeface="Palatino Linotype" panose="02040502050505030304" pitchFamily="18" charset="0"/>
              </a:rPr>
              <a:t>  detector obtained from CNM </a:t>
            </a:r>
            <a:endParaRPr lang="en-US" sz="4644" dirty="0">
              <a:solidFill>
                <a:prstClr val="black"/>
              </a:solidFill>
              <a:latin typeface="Lohit Devanagari"/>
            </a:endParaRPr>
          </a:p>
          <a:p>
            <a:pPr marL="0" indent="0">
              <a:buNone/>
            </a:pPr>
            <a:endParaRPr lang="en-US" sz="2322" dirty="0">
              <a:latin typeface="Palatino"/>
            </a:endParaRPr>
          </a:p>
          <a:p>
            <a:pPr marL="0" indent="0">
              <a:buNone/>
            </a:pPr>
            <a:r>
              <a:rPr lang="en-US" sz="2322" dirty="0">
                <a:latin typeface="Palatino"/>
              </a:rPr>
              <a:t>For 1 MeV equivalent Neutron fluences up to 10</a:t>
            </a:r>
            <a:r>
              <a:rPr lang="en-US" sz="2322" baseline="30000" dirty="0">
                <a:latin typeface="Palatino"/>
              </a:rPr>
              <a:t>16</a:t>
            </a:r>
            <a:r>
              <a:rPr lang="en-US" sz="2322" dirty="0">
                <a:latin typeface="Palatino"/>
              </a:rPr>
              <a:t> </a:t>
            </a:r>
            <a:r>
              <a:rPr lang="en-US" sz="2322" dirty="0" err="1">
                <a:latin typeface="Palatino"/>
              </a:rPr>
              <a:t>SiC</a:t>
            </a:r>
            <a:r>
              <a:rPr lang="en-US" sz="2322" dirty="0">
                <a:latin typeface="Palatino"/>
              </a:rPr>
              <a:t> has a </a:t>
            </a:r>
            <a:r>
              <a:rPr lang="en-US" sz="2322" dirty="0" err="1">
                <a:latin typeface="Palatino"/>
              </a:rPr>
              <a:t>darkcurrent</a:t>
            </a:r>
            <a:r>
              <a:rPr lang="en-US" sz="2322" dirty="0">
                <a:latin typeface="Palatino"/>
              </a:rPr>
              <a:t> is below 1pA/mm² </a:t>
            </a:r>
          </a:p>
          <a:p>
            <a:endParaRPr lang="en-US" sz="2322" dirty="0">
              <a:latin typeface="Palatino"/>
            </a:endParaRPr>
          </a:p>
          <a:p>
            <a:endParaRPr lang="en-US" sz="2322" dirty="0">
              <a:latin typeface="Palatino"/>
            </a:endParaRPr>
          </a:p>
          <a:p>
            <a:pPr>
              <a:lnSpc>
                <a:spcPct val="120000"/>
              </a:lnSpc>
              <a:spcBef>
                <a:spcPts val="387"/>
              </a:spcBef>
            </a:pPr>
            <a:endParaRPr lang="en-US" sz="2322" dirty="0">
              <a:latin typeface="Palatino"/>
            </a:endParaRPr>
          </a:p>
          <a:p>
            <a:pPr marL="0" indent="0">
              <a:lnSpc>
                <a:spcPct val="120000"/>
              </a:lnSpc>
              <a:spcBef>
                <a:spcPts val="387"/>
              </a:spcBef>
              <a:buNone/>
            </a:pPr>
            <a:endParaRPr lang="en-US" sz="2322" dirty="0">
              <a:latin typeface="Palatino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0EFD49F5-A06D-43B0-AD8C-A09FE4EDEC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66" y="3866577"/>
            <a:ext cx="6790762" cy="536466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8CE1F611-CFD5-4F76-9E9C-095E3A421583}"/>
              </a:ext>
            </a:extLst>
          </p:cNvPr>
          <p:cNvSpPr/>
          <p:nvPr/>
        </p:nvSpPr>
        <p:spPr>
          <a:xfrm>
            <a:off x="12513580" y="9122940"/>
            <a:ext cx="2999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pc="-1" dirty="0">
                <a:solidFill>
                  <a:srgbClr val="000000"/>
                </a:solidFill>
                <a:latin typeface="Palatino Linotype"/>
                <a:ea typeface="MS PGothic"/>
              </a:rPr>
              <a:t>7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5600495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1175040" y="2253600"/>
            <a:ext cx="10949400" cy="1035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sz="4300" spc="-1" dirty="0">
                <a:solidFill>
                  <a:srgbClr val="000000"/>
                </a:solidFill>
                <a:latin typeface="Brandon Grotesque Black"/>
                <a:ea typeface="MS PGothic"/>
              </a:rPr>
              <a:t>No Need for an ASIC: AD8488 as Frontend</a:t>
            </a:r>
            <a:endParaRPr lang="de-DE" sz="43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034F8B3A-3720-495D-B11F-CD61B2CF80C9}"/>
              </a:ext>
            </a:extLst>
          </p:cNvPr>
          <p:cNvSpPr/>
          <p:nvPr/>
        </p:nvSpPr>
        <p:spPr>
          <a:xfrm>
            <a:off x="652379" y="3529682"/>
            <a:ext cx="12007635" cy="2759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2800" spc="-1" dirty="0">
                <a:solidFill>
                  <a:srgbClr val="000000"/>
                </a:solidFill>
                <a:latin typeface="Palatino"/>
                <a:ea typeface="MS PGothic"/>
              </a:rPr>
              <a:t>Input referred noise: 993 electrons/sample (at </a:t>
            </a:r>
            <a:r>
              <a:rPr lang="de-AT" sz="2800" spc="-1" dirty="0">
                <a:solidFill>
                  <a:srgbClr val="000000"/>
                </a:solidFill>
                <a:latin typeface="Palatino"/>
                <a:ea typeface="MS PGothic"/>
              </a:rPr>
              <a:t>38pF </a:t>
            </a:r>
            <a:r>
              <a:rPr lang="de-AT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input</a:t>
            </a:r>
            <a:r>
              <a:rPr lang="de-AT" sz="2800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AT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capacitance</a:t>
            </a:r>
            <a:r>
              <a:rPr lang="de-AT" sz="2800" spc="-1" dirty="0">
                <a:solidFill>
                  <a:srgbClr val="000000"/>
                </a:solidFill>
                <a:latin typeface="Palatino"/>
                <a:ea typeface="MS PGothic"/>
              </a:rPr>
              <a:t>)</a:t>
            </a:r>
            <a:endParaRPr lang="de-AT" sz="2800" spc="-1" dirty="0"/>
          </a:p>
          <a:p>
            <a:pPr marL="457200" indent="-457200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2800" spc="-1" dirty="0">
                <a:solidFill>
                  <a:srgbClr val="000000"/>
                </a:solidFill>
                <a:latin typeface="Palatino"/>
                <a:ea typeface="MS PGothic"/>
              </a:rPr>
              <a:t>128 input channels integrator with integrate/hold and MUX elements</a:t>
            </a:r>
            <a:endParaRPr lang="de-AT" sz="2800" spc="-1" dirty="0"/>
          </a:p>
          <a:p>
            <a:pPr marL="457200" indent="-457200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2800" spc="-1" dirty="0">
                <a:solidFill>
                  <a:srgbClr val="000000"/>
                </a:solidFill>
                <a:latin typeface="Palatino"/>
                <a:ea typeface="MS PGothic"/>
              </a:rPr>
              <a:t>Up to 37 kHz sampling rate (&gt; 12µs integration, 15µs readout)</a:t>
            </a:r>
            <a:endParaRPr lang="de-AT" sz="2800" spc="-1" dirty="0"/>
          </a:p>
          <a:p>
            <a:pPr marL="457200" indent="-457200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2800" spc="-1" dirty="0">
                <a:solidFill>
                  <a:srgbClr val="000000"/>
                </a:solidFill>
                <a:latin typeface="Palatino"/>
                <a:ea typeface="MS PGothic"/>
              </a:rPr>
              <a:t>Selectable amplification. Full range current from +/- 3.6 </a:t>
            </a:r>
            <a:r>
              <a:rPr lang="en-US" sz="2800" spc="-1" dirty="0" err="1">
                <a:solidFill>
                  <a:srgbClr val="000000"/>
                </a:solidFill>
                <a:latin typeface="Palatino"/>
                <a:ea typeface="MS PGothic"/>
              </a:rPr>
              <a:t>nA</a:t>
            </a:r>
            <a:r>
              <a:rPr lang="en-US" sz="2800" spc="-1" dirty="0">
                <a:solidFill>
                  <a:srgbClr val="000000"/>
                </a:solidFill>
                <a:latin typeface="Palatino"/>
                <a:ea typeface="MS PGothic"/>
              </a:rPr>
              <a:t> To +/- 1.8 µA</a:t>
            </a:r>
            <a:endParaRPr lang="de-AT" sz="2800" spc="-1" dirty="0"/>
          </a:p>
          <a:p>
            <a:pPr marL="457200" indent="-457200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endParaRPr lang="de-AT" sz="2800" b="1" spc="-1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08F0B977-C71B-4E7E-AA6A-DF1F058EE9A7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816066" y="6301655"/>
            <a:ext cx="9824549" cy="3190617"/>
          </a:xfrm>
          <a:prstGeom prst="rect">
            <a:avLst/>
          </a:prstGeom>
          <a:ln w="0">
            <a:noFill/>
          </a:ln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DB6E09ED-CA80-4243-A777-23F85BB32ADF}"/>
              </a:ext>
            </a:extLst>
          </p:cNvPr>
          <p:cNvSpPr/>
          <p:nvPr/>
        </p:nvSpPr>
        <p:spPr>
          <a:xfrm>
            <a:off x="12513580" y="912294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8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494958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" name="Grafik 221"/>
          <p:cNvPicPr/>
          <p:nvPr/>
        </p:nvPicPr>
        <p:blipFill>
          <a:blip r:embed="rId2"/>
          <a:stretch/>
        </p:blipFill>
        <p:spPr>
          <a:xfrm>
            <a:off x="6660000" y="3564360"/>
            <a:ext cx="3939480" cy="4199040"/>
          </a:xfrm>
          <a:prstGeom prst="rect">
            <a:avLst/>
          </a:prstGeom>
          <a:ln w="0">
            <a:noFill/>
          </a:ln>
        </p:spPr>
      </p:pic>
      <p:pic>
        <p:nvPicPr>
          <p:cNvPr id="223" name="Grafik 222"/>
          <p:cNvPicPr/>
          <p:nvPr/>
        </p:nvPicPr>
        <p:blipFill>
          <a:blip r:embed="rId3"/>
          <a:stretch/>
        </p:blipFill>
        <p:spPr>
          <a:xfrm>
            <a:off x="540000" y="3960000"/>
            <a:ext cx="5565600" cy="3226680"/>
          </a:xfrm>
          <a:prstGeom prst="rect">
            <a:avLst/>
          </a:prstGeom>
          <a:ln w="0">
            <a:noFill/>
          </a:ln>
        </p:spPr>
      </p:pic>
      <p:pic>
        <p:nvPicPr>
          <p:cNvPr id="224" name="Grafik 223"/>
          <p:cNvPicPr/>
          <p:nvPr/>
        </p:nvPicPr>
        <p:blipFill>
          <a:blip r:embed="rId4"/>
          <a:stretch/>
        </p:blipFill>
        <p:spPr>
          <a:xfrm>
            <a:off x="838800" y="7729200"/>
            <a:ext cx="4380840" cy="2023920"/>
          </a:xfrm>
          <a:prstGeom prst="rect">
            <a:avLst/>
          </a:prstGeom>
          <a:ln w="0">
            <a:noFill/>
          </a:ln>
        </p:spPr>
      </p:pic>
      <p:pic>
        <p:nvPicPr>
          <p:cNvPr id="225" name="Grafik 224"/>
          <p:cNvPicPr/>
          <p:nvPr/>
        </p:nvPicPr>
        <p:blipFill>
          <a:blip r:embed="rId5"/>
          <a:stretch/>
        </p:blipFill>
        <p:spPr>
          <a:xfrm>
            <a:off x="6276600" y="7740000"/>
            <a:ext cx="4163040" cy="1979640"/>
          </a:xfrm>
          <a:prstGeom prst="rect">
            <a:avLst/>
          </a:prstGeom>
          <a:ln w="0">
            <a:noFill/>
          </a:ln>
        </p:spPr>
      </p:pic>
      <p:sp>
        <p:nvSpPr>
          <p:cNvPr id="226" name="PlaceHolder 1"/>
          <p:cNvSpPr>
            <a:spLocks noGrp="1"/>
          </p:cNvSpPr>
          <p:nvPr>
            <p:ph type="title"/>
          </p:nvPr>
        </p:nvSpPr>
        <p:spPr>
          <a:xfrm>
            <a:off x="1175040" y="2253600"/>
            <a:ext cx="10948680" cy="10346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de-DE" sz="5000" b="0" strike="noStrike" spc="-1" dirty="0">
                <a:solidFill>
                  <a:srgbClr val="000000"/>
                </a:solidFill>
                <a:latin typeface="Brandon Grotesque Black"/>
                <a:ea typeface="MS PGothic"/>
              </a:rPr>
              <a:t>Prototype Measurement </a:t>
            </a:r>
            <a:r>
              <a:rPr lang="de-DE" sz="5000" spc="-1" dirty="0">
                <a:solidFill>
                  <a:srgbClr val="000000"/>
                </a:solidFill>
                <a:latin typeface="Brandon Grotesque Black"/>
                <a:ea typeface="MS PGothic"/>
              </a:rPr>
              <a:t>S</a:t>
            </a:r>
            <a:r>
              <a:rPr lang="de-DE" sz="5000" b="0" strike="noStrike" spc="-1" dirty="0">
                <a:solidFill>
                  <a:srgbClr val="000000"/>
                </a:solidFill>
                <a:latin typeface="Brandon Grotesque Black"/>
                <a:ea typeface="MS PGothic"/>
              </a:rPr>
              <a:t>etup</a:t>
            </a:r>
            <a:endParaRPr lang="de-AT" sz="5000" b="0" strike="noStrike" spc="-1" dirty="0">
              <a:latin typeface="Arial"/>
            </a:endParaRPr>
          </a:p>
        </p:txBody>
      </p:sp>
      <p:sp>
        <p:nvSpPr>
          <p:cNvPr id="227" name="Textfeld 12"/>
          <p:cNvSpPr/>
          <p:nvPr/>
        </p:nvSpPr>
        <p:spPr>
          <a:xfrm>
            <a:off x="2109281" y="3473123"/>
            <a:ext cx="1429892" cy="521766"/>
          </a:xfrm>
          <a:prstGeom prst="rect">
            <a:avLst/>
          </a:prstGeom>
          <a:solidFill>
            <a:srgbClr val="FFFFFF"/>
          </a:solidFill>
          <a:ln>
            <a:solidFill>
              <a:srgbClr val="0365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400" b="0" strike="noStrike" spc="-1" dirty="0">
                <a:solidFill>
                  <a:srgbClr val="000000"/>
                </a:solidFill>
                <a:latin typeface="Palatino"/>
                <a:ea typeface="MS PGothic"/>
              </a:rPr>
              <a:t>Detector: Silicon or </a:t>
            </a:r>
            <a:r>
              <a:rPr lang="en-US" sz="1400" b="0" strike="noStrike" spc="-1" dirty="0" err="1">
                <a:solidFill>
                  <a:srgbClr val="000000"/>
                </a:solidFill>
                <a:latin typeface="Palatino"/>
                <a:ea typeface="MS PGothic"/>
              </a:rPr>
              <a:t>SiC</a:t>
            </a:r>
            <a:endParaRPr lang="de-AT" sz="1400" b="0" strike="noStrike" spc="-1" dirty="0">
              <a:latin typeface="Arial"/>
            </a:endParaRPr>
          </a:p>
        </p:txBody>
      </p:sp>
      <p:sp>
        <p:nvSpPr>
          <p:cNvPr id="228" name="Textfeld 14"/>
          <p:cNvSpPr/>
          <p:nvPr/>
        </p:nvSpPr>
        <p:spPr>
          <a:xfrm>
            <a:off x="3692913" y="3782501"/>
            <a:ext cx="824400" cy="302760"/>
          </a:xfrm>
          <a:prstGeom prst="rect">
            <a:avLst/>
          </a:prstGeom>
          <a:solidFill>
            <a:srgbClr val="FFFFFF"/>
          </a:solidFill>
          <a:ln>
            <a:solidFill>
              <a:srgbClr val="0365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400" b="0" strike="noStrike" spc="-1" dirty="0">
                <a:solidFill>
                  <a:srgbClr val="000000"/>
                </a:solidFill>
                <a:latin typeface="Palatino"/>
                <a:ea typeface="MS PGothic"/>
              </a:rPr>
              <a:t>AD8488</a:t>
            </a:r>
            <a:endParaRPr lang="de-AT" sz="1400" b="0" strike="noStrike" spc="-1" dirty="0">
              <a:latin typeface="Arial"/>
            </a:endParaRPr>
          </a:p>
        </p:txBody>
      </p:sp>
      <p:sp>
        <p:nvSpPr>
          <p:cNvPr id="229" name="Textfeld 15"/>
          <p:cNvSpPr/>
          <p:nvPr/>
        </p:nvSpPr>
        <p:spPr>
          <a:xfrm>
            <a:off x="6916885" y="4140000"/>
            <a:ext cx="1564715" cy="952653"/>
          </a:xfrm>
          <a:prstGeom prst="rect">
            <a:avLst/>
          </a:prstGeom>
          <a:solidFill>
            <a:srgbClr val="FFFFFF"/>
          </a:solidFill>
          <a:ln>
            <a:solidFill>
              <a:srgbClr val="0365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400" spc="-1" dirty="0" err="1">
                <a:solidFill>
                  <a:srgbClr val="000000"/>
                </a:solidFill>
                <a:latin typeface="Palatino"/>
                <a:ea typeface="MS PGothic"/>
              </a:rPr>
              <a:t>Trenz</a:t>
            </a:r>
            <a:r>
              <a:rPr lang="en-US" sz="1400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de-AT" sz="1400" spc="-1" dirty="0">
                <a:solidFill>
                  <a:srgbClr val="000000"/>
                </a:solidFill>
                <a:latin typeface="Palatino"/>
                <a:ea typeface="MS PGothic"/>
              </a:rPr>
              <a:t>TE0820 FPGA </a:t>
            </a:r>
            <a:r>
              <a:rPr lang="de-AT" sz="1400" spc="-1" dirty="0" err="1">
                <a:solidFill>
                  <a:srgbClr val="000000"/>
                </a:solidFill>
                <a:latin typeface="Palatino"/>
                <a:ea typeface="MS PGothic"/>
              </a:rPr>
              <a:t>board</a:t>
            </a:r>
            <a:r>
              <a:rPr lang="de-AT" sz="1400" spc="-1" dirty="0">
                <a:solidFill>
                  <a:srgbClr val="000000"/>
                </a:solidFill>
                <a:latin typeface="Palatino"/>
                <a:ea typeface="MS PGothic"/>
              </a:rPr>
              <a:t> (</a:t>
            </a:r>
            <a:r>
              <a:rPr lang="en-US" sz="1400" spc="-1" dirty="0" err="1">
                <a:solidFill>
                  <a:srgbClr val="000000"/>
                </a:solidFill>
                <a:latin typeface="Palatino"/>
                <a:ea typeface="MS PGothic"/>
              </a:rPr>
              <a:t>Zync</a:t>
            </a:r>
            <a:r>
              <a:rPr lang="en-US" sz="1400" b="0" strike="noStrike" spc="-1" dirty="0">
                <a:solidFill>
                  <a:srgbClr val="000000"/>
                </a:solidFill>
                <a:latin typeface="Palatino"/>
                <a:ea typeface="MS PGothic"/>
              </a:rPr>
              <a:t> </a:t>
            </a:r>
            <a:r>
              <a:rPr lang="en-US" sz="1400" b="0" strike="noStrike" spc="-1" dirty="0" err="1">
                <a:solidFill>
                  <a:srgbClr val="000000"/>
                </a:solidFill>
                <a:latin typeface="Palatino"/>
                <a:ea typeface="MS PGothic"/>
              </a:rPr>
              <a:t>Ultrascale</a:t>
            </a:r>
            <a:r>
              <a:rPr lang="en-US" sz="1400" b="0" strike="noStrike" spc="-1" dirty="0">
                <a:solidFill>
                  <a:srgbClr val="000000"/>
                </a:solidFill>
                <a:latin typeface="Palatino"/>
                <a:ea typeface="MS PGothic"/>
              </a:rPr>
              <a:t>+ FPGA)</a:t>
            </a:r>
            <a:endParaRPr lang="de-AT" sz="1400" b="0" strike="noStrike" spc="-1" dirty="0">
              <a:latin typeface="Arial"/>
            </a:endParaRPr>
          </a:p>
        </p:txBody>
      </p:sp>
      <p:sp>
        <p:nvSpPr>
          <p:cNvPr id="230" name="Textfeld 16"/>
          <p:cNvSpPr/>
          <p:nvPr/>
        </p:nvSpPr>
        <p:spPr>
          <a:xfrm>
            <a:off x="11039400" y="4017240"/>
            <a:ext cx="1020240" cy="302760"/>
          </a:xfrm>
          <a:prstGeom prst="rect">
            <a:avLst/>
          </a:prstGeom>
          <a:solidFill>
            <a:srgbClr val="FFFFFF"/>
          </a:solidFill>
          <a:ln>
            <a:solidFill>
              <a:srgbClr val="0365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Palatino"/>
                <a:ea typeface="MS PGothic"/>
              </a:rPr>
              <a:t>Firmware</a:t>
            </a:r>
            <a:endParaRPr lang="de-AT" sz="1400" b="0" strike="noStrike" spc="-1">
              <a:latin typeface="Arial"/>
            </a:endParaRPr>
          </a:p>
        </p:txBody>
      </p:sp>
      <p:sp>
        <p:nvSpPr>
          <p:cNvPr id="231" name="Textfeld 17"/>
          <p:cNvSpPr/>
          <p:nvPr/>
        </p:nvSpPr>
        <p:spPr>
          <a:xfrm>
            <a:off x="11039400" y="6300000"/>
            <a:ext cx="1020240" cy="302760"/>
          </a:xfrm>
          <a:prstGeom prst="rect">
            <a:avLst/>
          </a:prstGeom>
          <a:solidFill>
            <a:srgbClr val="FFFFFF"/>
          </a:solidFill>
          <a:ln>
            <a:solidFill>
              <a:srgbClr val="0365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Palatino"/>
                <a:ea typeface="MS PGothic"/>
              </a:rPr>
              <a:t>Data Out</a:t>
            </a:r>
            <a:endParaRPr lang="de-AT" sz="1400" b="0" strike="noStrike" spc="-1">
              <a:latin typeface="Arial"/>
            </a:endParaRPr>
          </a:p>
        </p:txBody>
      </p:sp>
      <p:sp>
        <p:nvSpPr>
          <p:cNvPr id="232" name="Pfeil: nach unten 13"/>
          <p:cNvSpPr/>
          <p:nvPr/>
        </p:nvSpPr>
        <p:spPr>
          <a:xfrm>
            <a:off x="2791080" y="4140000"/>
            <a:ext cx="382320" cy="119304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365C0"/>
          </a:solidFill>
          <a:ln>
            <a:solidFill>
              <a:srgbClr val="024A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3" name="Pfeil: nach unten 21"/>
          <p:cNvSpPr/>
          <p:nvPr/>
        </p:nvSpPr>
        <p:spPr>
          <a:xfrm>
            <a:off x="3858840" y="4266360"/>
            <a:ext cx="382320" cy="10296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365C0"/>
          </a:solidFill>
          <a:ln>
            <a:solidFill>
              <a:srgbClr val="024A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4" name="Pfeil: nach unten 22"/>
          <p:cNvSpPr/>
          <p:nvPr/>
        </p:nvSpPr>
        <p:spPr>
          <a:xfrm rot="19819200">
            <a:off x="8523720" y="4456080"/>
            <a:ext cx="382320" cy="11862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365C0"/>
          </a:solidFill>
          <a:ln>
            <a:solidFill>
              <a:srgbClr val="024A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5" name="Pfeil: nach unten 23"/>
          <p:cNvSpPr/>
          <p:nvPr/>
        </p:nvSpPr>
        <p:spPr>
          <a:xfrm rot="4001400">
            <a:off x="10217520" y="3812040"/>
            <a:ext cx="382320" cy="11862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365C0"/>
          </a:solidFill>
          <a:ln>
            <a:solidFill>
              <a:srgbClr val="024A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6" name="Textfeld 24"/>
          <p:cNvSpPr/>
          <p:nvPr/>
        </p:nvSpPr>
        <p:spPr>
          <a:xfrm>
            <a:off x="11340000" y="3060000"/>
            <a:ext cx="1020240" cy="515880"/>
          </a:xfrm>
          <a:prstGeom prst="rect">
            <a:avLst/>
          </a:prstGeom>
          <a:solidFill>
            <a:srgbClr val="FFFFFF"/>
          </a:solidFill>
          <a:ln>
            <a:solidFill>
              <a:srgbClr val="0365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Palatino"/>
                <a:ea typeface="MS PGothic"/>
              </a:rPr>
              <a:t>Other firmware</a:t>
            </a:r>
            <a:endParaRPr lang="de-AT" sz="1400" b="0" strike="noStrike" spc="-1">
              <a:latin typeface="Arial"/>
            </a:endParaRPr>
          </a:p>
        </p:txBody>
      </p:sp>
      <p:sp>
        <p:nvSpPr>
          <p:cNvPr id="237" name="Pfeil: nach unten 25"/>
          <p:cNvSpPr/>
          <p:nvPr/>
        </p:nvSpPr>
        <p:spPr>
          <a:xfrm rot="4001400">
            <a:off x="10528200" y="2877120"/>
            <a:ext cx="382320" cy="11862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365C0"/>
          </a:solidFill>
          <a:ln>
            <a:solidFill>
              <a:srgbClr val="024A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8" name="Pfeil: nach unten 26"/>
          <p:cNvSpPr/>
          <p:nvPr/>
        </p:nvSpPr>
        <p:spPr>
          <a:xfrm rot="4001400">
            <a:off x="10509480" y="6376320"/>
            <a:ext cx="382320" cy="11862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365C0"/>
          </a:solidFill>
          <a:ln>
            <a:solidFill>
              <a:srgbClr val="024A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9" name="Freihandform: Form 29"/>
          <p:cNvSpPr/>
          <p:nvPr/>
        </p:nvSpPr>
        <p:spPr>
          <a:xfrm>
            <a:off x="3740400" y="4876920"/>
            <a:ext cx="2390760" cy="4253400"/>
          </a:xfrm>
          <a:custGeom>
            <a:avLst/>
            <a:gdLst/>
            <a:ahLst/>
            <a:cxnLst/>
            <a:rect l="l" t="t" r="r" b="b"/>
            <a:pathLst>
              <a:path w="2391374" h="4254137">
                <a:moveTo>
                  <a:pt x="0" y="4254137"/>
                </a:moveTo>
                <a:cubicBezTo>
                  <a:pt x="819331" y="3963488"/>
                  <a:pt x="1638663" y="3672840"/>
                  <a:pt x="2033452" y="3074126"/>
                </a:cubicBezTo>
                <a:cubicBezTo>
                  <a:pt x="2428241" y="2475412"/>
                  <a:pt x="2414452" y="1174205"/>
                  <a:pt x="2368732" y="661851"/>
                </a:cubicBezTo>
                <a:cubicBezTo>
                  <a:pt x="2323012" y="149497"/>
                  <a:pt x="1945641" y="83457"/>
                  <a:pt x="1759132" y="0"/>
                </a:cubicBezTo>
              </a:path>
            </a:pathLst>
          </a:custGeom>
          <a:noFill/>
          <a:ln>
            <a:solidFill>
              <a:srgbClr val="0365C0"/>
            </a:solidFill>
          </a:ln>
          <a:effectLst>
            <a:outerShdw blurRad="39960" dist="2304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240" name="Freihandform: Form 33"/>
          <p:cNvSpPr/>
          <p:nvPr/>
        </p:nvSpPr>
        <p:spPr>
          <a:xfrm>
            <a:off x="5566680" y="4299480"/>
            <a:ext cx="4221000" cy="4354200"/>
          </a:xfrm>
          <a:custGeom>
            <a:avLst/>
            <a:gdLst/>
            <a:ahLst/>
            <a:cxnLst/>
            <a:rect l="l" t="t" r="r" b="b"/>
            <a:pathLst>
              <a:path w="4221658" h="4355076">
                <a:moveTo>
                  <a:pt x="4221658" y="4248123"/>
                </a:moveTo>
                <a:cubicBezTo>
                  <a:pt x="3169735" y="4354803"/>
                  <a:pt x="2117812" y="4461483"/>
                  <a:pt x="1582961" y="4143620"/>
                </a:cubicBezTo>
                <a:cubicBezTo>
                  <a:pt x="1048110" y="3825757"/>
                  <a:pt x="1104716" y="2994089"/>
                  <a:pt x="1012550" y="2340946"/>
                </a:cubicBezTo>
                <a:cubicBezTo>
                  <a:pt x="920384" y="1687803"/>
                  <a:pt x="1175110" y="608666"/>
                  <a:pt x="1029967" y="224763"/>
                </a:cubicBezTo>
                <a:cubicBezTo>
                  <a:pt x="884824" y="-159140"/>
                  <a:pt x="312962" y="73089"/>
                  <a:pt x="141693" y="37529"/>
                </a:cubicBezTo>
                <a:cubicBezTo>
                  <a:pt x="-29576" y="1969"/>
                  <a:pt x="2355" y="11403"/>
                  <a:pt x="2355" y="11403"/>
                </a:cubicBezTo>
                <a:lnTo>
                  <a:pt x="2355" y="11403"/>
                </a:lnTo>
              </a:path>
            </a:pathLst>
          </a:custGeom>
          <a:noFill/>
          <a:ln>
            <a:solidFill>
              <a:srgbClr val="0365C0"/>
            </a:solidFill>
          </a:ln>
          <a:effectLst>
            <a:outerShdw blurRad="39960" dist="2304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241" name="Textfeld 18"/>
          <p:cNvSpPr/>
          <p:nvPr/>
        </p:nvSpPr>
        <p:spPr>
          <a:xfrm>
            <a:off x="6131520" y="7797240"/>
            <a:ext cx="1116000" cy="302760"/>
          </a:xfrm>
          <a:prstGeom prst="rect">
            <a:avLst/>
          </a:prstGeom>
          <a:solidFill>
            <a:srgbClr val="FFFFFF"/>
          </a:solidFill>
          <a:ln>
            <a:solidFill>
              <a:srgbClr val="0365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Palatino"/>
                <a:ea typeface="MS PGothic"/>
              </a:rPr>
              <a:t>HV Supply</a:t>
            </a:r>
            <a:endParaRPr lang="de-AT" sz="1400" b="0" strike="noStrike" spc="-1">
              <a:latin typeface="Arial"/>
            </a:endParaRPr>
          </a:p>
        </p:txBody>
      </p:sp>
      <p:sp>
        <p:nvSpPr>
          <p:cNvPr id="242" name="Textfeld 19"/>
          <p:cNvSpPr/>
          <p:nvPr/>
        </p:nvSpPr>
        <p:spPr>
          <a:xfrm>
            <a:off x="4823640" y="7797240"/>
            <a:ext cx="1116000" cy="302760"/>
          </a:xfrm>
          <a:prstGeom prst="rect">
            <a:avLst/>
          </a:prstGeom>
          <a:solidFill>
            <a:srgbClr val="FFFFFF"/>
          </a:solidFill>
          <a:ln>
            <a:solidFill>
              <a:srgbClr val="0365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Palatino"/>
                <a:ea typeface="MS PGothic"/>
              </a:rPr>
              <a:t>LV Supply</a:t>
            </a:r>
            <a:endParaRPr lang="de-AT" sz="1400" b="0" strike="noStrike" spc="-1">
              <a:latin typeface="Arial"/>
            </a:endParaRPr>
          </a:p>
        </p:txBody>
      </p:sp>
      <p:sp>
        <p:nvSpPr>
          <p:cNvPr id="23" name="Textfeld 14">
            <a:extLst>
              <a:ext uri="{FF2B5EF4-FFF2-40B4-BE49-F238E27FC236}">
                <a16:creationId xmlns:a16="http://schemas.microsoft.com/office/drawing/2014/main" id="{C8B5432A-D2E2-424F-A138-F2FB05057CF0}"/>
              </a:ext>
            </a:extLst>
          </p:cNvPr>
          <p:cNvSpPr/>
          <p:nvPr/>
        </p:nvSpPr>
        <p:spPr>
          <a:xfrm>
            <a:off x="4671053" y="3790304"/>
            <a:ext cx="1335574" cy="306323"/>
          </a:xfrm>
          <a:prstGeom prst="rect">
            <a:avLst/>
          </a:prstGeom>
          <a:solidFill>
            <a:srgbClr val="FFFFFF"/>
          </a:solidFill>
          <a:ln>
            <a:solidFill>
              <a:srgbClr val="0365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400" b="0" strike="noStrike" spc="-1" dirty="0">
                <a:solidFill>
                  <a:srgbClr val="000000"/>
                </a:solidFill>
                <a:latin typeface="Palatino"/>
                <a:ea typeface="MS PGothic"/>
              </a:rPr>
              <a:t>AD9244 ADC</a:t>
            </a:r>
            <a:endParaRPr lang="de-AT" sz="1400" b="0" strike="noStrike" spc="-1" dirty="0">
              <a:latin typeface="Arial"/>
            </a:endParaRPr>
          </a:p>
        </p:txBody>
      </p:sp>
      <p:sp>
        <p:nvSpPr>
          <p:cNvPr id="24" name="Pfeil: nach unten 21">
            <a:extLst>
              <a:ext uri="{FF2B5EF4-FFF2-40B4-BE49-F238E27FC236}">
                <a16:creationId xmlns:a16="http://schemas.microsoft.com/office/drawing/2014/main" id="{35D1459D-8BBB-4046-9F64-911CF13141E1}"/>
              </a:ext>
            </a:extLst>
          </p:cNvPr>
          <p:cNvSpPr/>
          <p:nvPr/>
        </p:nvSpPr>
        <p:spPr>
          <a:xfrm rot="839580">
            <a:off x="4554185" y="4287847"/>
            <a:ext cx="382320" cy="1321507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365C0"/>
          </a:solidFill>
          <a:ln>
            <a:solidFill>
              <a:srgbClr val="024A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1FD09AF6-82AB-4063-8051-E2598189DCCE}"/>
              </a:ext>
            </a:extLst>
          </p:cNvPr>
          <p:cNvSpPr/>
          <p:nvPr/>
        </p:nvSpPr>
        <p:spPr>
          <a:xfrm>
            <a:off x="12513580" y="9122940"/>
            <a:ext cx="2999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pc="-1" dirty="0">
                <a:solidFill>
                  <a:srgbClr val="000000"/>
                </a:solidFill>
                <a:latin typeface="Palatino Linotype"/>
                <a:ea typeface="MS PGothic"/>
              </a:rPr>
              <a:t>9</a:t>
            </a:r>
            <a:endParaRPr lang="de-AT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FFFFFF"/>
      </a:accent3>
      <a:accent4>
        <a:srgbClr val="000000"/>
      </a:accent4>
      <a:accent5>
        <a:srgbClr val="AAB8DC"/>
      </a:accent5>
      <a:accent6>
        <a:srgbClr val="007B26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1099</Words>
  <Application>Microsoft Office PowerPoint</Application>
  <PresentationFormat>Benutzerdefiniert</PresentationFormat>
  <Paragraphs>167</Paragraphs>
  <Slides>23</Slides>
  <Notes>2</Notes>
  <HiddenSlides>2</HiddenSlides>
  <MMClips>0</MMClips>
  <ScaleCrop>false</ScaleCrop>
  <HeadingPairs>
    <vt:vector size="6" baseType="variant">
      <vt:variant>
        <vt:lpstr>Verwendete Schriftarten</vt:lpstr>
      </vt:variant>
      <vt:variant>
        <vt:i4>11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35" baseType="lpstr">
      <vt:lpstr>MS PGothic</vt:lpstr>
      <vt:lpstr>Arial</vt:lpstr>
      <vt:lpstr>Brandon Grotesque Black</vt:lpstr>
      <vt:lpstr>Calibri</vt:lpstr>
      <vt:lpstr>Cambria Math</vt:lpstr>
      <vt:lpstr>DejaVu Sans</vt:lpstr>
      <vt:lpstr>Lohit Devanagari</vt:lpstr>
      <vt:lpstr>Palatino</vt:lpstr>
      <vt:lpstr>Palatino Linotype</vt:lpstr>
      <vt:lpstr>Symbol</vt:lpstr>
      <vt:lpstr>Wingdings</vt:lpstr>
      <vt:lpstr>Office Theme</vt:lpstr>
      <vt:lpstr>PowerPoint-Präsentation</vt:lpstr>
      <vt:lpstr>Outline</vt:lpstr>
      <vt:lpstr>Motivation</vt:lpstr>
      <vt:lpstr>Requirements</vt:lpstr>
      <vt:lpstr>Implementation</vt:lpstr>
      <vt:lpstr>Implementation</vt:lpstr>
      <vt:lpstr>How to eliminate the dark current? Use SiC!</vt:lpstr>
      <vt:lpstr>No Need for an ASIC: AD8488 as Frontend</vt:lpstr>
      <vt:lpstr>Prototype Measurement Setup</vt:lpstr>
      <vt:lpstr>Single Particle Detection</vt:lpstr>
      <vt:lpstr>Clinical Beams: Cross-Section</vt:lpstr>
      <vt:lpstr>Clinical Beams: Center of Mass</vt:lpstr>
      <vt:lpstr>Clinical Beams: Center of Mass, FFT</vt:lpstr>
      <vt:lpstr>PowerPoint-Präsentation</vt:lpstr>
      <vt:lpstr>PowerPoint-Präsentation</vt:lpstr>
      <vt:lpstr>Full size device</vt:lpstr>
      <vt:lpstr>Full Size Device: Noise Performance</vt:lpstr>
      <vt:lpstr>Full size device</vt:lpstr>
      <vt:lpstr>Feature Summary</vt:lpstr>
      <vt:lpstr>Conclusions</vt:lpstr>
      <vt:lpstr>Thank you for your attention!</vt:lpstr>
      <vt:lpstr>Readout </vt:lpstr>
      <vt:lpstr>Searching for Saturation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Eckel, Angelika</dc:creator>
  <dc:description/>
  <cp:lastModifiedBy>Waid, Simon-Emanuel</cp:lastModifiedBy>
  <cp:revision>287</cp:revision>
  <cp:lastPrinted>2016-01-11T12:17:17Z</cp:lastPrinted>
  <dcterms:modified xsi:type="dcterms:W3CDTF">2025-02-03T17:41:42Z</dcterms:modified>
  <dc:language>de-AT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Benutzerdefiniert</vt:lpwstr>
  </property>
  <property fmtid="{D5CDD505-2E9C-101B-9397-08002B2CF9AE}" pid="4" name="Slides">
    <vt:i4>8</vt:i4>
  </property>
</Properties>
</file>