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2" r:id="rId7"/>
    <p:sldId id="263" r:id="rId8"/>
    <p:sldId id="272" r:id="rId9"/>
    <p:sldId id="273" r:id="rId10"/>
    <p:sldId id="264" r:id="rId11"/>
    <p:sldId id="277" r:id="rId12"/>
    <p:sldId id="274" r:id="rId13"/>
    <p:sldId id="278" r:id="rId14"/>
    <p:sldId id="276" r:id="rId15"/>
    <p:sldId id="266" r:id="rId16"/>
    <p:sldId id="267" r:id="rId17"/>
    <p:sldId id="269" r:id="rId18"/>
    <p:sldId id="279" r:id="rId19"/>
  </p:sldIdLst>
  <p:sldSz cx="10080625" cy="5670550"/>
  <p:notesSz cx="7772400" cy="10058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7AD"/>
    <a:srgbClr val="FA6666"/>
    <a:srgbClr val="FF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B9A740-1A74-6892-1FA6-D99587820DEC}" v="10" dt="2025-02-04T09:07:06.311"/>
    <p1510:client id="{8FF4E374-709D-3D0A-2B89-08F12146FAB0}" v="3759" dt="2025-02-04T09:04:27.878"/>
    <p1510:client id="{9046F6F5-9EDA-B5ED-4926-C5B22DBD7191}" v="1359" dt="2025-02-02T10:33:50.146"/>
    <p1510:client id="{A2CA356F-ACB1-8B52-CA62-8D31419EF192}" v="64" dt="2025-02-02T22:10:41.249"/>
    <p1510:client id="{C6276735-4C76-7831-7E96-CC9CD0B56C8A}" v="505" dt="2025-02-03T06:50:14.079"/>
    <p1510:client id="{CDEA3DAD-735F-E80F-5A0E-DE9252F10DAE}" v="9" dt="2025-02-03T10:31:42.946"/>
    <p1510:client id="{E0B5B025-F4A3-1731-C197-C64480E7B106}" v="10" dt="2025-02-03T11:58:53.864"/>
    <p1510:client id="{EDF5F29E-6A1D-CEB3-C9FE-41C95D0C9F54}" v="2124" dt="2025-02-02T14:15:34.4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C4A5AE-88EF-4AFD-B9D7-CF3DA9287A12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9DD6FD-C6E1-4BBA-9CF9-919D8A3D6FF8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8570371-2CA7-44DC-BDE0-AD6C697003B0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9F90F68-B53D-4557-9A5F-620EECB2A7B7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56542C7-0308-47EA-8E5A-8BB773AFAC97}" type="slidenum">
              <a:t>‹Nº›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54A92F1-C334-4AE1-885D-19AFBA8CEF06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FF1021B-37E9-4035-A9CF-F6E0266999EB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228600" y="36000"/>
            <a:ext cx="7543800" cy="301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2863B7-9BE1-4717-AE1A-B50895122800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59A735-36F6-49AD-AAA2-1A18986A7F25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E17C963-1317-4F4C-9A99-636C40773CBF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7DF7F4-3C5A-433F-B0D9-EBABA8C5766F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228600" y="5414400"/>
            <a:ext cx="2348280" cy="16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414400"/>
            <a:ext cx="3195000" cy="14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04 Feb 2024                              Cristian Quintana | cquintan@cern.ch                        20th TREDI Workshop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623360" y="5401800"/>
            <a:ext cx="2348280" cy="29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FA9B7E5-06A2-4986-92C6-54FA2164FA3B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‹Nº›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Imagen 4"/>
          <p:cNvPicPr/>
          <p:nvPr/>
        </p:nvPicPr>
        <p:blipFill>
          <a:blip r:embed="rId14"/>
          <a:stretch/>
        </p:blipFill>
        <p:spPr>
          <a:xfrm>
            <a:off x="9167400" y="36000"/>
            <a:ext cx="940680" cy="91440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ds.cern.ch/record/2889325/?ln=e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cds.cern.ch/record/2889325/?ln=e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9121" y="353600"/>
            <a:ext cx="8884259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00000"/>
                </a:solidFill>
                <a:ea typeface="+mj-lt"/>
                <a:cs typeface="+mj-lt"/>
              </a:rPr>
              <a:t>Observation of bias-dependent position flipping of the electric field maximum in in neutron irradiated </a:t>
            </a:r>
            <a:r>
              <a:rPr lang="en-US" sz="2400" spc="-1" dirty="0" err="1">
                <a:solidFill>
                  <a:srgbClr val="000000"/>
                </a:solidFill>
                <a:ea typeface="+mj-lt"/>
                <a:cs typeface="+mj-lt"/>
              </a:rPr>
              <a:t>SiC</a:t>
            </a:r>
            <a:r>
              <a:rPr lang="en-US" sz="2400" spc="-1" dirty="0">
                <a:solidFill>
                  <a:srgbClr val="000000"/>
                </a:solidFill>
                <a:ea typeface="+mj-lt"/>
                <a:cs typeface="+mj-lt"/>
              </a:rPr>
              <a:t> diodes </a:t>
            </a:r>
            <a:endParaRPr lang="es-ES" sz="24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09A54E5-D0F2-66B4-7E71-4E3FD776D070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E08DA07-34F9-DB27-4EF5-9041EE6FCC58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56542C7-0308-47EA-8E5A-8BB773AFAC97}" type="slidenum">
              <a:rPr lang="es-ES"/>
              <a:t>1</a:t>
            </a:fld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07FF491-C9EF-CB88-C076-EB5A9D503CE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32437" y="1417482"/>
            <a:ext cx="9071640" cy="36143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sz="2400" dirty="0">
                <a:solidFill>
                  <a:srgbClr val="0367AD"/>
                </a:solidFill>
              </a:rPr>
              <a:t>20th Workshop TREDI, Trento, </a:t>
            </a:r>
            <a:r>
              <a:rPr lang="es-ES" sz="2400" err="1">
                <a:solidFill>
                  <a:srgbClr val="0367AD"/>
                </a:solidFill>
              </a:rPr>
              <a:t>February</a:t>
            </a:r>
            <a:r>
              <a:rPr lang="es-ES" sz="2400" dirty="0">
                <a:solidFill>
                  <a:srgbClr val="0367AD"/>
                </a:solidFill>
              </a:rPr>
              <a:t> 4, 2025</a:t>
            </a:r>
          </a:p>
          <a:p>
            <a:pPr marL="0" indent="0">
              <a:buNone/>
            </a:pPr>
            <a:endParaRPr lang="es-ES" dirty="0">
              <a:cs typeface="Arial"/>
            </a:endParaRPr>
          </a:p>
          <a:p>
            <a:pPr marL="0" indent="0">
              <a:buNone/>
            </a:pPr>
            <a:endParaRPr lang="es-ES" dirty="0">
              <a:solidFill>
                <a:srgbClr val="000000"/>
              </a:solidFill>
              <a:cs typeface="Arial"/>
            </a:endParaRPr>
          </a:p>
          <a:p>
            <a:endParaRPr lang="es-ES" dirty="0">
              <a:solidFill>
                <a:srgbClr val="000000"/>
              </a:solidFill>
              <a:ea typeface="+mn-lt"/>
              <a:cs typeface="+mn-lt"/>
            </a:endParaRPr>
          </a:p>
          <a:p>
            <a:endParaRPr lang="es-ES" dirty="0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endParaRPr lang="es-ES" sz="1800" dirty="0">
              <a:solidFill>
                <a:srgbClr val="0367AD"/>
              </a:solidFill>
              <a:ea typeface="+mn-lt"/>
              <a:cs typeface="+mn-lt"/>
            </a:endParaRPr>
          </a:p>
          <a:p>
            <a:pPr>
              <a:lnSpc>
                <a:spcPct val="120000"/>
              </a:lnSpc>
              <a:buNone/>
            </a:pPr>
            <a:r>
              <a:rPr lang="es-ES" sz="1800" dirty="0">
                <a:solidFill>
                  <a:srgbClr val="0367AD"/>
                </a:solidFill>
                <a:ea typeface="+mn-lt"/>
                <a:cs typeface="+mn-lt"/>
              </a:rPr>
              <a:t>J. Duarte, M. Fernández, E. Navarrete, I. Vila Álvarez, D. Rosich,</a:t>
            </a:r>
            <a:endParaRPr lang="es-ES" sz="1800" dirty="0">
              <a:solidFill>
                <a:srgbClr val="0367AD"/>
              </a:solidFill>
              <a:cs typeface="Arial"/>
            </a:endParaRPr>
          </a:p>
          <a:p>
            <a:pPr>
              <a:lnSpc>
                <a:spcPct val="120000"/>
              </a:lnSpc>
              <a:buNone/>
            </a:pPr>
            <a:r>
              <a:rPr lang="es-ES" sz="1800" b="1" dirty="0">
                <a:solidFill>
                  <a:srgbClr val="0367AD"/>
                </a:solidFill>
                <a:ea typeface="+mn-lt"/>
                <a:cs typeface="+mn-lt"/>
              </a:rPr>
              <a:t>C. Quintana</a:t>
            </a:r>
            <a:endParaRPr lang="es-ES" b="1">
              <a:solidFill>
                <a:srgbClr val="0367AD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es-ES" sz="1800" b="1" dirty="0">
                <a:solidFill>
                  <a:srgbClr val="00B050"/>
                </a:solidFill>
                <a:ea typeface="+mn-lt"/>
                <a:cs typeface="+mn-lt"/>
              </a:rPr>
              <a:t>Instituto de Física de Cantabria (CSIC-UC)</a:t>
            </a:r>
            <a:endParaRPr lang="es-ES" sz="1800" b="1" dirty="0">
              <a:solidFill>
                <a:srgbClr val="00B050"/>
              </a:solidFill>
              <a:cs typeface="Arial"/>
            </a:endParaRPr>
          </a:p>
          <a:p>
            <a:pPr>
              <a:lnSpc>
                <a:spcPct val="120000"/>
              </a:lnSpc>
              <a:buNone/>
            </a:pPr>
            <a:endParaRPr lang="es-ES" sz="1800" b="1" dirty="0">
              <a:solidFill>
                <a:srgbClr val="00B050"/>
              </a:solidFill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endParaRPr lang="es-ES" sz="1800" dirty="0">
              <a:solidFill>
                <a:srgbClr val="0367AD"/>
              </a:solidFill>
              <a:ea typeface="+mn-lt"/>
              <a:cs typeface="+mn-lt"/>
            </a:endParaRPr>
          </a:p>
          <a:p>
            <a:pPr>
              <a:lnSpc>
                <a:spcPct val="120000"/>
              </a:lnSpc>
              <a:buNone/>
            </a:pPr>
            <a:r>
              <a:rPr lang="es-ES" sz="1800" dirty="0">
                <a:solidFill>
                  <a:srgbClr val="0367AD"/>
                </a:solidFill>
                <a:ea typeface="+mn-lt"/>
                <a:cs typeface="+mn-lt"/>
              </a:rPr>
              <a:t>R. Montero</a:t>
            </a:r>
            <a:endParaRPr lang="es-ES" sz="1800">
              <a:solidFill>
                <a:srgbClr val="0367AD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s-ES" sz="1800" b="1" dirty="0">
                <a:solidFill>
                  <a:srgbClr val="00B050"/>
                </a:solidFill>
                <a:ea typeface="+mn-lt"/>
                <a:cs typeface="+mn-lt"/>
              </a:rPr>
              <a:t>Universidad del País Vasco</a:t>
            </a:r>
            <a:endParaRPr lang="es-ES" sz="1800" b="1">
              <a:solidFill>
                <a:srgbClr val="00B050"/>
              </a:solidFill>
            </a:endParaRPr>
          </a:p>
        </p:txBody>
      </p:sp>
      <p:pic>
        <p:nvPicPr>
          <p:cNvPr id="5" name="Imagen 4" descr="https://ifca.unican.es/Documents/ImagenInstitucional/logo_IFCA_grupo_Particulas_eng.png">
            <a:extLst>
              <a:ext uri="{FF2B5EF4-FFF2-40B4-BE49-F238E27FC236}">
                <a16:creationId xmlns:a16="http://schemas.microsoft.com/office/drawing/2014/main" id="{7B503603-A4C4-1691-B7CC-E3EE59012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412" y="1923558"/>
            <a:ext cx="1989830" cy="712409"/>
          </a:xfrm>
          <a:prstGeom prst="rect">
            <a:avLst/>
          </a:prstGeom>
        </p:spPr>
      </p:pic>
      <p:pic>
        <p:nvPicPr>
          <p:cNvPr id="8" name="Imagen 7" descr="Logotipo general UPV/EHU - Universidad y Sociedad - UPV/EHU">
            <a:extLst>
              <a:ext uri="{FF2B5EF4-FFF2-40B4-BE49-F238E27FC236}">
                <a16:creationId xmlns:a16="http://schemas.microsoft.com/office/drawing/2014/main" id="{2DF1E945-5E91-8494-4726-F4115EE14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4063" y="3879660"/>
            <a:ext cx="1468330" cy="1073565"/>
          </a:xfrm>
          <a:prstGeom prst="rect">
            <a:avLst/>
          </a:prstGeom>
        </p:spPr>
      </p:pic>
      <p:pic>
        <p:nvPicPr>
          <p:cNvPr id="6" name="Imagen 5" descr="Identidad institucional | Centro de Ciencias Humanas y Sociales">
            <a:extLst>
              <a:ext uri="{FF2B5EF4-FFF2-40B4-BE49-F238E27FC236}">
                <a16:creationId xmlns:a16="http://schemas.microsoft.com/office/drawing/2014/main" id="{2CE3612B-9A8B-B6A1-32BC-98B2CFDD2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5335" y="3014367"/>
            <a:ext cx="1572768" cy="623316"/>
          </a:xfrm>
          <a:prstGeom prst="rect">
            <a:avLst/>
          </a:prstGeom>
        </p:spPr>
      </p:pic>
      <p:pic>
        <p:nvPicPr>
          <p:cNvPr id="7" name="Imagen 6" descr="Universidad de Colima | Internacionalizaci n - Cantabria">
            <a:extLst>
              <a:ext uri="{FF2B5EF4-FFF2-40B4-BE49-F238E27FC236}">
                <a16:creationId xmlns:a16="http://schemas.microsoft.com/office/drawing/2014/main" id="{F8AA6E33-1578-DF48-41D1-5CB746FF5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3227" y="2761979"/>
            <a:ext cx="1104010" cy="11196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DE15C7B-E8D4-2F69-357A-2B55B5FF1DA8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10</a:t>
            </a:fld>
            <a:endParaRPr lang="es-ES"/>
          </a:p>
        </p:txBody>
      </p:sp>
      <p:sp>
        <p:nvSpPr>
          <p:cNvPr id="9" name="PlaceHolder 1">
            <a:extLst>
              <a:ext uri="{FF2B5EF4-FFF2-40B4-BE49-F238E27FC236}">
                <a16:creationId xmlns:a16="http://schemas.microsoft.com/office/drawing/2014/main" id="{13A44A09-EA60-98CC-4EDC-21BF4234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3587"/>
            <a:ext cx="8786702" cy="6893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Electric field study on non-irradiated </a:t>
            </a:r>
            <a:r>
              <a:rPr lang="en-US" sz="2400" spc="-1" dirty="0" err="1">
                <a:solidFill>
                  <a:srgbClr val="0367AD"/>
                </a:solidFill>
              </a:rPr>
              <a:t>SiC</a:t>
            </a:r>
            <a:r>
              <a:rPr lang="en-US" sz="2400" spc="-1" dirty="0">
                <a:solidFill>
                  <a:srgbClr val="0367AD"/>
                </a:solidFill>
              </a:rPr>
              <a:t> sample: WPC vs 1/</a:t>
            </a:r>
            <a:r>
              <a:rPr lang="en-US" sz="2400" spc="-1" dirty="0" err="1">
                <a:solidFill>
                  <a:srgbClr val="0367AD"/>
                </a:solidFill>
              </a:rPr>
              <a:t>ToT</a:t>
            </a:r>
            <a:endParaRPr lang="es-ES" dirty="0" err="1"/>
          </a:p>
        </p:txBody>
      </p:sp>
      <p:pic>
        <p:nvPicPr>
          <p:cNvPr id="11" name="Imagen 10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63EA6701-9CB9-35EF-2D4C-8325910CB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56" y="1094432"/>
            <a:ext cx="5013572" cy="3400009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3C3E4AC-5407-9DA6-D65C-9C4467FC4CFB}"/>
              </a:ext>
            </a:extLst>
          </p:cNvPr>
          <p:cNvSpPr txBox="1"/>
          <p:nvPr/>
        </p:nvSpPr>
        <p:spPr>
          <a:xfrm>
            <a:off x="2079659" y="772048"/>
            <a:ext cx="776967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 dirty="0"/>
              <a:t>WPC                                                        1 / </a:t>
            </a:r>
            <a:r>
              <a:rPr lang="es-ES" b="1" dirty="0" err="1"/>
              <a:t>ToT</a:t>
            </a:r>
            <a:r>
              <a:rPr lang="es-ES" b="1" dirty="0"/>
              <a:t> </a:t>
            </a:r>
            <a:r>
              <a:rPr lang="es-ES" b="1" dirty="0" err="1"/>
              <a:t>prop</a:t>
            </a:r>
            <a:r>
              <a:rPr lang="es-ES" b="1" dirty="0"/>
              <a:t>. </a:t>
            </a:r>
            <a:r>
              <a:rPr lang="es-ES" b="1" dirty="0" err="1"/>
              <a:t>To</a:t>
            </a:r>
            <a:r>
              <a:rPr lang="es-ES" b="1" dirty="0"/>
              <a:t> E </a:t>
            </a:r>
            <a:r>
              <a:rPr lang="es-ES" b="1" dirty="0" err="1"/>
              <a:t>field</a:t>
            </a:r>
            <a:endParaRPr lang="es-ES" b="1" dirty="0"/>
          </a:p>
        </p:txBody>
      </p:sp>
      <p:pic>
        <p:nvPicPr>
          <p:cNvPr id="2" name="Imagen 1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0BCC3F86-A87E-E269-185D-9DC80F155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382" y="1094998"/>
            <a:ext cx="5013572" cy="340000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959E2DF-45CE-2EB7-3574-9AC448A639A3}"/>
              </a:ext>
            </a:extLst>
          </p:cNvPr>
          <p:cNvSpPr txBox="1"/>
          <p:nvPr/>
        </p:nvSpPr>
        <p:spPr>
          <a:xfrm>
            <a:off x="1896851" y="420486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SPA </a:t>
            </a:r>
            <a:r>
              <a:rPr lang="es-ES" dirty="0" err="1"/>
              <a:t>corrected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3F7ECB1-98E6-15DE-7992-FE97ED67AFEE}"/>
              </a:ext>
            </a:extLst>
          </p:cNvPr>
          <p:cNvSpPr txBox="1"/>
          <p:nvPr/>
        </p:nvSpPr>
        <p:spPr>
          <a:xfrm>
            <a:off x="6954448" y="420487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SPA </a:t>
            </a:r>
            <a:r>
              <a:rPr lang="es-ES" dirty="0" err="1"/>
              <a:t>corrected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0F60DBC2-8A01-90EE-7BC7-01CC9A905A3F}"/>
              </a:ext>
            </a:extLst>
          </p:cNvPr>
          <p:cNvSpPr>
            <a:spLocks noGrp="1"/>
          </p:cNvSpPr>
          <p:nvPr/>
        </p:nvSpPr>
        <p:spPr>
          <a:xfrm>
            <a:off x="802884" y="4800756"/>
            <a:ext cx="8501581" cy="45648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ea typeface="+mn-lt"/>
                <a:cs typeface="+mn-lt"/>
              </a:rPr>
              <a:t>1/</a:t>
            </a:r>
            <a:r>
              <a:rPr lang="es-ES" dirty="0" err="1">
                <a:ea typeface="+mn-lt"/>
                <a:cs typeface="+mn-lt"/>
              </a:rPr>
              <a:t>ToT</a:t>
            </a:r>
            <a:r>
              <a:rPr lang="es-ES" dirty="0">
                <a:ea typeface="+mn-lt"/>
                <a:cs typeface="+mn-lt"/>
              </a:rPr>
              <a:t> and WPC </a:t>
            </a:r>
            <a:r>
              <a:rPr lang="es-ES" dirty="0" err="1">
                <a:ea typeface="+mn-lt"/>
                <a:cs typeface="+mn-lt"/>
              </a:rPr>
              <a:t>offer</a:t>
            </a:r>
            <a:r>
              <a:rPr lang="es-ES" dirty="0">
                <a:ea typeface="+mn-lt"/>
                <a:cs typeface="+mn-lt"/>
              </a:rPr>
              <a:t> similar </a:t>
            </a:r>
            <a:r>
              <a:rPr lang="es-ES" dirty="0" err="1">
                <a:ea typeface="+mn-lt"/>
                <a:cs typeface="+mn-lt"/>
              </a:rPr>
              <a:t>results</a:t>
            </a:r>
            <a:r>
              <a:rPr lang="es-ES" dirty="0">
                <a:ea typeface="+mn-lt"/>
                <a:cs typeface="+mn-lt"/>
              </a:rPr>
              <a:t>, </a:t>
            </a:r>
            <a:r>
              <a:rPr lang="es-ES" dirty="0" err="1">
                <a:ea typeface="+mn-lt"/>
                <a:cs typeface="+mn-lt"/>
              </a:rPr>
              <a:t>but</a:t>
            </a:r>
            <a:r>
              <a:rPr lang="es-ES" dirty="0">
                <a:ea typeface="+mn-lt"/>
                <a:cs typeface="+mn-lt"/>
              </a:rPr>
              <a:t> 1/</a:t>
            </a:r>
            <a:r>
              <a:rPr lang="es-ES" dirty="0" err="1">
                <a:ea typeface="+mn-lt"/>
                <a:cs typeface="+mn-lt"/>
              </a:rPr>
              <a:t>ToT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seems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to</a:t>
            </a:r>
            <a:r>
              <a:rPr lang="es-ES" dirty="0">
                <a:ea typeface="+mn-lt"/>
                <a:cs typeface="+mn-lt"/>
              </a:rPr>
              <a:t> be </a:t>
            </a:r>
            <a:r>
              <a:rPr lang="es-ES" dirty="0" err="1">
                <a:ea typeface="+mn-lt"/>
                <a:cs typeface="+mn-lt"/>
              </a:rPr>
              <a:t>less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affected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by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systematics</a:t>
            </a:r>
            <a:endParaRPr lang="es-ES" dirty="0" err="1">
              <a:cs typeface="Arial"/>
            </a:endParaRPr>
          </a:p>
        </p:txBody>
      </p:sp>
      <p:sp>
        <p:nvSpPr>
          <p:cNvPr id="8" name="Marcador de pie de página 2">
            <a:extLst>
              <a:ext uri="{FF2B5EF4-FFF2-40B4-BE49-F238E27FC236}">
                <a16:creationId xmlns:a16="http://schemas.microsoft.com/office/drawing/2014/main" id="{0DE3474E-CEF4-8CB8-4F88-73F8FF62EBB0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4026659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297B0D-84A0-419E-223C-5975810BE23F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11</a:t>
            </a:fld>
            <a:endParaRPr lang="es-ES"/>
          </a:p>
        </p:txBody>
      </p:sp>
      <p:pic>
        <p:nvPicPr>
          <p:cNvPr id="7" name="Imagen 6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32AC75EF-5F51-05B0-CC14-3FE060CE1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63" y="824777"/>
            <a:ext cx="6019259" cy="4081524"/>
          </a:xfrm>
          <a:prstGeom prst="rect">
            <a:avLst/>
          </a:prstGeom>
        </p:spPr>
      </p:pic>
      <p:pic>
        <p:nvPicPr>
          <p:cNvPr id="6" name="Imagen 5" descr="Imagen que contiene Texto&#10;&#10;El contenido generado por inteligencia artificial puede ser incorrecto.">
            <a:extLst>
              <a:ext uri="{FF2B5EF4-FFF2-40B4-BE49-F238E27FC236}">
                <a16:creationId xmlns:a16="http://schemas.microsoft.com/office/drawing/2014/main" id="{263E9231-0679-C078-6B8D-90487ED89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943" y="1403715"/>
            <a:ext cx="641306" cy="1482690"/>
          </a:xfrm>
          <a:prstGeom prst="rect">
            <a:avLst/>
          </a:prstGeom>
        </p:spPr>
      </p:pic>
      <p:sp>
        <p:nvSpPr>
          <p:cNvPr id="9" name="PlaceHolder 1">
            <a:extLst>
              <a:ext uri="{FF2B5EF4-FFF2-40B4-BE49-F238E27FC236}">
                <a16:creationId xmlns:a16="http://schemas.microsoft.com/office/drawing/2014/main" id="{502E9AD4-99C3-2CF9-B6DB-0A4C34289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72" y="-11502"/>
            <a:ext cx="8786702" cy="6893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Electric field study on irradiated </a:t>
            </a:r>
            <a:r>
              <a:rPr lang="en-US" sz="2400" spc="-1" dirty="0" err="1">
                <a:solidFill>
                  <a:srgbClr val="0367AD"/>
                </a:solidFill>
              </a:rPr>
              <a:t>SiC</a:t>
            </a:r>
            <a:r>
              <a:rPr lang="en-US" sz="2400" spc="-1" dirty="0">
                <a:solidFill>
                  <a:srgbClr val="0367AD"/>
                </a:solidFill>
              </a:rPr>
              <a:t> sample: Reverse biasing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6BEA6DCC-0130-CE1A-EA58-425DBAAB8B08}"/>
              </a:ext>
            </a:extLst>
          </p:cNvPr>
          <p:cNvCxnSpPr/>
          <p:nvPr/>
        </p:nvCxnSpPr>
        <p:spPr>
          <a:xfrm flipH="1">
            <a:off x="4544524" y="1461313"/>
            <a:ext cx="2445066" cy="1414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B04F67DB-18D5-86D2-74B9-364A71C3166E}"/>
              </a:ext>
            </a:extLst>
          </p:cNvPr>
          <p:cNvSpPr txBox="1"/>
          <p:nvPr/>
        </p:nvSpPr>
        <p:spPr>
          <a:xfrm>
            <a:off x="7071347" y="1179985"/>
            <a:ext cx="2898284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err="1"/>
              <a:t>Under</a:t>
            </a:r>
            <a:r>
              <a:rPr lang="es-ES" dirty="0"/>
              <a:t> reverse </a:t>
            </a:r>
            <a:r>
              <a:rPr lang="es-ES" err="1"/>
              <a:t>biasing</a:t>
            </a:r>
            <a:r>
              <a:rPr lang="es-ES" dirty="0"/>
              <a:t> </a:t>
            </a:r>
            <a:r>
              <a:rPr lang="es-ES" err="1"/>
              <a:t>we</a:t>
            </a:r>
            <a:r>
              <a:rPr lang="es-ES" dirty="0"/>
              <a:t> </a:t>
            </a:r>
            <a:r>
              <a:rPr lang="es-ES" err="1"/>
              <a:t>have</a:t>
            </a:r>
            <a:r>
              <a:rPr lang="es-ES" dirty="0"/>
              <a:t> </a:t>
            </a:r>
            <a:r>
              <a:rPr lang="es-ES" err="1"/>
              <a:t>an</a:t>
            </a:r>
            <a:r>
              <a:rPr lang="es-ES" dirty="0"/>
              <a:t> </a:t>
            </a:r>
            <a:r>
              <a:rPr lang="es-ES" err="1"/>
              <a:t>increase</a:t>
            </a:r>
            <a:r>
              <a:rPr lang="es-ES" dirty="0"/>
              <a:t> </a:t>
            </a:r>
            <a:r>
              <a:rPr lang="es-ES" err="1"/>
              <a:t>of</a:t>
            </a:r>
            <a:r>
              <a:rPr lang="es-ES" dirty="0"/>
              <a:t> </a:t>
            </a:r>
            <a:r>
              <a:rPr lang="es-ES" err="1"/>
              <a:t>the</a:t>
            </a:r>
            <a:r>
              <a:rPr lang="es-ES" dirty="0"/>
              <a:t> </a:t>
            </a:r>
            <a:r>
              <a:rPr lang="es-ES" err="1"/>
              <a:t>electric</a:t>
            </a:r>
            <a:r>
              <a:rPr lang="es-ES" dirty="0"/>
              <a:t> </a:t>
            </a:r>
            <a:r>
              <a:rPr lang="es-ES" err="1"/>
              <a:t>field</a:t>
            </a:r>
            <a:r>
              <a:rPr lang="es-ES" dirty="0"/>
              <a:t> at </a:t>
            </a:r>
            <a:r>
              <a:rPr lang="es-ES" err="1"/>
              <a:t>front</a:t>
            </a:r>
            <a:r>
              <a:rPr lang="es-ES" dirty="0"/>
              <a:t> </a:t>
            </a:r>
            <a:r>
              <a:rPr lang="es-ES" err="1"/>
              <a:t>side</a:t>
            </a:r>
            <a:endParaRPr lang="es-ES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seems</a:t>
            </a:r>
            <a:r>
              <a:rPr lang="es-ES" dirty="0"/>
              <a:t> compatible (</a:t>
            </a:r>
            <a:r>
              <a:rPr lang="es-ES" dirty="0" err="1"/>
              <a:t>kind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)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behavior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a </a:t>
            </a:r>
            <a:r>
              <a:rPr lang="es-ES" dirty="0" err="1"/>
              <a:t>biased</a:t>
            </a:r>
            <a:r>
              <a:rPr lang="es-ES" dirty="0"/>
              <a:t> dielectric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8" name="Marcador de pie de página 2">
            <a:extLst>
              <a:ext uri="{FF2B5EF4-FFF2-40B4-BE49-F238E27FC236}">
                <a16:creationId xmlns:a16="http://schemas.microsoft.com/office/drawing/2014/main" id="{C459737D-CC27-0C67-0CF6-C6B039EC647A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423895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70F668-8F61-51D6-196B-628CD7035C7C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12</a:t>
            </a:fld>
            <a:endParaRPr lang="es-ES"/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87DA1F27-33D0-237F-A7B8-64E39D4D4D8C}"/>
              </a:ext>
            </a:extLst>
          </p:cNvPr>
          <p:cNvSpPr txBox="1">
            <a:spLocks/>
          </p:cNvSpPr>
          <p:nvPr/>
        </p:nvSpPr>
        <p:spPr>
          <a:xfrm>
            <a:off x="173193" y="146823"/>
            <a:ext cx="8786702" cy="6893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pc="-1" dirty="0">
                <a:solidFill>
                  <a:srgbClr val="0367AD"/>
                </a:solidFill>
              </a:rPr>
              <a:t>Electric field study on irradiated </a:t>
            </a:r>
            <a:r>
              <a:rPr lang="en-US" sz="2400" spc="-1" dirty="0" err="1">
                <a:solidFill>
                  <a:srgbClr val="0367AD"/>
                </a:solidFill>
              </a:rPr>
              <a:t>SiC</a:t>
            </a:r>
            <a:r>
              <a:rPr lang="en-US" sz="2400" spc="-1" dirty="0">
                <a:solidFill>
                  <a:srgbClr val="0367AD"/>
                </a:solidFill>
              </a:rPr>
              <a:t> sample: Forward biasing</a:t>
            </a:r>
            <a:endParaRPr lang="es-ES" dirty="0" err="1"/>
          </a:p>
        </p:txBody>
      </p:sp>
      <p:pic>
        <p:nvPicPr>
          <p:cNvPr id="9" name="Imagen 8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F4D60241-2F99-85B0-C066-F4B326B2F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98" y="737865"/>
            <a:ext cx="5193583" cy="357184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DBCCAC1-4043-9B84-FED9-000A07429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623" y="1198420"/>
            <a:ext cx="731417" cy="1551293"/>
          </a:xfrm>
          <a:prstGeom prst="rect">
            <a:avLst/>
          </a:prstGeom>
        </p:spPr>
      </p:pic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C2353535-5453-87B8-4598-9556A81A7DCF}"/>
              </a:ext>
            </a:extLst>
          </p:cNvPr>
          <p:cNvSpPr>
            <a:spLocks noGrp="1"/>
          </p:cNvSpPr>
          <p:nvPr/>
        </p:nvSpPr>
        <p:spPr>
          <a:xfrm>
            <a:off x="802884" y="4671561"/>
            <a:ext cx="8604972" cy="9994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ea typeface="+mn-lt"/>
                <a:cs typeface="+mn-lt"/>
              </a:rPr>
              <a:t>1/</a:t>
            </a:r>
            <a:r>
              <a:rPr lang="es-ES" err="1">
                <a:ea typeface="+mn-lt"/>
                <a:cs typeface="+mn-lt"/>
              </a:rPr>
              <a:t>ToT</a:t>
            </a:r>
            <a:r>
              <a:rPr lang="es-ES" dirty="0">
                <a:ea typeface="+mn-lt"/>
                <a:cs typeface="+mn-lt"/>
              </a:rPr>
              <a:t> shows </a:t>
            </a:r>
            <a:r>
              <a:rPr lang="es-ES" err="1">
                <a:ea typeface="+mn-lt"/>
                <a:cs typeface="+mn-lt"/>
              </a:rPr>
              <a:t>two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peaks</a:t>
            </a:r>
            <a:r>
              <a:rPr lang="es-ES" dirty="0">
                <a:ea typeface="+mn-lt"/>
                <a:cs typeface="+mn-lt"/>
              </a:rPr>
              <a:t>, and </a:t>
            </a:r>
            <a:r>
              <a:rPr lang="es-ES" err="1">
                <a:ea typeface="+mn-lt"/>
                <a:cs typeface="+mn-lt"/>
              </a:rPr>
              <a:t>therir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relation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changes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with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bias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voltage</a:t>
            </a:r>
            <a:endParaRPr lang="es-ES" dirty="0">
              <a:ea typeface="+mn-lt"/>
              <a:cs typeface="+mn-lt"/>
            </a:endParaRPr>
          </a:p>
          <a:p>
            <a:r>
              <a:rPr lang="es-ES" dirty="0">
                <a:cs typeface="Arial"/>
              </a:rPr>
              <a:t>As </a:t>
            </a:r>
            <a:r>
              <a:rPr lang="es-ES" err="1">
                <a:cs typeface="Arial"/>
              </a:rPr>
              <a:t>we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increase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the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bias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voltage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signals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seem</a:t>
            </a:r>
            <a:r>
              <a:rPr lang="es-ES" dirty="0">
                <a:cs typeface="Arial"/>
              </a:rPr>
              <a:t> </a:t>
            </a:r>
            <a:r>
              <a:rPr lang="es-ES" err="1">
                <a:cs typeface="Arial"/>
              </a:rPr>
              <a:t>to</a:t>
            </a:r>
            <a:r>
              <a:rPr lang="es-ES" dirty="0">
                <a:cs typeface="Arial"/>
              </a:rPr>
              <a:t> </a:t>
            </a:r>
            <a:r>
              <a:rPr lang="es-ES">
                <a:cs typeface="Arial"/>
              </a:rPr>
              <a:t>become more </a:t>
            </a:r>
            <a:r>
              <a:rPr lang="es-ES" err="1">
                <a:cs typeface="Arial"/>
              </a:rPr>
              <a:t>slower</a:t>
            </a:r>
            <a:endParaRPr lang="es-ES">
              <a:cs typeface="Arial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D3D3DC0-CD31-57A8-8A4C-388CB05DFFA1}"/>
              </a:ext>
            </a:extLst>
          </p:cNvPr>
          <p:cNvSpPr txBox="1"/>
          <p:nvPr/>
        </p:nvSpPr>
        <p:spPr>
          <a:xfrm>
            <a:off x="5675132" y="2094528"/>
            <a:ext cx="406356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bias</a:t>
            </a:r>
            <a:r>
              <a:rPr lang="es-ES" dirty="0"/>
              <a:t> </a:t>
            </a:r>
            <a:r>
              <a:rPr lang="es-ES" dirty="0" err="1"/>
              <a:t>voltage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peak</a:t>
            </a:r>
            <a:r>
              <a:rPr lang="es-ES" dirty="0"/>
              <a:t> </a:t>
            </a:r>
            <a:r>
              <a:rPr lang="es-ES" dirty="0" err="1"/>
              <a:t>amplitude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back </a:t>
            </a:r>
            <a:r>
              <a:rPr lang="es-ES" dirty="0" err="1"/>
              <a:t>side</a:t>
            </a:r>
            <a:r>
              <a:rPr lang="es-ES" dirty="0"/>
              <a:t> </a:t>
            </a:r>
            <a:r>
              <a:rPr lang="es-ES" dirty="0" err="1"/>
              <a:t>compared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front</a:t>
            </a:r>
            <a:r>
              <a:rPr lang="es-ES" dirty="0"/>
              <a:t> </a:t>
            </a:r>
            <a:r>
              <a:rPr lang="es-ES" dirty="0" err="1"/>
              <a:t>side</a:t>
            </a:r>
            <a:r>
              <a:rPr lang="es-ES" dirty="0"/>
              <a:t> </a:t>
            </a:r>
            <a:r>
              <a:rPr lang="es-ES" dirty="0" err="1"/>
              <a:t>peak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910FA17C-3981-519A-321C-05A942FA5B0D}"/>
              </a:ext>
            </a:extLst>
          </p:cNvPr>
          <p:cNvCxnSpPr/>
          <p:nvPr/>
        </p:nvCxnSpPr>
        <p:spPr>
          <a:xfrm flipH="1">
            <a:off x="3998433" y="2442173"/>
            <a:ext cx="1613092" cy="3920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A9516844-0585-E4FC-79D3-866D5BBF3426}"/>
              </a:ext>
            </a:extLst>
          </p:cNvPr>
          <p:cNvCxnSpPr>
            <a:cxnSpLocks/>
          </p:cNvCxnSpPr>
          <p:nvPr/>
        </p:nvCxnSpPr>
        <p:spPr>
          <a:xfrm flipH="1">
            <a:off x="2948059" y="1501020"/>
            <a:ext cx="2633015" cy="3318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FBC9AC0E-14CC-F07F-12B7-869CA8B1DC17}"/>
              </a:ext>
            </a:extLst>
          </p:cNvPr>
          <p:cNvCxnSpPr>
            <a:cxnSpLocks/>
          </p:cNvCxnSpPr>
          <p:nvPr/>
        </p:nvCxnSpPr>
        <p:spPr>
          <a:xfrm flipH="1" flipV="1">
            <a:off x="3358423" y="3050477"/>
            <a:ext cx="2743702" cy="1028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7EABED0-0D57-A78F-98FD-00F8C09F58D6}"/>
              </a:ext>
            </a:extLst>
          </p:cNvPr>
          <p:cNvSpPr txBox="1"/>
          <p:nvPr/>
        </p:nvSpPr>
        <p:spPr>
          <a:xfrm>
            <a:off x="5611807" y="1201390"/>
            <a:ext cx="419006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Front </a:t>
            </a:r>
            <a:r>
              <a:rPr lang="es-ES" dirty="0" err="1"/>
              <a:t>peak</a:t>
            </a:r>
            <a:r>
              <a:rPr lang="es-ES" dirty="0"/>
              <a:t> </a:t>
            </a:r>
            <a:r>
              <a:rPr lang="es-ES" dirty="0" err="1"/>
              <a:t>maybe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artifact</a:t>
            </a:r>
            <a:r>
              <a:rPr lang="es-ES" dirty="0"/>
              <a:t> </a:t>
            </a:r>
            <a:r>
              <a:rPr lang="es-ES" dirty="0" err="1"/>
              <a:t>caused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amplitude</a:t>
            </a:r>
            <a:r>
              <a:rPr lang="es-ES" dirty="0"/>
              <a:t> pulses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4C3CE27-1E1F-CAA4-8F32-63D9A5E6F0D5}"/>
              </a:ext>
            </a:extLst>
          </p:cNvPr>
          <p:cNvSpPr txBox="1"/>
          <p:nvPr/>
        </p:nvSpPr>
        <p:spPr>
          <a:xfrm>
            <a:off x="6188746" y="3793845"/>
            <a:ext cx="336780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bias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smaller</a:t>
            </a:r>
            <a:r>
              <a:rPr lang="es-ES" dirty="0"/>
              <a:t> </a:t>
            </a:r>
            <a:r>
              <a:rPr lang="es-ES" dirty="0" err="1"/>
              <a:t>electric</a:t>
            </a:r>
            <a:r>
              <a:rPr lang="es-ES" dirty="0"/>
              <a:t> </a:t>
            </a:r>
            <a:r>
              <a:rPr lang="es-ES" dirty="0" err="1"/>
              <a:t>field</a:t>
            </a:r>
            <a:r>
              <a:rPr lang="es-ES" dirty="0"/>
              <a:t> !!! (</a:t>
            </a:r>
            <a:r>
              <a:rPr lang="es-ES" dirty="0" err="1"/>
              <a:t>longer</a:t>
            </a:r>
            <a:r>
              <a:rPr lang="es-ES" dirty="0"/>
              <a:t> </a:t>
            </a:r>
            <a:r>
              <a:rPr lang="es-ES" dirty="0" err="1"/>
              <a:t>ToT</a:t>
            </a:r>
            <a:r>
              <a:rPr lang="es-ES" dirty="0"/>
              <a:t>)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307F2E8-1004-90C8-FC0B-3B61392F0A71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17418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70A8B2-8E8A-FA80-C455-9D80487F98D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547211" y="2688814"/>
            <a:ext cx="8250305" cy="649800"/>
          </a:xfrm>
        </p:spPr>
        <p:txBody>
          <a:bodyPr/>
          <a:lstStyle/>
          <a:p>
            <a:pPr marL="342900" indent="-342900">
              <a:spcBef>
                <a:spcPts val="800"/>
              </a:spcBef>
              <a:buFont typeface="Arial"/>
              <a:buChar char="•"/>
            </a:pPr>
            <a:r>
              <a:rPr lang="es-ES" sz="2400" err="1">
                <a:cs typeface="Arial"/>
              </a:rPr>
              <a:t>We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carried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out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study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of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electric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field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distribution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on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fresh</a:t>
            </a:r>
            <a:r>
              <a:rPr lang="es-ES" sz="2400" dirty="0">
                <a:cs typeface="Arial"/>
              </a:rPr>
              <a:t> and </a:t>
            </a:r>
            <a:r>
              <a:rPr lang="es-ES" sz="2400" err="1">
                <a:cs typeface="Arial"/>
              </a:rPr>
              <a:t>neutron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irradiated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pn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SiC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diodes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to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explain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observed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signal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multiplication</a:t>
            </a:r>
            <a:endParaRPr lang="es-ES" sz="2400">
              <a:cs typeface="Arial"/>
            </a:endParaRPr>
          </a:p>
          <a:p>
            <a:pPr marL="342900" indent="-342900">
              <a:spcBef>
                <a:spcPts val="800"/>
              </a:spcBef>
              <a:buFont typeface="Arial"/>
              <a:buChar char="•"/>
            </a:pPr>
            <a:r>
              <a:rPr lang="es-ES" sz="2400" dirty="0">
                <a:cs typeface="Arial"/>
              </a:rPr>
              <a:t>Electric </a:t>
            </a:r>
            <a:r>
              <a:rPr lang="es-ES" sz="2400" err="1">
                <a:cs typeface="Arial"/>
              </a:rPr>
              <a:t>field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estimated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using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1/</a:t>
            </a:r>
            <a:r>
              <a:rPr lang="es-ES" sz="2400" err="1">
                <a:cs typeface="Arial"/>
              </a:rPr>
              <a:t>ToT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method</a:t>
            </a:r>
            <a:r>
              <a:rPr lang="es-ES" sz="2400" dirty="0">
                <a:cs typeface="Arial"/>
              </a:rPr>
              <a:t> (more </a:t>
            </a:r>
            <a:r>
              <a:rPr lang="es-ES" sz="2400" err="1">
                <a:cs typeface="Arial"/>
              </a:rPr>
              <a:t>robust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against</a:t>
            </a:r>
            <a:r>
              <a:rPr lang="es-ES" sz="2400" dirty="0">
                <a:cs typeface="Arial"/>
              </a:rPr>
              <a:t> SPA </a:t>
            </a:r>
            <a:r>
              <a:rPr lang="es-ES" sz="2400" err="1">
                <a:cs typeface="Arial"/>
              </a:rPr>
              <a:t>signal</a:t>
            </a:r>
            <a:r>
              <a:rPr lang="es-ES" sz="2400" dirty="0">
                <a:cs typeface="Arial"/>
              </a:rPr>
              <a:t> </a:t>
            </a:r>
            <a:r>
              <a:rPr lang="es-ES" sz="2400" err="1">
                <a:cs typeface="Arial"/>
              </a:rPr>
              <a:t>contamination</a:t>
            </a:r>
            <a:r>
              <a:rPr lang="es-ES" sz="2400" dirty="0">
                <a:cs typeface="Arial"/>
              </a:rPr>
              <a:t>)</a:t>
            </a:r>
          </a:p>
          <a:p>
            <a:pPr marL="342900" indent="-342900">
              <a:spcBef>
                <a:spcPts val="800"/>
              </a:spcBef>
              <a:buFont typeface="Arial"/>
              <a:buChar char="•"/>
            </a:pPr>
            <a:r>
              <a:rPr lang="es-ES" sz="2400" dirty="0">
                <a:cs typeface="Arial"/>
              </a:rPr>
              <a:t>Reverse </a:t>
            </a:r>
            <a:r>
              <a:rPr lang="es-ES" sz="2400" dirty="0" err="1">
                <a:cs typeface="Arial"/>
              </a:rPr>
              <a:t>bias</a:t>
            </a:r>
            <a:r>
              <a:rPr lang="es-ES" sz="2400" dirty="0">
                <a:cs typeface="Arial"/>
              </a:rPr>
              <a:t> (after </a:t>
            </a:r>
            <a:r>
              <a:rPr lang="es-ES" sz="2400" dirty="0" err="1">
                <a:cs typeface="Arial"/>
              </a:rPr>
              <a:t>irradiation</a:t>
            </a:r>
            <a:r>
              <a:rPr lang="es-ES" sz="2400" dirty="0">
                <a:cs typeface="Arial"/>
              </a:rPr>
              <a:t>): </a:t>
            </a:r>
            <a:r>
              <a:rPr lang="es-ES" sz="2400" dirty="0" err="1">
                <a:cs typeface="Arial"/>
              </a:rPr>
              <a:t>Presence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of</a:t>
            </a:r>
            <a:r>
              <a:rPr lang="es-ES" sz="2400" dirty="0">
                <a:cs typeface="Arial"/>
              </a:rPr>
              <a:t> a </a:t>
            </a:r>
            <a:r>
              <a:rPr lang="es-ES" sz="2400" dirty="0" err="1">
                <a:cs typeface="Arial"/>
              </a:rPr>
              <a:t>stronger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electric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field</a:t>
            </a:r>
            <a:r>
              <a:rPr lang="es-ES" sz="2400" dirty="0">
                <a:cs typeface="Arial"/>
              </a:rPr>
              <a:t> at </a:t>
            </a:r>
            <a:r>
              <a:rPr lang="es-ES" sz="2400" dirty="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front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side</a:t>
            </a:r>
          </a:p>
          <a:p>
            <a:pPr marL="342900" indent="-342900">
              <a:spcBef>
                <a:spcPts val="800"/>
              </a:spcBef>
              <a:buFont typeface="Arial"/>
              <a:buChar char="•"/>
            </a:pPr>
            <a:r>
              <a:rPr lang="es-ES" sz="2400" dirty="0">
                <a:cs typeface="Arial"/>
              </a:rPr>
              <a:t>Forward </a:t>
            </a:r>
            <a:r>
              <a:rPr lang="es-ES" sz="2400" dirty="0" err="1">
                <a:cs typeface="Arial"/>
              </a:rPr>
              <a:t>bias</a:t>
            </a:r>
            <a:r>
              <a:rPr lang="es-ES" sz="2400" dirty="0">
                <a:cs typeface="Arial"/>
              </a:rPr>
              <a:t> (after </a:t>
            </a:r>
            <a:r>
              <a:rPr lang="es-ES" sz="2400" dirty="0" err="1">
                <a:cs typeface="Arial"/>
              </a:rPr>
              <a:t>irradiation</a:t>
            </a:r>
            <a:r>
              <a:rPr lang="es-ES" sz="2400" dirty="0">
                <a:cs typeface="Arial"/>
              </a:rPr>
              <a:t>): </a:t>
            </a:r>
            <a:r>
              <a:rPr lang="es-ES" sz="2400" dirty="0" err="1">
                <a:cs typeface="Arial"/>
              </a:rPr>
              <a:t>Presence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of</a:t>
            </a:r>
            <a:r>
              <a:rPr lang="es-ES" sz="2400" dirty="0">
                <a:cs typeface="Arial"/>
              </a:rPr>
              <a:t> a back </a:t>
            </a:r>
            <a:r>
              <a:rPr lang="es-ES" sz="2400" dirty="0" err="1">
                <a:cs typeface="Arial"/>
              </a:rPr>
              <a:t>side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peak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whose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amplitude</a:t>
            </a:r>
            <a:r>
              <a:rPr lang="es-ES" sz="2400" dirty="0">
                <a:cs typeface="Arial"/>
              </a:rPr>
              <a:t> relative </a:t>
            </a:r>
            <a:r>
              <a:rPr lang="es-ES" sz="2400" dirty="0" err="1">
                <a:cs typeface="Arial"/>
              </a:rPr>
              <a:t>to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front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side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peak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increases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with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the</a:t>
            </a:r>
            <a:r>
              <a:rPr lang="es-ES" sz="2400" dirty="0">
                <a:cs typeface="Arial"/>
              </a:rPr>
              <a:t> </a:t>
            </a:r>
            <a:r>
              <a:rPr lang="es-ES" sz="2400" dirty="0" err="1">
                <a:cs typeface="Arial"/>
              </a:rPr>
              <a:t>bias</a:t>
            </a:r>
            <a:endParaRPr lang="es-ES" sz="2400" dirty="0">
              <a:cs typeface="Arial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0234AA-DE92-F1AC-1944-77DB6BFAD077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13</a:t>
            </a:fld>
            <a:endParaRPr lang="es-ES"/>
          </a:p>
        </p:txBody>
      </p:sp>
      <p:sp>
        <p:nvSpPr>
          <p:cNvPr id="8" name="PlaceHolder 1">
            <a:extLst>
              <a:ext uri="{FF2B5EF4-FFF2-40B4-BE49-F238E27FC236}">
                <a16:creationId xmlns:a16="http://schemas.microsoft.com/office/drawing/2014/main" id="{6248B770-675A-9502-FB2C-DD800C4CF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96" y="208013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spc="-1" dirty="0">
                <a:solidFill>
                  <a:srgbClr val="0367AD"/>
                </a:solidFill>
                <a:latin typeface="Arial"/>
              </a:rPr>
              <a:t>Summary</a:t>
            </a:r>
            <a:endParaRPr lang="es-ES" dirty="0"/>
          </a:p>
        </p:txBody>
      </p:sp>
      <p:sp>
        <p:nvSpPr>
          <p:cNvPr id="10" name="Marcador de pie de página 2">
            <a:extLst>
              <a:ext uri="{FF2B5EF4-FFF2-40B4-BE49-F238E27FC236}">
                <a16:creationId xmlns:a16="http://schemas.microsoft.com/office/drawing/2014/main" id="{5EAAA207-9E11-9D56-E1F4-6993473396C7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737142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B62232-1832-8063-E4B1-B4E049E0EA25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003598" y="1991158"/>
            <a:ext cx="7543800" cy="649800"/>
          </a:xfrm>
        </p:spPr>
        <p:txBody>
          <a:bodyPr/>
          <a:lstStyle/>
          <a:p>
            <a:r>
              <a:rPr lang="es-ES" dirty="0" err="1"/>
              <a:t>Backup</a:t>
            </a:r>
            <a:r>
              <a:rPr lang="es-ES" dirty="0"/>
              <a:t>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7C2D55D-9A1E-D61F-C2F0-BD37ACBE6368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14</a:t>
            </a:fld>
            <a:endParaRPr lang="es-ES"/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7EF690E6-8583-02E5-4DEF-2EEDC35680C7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/>
              <a:t>04 Feb 2024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95409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98B20-FA89-AAF2-45D5-3F0D2BB84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BFB507-1D07-A0DE-F923-0711F175D986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15</a:t>
            </a:fld>
            <a:endParaRPr lang="es-ES"/>
          </a:p>
        </p:txBody>
      </p:sp>
      <p:sp>
        <p:nvSpPr>
          <p:cNvPr id="9" name="PlaceHolder 1">
            <a:extLst>
              <a:ext uri="{FF2B5EF4-FFF2-40B4-BE49-F238E27FC236}">
                <a16:creationId xmlns:a16="http://schemas.microsoft.com/office/drawing/2014/main" id="{A7C086F8-7B5A-872A-7DAF-F675DA570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Electric field study on non-irradiated </a:t>
            </a:r>
            <a:r>
              <a:rPr lang="en-US" sz="2400" spc="-1" dirty="0" err="1">
                <a:solidFill>
                  <a:srgbClr val="0367AD"/>
                </a:solidFill>
              </a:rPr>
              <a:t>SiC</a:t>
            </a:r>
            <a:r>
              <a:rPr lang="en-US" sz="2400" spc="-1" dirty="0">
                <a:solidFill>
                  <a:srgbClr val="0367AD"/>
                </a:solidFill>
              </a:rPr>
              <a:t> sample</a:t>
            </a:r>
            <a:endParaRPr lang="es-ES" dirty="0"/>
          </a:p>
        </p:txBody>
      </p:sp>
      <p:pic>
        <p:nvPicPr>
          <p:cNvPr id="11" name="Imagen 10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ED1310FC-B53B-9CE5-9AC5-FB4D58E24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7" y="951954"/>
            <a:ext cx="5013573" cy="3400425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4A548E4-A4A3-71D0-361D-0D17E0A08445}"/>
              </a:ext>
            </a:extLst>
          </p:cNvPr>
          <p:cNvCxnSpPr/>
          <p:nvPr/>
        </p:nvCxnSpPr>
        <p:spPr>
          <a:xfrm flipH="1">
            <a:off x="1277318" y="1326770"/>
            <a:ext cx="6784" cy="2509813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C698FA7-93A4-AA7F-EEF8-5D63D9B7DE88}"/>
              </a:ext>
            </a:extLst>
          </p:cNvPr>
          <p:cNvSpPr txBox="1"/>
          <p:nvPr/>
        </p:nvSpPr>
        <p:spPr>
          <a:xfrm>
            <a:off x="1278454" y="3553957"/>
            <a:ext cx="274319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</a:rPr>
              <a:t>Front </a:t>
            </a:r>
            <a:r>
              <a:rPr lang="es-ES" sz="1200" err="1">
                <a:solidFill>
                  <a:srgbClr val="FF0000"/>
                </a:solidFill>
              </a:rPr>
              <a:t>side</a:t>
            </a:r>
            <a:endParaRPr lang="es-ES" sz="1200">
              <a:solidFill>
                <a:srgbClr val="FF0000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2A56987-DFCD-2256-C50B-80E9277E181B}"/>
              </a:ext>
            </a:extLst>
          </p:cNvPr>
          <p:cNvSpPr txBox="1"/>
          <p:nvPr/>
        </p:nvSpPr>
        <p:spPr>
          <a:xfrm>
            <a:off x="2079659" y="858991"/>
            <a:ext cx="826851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 dirty="0"/>
              <a:t>WPC                                                                  </a:t>
            </a:r>
          </a:p>
        </p:txBody>
      </p:sp>
      <p:sp>
        <p:nvSpPr>
          <p:cNvPr id="12" name="Flecha: hacia abajo 11">
            <a:extLst>
              <a:ext uri="{FF2B5EF4-FFF2-40B4-BE49-F238E27FC236}">
                <a16:creationId xmlns:a16="http://schemas.microsoft.com/office/drawing/2014/main" id="{50464F43-ECEC-C639-4C5D-DB4F67EF39E2}"/>
              </a:ext>
            </a:extLst>
          </p:cNvPr>
          <p:cNvSpPr/>
          <p:nvPr/>
        </p:nvSpPr>
        <p:spPr>
          <a:xfrm>
            <a:off x="1414497" y="949216"/>
            <a:ext cx="289710" cy="58847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1EEA2080-8F39-30B6-140D-E3824317C912}"/>
              </a:ext>
            </a:extLst>
          </p:cNvPr>
          <p:cNvSpPr/>
          <p:nvPr/>
        </p:nvSpPr>
        <p:spPr>
          <a:xfrm>
            <a:off x="2760128" y="1622018"/>
            <a:ext cx="289710" cy="588474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3B6A1376-EB56-8B6B-1F6F-6399266A991E}"/>
              </a:ext>
            </a:extLst>
          </p:cNvPr>
          <p:cNvSpPr>
            <a:spLocks noGrp="1"/>
          </p:cNvSpPr>
          <p:nvPr/>
        </p:nvSpPr>
        <p:spPr>
          <a:xfrm>
            <a:off x="519296" y="4474839"/>
            <a:ext cx="4035285" cy="65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Drop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or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maximum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shif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in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the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WPC at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surface</a:t>
            </a:r>
            <a:endParaRPr lang="es-ES" sz="1400" err="1">
              <a:solidFill>
                <a:srgbClr val="0367AD"/>
              </a:solidFill>
              <a:cs typeface="Arial"/>
            </a:endParaRPr>
          </a:p>
          <a:p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Extrange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saturation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effect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</a:p>
          <a:p>
            <a:endParaRPr lang="es-ES" sz="1700" dirty="0">
              <a:ea typeface="+mn-lt"/>
              <a:cs typeface="+mn-lt"/>
            </a:endParaRPr>
          </a:p>
          <a:p>
            <a:endParaRPr lang="es-ES" dirty="0">
              <a:ea typeface="+mn-lt"/>
              <a:cs typeface="+mn-lt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B4610B4-5DC2-75B4-673B-AF5E0F53BC96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1651090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DCCB1-CD0E-ADEC-8C05-C269D3319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DB470C3-F7F2-2321-6116-A7981C78788F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16</a:t>
            </a:fld>
            <a:endParaRPr lang="es-ES"/>
          </a:p>
        </p:txBody>
      </p:sp>
      <p:sp>
        <p:nvSpPr>
          <p:cNvPr id="9" name="PlaceHolder 1">
            <a:extLst>
              <a:ext uri="{FF2B5EF4-FFF2-40B4-BE49-F238E27FC236}">
                <a16:creationId xmlns:a16="http://schemas.microsoft.com/office/drawing/2014/main" id="{CD4689B2-4011-ACFE-B6AA-A49632E27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Electric field study on non-irradiated </a:t>
            </a:r>
            <a:r>
              <a:rPr lang="en-US" sz="2400" spc="-1" dirty="0" err="1">
                <a:solidFill>
                  <a:srgbClr val="0367AD"/>
                </a:solidFill>
              </a:rPr>
              <a:t>SiC</a:t>
            </a:r>
            <a:r>
              <a:rPr lang="en-US" sz="2400" spc="-1" dirty="0">
                <a:solidFill>
                  <a:srgbClr val="0367AD"/>
                </a:solidFill>
              </a:rPr>
              <a:t> sample</a:t>
            </a:r>
            <a:endParaRPr lang="es-ES" dirty="0"/>
          </a:p>
        </p:txBody>
      </p:sp>
      <p:pic>
        <p:nvPicPr>
          <p:cNvPr id="11" name="Imagen 10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C1BEF7E8-26B6-1DF9-4AAB-91810A803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7" y="951954"/>
            <a:ext cx="5013573" cy="3400425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93FE5B11-76EE-C45A-B3CD-86118812EB35}"/>
              </a:ext>
            </a:extLst>
          </p:cNvPr>
          <p:cNvCxnSpPr/>
          <p:nvPr/>
        </p:nvCxnSpPr>
        <p:spPr>
          <a:xfrm flipH="1">
            <a:off x="1277318" y="1326770"/>
            <a:ext cx="6784" cy="2509813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F647AC0-E7A5-B0C3-2D57-FA10771D9E34}"/>
              </a:ext>
            </a:extLst>
          </p:cNvPr>
          <p:cNvSpPr txBox="1"/>
          <p:nvPr/>
        </p:nvSpPr>
        <p:spPr>
          <a:xfrm>
            <a:off x="1278454" y="3553957"/>
            <a:ext cx="274319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</a:rPr>
              <a:t>Front </a:t>
            </a:r>
            <a:r>
              <a:rPr lang="es-ES" sz="1200" err="1">
                <a:solidFill>
                  <a:srgbClr val="FF0000"/>
                </a:solidFill>
              </a:rPr>
              <a:t>side</a:t>
            </a:r>
            <a:endParaRPr lang="es-ES" sz="1200">
              <a:solidFill>
                <a:srgbClr val="FF0000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7945DEB-B142-F2F3-096B-D6D2D720F6EB}"/>
              </a:ext>
            </a:extLst>
          </p:cNvPr>
          <p:cNvSpPr txBox="1"/>
          <p:nvPr/>
        </p:nvSpPr>
        <p:spPr>
          <a:xfrm>
            <a:off x="2079659" y="858991"/>
            <a:ext cx="826851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 dirty="0"/>
              <a:t>WPC                                                                  </a:t>
            </a:r>
          </a:p>
        </p:txBody>
      </p:sp>
      <p:pic>
        <p:nvPicPr>
          <p:cNvPr id="6" name="Imagen 5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8D583CE8-928E-57CB-BA16-4C83E331F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480" y="1624226"/>
            <a:ext cx="4124846" cy="3400425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6A12BC1-5EFD-EF54-15C1-34BA35AA7412}"/>
              </a:ext>
            </a:extLst>
          </p:cNvPr>
          <p:cNvSpPr txBox="1"/>
          <p:nvPr/>
        </p:nvSpPr>
        <p:spPr>
          <a:xfrm>
            <a:off x="8140326" y="4807136"/>
            <a:ext cx="2743200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u="sng" baseline="30000">
                <a:solidFill>
                  <a:srgbClr val="0000FF"/>
                </a:solidFill>
                <a:hlinkClick r:id="rId4"/>
              </a:rPr>
              <a:t>Sebastian Pape Thesis</a:t>
            </a:r>
            <a:r>
              <a:rPr lang="es-ES" sz="1200" baseline="3000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B7E9D34-D4C8-4D4B-5198-D1094C7C9E76}"/>
              </a:ext>
            </a:extLst>
          </p:cNvPr>
          <p:cNvSpPr txBox="1"/>
          <p:nvPr/>
        </p:nvSpPr>
        <p:spPr>
          <a:xfrm>
            <a:off x="6252754" y="1235924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WPC – Silicon </a:t>
            </a:r>
            <a:r>
              <a:rPr lang="es-ES" dirty="0" err="1"/>
              <a:t>diode</a:t>
            </a:r>
          </a:p>
        </p:txBody>
      </p:sp>
      <p:sp>
        <p:nvSpPr>
          <p:cNvPr id="12" name="Flecha: hacia abajo 11">
            <a:extLst>
              <a:ext uri="{FF2B5EF4-FFF2-40B4-BE49-F238E27FC236}">
                <a16:creationId xmlns:a16="http://schemas.microsoft.com/office/drawing/2014/main" id="{305F6EFB-4E99-D8D2-7914-AC95781E0634}"/>
              </a:ext>
            </a:extLst>
          </p:cNvPr>
          <p:cNvSpPr/>
          <p:nvPr/>
        </p:nvSpPr>
        <p:spPr>
          <a:xfrm>
            <a:off x="1414497" y="949216"/>
            <a:ext cx="289710" cy="58847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3398452F-DD1E-8270-D1C0-A99B97F2A35B}"/>
              </a:ext>
            </a:extLst>
          </p:cNvPr>
          <p:cNvSpPr/>
          <p:nvPr/>
        </p:nvSpPr>
        <p:spPr>
          <a:xfrm>
            <a:off x="2760128" y="1622018"/>
            <a:ext cx="289710" cy="588474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68F87EF4-4BD1-C566-A192-E5CB2B3692E3}"/>
              </a:ext>
            </a:extLst>
          </p:cNvPr>
          <p:cNvSpPr>
            <a:spLocks noGrp="1"/>
          </p:cNvSpPr>
          <p:nvPr/>
        </p:nvSpPr>
        <p:spPr>
          <a:xfrm>
            <a:off x="519296" y="4474839"/>
            <a:ext cx="4035285" cy="658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Drop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or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maximum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shif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in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the</a:t>
            </a:r>
            <a:r>
              <a:rPr lang="es-ES" sz="1400" dirty="0">
                <a:solidFill>
                  <a:srgbClr val="0367AD"/>
                </a:solidFill>
                <a:ea typeface="+mn-lt"/>
                <a:cs typeface="+mn-lt"/>
              </a:rPr>
              <a:t> WPC at </a:t>
            </a:r>
            <a:r>
              <a:rPr lang="es-ES" sz="1400" err="1">
                <a:solidFill>
                  <a:srgbClr val="0367AD"/>
                </a:solidFill>
                <a:ea typeface="+mn-lt"/>
                <a:cs typeface="+mn-lt"/>
              </a:rPr>
              <a:t>surface</a:t>
            </a:r>
            <a:endParaRPr lang="es-ES" sz="1400" err="1">
              <a:solidFill>
                <a:srgbClr val="0367AD"/>
              </a:solidFill>
              <a:cs typeface="Arial"/>
            </a:endParaRPr>
          </a:p>
          <a:p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Extrange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saturation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es-ES" sz="1400" err="1">
                <a:solidFill>
                  <a:srgbClr val="7030A0"/>
                </a:solidFill>
                <a:ea typeface="+mn-lt"/>
                <a:cs typeface="+mn-lt"/>
              </a:rPr>
              <a:t>effect</a:t>
            </a:r>
            <a:r>
              <a:rPr lang="es-ES" sz="1400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</a:p>
          <a:p>
            <a:endParaRPr lang="es-ES" sz="1700" dirty="0">
              <a:ea typeface="+mn-lt"/>
              <a:cs typeface="+mn-lt"/>
            </a:endParaRPr>
          </a:p>
          <a:p>
            <a:endParaRPr lang="es-ES" dirty="0">
              <a:ea typeface="+mn-lt"/>
              <a:cs typeface="+mn-lt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72F10CB-CE2D-C368-4F5F-31A62C96A28A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719519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65859A-9D1A-641C-041F-DF4DACA631DD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17</a:t>
            </a:fld>
            <a:endParaRPr lang="es-ES"/>
          </a:p>
        </p:txBody>
      </p:sp>
      <p:pic>
        <p:nvPicPr>
          <p:cNvPr id="6" name="Imagen 5" descr="Gráfico, Histograma&#10;&#10;El contenido generado por inteligencia artificial puede ser incorrecto.">
            <a:extLst>
              <a:ext uri="{FF2B5EF4-FFF2-40B4-BE49-F238E27FC236}">
                <a16:creationId xmlns:a16="http://schemas.microsoft.com/office/drawing/2014/main" id="{D0C08E38-7907-4385-FA1D-C848F8C19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38" y="1092374"/>
            <a:ext cx="4947474" cy="2723297"/>
          </a:xfrm>
          <a:prstGeom prst="rect">
            <a:avLst/>
          </a:prstGeom>
        </p:spPr>
      </p:pic>
      <p:pic>
        <p:nvPicPr>
          <p:cNvPr id="7" name="Imagen 6" descr="Gráfico, Histograma&#10;&#10;El contenido generado por inteligencia artificial puede ser incorrecto.">
            <a:extLst>
              <a:ext uri="{FF2B5EF4-FFF2-40B4-BE49-F238E27FC236}">
                <a16:creationId xmlns:a16="http://schemas.microsoft.com/office/drawing/2014/main" id="{A1DBE529-E414-278B-2628-68C026A54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678" y="1234819"/>
            <a:ext cx="1994840" cy="12955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PlaceHolder 1">
            <a:extLst>
              <a:ext uri="{FF2B5EF4-FFF2-40B4-BE49-F238E27FC236}">
                <a16:creationId xmlns:a16="http://schemas.microsoft.com/office/drawing/2014/main" id="{E4F2520F-A7E1-1BB7-1FB5-F75CD530D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43" y="4321"/>
            <a:ext cx="8710238" cy="7358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Plasma generation study </a:t>
            </a: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9735058-498E-18D2-7E63-BB904DA38E43}"/>
              </a:ext>
            </a:extLst>
          </p:cNvPr>
          <p:cNvSpPr txBox="1"/>
          <p:nvPr/>
        </p:nvSpPr>
        <p:spPr>
          <a:xfrm>
            <a:off x="552346" y="123125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dirty="0"/>
              <a:t>+500V</a:t>
            </a:r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BB67B37D-23C7-3918-E61B-35A52FEF9245}"/>
              </a:ext>
            </a:extLst>
          </p:cNvPr>
          <p:cNvSpPr>
            <a:spLocks noGrp="1"/>
          </p:cNvSpPr>
          <p:nvPr/>
        </p:nvSpPr>
        <p:spPr>
          <a:xfrm>
            <a:off x="216260" y="3808687"/>
            <a:ext cx="6427665" cy="15802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700" dirty="0">
              <a:cs typeface="Arial"/>
            </a:endParaRPr>
          </a:p>
          <a:p>
            <a:r>
              <a:rPr lang="es-ES" sz="1700" dirty="0">
                <a:ea typeface="+mn-lt"/>
                <a:cs typeface="+mn-lt"/>
              </a:rPr>
              <a:t>Plasma </a:t>
            </a:r>
            <a:r>
              <a:rPr lang="es-ES" sz="1700" err="1">
                <a:ea typeface="+mn-lt"/>
                <a:cs typeface="+mn-lt"/>
              </a:rPr>
              <a:t>multiplication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should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decrease</a:t>
            </a:r>
            <a:r>
              <a:rPr lang="es-ES" sz="1700" dirty="0">
                <a:ea typeface="+mn-lt"/>
                <a:cs typeface="+mn-lt"/>
              </a:rPr>
              <a:t> at </a:t>
            </a:r>
            <a:r>
              <a:rPr lang="es-ES" sz="1700" err="1">
                <a:ea typeface="+mn-lt"/>
                <a:cs typeface="+mn-lt"/>
              </a:rPr>
              <a:t>higher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electric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fields</a:t>
            </a:r>
            <a:endParaRPr lang="es-ES" sz="1700" dirty="0" err="1">
              <a:ea typeface="+mn-lt"/>
              <a:cs typeface="+mn-lt"/>
            </a:endParaRPr>
          </a:p>
          <a:p>
            <a:r>
              <a:rPr lang="es-ES" sz="1700" dirty="0" err="1">
                <a:ea typeface="+mn-lt"/>
                <a:cs typeface="+mn-lt"/>
              </a:rPr>
              <a:t>Irradiation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dirty="0" err="1">
                <a:ea typeface="+mn-lt"/>
                <a:cs typeface="+mn-lt"/>
              </a:rPr>
              <a:t>damage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dirty="0" err="1">
                <a:ea typeface="+mn-lt"/>
                <a:cs typeface="+mn-lt"/>
              </a:rPr>
              <a:t>should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dirty="0" err="1">
                <a:ea typeface="+mn-lt"/>
                <a:cs typeface="+mn-lt"/>
              </a:rPr>
              <a:t>also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dirty="0" err="1">
                <a:ea typeface="+mn-lt"/>
                <a:cs typeface="+mn-lt"/>
              </a:rPr>
              <a:t>decrease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dirty="0" err="1">
                <a:ea typeface="+mn-lt"/>
                <a:cs typeface="+mn-lt"/>
              </a:rPr>
              <a:t>the</a:t>
            </a:r>
            <a:r>
              <a:rPr lang="es-ES" sz="1700" dirty="0">
                <a:ea typeface="+mn-lt"/>
                <a:cs typeface="+mn-lt"/>
              </a:rPr>
              <a:t> plasma </a:t>
            </a:r>
            <a:r>
              <a:rPr lang="es-ES" sz="1700" dirty="0" err="1">
                <a:ea typeface="+mn-lt"/>
                <a:cs typeface="+mn-lt"/>
              </a:rPr>
              <a:t>generation</a:t>
            </a:r>
            <a:endParaRPr lang="es-ES" sz="1700">
              <a:ea typeface="+mn-lt"/>
              <a:cs typeface="+mn-lt"/>
            </a:endParaRPr>
          </a:p>
          <a:p>
            <a:r>
              <a:rPr lang="es-ES" sz="1700" dirty="0">
                <a:ea typeface="+mn-lt"/>
                <a:cs typeface="+mn-lt"/>
              </a:rPr>
              <a:t>Pulse </a:t>
            </a:r>
            <a:r>
              <a:rPr lang="es-ES" sz="1700" err="1">
                <a:ea typeface="+mn-lt"/>
                <a:cs typeface="+mn-lt"/>
              </a:rPr>
              <a:t>energy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should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have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an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impact</a:t>
            </a:r>
            <a:r>
              <a:rPr lang="es-ES" sz="1700" dirty="0">
                <a:ea typeface="+mn-lt"/>
                <a:cs typeface="+mn-lt"/>
              </a:rPr>
              <a:t> in </a:t>
            </a:r>
            <a:r>
              <a:rPr lang="es-ES" sz="1700" err="1">
                <a:ea typeface="+mn-lt"/>
                <a:cs typeface="+mn-lt"/>
              </a:rPr>
              <a:t>the</a:t>
            </a:r>
            <a:r>
              <a:rPr lang="es-ES" sz="1700" dirty="0">
                <a:ea typeface="+mn-lt"/>
                <a:cs typeface="+mn-lt"/>
              </a:rPr>
              <a:t> </a:t>
            </a:r>
            <a:r>
              <a:rPr lang="es-ES" sz="1700" err="1">
                <a:ea typeface="+mn-lt"/>
                <a:cs typeface="+mn-lt"/>
              </a:rPr>
              <a:t>gain</a:t>
            </a:r>
            <a:endParaRPr lang="es-ES" sz="1700" dirty="0">
              <a:ea typeface="+mn-lt"/>
              <a:cs typeface="+mn-lt"/>
            </a:endParaRPr>
          </a:p>
          <a:p>
            <a:r>
              <a:rPr lang="es-ES" sz="1600" dirty="0">
                <a:ea typeface="+mn-lt"/>
                <a:cs typeface="+mn-lt"/>
              </a:rPr>
              <a:t>No plasma </a:t>
            </a:r>
            <a:r>
              <a:rPr lang="es-ES" sz="1600" dirty="0" err="1">
                <a:ea typeface="+mn-lt"/>
                <a:cs typeface="+mn-lt"/>
              </a:rPr>
              <a:t>effects</a:t>
            </a:r>
            <a:r>
              <a:rPr lang="es-ES" sz="1600" dirty="0">
                <a:ea typeface="+mn-lt"/>
                <a:cs typeface="+mn-lt"/>
              </a:rPr>
              <a:t> can be </a:t>
            </a:r>
            <a:r>
              <a:rPr lang="es-ES" sz="1600" dirty="0" err="1">
                <a:ea typeface="+mn-lt"/>
                <a:cs typeface="+mn-lt"/>
              </a:rPr>
              <a:t>appreciated</a:t>
            </a:r>
            <a:r>
              <a:rPr lang="es-ES" sz="1600" dirty="0">
                <a:ea typeface="+mn-lt"/>
                <a:cs typeface="+mn-lt"/>
              </a:rPr>
              <a:t> in </a:t>
            </a:r>
            <a:r>
              <a:rPr lang="es-ES" sz="1600" dirty="0" err="1">
                <a:ea typeface="+mn-lt"/>
                <a:cs typeface="+mn-lt"/>
              </a:rPr>
              <a:t>the</a:t>
            </a:r>
            <a:r>
              <a:rPr lang="es-ES" sz="1600" dirty="0">
                <a:ea typeface="+mn-lt"/>
                <a:cs typeface="+mn-lt"/>
              </a:rPr>
              <a:t> </a:t>
            </a:r>
            <a:r>
              <a:rPr lang="es-ES" sz="1600" dirty="0" err="1">
                <a:ea typeface="+mn-lt"/>
                <a:cs typeface="+mn-lt"/>
              </a:rPr>
              <a:t>signals</a:t>
            </a:r>
            <a:r>
              <a:rPr lang="es-ES" sz="1600" dirty="0">
                <a:ea typeface="+mn-lt"/>
                <a:cs typeface="+mn-lt"/>
              </a:rPr>
              <a:t> </a:t>
            </a:r>
            <a:r>
              <a:rPr lang="es-ES" sz="1600" dirty="0" err="1">
                <a:ea typeface="+mn-lt"/>
                <a:cs typeface="+mn-lt"/>
              </a:rPr>
              <a:t>of</a:t>
            </a:r>
            <a:r>
              <a:rPr lang="es-ES" sz="1600" dirty="0">
                <a:ea typeface="+mn-lt"/>
                <a:cs typeface="+mn-lt"/>
              </a:rPr>
              <a:t> </a:t>
            </a:r>
            <a:r>
              <a:rPr lang="es-ES" sz="1600" dirty="0" err="1">
                <a:ea typeface="+mn-lt"/>
                <a:cs typeface="+mn-lt"/>
              </a:rPr>
              <a:t>both</a:t>
            </a:r>
            <a:r>
              <a:rPr lang="es-ES" sz="1600" dirty="0">
                <a:ea typeface="+mn-lt"/>
                <a:cs typeface="+mn-lt"/>
              </a:rPr>
              <a:t>, TPA and 3PA </a:t>
            </a:r>
            <a:r>
              <a:rPr lang="es-ES" sz="1600" dirty="0" err="1">
                <a:ea typeface="+mn-lt"/>
                <a:cs typeface="+mn-lt"/>
              </a:rPr>
              <a:t>studies</a:t>
            </a:r>
            <a:r>
              <a:rPr lang="es-ES" sz="1600" dirty="0">
                <a:ea typeface="+mn-lt"/>
                <a:cs typeface="+mn-lt"/>
              </a:rPr>
              <a:t>, </a:t>
            </a:r>
            <a:r>
              <a:rPr lang="es-ES" sz="1600" dirty="0" err="1">
                <a:ea typeface="+mn-lt"/>
                <a:cs typeface="+mn-lt"/>
              </a:rPr>
              <a:t>nor</a:t>
            </a:r>
            <a:r>
              <a:rPr lang="es-ES" sz="1600" dirty="0">
                <a:ea typeface="+mn-lt"/>
                <a:cs typeface="+mn-lt"/>
              </a:rPr>
              <a:t> in </a:t>
            </a:r>
            <a:r>
              <a:rPr lang="es-ES" sz="1600" dirty="0" err="1">
                <a:ea typeface="+mn-lt"/>
                <a:cs typeface="+mn-lt"/>
              </a:rPr>
              <a:t>the</a:t>
            </a:r>
            <a:r>
              <a:rPr lang="es-ES" sz="1600" dirty="0">
                <a:ea typeface="+mn-lt"/>
                <a:cs typeface="+mn-lt"/>
              </a:rPr>
              <a:t> </a:t>
            </a:r>
            <a:r>
              <a:rPr lang="es-ES" sz="1600" dirty="0" err="1">
                <a:ea typeface="+mn-lt"/>
                <a:cs typeface="+mn-lt"/>
              </a:rPr>
              <a:t>relation</a:t>
            </a:r>
            <a:r>
              <a:rPr lang="es-ES" sz="1600" dirty="0">
                <a:ea typeface="+mn-lt"/>
                <a:cs typeface="+mn-lt"/>
              </a:rPr>
              <a:t> </a:t>
            </a:r>
            <a:r>
              <a:rPr lang="es-ES" sz="1600" dirty="0" err="1">
                <a:ea typeface="+mn-lt"/>
                <a:cs typeface="+mn-lt"/>
              </a:rPr>
              <a:t>between</a:t>
            </a:r>
            <a:r>
              <a:rPr lang="es-ES" sz="1600" dirty="0">
                <a:ea typeface="+mn-lt"/>
                <a:cs typeface="+mn-lt"/>
              </a:rPr>
              <a:t> laser </a:t>
            </a:r>
            <a:r>
              <a:rPr lang="es-ES" sz="1600" dirty="0" err="1">
                <a:ea typeface="+mn-lt"/>
                <a:cs typeface="+mn-lt"/>
              </a:rPr>
              <a:t>power</a:t>
            </a:r>
            <a:r>
              <a:rPr lang="es-ES" sz="1600" dirty="0">
                <a:ea typeface="+mn-lt"/>
                <a:cs typeface="+mn-lt"/>
              </a:rPr>
              <a:t> and </a:t>
            </a:r>
            <a:r>
              <a:rPr lang="es-ES" sz="1600" dirty="0" err="1">
                <a:ea typeface="+mn-lt"/>
                <a:cs typeface="+mn-lt"/>
              </a:rPr>
              <a:t>charge</a:t>
            </a:r>
          </a:p>
          <a:p>
            <a:endParaRPr lang="es-ES" sz="1700" dirty="0">
              <a:ea typeface="+mn-lt"/>
              <a:cs typeface="+mn-lt"/>
            </a:endParaRPr>
          </a:p>
          <a:p>
            <a:pPr marL="0" indent="0">
              <a:buNone/>
            </a:pPr>
            <a:endParaRPr lang="es-ES" dirty="0">
              <a:ea typeface="+mn-lt"/>
              <a:cs typeface="+mn-lt"/>
            </a:endParaRPr>
          </a:p>
        </p:txBody>
      </p:sp>
      <p:sp>
        <p:nvSpPr>
          <p:cNvPr id="14" name="Flecha: hacia abajo 13">
            <a:extLst>
              <a:ext uri="{FF2B5EF4-FFF2-40B4-BE49-F238E27FC236}">
                <a16:creationId xmlns:a16="http://schemas.microsoft.com/office/drawing/2014/main" id="{C9BEEF2E-C7BF-34A0-0CE6-2A975C545B5C}"/>
              </a:ext>
            </a:extLst>
          </p:cNvPr>
          <p:cNvSpPr/>
          <p:nvPr/>
        </p:nvSpPr>
        <p:spPr>
          <a:xfrm rot="-5400000">
            <a:off x="7025426" y="4526656"/>
            <a:ext cx="371185" cy="38023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523FAD8-7A71-1F3D-99FE-FCAE4CA1B863}"/>
              </a:ext>
            </a:extLst>
          </p:cNvPr>
          <p:cNvSpPr txBox="1"/>
          <p:nvPr/>
        </p:nvSpPr>
        <p:spPr>
          <a:xfrm>
            <a:off x="7487203" y="453571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 dirty="0"/>
              <a:t>No Plasma</a:t>
            </a:r>
          </a:p>
        </p:txBody>
      </p:sp>
      <p:pic>
        <p:nvPicPr>
          <p:cNvPr id="17" name="Imagen 16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543E7680-2A7D-DF9C-91BD-BFB788F94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982" y="925634"/>
            <a:ext cx="4732738" cy="318302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8D9C374F-887A-C056-4BE5-02BD92EFB0D4}"/>
              </a:ext>
            </a:extLst>
          </p:cNvPr>
          <p:cNvSpPr txBox="1"/>
          <p:nvPr/>
        </p:nvSpPr>
        <p:spPr>
          <a:xfrm>
            <a:off x="452684" y="74237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Three</a:t>
            </a:r>
            <a:r>
              <a:rPr lang="es-ES" dirty="0"/>
              <a:t> </a:t>
            </a:r>
            <a:r>
              <a:rPr lang="es-ES" dirty="0" err="1"/>
              <a:t>photon</a:t>
            </a:r>
            <a:r>
              <a:rPr lang="es-ES" dirty="0"/>
              <a:t> </a:t>
            </a:r>
            <a:r>
              <a:rPr lang="es-ES" dirty="0" err="1"/>
              <a:t>absorption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4E6B7AB-C887-6ED9-3D44-5DDDFA835869}"/>
              </a:ext>
            </a:extLst>
          </p:cNvPr>
          <p:cNvSpPr txBox="1"/>
          <p:nvPr/>
        </p:nvSpPr>
        <p:spPr>
          <a:xfrm>
            <a:off x="6029425" y="715212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err="1"/>
              <a:t>Two</a:t>
            </a:r>
            <a:r>
              <a:rPr lang="es-ES" dirty="0"/>
              <a:t> </a:t>
            </a:r>
            <a:r>
              <a:rPr lang="es-ES" err="1"/>
              <a:t>photon</a:t>
            </a:r>
            <a:r>
              <a:rPr lang="es-ES"/>
              <a:t> absorption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335322F-38DB-8759-7803-0EBCE3A88AE9}"/>
              </a:ext>
            </a:extLst>
          </p:cNvPr>
          <p:cNvSpPr txBox="1"/>
          <p:nvPr/>
        </p:nvSpPr>
        <p:spPr>
          <a:xfrm>
            <a:off x="6454905" y="2453448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400" dirty="0">
                <a:solidFill>
                  <a:srgbClr val="0367AD"/>
                </a:solidFill>
              </a:rPr>
              <a:t>Pure </a:t>
            </a:r>
            <a:r>
              <a:rPr lang="es-ES" sz="1400" err="1">
                <a:solidFill>
                  <a:srgbClr val="0367AD"/>
                </a:solidFill>
              </a:rPr>
              <a:t>quadratic</a:t>
            </a:r>
            <a:r>
              <a:rPr lang="es-ES" sz="1400" dirty="0">
                <a:solidFill>
                  <a:srgbClr val="0367AD"/>
                </a:solidFill>
              </a:rPr>
              <a:t> </a:t>
            </a:r>
            <a:r>
              <a:rPr lang="es-ES" sz="1400" err="1">
                <a:solidFill>
                  <a:srgbClr val="0367AD"/>
                </a:solidFill>
              </a:rPr>
              <a:t>fit</a:t>
            </a:r>
            <a:endParaRPr lang="es-ES" sz="1400">
              <a:solidFill>
                <a:srgbClr val="0367AD"/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9A365E9-5A14-12E2-BD4D-E00CFC82EB7A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244016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 descr="Gráfico, Histograma&#10;&#10;El contenido generado por inteligencia artificial puede ser incorrecto.">
            <a:extLst>
              <a:ext uri="{FF2B5EF4-FFF2-40B4-BE49-F238E27FC236}">
                <a16:creationId xmlns:a16="http://schemas.microsoft.com/office/drawing/2014/main" id="{66B908AB-EA5F-01C5-7D21-95CA2D3F169C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1359" y="1510422"/>
            <a:ext cx="5038109" cy="2936426"/>
          </a:xfrm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D9F08C-D5E5-2453-FBDD-4DC3E1D1CE6D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18</a:t>
            </a:fld>
            <a:endParaRPr lang="es-ES"/>
          </a:p>
        </p:txBody>
      </p:sp>
      <p:pic>
        <p:nvPicPr>
          <p:cNvPr id="7" name="Imagen 6" descr="Gráfico, Histograma&#10;&#10;El contenido generado por inteligencia artificial puede ser incorrecto.">
            <a:extLst>
              <a:ext uri="{FF2B5EF4-FFF2-40B4-BE49-F238E27FC236}">
                <a16:creationId xmlns:a16="http://schemas.microsoft.com/office/drawing/2014/main" id="{0517A531-8F44-BC4F-31A5-235A00A71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071" y="1511141"/>
            <a:ext cx="4424454" cy="306779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5A33C3-8BB4-78FC-B10D-B0341E3A35AA}"/>
              </a:ext>
            </a:extLst>
          </p:cNvPr>
          <p:cNvSpPr txBox="1"/>
          <p:nvPr/>
        </p:nvSpPr>
        <p:spPr>
          <a:xfrm>
            <a:off x="1264843" y="1147511"/>
            <a:ext cx="79141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Same</a:t>
            </a:r>
            <a:r>
              <a:rPr lang="es-ES" dirty="0"/>
              <a:t> position (</a:t>
            </a:r>
            <a:r>
              <a:rPr lang="es-ES" dirty="0" err="1"/>
              <a:t>mid</a:t>
            </a:r>
            <a:r>
              <a:rPr lang="es-ES" dirty="0"/>
              <a:t>)                                        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bias</a:t>
            </a:r>
            <a:r>
              <a:rPr lang="es-ES" dirty="0"/>
              <a:t> </a:t>
            </a:r>
            <a:r>
              <a:rPr lang="es-ES" dirty="0" err="1"/>
              <a:t>voltage</a:t>
            </a:r>
            <a:r>
              <a:rPr lang="es-ES" dirty="0"/>
              <a:t> (+</a:t>
            </a:r>
            <a:r>
              <a:rPr lang="es-ES" u="sng" dirty="0"/>
              <a:t>1kV</a:t>
            </a:r>
            <a:r>
              <a:rPr lang="es-ES" dirty="0"/>
              <a:t>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AA322A4-2DA7-2B0C-FB99-E2CED5C42ABF}"/>
              </a:ext>
            </a:extLst>
          </p:cNvPr>
          <p:cNvSpPr txBox="1"/>
          <p:nvPr/>
        </p:nvSpPr>
        <p:spPr>
          <a:xfrm>
            <a:off x="2920109" y="2153472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dirty="0">
                <a:solidFill>
                  <a:srgbClr val="00B050"/>
                </a:solidFill>
              </a:rPr>
              <a:t>+500</a:t>
            </a:r>
          </a:p>
          <a:p>
            <a:r>
              <a:rPr lang="es-ES" dirty="0">
                <a:solidFill>
                  <a:srgbClr val="FF0000"/>
                </a:solidFill>
              </a:rPr>
              <a:t>+750</a:t>
            </a:r>
          </a:p>
          <a:p>
            <a:r>
              <a:rPr lang="es-ES" dirty="0">
                <a:solidFill>
                  <a:srgbClr val="0367AD"/>
                </a:solidFill>
              </a:rPr>
              <a:t>+1kV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E640B28-AE6A-EC59-CB1A-A77C4BEF4814}"/>
              </a:ext>
            </a:extLst>
          </p:cNvPr>
          <p:cNvSpPr txBox="1"/>
          <p:nvPr/>
        </p:nvSpPr>
        <p:spPr>
          <a:xfrm>
            <a:off x="7864482" y="1972581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0367AD"/>
                </a:solidFill>
              </a:rPr>
              <a:t>Front </a:t>
            </a:r>
            <a:r>
              <a:rPr lang="es-ES" err="1">
                <a:solidFill>
                  <a:srgbClr val="0367AD"/>
                </a:solidFill>
              </a:rPr>
              <a:t>side</a:t>
            </a:r>
            <a:endParaRPr lang="es-ES">
              <a:solidFill>
                <a:srgbClr val="0367AD"/>
              </a:solidFill>
            </a:endParaRPr>
          </a:p>
          <a:p>
            <a:r>
              <a:rPr lang="es-ES" err="1">
                <a:solidFill>
                  <a:srgbClr val="FF0000"/>
                </a:solidFill>
              </a:rPr>
              <a:t>Mid</a:t>
            </a:r>
            <a:endParaRPr lang="es-ES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00B050"/>
                </a:solidFill>
              </a:rPr>
              <a:t>Back </a:t>
            </a:r>
            <a:r>
              <a:rPr lang="es-ES" err="1">
                <a:solidFill>
                  <a:srgbClr val="00B050"/>
                </a:solidFill>
              </a:rPr>
              <a:t>side</a:t>
            </a:r>
            <a:endParaRPr lang="es-ES">
              <a:solidFill>
                <a:srgbClr val="00B050"/>
              </a:solidFill>
            </a:endParaRPr>
          </a:p>
        </p:txBody>
      </p:sp>
      <p:sp>
        <p:nvSpPr>
          <p:cNvPr id="12" name="Marcador de pie de página 2">
            <a:extLst>
              <a:ext uri="{FF2B5EF4-FFF2-40B4-BE49-F238E27FC236}">
                <a16:creationId xmlns:a16="http://schemas.microsoft.com/office/drawing/2014/main" id="{2463663B-4ED9-5050-C751-7996D8829464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  <p:sp>
        <p:nvSpPr>
          <p:cNvPr id="16" name="PlaceHolder 1">
            <a:extLst>
              <a:ext uri="{FF2B5EF4-FFF2-40B4-BE49-F238E27FC236}">
                <a16:creationId xmlns:a16="http://schemas.microsoft.com/office/drawing/2014/main" id="{D9B7E8CF-6125-EDC5-073E-D40091742E63}"/>
              </a:ext>
            </a:extLst>
          </p:cNvPr>
          <p:cNvSpPr txBox="1">
            <a:spLocks/>
          </p:cNvSpPr>
          <p:nvPr/>
        </p:nvSpPr>
        <p:spPr>
          <a:xfrm>
            <a:off x="219543" y="4321"/>
            <a:ext cx="8710238" cy="7358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pc="-1" dirty="0">
                <a:solidFill>
                  <a:srgbClr val="0367AD"/>
                </a:solidFill>
              </a:rPr>
              <a:t>Forward biased irradiated sample WF comparison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545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4000" spc="-1" dirty="0">
                <a:solidFill>
                  <a:srgbClr val="0367AD"/>
                </a:solidFill>
                <a:latin typeface="Arial"/>
              </a:rPr>
              <a:t>Outline</a:t>
            </a:r>
            <a:endParaRPr lang="en-US" sz="4000" b="0" strike="noStrike" spc="-1" dirty="0">
              <a:solidFill>
                <a:srgbClr val="0367AD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457200">
              <a:spcBef>
                <a:spcPts val="1417"/>
              </a:spcBef>
              <a:buFont typeface="Calibri"/>
              <a:buChar char="-"/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Setup and sample description</a:t>
            </a:r>
            <a:endParaRPr lang="es-ES"/>
          </a:p>
          <a:p>
            <a:pPr marL="457200" indent="-457200">
              <a:spcBef>
                <a:spcPts val="1417"/>
              </a:spcBef>
              <a:buFont typeface="Calibri"/>
              <a:buChar char="-"/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Brief recall of previous results of irradiated samples</a:t>
            </a:r>
            <a:endParaRPr lang="en-US" dirty="0"/>
          </a:p>
          <a:p>
            <a:pPr>
              <a:spcBef>
                <a:spcPts val="1417"/>
              </a:spcBef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         TPA-TCT signal multiplication </a:t>
            </a:r>
          </a:p>
          <a:p>
            <a:pPr>
              <a:spcBef>
                <a:spcPts val="1417"/>
              </a:spcBef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       Electron and hole lifetimes </a:t>
            </a:r>
            <a:endParaRPr lang="en-US" dirty="0"/>
          </a:p>
          <a:p>
            <a:pPr marL="457200" indent="-457200">
              <a:spcBef>
                <a:spcPts val="1417"/>
              </a:spcBef>
              <a:buFont typeface="Calibri"/>
              <a:buChar char="-"/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Electric field study of the diodes after irradiation</a:t>
            </a:r>
          </a:p>
          <a:p>
            <a:pPr marL="457200" indent="-457200">
              <a:spcBef>
                <a:spcPts val="1417"/>
              </a:spcBef>
              <a:buFont typeface="Calibri"/>
              <a:buChar char="-"/>
            </a:pPr>
            <a:r>
              <a:rPr lang="en-US" sz="2600" spc="-1" dirty="0">
                <a:solidFill>
                  <a:srgbClr val="000000"/>
                </a:solidFill>
                <a:latin typeface="Arial"/>
              </a:rPr>
              <a:t>Summary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4DE7A29-83E7-41B7-51BA-19427E012B1F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2</a:t>
            </a:fld>
            <a:endParaRPr lang="es-ES"/>
          </a:p>
        </p:txBody>
      </p:sp>
      <p:sp>
        <p:nvSpPr>
          <p:cNvPr id="5" name="Marcador de pie de página 2">
            <a:extLst>
              <a:ext uri="{FF2B5EF4-FFF2-40B4-BE49-F238E27FC236}">
                <a16:creationId xmlns:a16="http://schemas.microsoft.com/office/drawing/2014/main" id="{CB40D5E7-7299-5911-54BD-B7B36FB2400A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22138F-627F-EC3A-8DE3-67E45EC70762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3</a:t>
            </a:fld>
            <a:endParaRPr lang="es-ES"/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33DF03A1-2ACC-2338-A9A5-700462D91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0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-1" dirty="0">
                <a:solidFill>
                  <a:srgbClr val="0367AD"/>
                </a:solidFill>
                <a:latin typeface="Arial"/>
              </a:rPr>
              <a:t>TPA-TCT setup and </a:t>
            </a:r>
            <a:r>
              <a:rPr lang="en-US" sz="3200" spc="-1" err="1">
                <a:solidFill>
                  <a:srgbClr val="0367AD"/>
                </a:solidFill>
                <a:latin typeface="Arial"/>
              </a:rPr>
              <a:t>SiC</a:t>
            </a:r>
            <a:r>
              <a:rPr lang="en-US" sz="3200" spc="-1" dirty="0">
                <a:solidFill>
                  <a:srgbClr val="0367AD"/>
                </a:solidFill>
                <a:latin typeface="Arial"/>
              </a:rPr>
              <a:t> samples</a:t>
            </a:r>
            <a:endParaRPr lang="es-ES" sz="3200"/>
          </a:p>
        </p:txBody>
      </p:sp>
      <p:pic>
        <p:nvPicPr>
          <p:cNvPr id="15" name="Imagen 14" descr="Escala de tiempo&#10;&#10;El contenido generado por inteligencia artificial puede ser incorrecto.">
            <a:extLst>
              <a:ext uri="{FF2B5EF4-FFF2-40B4-BE49-F238E27FC236}">
                <a16:creationId xmlns:a16="http://schemas.microsoft.com/office/drawing/2014/main" id="{59861ECA-2294-0B14-4C81-926913022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7262" y="1261358"/>
            <a:ext cx="3582459" cy="2021059"/>
          </a:xfrm>
          <a:prstGeom prst="rect">
            <a:avLst/>
          </a:prstGeom>
        </p:spPr>
      </p:pic>
      <p:pic>
        <p:nvPicPr>
          <p:cNvPr id="16" name="Imagen 15" descr="Diagrama, Esquemát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97022065-F936-A4E1-C807-5C7613E0E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169" y="1066919"/>
            <a:ext cx="5037231" cy="3343843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5A453E09-EA1A-1C76-A89E-88DF794A6776}"/>
              </a:ext>
            </a:extLst>
          </p:cNvPr>
          <p:cNvSpPr txBox="1"/>
          <p:nvPr/>
        </p:nvSpPr>
        <p:spPr>
          <a:xfrm>
            <a:off x="1710624" y="4505213"/>
            <a:ext cx="2540892" cy="3775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u="sng" dirty="0"/>
              <a:t>TPA-TCT </a:t>
            </a:r>
            <a:r>
              <a:rPr lang="es-ES" u="sng" err="1"/>
              <a:t>setup</a:t>
            </a:r>
            <a:endParaRPr lang="es-ES" u="sng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5B663C7-2FA6-B579-CA88-074FE5FC837D}"/>
              </a:ext>
            </a:extLst>
          </p:cNvPr>
          <p:cNvSpPr txBox="1"/>
          <p:nvPr/>
        </p:nvSpPr>
        <p:spPr>
          <a:xfrm>
            <a:off x="6994972" y="82953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" u="sng" err="1"/>
              <a:t>Samples</a:t>
            </a:r>
            <a:r>
              <a:rPr lang="es-ES" u="sng" dirty="0"/>
              <a:t>:</a:t>
            </a: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B27E1F86-9EEA-62C7-6612-5F554B3EA126}"/>
              </a:ext>
            </a:extLst>
          </p:cNvPr>
          <p:cNvSpPr>
            <a:spLocks noGrp="1"/>
          </p:cNvSpPr>
          <p:nvPr/>
        </p:nvSpPr>
        <p:spPr>
          <a:xfrm>
            <a:off x="5743950" y="3479834"/>
            <a:ext cx="3908587" cy="98359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ea typeface="+mn-lt"/>
                <a:cs typeface="+mn-lt"/>
              </a:rPr>
              <a:t>IMB-CNM </a:t>
            </a:r>
            <a:r>
              <a:rPr lang="es-ES" dirty="0" err="1">
                <a:ea typeface="+mn-lt"/>
                <a:cs typeface="+mn-lt"/>
              </a:rPr>
              <a:t>SiC</a:t>
            </a:r>
            <a:r>
              <a:rPr lang="es-ES" dirty="0">
                <a:ea typeface="+mn-lt"/>
                <a:cs typeface="+mn-lt"/>
              </a:rPr>
              <a:t> planar </a:t>
            </a:r>
            <a:r>
              <a:rPr lang="es-ES" dirty="0" err="1">
                <a:ea typeface="+mn-lt"/>
                <a:cs typeface="+mn-lt"/>
              </a:rPr>
              <a:t>pad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diodes</a:t>
            </a:r>
            <a:r>
              <a:rPr lang="es-ES" dirty="0">
                <a:ea typeface="+mn-lt"/>
                <a:cs typeface="+mn-lt"/>
              </a:rPr>
              <a:t> P in N</a:t>
            </a:r>
          </a:p>
          <a:p>
            <a:r>
              <a:rPr lang="es-ES" dirty="0">
                <a:ea typeface="+mn-lt"/>
                <a:cs typeface="+mn-lt"/>
              </a:rPr>
              <a:t>Non </a:t>
            </a:r>
            <a:r>
              <a:rPr lang="es-ES" dirty="0" err="1">
                <a:ea typeface="+mn-lt"/>
                <a:cs typeface="+mn-lt"/>
              </a:rPr>
              <a:t>metallized</a:t>
            </a:r>
            <a:r>
              <a:rPr lang="es-ES" dirty="0">
                <a:ea typeface="+mn-lt"/>
                <a:cs typeface="+mn-lt"/>
              </a:rPr>
              <a:t> top </a:t>
            </a:r>
            <a:r>
              <a:rPr lang="es-ES" dirty="0" err="1">
                <a:ea typeface="+mn-lt"/>
                <a:cs typeface="+mn-lt"/>
              </a:rPr>
              <a:t>contact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for</a:t>
            </a:r>
            <a:r>
              <a:rPr lang="es-ES" dirty="0">
                <a:ea typeface="+mn-lt"/>
                <a:cs typeface="+mn-lt"/>
              </a:rPr>
              <a:t> laser </a:t>
            </a:r>
            <a:r>
              <a:rPr lang="es-ES" dirty="0" err="1">
                <a:ea typeface="+mn-lt"/>
                <a:cs typeface="+mn-lt"/>
              </a:rPr>
              <a:t>illumination</a:t>
            </a:r>
          </a:p>
          <a:p>
            <a:r>
              <a:rPr lang="es-ES" dirty="0" err="1">
                <a:ea typeface="+mn-lt"/>
                <a:cs typeface="+mn-lt"/>
              </a:rPr>
              <a:t>Sample</a:t>
            </a:r>
            <a:r>
              <a:rPr lang="es-ES" dirty="0">
                <a:ea typeface="+mn-lt"/>
                <a:cs typeface="+mn-lt"/>
              </a:rPr>
              <a:t> 1MW2 - non-</a:t>
            </a:r>
            <a:r>
              <a:rPr lang="es-ES" dirty="0" err="1">
                <a:ea typeface="+mn-lt"/>
                <a:cs typeface="+mn-lt"/>
              </a:rPr>
              <a:t>irradiated</a:t>
            </a:r>
          </a:p>
          <a:p>
            <a:r>
              <a:rPr lang="es-ES" err="1">
                <a:ea typeface="+mn-lt"/>
                <a:cs typeface="+mn-lt"/>
              </a:rPr>
              <a:t>Sample</a:t>
            </a:r>
            <a:r>
              <a:rPr lang="es-ES" dirty="0">
                <a:ea typeface="+mn-lt"/>
                <a:cs typeface="+mn-lt"/>
              </a:rPr>
              <a:t> F2W1 - 10</a:t>
            </a:r>
            <a:r>
              <a:rPr lang="es-ES" baseline="30000" dirty="0">
                <a:ea typeface="+mn-lt"/>
                <a:cs typeface="+mn-lt"/>
              </a:rPr>
              <a:t>15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err="1">
                <a:ea typeface="+mn-lt"/>
                <a:cs typeface="+mn-lt"/>
              </a:rPr>
              <a:t>n</a:t>
            </a:r>
            <a:r>
              <a:rPr lang="es-ES" baseline="-25000" err="1">
                <a:ea typeface="+mn-lt"/>
                <a:cs typeface="+mn-lt"/>
              </a:rPr>
              <a:t>eq</a:t>
            </a:r>
            <a:r>
              <a:rPr lang="es-ES" dirty="0">
                <a:ea typeface="+mn-lt"/>
                <a:cs typeface="+mn-lt"/>
              </a:rPr>
              <a:t>/cm</a:t>
            </a:r>
            <a:r>
              <a:rPr lang="es-ES" baseline="30000" dirty="0">
                <a:ea typeface="+mn-lt"/>
                <a:cs typeface="+mn-lt"/>
              </a:rPr>
              <a:t>2</a:t>
            </a:r>
            <a:r>
              <a:rPr lang="es-ES" dirty="0">
                <a:ea typeface="+mn-lt"/>
                <a:cs typeface="+mn-lt"/>
              </a:rPr>
              <a:t> at ATI in </a:t>
            </a:r>
            <a:r>
              <a:rPr lang="es-ES" err="1">
                <a:ea typeface="+mn-lt"/>
                <a:cs typeface="+mn-lt"/>
              </a:rPr>
              <a:t>Vienna</a:t>
            </a:r>
            <a:endParaRPr lang="es-ES">
              <a:ea typeface="+mn-lt"/>
              <a:cs typeface="+mn-lt"/>
            </a:endParaRPr>
          </a:p>
        </p:txBody>
      </p:sp>
      <p:pic>
        <p:nvPicPr>
          <p:cNvPr id="20" name="Imagen 19" descr="Home | IMB CNM">
            <a:extLst>
              <a:ext uri="{FF2B5EF4-FFF2-40B4-BE49-F238E27FC236}">
                <a16:creationId xmlns:a16="http://schemas.microsoft.com/office/drawing/2014/main" id="{2A70A38E-CC2E-3926-EA5B-B237F3EEF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7734" y="4502693"/>
            <a:ext cx="1357411" cy="386019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7F54089-F21C-FAFB-91F6-6924DFAF5A85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418077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1EE50C2-9065-A34D-0FEC-DFCEF2A133EB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4</a:t>
            </a:fld>
            <a:endParaRPr lang="es-ES"/>
          </a:p>
        </p:txBody>
      </p:sp>
      <p:pic>
        <p:nvPicPr>
          <p:cNvPr id="6" name="Imagen 5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08D2CD29-EAE7-0EF0-26FB-DB1F9E0C2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171" y="640069"/>
            <a:ext cx="7983900" cy="3765356"/>
          </a:xfrm>
          <a:prstGeom prst="rect">
            <a:avLst/>
          </a:prstGeom>
        </p:spPr>
      </p:pic>
      <p:sp>
        <p:nvSpPr>
          <p:cNvPr id="10" name="PlaceHolder 1">
            <a:extLst>
              <a:ext uri="{FF2B5EF4-FFF2-40B4-BE49-F238E27FC236}">
                <a16:creationId xmlns:a16="http://schemas.microsoft.com/office/drawing/2014/main" id="{F815C5F1-A4B9-8F54-C68E-CC64BDF5F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Optical injection in irradiated sample - reverse-biased operation</a:t>
            </a:r>
          </a:p>
        </p:txBody>
      </p:sp>
      <p:pic>
        <p:nvPicPr>
          <p:cNvPr id="85" name="Imagen 84" descr="Diagrama&#10;&#10;El contenido generado por inteligencia artificial puede ser incorrecto.">
            <a:extLst>
              <a:ext uri="{FF2B5EF4-FFF2-40B4-BE49-F238E27FC236}">
                <a16:creationId xmlns:a16="http://schemas.microsoft.com/office/drawing/2014/main" id="{96028EBA-1B07-2BA2-C24C-F1C5BA04B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75" y="956857"/>
            <a:ext cx="3795931" cy="2504344"/>
          </a:xfrm>
          <a:prstGeom prst="rect">
            <a:avLst/>
          </a:prstGeom>
        </p:spPr>
      </p:pic>
      <p:sp>
        <p:nvSpPr>
          <p:cNvPr id="86" name="Rectángulo 85">
            <a:extLst>
              <a:ext uri="{FF2B5EF4-FFF2-40B4-BE49-F238E27FC236}">
                <a16:creationId xmlns:a16="http://schemas.microsoft.com/office/drawing/2014/main" id="{169233A2-4FB1-190F-A733-9DD527CE5FEE}"/>
              </a:ext>
            </a:extLst>
          </p:cNvPr>
          <p:cNvSpPr/>
          <p:nvPr/>
        </p:nvSpPr>
        <p:spPr>
          <a:xfrm>
            <a:off x="3082525" y="869426"/>
            <a:ext cx="687637" cy="434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1BB6E149-3E38-0F8E-CABD-E69B80BC48B6}"/>
              </a:ext>
            </a:extLst>
          </p:cNvPr>
          <p:cNvSpPr txBox="1"/>
          <p:nvPr/>
        </p:nvSpPr>
        <p:spPr>
          <a:xfrm>
            <a:off x="350065" y="4669589"/>
            <a:ext cx="954267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Irradiation significantly reduces the hole lifetime compared to the electron lifetime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A7FD60A-5F84-0568-2200-060103606438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356290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FCDCDF-ACC0-F47D-977C-D163B50C5818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5</a:t>
            </a:fld>
            <a:endParaRPr lang="es-ES"/>
          </a:p>
        </p:txBody>
      </p:sp>
      <p:pic>
        <p:nvPicPr>
          <p:cNvPr id="10" name="Marcador de contenido 9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9F97200F-AEE5-F649-407C-B87DDFE78E30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278783" y="1041844"/>
            <a:ext cx="5742237" cy="3875016"/>
          </a:xfrm>
        </p:spPr>
      </p:pic>
      <p:sp>
        <p:nvSpPr>
          <p:cNvPr id="9" name="PlaceHolder 1">
            <a:extLst>
              <a:ext uri="{FF2B5EF4-FFF2-40B4-BE49-F238E27FC236}">
                <a16:creationId xmlns:a16="http://schemas.microsoft.com/office/drawing/2014/main" id="{D6708C2C-619C-90BD-55D8-8D5AEA772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  <a:latin typeface="Arial"/>
              </a:rPr>
              <a:t>Charge multiplication in forward-biased irradiated sample</a:t>
            </a:r>
            <a:endParaRPr lang="es-ES" sz="2400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D83C108-C3A4-B3E7-C28D-F876526735AD}"/>
              </a:ext>
            </a:extLst>
          </p:cNvPr>
          <p:cNvCxnSpPr/>
          <p:nvPr/>
        </p:nvCxnSpPr>
        <p:spPr>
          <a:xfrm flipV="1">
            <a:off x="4550867" y="2764323"/>
            <a:ext cx="1506192" cy="49"/>
          </a:xfrm>
          <a:prstGeom prst="straightConnector1">
            <a:avLst/>
          </a:prstGeom>
          <a:ln w="28575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342A6CB7-84A7-94B3-34A6-253A695619BF}"/>
              </a:ext>
            </a:extLst>
          </p:cNvPr>
          <p:cNvCxnSpPr>
            <a:cxnSpLocks/>
          </p:cNvCxnSpPr>
          <p:nvPr/>
        </p:nvCxnSpPr>
        <p:spPr>
          <a:xfrm>
            <a:off x="4396170" y="3450472"/>
            <a:ext cx="1661655" cy="16317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3802B4C1-9029-D8E7-47A1-846F93C9BADB}"/>
              </a:ext>
            </a:extLst>
          </p:cNvPr>
          <p:cNvCxnSpPr>
            <a:cxnSpLocks/>
          </p:cNvCxnSpPr>
          <p:nvPr/>
        </p:nvCxnSpPr>
        <p:spPr>
          <a:xfrm flipV="1">
            <a:off x="4155905" y="4133051"/>
            <a:ext cx="2015174" cy="18591"/>
          </a:xfrm>
          <a:prstGeom prst="straightConnector1">
            <a:avLst/>
          </a:prstGeom>
          <a:ln w="28575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4F8281C-6E95-B510-1D0D-CB052DBC3BC5}"/>
              </a:ext>
            </a:extLst>
          </p:cNvPr>
          <p:cNvSpPr txBox="1"/>
          <p:nvPr/>
        </p:nvSpPr>
        <p:spPr>
          <a:xfrm>
            <a:off x="636985" y="824799"/>
            <a:ext cx="55742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ea typeface="+mn-lt"/>
                <a:cs typeface="+mn-lt"/>
              </a:rPr>
              <a:t>TPA-TCT z-</a:t>
            </a:r>
            <a:r>
              <a:rPr lang="es-ES" dirty="0" err="1">
                <a:ea typeface="+mn-lt"/>
                <a:cs typeface="+mn-lt"/>
              </a:rPr>
              <a:t>scan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of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fresh</a:t>
            </a:r>
            <a:r>
              <a:rPr lang="es-ES" dirty="0">
                <a:ea typeface="+mn-lt"/>
                <a:cs typeface="+mn-lt"/>
              </a:rPr>
              <a:t> and </a:t>
            </a:r>
            <a:r>
              <a:rPr lang="es-ES" dirty="0" err="1">
                <a:ea typeface="+mn-lt"/>
                <a:cs typeface="+mn-lt"/>
              </a:rPr>
              <a:t>irradiated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samples</a:t>
            </a:r>
            <a:endParaRPr lang="es-ES" dirty="0" err="1"/>
          </a:p>
        </p:txBody>
      </p: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632E3E1D-4821-1E9D-9027-A305BEE73298}"/>
              </a:ext>
            </a:extLst>
          </p:cNvPr>
          <p:cNvSpPr/>
          <p:nvPr/>
        </p:nvSpPr>
        <p:spPr>
          <a:xfrm rot="5400000">
            <a:off x="3479861" y="3894417"/>
            <a:ext cx="195901" cy="1553534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98E75DD-1143-96D0-61FD-F264F7F83FE7}"/>
              </a:ext>
            </a:extLst>
          </p:cNvPr>
          <p:cNvSpPr txBox="1"/>
          <p:nvPr/>
        </p:nvSpPr>
        <p:spPr>
          <a:xfrm>
            <a:off x="2670445" y="4720231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400" dirty="0" err="1">
                <a:solidFill>
                  <a:srgbClr val="0367AD"/>
                </a:solidFill>
              </a:rPr>
              <a:t>Diode</a:t>
            </a:r>
            <a:r>
              <a:rPr lang="es-ES" sz="1400" dirty="0">
                <a:solidFill>
                  <a:srgbClr val="0367AD"/>
                </a:solidFill>
              </a:rPr>
              <a:t> active </a:t>
            </a:r>
            <a:r>
              <a:rPr lang="es-ES" sz="1400" dirty="0" err="1">
                <a:solidFill>
                  <a:srgbClr val="0367AD"/>
                </a:solidFill>
              </a:rPr>
              <a:t>thickness</a:t>
            </a:r>
            <a:endParaRPr lang="es-ES" sz="1400" dirty="0">
              <a:solidFill>
                <a:srgbClr val="0367AD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B2E5ABF-2DCC-9FFE-6506-6FE86236276A}"/>
              </a:ext>
            </a:extLst>
          </p:cNvPr>
          <p:cNvSpPr txBox="1"/>
          <p:nvPr/>
        </p:nvSpPr>
        <p:spPr>
          <a:xfrm>
            <a:off x="6167923" y="2576478"/>
            <a:ext cx="34141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Forward-</a:t>
            </a:r>
            <a:r>
              <a:rPr lang="es-ES" dirty="0" err="1"/>
              <a:t>biased</a:t>
            </a:r>
            <a:r>
              <a:rPr lang="es-ES" dirty="0"/>
              <a:t> </a:t>
            </a:r>
            <a:r>
              <a:rPr lang="es-ES" dirty="0" err="1"/>
              <a:t>irradiated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FA78AF2-FCD6-F9C2-038B-9866BAEA3D7C}"/>
              </a:ext>
            </a:extLst>
          </p:cNvPr>
          <p:cNvSpPr txBox="1"/>
          <p:nvPr/>
        </p:nvSpPr>
        <p:spPr>
          <a:xfrm>
            <a:off x="6168337" y="3270825"/>
            <a:ext cx="34141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Reverse-</a:t>
            </a:r>
            <a:r>
              <a:rPr lang="es-ES" dirty="0" err="1"/>
              <a:t>biased</a:t>
            </a:r>
            <a:r>
              <a:rPr lang="es-ES" dirty="0"/>
              <a:t> </a:t>
            </a:r>
            <a:r>
              <a:rPr lang="es-ES" dirty="0" err="1"/>
              <a:t>fresh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887005C-351C-C58A-C938-65FB66098D43}"/>
              </a:ext>
            </a:extLst>
          </p:cNvPr>
          <p:cNvSpPr txBox="1"/>
          <p:nvPr/>
        </p:nvSpPr>
        <p:spPr>
          <a:xfrm>
            <a:off x="6168540" y="4006006"/>
            <a:ext cx="34141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Reverse-</a:t>
            </a:r>
            <a:r>
              <a:rPr lang="es-ES" dirty="0" err="1"/>
              <a:t>biased</a:t>
            </a:r>
            <a:r>
              <a:rPr lang="es-ES" dirty="0"/>
              <a:t> </a:t>
            </a:r>
            <a:r>
              <a:rPr lang="es-ES" dirty="0" err="1"/>
              <a:t>irradiated</a:t>
            </a:r>
            <a:endParaRPr lang="es-ES" dirty="0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8B46CC18-93C2-6F46-DF97-E5EA46D34D60}"/>
              </a:ext>
            </a:extLst>
          </p:cNvPr>
          <p:cNvCxnSpPr/>
          <p:nvPr/>
        </p:nvCxnSpPr>
        <p:spPr>
          <a:xfrm flipH="1">
            <a:off x="3092324" y="1886360"/>
            <a:ext cx="4" cy="981958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E432985-D33E-2D51-A924-B8BDF36B997C}"/>
              </a:ext>
            </a:extLst>
          </p:cNvPr>
          <p:cNvSpPr txBox="1"/>
          <p:nvPr/>
        </p:nvSpPr>
        <p:spPr>
          <a:xfrm>
            <a:off x="1921913" y="2343010"/>
            <a:ext cx="137326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400" err="1">
                <a:solidFill>
                  <a:srgbClr val="FF0000"/>
                </a:solidFill>
              </a:rPr>
              <a:t>Multiplication</a:t>
            </a:r>
            <a:endParaRPr lang="es-ES" sz="1400">
              <a:solidFill>
                <a:srgbClr val="FF0000"/>
              </a:solidFill>
            </a:endParaRPr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2304D05E-7E72-6F38-FEE6-67766A474E92}"/>
              </a:ext>
            </a:extLst>
          </p:cNvPr>
          <p:cNvSpPr>
            <a:spLocks noGrp="1"/>
          </p:cNvSpPr>
          <p:nvPr/>
        </p:nvSpPr>
        <p:spPr>
          <a:xfrm>
            <a:off x="6019505" y="1007894"/>
            <a:ext cx="3960282" cy="12335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>
                <a:solidFill>
                  <a:srgbClr val="0367AD"/>
                </a:solidFill>
                <a:ea typeface="+mn-lt"/>
                <a:cs typeface="+mn-lt"/>
              </a:rPr>
              <a:t>Charge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dirty="0" err="1">
                <a:solidFill>
                  <a:srgbClr val="0367AD"/>
                </a:solidFill>
                <a:ea typeface="+mn-lt"/>
                <a:cs typeface="+mn-lt"/>
              </a:rPr>
              <a:t>multiplication</a:t>
            </a:r>
          </a:p>
          <a:p>
            <a:r>
              <a:rPr lang="es-ES" dirty="0" err="1">
                <a:solidFill>
                  <a:srgbClr val="0367AD"/>
                </a:solidFill>
                <a:ea typeface="+mn-lt"/>
                <a:cs typeface="+mn-lt"/>
              </a:rPr>
              <a:t>Fully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dirty="0" err="1">
                <a:solidFill>
                  <a:srgbClr val="0367AD"/>
                </a:solidFill>
                <a:ea typeface="+mn-lt"/>
                <a:cs typeface="+mn-lt"/>
              </a:rPr>
              <a:t>depleted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after </a:t>
            </a:r>
            <a:r>
              <a:rPr lang="es-ES" dirty="0" err="1">
                <a:solidFill>
                  <a:srgbClr val="0367AD"/>
                </a:solidFill>
                <a:ea typeface="+mn-lt"/>
                <a:cs typeface="+mn-lt"/>
              </a:rPr>
              <a:t>irradiation</a:t>
            </a:r>
            <a:endParaRPr lang="es-ES" dirty="0" err="1">
              <a:solidFill>
                <a:srgbClr val="0367AD"/>
              </a:solidFill>
            </a:endParaRPr>
          </a:p>
          <a:p>
            <a:r>
              <a:rPr lang="es-ES" err="1">
                <a:solidFill>
                  <a:srgbClr val="0367AD"/>
                </a:solidFill>
                <a:ea typeface="+mn-lt"/>
                <a:cs typeface="+mn-lt"/>
              </a:rPr>
              <a:t>Trapping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err="1">
                <a:solidFill>
                  <a:srgbClr val="0367AD"/>
                </a:solidFill>
                <a:ea typeface="+mn-lt"/>
                <a:cs typeface="+mn-lt"/>
              </a:rPr>
              <a:t>on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err="1">
                <a:solidFill>
                  <a:srgbClr val="0367AD"/>
                </a:solidFill>
                <a:ea typeface="+mn-lt"/>
                <a:cs typeface="+mn-lt"/>
              </a:rPr>
              <a:t>irradiated</a:t>
            </a:r>
            <a:r>
              <a:rPr lang="es-ES" dirty="0">
                <a:solidFill>
                  <a:srgbClr val="0367AD"/>
                </a:solidFill>
                <a:ea typeface="+mn-lt"/>
                <a:cs typeface="+mn-lt"/>
              </a:rPr>
              <a:t> </a:t>
            </a:r>
            <a:r>
              <a:rPr lang="es-ES" err="1">
                <a:solidFill>
                  <a:srgbClr val="0367AD"/>
                </a:solidFill>
                <a:ea typeface="+mn-lt"/>
                <a:cs typeface="+mn-lt"/>
              </a:rPr>
              <a:t>samples</a:t>
            </a:r>
            <a:endParaRPr lang="es-ES">
              <a:solidFill>
                <a:srgbClr val="0367AD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s-ES">
              <a:solidFill>
                <a:srgbClr val="0367AD"/>
              </a:solidFill>
              <a:ea typeface="+mn-lt"/>
              <a:cs typeface="+mn-lt"/>
            </a:endParaRPr>
          </a:p>
          <a:p>
            <a:endParaRPr lang="es-ES" dirty="0">
              <a:ea typeface="+mn-lt"/>
              <a:cs typeface="+mn-lt"/>
            </a:endParaRPr>
          </a:p>
          <a:p>
            <a:endParaRPr lang="es-ES" dirty="0">
              <a:ea typeface="+mn-lt"/>
              <a:cs typeface="+mn-lt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F318480-295D-D168-2EF5-0A14BCF847B3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537803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7B41601-5284-E184-755C-A6069EECB28D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6</a:t>
            </a:fld>
            <a:endParaRPr lang="es-ES"/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A9DD8055-0DFB-A23E-1246-0498CAEC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Forward-reverse comparison and signal recovery/multiplication</a:t>
            </a:r>
          </a:p>
        </p:txBody>
      </p:sp>
      <p:pic>
        <p:nvPicPr>
          <p:cNvPr id="10" name="Imagen 9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FF80B3F5-BE35-593B-F542-75BC40963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832" y="2018515"/>
            <a:ext cx="5013573" cy="3400425"/>
          </a:xfrm>
          <a:prstGeom prst="rect">
            <a:avLst/>
          </a:prstGeom>
        </p:spPr>
      </p:pic>
      <p:pic>
        <p:nvPicPr>
          <p:cNvPr id="2" name="Imagen 1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708BAAAC-6B03-69AB-B7B6-7F27440E2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047" y="998970"/>
            <a:ext cx="5298372" cy="442064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3A46933-5011-02E2-0F5D-24B4EB70EF86}"/>
              </a:ext>
            </a:extLst>
          </p:cNvPr>
          <p:cNvSpPr txBox="1"/>
          <p:nvPr/>
        </p:nvSpPr>
        <p:spPr>
          <a:xfrm>
            <a:off x="2393" y="875747"/>
            <a:ext cx="4838388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err="1">
                <a:solidFill>
                  <a:srgbClr val="0367AD"/>
                </a:solidFill>
              </a:rPr>
              <a:t>Hipothesis</a:t>
            </a:r>
            <a:r>
              <a:rPr lang="en-US" sz="1600" dirty="0"/>
              <a:t>: Hole traps are to be partially filled by the (large) forward current, dominated by holes. Therefore, the optically injected carriers are not expected to have a significant impact on the signal.</a:t>
            </a:r>
          </a:p>
        </p:txBody>
      </p:sp>
      <p:sp>
        <p:nvSpPr>
          <p:cNvPr id="8" name="Marcador de pie de página 2">
            <a:extLst>
              <a:ext uri="{FF2B5EF4-FFF2-40B4-BE49-F238E27FC236}">
                <a16:creationId xmlns:a16="http://schemas.microsoft.com/office/drawing/2014/main" id="{4FC28532-558E-223C-7635-C01F0C2F448B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824774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8D0259-4A52-46DA-34E5-F99BBDD4C414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7</a:t>
            </a:fld>
            <a:endParaRPr lang="es-ES"/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9328C4B2-9C20-B3EA-B1DE-246D4848442E}"/>
              </a:ext>
            </a:extLst>
          </p:cNvPr>
          <p:cNvSpPr txBox="1">
            <a:spLocks/>
          </p:cNvSpPr>
          <p:nvPr/>
        </p:nvSpPr>
        <p:spPr>
          <a:xfrm>
            <a:off x="381000" y="188400"/>
            <a:ext cx="7543800" cy="64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pc="-1" dirty="0">
                <a:solidFill>
                  <a:srgbClr val="0367AD"/>
                </a:solidFill>
                <a:latin typeface="Arial"/>
              </a:rPr>
              <a:t>Electric field study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3621CFA-7ECE-4A63-7E0A-B8934C1B6EB3}"/>
              </a:ext>
            </a:extLst>
          </p:cNvPr>
          <p:cNvSpPr txBox="1"/>
          <p:nvPr/>
        </p:nvSpPr>
        <p:spPr>
          <a:xfrm>
            <a:off x="383526" y="951546"/>
            <a:ext cx="929688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000" err="1">
                <a:solidFill>
                  <a:srgbClr val="0070C0"/>
                </a:solidFill>
                <a:cs typeface="Arial"/>
              </a:rPr>
              <a:t>How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could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we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explain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the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charge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multiplication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?</a:t>
            </a:r>
          </a:p>
          <a:p>
            <a:r>
              <a:rPr lang="es-ES" sz="2000" dirty="0">
                <a:solidFill>
                  <a:srgbClr val="0070C0"/>
                </a:solidFill>
                <a:cs typeface="Arial"/>
              </a:rPr>
              <a:t>A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possible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answer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: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avalanche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multiplication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driven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by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a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high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electric</a:t>
            </a:r>
            <a:r>
              <a:rPr lang="es-ES" sz="2000" dirty="0">
                <a:solidFill>
                  <a:srgbClr val="0070C0"/>
                </a:solidFill>
                <a:cs typeface="Arial"/>
              </a:rPr>
              <a:t> </a:t>
            </a:r>
            <a:r>
              <a:rPr lang="es-ES" sz="2000" err="1">
                <a:solidFill>
                  <a:srgbClr val="0070C0"/>
                </a:solidFill>
                <a:cs typeface="Arial"/>
              </a:rPr>
              <a:t>field</a:t>
            </a:r>
            <a:endParaRPr lang="es-ES" sz="2000">
              <a:solidFill>
                <a:srgbClr val="0070C0"/>
              </a:solidFill>
              <a:cs typeface="Arial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3E4DC2B-C18E-5840-F7C4-152E00585FB5}"/>
              </a:ext>
            </a:extLst>
          </p:cNvPr>
          <p:cNvSpPr txBox="1"/>
          <p:nvPr/>
        </p:nvSpPr>
        <p:spPr>
          <a:xfrm>
            <a:off x="4151378" y="4836769"/>
            <a:ext cx="477200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dirty="0">
                <a:hlinkClick r:id="rId2"/>
              </a:rPr>
              <a:t>Sebastian Pape Thesis</a:t>
            </a:r>
            <a:r>
              <a:rPr lang="es-ES" sz="1200" dirty="0"/>
              <a:t> - "</a:t>
            </a:r>
            <a:r>
              <a:rPr lang="es-ES" sz="1200" dirty="0" err="1">
                <a:ea typeface="+mn-lt"/>
                <a:cs typeface="+mn-lt"/>
              </a:rPr>
              <a:t>Characterisation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of</a:t>
            </a:r>
            <a:r>
              <a:rPr lang="es-ES" sz="1200" dirty="0">
                <a:ea typeface="+mn-lt"/>
                <a:cs typeface="+mn-lt"/>
              </a:rPr>
              <a:t> Silicon </a:t>
            </a:r>
            <a:r>
              <a:rPr lang="es-ES" sz="1200" dirty="0" err="1">
                <a:ea typeface="+mn-lt"/>
                <a:cs typeface="+mn-lt"/>
              </a:rPr>
              <a:t>Detectors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Using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the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Two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Photon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Absorption</a:t>
            </a:r>
            <a:r>
              <a:rPr lang="es-ES" sz="1200" dirty="0">
                <a:ea typeface="+mn-lt"/>
                <a:cs typeface="+mn-lt"/>
              </a:rPr>
              <a:t> – </a:t>
            </a:r>
            <a:r>
              <a:rPr lang="es-ES" sz="1200" dirty="0" err="1">
                <a:ea typeface="+mn-lt"/>
                <a:cs typeface="+mn-lt"/>
              </a:rPr>
              <a:t>Transient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Current</a:t>
            </a:r>
            <a:r>
              <a:rPr lang="es-ES" sz="1200" dirty="0">
                <a:ea typeface="+mn-lt"/>
                <a:cs typeface="+mn-lt"/>
              </a:rPr>
              <a:t> </a:t>
            </a:r>
            <a:r>
              <a:rPr lang="es-ES" sz="1200" dirty="0" err="1">
                <a:ea typeface="+mn-lt"/>
                <a:cs typeface="+mn-lt"/>
              </a:rPr>
              <a:t>Technique</a:t>
            </a:r>
            <a:r>
              <a:rPr lang="es-ES" sz="1200" dirty="0"/>
              <a:t>"</a:t>
            </a:r>
            <a:endParaRPr lang="es-ES" sz="1200">
              <a:hlinkClick r:id="" action="ppaction://noaction"/>
            </a:endParaRPr>
          </a:p>
        </p:txBody>
      </p:sp>
      <p:pic>
        <p:nvPicPr>
          <p:cNvPr id="12" name="Imagen 11" descr="Gráfico, Gráfico de líneas&#10;&#10;El contenido generado por inteligencia artificial puede ser incorrecto.">
            <a:extLst>
              <a:ext uri="{FF2B5EF4-FFF2-40B4-BE49-F238E27FC236}">
                <a16:creationId xmlns:a16="http://schemas.microsoft.com/office/drawing/2014/main" id="{79444850-01AA-95BF-09A9-4470DE3DA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522" y="1934036"/>
            <a:ext cx="4071783" cy="290221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5D0CE00-192C-FB8C-3B93-0CA071E3C5A9}"/>
              </a:ext>
            </a:extLst>
          </p:cNvPr>
          <p:cNvSpPr txBox="1"/>
          <p:nvPr/>
        </p:nvSpPr>
        <p:spPr>
          <a:xfrm>
            <a:off x="4540546" y="1858228"/>
            <a:ext cx="2743199" cy="3657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AD58ED2-5B9B-5949-5368-5F6E706C8556}"/>
              </a:ext>
            </a:extLst>
          </p:cNvPr>
          <p:cNvSpPr txBox="1"/>
          <p:nvPr/>
        </p:nvSpPr>
        <p:spPr>
          <a:xfrm>
            <a:off x="290779" y="2592862"/>
            <a:ext cx="39387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Weighted</a:t>
            </a:r>
            <a:r>
              <a:rPr lang="es-ES" dirty="0"/>
              <a:t> </a:t>
            </a:r>
            <a:r>
              <a:rPr lang="es-ES" dirty="0" err="1"/>
              <a:t>Prompt</a:t>
            </a:r>
            <a:r>
              <a:rPr lang="es-ES" dirty="0"/>
              <a:t> </a:t>
            </a:r>
            <a:r>
              <a:rPr lang="es-ES" dirty="0" err="1"/>
              <a:t>Current</a:t>
            </a:r>
            <a:r>
              <a:rPr lang="es-ES" dirty="0"/>
              <a:t> </a:t>
            </a:r>
            <a:r>
              <a:rPr lang="es-ES" dirty="0" err="1"/>
              <a:t>method</a:t>
            </a:r>
            <a:endParaRPr lang="es-ES" dirty="0"/>
          </a:p>
        </p:txBody>
      </p:sp>
      <p:pic>
        <p:nvPicPr>
          <p:cNvPr id="16" name="Imagen 15" descr="Texto, Carta&#10;&#10;El contenido generado por inteligencia artificial puede ser incorrecto.">
            <a:extLst>
              <a:ext uri="{FF2B5EF4-FFF2-40B4-BE49-F238E27FC236}">
                <a16:creationId xmlns:a16="http://schemas.microsoft.com/office/drawing/2014/main" id="{2F734133-2692-29A4-7E6A-4389CEB1E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8635" y="3895385"/>
            <a:ext cx="2809984" cy="3709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2A0C10D-0AA9-AD7A-BADF-D71C48C90D2A}"/>
              </a:ext>
            </a:extLst>
          </p:cNvPr>
          <p:cNvSpPr txBox="1"/>
          <p:nvPr/>
        </p:nvSpPr>
        <p:spPr>
          <a:xfrm>
            <a:off x="110792" y="222099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For</a:t>
            </a:r>
            <a:r>
              <a:rPr lang="es-ES" dirty="0"/>
              <a:t> TPA-TCT:</a:t>
            </a:r>
          </a:p>
        </p:txBody>
      </p:sp>
      <p:sp>
        <p:nvSpPr>
          <p:cNvPr id="6" name="Marcador de pie de página 2">
            <a:extLst>
              <a:ext uri="{FF2B5EF4-FFF2-40B4-BE49-F238E27FC236}">
                <a16:creationId xmlns:a16="http://schemas.microsoft.com/office/drawing/2014/main" id="{13605554-4EA2-269E-1199-A466B2BD5C5E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2923741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5DE606F-D8D1-F99F-AA17-D949970AEF87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8</a:t>
            </a:fld>
            <a:endParaRPr lang="es-ES"/>
          </a:p>
        </p:txBody>
      </p:sp>
      <p:pic>
        <p:nvPicPr>
          <p:cNvPr id="6" name="Imagen 5" descr="Gráfico, Gráfico de dispersión&#10;&#10;El contenido generado por inteligencia artificial puede ser incorrecto.">
            <a:extLst>
              <a:ext uri="{FF2B5EF4-FFF2-40B4-BE49-F238E27FC236}">
                <a16:creationId xmlns:a16="http://schemas.microsoft.com/office/drawing/2014/main" id="{7D704641-ACAB-A874-946F-50A4DDEDB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" y="1702128"/>
            <a:ext cx="3618991" cy="2433206"/>
          </a:xfrm>
          <a:prstGeom prst="rect">
            <a:avLst/>
          </a:prstGeom>
        </p:spPr>
      </p:pic>
      <p:pic>
        <p:nvPicPr>
          <p:cNvPr id="7" name="Imagen 6" descr="Gráfico, Gráfico de dispersión&#10;&#10;El contenido generado por inteligencia artificial puede ser incorrecto.">
            <a:extLst>
              <a:ext uri="{FF2B5EF4-FFF2-40B4-BE49-F238E27FC236}">
                <a16:creationId xmlns:a16="http://schemas.microsoft.com/office/drawing/2014/main" id="{F7AAB823-955C-5704-570F-545DA0C42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508" y="1702431"/>
            <a:ext cx="3618992" cy="2434214"/>
          </a:xfrm>
          <a:prstGeom prst="rect">
            <a:avLst/>
          </a:prstGeom>
        </p:spPr>
      </p:pic>
      <p:sp>
        <p:nvSpPr>
          <p:cNvPr id="9" name="PlaceHolder 1">
            <a:extLst>
              <a:ext uri="{FF2B5EF4-FFF2-40B4-BE49-F238E27FC236}">
                <a16:creationId xmlns:a16="http://schemas.microsoft.com/office/drawing/2014/main" id="{0A4AAF49-5257-885A-4569-9522FA0DD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321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>
                <a:solidFill>
                  <a:srgbClr val="0367AD"/>
                </a:solidFill>
              </a:rPr>
              <a:t>WPC as electric field estimator for irradiated samples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48FCD2F-E475-DD5D-91AA-634F7EE18F11}"/>
              </a:ext>
            </a:extLst>
          </p:cNvPr>
          <p:cNvSpPr txBox="1"/>
          <p:nvPr/>
        </p:nvSpPr>
        <p:spPr>
          <a:xfrm>
            <a:off x="229214" y="561176"/>
            <a:ext cx="856229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Intensity</a:t>
            </a:r>
            <a:r>
              <a:rPr lang="es-ES" dirty="0"/>
              <a:t> </a:t>
            </a:r>
            <a:r>
              <a:rPr lang="es-ES" dirty="0" err="1"/>
              <a:t>scan</a:t>
            </a:r>
            <a:r>
              <a:rPr lang="es-ES" dirty="0"/>
              <a:t>: Laser </a:t>
            </a:r>
            <a:r>
              <a:rPr lang="es-ES" dirty="0" err="1"/>
              <a:t>intensity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changed</a:t>
            </a:r>
            <a:r>
              <a:rPr lang="es-ES" dirty="0"/>
              <a:t> </a:t>
            </a:r>
            <a:r>
              <a:rPr lang="es-ES" dirty="0" err="1"/>
              <a:t>while</a:t>
            </a:r>
            <a:r>
              <a:rPr lang="es-ES" dirty="0"/>
              <a:t> </a:t>
            </a:r>
            <a:r>
              <a:rPr lang="es-ES" dirty="0" err="1"/>
              <a:t>focusing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depth</a:t>
            </a:r>
            <a:r>
              <a:rPr lang="es-ES" dirty="0"/>
              <a:t>  (</a:t>
            </a:r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sample</a:t>
            </a:r>
            <a:r>
              <a:rPr lang="es-ES" dirty="0"/>
              <a:t>). At </a:t>
            </a:r>
            <a:r>
              <a:rPr lang="es-ES" dirty="0" err="1"/>
              <a:t>that</a:t>
            </a:r>
            <a:r>
              <a:rPr lang="es-ES" dirty="0"/>
              <a:t> position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electric</a:t>
            </a:r>
            <a:r>
              <a:rPr lang="es-ES" dirty="0"/>
              <a:t>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does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change</a:t>
            </a:r>
            <a:r>
              <a:rPr lang="es-ES" dirty="0"/>
              <a:t>, so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would</a:t>
            </a:r>
            <a:r>
              <a:rPr lang="es-ES" dirty="0"/>
              <a:t> </a:t>
            </a:r>
            <a:r>
              <a:rPr lang="es-ES" dirty="0" err="1"/>
              <a:t>espect</a:t>
            </a:r>
            <a:r>
              <a:rPr lang="es-ES" dirty="0"/>
              <a:t> a </a:t>
            </a:r>
            <a:r>
              <a:rPr lang="es-ES" dirty="0" err="1"/>
              <a:t>constant</a:t>
            </a:r>
            <a:r>
              <a:rPr lang="es-ES" dirty="0"/>
              <a:t> WPC</a:t>
            </a:r>
          </a:p>
        </p:txBody>
      </p:sp>
      <p:pic>
        <p:nvPicPr>
          <p:cNvPr id="14" name="Imagen 13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7A841280-6238-9816-EE31-A444F2CC5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015" y="1702413"/>
            <a:ext cx="3589434" cy="243421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C8CED1A5-0781-CED4-EF7B-86527FF12FED}"/>
              </a:ext>
            </a:extLst>
          </p:cNvPr>
          <p:cNvSpPr txBox="1"/>
          <p:nvPr/>
        </p:nvSpPr>
        <p:spPr>
          <a:xfrm>
            <a:off x="916850" y="1556555"/>
            <a:ext cx="8840671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 err="1"/>
              <a:t>Fresh</a:t>
            </a:r>
            <a:r>
              <a:rPr lang="es-ES" dirty="0"/>
              <a:t>                                         </a:t>
            </a:r>
            <a:r>
              <a:rPr lang="es-ES" dirty="0" err="1"/>
              <a:t>Irradiated</a:t>
            </a:r>
            <a:r>
              <a:rPr lang="es-ES" dirty="0"/>
              <a:t>                                    </a:t>
            </a:r>
            <a:r>
              <a:rPr lang="es-ES" dirty="0" err="1"/>
              <a:t>Irradiated</a:t>
            </a:r>
            <a:r>
              <a:rPr lang="es-ES" dirty="0"/>
              <a:t> SPA </a:t>
            </a:r>
            <a:r>
              <a:rPr lang="es-ES" dirty="0" err="1"/>
              <a:t>corr</a:t>
            </a:r>
            <a:r>
              <a:rPr lang="es-ES" dirty="0"/>
              <a:t>.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F502EA1-0CAF-8580-32F9-73EED672A9E4}"/>
              </a:ext>
            </a:extLst>
          </p:cNvPr>
          <p:cNvSpPr>
            <a:spLocks noGrp="1"/>
          </p:cNvSpPr>
          <p:nvPr/>
        </p:nvSpPr>
        <p:spPr>
          <a:xfrm>
            <a:off x="679394" y="4135012"/>
            <a:ext cx="8604972" cy="9994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ea typeface="+mn-lt"/>
                <a:cs typeface="+mn-lt"/>
              </a:rPr>
              <a:t>WPC </a:t>
            </a:r>
            <a:r>
              <a:rPr lang="es-ES" dirty="0" err="1">
                <a:ea typeface="+mn-lt"/>
                <a:cs typeface="+mn-lt"/>
              </a:rPr>
              <a:t>strongly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affected</a:t>
            </a:r>
            <a:r>
              <a:rPr lang="es-ES" dirty="0">
                <a:ea typeface="+mn-lt"/>
                <a:cs typeface="+mn-lt"/>
              </a:rPr>
              <a:t>  </a:t>
            </a:r>
            <a:r>
              <a:rPr lang="es-ES" dirty="0" err="1">
                <a:ea typeface="+mn-lt"/>
                <a:cs typeface="+mn-lt"/>
              </a:rPr>
              <a:t>by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the</a:t>
            </a:r>
            <a:r>
              <a:rPr lang="es-ES" dirty="0">
                <a:ea typeface="+mn-lt"/>
                <a:cs typeface="+mn-lt"/>
              </a:rPr>
              <a:t> SPA </a:t>
            </a:r>
            <a:r>
              <a:rPr lang="es-ES" dirty="0" err="1">
                <a:ea typeface="+mn-lt"/>
                <a:cs typeface="+mn-lt"/>
              </a:rPr>
              <a:t>component</a:t>
            </a:r>
          </a:p>
          <a:p>
            <a:r>
              <a:rPr lang="es-ES" dirty="0">
                <a:ea typeface="+mn-lt"/>
                <a:cs typeface="+mn-lt"/>
              </a:rPr>
              <a:t>Residual </a:t>
            </a:r>
            <a:r>
              <a:rPr lang="es-ES" dirty="0" err="1">
                <a:ea typeface="+mn-lt"/>
                <a:cs typeface="+mn-lt"/>
              </a:rPr>
              <a:t>effects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even</a:t>
            </a:r>
            <a:r>
              <a:rPr lang="es-ES" dirty="0">
                <a:ea typeface="+mn-lt"/>
                <a:cs typeface="+mn-lt"/>
              </a:rPr>
              <a:t> after </a:t>
            </a:r>
            <a:r>
              <a:rPr lang="es-ES" dirty="0" err="1">
                <a:ea typeface="+mn-lt"/>
                <a:cs typeface="+mn-lt"/>
              </a:rPr>
              <a:t>the</a:t>
            </a:r>
            <a:r>
              <a:rPr lang="es-ES" dirty="0">
                <a:ea typeface="+mn-lt"/>
                <a:cs typeface="+mn-lt"/>
              </a:rPr>
              <a:t> SPA </a:t>
            </a:r>
            <a:r>
              <a:rPr lang="es-ES" dirty="0" err="1">
                <a:ea typeface="+mn-lt"/>
                <a:cs typeface="+mn-lt"/>
              </a:rPr>
              <a:t>subtraction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364B0D0-D797-5FC6-80FD-2FFE5C1C0F15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792496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CE99F3-5451-7881-D744-0159421D57D8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EAB535-79E0-4518-A18C-ACC1AD5C95D8}" type="slidenum">
              <a:rPr lang="es-ES"/>
              <a:t>9</a:t>
            </a:fld>
            <a:endParaRPr lang="es-ES"/>
          </a:p>
        </p:txBody>
      </p:sp>
      <p:pic>
        <p:nvPicPr>
          <p:cNvPr id="7" name="Imagen 6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26793645-1FE4-B95F-1832-7DDC12FAE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657" y="1051715"/>
            <a:ext cx="5013573" cy="3400425"/>
          </a:xfrm>
          <a:prstGeom prst="rect">
            <a:avLst/>
          </a:prstGeom>
        </p:spPr>
      </p:pic>
      <p:pic>
        <p:nvPicPr>
          <p:cNvPr id="9" name="Imagen 8" descr="Gráfico&#10;&#10;El contenido generado por inteligencia artificial puede ser incorrecto.">
            <a:extLst>
              <a:ext uri="{FF2B5EF4-FFF2-40B4-BE49-F238E27FC236}">
                <a16:creationId xmlns:a16="http://schemas.microsoft.com/office/drawing/2014/main" id="{33A707C4-9873-0D4E-FC2F-02EA82473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2" y="1050171"/>
            <a:ext cx="5086799" cy="3399762"/>
          </a:xfrm>
          <a:prstGeom prst="rect">
            <a:avLst/>
          </a:prstGeom>
        </p:spPr>
      </p:pic>
      <p:sp>
        <p:nvSpPr>
          <p:cNvPr id="11" name="PlaceHolder 1">
            <a:extLst>
              <a:ext uri="{FF2B5EF4-FFF2-40B4-BE49-F238E27FC236}">
                <a16:creationId xmlns:a16="http://schemas.microsoft.com/office/drawing/2014/main" id="{553CAC9D-E1B4-A131-B874-2B2AFA2E1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502" y="217726"/>
            <a:ext cx="8565324" cy="681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400" spc="-1" dirty="0" err="1">
                <a:solidFill>
                  <a:srgbClr val="0367AD"/>
                </a:solidFill>
                <a:cs typeface="Arial"/>
              </a:rPr>
              <a:t>ToT</a:t>
            </a:r>
            <a:r>
              <a:rPr lang="en-US" sz="2400" spc="-1" dirty="0">
                <a:solidFill>
                  <a:srgbClr val="0367AD"/>
                </a:solidFill>
                <a:cs typeface="Arial"/>
              </a:rPr>
              <a:t> as electric field estimator for irradiated samples</a:t>
            </a:r>
            <a:endParaRPr lang="es-ES" sz="2400" spc="-1" dirty="0">
              <a:solidFill>
                <a:srgbClr val="0367AD"/>
              </a:solidFill>
              <a:cs typeface="Arial"/>
            </a:endParaRPr>
          </a:p>
          <a:p>
            <a:endParaRPr lang="en-US" sz="2400" spc="-1" dirty="0">
              <a:solidFill>
                <a:srgbClr val="0367AD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A0640E8-4D9D-3460-B3EA-93A6E75A9FD9}"/>
              </a:ext>
            </a:extLst>
          </p:cNvPr>
          <p:cNvSpPr txBox="1"/>
          <p:nvPr/>
        </p:nvSpPr>
        <p:spPr>
          <a:xfrm>
            <a:off x="600789" y="900533"/>
            <a:ext cx="884067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WPC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Irradiated</a:t>
            </a:r>
            <a:r>
              <a:rPr lang="es-ES" dirty="0"/>
              <a:t> SPA </a:t>
            </a:r>
            <a:r>
              <a:rPr lang="es-ES" dirty="0" err="1"/>
              <a:t>corr</a:t>
            </a:r>
            <a:r>
              <a:rPr lang="es-ES" dirty="0"/>
              <a:t>.                                          </a:t>
            </a:r>
            <a:r>
              <a:rPr lang="es-ES" dirty="0" err="1"/>
              <a:t>ToT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>
                <a:cs typeface="Arial"/>
              </a:rPr>
              <a:t>Irradiated</a:t>
            </a:r>
            <a:r>
              <a:rPr lang="es-ES" dirty="0">
                <a:cs typeface="Arial"/>
              </a:rPr>
              <a:t> SPA </a:t>
            </a:r>
            <a:r>
              <a:rPr lang="es-ES" dirty="0" err="1">
                <a:cs typeface="Arial"/>
              </a:rPr>
              <a:t>corr</a:t>
            </a:r>
            <a:r>
              <a:rPr lang="es-ES" dirty="0">
                <a:cs typeface="Arial"/>
              </a:rPr>
              <a:t>.</a:t>
            </a:r>
            <a:endParaRPr lang="en-US" dirty="0">
              <a:cs typeface="Arial"/>
            </a:endParaRPr>
          </a:p>
          <a:p>
            <a:endParaRPr lang="es-ES" dirty="0"/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25352CC8-B7B3-6594-1E8D-8C2161C870E9}"/>
              </a:ext>
            </a:extLst>
          </p:cNvPr>
          <p:cNvSpPr>
            <a:spLocks noGrp="1"/>
          </p:cNvSpPr>
          <p:nvPr/>
        </p:nvSpPr>
        <p:spPr>
          <a:xfrm>
            <a:off x="742606" y="4403744"/>
            <a:ext cx="8604972" cy="99940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>
                <a:ea typeface="+mn-lt"/>
                <a:cs typeface="+mn-lt"/>
              </a:rPr>
              <a:t>ToT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apears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to</a:t>
            </a:r>
            <a:r>
              <a:rPr lang="es-ES" dirty="0">
                <a:ea typeface="+mn-lt"/>
                <a:cs typeface="+mn-lt"/>
              </a:rPr>
              <a:t> be more </a:t>
            </a:r>
            <a:r>
              <a:rPr lang="es-ES" dirty="0" err="1">
                <a:ea typeface="+mn-lt"/>
                <a:cs typeface="+mn-lt"/>
              </a:rPr>
              <a:t>robust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than</a:t>
            </a:r>
            <a:r>
              <a:rPr lang="es-ES" dirty="0">
                <a:ea typeface="+mn-lt"/>
                <a:cs typeface="+mn-lt"/>
              </a:rPr>
              <a:t> WPC </a:t>
            </a:r>
            <a:r>
              <a:rPr lang="es-ES" dirty="0" err="1">
                <a:ea typeface="+mn-lt"/>
                <a:cs typeface="+mn-lt"/>
              </a:rPr>
              <a:t>against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the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changes</a:t>
            </a:r>
            <a:r>
              <a:rPr lang="es-ES" dirty="0">
                <a:ea typeface="+mn-lt"/>
                <a:cs typeface="+mn-lt"/>
              </a:rPr>
              <a:t> in </a:t>
            </a:r>
            <a:r>
              <a:rPr lang="es-ES" dirty="0" err="1">
                <a:ea typeface="+mn-lt"/>
                <a:cs typeface="+mn-lt"/>
              </a:rPr>
              <a:t>the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signal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amplitude</a:t>
            </a:r>
            <a:endParaRPr lang="es-ES" dirty="0" err="1">
              <a:cs typeface="Arial"/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DD1A27E6-2540-E01D-8E9A-50676537068F}"/>
              </a:ext>
            </a:extLst>
          </p:cNvPr>
          <p:cNvCxnSpPr/>
          <p:nvPr/>
        </p:nvCxnSpPr>
        <p:spPr>
          <a:xfrm flipH="1">
            <a:off x="7622356" y="2411893"/>
            <a:ext cx="120663" cy="5684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4E266CF-7E76-B26A-19FD-0C73DCD787CE}"/>
              </a:ext>
            </a:extLst>
          </p:cNvPr>
          <p:cNvSpPr txBox="1"/>
          <p:nvPr/>
        </p:nvSpPr>
        <p:spPr>
          <a:xfrm>
            <a:off x="5942813" y="1757058"/>
            <a:ext cx="36909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dirty="0">
                <a:solidFill>
                  <a:srgbClr val="0367AD"/>
                </a:solidFill>
              </a:rPr>
              <a:t>No </a:t>
            </a:r>
            <a:r>
              <a:rPr lang="es-ES" sz="1200" err="1">
                <a:solidFill>
                  <a:srgbClr val="0367AD"/>
                </a:solidFill>
              </a:rPr>
              <a:t>microplasma</a:t>
            </a:r>
            <a:endParaRPr lang="es-ES" sz="1200">
              <a:solidFill>
                <a:srgbClr val="0367AD"/>
              </a:solidFill>
            </a:endParaRPr>
          </a:p>
          <a:p>
            <a:pPr algn="ctr"/>
            <a:r>
              <a:rPr lang="es-ES" sz="1200" dirty="0">
                <a:solidFill>
                  <a:srgbClr val="0367AD"/>
                </a:solidFill>
              </a:rPr>
              <a:t>=</a:t>
            </a:r>
          </a:p>
          <a:p>
            <a:pPr algn="ctr"/>
            <a:r>
              <a:rPr lang="es-ES" sz="1200" dirty="0">
                <a:solidFill>
                  <a:srgbClr val="0367AD"/>
                </a:solidFill>
              </a:rPr>
              <a:t>No pulse </a:t>
            </a:r>
            <a:r>
              <a:rPr lang="es-ES" sz="1200" dirty="0" err="1">
                <a:solidFill>
                  <a:srgbClr val="0367AD"/>
                </a:solidFill>
              </a:rPr>
              <a:t>duration</a:t>
            </a:r>
            <a:r>
              <a:rPr lang="es-ES" sz="1200" dirty="0">
                <a:solidFill>
                  <a:srgbClr val="0367AD"/>
                </a:solidFill>
              </a:rPr>
              <a:t> </a:t>
            </a:r>
            <a:r>
              <a:rPr lang="es-ES" sz="1200" dirty="0" err="1">
                <a:solidFill>
                  <a:srgbClr val="0367AD"/>
                </a:solidFill>
              </a:rPr>
              <a:t>broadening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3D2E0EB-D57F-1D6B-2977-36AEC094F127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758306" y="5381912"/>
            <a:ext cx="8531800" cy="336454"/>
          </a:xfrm>
        </p:spPr>
        <p:txBody>
          <a:bodyPr/>
          <a:lstStyle/>
          <a:p>
            <a:r>
              <a:rPr lang="es-ES" dirty="0"/>
              <a:t>04 Feb 2025                              Cristian Quintana | cquintan@cern.ch                        20th TREDI Workshop</a:t>
            </a:r>
          </a:p>
        </p:txBody>
      </p:sp>
    </p:spTree>
    <p:extLst>
      <p:ext uri="{BB962C8B-B14F-4D97-AF65-F5344CB8AC3E}">
        <p14:creationId xmlns:p14="http://schemas.microsoft.com/office/powerpoint/2010/main" val="3183133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Microsoft Office PowerPoint</Application>
  <PresentationFormat>Personalizado</PresentationFormat>
  <Slides>18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Office Theme</vt:lpstr>
      <vt:lpstr>Observation of bias-dependent position flipping of the electric field maximum in in neutron irradiated SiC diodes </vt:lpstr>
      <vt:lpstr>Outline</vt:lpstr>
      <vt:lpstr>TPA-TCT setup and SiC samples</vt:lpstr>
      <vt:lpstr>Optical injection in irradiated sample - reverse-biased operation</vt:lpstr>
      <vt:lpstr>Charge multiplication in forward-biased irradiated sample</vt:lpstr>
      <vt:lpstr>Forward-reverse comparison and signal recovery/multiplication</vt:lpstr>
      <vt:lpstr>Presentación de PowerPoint</vt:lpstr>
      <vt:lpstr>WPC as electric field estimator for irradiated samples</vt:lpstr>
      <vt:lpstr>ToT as electric field estimator for irradiated samples </vt:lpstr>
      <vt:lpstr>Electric field study on non-irradiated SiC sample: WPC vs 1/ToT</vt:lpstr>
      <vt:lpstr>Electric field study on irradiated SiC sample: Reverse biasing</vt:lpstr>
      <vt:lpstr>Presentación de PowerPoint</vt:lpstr>
      <vt:lpstr>Summary</vt:lpstr>
      <vt:lpstr>Presentación de PowerPoint</vt:lpstr>
      <vt:lpstr>Electric field study on non-irradiated SiC sample</vt:lpstr>
      <vt:lpstr>Electric field study on non-irradiated SiC sample</vt:lpstr>
      <vt:lpstr>Plasma generation study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1771</cp:revision>
  <dcterms:created xsi:type="dcterms:W3CDTF">2025-02-02T09:43:40Z</dcterms:created>
  <dcterms:modified xsi:type="dcterms:W3CDTF">2025-02-04T09:07:33Z</dcterms:modified>
  <dc:language>en-US</dc:language>
</cp:coreProperties>
</file>