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9" r:id="rId5"/>
  </p:sldMasterIdLst>
  <p:notesMasterIdLst>
    <p:notesMasterId r:id="rId16"/>
  </p:notesMasterIdLst>
  <p:handoutMasterIdLst>
    <p:handoutMasterId r:id="rId17"/>
  </p:handoutMasterIdLst>
  <p:sldIdLst>
    <p:sldId id="789" r:id="rId6"/>
    <p:sldId id="1106" r:id="rId7"/>
    <p:sldId id="983" r:id="rId8"/>
    <p:sldId id="1501" r:id="rId9"/>
    <p:sldId id="1504" r:id="rId10"/>
    <p:sldId id="1508" r:id="rId11"/>
    <p:sldId id="1507" r:id="rId12"/>
    <p:sldId id="1506" r:id="rId13"/>
    <p:sldId id="1509" r:id="rId14"/>
    <p:sldId id="1477" r:id="rId15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3300"/>
    <a:srgbClr val="CCFFCC"/>
    <a:srgbClr val="FF0000"/>
    <a:srgbClr val="FF00FF"/>
    <a:srgbClr val="0000FF"/>
    <a:srgbClr val="000099"/>
    <a:srgbClr val="3366FF"/>
    <a:srgbClr val="FF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9" autoAdjust="0"/>
    <p:restoredTop sz="97386" autoAdjust="0"/>
  </p:normalViewPr>
  <p:slideViewPr>
    <p:cSldViewPr snapToObjects="1" showGuides="1">
      <p:cViewPr varScale="1">
        <p:scale>
          <a:sx n="162" d="100"/>
          <a:sy n="162" d="100"/>
        </p:scale>
        <p:origin x="2040" y="144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583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978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5034" y="1517468"/>
            <a:ext cx="2880000" cy="216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245034" y="3862559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194775" y="1517468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194775" y="3862981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6136720" y="2195558"/>
            <a:ext cx="2880000" cy="2160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04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292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67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50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875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66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398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it-IT" dirty="0"/>
              <a:t>Susana Izquierdo Bermudez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47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0695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55488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384769/" TargetMode="External"/><Relationship Id="rId3" Type="http://schemas.openxmlformats.org/officeDocument/2006/relationships/hyperlink" Target="https://indico.cern.ch/event/971956/" TargetMode="External"/><Relationship Id="rId7" Type="http://schemas.openxmlformats.org/officeDocument/2006/relationships/hyperlink" Target="https://indico.cern.ch/event/1327153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69409/" TargetMode="External"/><Relationship Id="rId5" Type="http://schemas.openxmlformats.org/officeDocument/2006/relationships/hyperlink" Target="https://indico.cern.ch/event/1158577/" TargetMode="External"/><Relationship Id="rId4" Type="http://schemas.openxmlformats.org/officeDocument/2006/relationships/hyperlink" Target="https://indico.cern.ch/event/1138192/" TargetMode="External"/><Relationship Id="rId9" Type="http://schemas.openxmlformats.org/officeDocument/2006/relationships/hyperlink" Target="https://indico.cern.ch/event/1420904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834268"/>
            <a:ext cx="7520880" cy="1800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Roboto"/>
              </a:rPr>
              <a:t>Technical Meeting on MQXFB07 Assembly</a:t>
            </a: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: </a:t>
            </a:r>
            <a:br>
              <a:rPr lang="en-GB" b="1" i="0" dirty="0">
                <a:solidFill>
                  <a:schemeClr val="tx1"/>
                </a:solidFill>
                <a:effectLst/>
                <a:latin typeface="Roboto"/>
              </a:rPr>
            </a:br>
            <a:r>
              <a:rPr lang="en-GB" b="1" i="0" dirty="0">
                <a:solidFill>
                  <a:schemeClr val="tx1"/>
                </a:solidFill>
                <a:effectLst/>
                <a:latin typeface="Roboto"/>
              </a:rPr>
              <a:t>Lessons learnt from previous magnets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2400" y="4008367"/>
            <a:ext cx="6203777" cy="1800000"/>
          </a:xfrm>
        </p:spPr>
        <p:txBody>
          <a:bodyPr>
            <a:normAutofit/>
          </a:bodyPr>
          <a:lstStyle/>
          <a:p>
            <a:pPr algn="ctr"/>
            <a:r>
              <a:rPr lang="en-GB" sz="1800" dirty="0">
                <a:solidFill>
                  <a:schemeClr val="tx1"/>
                </a:solidFill>
              </a:rPr>
              <a:t>P. Quassolo, S. Izquierdo, N. Lusa, S. Straarup, S. Triquet on behalf of all MQXFB team</a:t>
            </a:r>
          </a:p>
          <a:p>
            <a:pPr algn="ctr"/>
            <a:endParaRPr lang="en-GB" sz="1600" u="sng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4906F0-D8B0-8E8D-4F4A-219F128535D2}"/>
              </a:ext>
            </a:extLst>
          </p:cNvPr>
          <p:cNvSpPr txBox="1">
            <a:spLocks/>
          </p:cNvSpPr>
          <p:nvPr/>
        </p:nvSpPr>
        <p:spPr>
          <a:xfrm>
            <a:off x="995896" y="5935885"/>
            <a:ext cx="6957739" cy="667544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11/09/2024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>
                <a:hlinkClick r:id="rId2"/>
              </a:rPr>
              <a:t>Technical Meeting MQXFB07 Assembly (September 11, 2024) · Indico (cern.ch)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Thank you!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248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521D0-8A71-4F25-B047-A3C5251C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 to previous “lessons learnt”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CEF3B-BA42-4053-ACED-EFEE00760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340768"/>
            <a:ext cx="7405600" cy="4906963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sz="2000" dirty="0"/>
              <a:t>A detailed description on the previous lessons learnt can be found in: </a:t>
            </a:r>
          </a:p>
          <a:p>
            <a:endParaRPr lang="en-GB" sz="20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MQXFB01: </a:t>
            </a:r>
          </a:p>
          <a:p>
            <a:pPr marL="400050" lvl="1" indent="0" algn="ctr">
              <a:buNone/>
            </a:pPr>
            <a:r>
              <a:rPr lang="en-GB" sz="1600" u="sng" dirty="0">
                <a:hlinkClick r:id="rId3"/>
              </a:rPr>
              <a:t>https://indico.cern.ch/event/971956/</a:t>
            </a:r>
            <a:endParaRPr lang="en-GB" sz="1600" u="sng" dirty="0"/>
          </a:p>
          <a:p>
            <a:pPr marL="685800" lvl="1" algn="ctr">
              <a:buFont typeface="Wingdings" panose="05000000000000000000" pitchFamily="2" charset="2"/>
              <a:buChar char="q"/>
            </a:pPr>
            <a:endParaRPr lang="en-GB" sz="1600" u="sng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600" dirty="0"/>
              <a:t>Meeting covering MQXFBMT3 experience:</a:t>
            </a:r>
          </a:p>
          <a:p>
            <a:pPr marL="400050" lvl="1" indent="0" algn="ctr">
              <a:buNone/>
            </a:pPr>
            <a:r>
              <a:rPr lang="en-GB" sz="1600" u="sng" dirty="0">
                <a:hlinkClick r:id="rId4"/>
              </a:rPr>
              <a:t>https://indico.cern.ch/event/1138192/</a:t>
            </a:r>
            <a:endParaRPr lang="en-GB" sz="1600" u="sng" dirty="0"/>
          </a:p>
          <a:p>
            <a:pPr marL="685800" lvl="1" algn="ctr">
              <a:buFont typeface="Wingdings" panose="05000000000000000000" pitchFamily="2" charset="2"/>
              <a:buChar char="q"/>
            </a:pPr>
            <a:endParaRPr lang="en-GB" sz="1600" u="sng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MQXFB02</a:t>
            </a:r>
            <a:r>
              <a:rPr lang="en-GB" sz="1600" i="1" dirty="0"/>
              <a:t>: </a:t>
            </a:r>
          </a:p>
          <a:p>
            <a:pPr marL="400050" lvl="1" indent="0" algn="ctr">
              <a:buNone/>
            </a:pPr>
            <a:r>
              <a:rPr lang="en-GB" sz="1600" dirty="0">
                <a:hlinkClick r:id="rId5"/>
              </a:rPr>
              <a:t>https://indico.cern.ch/event/1158577/</a:t>
            </a:r>
            <a:endParaRPr lang="en-GB" sz="1600" dirty="0"/>
          </a:p>
          <a:p>
            <a:pPr marL="400050" lvl="1" indent="0" algn="ctr">
              <a:buNone/>
            </a:pPr>
            <a:endParaRPr lang="en-GB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MQXFB03</a:t>
            </a:r>
            <a:r>
              <a:rPr lang="en-GB" sz="1600" i="1" dirty="0"/>
              <a:t>: </a:t>
            </a:r>
            <a:endParaRPr lang="en-GB" sz="1600" i="1" u="sng" dirty="0">
              <a:solidFill>
                <a:schemeClr val="bg2"/>
              </a:solidFill>
            </a:endParaRPr>
          </a:p>
          <a:p>
            <a:pPr marL="400050" lvl="1" indent="0" algn="ctr">
              <a:buNone/>
            </a:pPr>
            <a:r>
              <a:rPr lang="en-GB" sz="1600" u="sng" dirty="0">
                <a:solidFill>
                  <a:schemeClr val="bg2"/>
                </a:solidFill>
                <a:hlinkClick r:id="rId6"/>
              </a:rPr>
              <a:t>https://indico.cern.ch/event/1269409/</a:t>
            </a:r>
            <a:endParaRPr lang="en-GB" sz="1600" u="sng" dirty="0">
              <a:solidFill>
                <a:schemeClr val="bg2"/>
              </a:solidFill>
            </a:endParaRPr>
          </a:p>
          <a:p>
            <a:pPr marL="400050" lvl="1" indent="0" algn="ctr">
              <a:buNone/>
            </a:pPr>
            <a:endParaRPr lang="en-GB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MQXFB04</a:t>
            </a:r>
            <a:r>
              <a:rPr lang="en-GB" sz="1600" i="1" dirty="0"/>
              <a:t>: </a:t>
            </a:r>
            <a:endParaRPr lang="en-GB" sz="1600" i="1" u="sng" dirty="0">
              <a:solidFill>
                <a:schemeClr val="bg2"/>
              </a:solidFill>
            </a:endParaRPr>
          </a:p>
          <a:p>
            <a:pPr marL="400050" lvl="1" indent="0" algn="ctr">
              <a:buNone/>
            </a:pPr>
            <a:r>
              <a:rPr lang="en-GB" sz="1600" u="sng" dirty="0">
                <a:solidFill>
                  <a:schemeClr val="bg2"/>
                </a:solidFill>
                <a:hlinkClick r:id="rId7"/>
              </a:rPr>
              <a:t>https://indico.cern.ch/event/1327153/</a:t>
            </a:r>
            <a:endParaRPr lang="en-GB" sz="1600" u="sng" dirty="0">
              <a:solidFill>
                <a:schemeClr val="bg2"/>
              </a:solidFill>
            </a:endParaRPr>
          </a:p>
          <a:p>
            <a:pPr marL="400050" lvl="1" indent="0" algn="ctr">
              <a:buNone/>
            </a:pPr>
            <a:endParaRPr lang="en-GB" sz="16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MQXFB05</a:t>
            </a:r>
            <a:r>
              <a:rPr lang="en-GB" sz="1600" i="1" dirty="0"/>
              <a:t>: </a:t>
            </a:r>
            <a:endParaRPr lang="en-GB" sz="1600" i="1" u="sng" dirty="0">
              <a:solidFill>
                <a:schemeClr val="bg2"/>
              </a:solidFill>
            </a:endParaRPr>
          </a:p>
          <a:p>
            <a:pPr marL="400050" marR="0" lvl="1" indent="0" algn="ctr">
              <a:spcAft>
                <a:spcPts val="0"/>
              </a:spcAft>
              <a:buNone/>
            </a:pPr>
            <a:r>
              <a:rPr lang="en-GB" sz="1600" u="sng" dirty="0">
                <a:solidFill>
                  <a:schemeClr val="bg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https://indico.cern.ch/event/1384769/</a:t>
            </a:r>
            <a:endParaRPr lang="en-GB" sz="1600" u="sng" dirty="0">
              <a:solidFill>
                <a:schemeClr val="bg2"/>
              </a:solidFill>
            </a:endParaRPr>
          </a:p>
          <a:p>
            <a:pPr marL="400050" marR="0" lvl="1" indent="0" algn="ctr">
              <a:spcAft>
                <a:spcPts val="0"/>
              </a:spcAft>
              <a:buNone/>
            </a:pPr>
            <a:endParaRPr lang="en-GB" sz="1600" u="sng" dirty="0">
              <a:solidFill>
                <a:schemeClr val="bg2"/>
              </a:solidFill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600" dirty="0"/>
              <a:t>Meeting held for MQXFB06</a:t>
            </a:r>
            <a:r>
              <a:rPr lang="en-GB" sz="1600" i="1" dirty="0"/>
              <a:t>: </a:t>
            </a:r>
            <a:endParaRPr lang="en-GB" sz="1600" i="1" u="sng" dirty="0">
              <a:solidFill>
                <a:schemeClr val="bg2"/>
              </a:solidFill>
            </a:endParaRPr>
          </a:p>
          <a:p>
            <a:pPr marL="400050" marR="0" lvl="1" indent="0" algn="ctr">
              <a:spcAft>
                <a:spcPts val="0"/>
              </a:spcAft>
              <a:buNone/>
            </a:pPr>
            <a:r>
              <a:rPr lang="en-GB" sz="1600" u="sng" dirty="0">
                <a:solidFill>
                  <a:schemeClr val="bg2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https://indico.cern.ch/event/1420904/</a:t>
            </a:r>
            <a:endParaRPr lang="en-GB" sz="1600" u="sng" dirty="0">
              <a:solidFill>
                <a:schemeClr val="bg2"/>
              </a:solidFill>
            </a:endParaRPr>
          </a:p>
          <a:p>
            <a:pPr marL="400050" marR="0" lvl="1" indent="0" algn="ctr">
              <a:spcAft>
                <a:spcPts val="0"/>
              </a:spcAft>
              <a:buNone/>
            </a:pPr>
            <a:endParaRPr lang="en-GB" sz="1600" u="sng" dirty="0">
              <a:solidFill>
                <a:schemeClr val="bg2"/>
              </a:solidFill>
            </a:endParaRPr>
          </a:p>
          <a:p>
            <a:pPr marL="400050" lvl="1" indent="0" algn="ctr">
              <a:buNone/>
            </a:pPr>
            <a:endParaRPr lang="en-US" sz="1600" dirty="0"/>
          </a:p>
          <a:p>
            <a:pPr marL="400050" lvl="1" indent="0" algn="ctr">
              <a:buNone/>
            </a:pPr>
            <a:endParaRPr lang="en-US" sz="1600" dirty="0"/>
          </a:p>
          <a:p>
            <a:pPr marL="400050" lvl="1" indent="0" algn="ctr">
              <a:buNone/>
            </a:pP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Short recap provided in these slides, showing the main improvements.</a:t>
            </a:r>
            <a:endParaRPr lang="en-GB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GB" sz="2000" dirty="0"/>
          </a:p>
          <a:p>
            <a:pPr marL="0" indent="0" algn="ctr">
              <a:buNone/>
            </a:pPr>
            <a:endParaRPr lang="en-GB" sz="2000" u="sng" dirty="0"/>
          </a:p>
          <a:p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B4109C-CEC8-4217-9F05-5548959C0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570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3EB4C-2CAC-4D65-B761-B711774C7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3C491-1719-4B30-92DB-A850FFE37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632" y="1556792"/>
            <a:ext cx="6624736" cy="3456384"/>
          </a:xfrm>
        </p:spPr>
        <p:txBody>
          <a:bodyPr>
            <a:normAutofit/>
          </a:bodyPr>
          <a:lstStyle/>
          <a:p>
            <a:r>
              <a:rPr lang="en-US" dirty="0"/>
              <a:t>Rods displacements, LVDT placement</a:t>
            </a:r>
          </a:p>
          <a:p>
            <a:r>
              <a:rPr lang="en-US" dirty="0"/>
              <a:t>Fibers drift</a:t>
            </a:r>
          </a:p>
          <a:p>
            <a:r>
              <a:rPr lang="en-US" dirty="0"/>
              <a:t>New keys 13.6 mm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5DDB6A-A382-4716-A387-2A8C7E20B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0259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en-US" dirty="0"/>
              <a:t>Rods displacements, LVDT placement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514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35A0-0E6A-42B5-BB10-6DD71E6C1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Rods displacements, LVDT placement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80C91-53D5-4E98-8705-E79100D15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902F692-5ADD-4D1B-9AFF-DA2F16B04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281" y="900000"/>
            <a:ext cx="4911799" cy="238498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100" b="1" dirty="0"/>
              <a:t>Rods instrumentation overview:</a:t>
            </a:r>
          </a:p>
          <a:p>
            <a:r>
              <a:rPr lang="en-US" sz="1100" b="1" dirty="0"/>
              <a:t>Strain gauges </a:t>
            </a:r>
            <a:r>
              <a:rPr lang="en-US" sz="1100" dirty="0"/>
              <a:t>placed on the rods </a:t>
            </a:r>
          </a:p>
          <a:p>
            <a:r>
              <a:rPr lang="en-US" sz="1100" b="1" dirty="0"/>
              <a:t>LVDT</a:t>
            </a:r>
            <a:r>
              <a:rPr lang="en-US" sz="1100" dirty="0"/>
              <a:t> used to monitor the rods displacement, they are a combination of LVDT used the rods and for end-plates and yoke. The combination of this measures is giving the actual rods displacement</a:t>
            </a:r>
          </a:p>
          <a:p>
            <a:r>
              <a:rPr lang="en-US" sz="1100" b="1" dirty="0"/>
              <a:t>Pressure sensor </a:t>
            </a:r>
            <a:r>
              <a:rPr lang="en-US" sz="1100" dirty="0"/>
              <a:t>to monitor the piston pressure during loading</a:t>
            </a:r>
          </a:p>
          <a:p>
            <a:endParaRPr lang="en-US" sz="1100" dirty="0"/>
          </a:p>
          <a:p>
            <a:pPr marL="0" indent="0">
              <a:buNone/>
            </a:pPr>
            <a:r>
              <a:rPr lang="en-GB" sz="1100" u="sng" dirty="0"/>
              <a:t>Strain target</a:t>
            </a:r>
            <a:r>
              <a:rPr lang="en-GB" sz="1100" dirty="0"/>
              <a:t>: </a:t>
            </a:r>
            <a:r>
              <a:rPr lang="en-GB" sz="1100" b="1" dirty="0">
                <a:highlight>
                  <a:srgbClr val="FFFF00"/>
                </a:highlight>
              </a:rPr>
              <a:t>650 ± 50 </a:t>
            </a:r>
            <a:r>
              <a:rPr lang="en-US" sz="1100" b="1" dirty="0">
                <a:highlight>
                  <a:srgbClr val="FFFF00"/>
                </a:highlight>
              </a:rPr>
              <a:t>µstrain </a:t>
            </a:r>
            <a:r>
              <a:rPr lang="en-US" sz="1100" b="1" dirty="0"/>
              <a:t>after loading </a:t>
            </a:r>
            <a:r>
              <a:rPr lang="en-US" sz="1100" dirty="0"/>
              <a:t>for MQXFB (</a:t>
            </a:r>
            <a:r>
              <a:rPr lang="en-GB" sz="1100" dirty="0"/>
              <a:t>for all the magnets we are in the ± 50 µstrain windows).</a:t>
            </a:r>
            <a:endParaRPr lang="en-US" sz="1100" dirty="0"/>
          </a:p>
          <a:p>
            <a:pPr marL="0" indent="0">
              <a:buNone/>
            </a:pPr>
            <a:endParaRPr lang="en-GB" sz="11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100" dirty="0"/>
              <a:t>The</a:t>
            </a:r>
            <a:r>
              <a:rPr lang="en-GB" sz="1100" dirty="0"/>
              <a:t> equivalent targets for pressure and displacement to guarantee 650 ± 50 µstrain are:</a:t>
            </a:r>
          </a:p>
          <a:p>
            <a:pPr>
              <a:buFont typeface="+mj-lt"/>
              <a:buAutoNum type="arabicPeriod"/>
            </a:pPr>
            <a:r>
              <a:rPr lang="en-GB" sz="1100" u="sng" dirty="0"/>
              <a:t>Pressure target</a:t>
            </a:r>
            <a:r>
              <a:rPr lang="en-GB" sz="1100" dirty="0"/>
              <a:t>:  </a:t>
            </a:r>
            <a:r>
              <a:rPr lang="en-GB" sz="1100" b="1" dirty="0">
                <a:highlight>
                  <a:srgbClr val="FFFF00"/>
                </a:highlight>
              </a:rPr>
              <a:t>300 ± 25 bar </a:t>
            </a:r>
          </a:p>
          <a:p>
            <a:pPr>
              <a:buFont typeface="+mj-lt"/>
              <a:buAutoNum type="arabicPeriod"/>
            </a:pPr>
            <a:r>
              <a:rPr lang="en-GB" sz="1100" u="sng" dirty="0"/>
              <a:t>Displacement target</a:t>
            </a:r>
            <a:r>
              <a:rPr lang="en-GB" sz="1100" dirty="0"/>
              <a:t>: </a:t>
            </a:r>
            <a:r>
              <a:rPr lang="en-GB" sz="1100" b="1" dirty="0">
                <a:highlight>
                  <a:srgbClr val="FFFF00"/>
                </a:highlight>
              </a:rPr>
              <a:t>-5.33 ± 0.4 mm</a:t>
            </a:r>
          </a:p>
          <a:p>
            <a:pPr>
              <a:buFont typeface="+mj-lt"/>
              <a:buAutoNum type="arabicPeriod"/>
            </a:pPr>
            <a:endParaRPr lang="en-GB" sz="1100" dirty="0"/>
          </a:p>
          <a:p>
            <a:pPr marL="0" indent="0">
              <a:buNone/>
            </a:pPr>
            <a:r>
              <a:rPr lang="en-US" sz="1100" dirty="0"/>
              <a:t>Combing the targets of pressure and displacement, we can identify a ‘safe’ window to guarantee the strain target.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974240-32F6-73C8-9030-60E1ECBA6BAB}"/>
              </a:ext>
            </a:extLst>
          </p:cNvPr>
          <p:cNvGrpSpPr/>
          <p:nvPr/>
        </p:nvGrpSpPr>
        <p:grpSpPr>
          <a:xfrm>
            <a:off x="5508104" y="1057566"/>
            <a:ext cx="3545772" cy="2227418"/>
            <a:chOff x="5202133" y="3429000"/>
            <a:chExt cx="3678979" cy="2371486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05802A94-2A36-7153-DF7D-F713275E78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202133" y="3429000"/>
              <a:ext cx="3678979" cy="2371486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3ED9734-15AD-D5BE-BE46-E68ACE5AB44D}"/>
                </a:ext>
              </a:extLst>
            </p:cNvPr>
            <p:cNvSpPr/>
            <p:nvPr/>
          </p:nvSpPr>
          <p:spPr>
            <a:xfrm>
              <a:off x="6572622" y="3902309"/>
              <a:ext cx="779855" cy="1039786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4A1C945-E9C6-3D4C-307E-778A71F6B1ED}"/>
              </a:ext>
            </a:extLst>
          </p:cNvPr>
          <p:cNvSpPr txBox="1">
            <a:spLocks/>
          </p:cNvSpPr>
          <p:nvPr/>
        </p:nvSpPr>
        <p:spPr>
          <a:xfrm>
            <a:off x="323528" y="2986072"/>
            <a:ext cx="8151721" cy="139318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br>
              <a:rPr lang="en-US" sz="1100" dirty="0"/>
            </a:br>
            <a:endParaRPr lang="en-US" sz="1100" dirty="0"/>
          </a:p>
          <a:p>
            <a:pPr marL="0" indent="0" algn="ctr">
              <a:buFont typeface="Wingdings" charset="2"/>
              <a:buNone/>
            </a:pPr>
            <a:r>
              <a:rPr lang="en-GB" sz="1100" i="1" dirty="0">
                <a:solidFill>
                  <a:srgbClr val="FF0000"/>
                </a:solidFill>
              </a:rPr>
              <a:t>LVDT for B03, B04 and </a:t>
            </a:r>
            <a:r>
              <a:rPr lang="en-GB" sz="1100" b="1" i="1" dirty="0">
                <a:solidFill>
                  <a:srgbClr val="FF0000"/>
                </a:solidFill>
              </a:rPr>
              <a:t>B06</a:t>
            </a:r>
            <a:r>
              <a:rPr lang="en-GB" sz="1100" i="1" dirty="0">
                <a:solidFill>
                  <a:srgbClr val="FF0000"/>
                </a:solidFill>
              </a:rPr>
              <a:t> are not perfectly in contact, B05 is the only representative measurement</a:t>
            </a:r>
          </a:p>
          <a:p>
            <a:pPr marL="0" indent="0" algn="ctr">
              <a:buFont typeface="Wingdings" charset="2"/>
              <a:buNone/>
            </a:pPr>
            <a:endParaRPr lang="en-GB" sz="1100" i="1" dirty="0"/>
          </a:p>
          <a:p>
            <a:pPr marL="0" indent="0">
              <a:buNone/>
            </a:pPr>
            <a:r>
              <a:rPr lang="en-US" sz="1100" b="1" dirty="0"/>
              <a:t>Action taken:</a:t>
            </a:r>
            <a:r>
              <a:rPr lang="en-US" sz="1100" dirty="0"/>
              <a:t> for magnet MQXFB07, the LVDT (both for end-plates and yoke) will be placed by side to measure the displacement of the screws connected to end-plates and yoke, as shown in the pictures below</a:t>
            </a:r>
          </a:p>
          <a:p>
            <a:pPr marL="0" indent="0">
              <a:buNone/>
            </a:pP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US" sz="1100" u="sng" dirty="0"/>
              <a:t>For future assemblies, it will be sufficient to look at the pressure and the displacement graph, to guarantee the strain target </a:t>
            </a:r>
          </a:p>
          <a:p>
            <a:pPr marL="0" indent="0">
              <a:buNone/>
            </a:pPr>
            <a:endParaRPr lang="en-GB" sz="1100" i="1" dirty="0">
              <a:solidFill>
                <a:srgbClr val="FF000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1E4CB4-89F2-762B-2A89-C4B85F214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886" y="4452447"/>
            <a:ext cx="1590359" cy="2120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5B4A8671-2C89-C33E-4D28-D2C6452F1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473" y="4435771"/>
            <a:ext cx="1599834" cy="21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AC1A9B60-8E9D-28D4-0284-607199788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52447"/>
            <a:ext cx="1587349" cy="212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9E98F9-F672-5DA6-A5E3-DC585FCFDF4E}"/>
              </a:ext>
            </a:extLst>
          </p:cNvPr>
          <p:cNvSpPr/>
          <p:nvPr/>
        </p:nvSpPr>
        <p:spPr>
          <a:xfrm>
            <a:off x="1907704" y="4869160"/>
            <a:ext cx="792088" cy="144016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5FFB83-1CB8-24D9-1165-4659B3F0B248}"/>
              </a:ext>
            </a:extLst>
          </p:cNvPr>
          <p:cNvSpPr/>
          <p:nvPr/>
        </p:nvSpPr>
        <p:spPr>
          <a:xfrm>
            <a:off x="4003344" y="4805872"/>
            <a:ext cx="792088" cy="144016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3AC64E-EDD9-5B36-7054-438D662AB749}"/>
              </a:ext>
            </a:extLst>
          </p:cNvPr>
          <p:cNvSpPr/>
          <p:nvPr/>
        </p:nvSpPr>
        <p:spPr>
          <a:xfrm>
            <a:off x="6607010" y="4869160"/>
            <a:ext cx="792088" cy="1440160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685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en-US" dirty="0"/>
              <a:t>Fiber drift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210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233AC-2EFA-A2F7-7349-05A2C124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 drift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88824-B42B-E7AD-EFB7-B0D1102CC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CC9712-35F6-A91F-29BC-81884C96AA5C}"/>
              </a:ext>
            </a:extLst>
          </p:cNvPr>
          <p:cNvSpPr txBox="1"/>
          <p:nvPr/>
        </p:nvSpPr>
        <p:spPr>
          <a:xfrm>
            <a:off x="612000" y="895557"/>
            <a:ext cx="807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loading of B06 was divided in two days: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First day: that ended with the insertion of key 13.8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Second day: insertion of the last key 13.85 mm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200" u="sng" dirty="0">
                <a:solidFill>
                  <a:srgbClr val="FF0000"/>
                </a:solidFill>
              </a:rPr>
              <a:t>Between key 13.8 and 13.85 we assume that there was a </a:t>
            </a:r>
            <a:r>
              <a:rPr lang="en-US" sz="1200" b="1" u="sng" dirty="0">
                <a:solidFill>
                  <a:srgbClr val="FF0000"/>
                </a:solidFill>
              </a:rPr>
              <a:t>drift in the fibers (</a:t>
            </a:r>
            <a:r>
              <a:rPr lang="en-US" sz="1200" b="1" u="sng" dirty="0" err="1">
                <a:solidFill>
                  <a:srgbClr val="FF0000"/>
                </a:solidFill>
              </a:rPr>
              <a:t>unsual</a:t>
            </a:r>
            <a:r>
              <a:rPr lang="en-US" sz="1200" b="1" u="sng" dirty="0">
                <a:solidFill>
                  <a:srgbClr val="FF0000"/>
                </a:solidFill>
              </a:rPr>
              <a:t> increase of strain/</a:t>
            </a:r>
            <a:r>
              <a:rPr lang="en-US" sz="1200" b="1" u="sng" dirty="0" err="1">
                <a:solidFill>
                  <a:srgbClr val="FF0000"/>
                </a:solidFill>
              </a:rPr>
              <a:t>stess</a:t>
            </a:r>
            <a:r>
              <a:rPr lang="en-US" sz="1200" b="1" u="sng" dirty="0">
                <a:solidFill>
                  <a:srgbClr val="FF0000"/>
                </a:solidFill>
              </a:rPr>
              <a:t> in the pole) </a:t>
            </a:r>
            <a:r>
              <a:rPr lang="en-US" sz="1200" u="sng" dirty="0">
                <a:solidFill>
                  <a:srgbClr val="FF0000"/>
                </a:solidFill>
              </a:rPr>
              <a:t>with a major effect in the LE. </a:t>
            </a:r>
          </a:p>
          <a:p>
            <a:endParaRPr lang="en-US" sz="1200" dirty="0"/>
          </a:p>
          <a:p>
            <a:r>
              <a:rPr lang="en-US" sz="1200" u="sng" dirty="0">
                <a:solidFill>
                  <a:srgbClr val="FF0000"/>
                </a:solidFill>
              </a:rPr>
              <a:t>After a 72h, the same behavior was registered. </a:t>
            </a:r>
            <a:r>
              <a:rPr lang="en-US" sz="1200" dirty="0"/>
              <a:t>The delta strain </a:t>
            </a:r>
            <a:r>
              <a:rPr lang="en-GB" sz="1200" dirty="0"/>
              <a:t>after 72h is more than 100 𝝁𝒎/𝒎 (usually is negligible). </a:t>
            </a:r>
          </a:p>
          <a:p>
            <a:endParaRPr lang="en-GB" sz="1200" dirty="0"/>
          </a:p>
          <a:p>
            <a:r>
              <a:rPr lang="en-GB" sz="1200" b="1" dirty="0"/>
              <a:t>Action taken</a:t>
            </a:r>
            <a:r>
              <a:rPr lang="en-GB" sz="1200" dirty="0"/>
              <a:t>: </a:t>
            </a:r>
            <a:r>
              <a:rPr lang="en-US" sz="1200" dirty="0"/>
              <a:t>the data have been corrected subtracting what we assume is the drift effect.</a:t>
            </a:r>
          </a:p>
          <a:p>
            <a:endParaRPr lang="en-GB" sz="12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F1936BA-050E-F3DF-9B67-018E7DDD93C9}"/>
              </a:ext>
            </a:extLst>
          </p:cNvPr>
          <p:cNvGrpSpPr/>
          <p:nvPr/>
        </p:nvGrpSpPr>
        <p:grpSpPr>
          <a:xfrm>
            <a:off x="1888933" y="3284984"/>
            <a:ext cx="5392794" cy="2389427"/>
            <a:chOff x="1754359" y="2420076"/>
            <a:chExt cx="6105524" cy="279215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64324AC-2911-B9FD-E7A1-75076D5F5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1754359" y="2420076"/>
              <a:ext cx="5987479" cy="157940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59A32B9-54A1-A14A-CB16-3FA58CCBD8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69451" y="4023411"/>
              <a:ext cx="6090432" cy="1188823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51F7CC9D-656A-F6E4-3440-3F93B87030F6}"/>
              </a:ext>
            </a:extLst>
          </p:cNvPr>
          <p:cNvSpPr txBox="1"/>
          <p:nvPr/>
        </p:nvSpPr>
        <p:spPr>
          <a:xfrm>
            <a:off x="629066" y="3901576"/>
            <a:ext cx="1316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After loading</a:t>
            </a:r>
            <a:endParaRPr lang="en-GB" sz="1200" u="sng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BE022B-1BE2-12D3-EE96-E44D4636F284}"/>
              </a:ext>
            </a:extLst>
          </p:cNvPr>
          <p:cNvSpPr txBox="1"/>
          <p:nvPr/>
        </p:nvSpPr>
        <p:spPr>
          <a:xfrm>
            <a:off x="683568" y="4963747"/>
            <a:ext cx="1316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After 72h</a:t>
            </a:r>
            <a:endParaRPr lang="en-GB" sz="1200" u="sng" dirty="0"/>
          </a:p>
        </p:txBody>
      </p:sp>
    </p:spTree>
    <p:extLst>
      <p:ext uri="{BB962C8B-B14F-4D97-AF65-F5344CB8AC3E}">
        <p14:creationId xmlns:p14="http://schemas.microsoft.com/office/powerpoint/2010/main" val="2626968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069000"/>
            <a:ext cx="7920000" cy="720000"/>
          </a:xfrm>
        </p:spPr>
        <p:txBody>
          <a:bodyPr/>
          <a:lstStyle/>
          <a:p>
            <a:r>
              <a:rPr lang="en-US" dirty="0"/>
              <a:t>New keys 13.6 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419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233AC-2EFA-A2F7-7349-05A2C124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keys 13.6 mm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88824-B42B-E7AD-EFB7-B0D1102CC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CC9712-35F6-A91F-29BC-81884C96AA5C}"/>
              </a:ext>
            </a:extLst>
          </p:cNvPr>
          <p:cNvSpPr txBox="1"/>
          <p:nvPr/>
        </p:nvSpPr>
        <p:spPr>
          <a:xfrm>
            <a:off x="612000" y="1853823"/>
            <a:ext cx="3455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During the loading of B03, the final keys used were 13.6 mm, usually used as tooling keys.</a:t>
            </a:r>
          </a:p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</a:t>
            </a: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next magnets,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keys 13.6 mm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have been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“re-worked”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existing keys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most of them are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twisted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During the loading of the magnets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B04,B05 and B06, the insertion of keys 13.6 mm was very difficult due to the twisting.</a:t>
            </a:r>
          </a:p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this reason, 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set of keys 13.6 mm has been machine and it’s now ready for loading of magnet B07!!!!</a:t>
            </a:r>
          </a:p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B9F4A8AD-72C4-5F48-03B4-3510E2A5A2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7" t="7241" r="13109" b="21013"/>
          <a:stretch/>
        </p:blipFill>
        <p:spPr bwMode="auto">
          <a:xfrm>
            <a:off x="4788024" y="1340768"/>
            <a:ext cx="343674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6497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9427</TotalTime>
  <Words>673</Words>
  <Application>Microsoft Office PowerPoint</Application>
  <PresentationFormat>On-screen Show (4:3)</PresentationFormat>
  <Paragraphs>91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Roboto</vt:lpstr>
      <vt:lpstr>Wingdings</vt:lpstr>
      <vt:lpstr>Thème Office</vt:lpstr>
      <vt:lpstr>2_Thème Office</vt:lpstr>
      <vt:lpstr>Technical Meeting on MQXFB07 Assembly:  Lessons learnt from previous magnets</vt:lpstr>
      <vt:lpstr>Link to previous “lessons learnt”</vt:lpstr>
      <vt:lpstr>Outline</vt:lpstr>
      <vt:lpstr>Rods displacements, LVDT placement</vt:lpstr>
      <vt:lpstr>Rods displacements, LVDT placement</vt:lpstr>
      <vt:lpstr>Fiber drift</vt:lpstr>
      <vt:lpstr>Fiber drift</vt:lpstr>
      <vt:lpstr>New keys 13.6 mm</vt:lpstr>
      <vt:lpstr>New keys 13.6 mm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MQXFB01 Coils:  Coil fabrication, manufacturing data and NC</dc:title>
  <dc:creator>Susana Izquierdo Bermudez</dc:creator>
  <cp:lastModifiedBy>Penelope Matilde Quassolo</cp:lastModifiedBy>
  <cp:revision>1071</cp:revision>
  <dcterms:created xsi:type="dcterms:W3CDTF">2020-10-16T13:36:16Z</dcterms:created>
  <dcterms:modified xsi:type="dcterms:W3CDTF">2024-09-11T15:02:11Z</dcterms:modified>
</cp:coreProperties>
</file>