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789" r:id="rId5"/>
    <p:sldId id="1997" r:id="rId6"/>
    <p:sldId id="557" r:id="rId7"/>
    <p:sldId id="908" r:id="rId8"/>
    <p:sldId id="845" r:id="rId9"/>
    <p:sldId id="846" r:id="rId10"/>
    <p:sldId id="563" r:id="rId11"/>
    <p:sldId id="847" r:id="rId12"/>
    <p:sldId id="1534" r:id="rId13"/>
    <p:sldId id="1998" r:id="rId14"/>
    <p:sldId id="1480" r:id="rId15"/>
    <p:sldId id="1481" r:id="rId16"/>
    <p:sldId id="1999" r:id="rId17"/>
    <p:sldId id="2000" r:id="rId18"/>
    <p:sldId id="1483" r:id="rId19"/>
    <p:sldId id="1987" r:id="rId20"/>
    <p:sldId id="1972" r:id="rId21"/>
    <p:sldId id="1992" r:id="rId22"/>
    <p:sldId id="1465" r:id="rId23"/>
    <p:sldId id="1475" r:id="rId24"/>
    <p:sldId id="1477" r:id="rId25"/>
    <p:sldId id="1967" r:id="rId26"/>
    <p:sldId id="1970" r:id="rId27"/>
    <p:sldId id="1974" r:id="rId28"/>
    <p:sldId id="1979" r:id="rId29"/>
    <p:sldId id="1973" r:id="rId30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CCFFCC"/>
    <a:srgbClr val="FFFF66"/>
    <a:srgbClr val="FB963C"/>
    <a:srgbClr val="FF00FF"/>
    <a:srgbClr val="0000FF"/>
    <a:srgbClr val="0066FF"/>
    <a:srgbClr val="0000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364" autoAdjust="0"/>
  </p:normalViewPr>
  <p:slideViewPr>
    <p:cSldViewPr snapToObjects="1" showGuides="1">
      <p:cViewPr varScale="1">
        <p:scale>
          <a:sx n="162" d="100"/>
          <a:sy n="162" d="100"/>
        </p:scale>
        <p:origin x="1710" y="114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863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272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978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55488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s://edms.cern.ch/document/284727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72430" TargetMode="External"/><Relationship Id="rId2" Type="http://schemas.openxmlformats.org/officeDocument/2006/relationships/hyperlink" Target="https://edms.cern.ch/document/3064348/2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0520/" TargetMode="External"/><Relationship Id="rId2" Type="http://schemas.openxmlformats.org/officeDocument/2006/relationships/hyperlink" Target="https://indico.cern.ch/event/1158577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s://indico.fnal.gov/event/61208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4008" y="2819400"/>
            <a:ext cx="7772400" cy="212176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Technical Meeting on MQXFB07 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dirty="0">
                <a:solidFill>
                  <a:schemeClr val="tx1"/>
                </a:solidFill>
                <a:latin typeface="Roboto"/>
              </a:rPr>
              <a:t>Assembly and 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Pre-load target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91DC1A0-1D8A-4FB5-8240-0C713DDD7EC4}"/>
              </a:ext>
            </a:extLst>
          </p:cNvPr>
          <p:cNvSpPr txBox="1">
            <a:spLocks/>
          </p:cNvSpPr>
          <p:nvPr/>
        </p:nvSpPr>
        <p:spPr>
          <a:xfrm>
            <a:off x="1659992" y="4581547"/>
            <a:ext cx="5584216" cy="936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chemeClr val="tx1"/>
                </a:solidFill>
              </a:rPr>
              <a:t>Susana Izquierdo Bermudez, </a:t>
            </a:r>
            <a:r>
              <a:rPr lang="en-GB" sz="1800" u="sng" dirty="0">
                <a:solidFill>
                  <a:schemeClr val="tx1"/>
                </a:solidFill>
              </a:rPr>
              <a:t>Penelope Quassolo</a:t>
            </a:r>
            <a:r>
              <a:rPr lang="en-GB" sz="1800" dirty="0">
                <a:solidFill>
                  <a:schemeClr val="tx1"/>
                </a:solidFill>
              </a:rPr>
              <a:t> on behalf of MQXF team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CE1BB-6D94-51F4-FF7A-33A4ED94AA03}"/>
              </a:ext>
            </a:extLst>
          </p:cNvPr>
          <p:cNvSpPr txBox="1">
            <a:spLocks/>
          </p:cNvSpPr>
          <p:nvPr/>
        </p:nvSpPr>
        <p:spPr>
          <a:xfrm>
            <a:off x="995896" y="5935885"/>
            <a:ext cx="6957739" cy="667544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11/09/2024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hlinkClick r:id="rId2"/>
              </a:rPr>
              <a:t>Technical Meeting MQXFB07 Assembly (September 11, 2024) · Indico (cern.ch)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/>
              <a:t>Pre-load targets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934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35A0-0E6A-42B5-BB10-6DD71E6C1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overview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80C91-53D5-4E98-8705-E79100D1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02F692-5ADD-4D1B-9AFF-DA2F16B04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40" y="3684371"/>
            <a:ext cx="8383439" cy="866488"/>
          </a:xfrm>
        </p:spPr>
        <p:txBody>
          <a:bodyPr>
            <a:normAutofit/>
          </a:bodyPr>
          <a:lstStyle/>
          <a:p>
            <a:r>
              <a:rPr lang="en-US" sz="1800" dirty="0"/>
              <a:t>Coil and shell are instrumented in three axial locations (LE (lead), CE (center), RE (Return))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8BEA85-25E8-4034-B1D6-927A36216090}"/>
              </a:ext>
            </a:extLst>
          </p:cNvPr>
          <p:cNvGrpSpPr/>
          <p:nvPr/>
        </p:nvGrpSpPr>
        <p:grpSpPr>
          <a:xfrm>
            <a:off x="6049571" y="766515"/>
            <a:ext cx="3018822" cy="2883023"/>
            <a:chOff x="5381226" y="858771"/>
            <a:chExt cx="3665574" cy="3644263"/>
          </a:xfrm>
        </p:grpSpPr>
        <p:pic>
          <p:nvPicPr>
            <p:cNvPr id="9" name="Content Placeholder 8">
              <a:extLst>
                <a:ext uri="{FF2B5EF4-FFF2-40B4-BE49-F238E27FC236}">
                  <a16:creationId xmlns:a16="http://schemas.microsoft.com/office/drawing/2014/main" id="{FA25E1D2-D218-4700-98FC-8FC673E74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1226" y="858771"/>
              <a:ext cx="3665574" cy="3644263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6B2EB6C-17BD-4CB5-AD9C-1871FB55310B}"/>
                </a:ext>
              </a:extLst>
            </p:cNvPr>
            <p:cNvGrpSpPr/>
            <p:nvPr/>
          </p:nvGrpSpPr>
          <p:grpSpPr>
            <a:xfrm>
              <a:off x="6027978" y="1620011"/>
              <a:ext cx="2401510" cy="2118827"/>
              <a:chOff x="2789040" y="2224564"/>
              <a:chExt cx="3677036" cy="3034183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66195BE-91E6-417E-99C9-D080CB58C311}"/>
                  </a:ext>
                </a:extLst>
              </p:cNvPr>
              <p:cNvSpPr txBox="1"/>
              <p:nvPr/>
            </p:nvSpPr>
            <p:spPr>
              <a:xfrm>
                <a:off x="3640199" y="3038475"/>
                <a:ext cx="873807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Coil 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239694-D6D7-49FF-AA17-8557013D38F7}"/>
                  </a:ext>
                </a:extLst>
              </p:cNvPr>
              <p:cNvSpPr txBox="1"/>
              <p:nvPr/>
            </p:nvSpPr>
            <p:spPr>
              <a:xfrm>
                <a:off x="4645166" y="3038475"/>
                <a:ext cx="873807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Coil 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DD2E935-249F-4B2E-986D-21FA29EECCDD}"/>
                  </a:ext>
                </a:extLst>
              </p:cNvPr>
              <p:cNvSpPr txBox="1"/>
              <p:nvPr/>
            </p:nvSpPr>
            <p:spPr>
              <a:xfrm>
                <a:off x="3640199" y="4048124"/>
                <a:ext cx="814202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Coil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D2D9336-725E-4942-BBDE-CDA070884F41}"/>
                  </a:ext>
                </a:extLst>
              </p:cNvPr>
              <p:cNvSpPr txBox="1"/>
              <p:nvPr/>
            </p:nvSpPr>
            <p:spPr>
              <a:xfrm>
                <a:off x="4682913" y="4048124"/>
                <a:ext cx="873807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Coil 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67FF37-61E5-4D6A-83BC-EAE894C93B20}"/>
                  </a:ext>
                </a:extLst>
              </p:cNvPr>
              <p:cNvSpPr txBox="1"/>
              <p:nvPr/>
            </p:nvSpPr>
            <p:spPr>
              <a:xfrm>
                <a:off x="5404512" y="2224564"/>
                <a:ext cx="1061564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Rod A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7B5EBDC-1007-4045-9F1B-582DECFB2B0E}"/>
                  </a:ext>
                </a:extLst>
              </p:cNvPr>
              <p:cNvSpPr txBox="1"/>
              <p:nvPr/>
            </p:nvSpPr>
            <p:spPr>
              <a:xfrm>
                <a:off x="5404513" y="4785201"/>
                <a:ext cx="1028782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Rod B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ACA78C6-65D8-48D7-9F31-FC2A4C74FFFE}"/>
                  </a:ext>
                </a:extLst>
              </p:cNvPr>
              <p:cNvSpPr txBox="1"/>
              <p:nvPr/>
            </p:nvSpPr>
            <p:spPr>
              <a:xfrm>
                <a:off x="2789040" y="2227659"/>
                <a:ext cx="1064545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Rod C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3E7FEA7-A290-4961-8110-DA1E11C6F780}"/>
                  </a:ext>
                </a:extLst>
              </p:cNvPr>
              <p:cNvSpPr txBox="1"/>
              <p:nvPr/>
            </p:nvSpPr>
            <p:spPr>
              <a:xfrm>
                <a:off x="2852478" y="4775676"/>
                <a:ext cx="1070505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Rod D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</p:grpSp>
      </p:grp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38DCC5A-F2E7-4D93-90E1-79C6F1DD35F4}"/>
              </a:ext>
            </a:extLst>
          </p:cNvPr>
          <p:cNvGraphicFramePr>
            <a:graphicFrameLocks noGrp="1"/>
          </p:cNvGraphicFramePr>
          <p:nvPr/>
        </p:nvGraphicFramePr>
        <p:xfrm>
          <a:off x="406726" y="1339970"/>
          <a:ext cx="5587330" cy="18288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967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4682">
                  <a:extLst>
                    <a:ext uri="{9D8B030D-6E8A-4147-A177-3AD203B41FA5}">
                      <a16:colId xmlns:a16="http://schemas.microsoft.com/office/drawing/2014/main" val="2379757361"/>
                    </a:ext>
                  </a:extLst>
                </a:gridCol>
                <a:gridCol w="1550826">
                  <a:extLst>
                    <a:ext uri="{9D8B030D-6E8A-4147-A177-3AD203B41FA5}">
                      <a16:colId xmlns:a16="http://schemas.microsoft.com/office/drawing/2014/main" val="2376732294"/>
                    </a:ext>
                  </a:extLst>
                </a:gridCol>
              </a:tblGrid>
              <a:tr h="29321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Magnet </a:t>
                      </a:r>
                    </a:p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component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orbel" panose="020B0503020204020204" pitchFamily="34" charset="0"/>
                        </a:rPr>
                        <a:t>Number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&amp;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Directions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orbel" panose="020B0503020204020204" pitchFamily="34" charset="0"/>
                        </a:rPr>
                        <a:t>Bridge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orbel" panose="020B0503020204020204" pitchFamily="34" charset="0"/>
                        </a:rPr>
                        <a:t>configuration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119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Corbel" panose="020B0503020204020204" pitchFamily="34" charset="0"/>
                        </a:rPr>
                        <a:t>SHELL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12 (</a:t>
                      </a:r>
                      <a:r>
                        <a:rPr lang="el-GR" sz="1200" dirty="0">
                          <a:latin typeface="Corbel" panose="020B0503020204020204" pitchFamily="34" charset="0"/>
                        </a:rPr>
                        <a:t>Θ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)</a:t>
                      </a:r>
                    </a:p>
                    <a:p>
                      <a:pPr algn="ctr"/>
                      <a:r>
                        <a:rPr lang="it-IT" sz="1200" baseline="0" dirty="0">
                          <a:latin typeface="Corbel" panose="020B0503020204020204" pitchFamily="34" charset="0"/>
                        </a:rPr>
                        <a:t>12 (Z)</a:t>
                      </a:r>
                      <a:endParaRPr lang="en-US" sz="1200" baseline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SG quarter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bridge +  </a:t>
                      </a:r>
                    </a:p>
                    <a:p>
                      <a:pPr algn="ctr"/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thermal compensator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Cr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– Ni / </a:t>
                      </a:r>
                      <a:r>
                        <a:rPr lang="en-US" sz="1200" dirty="0">
                          <a:latin typeface="Corbel" panose="020B0503020204020204" pitchFamily="34" charset="0"/>
                        </a:rPr>
                        <a:t>Polyimide</a:t>
                      </a:r>
                    </a:p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HBM LC11-6/350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11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COILS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12 (Z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)</a:t>
                      </a:r>
                    </a:p>
                    <a:p>
                      <a:pPr algn="ctr"/>
                      <a:r>
                        <a:rPr lang="en-US" sz="1200">
                          <a:latin typeface="Corbel" panose="020B0503020204020204" pitchFamily="34" charset="0"/>
                        </a:rPr>
                        <a:t>12 </a:t>
                      </a:r>
                      <a:r>
                        <a:rPr lang="en-US" sz="1200" dirty="0">
                          <a:latin typeface="Corbel" panose="020B0503020204020204" pitchFamily="34" charset="0"/>
                        </a:rPr>
                        <a:t>(</a:t>
                      </a:r>
                      <a:r>
                        <a:rPr lang="el-GR" sz="1200" dirty="0">
                          <a:latin typeface="Corbel" panose="020B0503020204020204" pitchFamily="34" charset="0"/>
                        </a:rPr>
                        <a:t>Θ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FBG (+ temperature sensor to compensate T effect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)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latin typeface="Corbel" panose="020B0503020204020204" pitchFamily="34" charset="0"/>
                        </a:rPr>
                        <a:t>FemtoSecond</a:t>
                      </a:r>
                      <a:r>
                        <a:rPr lang="en-US" sz="1200" dirty="0">
                          <a:latin typeface="Corbel" panose="020B0503020204020204" pitchFamily="34" charset="0"/>
                        </a:rPr>
                        <a:t>®</a:t>
                      </a:r>
                    </a:p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4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arrays with 2 FBG 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Corbel" panose="020B0503020204020204" pitchFamily="34" charset="0"/>
                          <a:ea typeface="+mn-ea"/>
                          <a:cs typeface="+mn-cs"/>
                        </a:rPr>
                        <a:t>RODS</a:t>
                      </a: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Corbel" panose="020B0503020204020204" pitchFamily="34" charset="0"/>
                          <a:ea typeface="+mn-ea"/>
                          <a:cs typeface="+mn-cs"/>
                        </a:rPr>
                        <a:t>4 (Z)</a:t>
                      </a: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Corbel" panose="020B0503020204020204" pitchFamily="34" charset="0"/>
                          <a:ea typeface="+mn-ea"/>
                          <a:cs typeface="+mn-cs"/>
                        </a:rPr>
                        <a:t>SG full bridges</a:t>
                      </a: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Corbel" panose="020B0503020204020204" pitchFamily="34" charset="0"/>
                          <a:ea typeface="+mn-ea"/>
                          <a:cs typeface="+mn-cs"/>
                        </a:rPr>
                        <a:t>Cr – Ni / Polyimide</a:t>
                      </a:r>
                    </a:p>
                    <a:p>
                      <a:pPr marL="0" algn="ctr" rtl="0" eaLnBrk="1" latinLnBrk="0" hangingPunct="1"/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latin typeface="Corbel" panose="020B0503020204020204" pitchFamily="34" charset="0"/>
                          <a:ea typeface="+mn-ea"/>
                          <a:cs typeface="+mn-cs"/>
                        </a:rPr>
                        <a:t>HBM LC11-3/350</a:t>
                      </a: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F1400E93-B152-48AE-9F16-03141A614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498" y="4568601"/>
            <a:ext cx="6084168" cy="885793"/>
          </a:xfrm>
          <a:prstGeom prst="rect">
            <a:avLst/>
          </a:prstGeom>
          <a:noFill/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6F140D-C606-471E-89F0-07A27290C3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86"/>
          <a:stretch/>
        </p:blipFill>
        <p:spPr bwMode="auto">
          <a:xfrm>
            <a:off x="2173068" y="5600975"/>
            <a:ext cx="5882308" cy="5016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BDC691-D26A-4C6D-F664-663309F4AA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3" t="77425" r="45895" b="435"/>
          <a:stretch/>
        </p:blipFill>
        <p:spPr bwMode="auto">
          <a:xfrm>
            <a:off x="4067944" y="5806560"/>
            <a:ext cx="1827762" cy="29606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848835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85C13-CF48-7A87-6D7C-16418D5C3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Azimuthal pre-load target (from B03 on)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0D122-BD01-4EDD-DD03-52F7BD975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3B2CC3-459B-B365-AA75-8AD6C1B398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9" t="237" r="24132" b="26265"/>
          <a:stretch/>
        </p:blipFill>
        <p:spPr bwMode="auto">
          <a:xfrm>
            <a:off x="6896529" y="900000"/>
            <a:ext cx="2032372" cy="2093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77BCDCB-A6E3-4710-5CCA-DCC5986F7AAE}"/>
              </a:ext>
            </a:extLst>
          </p:cNvPr>
          <p:cNvSpPr txBox="1">
            <a:spLocks/>
          </p:cNvSpPr>
          <p:nvPr/>
        </p:nvSpPr>
        <p:spPr>
          <a:xfrm>
            <a:off x="599344" y="2044183"/>
            <a:ext cx="8434800" cy="31817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The target room temperature preload for MQXFB03/B04/B05/B06: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Average shell stress: 58 ± 6 MPa;  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Average pole coil stress: -80 ± 10 MPa</a:t>
            </a:r>
          </a:p>
          <a:p>
            <a:pPr lvl="1"/>
            <a:r>
              <a:rPr lang="en-US" sz="1600" dirty="0">
                <a:latin typeface="+mj-lt"/>
              </a:rPr>
              <a:t>Rod strain: 650 µ</a:t>
            </a:r>
            <a:r>
              <a:rPr lang="el-GR" sz="1600" dirty="0">
                <a:latin typeface="+mj-lt"/>
              </a:rPr>
              <a:t>ε</a:t>
            </a:r>
            <a:endParaRPr lang="en-US" sz="1600" dirty="0">
              <a:latin typeface="+mj-lt"/>
            </a:endParaRPr>
          </a:p>
          <a:p>
            <a:pPr lvl="1"/>
            <a:r>
              <a:rPr lang="en-US" sz="1600" dirty="0">
                <a:latin typeface="+mj-lt"/>
              </a:rPr>
              <a:t>This is a target not a requirement, and in case the maximum allowable peak stress in the conductor (110 MPa) is reached, the average pre-load will be lowered accordingly to fulfill the peak stress requirement</a:t>
            </a:r>
          </a:p>
          <a:p>
            <a:endParaRPr lang="en-US" sz="1600" dirty="0">
              <a:solidFill>
                <a:srgbClr val="FF0000"/>
              </a:solidFill>
              <a:latin typeface="+mj-lt"/>
            </a:endParaRPr>
          </a:p>
          <a:p>
            <a:r>
              <a:rPr lang="en-US" sz="1600" dirty="0">
                <a:latin typeface="+mj-lt"/>
              </a:rPr>
              <a:t>With the new welding procedure (applied from MQXFBP3), we expect no increase on the azimuthal stress of the coils during welding</a:t>
            </a:r>
          </a:p>
          <a:p>
            <a:endParaRPr lang="en-GB" sz="1600" dirty="0">
              <a:latin typeface="+mj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7F0313-F615-C1EF-5CA0-FECDE5F3CCB2}"/>
              </a:ext>
            </a:extLst>
          </p:cNvPr>
          <p:cNvSpPr txBox="1">
            <a:spLocks/>
          </p:cNvSpPr>
          <p:nvPr/>
        </p:nvSpPr>
        <p:spPr>
          <a:xfrm>
            <a:off x="598916" y="1091255"/>
            <a:ext cx="6148525" cy="4906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+mj-lt"/>
              </a:rPr>
              <a:t>The allowable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peak stress</a:t>
            </a:r>
            <a:r>
              <a:rPr lang="en-US" sz="1600" dirty="0">
                <a:latin typeface="+mj-lt"/>
              </a:rPr>
              <a:t> in the coil during loading is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-110 MPa</a:t>
            </a:r>
            <a:r>
              <a:rPr lang="en-US" sz="1600" dirty="0">
                <a:latin typeface="+mj-lt"/>
              </a:rPr>
              <a:t>, achievable thanks to the new loading procedure with auxiliary bladders (AUP has -135 MPa as maximum allowable stress).  </a:t>
            </a:r>
          </a:p>
        </p:txBody>
      </p:sp>
    </p:spTree>
    <p:extLst>
      <p:ext uri="{BB962C8B-B14F-4D97-AF65-F5344CB8AC3E}">
        <p14:creationId xmlns:p14="http://schemas.microsoft.com/office/powerpoint/2010/main" val="1521339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034FA-2771-BCB7-A9C6-6FC3EAC6B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RT: Targets vs achieved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44F72-F59A-E948-2EAA-74DF7B8E8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437095-965C-85BB-34B4-2380B4506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39" y="1581666"/>
            <a:ext cx="8553121" cy="369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97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034FA-2771-BCB7-A9C6-6FC3EAC6B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RT: Targets vs achieved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44F72-F59A-E948-2EAA-74DF7B8E8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437095-965C-85BB-34B4-2380B4506A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95439" y="1585097"/>
            <a:ext cx="8553121" cy="368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14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8B660-B1C5-B50E-F4CB-4B4B5E615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pre-load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5461C-7AD9-9B5D-67F9-350B16FFB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91BE1E2-056B-AD38-1FEA-92EE362E7EBC}"/>
              </a:ext>
            </a:extLst>
          </p:cNvPr>
          <p:cNvSpPr txBox="1">
            <a:spLocks/>
          </p:cNvSpPr>
          <p:nvPr/>
        </p:nvSpPr>
        <p:spPr>
          <a:xfrm>
            <a:off x="548423" y="1196752"/>
            <a:ext cx="4455625" cy="32403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Small change of strain on the rods during powering </a:t>
            </a:r>
            <a:r>
              <a:rPr lang="en-GB" sz="1600" dirty="0">
                <a:sym typeface="Wingdings" panose="05000000000000000000" pitchFamily="2" charset="2"/>
              </a:rPr>
              <a:t> l</a:t>
            </a:r>
            <a:r>
              <a:rPr lang="en-GB" sz="1600" dirty="0"/>
              <a:t>ongitudinal stiffness of the structure is as expected, and overall behaviour is like what we have seen in MQXFS and MQXFA</a:t>
            </a:r>
          </a:p>
          <a:p>
            <a:r>
              <a:rPr lang="en-GB" sz="1600" dirty="0"/>
              <a:t>Similar behaviour to the previous magnets, although now the magnet is mostly quenching in the ends</a:t>
            </a:r>
          </a:p>
          <a:p>
            <a:r>
              <a:rPr lang="en-GB" sz="1600" dirty="0">
                <a:solidFill>
                  <a:srgbClr val="FF0000"/>
                </a:solidFill>
              </a:rPr>
              <a:t>Proposal for MQXFB07: keep the same target as all previous magnets: i.e., 650 µ</a:t>
            </a:r>
            <a:r>
              <a:rPr lang="el-GR" sz="1600" dirty="0">
                <a:solidFill>
                  <a:srgbClr val="FF0000"/>
                </a:solidFill>
              </a:rPr>
              <a:t>ε</a:t>
            </a:r>
            <a:r>
              <a:rPr lang="en-US" sz="1600" dirty="0">
                <a:solidFill>
                  <a:srgbClr val="FF0000"/>
                </a:solidFill>
              </a:rPr>
              <a:t> after loading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A58805-91F2-FF12-DAF7-24E344E58C07}"/>
              </a:ext>
            </a:extLst>
          </p:cNvPr>
          <p:cNvSpPr txBox="1"/>
          <p:nvPr/>
        </p:nvSpPr>
        <p:spPr>
          <a:xfrm>
            <a:off x="6041049" y="1342562"/>
            <a:ext cx="3213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/>
              <a:t>Delta rods strain during powering MQXFB03</a:t>
            </a:r>
            <a:endParaRPr lang="en-GB" sz="1100" i="1" dirty="0"/>
          </a:p>
        </p:txBody>
      </p:sp>
      <p:pic>
        <p:nvPicPr>
          <p:cNvPr id="5" name="Picture 4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C7930F38-6020-8988-6BF6-E5BDC9A288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1054" r="33909" b="-4760"/>
          <a:stretch/>
        </p:blipFill>
        <p:spPr>
          <a:xfrm>
            <a:off x="5340932" y="1689597"/>
            <a:ext cx="3700088" cy="28196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2BEA31-750B-EB3C-3F47-FA08827AA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16" y="4739949"/>
            <a:ext cx="7931184" cy="184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628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E569B-5DB9-A1FD-154C-F645F5D64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pressure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B26740-7747-8595-11FE-6563EFEC2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051720" y="1844824"/>
            <a:ext cx="5919729" cy="487112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7FA6D-ED3E-D56A-C30F-32433ED02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60C5A22-34C0-5577-90DD-58D784A17581}"/>
              </a:ext>
            </a:extLst>
          </p:cNvPr>
          <p:cNvSpPr txBox="1">
            <a:spLocks/>
          </p:cNvSpPr>
          <p:nvPr/>
        </p:nvSpPr>
        <p:spPr>
          <a:xfrm>
            <a:off x="539552" y="913794"/>
            <a:ext cx="7920000" cy="93867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The other observable we have during assembly is the bladder pressure</a:t>
            </a:r>
          </a:p>
          <a:p>
            <a:pPr lvl="1"/>
            <a:r>
              <a:rPr lang="en-US" sz="1400" dirty="0"/>
              <a:t>Assembly tolerances play a role, on some occasions, you need 20-30 bars to overcome a singularity in the structure</a:t>
            </a:r>
          </a:p>
          <a:p>
            <a:pPr lvl="1"/>
            <a:r>
              <a:rPr lang="en-GB" sz="1400" dirty="0"/>
              <a:t>Requirement: never exceed 400 bars</a:t>
            </a:r>
          </a:p>
        </p:txBody>
      </p:sp>
    </p:spTree>
    <p:extLst>
      <p:ext uri="{BB962C8B-B14F-4D97-AF65-F5344CB8AC3E}">
        <p14:creationId xmlns:p14="http://schemas.microsoft.com/office/powerpoint/2010/main" val="536261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CB421-B619-3A1E-FE32-D007B38B2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 transfer function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0740AA-1A5C-1D7B-27D4-43D00960A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E198D8D-41A6-E8A3-A0F7-C4A1FE636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315170"/>
            <a:ext cx="3471811" cy="2929880"/>
          </a:xfrm>
        </p:spPr>
        <p:txBody>
          <a:bodyPr>
            <a:normAutofit/>
          </a:bodyPr>
          <a:lstStyle/>
          <a:p>
            <a:r>
              <a:rPr lang="en-US" sz="1600" dirty="0"/>
              <a:t>So far, relatively good agreement between expected transfer function and measured transfer function</a:t>
            </a:r>
          </a:p>
          <a:p>
            <a:endParaRPr lang="en-US" sz="1600" dirty="0"/>
          </a:p>
          <a:p>
            <a:pPr lvl="1"/>
            <a:r>
              <a:rPr lang="en-US" sz="1200" dirty="0"/>
              <a:t>In B02/MT4 we show the change of slope due to the new loading procedure</a:t>
            </a:r>
          </a:p>
          <a:p>
            <a:pPr lvl="1"/>
            <a:endParaRPr lang="en-US" sz="1200" dirty="0"/>
          </a:p>
          <a:p>
            <a:pPr lvl="1"/>
            <a:r>
              <a:rPr lang="en-US" sz="1200" dirty="0"/>
              <a:t>In B03/B04/B05/B06 we are closer to the original slope due to the ‘new coil geometry’ </a:t>
            </a:r>
          </a:p>
          <a:p>
            <a:pPr lvl="1"/>
            <a:endParaRPr lang="en-GB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E66EEE-ED42-B63D-871E-C75A1ABF8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166491" y="780678"/>
            <a:ext cx="4935962" cy="34643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536C4F-1204-8C76-35BF-3B7E45A66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4217129"/>
            <a:ext cx="8640960" cy="249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48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CC6DC-90CB-414B-910A-D4261297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Loading key target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7F9A7E5-ACFE-D879-E1D1-2F4B242A1A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197" y="3837487"/>
            <a:ext cx="4547206" cy="297951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00FAF-8E14-F68A-160D-64009BD15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9A3F93-098F-C91C-5749-6911224C91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692670" y="4003069"/>
            <a:ext cx="4344096" cy="28392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1A94F0-40A7-0683-C532-3114CF1C2097}"/>
              </a:ext>
            </a:extLst>
          </p:cNvPr>
          <p:cNvSpPr txBox="1"/>
          <p:nvPr/>
        </p:nvSpPr>
        <p:spPr>
          <a:xfrm>
            <a:off x="4987184" y="6617871"/>
            <a:ext cx="3755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‘Straight section’ only, i.e., from 400 mm to 7200 mm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E9436A7-8592-F723-AB48-09520501E6A1}"/>
              </a:ext>
            </a:extLst>
          </p:cNvPr>
          <p:cNvSpPr txBox="1">
            <a:spLocks/>
          </p:cNvSpPr>
          <p:nvPr/>
        </p:nvSpPr>
        <p:spPr>
          <a:xfrm>
            <a:off x="581980" y="820942"/>
            <a:ext cx="7920000" cy="6016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target is to have a </a:t>
            </a:r>
            <a:r>
              <a:rPr lang="en-US" sz="1800"/>
              <a:t>key 13.8 </a:t>
            </a:r>
            <a:r>
              <a:rPr lang="en-US" sz="1800" dirty="0"/>
              <a:t>mm</a:t>
            </a:r>
          </a:p>
          <a:p>
            <a:pPr lvl="1"/>
            <a:r>
              <a:rPr lang="en-US" sz="1400" dirty="0"/>
              <a:t>At CERN we don’t have finer granularity</a:t>
            </a:r>
            <a:endParaRPr lang="en-GB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672228-2FF8-1FB9-1E38-8DCC98A54C7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97585" y="1414564"/>
            <a:ext cx="8065891" cy="234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21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A6824-83D7-F618-731E-2A2DBA7D0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outer developed length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C1665-1DB5-FC94-DC48-38B1A08BE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913" y="1052736"/>
            <a:ext cx="7701695" cy="4906963"/>
          </a:xfrm>
        </p:spPr>
        <p:txBody>
          <a:bodyPr>
            <a:normAutofit/>
          </a:bodyPr>
          <a:lstStyle/>
          <a:p>
            <a:r>
              <a:rPr lang="en-GB" sz="16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middle of the aluminium shells, the developed length after loading shall be 1930.2 mm +0.5/-0.2 mm </a:t>
            </a:r>
          </a:p>
          <a:p>
            <a:pPr lvl="1"/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 pole pre-stress of 80 MPa, the expected increase of circumference is 1.2 mm in the middle of the aluminium shells, 1.6 mm in the extremities</a:t>
            </a:r>
          </a:p>
          <a:p>
            <a:pPr lvl="1"/>
            <a:r>
              <a:rPr lang="en-GB" sz="12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Remark: these measurements are done with a pi-tape, precision ≈ 0.2 mm</a:t>
            </a:r>
          </a:p>
          <a:p>
            <a:pPr lvl="1" algn="just"/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info is used for the pairing for the </a:t>
            </a:r>
            <a:r>
              <a:rPr lang="en-GB" sz="12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stainless steel shells for welding (see for example MQXFBMT4, </a:t>
            </a:r>
            <a:r>
              <a:rPr lang="en-GB" sz="1200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EDMS 2847270</a:t>
            </a:r>
            <a:r>
              <a:rPr lang="en-GB" sz="1200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457200" lvl="1" indent="0" algn="just">
              <a:buNone/>
            </a:pPr>
            <a:endParaRPr lang="en-GB" sz="1200" kern="1400" dirty="0">
              <a:highlight>
                <a:srgbClr val="FFFF00"/>
              </a:highlight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br>
              <a:rPr lang="en-GB" sz="1050" b="0" dirty="0">
                <a:solidFill>
                  <a:srgbClr val="000000"/>
                </a:solidFill>
                <a:effectLst/>
                <a:latin typeface="Helvetica Neue"/>
              </a:rPr>
            </a:br>
            <a:endParaRPr lang="en-GB" sz="12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E3FB9-828B-11BB-11A9-2F5F17AA1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B8BE8A-A4F2-3D06-03F5-3C9084B99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267744" y="2935363"/>
            <a:ext cx="446760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881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/>
              <a:t>Shimming plan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075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DBA2-6578-4532-26FC-45BC0A894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A2486-D37D-A700-94CA-B6504EA0F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49069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600" u="sng" dirty="0"/>
              <a:t>Target for MQXFB07</a:t>
            </a:r>
            <a:r>
              <a:rPr lang="en-US" sz="1600" dirty="0"/>
              <a:t>: reproduce MQXFB05 pre-load conditions (see </a:t>
            </a:r>
            <a:r>
              <a:rPr lang="en-GB" sz="1600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EDMS 3064348</a:t>
            </a:r>
            <a:r>
              <a:rPr lang="en-GB" sz="1600" dirty="0"/>
              <a:t>)</a:t>
            </a:r>
          </a:p>
          <a:p>
            <a:pPr algn="just"/>
            <a:endParaRPr lang="en-US" sz="1600" dirty="0">
              <a:latin typeface="+mj-lt"/>
            </a:endParaRPr>
          </a:p>
          <a:p>
            <a:pPr algn="just"/>
            <a:r>
              <a:rPr lang="en-US" sz="1600" dirty="0">
                <a:latin typeface="+mj-lt"/>
              </a:rPr>
              <a:t>The target loading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key</a:t>
            </a:r>
            <a:r>
              <a:rPr lang="en-US" sz="1600" dirty="0">
                <a:latin typeface="+mj-lt"/>
              </a:rPr>
              <a:t> thickness is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13.8 mm</a:t>
            </a:r>
          </a:p>
          <a:p>
            <a:pPr algn="just"/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The target room temperature preload: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Average shell stress: 58 ± 6 MPa;  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Average pole coil stress: - 80 ± 10 MPa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Rod strain: 650 µ</a:t>
            </a:r>
            <a:r>
              <a:rPr lang="el-GR" sz="1600" dirty="0">
                <a:solidFill>
                  <a:srgbClr val="FF0000"/>
                </a:solidFill>
                <a:latin typeface="+mj-lt"/>
              </a:rPr>
              <a:t>ε</a:t>
            </a:r>
            <a:endParaRPr lang="en-US" sz="1600" dirty="0">
              <a:solidFill>
                <a:srgbClr val="FF0000"/>
              </a:solidFill>
              <a:latin typeface="+mj-lt"/>
            </a:endParaRPr>
          </a:p>
          <a:p>
            <a:pPr lvl="1"/>
            <a:r>
              <a:rPr lang="en-US" sz="1600" dirty="0">
                <a:latin typeface="+mj-lt"/>
              </a:rPr>
              <a:t>This is a target not a requirement, and in case the maximum allowable peak stress in the conductor (110 MPa) is reached, the average pre-load will be lowered accordingly to fulfill the peak stress requirement</a:t>
            </a:r>
          </a:p>
          <a:p>
            <a:pPr lvl="1"/>
            <a:endParaRPr lang="en-GB" sz="1600" dirty="0"/>
          </a:p>
          <a:p>
            <a:pPr algn="just"/>
            <a:r>
              <a:rPr lang="en-GB" sz="1600" b="0" dirty="0">
                <a:solidFill>
                  <a:srgbClr val="000000"/>
                </a:solidFill>
                <a:effectLst/>
                <a:latin typeface="Helvetica Neue"/>
              </a:rPr>
              <a:t>Based on the experience gained with MQXFB assemblies, a series of observables are monitored along the assembly and compared to previous  magnets to verify at every step that we reach our targets (</a:t>
            </a:r>
            <a:r>
              <a:rPr lang="en-GB" sz="16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 2872430</a:t>
            </a:r>
            <a:r>
              <a:rPr lang="en-GB" sz="1600" b="0" dirty="0">
                <a:solidFill>
                  <a:srgbClr val="000000"/>
                </a:solidFill>
                <a:effectLst/>
                <a:latin typeface="Helvetica Neue"/>
              </a:rPr>
              <a:t>)</a:t>
            </a:r>
          </a:p>
          <a:p>
            <a:pPr lvl="1"/>
            <a:r>
              <a:rPr lang="en-GB" sz="1600" b="0" dirty="0">
                <a:solidFill>
                  <a:srgbClr val="000000"/>
                </a:solidFill>
                <a:effectLst/>
                <a:latin typeface="Helvetica Neue"/>
              </a:rPr>
              <a:t>Here we focus on geometrical and strain measurements, but field quality is also closely monitored, see additional slides.</a:t>
            </a:r>
          </a:p>
          <a:p>
            <a:pPr lvl="1"/>
            <a:endParaRPr lang="en-GB" sz="1600" b="0" u="sng" dirty="0">
              <a:solidFill>
                <a:srgbClr val="000000"/>
              </a:solidFill>
              <a:effectLst/>
              <a:latin typeface="Helvetica Neue"/>
            </a:endParaRPr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US" sz="1600" dirty="0"/>
          </a:p>
          <a:p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5F2D9-2879-F72A-1584-676A994CA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8696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Thank you!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480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302C9-7294-8912-C31B-13C080D83B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Additional slides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4302F8-BD5C-1972-D206-0A3BF73B15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3FE9A-EAA2-CA82-9C12-1E3AD59A53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682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71632-29BF-8D07-A716-BC0DF61A3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of impact on modifications in the TF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8A65F-72AF-F470-A69F-3C1440CF0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032" y="2060848"/>
            <a:ext cx="3600401" cy="2592288"/>
          </a:xfrm>
        </p:spPr>
        <p:txBody>
          <a:bodyPr>
            <a:normAutofit/>
          </a:bodyPr>
          <a:lstStyle/>
          <a:p>
            <a:r>
              <a:rPr lang="en-US" sz="1200" dirty="0"/>
              <a:t>With the new loading procedure (yoke bladders), we expect less pole stress at RT for the same shell stress </a:t>
            </a:r>
            <a:r>
              <a:rPr lang="en-US" sz="1200" dirty="0">
                <a:sym typeface="Wingdings" panose="05000000000000000000" pitchFamily="2" charset="2"/>
              </a:rPr>
              <a:t> we modified the loading target in B02 to 70 +- 10 MPa (before it was 80 +- 10 MPa) (see </a:t>
            </a:r>
            <a:r>
              <a:rPr lang="en-US" sz="1200" dirty="0">
                <a:sym typeface="Wingdings" panose="05000000000000000000" pitchFamily="2" charset="2"/>
                <a:hlinkClick r:id="rId2"/>
              </a:rPr>
              <a:t>https://indico.cern.ch/event/1158577/</a:t>
            </a:r>
            <a:r>
              <a:rPr lang="en-US" sz="1200" dirty="0">
                <a:sym typeface="Wingdings" panose="05000000000000000000" pitchFamily="2" charset="2"/>
              </a:rPr>
              <a:t>)</a:t>
            </a:r>
          </a:p>
          <a:p>
            <a:endParaRPr lang="en-US" sz="1200" dirty="0">
              <a:sym typeface="Wingdings" panose="05000000000000000000" pitchFamily="2" charset="2"/>
            </a:endParaRPr>
          </a:p>
          <a:p>
            <a:r>
              <a:rPr lang="en-US" sz="1200" dirty="0">
                <a:sym typeface="Wingdings" panose="05000000000000000000" pitchFamily="2" charset="2"/>
              </a:rPr>
              <a:t>With the new coil geometry (wedged mid-plane due to no binder in the OL), we expect 15-20 MPa more in the pole for the same shell stress (see </a:t>
            </a:r>
            <a:r>
              <a:rPr lang="en-US" sz="1200" dirty="0">
                <a:sym typeface="Wingdings" panose="05000000000000000000" pitchFamily="2" charset="2"/>
                <a:hlinkClick r:id="rId3"/>
              </a:rPr>
              <a:t>https://indico.cern.ch/category/10520/</a:t>
            </a:r>
            <a:r>
              <a:rPr lang="en-US" sz="1200" dirty="0">
                <a:sym typeface="Wingdings" panose="05000000000000000000" pitchFamily="2" charset="2"/>
              </a:rPr>
              <a:t>)</a:t>
            </a:r>
            <a:endParaRPr lang="en-GB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FEA131-552B-D183-FF9C-100F6078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CEDCCA-2FC7-4F12-0CBD-7B8F6843C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0931" y="1628800"/>
            <a:ext cx="5039757" cy="34733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1A3FB-B372-711D-ADE4-090A75B6AE6D}"/>
              </a:ext>
            </a:extLst>
          </p:cNvPr>
          <p:cNvSpPr/>
          <p:nvPr/>
        </p:nvSpPr>
        <p:spPr>
          <a:xfrm>
            <a:off x="7524328" y="3789040"/>
            <a:ext cx="504056" cy="447660"/>
          </a:xfrm>
          <a:prstGeom prst="rect">
            <a:avLst/>
          </a:prstGeom>
          <a:solidFill>
            <a:srgbClr val="FF0000">
              <a:alpha val="2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6EC406-065B-95F3-ED75-9C3D5ACF599D}"/>
              </a:ext>
            </a:extLst>
          </p:cNvPr>
          <p:cNvSpPr/>
          <p:nvPr/>
        </p:nvSpPr>
        <p:spPr>
          <a:xfrm>
            <a:off x="7524328" y="3482340"/>
            <a:ext cx="504056" cy="530530"/>
          </a:xfrm>
          <a:prstGeom prst="rect">
            <a:avLst/>
          </a:prstGeom>
          <a:solidFill>
            <a:srgbClr val="002060">
              <a:alpha val="20000"/>
            </a:srgbClr>
          </a:solidFill>
          <a:ln w="6350"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190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73828-5732-65C7-C23B-E517BE106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Cold: Targets vs achieved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35762-1FB5-CE7F-8EF0-6021C5953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EC4BE7-85B6-3A0D-83F1-7FBDBE32DAE3}"/>
              </a:ext>
            </a:extLst>
          </p:cNvPr>
          <p:cNvSpPr txBox="1">
            <a:spLocks/>
          </p:cNvSpPr>
          <p:nvPr/>
        </p:nvSpPr>
        <p:spPr>
          <a:xfrm>
            <a:off x="639608" y="1123494"/>
            <a:ext cx="7920000" cy="21191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+mj-lt"/>
              </a:rPr>
              <a:t>At cold, MQXFB02 had 90-110 MPa pole azimuthal compression, corresponding to a pole un-loading around nominal current</a:t>
            </a:r>
          </a:p>
          <a:p>
            <a:r>
              <a:rPr lang="en-US" sz="1600" dirty="0">
                <a:latin typeface="+mj-lt"/>
              </a:rPr>
              <a:t>For MQXFB03, we only have ‘clean’ measurements from the LE end, 85 MPa. </a:t>
            </a:r>
          </a:p>
          <a:p>
            <a:endParaRPr lang="en-GB" sz="16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578008-8390-B54F-315D-E5FD08C28B9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65644" y="2319231"/>
            <a:ext cx="7067926" cy="44138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09893E-8B4D-A7EE-2237-A8F89D9BA997}"/>
              </a:ext>
            </a:extLst>
          </p:cNvPr>
          <p:cNvSpPr txBox="1"/>
          <p:nvPr/>
        </p:nvSpPr>
        <p:spPr>
          <a:xfrm>
            <a:off x="5472908" y="6378667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Data courtesy EN-MME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488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7F2E9-340B-6BFF-6073-9192C2AB7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Cold: Targets vs achieved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0B994-C960-70DA-50BF-4199EF6451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+mj-lt"/>
              </a:rPr>
              <a:t>MQXFS explored a wide range of pre-load, with magnets reaching performance requirements with a pole azimuthal compression at cold of 70-180 MPa.</a:t>
            </a:r>
          </a:p>
          <a:p>
            <a:pPr lvl="1"/>
            <a:r>
              <a:rPr lang="en-GB" sz="1600" dirty="0"/>
              <a:t>Low pre-load does not seem to be a limitation for performance, but might have an impact on the training (AUP has some evidences that magnets with higher pre-load train less, see </a:t>
            </a:r>
            <a:r>
              <a:rPr lang="en-GB" sz="1200" dirty="0">
                <a:hlinkClick r:id="rId2"/>
              </a:rPr>
              <a:t>Structure WG re MQXFA13 analysis and preload targets (September 5, 2023) · INDICO-FNAL (Indico)</a:t>
            </a:r>
            <a:r>
              <a:rPr lang="en-GB" sz="16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DEF7F-1524-BAAF-8468-EB0DC3A4B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552984-3DC2-504F-CE95-2C8BED5FF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07168"/>
            <a:ext cx="4355976" cy="28937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ED6C62-47CF-6FE7-7AB2-E9043B7BC9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471770" y="3429000"/>
            <a:ext cx="4571749" cy="28550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1DFBA5-7DB5-082F-F6BA-FAC7566BF27A}"/>
              </a:ext>
            </a:extLst>
          </p:cNvPr>
          <p:cNvSpPr txBox="1"/>
          <p:nvPr/>
        </p:nvSpPr>
        <p:spPr>
          <a:xfrm>
            <a:off x="5472908" y="6378667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Data courtesy EN-MME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5899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73828-5732-65C7-C23B-E517BE106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Cold: Targets vs achieved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35762-1FB5-CE7F-8EF0-6021C5953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271EE2-13FF-8D78-D0F2-DFE009D03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63" y="3429000"/>
            <a:ext cx="4465237" cy="280549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EC4BE7-85B6-3A0D-83F1-7FBDBE32DAE3}"/>
              </a:ext>
            </a:extLst>
          </p:cNvPr>
          <p:cNvSpPr txBox="1">
            <a:spLocks/>
          </p:cNvSpPr>
          <p:nvPr/>
        </p:nvSpPr>
        <p:spPr>
          <a:xfrm>
            <a:off x="639608" y="932047"/>
            <a:ext cx="8047192" cy="21191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+mj-lt"/>
              </a:rPr>
              <a:t>So far, we have very little data from B03, but we see basically no increase of the azimuthal pre-compression with the cool down (when deriving the pole compression from the delta powering)</a:t>
            </a:r>
          </a:p>
          <a:p>
            <a:r>
              <a:rPr lang="en-US" sz="1600" dirty="0">
                <a:latin typeface="+mj-lt"/>
              </a:rPr>
              <a:t>MQXFS explored a wide range of pre-load, with magnets reaching performance requirements with a pole azimuthal compression at cold of 70-180 MPa.</a:t>
            </a:r>
          </a:p>
          <a:p>
            <a:endParaRPr lang="en-GB" sz="16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417558-919B-4275-67A0-CFFB24B88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429000"/>
            <a:ext cx="4132828" cy="2805497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FB0F03-DBB4-DDCD-0069-F5C0F54471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228488"/>
              </p:ext>
            </p:extLst>
          </p:nvPr>
        </p:nvGraphicFramePr>
        <p:xfrm>
          <a:off x="2077360" y="2580261"/>
          <a:ext cx="4902200" cy="762000"/>
        </p:xfrm>
        <a:graphic>
          <a:graphicData uri="http://schemas.openxmlformats.org/drawingml/2006/table">
            <a:tbl>
              <a:tblPr/>
              <a:tblGrid>
                <a:gridCol w="1854200">
                  <a:extLst>
                    <a:ext uri="{9D8B030D-6E8A-4147-A177-3AD203B41FA5}">
                      <a16:colId xmlns:a16="http://schemas.microsoft.com/office/drawing/2014/main" val="1468145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8543876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662633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71197637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72930687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8833442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MQXFB03 - LE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C129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C130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C131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C128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9462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during magnet assembly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389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24 hours after loading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4139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33971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DC4E5B3-5012-E078-92D2-4C690365F8F5}"/>
              </a:ext>
            </a:extLst>
          </p:cNvPr>
          <p:cNvSpPr txBox="1"/>
          <p:nvPr/>
        </p:nvSpPr>
        <p:spPr>
          <a:xfrm>
            <a:off x="1907704" y="2200445"/>
            <a:ext cx="56521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+mj-lt"/>
              </a:rPr>
              <a:t>Estimated pole stress from delta powering, MPa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252608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AD5DE78-2936-4135-87B6-02D0F3D35174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Shimming strategy -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Mid-plane and radial shims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98DB6C-543D-4C3D-AAD8-9781B69385E9}"/>
              </a:ext>
            </a:extLst>
          </p:cNvPr>
          <p:cNvSpPr txBox="1">
            <a:spLocks/>
          </p:cNvSpPr>
          <p:nvPr/>
        </p:nvSpPr>
        <p:spPr>
          <a:xfrm>
            <a:off x="612000" y="1219200"/>
            <a:ext cx="7920000" cy="2269435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40F8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Strategy: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740F8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coils with different azimuthal sizes are shimmed to match the largest one. </a:t>
            </a:r>
            <a:r>
              <a:rPr lang="en-US" dirty="0">
                <a:solidFill>
                  <a:srgbClr val="5A5A5A"/>
                </a:solidFill>
                <a:latin typeface="Arial"/>
              </a:rPr>
              <a:t>If all coils are smaller than nominal size, they are shimmed to match the latter value.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Shimming is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placed on the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mid-plane.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resulting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variation of outer radius is compensated by adding/removing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radial shims*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  <a:sym typeface="Symbol" panose="05050102010706020507" pitchFamily="18" charset="2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n-ea"/>
              <a:cs typeface="+mn-cs"/>
              <a:sym typeface="Symbol" panose="05050102010706020507" pitchFamily="18" charset="2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0.125 mm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of radial shims are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removed systematically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to improve contact on the mid-plane between collar and coil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experience from LARP and MQXF short models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So-called “LQ effect”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F37279-7883-43E5-BFC0-C679D7216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9626" y="6153792"/>
            <a:ext cx="6202279" cy="5625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/>
              <a:t>*The ground insulation layers must be respected. Targeting as a baseline to remove at least one of the radial shims, coil average size is exceeded when </a:t>
            </a:r>
            <a:r>
              <a:rPr lang="en-US" sz="1200" dirty="0" err="1"/>
              <a:t>L+R</a:t>
            </a:r>
            <a:r>
              <a:rPr lang="en-US" sz="1200" baseline="-25000" dirty="0" err="1"/>
              <a:t>average</a:t>
            </a:r>
            <a:r>
              <a:rPr lang="en-US" sz="1200" dirty="0"/>
              <a:t> &gt; 200 µm. Non-optimal contact with the collars.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461" y="3352495"/>
            <a:ext cx="2334334" cy="25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355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3372" y="-227936"/>
            <a:ext cx="7886700" cy="994172"/>
          </a:xfrm>
        </p:spPr>
        <p:txBody>
          <a:bodyPr/>
          <a:lstStyle/>
          <a:p>
            <a:r>
              <a:rPr lang="en-GB" dirty="0"/>
              <a:t>MQXFB07: Coil Size</a:t>
            </a:r>
            <a:r>
              <a:rPr lang="en-150" dirty="0"/>
              <a:t> + midplane shim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6925" y="4077981"/>
          <a:ext cx="5295900" cy="952500"/>
        </p:xfrm>
        <a:graphic>
          <a:graphicData uri="http://schemas.openxmlformats.org/drawingml/2006/table">
            <a:tbl>
              <a:tblPr/>
              <a:tblGrid>
                <a:gridCol w="1536700">
                  <a:extLst>
                    <a:ext uri="{9D8B030D-6E8A-4147-A177-3AD203B41FA5}">
                      <a16:colId xmlns:a16="http://schemas.microsoft.com/office/drawing/2014/main" val="368930968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73136965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167241299"/>
                    </a:ext>
                  </a:extLst>
                </a:gridCol>
                <a:gridCol w="1587500">
                  <a:extLst>
                    <a:ext uri="{9D8B030D-6E8A-4147-A177-3AD203B41FA5}">
                      <a16:colId xmlns:a16="http://schemas.microsoft.com/office/drawing/2014/main" val="3594222037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(Excluding ends)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Rounded value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0287679"/>
                  </a:ext>
                </a:extLst>
              </a:tr>
              <a:tr h="1905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Azimuthal excess L+R [µm]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662312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9969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964454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743425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361687" y="5706385"/>
          <a:ext cx="1092200" cy="952500"/>
        </p:xfrm>
        <a:graphic>
          <a:graphicData uri="http://schemas.openxmlformats.org/drawingml/2006/table">
            <a:tbl>
              <a:tblPr/>
              <a:tblGrid>
                <a:gridCol w="571500">
                  <a:extLst>
                    <a:ext uri="{9D8B030D-6E8A-4147-A177-3AD203B41FA5}">
                      <a16:colId xmlns:a16="http://schemas.microsoft.com/office/drawing/2014/main" val="419523147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173363006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080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</a:rPr>
                        <a:t>CR145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accent3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4422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</a:rPr>
                        <a:t>CR147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accent3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  <a:endParaRPr lang="en-GB" sz="11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8954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</a:rPr>
                        <a:t>CR146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accent3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  <a:endParaRPr lang="en-GB" sz="1100" b="1" i="0" u="none" strike="noStrike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15946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</a:rPr>
                        <a:t>CR138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accent3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514041"/>
                  </a:ext>
                </a:extLst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5173729" y="5218290"/>
            <a:ext cx="0" cy="37046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D039C5D-A633-AA5D-8D33-8D6376F23821}"/>
              </a:ext>
            </a:extLst>
          </p:cNvPr>
          <p:cNvSpPr txBox="1"/>
          <p:nvPr/>
        </p:nvSpPr>
        <p:spPr>
          <a:xfrm>
            <a:off x="5796136" y="5403524"/>
            <a:ext cx="270393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MQXFB07 largest coil (CR138) is smaller than the nominal azimuthal size, so all the coils are shimmed to the nominal azimuthal size. CR147 is the smallest.</a:t>
            </a:r>
            <a:endParaRPr lang="en-GB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5D05D8-14E7-9ED9-EAD1-B48D9D1F2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13372" y="779506"/>
            <a:ext cx="4797702" cy="28977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1A070E-1B5D-7F74-B513-744624B836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77" r="1077"/>
          <a:stretch/>
        </p:blipFill>
        <p:spPr>
          <a:xfrm>
            <a:off x="5888683" y="1215639"/>
            <a:ext cx="2004014" cy="218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402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GB" dirty="0"/>
              <a:t>MQXFB07</a:t>
            </a:r>
            <a:r>
              <a:rPr lang="en-US" dirty="0"/>
              <a:t> -175 um shimming plan</a:t>
            </a:r>
            <a:endParaRPr lang="en-GB" dirty="0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2F98DB6C-543D-4C3D-AAD8-9781B69385E9}"/>
              </a:ext>
            </a:extLst>
          </p:cNvPr>
          <p:cNvSpPr txBox="1">
            <a:spLocks/>
          </p:cNvSpPr>
          <p:nvPr/>
        </p:nvSpPr>
        <p:spPr>
          <a:xfrm>
            <a:off x="4055180" y="1309748"/>
            <a:ext cx="4458553" cy="2209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-175 µm removed from radial shimming to compensate for the azimuthal size.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BECCF3-F17F-DD0E-8AFA-A1DC4A8E4F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14" b="4714"/>
          <a:stretch/>
        </p:blipFill>
        <p:spPr>
          <a:xfrm>
            <a:off x="520211" y="1073150"/>
            <a:ext cx="3248478" cy="3165139"/>
          </a:xfrm>
          <a:prstGeom prst="rect">
            <a:avLst/>
          </a:prstGeom>
        </p:spPr>
      </p:pic>
      <p:sp>
        <p:nvSpPr>
          <p:cNvPr id="6" name="TextBox 27">
            <a:extLst>
              <a:ext uri="{FF2B5EF4-FFF2-40B4-BE49-F238E27FC236}">
                <a16:creationId xmlns:a16="http://schemas.microsoft.com/office/drawing/2014/main" id="{5017B71D-3C2D-9AAF-AFD5-6AD03ED89CC3}"/>
              </a:ext>
            </a:extLst>
          </p:cNvPr>
          <p:cNvSpPr txBox="1"/>
          <p:nvPr/>
        </p:nvSpPr>
        <p:spPr>
          <a:xfrm>
            <a:off x="827584" y="4542987"/>
            <a:ext cx="2416976" cy="330188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rgbClr val="00B050"/>
                </a:solidFill>
              </a:rPr>
              <a:t>125 µm ground insulation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7" name="TextBox 28">
            <a:extLst>
              <a:ext uri="{FF2B5EF4-FFF2-40B4-BE49-F238E27FC236}">
                <a16:creationId xmlns:a16="http://schemas.microsoft.com/office/drawing/2014/main" id="{66F1A8F4-4C84-157B-8503-9AB9A666940C}"/>
              </a:ext>
            </a:extLst>
          </p:cNvPr>
          <p:cNvSpPr txBox="1"/>
          <p:nvPr/>
        </p:nvSpPr>
        <p:spPr>
          <a:xfrm>
            <a:off x="858462" y="5224558"/>
            <a:ext cx="2448352" cy="32270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rgbClr val="C00000"/>
                </a:solidFill>
              </a:rPr>
              <a:t>Midplane shimming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2ABEAC-7E20-EFD3-A4B1-87E60DFAD65A}"/>
              </a:ext>
            </a:extLst>
          </p:cNvPr>
          <p:cNvSpPr txBox="1"/>
          <p:nvPr/>
        </p:nvSpPr>
        <p:spPr>
          <a:xfrm>
            <a:off x="-140484" y="4891082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7030A0"/>
                </a:solidFill>
              </a:rPr>
              <a:t>75 µm radial shim</a:t>
            </a:r>
            <a:endParaRPr lang="en-GB" sz="1400" b="1" dirty="0">
              <a:solidFill>
                <a:srgbClr val="7030A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64BF0B-E744-B55E-452F-AA8ED3A377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649"/>
          <a:stretch/>
        </p:blipFill>
        <p:spPr>
          <a:xfrm>
            <a:off x="4055179" y="2070825"/>
            <a:ext cx="4635765" cy="291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337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GB" dirty="0"/>
              <a:t>MQXFB07</a:t>
            </a:r>
            <a:r>
              <a:rPr lang="en-US" dirty="0"/>
              <a:t> -175 um shimming plan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8F37279-7883-43E5-BFC0-C679D7216A16}"/>
              </a:ext>
            </a:extLst>
          </p:cNvPr>
          <p:cNvSpPr txBox="1">
            <a:spLocks/>
          </p:cNvSpPr>
          <p:nvPr/>
        </p:nvSpPr>
        <p:spPr>
          <a:xfrm>
            <a:off x="612000" y="776319"/>
            <a:ext cx="8193507" cy="26634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Azimuthal and radial size</a:t>
            </a:r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005F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5605" y="1142282"/>
            <a:ext cx="3985228" cy="25173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64564" y="1140950"/>
            <a:ext cx="3989445" cy="2520000"/>
          </a:xfrm>
          <a:prstGeom prst="rect">
            <a:avLst/>
          </a:prstGeom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F282076E-18BD-A1C7-D70D-62D9B5273A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36900" y="3915888"/>
            <a:ext cx="4004332" cy="249202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BD693096-7F68-6A56-DD9E-8454BC8801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034035" y="3918776"/>
            <a:ext cx="4012197" cy="248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539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MQXFB07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ADEE8B-8255-55A0-CB13-6867A9E47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39294" y="1109423"/>
            <a:ext cx="4125975" cy="2567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0A46A51-8C09-12BA-ADF6-260E485CE7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220010" y="3889857"/>
            <a:ext cx="4139537" cy="257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07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GB" dirty="0"/>
              <a:t>MQXFB07</a:t>
            </a:r>
            <a:r>
              <a:rPr lang="en-US" dirty="0"/>
              <a:t> -175 um shimming plan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8F37279-7883-43E5-BFC0-C679D7216A16}"/>
              </a:ext>
            </a:extLst>
          </p:cNvPr>
          <p:cNvSpPr txBox="1">
            <a:spLocks/>
          </p:cNvSpPr>
          <p:nvPr/>
        </p:nvSpPr>
        <p:spPr>
          <a:xfrm>
            <a:off x="667750" y="997538"/>
            <a:ext cx="8193507" cy="26634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1600" u="sng" dirty="0"/>
              <a:t>Radial size and comparison to previous magnets</a:t>
            </a:r>
          </a:p>
          <a:p>
            <a:pPr marL="0" indent="0" algn="ctr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radial shim is defined in order to have a coil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pack dimensions close </a:t>
            </a:r>
            <a:r>
              <a:rPr lang="en-150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B04/B05. </a:t>
            </a:r>
            <a:r>
              <a:rPr lang="en-150" sz="1400" dirty="0"/>
              <a:t>The ends have a similar size to previous magnets.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Font typeface="Wingdings" charset="2"/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87470A-8C82-AC35-9EAC-018C486F7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83038" y="1930582"/>
            <a:ext cx="6777924" cy="442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510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GB" dirty="0"/>
              <a:t>MQXFB07</a:t>
            </a:r>
            <a:r>
              <a:rPr lang="en-US" dirty="0"/>
              <a:t> -175 um shimming plan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8F37279-7883-43E5-BFC0-C679D7216A16}"/>
              </a:ext>
            </a:extLst>
          </p:cNvPr>
          <p:cNvSpPr txBox="1">
            <a:spLocks/>
          </p:cNvSpPr>
          <p:nvPr/>
        </p:nvSpPr>
        <p:spPr>
          <a:xfrm>
            <a:off x="667750" y="997538"/>
            <a:ext cx="8193507" cy="26634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1600" u="sng" dirty="0"/>
              <a:t>Radial size and comparison to previous magnets</a:t>
            </a:r>
          </a:p>
          <a:p>
            <a:pPr marL="0" indent="0" algn="ctr">
              <a:buNone/>
            </a:pPr>
            <a:r>
              <a:rPr lang="en-US" sz="1400" dirty="0"/>
              <a:t>The coil pack size is really similar for all the magnets with the ‘new generation’ coils. B06 size is smaller on purpose, to have a conservative size of the ends, similar to the previous magnets.</a:t>
            </a:r>
            <a:endParaRPr lang="en-GB" sz="1400" dirty="0"/>
          </a:p>
          <a:p>
            <a:pPr marL="0" indent="0" algn="ctr">
              <a:buFont typeface="Wingdings" charset="2"/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87470A-8C82-AC35-9EAC-018C486F7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83038" y="1947296"/>
            <a:ext cx="6777923" cy="439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8660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www.w3.org/XML/1998/namespace"/>
    <ds:schemaRef ds:uri="http://schemas.microsoft.com/office/2006/documentManagement/types"/>
    <ds:schemaRef ds:uri="http://purl.org/dc/dcmitype/"/>
    <ds:schemaRef ds:uri="8946e33d-fd2f-4ae4-8ee9-d90c129cdf9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13761</TotalTime>
  <Words>1501</Words>
  <Application>Microsoft Office PowerPoint</Application>
  <PresentationFormat>On-screen Show (4:3)</PresentationFormat>
  <Paragraphs>212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Californian FB</vt:lpstr>
      <vt:lpstr>Corbel</vt:lpstr>
      <vt:lpstr>Helvetica Neue</vt:lpstr>
      <vt:lpstr>Roboto</vt:lpstr>
      <vt:lpstr>Wingdings</vt:lpstr>
      <vt:lpstr>Thème Office</vt:lpstr>
      <vt:lpstr>Technical Meeting on MQXFB07 :  Assembly and Pre-load target</vt:lpstr>
      <vt:lpstr>Shimming plan </vt:lpstr>
      <vt:lpstr>PowerPoint Presentation</vt:lpstr>
      <vt:lpstr>MQXFB07: Coil Size + midplane shim</vt:lpstr>
      <vt:lpstr>MQXFB07 -175 um shimming plan</vt:lpstr>
      <vt:lpstr>MQXFB07 -175 um shimming plan</vt:lpstr>
      <vt:lpstr>MQXFB07</vt:lpstr>
      <vt:lpstr>MQXFB07 -175 um shimming plan</vt:lpstr>
      <vt:lpstr>MQXFB07 -175 um shimming plan</vt:lpstr>
      <vt:lpstr>Pre-load targets</vt:lpstr>
      <vt:lpstr>Instrumentation overview</vt:lpstr>
      <vt:lpstr>Azimuthal pre-load target (from B03 on)</vt:lpstr>
      <vt:lpstr>RT: Targets vs achieved</vt:lpstr>
      <vt:lpstr>RT: Targets vs achieved</vt:lpstr>
      <vt:lpstr>Axial pre-load</vt:lpstr>
      <vt:lpstr>Bladder pressure</vt:lpstr>
      <vt:lpstr>RT transfer function</vt:lpstr>
      <vt:lpstr>Loading key target</vt:lpstr>
      <vt:lpstr>Magnet outer developed length</vt:lpstr>
      <vt:lpstr>Summary</vt:lpstr>
      <vt:lpstr>Thank you!</vt:lpstr>
      <vt:lpstr>Additional slides</vt:lpstr>
      <vt:lpstr>Reminder of impact on modifications in the TF</vt:lpstr>
      <vt:lpstr>Cold: Targets vs achieved</vt:lpstr>
      <vt:lpstr>Cold: Targets vs achieved</vt:lpstr>
      <vt:lpstr>Cold: Targets vs achieved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Penelope Matilde Quassolo</cp:lastModifiedBy>
  <cp:revision>323</cp:revision>
  <cp:lastPrinted>2023-04-25T10:35:52Z</cp:lastPrinted>
  <dcterms:created xsi:type="dcterms:W3CDTF">2020-10-16T13:36:16Z</dcterms:created>
  <dcterms:modified xsi:type="dcterms:W3CDTF">2024-09-11T15:00:23Z</dcterms:modified>
</cp:coreProperties>
</file>