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1"/>
  </p:notesMasterIdLst>
  <p:handoutMasterIdLst>
    <p:handoutMasterId r:id="rId22"/>
  </p:handoutMasterIdLst>
  <p:sldIdLst>
    <p:sldId id="789" r:id="rId5"/>
    <p:sldId id="1425" r:id="rId6"/>
    <p:sldId id="1479" r:id="rId7"/>
    <p:sldId id="1440" r:id="rId8"/>
    <p:sldId id="1441" r:id="rId9"/>
    <p:sldId id="1442" r:id="rId10"/>
    <p:sldId id="1443" r:id="rId11"/>
    <p:sldId id="1444" r:id="rId12"/>
    <p:sldId id="1480" r:id="rId13"/>
    <p:sldId id="1446" r:id="rId14"/>
    <p:sldId id="1445" r:id="rId15"/>
    <p:sldId id="1447" r:id="rId16"/>
    <p:sldId id="1504" r:id="rId17"/>
    <p:sldId id="1505" r:id="rId18"/>
    <p:sldId id="1503" r:id="rId19"/>
    <p:sldId id="1482" r:id="rId20"/>
  </p:sldIdLst>
  <p:sldSz cx="9144000" cy="6858000" type="screen4x3"/>
  <p:notesSz cx="6797675" cy="987266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FF0000"/>
    <a:srgbClr val="CCFFCC"/>
    <a:srgbClr val="00B050"/>
    <a:srgbClr val="FFFF66"/>
    <a:srgbClr val="FB963C"/>
    <a:srgbClr val="FF00FF"/>
    <a:srgbClr val="0000FF"/>
    <a:srgbClr val="000099"/>
    <a:srgbClr val="33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8264" autoAdjust="0"/>
    <p:restoredTop sz="94364" autoAdjust="0"/>
  </p:normalViewPr>
  <p:slideViewPr>
    <p:cSldViewPr snapToObjects="1" showGuides="1">
      <p:cViewPr varScale="1">
        <p:scale>
          <a:sx n="162" d="100"/>
          <a:sy n="162" d="100"/>
        </p:scale>
        <p:origin x="1662" y="144"/>
      </p:cViewPr>
      <p:guideLst>
        <p:guide orient="horz" pos="408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25" d="100"/>
        <a:sy n="25" d="100"/>
      </p:scale>
      <p:origin x="0" y="0"/>
    </p:cViewPr>
  </p:notesTextViewPr>
  <p:sorterViewPr>
    <p:cViewPr>
      <p:scale>
        <a:sx n="100" d="100"/>
        <a:sy n="100" d="100"/>
      </p:scale>
      <p:origin x="0" y="-279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11/09/2024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7318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4" y="9377318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11/09/2024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8"/>
            <a:ext cx="5438140" cy="44426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8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4" y="9377318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Slide title – line 1 – Arial 30 </a:t>
            </a:r>
            <a:r>
              <a:rPr lang="en-GB" noProof="0" dirty="0" err="1"/>
              <a:t>pt</a:t>
            </a:r>
            <a:r>
              <a:rPr lang="en-GB" noProof="0" dirty="0"/>
              <a:t>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  <a:br>
              <a:rPr lang="en-GB" noProof="0" dirty="0"/>
            </a:br>
            <a:r>
              <a:rPr lang="en-GB" noProof="0" dirty="0"/>
              <a:t>Slide title – line 2 – Arial 30 </a:t>
            </a:r>
            <a:r>
              <a:rPr lang="en-GB" noProof="0" dirty="0" err="1"/>
              <a:t>pt</a:t>
            </a:r>
            <a:r>
              <a:rPr lang="en-GB" noProof="0" dirty="0"/>
              <a:t>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s-ES" noProof="0"/>
              <a:t>Susana Izquierdo Bermudez, MQXF Review, June 2016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s-ES" noProof="0" dirty="0"/>
              <a:t>Susana Izquierdo Bermudez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11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35868" y="34702"/>
            <a:ext cx="4468638" cy="31062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2" name="Espace réservé du contenu 3"/>
          <p:cNvSpPr>
            <a:spLocks noGrp="1"/>
          </p:cNvSpPr>
          <p:nvPr>
            <p:ph sz="half" idx="13" hasCustomPrompt="1"/>
          </p:nvPr>
        </p:nvSpPr>
        <p:spPr>
          <a:xfrm>
            <a:off x="35868" y="3293368"/>
            <a:ext cx="4468638" cy="31062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3" name="Espace réservé du contenu 3"/>
          <p:cNvSpPr>
            <a:spLocks noGrp="1"/>
          </p:cNvSpPr>
          <p:nvPr>
            <p:ph sz="half" idx="14" hasCustomPrompt="1"/>
          </p:nvPr>
        </p:nvSpPr>
        <p:spPr>
          <a:xfrm>
            <a:off x="4578162" y="34702"/>
            <a:ext cx="4468638" cy="31062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4" name="Espace réservé du contenu 3"/>
          <p:cNvSpPr>
            <a:spLocks noGrp="1"/>
          </p:cNvSpPr>
          <p:nvPr>
            <p:ph sz="half" idx="15" hasCustomPrompt="1"/>
          </p:nvPr>
        </p:nvSpPr>
        <p:spPr>
          <a:xfrm>
            <a:off x="4578162" y="3293368"/>
            <a:ext cx="4468638" cy="31062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s-ES" noProof="0"/>
              <a:t>Susana Izquierdo Bermudez, MQXF Review, June 2016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s-ES" noProof="0"/>
              <a:t>Susana Izquierdo Bermudez, MQXF Review, June 2016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es-ES" noProof="0"/>
              <a:t>Susana Izquierdo Bermudez, MQXF Review, June 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s-ES" noProof="0"/>
              <a:t>Susana Izquierdo Bermudez, MQXF Review, June 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455488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svg"/><Relationship Id="rId7" Type="http://schemas.openxmlformats.org/officeDocument/2006/relationships/image" Target="../media/image32.sv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svg"/><Relationship Id="rId4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sv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sv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svg"/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sv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sv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svg"/><Relationship Id="rId4" Type="http://schemas.openxmlformats.org/officeDocument/2006/relationships/image" Target="../media/image47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50.svg"/><Relationship Id="rId7" Type="http://schemas.openxmlformats.org/officeDocument/2006/relationships/image" Target="../media/image54.sv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5" Type="http://schemas.openxmlformats.org/officeDocument/2006/relationships/image" Target="../media/image52.svg"/><Relationship Id="rId4" Type="http://schemas.openxmlformats.org/officeDocument/2006/relationships/image" Target="../media/image51.png"/><Relationship Id="rId9" Type="http://schemas.openxmlformats.org/officeDocument/2006/relationships/image" Target="../media/image56.sv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sv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svg"/><Relationship Id="rId7" Type="http://schemas.openxmlformats.org/officeDocument/2006/relationships/image" Target="../media/image16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svg"/><Relationship Id="rId10" Type="http://schemas.openxmlformats.org/officeDocument/2006/relationships/image" Target="../media/image5.png"/><Relationship Id="rId4" Type="http://schemas.openxmlformats.org/officeDocument/2006/relationships/image" Target="../media/image13.png"/><Relationship Id="rId9" Type="http://schemas.openxmlformats.org/officeDocument/2006/relationships/image" Target="../media/image18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sv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svg"/><Relationship Id="rId7" Type="http://schemas.openxmlformats.org/officeDocument/2006/relationships/image" Target="../media/image26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svg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4008" y="2819400"/>
            <a:ext cx="7772400" cy="2121768"/>
          </a:xfrm>
        </p:spPr>
        <p:txBody>
          <a:bodyPr/>
          <a:lstStyle/>
          <a:p>
            <a:r>
              <a:rPr lang="en-GB" dirty="0">
                <a:solidFill>
                  <a:schemeClr val="tx1"/>
                </a:solidFill>
                <a:latin typeface="Roboto"/>
              </a:rPr>
              <a:t>Technical Meeting on MQXFB07</a:t>
            </a:r>
            <a:r>
              <a:rPr lang="en-GB" b="1" i="0" dirty="0">
                <a:solidFill>
                  <a:schemeClr val="tx1"/>
                </a:solidFill>
                <a:effectLst/>
                <a:latin typeface="Roboto"/>
              </a:rPr>
              <a:t>: </a:t>
            </a:r>
            <a:br>
              <a:rPr lang="en-GB" b="1" i="0" dirty="0">
                <a:solidFill>
                  <a:schemeClr val="tx1"/>
                </a:solidFill>
                <a:effectLst/>
                <a:latin typeface="Roboto"/>
              </a:rPr>
            </a:br>
            <a:r>
              <a:rPr lang="en-GB" dirty="0">
                <a:solidFill>
                  <a:schemeClr val="tx1"/>
                </a:solidFill>
                <a:latin typeface="Roboto"/>
              </a:rPr>
              <a:t>Assembly Observables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F91DC1A0-1D8A-4FB5-8240-0C713DDD7EC4}"/>
              </a:ext>
            </a:extLst>
          </p:cNvPr>
          <p:cNvSpPr txBox="1">
            <a:spLocks/>
          </p:cNvSpPr>
          <p:nvPr/>
        </p:nvSpPr>
        <p:spPr>
          <a:xfrm>
            <a:off x="1999512" y="4564596"/>
            <a:ext cx="5144976" cy="108012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0" kern="1200" baseline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800" dirty="0">
                <a:solidFill>
                  <a:schemeClr val="tx1"/>
                </a:solidFill>
              </a:rPr>
              <a:t>Susana Izquierdo Bermudez, </a:t>
            </a:r>
            <a:r>
              <a:rPr lang="en-GB" sz="1800" u="sng" dirty="0">
                <a:solidFill>
                  <a:schemeClr val="tx1"/>
                </a:solidFill>
              </a:rPr>
              <a:t>Penelope Quassolo </a:t>
            </a:r>
            <a:r>
              <a:rPr lang="en-GB" sz="1800" dirty="0">
                <a:solidFill>
                  <a:schemeClr val="tx1"/>
                </a:solidFill>
              </a:rPr>
              <a:t>on behalf of MQXF team</a:t>
            </a:r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EFA0DD8D-28ED-6850-A803-F661B5A9FC2B}"/>
              </a:ext>
            </a:extLst>
          </p:cNvPr>
          <p:cNvSpPr txBox="1">
            <a:spLocks/>
          </p:cNvSpPr>
          <p:nvPr/>
        </p:nvSpPr>
        <p:spPr>
          <a:xfrm>
            <a:off x="995896" y="5935885"/>
            <a:ext cx="6957739" cy="667544"/>
          </a:xfrm>
          <a:prstGeom prst="rect">
            <a:avLst/>
          </a:prstGeom>
        </p:spPr>
        <p:txBody>
          <a:bodyPr vert="horz" lIns="0" tIns="0" rIns="0" bIns="0" rtlCol="0">
            <a:normAutofit fontScale="92500"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tx1"/>
                </a:solidFill>
              </a:rPr>
              <a:t>11/09/2024</a:t>
            </a:r>
            <a:endParaRPr lang="en-GB" dirty="0">
              <a:solidFill>
                <a:schemeClr val="tx1"/>
              </a:solidFill>
            </a:endParaRPr>
          </a:p>
          <a:p>
            <a:r>
              <a:rPr lang="en-GB" dirty="0">
                <a:hlinkClick r:id="rId2"/>
              </a:rPr>
              <a:t>Technical Meeting MQXFB07 Assembly (September 11, 2024) · Indico (cern.ch)</a:t>
            </a:r>
            <a:endParaRPr lang="en-GB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18556729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D9FFFA-B360-41C4-7B21-39D80566B0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Coil pack radial size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C31FEC-B8F9-D44E-A02A-A1E3C6A1BC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6888" y="776202"/>
            <a:ext cx="7920000" cy="4906963"/>
          </a:xfrm>
        </p:spPr>
        <p:txBody>
          <a:bodyPr/>
          <a:lstStyle/>
          <a:p>
            <a:pPr marL="342900" lvl="0" indent="-342900" algn="just">
              <a:spcBef>
                <a:spcPts val="200"/>
              </a:spcBef>
              <a:spcAft>
                <a:spcPts val="200"/>
              </a:spcAft>
              <a:buFont typeface="Symbol" panose="05050102010706020507" pitchFamily="18" charset="2"/>
              <a:buChar char=""/>
            </a:pPr>
            <a:r>
              <a:rPr lang="en-GB" sz="1600" b="1" kern="1400" dirty="0">
                <a:latin typeface="Calibri" panose="020F0502020204030204" pitchFamily="34" charset="0"/>
                <a:cs typeface="Times New Roman" panose="02020603050405020304" pitchFamily="18" charset="0"/>
              </a:rPr>
              <a:t>The gap between collars and insulated coils with respect to the nominal dimension, considering for each z location the average among the four coils, shall be -0.125 mm -0.125 / +0.075 mm. 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86AABC-906A-1D7D-3261-210275CEBD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58E1384-1108-DA8A-FEDD-717C68A475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4860032" y="1628800"/>
            <a:ext cx="3980678" cy="257962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D290D85-4BE8-9305-880F-86195F43BB9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391634" y="1628800"/>
            <a:ext cx="3980678" cy="260169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E988FCA-CBC0-A51F-6DE5-278EBEB1AAF4}"/>
              </a:ext>
            </a:extLst>
          </p:cNvPr>
          <p:cNvSpPr/>
          <p:nvPr/>
        </p:nvSpPr>
        <p:spPr>
          <a:xfrm>
            <a:off x="3897674" y="2060848"/>
            <a:ext cx="374245" cy="1031078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00B5ECE-05D5-037C-041A-2C2CF1BAFE4A}"/>
              </a:ext>
            </a:extLst>
          </p:cNvPr>
          <p:cNvSpPr/>
          <p:nvPr/>
        </p:nvSpPr>
        <p:spPr>
          <a:xfrm>
            <a:off x="6741888" y="3645024"/>
            <a:ext cx="432048" cy="216024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0D53DFB-007A-1CC9-46C4-318EDE548CF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4860032" y="4282323"/>
            <a:ext cx="3980678" cy="257962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B79AB5A-792B-CE5A-2DDF-5F296303C3E4}"/>
              </a:ext>
            </a:extLst>
          </p:cNvPr>
          <p:cNvSpPr txBox="1"/>
          <p:nvPr/>
        </p:nvSpPr>
        <p:spPr>
          <a:xfrm>
            <a:off x="467544" y="4978538"/>
            <a:ext cx="398067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The coil pack size is really similar for all the magnets with the ‘new generation’ coils. </a:t>
            </a:r>
          </a:p>
          <a:p>
            <a:r>
              <a:rPr lang="en-US" sz="1200" dirty="0"/>
              <a:t>B06 size is smaller on purpose, to have a conservative size of the ends, similar to the previous magnets.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4540348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280CC0-8ECE-F7DC-E1E0-1F16EABA26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Pole-key gap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B8B957-507B-084D-070D-C54FBE8AA3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3510" y="1085580"/>
            <a:ext cx="6716482" cy="4906963"/>
          </a:xfrm>
        </p:spPr>
        <p:txBody>
          <a:bodyPr>
            <a:normAutofit/>
          </a:bodyPr>
          <a:lstStyle/>
          <a:p>
            <a:pPr marL="342900" lvl="0" indent="-342900" algn="just">
              <a:spcBef>
                <a:spcPts val="200"/>
              </a:spcBef>
              <a:buFont typeface="Symbol" panose="05050102010706020507" pitchFamily="18" charset="2"/>
              <a:buChar char=""/>
            </a:pPr>
            <a:r>
              <a:rPr lang="en-GB" sz="1800" b="1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average pole key gap (per side) along the magnet length shall be +0.400 ±0.100 mm in each quadrant.</a:t>
            </a:r>
            <a:endParaRPr lang="en-GB" sz="1800" kern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spcBef>
                <a:spcPts val="200"/>
              </a:spcBef>
              <a:spcAft>
                <a:spcPts val="200"/>
              </a:spcAft>
              <a:buFont typeface="Symbol" panose="05050102010706020507" pitchFamily="18" charset="2"/>
              <a:buChar char=""/>
            </a:pPr>
            <a:r>
              <a:rPr lang="en-GB" sz="1800" b="1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minimum pole key gap (per side) in any quadrant and in any longitudinal location shall be &gt; +0.300 mm</a:t>
            </a:r>
            <a:r>
              <a:rPr lang="en-GB" sz="1800" b="1" i="1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GB" sz="1800" kern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sz="1400" dirty="0"/>
              <a:t>From MQXFB02, pole keys are machined removing 250 µm on each side from the original key (lessons learnt from A07&amp;A08)</a:t>
            </a:r>
          </a:p>
          <a:p>
            <a:pPr lvl="1"/>
            <a:r>
              <a:rPr lang="en-US" sz="1400" dirty="0"/>
              <a:t>We have a more uniform pole key gap along the length than in previous assemblies (no coil belly)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DDE911-92FA-D9F0-4020-147FF2BA45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FC10668-C7D7-9D6B-4D41-29F7271183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73991" y="3378062"/>
            <a:ext cx="4039546" cy="3119904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F740CD30-7186-DDB0-AC1F-3914DF5A8DE4}"/>
              </a:ext>
            </a:extLst>
          </p:cNvPr>
          <p:cNvGrpSpPr/>
          <p:nvPr/>
        </p:nvGrpSpPr>
        <p:grpSpPr>
          <a:xfrm>
            <a:off x="7362816" y="1058416"/>
            <a:ext cx="1503984" cy="1316316"/>
            <a:chOff x="652446" y="4734608"/>
            <a:chExt cx="1503984" cy="1316316"/>
          </a:xfrm>
        </p:grpSpPr>
        <p:pic>
          <p:nvPicPr>
            <p:cNvPr id="7" name="Picture 3">
              <a:extLst>
                <a:ext uri="{FF2B5EF4-FFF2-40B4-BE49-F238E27FC236}">
                  <a16:creationId xmlns:a16="http://schemas.microsoft.com/office/drawing/2014/main" id="{77CDCDF8-ED94-8ACC-08CE-CDFF9DF2990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2446" y="4734608"/>
              <a:ext cx="1503984" cy="1316316"/>
            </a:xfrm>
            <a:prstGeom prst="rect">
              <a:avLst/>
            </a:prstGeom>
            <a:noFill/>
            <a:ln w="158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903843E-94AA-4A48-7F05-A72AA77D1BD6}"/>
                </a:ext>
              </a:extLst>
            </p:cNvPr>
            <p:cNvSpPr/>
            <p:nvPr/>
          </p:nvSpPr>
          <p:spPr>
            <a:xfrm rot="18879603">
              <a:off x="1080947" y="5058219"/>
              <a:ext cx="612648" cy="835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3AFA208D-A85A-B171-F2BF-AA30168A8A34}"/>
                </a:ext>
              </a:extLst>
            </p:cNvPr>
            <p:cNvSpPr/>
            <p:nvPr/>
          </p:nvSpPr>
          <p:spPr>
            <a:xfrm rot="18879603">
              <a:off x="1350154" y="5328565"/>
              <a:ext cx="612648" cy="835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C842AC10-668F-1157-2C9A-87214A5C0ED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4556189" y="3331982"/>
            <a:ext cx="4202570" cy="309927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76C83828-5BA4-84B2-23DE-272CF29F2D4B}"/>
              </a:ext>
            </a:extLst>
          </p:cNvPr>
          <p:cNvSpPr/>
          <p:nvPr/>
        </p:nvSpPr>
        <p:spPr>
          <a:xfrm>
            <a:off x="8344877" y="3672218"/>
            <a:ext cx="374245" cy="1031078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83168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35115A-4AB5-2D66-B3C6-19AA9A5156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Coil pack geometrical measurements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DFCA6A-784E-4EF5-3365-C2F6308213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0364" y="1110675"/>
            <a:ext cx="4764415" cy="2271452"/>
          </a:xfrm>
        </p:spPr>
        <p:txBody>
          <a:bodyPr/>
          <a:lstStyle/>
          <a:p>
            <a:pPr algn="just"/>
            <a:r>
              <a:rPr lang="en-GB" sz="1800" u="sng" kern="1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 the coil-pack size, uniformity, and squareness the following ranges are set: </a:t>
            </a:r>
            <a:endParaRPr lang="en-GB" sz="1800" kern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>
              <a:spcBef>
                <a:spcPts val="200"/>
              </a:spcBef>
              <a:buFont typeface="Symbol" panose="05050102010706020507" pitchFamily="18" charset="2"/>
              <a:buChar char=""/>
            </a:pPr>
            <a:r>
              <a:rPr lang="en-GB" sz="1400" b="1" kern="1400" dirty="0">
                <a:latin typeface="Calibri" panose="020F0502020204030204" pitchFamily="34" charset="0"/>
                <a:cs typeface="Times New Roman" panose="02020603050405020304" pitchFamily="18" charset="0"/>
              </a:rPr>
              <a:t>The average vertical and horizontal dimension of the coil pack along the z axis shall be within 318.75 mm ± 0.250 mm</a:t>
            </a:r>
          </a:p>
          <a:p>
            <a:pPr lvl="1" indent="-342900" algn="just">
              <a:spcBef>
                <a:spcPts val="200"/>
              </a:spcBef>
              <a:buFont typeface="Symbol" panose="05050102010706020507" pitchFamily="18" charset="2"/>
              <a:buChar char=""/>
            </a:pPr>
            <a:r>
              <a:rPr lang="en-GB" sz="1400" b="1" kern="1400" dirty="0">
                <a:latin typeface="Calibri" panose="020F0502020204030204" pitchFamily="34" charset="0"/>
                <a:cs typeface="Times New Roman" panose="02020603050405020304" pitchFamily="18" charset="0"/>
              </a:rPr>
              <a:t>The uniformity of the vertical and horizontal dimensions along the z axis shall be within ±0.200 mm</a:t>
            </a:r>
          </a:p>
          <a:p>
            <a:pPr lvl="1" indent="-342900" algn="just">
              <a:spcBef>
                <a:spcPts val="200"/>
              </a:spcBef>
              <a:spcAft>
                <a:spcPts val="200"/>
              </a:spcAft>
              <a:buFont typeface="Symbol" panose="05050102010706020507" pitchFamily="18" charset="2"/>
              <a:buChar char=""/>
            </a:pPr>
            <a:r>
              <a:rPr lang="en-GB" sz="1400" b="1" kern="1400" dirty="0">
                <a:latin typeface="Calibri" panose="020F0502020204030204" pitchFamily="34" charset="0"/>
                <a:cs typeface="Times New Roman" panose="02020603050405020304" pitchFamily="18" charset="0"/>
              </a:rPr>
              <a:t>The squareness of the vertical and horizontal dimensions along the z axis shall be within±0.250 mm</a:t>
            </a:r>
          </a:p>
          <a:p>
            <a:pPr marL="0" indent="0" algn="just">
              <a:buNone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0ACFB3-3367-CEB1-4782-541DE4A6E6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5" name="Content Placeholder 5">
            <a:extLst>
              <a:ext uri="{FF2B5EF4-FFF2-40B4-BE49-F238E27FC236}">
                <a16:creationId xmlns:a16="http://schemas.microsoft.com/office/drawing/2014/main" id="{F5FDBEF1-CB00-42B2-ABDA-2944D6ABFB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88227" y="1174614"/>
            <a:ext cx="2038394" cy="283302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A7CDB9F-1EA0-2853-ED37-CCBAA4686F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9338" y="2591125"/>
            <a:ext cx="1684662" cy="153013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A71DD0A-52D0-CC22-E5A2-C3B2984F16A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0061" t="31100" r="55764" b="33463"/>
          <a:stretch/>
        </p:blipFill>
        <p:spPr>
          <a:xfrm>
            <a:off x="7467351" y="1104285"/>
            <a:ext cx="1631085" cy="135923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3B480A5-2E0C-0FFC-E663-7A5C527A5D8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886783" y="4365104"/>
            <a:ext cx="3591575" cy="212507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1D74749-EE38-C120-283B-FB5DB1250FE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4692799" y="4365103"/>
            <a:ext cx="3564417" cy="2125072"/>
          </a:xfrm>
          <a:prstGeom prst="rect">
            <a:avLst/>
          </a:prstGeom>
        </p:spPr>
      </p:pic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950441AD-B97B-D3B6-8EAF-F5293E3BFE33}"/>
              </a:ext>
            </a:extLst>
          </p:cNvPr>
          <p:cNvSpPr txBox="1">
            <a:spLocks/>
          </p:cNvSpPr>
          <p:nvPr/>
        </p:nvSpPr>
        <p:spPr>
          <a:xfrm>
            <a:off x="353701" y="3504517"/>
            <a:ext cx="4764415" cy="49069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39955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Coilpack</a:t>
            </a:r>
            <a:r>
              <a:rPr lang="en-US" dirty="0"/>
              <a:t> external measurements </a:t>
            </a:r>
            <a:br>
              <a:rPr lang="en-US" dirty="0"/>
            </a:br>
            <a:r>
              <a:rPr lang="en-US" dirty="0"/>
              <a:t>Comparison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6939FBC-EBA5-797C-540A-A3F25E50A9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870632" y="2517090"/>
            <a:ext cx="3221664" cy="248445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C4FAB49-009D-1EE4-D1C7-8B5DF566AF6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4929736" y="2522887"/>
            <a:ext cx="3456383" cy="246966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8D9C34F-9DA9-BE8E-BB10-961F28DDC109}"/>
              </a:ext>
            </a:extLst>
          </p:cNvPr>
          <p:cNvSpPr txBox="1"/>
          <p:nvPr/>
        </p:nvSpPr>
        <p:spPr>
          <a:xfrm>
            <a:off x="579608" y="1410156"/>
            <a:ext cx="80648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B07 dimensions are similar to B04/B05 as prevued by the shimming plan, both for horizontal and vertical dimension.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5475619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Coilpack</a:t>
            </a:r>
            <a:r>
              <a:rPr lang="en-US" dirty="0"/>
              <a:t> external measurements </a:t>
            </a:r>
            <a:br>
              <a:rPr lang="en-US" dirty="0"/>
            </a:br>
            <a:r>
              <a:rPr lang="en-US" dirty="0"/>
              <a:t>Comparison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D1605BB-9C53-8804-9E57-BECE3CE703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318124" y="1242829"/>
            <a:ext cx="2643319" cy="220435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0FC4AC3-E95F-5D6C-38CE-535B7B4A754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65661" y="1248707"/>
            <a:ext cx="2637074" cy="219518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6CD028A-7FC7-9472-B0C1-D4F1F31D182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1307552" y="3801538"/>
            <a:ext cx="2664463" cy="221480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9161E55-3F50-320B-9787-8DFE32DB98B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5073553" y="3804233"/>
            <a:ext cx="2634120" cy="2209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1284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D9606E-59BE-DDD3-1B18-1EBE114BA4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Magnetic measurements after coil pack insertion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28B58B-EA71-2D88-C824-A64B53FD4A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CC64116-1617-2718-71AE-D2D5ED4C86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745953" y="1234867"/>
            <a:ext cx="7786047" cy="5087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43560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BF732F4-4992-9382-67EB-22C46ED722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3950FC2-F3AF-C048-1B76-B92851F29715}"/>
              </a:ext>
            </a:extLst>
          </p:cNvPr>
          <p:cNvSpPr txBox="1"/>
          <p:nvPr/>
        </p:nvSpPr>
        <p:spPr>
          <a:xfrm>
            <a:off x="3347864" y="3212976"/>
            <a:ext cx="41764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Thank you!</a:t>
            </a:r>
            <a:endParaRPr lang="en-GB" sz="3200" b="1" dirty="0"/>
          </a:p>
        </p:txBody>
      </p:sp>
    </p:spTree>
    <p:extLst>
      <p:ext uri="{BB962C8B-B14F-4D97-AF65-F5344CB8AC3E}">
        <p14:creationId xmlns:p14="http://schemas.microsoft.com/office/powerpoint/2010/main" val="22489170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7E86AD-4FC6-49F3-8CA1-5C2B4F3FDB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21D024-4C12-4D38-8942-23B2BAF418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Yoke shell sub-assembly</a:t>
            </a:r>
          </a:p>
          <a:p>
            <a:pPr lvl="1"/>
            <a:r>
              <a:rPr lang="en-US" sz="2000" dirty="0"/>
              <a:t>Vertical sub-assembly (yoke-shell modules)</a:t>
            </a:r>
          </a:p>
          <a:p>
            <a:pPr lvl="1"/>
            <a:r>
              <a:rPr lang="en-US" sz="2000" dirty="0"/>
              <a:t>Horizontal sub-assembly</a:t>
            </a:r>
          </a:p>
          <a:p>
            <a:r>
              <a:rPr lang="en-US" sz="2400" dirty="0"/>
              <a:t>Coil pack sub-assembly</a:t>
            </a:r>
          </a:p>
          <a:p>
            <a:pPr lvl="1"/>
            <a:r>
              <a:rPr lang="en-US" sz="2000" dirty="0"/>
              <a:t>Radial coil pack size</a:t>
            </a:r>
          </a:p>
          <a:p>
            <a:pPr lvl="1"/>
            <a:r>
              <a:rPr lang="en-US" sz="2000" dirty="0"/>
              <a:t>Pole-key gap</a:t>
            </a:r>
          </a:p>
          <a:p>
            <a:pPr lvl="1"/>
            <a:r>
              <a:rPr lang="en-US" sz="2000" dirty="0"/>
              <a:t>Coil pack squareness</a:t>
            </a:r>
          </a:p>
          <a:p>
            <a:pPr lvl="1"/>
            <a:r>
              <a:rPr lang="en-US" sz="2000" dirty="0"/>
              <a:t>Magnetic measurements after coil pack insertion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401677-48C5-4BD5-9DEC-A7F482A021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28010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7E86AD-4FC6-49F3-8CA1-5C2B4F3FDB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21D024-4C12-4D38-8942-23B2BAF418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Yoke shell sub-assembly</a:t>
            </a:r>
          </a:p>
          <a:p>
            <a:pPr lvl="1"/>
            <a:r>
              <a:rPr lang="en-US" sz="2000" dirty="0"/>
              <a:t>Vertical sub-assembly (yoke-shell modules)</a:t>
            </a:r>
          </a:p>
          <a:p>
            <a:pPr lvl="1"/>
            <a:r>
              <a:rPr lang="en-US" sz="2000" dirty="0"/>
              <a:t>Horizontal sub-assembly</a:t>
            </a:r>
          </a:p>
          <a:p>
            <a:r>
              <a:rPr lang="en-US" sz="2400" dirty="0">
                <a:solidFill>
                  <a:schemeClr val="bg1">
                    <a:lumMod val="65000"/>
                  </a:schemeClr>
                </a:solidFill>
              </a:rPr>
              <a:t>Coil pack sub-assembly</a:t>
            </a:r>
          </a:p>
          <a:p>
            <a:pPr lvl="1"/>
            <a:r>
              <a:rPr lang="en-US" sz="2000" dirty="0">
                <a:solidFill>
                  <a:schemeClr val="bg1">
                    <a:lumMod val="65000"/>
                  </a:schemeClr>
                </a:solidFill>
              </a:rPr>
              <a:t>Radial coil pack size</a:t>
            </a:r>
          </a:p>
          <a:p>
            <a:pPr lvl="1"/>
            <a:r>
              <a:rPr lang="en-US" sz="2000" dirty="0">
                <a:solidFill>
                  <a:schemeClr val="bg1">
                    <a:lumMod val="65000"/>
                  </a:schemeClr>
                </a:solidFill>
              </a:rPr>
              <a:t>Pole-key gap</a:t>
            </a:r>
          </a:p>
          <a:p>
            <a:pPr lvl="1"/>
            <a:r>
              <a:rPr lang="en-US" sz="2000" dirty="0">
                <a:solidFill>
                  <a:schemeClr val="bg1">
                    <a:lumMod val="65000"/>
                  </a:schemeClr>
                </a:solidFill>
              </a:rPr>
              <a:t>Coil pack squareness</a:t>
            </a:r>
          </a:p>
          <a:p>
            <a:pPr lvl="1"/>
            <a:r>
              <a:rPr lang="en-US" sz="2000" dirty="0">
                <a:solidFill>
                  <a:schemeClr val="bg1">
                    <a:lumMod val="65000"/>
                  </a:schemeClr>
                </a:solidFill>
              </a:rPr>
              <a:t>Magnetic measurements after coil pack insertion </a:t>
            </a:r>
          </a:p>
          <a:p>
            <a:pPr lvl="1"/>
            <a:endParaRPr lang="en-US" sz="20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401677-48C5-4BD5-9DEC-A7F482A021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5AC055B-2A86-B176-C67D-8480068F3903}"/>
              </a:ext>
            </a:extLst>
          </p:cNvPr>
          <p:cNvSpPr/>
          <p:nvPr/>
        </p:nvSpPr>
        <p:spPr>
          <a:xfrm>
            <a:off x="6923112" y="1412776"/>
            <a:ext cx="1763688" cy="576064"/>
          </a:xfrm>
          <a:prstGeom prst="rect">
            <a:avLst/>
          </a:prstGeom>
          <a:solidFill>
            <a:srgbClr val="CCFFCC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Completed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74400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01115B-7229-FBED-8E69-5B0D9784B6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Yoke-shell modules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EF31E1-21E4-DF63-DA9C-9731285B41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5824" y="1278520"/>
            <a:ext cx="5760640" cy="2520281"/>
          </a:xfrm>
        </p:spPr>
        <p:txBody>
          <a:bodyPr>
            <a:noAutofit/>
          </a:bodyPr>
          <a:lstStyle/>
          <a:p>
            <a:pPr marL="342900" lvl="0" indent="-342900" algn="just">
              <a:spcBef>
                <a:spcPts val="200"/>
              </a:spcBef>
              <a:buFont typeface="Symbol" panose="05050102010706020507" pitchFamily="18" charset="2"/>
              <a:buChar char=""/>
            </a:pPr>
            <a:r>
              <a:rPr lang="en-GB" sz="1400" kern="1400" dirty="0">
                <a:cs typeface="Times New Roman" panose="02020603050405020304" pitchFamily="18" charset="0"/>
              </a:rPr>
              <a:t>Monitored parameters:</a:t>
            </a:r>
          </a:p>
          <a:p>
            <a:pPr lvl="1" indent="-342900" algn="just">
              <a:spcBef>
                <a:spcPts val="200"/>
              </a:spcBef>
              <a:buFont typeface="Symbol" panose="05050102010706020507" pitchFamily="18" charset="2"/>
              <a:buChar char=""/>
            </a:pPr>
            <a:r>
              <a:rPr lang="en-GB" sz="1400" kern="1400" dirty="0">
                <a:cs typeface="Times New Roman" panose="02020603050405020304" pitchFamily="18" charset="0"/>
              </a:rPr>
              <a:t>Shell strain</a:t>
            </a:r>
          </a:p>
          <a:p>
            <a:pPr lvl="1" indent="-342900" algn="just">
              <a:spcBef>
                <a:spcPts val="200"/>
              </a:spcBef>
              <a:spcAft>
                <a:spcPts val="200"/>
              </a:spcAft>
              <a:buFont typeface="Symbol" panose="05050102010706020507" pitchFamily="18" charset="2"/>
              <a:buChar char=""/>
            </a:pPr>
            <a:r>
              <a:rPr lang="en-GB" sz="1400" kern="1400" dirty="0">
                <a:cs typeface="Times New Roman" panose="02020603050405020304" pitchFamily="18" charset="0"/>
              </a:rPr>
              <a:t>Bladder pressure </a:t>
            </a:r>
          </a:p>
          <a:p>
            <a:pPr lvl="1" indent="-342900" algn="just">
              <a:spcBef>
                <a:spcPts val="200"/>
              </a:spcBef>
              <a:spcAft>
                <a:spcPts val="200"/>
              </a:spcAft>
              <a:buFont typeface="Symbol" panose="05050102010706020507" pitchFamily="18" charset="2"/>
              <a:buChar char=""/>
            </a:pPr>
            <a:r>
              <a:rPr lang="en-US" sz="1400" kern="1400" dirty="0">
                <a:cs typeface="Times New Roman" panose="02020603050405020304" pitchFamily="18" charset="0"/>
              </a:rPr>
              <a:t>Yoke cavity size, </a:t>
            </a:r>
            <a:r>
              <a:rPr lang="en-GB" sz="1400" kern="1400" dirty="0">
                <a:cs typeface="Times New Roman" panose="02020603050405020304" pitchFamily="18" charset="0"/>
              </a:rPr>
              <a:t>defined as the average of the horizontal (DH1 + DH2)/2 or the vertical (DV1 + DV2)/2 dimensions </a:t>
            </a:r>
            <a:endParaRPr lang="en-US" sz="1400" kern="1400" dirty="0">
              <a:cs typeface="Times New Roman" panose="02020603050405020304" pitchFamily="18" charset="0"/>
            </a:endParaRPr>
          </a:p>
          <a:p>
            <a:pPr lvl="1" indent="-342900" algn="just">
              <a:spcBef>
                <a:spcPts val="200"/>
              </a:spcBef>
              <a:spcAft>
                <a:spcPts val="200"/>
              </a:spcAft>
              <a:buFont typeface="Symbol" panose="05050102010706020507" pitchFamily="18" charset="2"/>
              <a:buChar char=""/>
            </a:pPr>
            <a:r>
              <a:rPr lang="en-US" sz="1400" kern="1400" dirty="0">
                <a:cs typeface="Times New Roman" panose="02020603050405020304" pitchFamily="18" charset="0"/>
              </a:rPr>
              <a:t>Yoke uniformity, </a:t>
            </a:r>
            <a:r>
              <a:rPr lang="en-GB" sz="1400" kern="1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defied as the average of the vertical or horizontal cavity dimension in each cross-section with respect to the measured average vertical or horizontal dimension of the entire yoke shell module</a:t>
            </a:r>
            <a:endParaRPr lang="en-GB" sz="1400" kern="1400" dirty="0">
              <a:cs typeface="Times New Roman" panose="02020603050405020304" pitchFamily="18" charset="0"/>
            </a:endParaRPr>
          </a:p>
          <a:p>
            <a:pPr lvl="1" indent="-342900" algn="just">
              <a:spcBef>
                <a:spcPts val="200"/>
              </a:spcBef>
              <a:spcAft>
                <a:spcPts val="200"/>
              </a:spcAft>
              <a:buFont typeface="Symbol" panose="05050102010706020507" pitchFamily="18" charset="2"/>
              <a:buChar char=""/>
            </a:pPr>
            <a:r>
              <a:rPr lang="en-GB" sz="1400" kern="1400" dirty="0">
                <a:cs typeface="Times New Roman" panose="02020603050405020304" pitchFamily="18" charset="0"/>
              </a:rPr>
              <a:t>Yoke squareness, defied as the difference between the left and right (DV1 – DV2) or top and bottom (DH1 – DH2) dimensions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CA3B67-F84F-2BD9-FB56-F8A288A0EA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6" name="Picture 5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0B57DBD6-9EB5-AAA0-17FB-9F8B5AD267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4073552"/>
            <a:ext cx="4257040" cy="2159635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6226C3A-DD08-38F7-CBCB-744AFAC40AF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7377"/>
          <a:stretch/>
        </p:blipFill>
        <p:spPr>
          <a:xfrm>
            <a:off x="6584102" y="1385684"/>
            <a:ext cx="2462698" cy="4826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51237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A5CC28D-8AE0-D5D1-B301-D5E63A9F9B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92917" y="2276873"/>
            <a:ext cx="5866654" cy="217041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8B1ACE4-34AB-2956-D445-453DB378E6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Yoke cavity size (vertical sub-assembly)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7AD406-32C3-AD77-AD00-47CF498021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69E5349-8C30-ECD2-82AD-AFB6738BE86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292917" y="4581128"/>
            <a:ext cx="5875181" cy="2107402"/>
          </a:xfrm>
          <a:prstGeom prst="rect">
            <a:avLst/>
          </a:prstGeom>
        </p:spPr>
      </p:pic>
      <p:pic>
        <p:nvPicPr>
          <p:cNvPr id="9" name="Picture 8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6A59BA97-A858-CC58-77F9-1BEB9D2CEB5B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6" r="54502" b="11594"/>
          <a:stretch/>
        </p:blipFill>
        <p:spPr bwMode="auto">
          <a:xfrm>
            <a:off x="6743266" y="1032725"/>
            <a:ext cx="2011645" cy="2047106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CAA35ACF-1B9F-16A5-E368-287538125A2C}"/>
              </a:ext>
            </a:extLst>
          </p:cNvPr>
          <p:cNvSpPr txBox="1">
            <a:spLocks/>
          </p:cNvSpPr>
          <p:nvPr/>
        </p:nvSpPr>
        <p:spPr>
          <a:xfrm>
            <a:off x="612000" y="1297226"/>
            <a:ext cx="4536064" cy="134639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/>
              <a:t>Yoke cavity size within targets</a:t>
            </a:r>
          </a:p>
          <a:p>
            <a:endParaRPr lang="en-US" sz="1200" u="sng" dirty="0"/>
          </a:p>
          <a:p>
            <a:pPr lvl="1" indent="-342900" algn="just">
              <a:spcBef>
                <a:spcPts val="200"/>
              </a:spcBef>
              <a:buFont typeface="Symbol" panose="05050102010706020507" pitchFamily="18" charset="2"/>
              <a:buChar char=""/>
            </a:pPr>
            <a:r>
              <a:rPr lang="en-GB" sz="1200" b="1" kern="1400" dirty="0">
                <a:ea typeface="Times New Roman" panose="02020603050405020304" pitchFamily="18" charset="0"/>
                <a:cs typeface="Times New Roman" panose="02020603050405020304" pitchFamily="18" charset="0"/>
              </a:rPr>
              <a:t>The average vertical and horizontal yoke cavity dimensions </a:t>
            </a:r>
            <a:r>
              <a:rPr lang="en-GB" sz="1200" kern="1400" dirty="0">
                <a:ea typeface="Times New Roman" panose="02020603050405020304" pitchFamily="18" charset="0"/>
                <a:cs typeface="Times New Roman" panose="02020603050405020304" pitchFamily="18" charset="0"/>
              </a:rPr>
              <a:t>at each cross-section </a:t>
            </a:r>
            <a:r>
              <a:rPr lang="en-GB" sz="1200" b="1" kern="1400" dirty="0">
                <a:ea typeface="Times New Roman" panose="02020603050405020304" pitchFamily="18" charset="0"/>
                <a:cs typeface="Times New Roman" panose="02020603050405020304" pitchFamily="18" charset="0"/>
              </a:rPr>
              <a:t>shall be within +385.125 -0.125/+0.275 mm along the module length. </a:t>
            </a:r>
          </a:p>
          <a:p>
            <a:pPr lvl="1" indent="-342900" algn="just">
              <a:spcBef>
                <a:spcPts val="200"/>
              </a:spcBef>
              <a:buFont typeface="Symbol" panose="05050102010706020507" pitchFamily="18" charset="2"/>
              <a:buChar char=""/>
            </a:pPr>
            <a:endParaRPr lang="en-GB" sz="1200" kern="14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12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4B38E7E-0FE5-433C-63AB-783BE87AD9DC}"/>
              </a:ext>
            </a:extLst>
          </p:cNvPr>
          <p:cNvSpPr/>
          <p:nvPr/>
        </p:nvSpPr>
        <p:spPr>
          <a:xfrm>
            <a:off x="5436096" y="2852936"/>
            <a:ext cx="691531" cy="857820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67F0150-0C1C-19E0-FC08-AAFBC588EA99}"/>
              </a:ext>
            </a:extLst>
          </p:cNvPr>
          <p:cNvSpPr/>
          <p:nvPr/>
        </p:nvSpPr>
        <p:spPr>
          <a:xfrm>
            <a:off x="5425603" y="4998020"/>
            <a:ext cx="691531" cy="857820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71257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06386E-63DA-11C4-2C57-C4EB6AE81A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0659" y="209083"/>
            <a:ext cx="7920000" cy="720000"/>
          </a:xfrm>
        </p:spPr>
        <p:txBody>
          <a:bodyPr/>
          <a:lstStyle/>
          <a:p>
            <a:r>
              <a:rPr lang="en-US" dirty="0"/>
              <a:t>Yoke cavity size (vertical sub-assembly)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711806-3AE9-47CB-0FB4-5131D29AF2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9930" y="975519"/>
            <a:ext cx="7097445" cy="720000"/>
          </a:xfrm>
        </p:spPr>
        <p:txBody>
          <a:bodyPr>
            <a:normAutofit/>
          </a:bodyPr>
          <a:lstStyle/>
          <a:p>
            <a:r>
              <a:rPr lang="en-US" sz="1100" dirty="0"/>
              <a:t>Squareness and uniformity</a:t>
            </a:r>
          </a:p>
          <a:p>
            <a:pPr lvl="1" indent="-342900" algn="just">
              <a:spcBef>
                <a:spcPts val="200"/>
              </a:spcBef>
              <a:buFont typeface="Symbol" panose="05050102010706020507" pitchFamily="18" charset="2"/>
              <a:buChar char=""/>
            </a:pPr>
            <a:r>
              <a:rPr lang="en-GB" sz="1050" b="1" kern="1400" dirty="0">
                <a:ea typeface="Times New Roman" panose="02020603050405020304" pitchFamily="18" charset="0"/>
                <a:cs typeface="Times New Roman" panose="02020603050405020304" pitchFamily="18" charset="0"/>
              </a:rPr>
              <a:t>The average vertical and horizontal uniformity </a:t>
            </a:r>
            <a:r>
              <a:rPr lang="en-GB" sz="1050" kern="1400" dirty="0">
                <a:ea typeface="Times New Roman" panose="02020603050405020304" pitchFamily="18" charset="0"/>
                <a:cs typeface="Times New Roman" panose="02020603050405020304" pitchFamily="18" charset="0"/>
              </a:rPr>
              <a:t>at each cross-section </a:t>
            </a:r>
            <a:r>
              <a:rPr lang="en-GB" sz="1050" b="1" kern="1400" dirty="0">
                <a:ea typeface="Times New Roman" panose="02020603050405020304" pitchFamily="18" charset="0"/>
                <a:cs typeface="Times New Roman" panose="02020603050405020304" pitchFamily="18" charset="0"/>
              </a:rPr>
              <a:t>shall be within -0.15/+0.15 mm.</a:t>
            </a:r>
            <a:endParaRPr lang="en-GB" sz="1050" kern="14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indent="-342900" algn="just">
              <a:spcBef>
                <a:spcPts val="200"/>
              </a:spcBef>
              <a:spcAft>
                <a:spcPts val="200"/>
              </a:spcAft>
              <a:buFont typeface="Symbol" panose="05050102010706020507" pitchFamily="18" charset="2"/>
              <a:buChar char=""/>
            </a:pPr>
            <a:r>
              <a:rPr lang="en-GB" sz="1050" b="1" kern="1400" dirty="0">
                <a:ea typeface="Times New Roman" panose="02020603050405020304" pitchFamily="18" charset="0"/>
                <a:cs typeface="Times New Roman" panose="02020603050405020304" pitchFamily="18" charset="0"/>
              </a:rPr>
              <a:t>The average vertical and horizontal squareness </a:t>
            </a:r>
            <a:r>
              <a:rPr lang="en-GB" sz="1050" kern="1400" dirty="0">
                <a:ea typeface="Times New Roman" panose="02020603050405020304" pitchFamily="18" charset="0"/>
                <a:cs typeface="Times New Roman" panose="02020603050405020304" pitchFamily="18" charset="0"/>
              </a:rPr>
              <a:t>at each cross-section </a:t>
            </a:r>
            <a:r>
              <a:rPr lang="en-GB" sz="1050" b="1" kern="1400" dirty="0">
                <a:ea typeface="Times New Roman" panose="02020603050405020304" pitchFamily="18" charset="0"/>
                <a:cs typeface="Times New Roman" panose="02020603050405020304" pitchFamily="18" charset="0"/>
              </a:rPr>
              <a:t>shall be within -0.10/+0.10 mm.</a:t>
            </a:r>
          </a:p>
          <a:p>
            <a:endParaRPr lang="en-GB" sz="11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89E017-4E24-9051-9901-B36C680475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CA949EA-9587-863C-2866-06B162243E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38154" y="4057106"/>
            <a:ext cx="4443375" cy="160289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250054B-E219-97A3-11F8-D532BCEAE46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4721139" y="4053495"/>
            <a:ext cx="4368191" cy="16101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00ACE98-2ACE-7452-ACE0-06159BE3F32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4721139" y="1996221"/>
            <a:ext cx="4354149" cy="155479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9DD73DD-146C-FCE1-743C-2DD744D08BC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350398" y="2053144"/>
            <a:ext cx="4229262" cy="149329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C404BEA-FEFB-796B-997B-FCE1CABDC754}"/>
              </a:ext>
            </a:extLst>
          </p:cNvPr>
          <p:cNvSpPr txBox="1"/>
          <p:nvPr/>
        </p:nvSpPr>
        <p:spPr>
          <a:xfrm rot="16200000">
            <a:off x="-612893" y="2521116"/>
            <a:ext cx="141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Squareness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036E30C-CB8B-7AC0-02AD-4533C0F3956E}"/>
              </a:ext>
            </a:extLst>
          </p:cNvPr>
          <p:cNvSpPr txBox="1"/>
          <p:nvPr/>
        </p:nvSpPr>
        <p:spPr>
          <a:xfrm rot="16200000">
            <a:off x="-479868" y="4477797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Uniformity</a:t>
            </a:r>
            <a:endParaRPr lang="en-GB" dirty="0"/>
          </a:p>
        </p:txBody>
      </p:sp>
      <p:pic>
        <p:nvPicPr>
          <p:cNvPr id="15" name="Picture 14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50B0660A-2F13-EDD8-21BB-0E6753F2D537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6" r="54502" b="11594"/>
          <a:stretch/>
        </p:blipFill>
        <p:spPr bwMode="auto">
          <a:xfrm>
            <a:off x="7473704" y="164203"/>
            <a:ext cx="1600585" cy="16288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DA5569A-079C-C7F7-0FFB-8937B1D3B8A9}"/>
              </a:ext>
            </a:extLst>
          </p:cNvPr>
          <p:cNvSpPr txBox="1"/>
          <p:nvPr/>
        </p:nvSpPr>
        <p:spPr>
          <a:xfrm>
            <a:off x="4932360" y="1909839"/>
            <a:ext cx="79861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DH1-DH2</a:t>
            </a:r>
            <a:endParaRPr lang="en-GB" sz="105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36E4FD3-6B25-8F73-A170-A64533EE0F53}"/>
              </a:ext>
            </a:extLst>
          </p:cNvPr>
          <p:cNvSpPr txBox="1"/>
          <p:nvPr/>
        </p:nvSpPr>
        <p:spPr>
          <a:xfrm>
            <a:off x="813730" y="1786728"/>
            <a:ext cx="76335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DV1-DV2</a:t>
            </a:r>
            <a:endParaRPr lang="en-GB" sz="105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955AABE-AC1D-7C8A-A8FC-673018D87B5F}"/>
              </a:ext>
            </a:extLst>
          </p:cNvPr>
          <p:cNvSpPr txBox="1"/>
          <p:nvPr/>
        </p:nvSpPr>
        <p:spPr>
          <a:xfrm>
            <a:off x="4968782" y="4014428"/>
            <a:ext cx="4575778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(DH1 + DH2)/2 – </a:t>
            </a:r>
            <a:r>
              <a:rPr lang="en-GB" sz="900" kern="1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ave</a:t>
            </a:r>
            <a:r>
              <a:rPr lang="en-GB" sz="900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((DH1 + DH2)/2 )</a:t>
            </a:r>
            <a:endParaRPr lang="en-GB" sz="9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94789EF-4843-600B-BD5E-54A12C0B431E}"/>
              </a:ext>
            </a:extLst>
          </p:cNvPr>
          <p:cNvSpPr txBox="1"/>
          <p:nvPr/>
        </p:nvSpPr>
        <p:spPr>
          <a:xfrm>
            <a:off x="653817" y="4047494"/>
            <a:ext cx="4575778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(DV1 + DV2)/2 – </a:t>
            </a:r>
            <a:r>
              <a:rPr lang="en-GB" sz="900" kern="1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ave</a:t>
            </a:r>
            <a:r>
              <a:rPr lang="en-GB" sz="900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((DV1 + DV2)/2 )</a:t>
            </a:r>
            <a:endParaRPr lang="en-GB" sz="9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F46BA16-AAF1-E7B5-674C-E44EE6BCBD0F}"/>
              </a:ext>
            </a:extLst>
          </p:cNvPr>
          <p:cNvSpPr/>
          <p:nvPr/>
        </p:nvSpPr>
        <p:spPr>
          <a:xfrm>
            <a:off x="8532439" y="2294368"/>
            <a:ext cx="536115" cy="857820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2477625-C527-81B7-EBDC-4966E4C7C865}"/>
              </a:ext>
            </a:extLst>
          </p:cNvPr>
          <p:cNvSpPr/>
          <p:nvPr/>
        </p:nvSpPr>
        <p:spPr>
          <a:xfrm>
            <a:off x="4035806" y="2276872"/>
            <a:ext cx="526525" cy="857820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BB1D238-EB15-78F4-74D4-42EF666014B3}"/>
              </a:ext>
            </a:extLst>
          </p:cNvPr>
          <p:cNvSpPr/>
          <p:nvPr/>
        </p:nvSpPr>
        <p:spPr>
          <a:xfrm>
            <a:off x="4127804" y="4308843"/>
            <a:ext cx="550805" cy="912044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80AFFC5-D2A6-9A07-0C88-AB64238EEF73}"/>
              </a:ext>
            </a:extLst>
          </p:cNvPr>
          <p:cNvSpPr/>
          <p:nvPr/>
        </p:nvSpPr>
        <p:spPr>
          <a:xfrm>
            <a:off x="8532439" y="4365104"/>
            <a:ext cx="514361" cy="857820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1123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8B1987-585B-ADB3-E4C7-A551710B50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Vertical yoke-shell sub-assembly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4F1093-6CEB-4DB3-691A-280B00243B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Strain and bladder pressure within targets</a:t>
            </a:r>
          </a:p>
          <a:p>
            <a:pPr lvl="1"/>
            <a:r>
              <a:rPr lang="en-US" sz="1600" dirty="0"/>
              <a:t>Yoke keys were 12.1 mm thick in all the cases below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593A1B-5305-E475-E01E-25DC7D64E0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07322E3-43CD-CC29-7067-884DA5D6D1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049496" y="2218115"/>
            <a:ext cx="7045007" cy="3312148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4CD62083-58E3-5F48-6BAC-50F9A8467E00}"/>
              </a:ext>
            </a:extLst>
          </p:cNvPr>
          <p:cNvSpPr/>
          <p:nvPr/>
        </p:nvSpPr>
        <p:spPr>
          <a:xfrm>
            <a:off x="7308304" y="2708920"/>
            <a:ext cx="648072" cy="1742859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76191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0157398-F9BB-FF99-235F-30582DF634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 bwMode="auto">
          <a:xfrm>
            <a:off x="152083" y="3586458"/>
            <a:ext cx="4110824" cy="3091542"/>
          </a:xfrm>
          <a:prstGeom prst="rect">
            <a:avLst/>
          </a:prstGeom>
          <a:noFill/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34CAD4F-14DD-43ED-1A93-67898BFFD6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Horizontal yoke-shell assembly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94B1F1-0175-1717-6C52-A0E267BAF6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4803" y="1014370"/>
            <a:ext cx="4939285" cy="2300261"/>
          </a:xfrm>
        </p:spPr>
        <p:txBody>
          <a:bodyPr>
            <a:normAutofit lnSpcReduction="10000"/>
          </a:bodyPr>
          <a:lstStyle/>
          <a:p>
            <a:r>
              <a:rPr lang="en-GB" sz="1600" b="1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average developed length in the middle of each shell shall be 1929.4 -0.2/+0.3 mm. </a:t>
            </a:r>
          </a:p>
          <a:p>
            <a:pPr lvl="1"/>
            <a:r>
              <a:rPr lang="en-GB" sz="1200" kern="14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The developed length in relax state is </a:t>
            </a:r>
            <a:r>
              <a:rPr lang="en-GB" sz="1200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1928.9</a:t>
            </a:r>
            <a:r>
              <a:rPr lang="en-GB" sz="1200" kern="1400" baseline="300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-0/+0.3</a:t>
            </a:r>
            <a:r>
              <a:rPr lang="en-GB" sz="1200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 mm</a:t>
            </a:r>
            <a:r>
              <a:rPr lang="en-GB" sz="1200" kern="14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and the increase of </a:t>
            </a:r>
            <a:r>
              <a:rPr lang="en-GB" sz="1200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circumference for 12.1 mm yoke key is 0.4 mm. </a:t>
            </a:r>
          </a:p>
          <a:p>
            <a:r>
              <a:rPr lang="en-GB" sz="1600" b="1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minimum average gap between aluminium shells of adjacent modules shall be 0.2 mm</a:t>
            </a:r>
          </a:p>
          <a:p>
            <a:r>
              <a:rPr lang="en-GB" sz="1600" kern="1400" dirty="0">
                <a:latin typeface="Calibri" panose="020F0502020204030204" pitchFamily="34" charset="0"/>
                <a:cs typeface="Calibri" panose="020F0502020204030204" pitchFamily="34" charset="0"/>
              </a:rPr>
              <a:t>Yoke cavity is measured again once the modules are assembled, and shall be consistent with the vertical yoke-shell subassembly measurements</a:t>
            </a:r>
          </a:p>
          <a:p>
            <a:r>
              <a:rPr lang="en-GB" sz="1600" kern="1400" dirty="0">
                <a:latin typeface="Calibri" panose="020F0502020204030204" pitchFamily="34" charset="0"/>
                <a:cs typeface="Calibri" panose="020F0502020204030204" pitchFamily="34" charset="0"/>
              </a:rPr>
              <a:t>The total length of the structure shall be 7521 ± 5 mm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490CD3-F53A-CEAB-7A4C-39C3938662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F10425D-EF96-1F1C-7F36-301AEA7885B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4497164" y="3624396"/>
            <a:ext cx="4335609" cy="2981631"/>
          </a:xfrm>
          <a:prstGeom prst="rect">
            <a:avLst/>
          </a:prstGeom>
        </p:spPr>
      </p:pic>
      <p:pic>
        <p:nvPicPr>
          <p:cNvPr id="14" name="Picture 13" descr="A close-up of a syringe&#10;&#10;Description automatically generated with medium confidence">
            <a:extLst>
              <a:ext uri="{FF2B5EF4-FFF2-40B4-BE49-F238E27FC236}">
                <a16:creationId xmlns:a16="http://schemas.microsoft.com/office/drawing/2014/main" id="{9D61EA9A-2D1D-3A17-5CA7-FFE5F776B0F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6424" y="1197124"/>
            <a:ext cx="3752396" cy="2117506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CB095357-70EE-15B7-DAA7-746A56FE88B0}"/>
              </a:ext>
            </a:extLst>
          </p:cNvPr>
          <p:cNvSpPr/>
          <p:nvPr/>
        </p:nvSpPr>
        <p:spPr>
          <a:xfrm>
            <a:off x="6717490" y="4051268"/>
            <a:ext cx="575558" cy="216051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69B2E88-03AE-44FB-91A0-32E41C26ABBA}"/>
              </a:ext>
            </a:extLst>
          </p:cNvPr>
          <p:cNvSpPr/>
          <p:nvPr/>
        </p:nvSpPr>
        <p:spPr>
          <a:xfrm>
            <a:off x="1838257" y="4250085"/>
            <a:ext cx="575558" cy="212223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 descr="A picture containing indoor, engine&#10;&#10;Description automatically generated">
            <a:extLst>
              <a:ext uri="{FF2B5EF4-FFF2-40B4-BE49-F238E27FC236}">
                <a16:creationId xmlns:a16="http://schemas.microsoft.com/office/drawing/2014/main" id="{A5B1DD95-5E5F-DC7D-446D-62774CA24F1C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56" t="21038" r="15246" b="11785"/>
          <a:stretch/>
        </p:blipFill>
        <p:spPr bwMode="auto">
          <a:xfrm rot="5400000">
            <a:off x="5241505" y="1179686"/>
            <a:ext cx="1325284" cy="93610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8975131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7E86AD-4FC6-49F3-8CA1-5C2B4F3FDB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21D024-4C12-4D38-8942-23B2BAF418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solidFill>
                  <a:schemeClr val="bg1">
                    <a:lumMod val="65000"/>
                  </a:schemeClr>
                </a:solidFill>
              </a:rPr>
              <a:t>Yoke shell sub-assembly</a:t>
            </a:r>
          </a:p>
          <a:p>
            <a:pPr lvl="1"/>
            <a:r>
              <a:rPr lang="en-US" sz="2000" dirty="0">
                <a:solidFill>
                  <a:schemeClr val="bg1">
                    <a:lumMod val="65000"/>
                  </a:schemeClr>
                </a:solidFill>
              </a:rPr>
              <a:t>Vertical sub-assembly (yoke-shell modules)</a:t>
            </a:r>
          </a:p>
          <a:p>
            <a:pPr lvl="1"/>
            <a:r>
              <a:rPr lang="en-US" sz="2000" dirty="0">
                <a:solidFill>
                  <a:schemeClr val="bg1">
                    <a:lumMod val="65000"/>
                  </a:schemeClr>
                </a:solidFill>
              </a:rPr>
              <a:t>Horizontal sub-assembly</a:t>
            </a:r>
          </a:p>
          <a:p>
            <a:r>
              <a:rPr lang="en-US" sz="2400" dirty="0"/>
              <a:t>Coil pack sub-assembly</a:t>
            </a:r>
          </a:p>
          <a:p>
            <a:pPr lvl="1"/>
            <a:r>
              <a:rPr lang="en-US" sz="2000" dirty="0"/>
              <a:t>Radial coil pack size</a:t>
            </a:r>
          </a:p>
          <a:p>
            <a:pPr lvl="1"/>
            <a:r>
              <a:rPr lang="en-US" sz="2000" dirty="0"/>
              <a:t>Pole-key gap</a:t>
            </a:r>
          </a:p>
          <a:p>
            <a:pPr lvl="1"/>
            <a:r>
              <a:rPr lang="en-US" sz="2000" dirty="0"/>
              <a:t>Coil pack squareness</a:t>
            </a:r>
          </a:p>
          <a:p>
            <a:pPr lvl="1"/>
            <a:r>
              <a:rPr lang="en-US" sz="2000" dirty="0"/>
              <a:t>Magnetic measurements after coil pack insertion </a:t>
            </a:r>
          </a:p>
          <a:p>
            <a:pPr lvl="1"/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401677-48C5-4BD5-9DEC-A7F482A021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5AC055B-2A86-B176-C67D-8480068F3903}"/>
              </a:ext>
            </a:extLst>
          </p:cNvPr>
          <p:cNvSpPr/>
          <p:nvPr/>
        </p:nvSpPr>
        <p:spPr>
          <a:xfrm>
            <a:off x="6923112" y="2996952"/>
            <a:ext cx="1763688" cy="576064"/>
          </a:xfrm>
          <a:prstGeom prst="rect">
            <a:avLst/>
          </a:prstGeom>
          <a:solidFill>
            <a:srgbClr val="CCFFCC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Completed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7265714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 xsi:nil="true"/>
    <Note xmlns="8946e33d-fd2f-4ae4-8ee9-d90c129cdf9e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DA649C1-7B00-4ECC-98F2-E673362ECA3E}">
  <ds:schemaRefs>
    <ds:schemaRef ds:uri="http://www.w3.org/XML/1998/namespace"/>
    <ds:schemaRef ds:uri="http://schemas.microsoft.com/office/2006/documentManagement/types"/>
    <ds:schemaRef ds:uri="http://purl.org/dc/dcmitype/"/>
    <ds:schemaRef ds:uri="8946e33d-fd2f-4ae4-8ee9-d90c129cdf9e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http://schemas.microsoft.com/office/2006/metadata/propertie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9A55C745-3429-4486-A126-60D7C77FAA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B3DAAED-59EA-473F-8797-807F21F6E6D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7295</TotalTime>
  <Words>768</Words>
  <Application>Microsoft Office PowerPoint</Application>
  <PresentationFormat>On-screen Show (4:3)</PresentationFormat>
  <Paragraphs>97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Arial</vt:lpstr>
      <vt:lpstr>Calibri</vt:lpstr>
      <vt:lpstr>Roboto</vt:lpstr>
      <vt:lpstr>Symbol</vt:lpstr>
      <vt:lpstr>Times New Roman</vt:lpstr>
      <vt:lpstr>Wingdings</vt:lpstr>
      <vt:lpstr>Thème Office</vt:lpstr>
      <vt:lpstr>Technical Meeting on MQXFB07:  Assembly Observables</vt:lpstr>
      <vt:lpstr>Outline</vt:lpstr>
      <vt:lpstr>Outline</vt:lpstr>
      <vt:lpstr>Yoke-shell modules</vt:lpstr>
      <vt:lpstr>Yoke cavity size (vertical sub-assembly)</vt:lpstr>
      <vt:lpstr>Yoke cavity size (vertical sub-assembly)</vt:lpstr>
      <vt:lpstr>Vertical yoke-shell sub-assembly</vt:lpstr>
      <vt:lpstr>Horizontal yoke-shell assembly</vt:lpstr>
      <vt:lpstr>Outline</vt:lpstr>
      <vt:lpstr>Coil pack radial size</vt:lpstr>
      <vt:lpstr>Pole-key gap</vt:lpstr>
      <vt:lpstr>Coil pack geometrical measurements</vt:lpstr>
      <vt:lpstr>Coilpack external measurements  Comparison</vt:lpstr>
      <vt:lpstr>Coilpack external measurements  Comparison</vt:lpstr>
      <vt:lpstr>Magnetic measurements after coil pack insertion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MQXFB01 Coils:  Coil fabrication, manufacturing data and NC</dc:title>
  <dc:creator>Susana Izquierdo Bermudez</dc:creator>
  <cp:lastModifiedBy>Penelope Matilde Quassolo</cp:lastModifiedBy>
  <cp:revision>305</cp:revision>
  <cp:lastPrinted>2023-04-25T10:35:52Z</cp:lastPrinted>
  <dcterms:created xsi:type="dcterms:W3CDTF">2020-10-16T13:36:16Z</dcterms:created>
  <dcterms:modified xsi:type="dcterms:W3CDTF">2024-09-11T09:39:33Z</dcterms:modified>
</cp:coreProperties>
</file>