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E805B-44E8-4FB7-B972-08AF15D4C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36DF4-D852-4197-68FB-9BCFC8F132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1DCD8-33C5-210A-75BD-201FFD6B2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0D19D-2EF9-E7B8-74B6-9B2A8393A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8BCFB-203C-3845-8559-FB3F2BB0D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30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0314-FE05-CF21-2971-3DF8D9BFC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1409F-1C21-3312-C9EA-4BED5293F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921DC-12F2-2547-3488-2B069586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8BF2B-8323-F4DC-AFC0-9D3485A05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64596-8DA4-8E7B-88EF-B70088493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1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985D51-A7FE-3634-8F69-B5C14D171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BA024-DD73-3DC9-010D-F72C9207D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751B1-A76D-33B6-6D70-76E45DB0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356C0-AAC7-CD70-6D99-6CA71C81C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CF187-DACF-294A-095F-13AF6213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91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69BD0-D4B9-248A-7397-05847DA5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2FDE0-DFC8-26D4-1DB0-A7D0733AD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B8C59-DE2B-6FF3-AF27-F38FB5405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E6A99-08F5-5A09-AFBA-3D515B22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52029-24DA-AD5E-6AA9-29A305866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30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09968-57E4-10AC-5A8C-721E1E57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259B1-FCE7-6602-5A05-786F61DBF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4F123-E995-E63C-FDDB-8A45E178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5346C-F099-C9EB-235B-B2C8AD1D2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76D78-312C-47D1-4881-84EDCE47B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AA146-164D-9204-9134-357C0F8BA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F9806-A9D9-298E-22BA-D09562EDC8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5AD2E-941B-DFA4-1C22-BB172D1A3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F4E9DF-DB0B-578F-6B0E-7A3840EA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C1C5B1-24FA-BDFE-5E87-5963A5A51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6DB417-FD9C-7695-4090-D20DE0AA9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25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AB832-E90F-F3AB-1D0F-AD24CC6C6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C7D32-08E7-D342-3383-C9E365DCC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0C5A5-20DA-D17B-1446-0137C80CE4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0FB699-B6FA-5B00-58BE-FCD6E3B9A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BF9C29-0E66-1537-837A-B36ED8697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255735-6F40-6408-2EE0-E8EDE7721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B52447-097B-DA48-77BA-5E8BB168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2EAAC-72B8-F90F-029C-C497F641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5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C2CBD-A5D2-609C-E75F-DBE49BA9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288351-16D2-7273-AA3B-A9B05743A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4C701-2AD7-BC6E-AF10-AF34B8C1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F91FA-B526-83C2-53E6-0BC9AB78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13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C440DE-8F1A-5F1E-F281-08E15EDEC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E926B8-E73A-1BB2-CCE4-B5FCFD2D6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D3D0D-270F-55B4-5D9F-63317C744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64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7687A-9377-9E5E-59A8-8940F79F3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6D202-8F0F-58DB-7324-419D05D3B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7A322F-7CDE-34F6-C7D8-9C19F7CC3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13AFA-55C9-8ED4-488A-41263B02E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B0AF7-27FB-6731-D0BA-69AB4847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A6F3AD-6F0B-1762-4073-551B4F8C0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76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38C60-F457-C710-C7BE-BEEFE7DE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F55C7-E953-318E-4532-E85B5EC1A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4F421-4CEF-26CC-27BD-825E7B94A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AD3F0-8ABD-FC77-8084-F4E6E8B32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93ADC-1FFA-ED97-F2F7-56929629B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1B89C-DE3F-F293-9A4B-E80DAEAA1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2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DF2A2-25DA-ED9F-2693-B0E184650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8AAB9-9ED9-3F2C-4E23-7404E86C2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D1A14-FC01-CBE3-F70F-04FE316F9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186BF2-7972-45CB-A676-0C3FC2A4AE08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8E89A-A988-E420-D2EB-9A0045AC0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3E8D4-161D-604F-711F-B83993AC5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E37C5-0317-415D-ADC4-A94B4756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88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60EE66E-6B38-6681-80EB-F2BCF8728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95182" cy="1527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0F6990-2050-31D7-9C97-B36533903D5D}"/>
              </a:ext>
            </a:extLst>
          </p:cNvPr>
          <p:cNvSpPr txBox="1"/>
          <p:nvPr/>
        </p:nvSpPr>
        <p:spPr>
          <a:xfrm>
            <a:off x="110228" y="1669866"/>
            <a:ext cx="12081772" cy="4923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7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Welcome to the </a:t>
            </a:r>
            <a:r>
              <a:rPr lang="en-GB" sz="2800" b="1" dirty="0"/>
              <a:t>second </a:t>
            </a:r>
            <a:r>
              <a:rPr lang="en-GB" sz="2800" b="1" dirty="0" err="1"/>
              <a:t>HiTAT</a:t>
            </a:r>
            <a:r>
              <a:rPr lang="en-GB" sz="2800" b="1" dirty="0"/>
              <a:t> Workshop </a:t>
            </a:r>
            <a:r>
              <a:rPr lang="en-GB" sz="2800" dirty="0"/>
              <a:t>on </a:t>
            </a:r>
            <a:r>
              <a:rPr lang="en-GB" sz="2800" b="1" dirty="0"/>
              <a:t>High Temperature Superconductors for accelerator technology</a:t>
            </a:r>
          </a:p>
          <a:p>
            <a:pPr marL="285750" indent="-285750">
              <a:lnSpc>
                <a:spcPts val="27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The main </a:t>
            </a:r>
            <a:r>
              <a:rPr lang="en-GB" sz="2800" b="1" dirty="0"/>
              <a:t>focus</a:t>
            </a:r>
            <a:r>
              <a:rPr lang="en-GB" sz="2800" dirty="0"/>
              <a:t> of this edition is on </a:t>
            </a:r>
            <a:r>
              <a:rPr lang="en-GB" sz="2800" b="1" dirty="0"/>
              <a:t>REBCO</a:t>
            </a:r>
            <a:r>
              <a:rPr lang="en-GB" sz="2800" dirty="0"/>
              <a:t>, though we also have some presentations on </a:t>
            </a:r>
            <a:r>
              <a:rPr lang="en-GB" sz="2800" b="1" dirty="0"/>
              <a:t>BSCCO 2212</a:t>
            </a:r>
          </a:p>
          <a:p>
            <a:pPr marL="285750" indent="-285750">
              <a:lnSpc>
                <a:spcPts val="27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The </a:t>
            </a:r>
            <a:r>
              <a:rPr lang="en-GB" sz="2800" b="1" dirty="0"/>
              <a:t>first Workshop </a:t>
            </a:r>
            <a:r>
              <a:rPr lang="en-GB" sz="2800" dirty="0"/>
              <a:t>was held </a:t>
            </a:r>
            <a:r>
              <a:rPr lang="en-GB" sz="2800" b="1" dirty="0"/>
              <a:t>at CERN </a:t>
            </a:r>
            <a:r>
              <a:rPr lang="en-GB" sz="2800" dirty="0"/>
              <a:t>in March </a:t>
            </a:r>
            <a:r>
              <a:rPr lang="en-GB" sz="2800" b="1" dirty="0"/>
              <a:t>2023</a:t>
            </a:r>
            <a:r>
              <a:rPr lang="en-GB" sz="2800" dirty="0"/>
              <a:t>, and this year’s meeting continues the discussion with a stronger emphasis on applications and technology development</a:t>
            </a:r>
          </a:p>
          <a:p>
            <a:pPr marL="285750" indent="-285750">
              <a:lnSpc>
                <a:spcPts val="27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The </a:t>
            </a:r>
            <a:r>
              <a:rPr lang="en-GB" sz="2800" b="1" dirty="0"/>
              <a:t>goal</a:t>
            </a:r>
            <a:r>
              <a:rPr lang="en-GB" sz="2800" dirty="0"/>
              <a:t> of this workshop is to </a:t>
            </a:r>
            <a:r>
              <a:rPr lang="en-GB" sz="2800" b="1" dirty="0"/>
              <a:t>exchange recent results, identify </a:t>
            </a:r>
            <a:r>
              <a:rPr lang="en-GB" sz="2800" dirty="0"/>
              <a:t>and</a:t>
            </a:r>
            <a:r>
              <a:rPr lang="en-GB" sz="2800" b="1" dirty="0"/>
              <a:t> discuss common challenges</a:t>
            </a:r>
            <a:r>
              <a:rPr lang="en-GB" sz="2800" dirty="0"/>
              <a:t> among experts in the field. </a:t>
            </a:r>
            <a:r>
              <a:rPr lang="en-GB" sz="2800" b="1" dirty="0"/>
              <a:t>Open discussions </a:t>
            </a:r>
            <a:r>
              <a:rPr lang="en-GB" sz="2800" dirty="0"/>
              <a:t>are </a:t>
            </a:r>
            <a:r>
              <a:rPr lang="en-GB" sz="2800" b="1" dirty="0"/>
              <a:t>encouraged </a:t>
            </a:r>
            <a:r>
              <a:rPr lang="en-GB" sz="2800" dirty="0"/>
              <a:t>throughout the sessions</a:t>
            </a:r>
          </a:p>
          <a:p>
            <a:pPr marL="28575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Participation is primarily </a:t>
            </a:r>
            <a:r>
              <a:rPr lang="en-GB" sz="2800" b="1" dirty="0"/>
              <a:t>in-person</a:t>
            </a:r>
            <a:r>
              <a:rPr lang="en-GB" sz="2800" dirty="0"/>
              <a:t>, but we have </a:t>
            </a:r>
            <a:r>
              <a:rPr lang="en-GB" sz="2800" b="1" dirty="0"/>
              <a:t>Zoom connections </a:t>
            </a:r>
            <a:r>
              <a:rPr lang="en-GB" sz="2800" dirty="0"/>
              <a:t>for some colleagues in the USA who were unable to travel</a:t>
            </a:r>
          </a:p>
        </p:txBody>
      </p:sp>
    </p:spTree>
    <p:extLst>
      <p:ext uri="{BB962C8B-B14F-4D97-AF65-F5344CB8AC3E}">
        <p14:creationId xmlns:p14="http://schemas.microsoft.com/office/powerpoint/2010/main" val="122458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401E9-EB88-0DBF-F560-4E5246D0F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1151" y="1538868"/>
            <a:ext cx="8194288" cy="5220732"/>
          </a:xfrm>
        </p:spPr>
        <p:txBody>
          <a:bodyPr>
            <a:normAutofit lnSpcReduction="10000"/>
          </a:bodyPr>
          <a:lstStyle/>
          <a:p>
            <a:pPr>
              <a:lnSpc>
                <a:spcPts val="2700"/>
              </a:lnSpc>
            </a:pPr>
            <a:r>
              <a:rPr lang="en-GB" dirty="0"/>
              <a:t>For those registered, the </a:t>
            </a:r>
            <a:r>
              <a:rPr lang="en-GB" b="1" dirty="0"/>
              <a:t>Workshop Dinner </a:t>
            </a:r>
            <a:r>
              <a:rPr lang="en-GB" dirty="0"/>
              <a:t>is </a:t>
            </a:r>
            <a:r>
              <a:rPr lang="en-GB" b="1" dirty="0"/>
              <a:t>this evening </a:t>
            </a:r>
            <a:r>
              <a:rPr lang="en-GB" dirty="0"/>
              <a:t>at </a:t>
            </a:r>
            <a:r>
              <a:rPr lang="en-GB" b="1" i="1" dirty="0"/>
              <a:t>Le Lacustre</a:t>
            </a:r>
            <a:r>
              <a:rPr lang="en-GB" dirty="0"/>
              <a:t>, in central Geneva, right by the lake</a:t>
            </a:r>
          </a:p>
          <a:p>
            <a:pPr>
              <a:lnSpc>
                <a:spcPts val="2700"/>
              </a:lnSpc>
            </a:pPr>
            <a:r>
              <a:rPr lang="en-GB" dirty="0"/>
              <a:t>We’ll take the </a:t>
            </a:r>
            <a:r>
              <a:rPr lang="en-GB" b="1" dirty="0"/>
              <a:t>group photo </a:t>
            </a:r>
            <a:r>
              <a:rPr lang="en-GB" dirty="0"/>
              <a:t>this morning, </a:t>
            </a:r>
            <a:r>
              <a:rPr lang="en-GB" b="1" dirty="0"/>
              <a:t>just before the coffee break</a:t>
            </a:r>
          </a:p>
          <a:p>
            <a:pPr>
              <a:lnSpc>
                <a:spcPts val="2700"/>
              </a:lnSpc>
            </a:pPr>
            <a:r>
              <a:rPr lang="en-GB" dirty="0"/>
              <a:t>We are planning to have </a:t>
            </a:r>
            <a:r>
              <a:rPr lang="en-GB" b="1" dirty="0"/>
              <a:t>proceedings</a:t>
            </a:r>
            <a:r>
              <a:rPr lang="en-GB" dirty="0"/>
              <a:t> in the form of short contributions summarizing the talks</a:t>
            </a:r>
          </a:p>
          <a:p>
            <a:pPr>
              <a:lnSpc>
                <a:spcPts val="2700"/>
              </a:lnSpc>
            </a:pPr>
            <a:r>
              <a:rPr lang="en-GB" b="1" dirty="0"/>
              <a:t>Special thanks</a:t>
            </a:r>
            <a:r>
              <a:rPr lang="en-GB" dirty="0"/>
              <a:t> to </a:t>
            </a:r>
            <a:r>
              <a:rPr lang="en-GB" b="1" dirty="0"/>
              <a:t>IFAST, </a:t>
            </a:r>
            <a:r>
              <a:rPr lang="en-GB" dirty="0"/>
              <a:t>a European collaborative project funded by the EU’s Horizon 2020 programme,</a:t>
            </a:r>
            <a:r>
              <a:rPr lang="en-GB" b="1" dirty="0"/>
              <a:t> </a:t>
            </a:r>
            <a:r>
              <a:rPr lang="en-GB" dirty="0"/>
              <a:t>for supporting this Workshop</a:t>
            </a:r>
          </a:p>
          <a:p>
            <a:pPr>
              <a:lnSpc>
                <a:spcPts val="2700"/>
              </a:lnSpc>
            </a:pPr>
            <a:r>
              <a:rPr lang="en-GB" b="1" dirty="0"/>
              <a:t>Special thanks </a:t>
            </a:r>
            <a:r>
              <a:rPr lang="en-GB" dirty="0"/>
              <a:t>to </a:t>
            </a:r>
            <a:r>
              <a:rPr lang="en-GB" b="1" dirty="0"/>
              <a:t>Valerie Brunner</a:t>
            </a:r>
            <a:r>
              <a:rPr lang="en-GB" dirty="0"/>
              <a:t>, the soul of the organization of this Workshop</a:t>
            </a:r>
          </a:p>
          <a:p>
            <a:r>
              <a:rPr lang="en-GB" i="1" dirty="0"/>
              <a:t>Let’s raise the curtain!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8F9FD6-BF14-DE50-160A-AAF4AEE9A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95182" cy="15277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FC3FA2-6A90-3118-395A-EB4DEE6EF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288" y="2032081"/>
            <a:ext cx="3836019" cy="414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36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199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Amalia Ballarino</dc:creator>
  <cp:lastModifiedBy>Amalia Ballarino</cp:lastModifiedBy>
  <cp:revision>11</cp:revision>
  <dcterms:created xsi:type="dcterms:W3CDTF">2025-10-22T13:44:23Z</dcterms:created>
  <dcterms:modified xsi:type="dcterms:W3CDTF">2025-10-22T15:53:57Z</dcterms:modified>
</cp:coreProperties>
</file>