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6" r:id="rId1"/>
  </p:sldMasterIdLst>
  <p:notesMasterIdLst>
    <p:notesMasterId r:id="rId24"/>
  </p:notesMasterIdLst>
  <p:sldIdLst>
    <p:sldId id="2740" r:id="rId2"/>
    <p:sldId id="2878" r:id="rId3"/>
    <p:sldId id="2697" r:id="rId4"/>
    <p:sldId id="2824" r:id="rId5"/>
    <p:sldId id="2848" r:id="rId6"/>
    <p:sldId id="2849" r:id="rId7"/>
    <p:sldId id="2900" r:id="rId8"/>
    <p:sldId id="2909" r:id="rId9"/>
    <p:sldId id="2901" r:id="rId10"/>
    <p:sldId id="2915" r:id="rId11"/>
    <p:sldId id="2858" r:id="rId12"/>
    <p:sldId id="2720" r:id="rId13"/>
    <p:sldId id="2907" r:id="rId14"/>
    <p:sldId id="2867" r:id="rId15"/>
    <p:sldId id="2896" r:id="rId16"/>
    <p:sldId id="2889" r:id="rId17"/>
    <p:sldId id="2784" r:id="rId18"/>
    <p:sldId id="2902" r:id="rId19"/>
    <p:sldId id="2890" r:id="rId20"/>
    <p:sldId id="2891" r:id="rId21"/>
    <p:sldId id="2911" r:id="rId22"/>
    <p:sldId id="2914" r:id="rId23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a Saraco" initials="LS" lastIdx="2" clrIdx="0">
    <p:extLst>
      <p:ext uri="{19B8F6BF-5375-455C-9EA6-DF929625EA0E}">
        <p15:presenceInfo xmlns:p15="http://schemas.microsoft.com/office/powerpoint/2012/main" userId="abb4fce07c78f3e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D19B01"/>
    <a:srgbClr val="EAEAEA"/>
    <a:srgbClr val="CCEDB1"/>
    <a:srgbClr val="CEB104"/>
    <a:srgbClr val="629DD1"/>
    <a:srgbClr val="331C0F"/>
    <a:srgbClr val="4A66AC"/>
    <a:srgbClr val="6EA3C2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5" autoAdjust="0"/>
    <p:restoredTop sz="93111" autoAdjust="0"/>
  </p:normalViewPr>
  <p:slideViewPr>
    <p:cSldViewPr snapToGrid="0">
      <p:cViewPr varScale="1">
        <p:scale>
          <a:sx n="84" d="100"/>
          <a:sy n="84" d="100"/>
        </p:scale>
        <p:origin x="486" y="108"/>
      </p:cViewPr>
      <p:guideLst/>
    </p:cSldViewPr>
  </p:slideViewPr>
  <p:outlineViewPr>
    <p:cViewPr>
      <p:scale>
        <a:sx n="33" d="100"/>
        <a:sy n="33" d="100"/>
      </p:scale>
      <p:origin x="0" y="-84542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-4638"/>
    </p:cViewPr>
  </p:sorterViewPr>
  <p:notesViewPr>
    <p:cSldViewPr snapToGrid="0">
      <p:cViewPr varScale="1">
        <p:scale>
          <a:sx n="65" d="100"/>
          <a:sy n="65" d="100"/>
        </p:scale>
        <p:origin x="3154" y="6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0A18EDB9-5F69-42B9-84D6-20EA9687E254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C5A30921-4961-440C-9996-B9F68C5AC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431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A30921-4961-440C-9996-B9F68C5AC15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3835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037A06-BB72-0037-FA9C-96B2C788B1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3919BD-19B0-0F43-9520-E17EFF0F69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17A45A-DAA8-ED10-946F-508FAEC64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285D1C-1941-B0B9-016B-82C8DBA605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C4B175-93CE-44FA-9F33-F41A63020806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84166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8BFE0F-B1E2-3F94-D9B9-78EAE97869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9CBAD0-3AE5-E67B-BD27-2C4897D5E7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283D35-A438-A9FC-169A-DDB13B6445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BBF464-EA90-83F4-270E-7D64EB1EA4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A30921-4961-440C-9996-B9F68C5AC15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3700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A30921-4961-440C-9996-B9F68C5AC15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3484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3828F-2B06-6056-8B33-2FC66AFD8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0FB8BE7-79F7-EBB8-B904-37B75D58DF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E72C33-88A6-F96A-2D41-CF82F7BCB2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6891F7-8BC8-FD65-5B43-6699C17C18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A30921-4961-440C-9996-B9F68C5AC15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4887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2CA7C4-C89B-682F-086B-893D7F5A9F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26AFEF-AB15-4AB2-D960-97CBF349E7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B1329E7-2D6C-FC82-76B4-411930D8AE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3EA3EF-BB2B-907A-4C2D-9BF6755806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A30921-4961-440C-9996-B9F68C5AC15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9387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1446FA-E42A-B12E-ED59-78DA0C3FEE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17BF6A-BD34-DCE7-61FA-9730E3D1E8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FA92A0-406A-AA03-AE00-C449074D9D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A6F32E-5D5E-7906-336B-559E2D3B11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A30921-4961-440C-9996-B9F68C5AC15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5513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40EFAD-660D-180A-ABD2-980C69BCEA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3FDB4EF-8439-3464-D240-5CE344755F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2FB6B50-0EBF-856D-6F15-DAC56A18F1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86062F-BC0E-1583-94F6-49CA806D3E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A30921-4961-440C-9996-B9F68C5AC15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807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A30921-4961-440C-9996-B9F68C5AC15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292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EEEEC4-B8EF-2941-98B4-96CFACF15F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B15A2F0-E490-4C77-5B0F-7B7F6CCD28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EA0F92-9EB2-A9E1-BDFC-FE0897ADF0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851E6-8C56-3781-AD40-90F2F6EDEB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A30921-4961-440C-9996-B9F68C5AC15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4147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99211C-A116-00C0-0A9C-ADF965C69D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1DE8CE2-89E1-B832-AF83-ED6284DFFE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74A555-8E96-86D3-F876-8E8CAD12DF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21DE5D-F966-FCEA-A661-67998B5449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A30921-4961-440C-9996-B9F68C5AC15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464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0CED53-C669-F601-7573-675E3AB108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7924E4-B998-7264-4FA4-1D73B70932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5999F8-F974-0226-2766-10BAE15EF8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E0B36C-00AE-F705-3037-0F8A2C7611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A30921-4961-440C-9996-B9F68C5AC1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3028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71156F-82F6-6BFB-741C-508D2960C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C7493E-F78F-DA50-E2CA-CB635D95B8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5E082D-B382-3EF1-D8F1-961B1FEA05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B1DFCD-9736-DDA9-167F-4ED8F89C46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A30921-4961-440C-9996-B9F68C5AC15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325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A789A6-A7AB-4257-0AC5-91AABB323A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2D31C3-D413-69F5-1749-F00E4D1D78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D95E5B-77C4-028F-6B45-04088E89A3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435793-891B-DBFD-9918-2B754C6345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A30921-4961-440C-9996-B9F68C5AC15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0086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CF193A-026D-B61A-C3A7-FACB821417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C6BD95-2A3C-FD87-DBB8-F7A64F4CD5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41325" y="700088"/>
            <a:ext cx="6219825" cy="34988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2AE2EE-5270-A197-8CE5-56F60570FA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8A49E3-076F-E4A9-9F32-EE3A135251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C4B175-93CE-44FA-9F33-F41A63020806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71194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A30921-4961-440C-9996-B9F68C5AC15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68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A30921-4961-440C-9996-B9F68C5AC15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931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304C32-E75C-45D1-0DB7-1D7A5B0D1A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AD0D483-AB6D-B2BE-0FD0-0FD9332450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84B02B-2A63-7EA1-882D-30CBF6035A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EA6743-F601-DFCE-0391-4E56816CDE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A30921-4961-440C-9996-B9F68C5AC1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162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C4C86C-D3D5-D062-DC06-4C3A74A934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94F8B2-C7A0-FD7F-4A1A-CAE884D8F4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2508C5F-0A63-E464-7641-A0D2565A57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BF797E-39A3-0AC7-DD86-2414E8F4AE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A30921-4961-440C-9996-B9F68C5AC15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48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FD4E82-9CDE-976B-975F-2107938B6A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6E3C76-9D7D-18DB-5B7E-C922797EBF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F3F05AC-F6A5-A05E-29DF-52A5AA00A9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B072A4-4EB2-B43C-0EC9-54653DBBE1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A30921-4961-440C-9996-B9F68C5AC15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7692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218DDE-72C3-8D01-163F-172A319819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960A87-6FE1-8442-B904-B8B5294EC0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ABC779-5AA6-06A7-B458-63E8A38B05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D862F0-C875-B790-5FF3-5FF54D4D2A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C4B175-93CE-44FA-9F33-F41A63020806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04464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7FB8BA-39F6-1A69-EDE0-34F4632FD5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509B88-066A-7A17-7A6A-B73CE0CFA4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C6FBE7-B55E-3395-BB5B-5A48118777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E2BC2F-BDE3-71D4-4E4B-E6F56833B8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C4B175-93CE-44FA-9F33-F41A63020806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8823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2896966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17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025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003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10404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228850"/>
            <a:ext cx="10058400" cy="364024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10/23/2025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135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9744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10/23/2025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614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178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099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430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10/23/2025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478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655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411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2.jpg"/><Relationship Id="rId7" Type="http://schemas.openxmlformats.org/officeDocument/2006/relationships/image" Target="../media/image3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emf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48.jpe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53.png"/><Relationship Id="rId7" Type="http://schemas.openxmlformats.org/officeDocument/2006/relationships/image" Target="../media/image5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G"/><Relationship Id="rId5" Type="http://schemas.openxmlformats.org/officeDocument/2006/relationships/image" Target="../media/image55.JPG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3.jpe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6727DEAC-6D00-1728-B755-B59592A25426}"/>
              </a:ext>
            </a:extLst>
          </p:cNvPr>
          <p:cNvSpPr txBox="1">
            <a:spLocks/>
          </p:cNvSpPr>
          <p:nvPr/>
        </p:nvSpPr>
        <p:spPr>
          <a:xfrm>
            <a:off x="1" y="836800"/>
            <a:ext cx="7971012" cy="400952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highlight>
                  <a:srgbClr val="FFFFFF"/>
                </a:highlight>
                <a:latin typeface="Arial Narrow" panose="020B0606020202030204" pitchFamily="34" charset="0"/>
              </a:rPr>
              <a:t>What is the status of 2212 wire, cable and coil at Solid Material Solutions?</a:t>
            </a:r>
            <a:endParaRPr lang="en-US" sz="400" dirty="0">
              <a:solidFill>
                <a:srgbClr val="629DD1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4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Alexander Otto</a:t>
            </a:r>
          </a:p>
          <a:p>
            <a:pPr algn="ctr"/>
            <a:r>
              <a:rPr lang="en-US" sz="19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President </a:t>
            </a:r>
          </a:p>
          <a:p>
            <a:pPr marL="0" indent="0" algn="ctr">
              <a:buNone/>
            </a:pPr>
            <a:endParaRPr lang="en-US" sz="2300" kern="0" dirty="0">
              <a:solidFill>
                <a:srgbClr val="000000"/>
              </a:solidFill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600"/>
              </a:spcAft>
              <a:buNone/>
            </a:pPr>
            <a:r>
              <a:rPr lang="en-GB" sz="2400" i="1" dirty="0"/>
              <a:t>Guidance from CERN: The proposed title of your talk is: 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en-US" sz="2400" b="1" i="1" dirty="0"/>
              <a:t>“Progress on BSCCO 2212 wire and cable</a:t>
            </a:r>
            <a:r>
              <a:rPr lang="en-US" sz="2400" i="1" dirty="0"/>
              <a:t>”, with focus on low pressure heat treatment.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97A30CE-67BA-996E-1A31-A1078A9DE015}"/>
              </a:ext>
            </a:extLst>
          </p:cNvPr>
          <p:cNvSpPr txBox="1">
            <a:spLocks/>
          </p:cNvSpPr>
          <p:nvPr/>
        </p:nvSpPr>
        <p:spPr>
          <a:xfrm>
            <a:off x="7971012" y="490686"/>
            <a:ext cx="3739660" cy="5265804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>
                <a:solidFill>
                  <a:srgbClr val="00123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HTS Landscape</a:t>
            </a:r>
          </a:p>
          <a:p>
            <a:pPr algn="ctr"/>
            <a:r>
              <a:rPr lang="en-US" sz="3200" b="1" dirty="0">
                <a:solidFill>
                  <a:srgbClr val="00123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Objectives </a:t>
            </a:r>
          </a:p>
          <a:p>
            <a:pPr algn="ctr"/>
            <a:r>
              <a:rPr lang="en-US" sz="3200" b="1" dirty="0">
                <a:solidFill>
                  <a:srgbClr val="00123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Standard HTS-2212  wire </a:t>
            </a:r>
          </a:p>
          <a:p>
            <a:pPr algn="ctr"/>
            <a:r>
              <a:rPr lang="en-US" sz="3200" b="1" dirty="0">
                <a:solidFill>
                  <a:srgbClr val="00123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Low loss HTS-2212 </a:t>
            </a:r>
          </a:p>
          <a:p>
            <a:pPr algn="ctr"/>
            <a:r>
              <a:rPr lang="en-US" sz="3200" b="1" dirty="0">
                <a:solidFill>
                  <a:srgbClr val="00123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(Wire, Cable. Coil)</a:t>
            </a:r>
          </a:p>
          <a:p>
            <a:pPr algn="ctr"/>
            <a:r>
              <a:rPr lang="en-US" sz="3200" b="1" dirty="0">
                <a:solidFill>
                  <a:srgbClr val="00123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Applications</a:t>
            </a:r>
          </a:p>
          <a:p>
            <a:pPr algn="ctr"/>
            <a:r>
              <a:rPr lang="en-US" sz="3200" b="1" dirty="0">
                <a:solidFill>
                  <a:srgbClr val="00123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Solid Material Solutions (SMS)</a:t>
            </a:r>
          </a:p>
          <a:p>
            <a:pPr algn="ctr"/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55 Middlesex Street, #205</a:t>
            </a:r>
          </a:p>
          <a:p>
            <a:pPr algn="ctr"/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Chelmsford, MA USA 01863</a:t>
            </a:r>
          </a:p>
          <a:p>
            <a:pPr algn="ctr"/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978-455-7182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9F8280-DFF8-5C95-8A32-1A25AEBF6CD3}"/>
              </a:ext>
            </a:extLst>
          </p:cNvPr>
          <p:cNvSpPr/>
          <p:nvPr/>
        </p:nvSpPr>
        <p:spPr>
          <a:xfrm>
            <a:off x="8103871" y="0"/>
            <a:ext cx="4088130" cy="63291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E19D3B0-965B-5214-7B1A-AFAF28939015}"/>
              </a:ext>
            </a:extLst>
          </p:cNvPr>
          <p:cNvSpPr txBox="1">
            <a:spLocks/>
          </p:cNvSpPr>
          <p:nvPr/>
        </p:nvSpPr>
        <p:spPr>
          <a:xfrm>
            <a:off x="8103872" y="614963"/>
            <a:ext cx="4137888" cy="4522521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00123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Developments</a:t>
            </a:r>
            <a:endParaRPr lang="en-US" sz="400" b="1" dirty="0">
              <a:solidFill>
                <a:srgbClr val="00123B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/>
            <a:endParaRPr lang="en-US" sz="200" b="1" dirty="0">
              <a:solidFill>
                <a:srgbClr val="00123B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/>
            <a:r>
              <a:rPr lang="en-US" sz="2200" b="1" dirty="0">
                <a:solidFill>
                  <a:srgbClr val="00123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High Je low loss wire and cable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123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Designs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123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Property validation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123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Scale up and  production </a:t>
            </a:r>
          </a:p>
          <a:p>
            <a:pPr marL="384048" lvl="2" indent="0">
              <a:buNone/>
            </a:pPr>
            <a:endParaRPr lang="en-US" sz="400" b="1" dirty="0">
              <a:solidFill>
                <a:srgbClr val="00123B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/>
            <a:r>
              <a:rPr lang="en-US" sz="2200" b="1" dirty="0">
                <a:solidFill>
                  <a:srgbClr val="00123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Coils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123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Racetrack and solenoid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123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Performance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123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Production</a:t>
            </a:r>
          </a:p>
          <a:p>
            <a:pPr marL="201168" lvl="1" indent="0">
              <a:buNone/>
            </a:pPr>
            <a:endParaRPr lang="en-US" sz="800" b="1" dirty="0">
              <a:solidFill>
                <a:srgbClr val="00123B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01168" lvl="1" indent="0">
              <a:buNone/>
            </a:pPr>
            <a:r>
              <a:rPr lang="en-US" sz="2800" b="1" dirty="0">
                <a:solidFill>
                  <a:srgbClr val="00123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Summary and Discussion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C1E385A4-7EC4-AC89-A3DA-E506C6CFC905}"/>
              </a:ext>
            </a:extLst>
          </p:cNvPr>
          <p:cNvSpPr txBox="1">
            <a:spLocks/>
          </p:cNvSpPr>
          <p:nvPr/>
        </p:nvSpPr>
        <p:spPr>
          <a:xfrm>
            <a:off x="1198943" y="5289363"/>
            <a:ext cx="5728427" cy="1077951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200" i="1" dirty="0">
                <a:latin typeface="Arial" panose="020B0604020202020204" pitchFamily="34" charset="0"/>
                <a:cs typeface="Arial" panose="020B0604020202020204" pitchFamily="34" charset="0"/>
              </a:rPr>
              <a:t>Solid Material Solutions (SMS</a:t>
            </a:r>
            <a:r>
              <a:rPr lang="en-US" sz="2600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/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Chelmsford, MA USA 01863 978-455-7182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5C44A1-90EC-4FDD-D6BE-AB06A591775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0" t="14859" r="659" b="9365"/>
          <a:stretch/>
        </p:blipFill>
        <p:spPr>
          <a:xfrm>
            <a:off x="10696073" y="6323824"/>
            <a:ext cx="1545687" cy="5341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171BB87-E9DF-CCD1-BEA7-501093A2C17F}"/>
              </a:ext>
            </a:extLst>
          </p:cNvPr>
          <p:cNvSpPr txBox="1"/>
          <p:nvPr/>
        </p:nvSpPr>
        <p:spPr>
          <a:xfrm>
            <a:off x="768052" y="6424567"/>
            <a:ext cx="8848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HiTAT at CERN 23 – 24 October 2025 	Alexander Otto   Solid Material Solutions LLC 	 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62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667"/>
    </mc:Choice>
    <mc:Fallback xmlns="">
      <p:transition spd="slow" advTm="48667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CA5E8D-B82F-5CFB-8E30-CEEAE2E3C1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86FBD4C-E02E-1D4C-8B16-00EFF283BD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4588" y="6705601"/>
            <a:ext cx="7772400" cy="1470025"/>
          </a:xfrm>
        </p:spPr>
        <p:txBody>
          <a:bodyPr/>
          <a:lstStyle/>
          <a:p>
            <a:r>
              <a:rPr lang="en-US" b="1" dirty="0"/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7C97D00-401E-D953-8F89-36D8420A3A2A}"/>
              </a:ext>
            </a:extLst>
          </p:cNvPr>
          <p:cNvSpPr/>
          <p:nvPr/>
        </p:nvSpPr>
        <p:spPr>
          <a:xfrm>
            <a:off x="80010" y="14487"/>
            <a:ext cx="1204782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rgbClr val="222222"/>
                </a:solidFill>
                <a:highlight>
                  <a:srgbClr val="FFFFFF"/>
                </a:highlight>
              </a:rPr>
              <a:t>New </a:t>
            </a:r>
            <a:r>
              <a:rPr lang="en-US" sz="4000" dirty="0" err="1">
                <a:solidFill>
                  <a:srgbClr val="222222"/>
                </a:solidFill>
                <a:highlight>
                  <a:srgbClr val="FFFFFF"/>
                </a:highlight>
              </a:rPr>
              <a:t>Jc</a:t>
            </a:r>
            <a:r>
              <a:rPr lang="en-US" sz="4000" dirty="0">
                <a:solidFill>
                  <a:srgbClr val="222222"/>
                </a:solidFill>
                <a:highlight>
                  <a:srgbClr val="FFFFFF"/>
                </a:highlight>
              </a:rPr>
              <a:t> Advancement Study Yielding Promising Results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CBBD43-42DF-F5B9-688B-024A10ED1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4DD7E6-2525-4596-AD42-56A8FC89570F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A9DBA7-90B7-ECFB-2F74-33657689A8B1}"/>
              </a:ext>
            </a:extLst>
          </p:cNvPr>
          <p:cNvSpPr/>
          <p:nvPr/>
        </p:nvSpPr>
        <p:spPr>
          <a:xfrm>
            <a:off x="5043245" y="5640086"/>
            <a:ext cx="10527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22222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083A721-A1B1-E33B-B5EF-7F8F021302F7}"/>
              </a:ext>
            </a:extLst>
          </p:cNvPr>
          <p:cNvSpPr/>
          <p:nvPr/>
        </p:nvSpPr>
        <p:spPr>
          <a:xfrm>
            <a:off x="1676418" y="54276"/>
            <a:ext cx="90887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/>
              <a:t>   </a:t>
            </a:r>
          </a:p>
        </p:txBody>
      </p:sp>
      <p:sp>
        <p:nvSpPr>
          <p:cNvPr id="41" name="Slide Number Placeholder 4">
            <a:extLst>
              <a:ext uri="{FF2B5EF4-FFF2-40B4-BE49-F238E27FC236}">
                <a16:creationId xmlns:a16="http://schemas.microsoft.com/office/drawing/2014/main" id="{149F29BC-24B9-AE13-04CE-A0F28425A88C}"/>
              </a:ext>
            </a:extLst>
          </p:cNvPr>
          <p:cNvSpPr txBox="1">
            <a:spLocks/>
          </p:cNvSpPr>
          <p:nvPr/>
        </p:nvSpPr>
        <p:spPr>
          <a:xfrm>
            <a:off x="9296400" y="6356351"/>
            <a:ext cx="914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98989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944DD7E6-2525-4596-AD42-56A8FC89570F}" type="slidenum">
              <a:rPr lang="en-US" altLang="en-US"/>
              <a:pPr>
                <a:defRPr/>
              </a:pPr>
              <a:t>10</a:t>
            </a:fld>
            <a:endParaRPr lang="en-US" altLang="en-US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86DF5142-330A-733D-81F3-5EE8C677510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0" t="14859" r="659" b="9365"/>
          <a:stretch/>
        </p:blipFill>
        <p:spPr>
          <a:xfrm>
            <a:off x="10087466" y="6213328"/>
            <a:ext cx="2040366" cy="653732"/>
          </a:xfrm>
          <a:prstGeom prst="rect">
            <a:avLst/>
          </a:prstGeom>
        </p:spPr>
      </p:pic>
      <p:sp>
        <p:nvSpPr>
          <p:cNvPr id="2" name="TextBox 9">
            <a:extLst>
              <a:ext uri="{FF2B5EF4-FFF2-40B4-BE49-F238E27FC236}">
                <a16:creationId xmlns:a16="http://schemas.microsoft.com/office/drawing/2014/main" id="{4909DB79-6F61-C783-AF6B-9D56AAE44945}"/>
              </a:ext>
            </a:extLst>
          </p:cNvPr>
          <p:cNvSpPr txBox="1"/>
          <p:nvPr/>
        </p:nvSpPr>
        <p:spPr>
          <a:xfrm>
            <a:off x="430125" y="4659613"/>
            <a:ext cx="1102273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Tx/>
              <a:buChar char="-"/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Lots of headroom for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Jc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advances in 2212 wires</a:t>
            </a:r>
          </a:p>
          <a:p>
            <a:endParaRPr lang="en-US" sz="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Testing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Jc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(B,T) vital – so far only have 63.2K data that was scaled here with RRI based factors</a:t>
            </a:r>
          </a:p>
          <a:p>
            <a:endParaRPr lang="en-US" sz="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Extensive optimizations as for 1G and 2G not yet done for 2212 (needs $)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E772A7E-2879-FB85-0421-92A78E195FFB}"/>
              </a:ext>
            </a:extLst>
          </p:cNvPr>
          <p:cNvSpPr txBox="1">
            <a:spLocks/>
          </p:cNvSpPr>
          <p:nvPr/>
        </p:nvSpPr>
        <p:spPr bwMode="auto">
          <a:xfrm>
            <a:off x="430125" y="5890719"/>
            <a:ext cx="9925107" cy="44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sz="1600" dirty="0"/>
              <a:t>Jiang et al. IEEE Trans Appl </a:t>
            </a:r>
            <a:r>
              <a:rPr lang="en-US" sz="1600" dirty="0" err="1"/>
              <a:t>Supercond</a:t>
            </a:r>
            <a:r>
              <a:rPr lang="en-US" sz="1600" dirty="0"/>
              <a:t>. 2019 August ; 29(5):  doi:10.1109/TASC.2019.2895197. and Ashley Francis data</a:t>
            </a:r>
            <a:r>
              <a:rPr lang="en-US" sz="1200" dirty="0"/>
              <a:t>	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082D0A-BEDF-E40B-60B4-88B71A7A0F4D}"/>
              </a:ext>
            </a:extLst>
          </p:cNvPr>
          <p:cNvSpPr txBox="1"/>
          <p:nvPr/>
        </p:nvSpPr>
        <p:spPr>
          <a:xfrm>
            <a:off x="768052" y="6424567"/>
            <a:ext cx="8848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HiTAT at CERN 23 – 24 October 2025 	Alexander Otto   Solid Material Solutions LLC 	 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8D798A6-2F39-A322-B95C-108CB4D550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" y="813734"/>
            <a:ext cx="5652654" cy="366447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55DE963-BF01-037A-C63F-2604C14038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0590" y="1003407"/>
            <a:ext cx="4766554" cy="330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72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9C39FA-C679-E50E-EE0E-5D110182EE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1C7BB-2B76-C8C3-3999-4DFD2A78FD10}"/>
              </a:ext>
            </a:extLst>
          </p:cNvPr>
          <p:cNvSpPr>
            <a:spLocks noGrp="1"/>
          </p:cNvSpPr>
          <p:nvPr/>
        </p:nvSpPr>
        <p:spPr>
          <a:xfrm>
            <a:off x="0" y="31818"/>
            <a:ext cx="12192000" cy="602688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chemeClr val="bg2">
                    <a:lumMod val="10000"/>
                  </a:schemeClr>
                </a:solidFill>
              </a:rPr>
              <a:t>Wire Loss </a:t>
            </a:r>
            <a:r>
              <a:rPr lang="en-US" sz="3600" i="1" dirty="0">
                <a:solidFill>
                  <a:schemeClr val="bg2">
                    <a:lumMod val="10000"/>
                  </a:schemeClr>
                </a:solidFill>
              </a:rPr>
              <a:t>Tested at Ohio State University (OSU)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94BBC3-697B-71F2-4913-274036C1C700}"/>
              </a:ext>
            </a:extLst>
          </p:cNvPr>
          <p:cNvSpPr/>
          <p:nvPr/>
        </p:nvSpPr>
        <p:spPr>
          <a:xfrm>
            <a:off x="623086" y="1694058"/>
            <a:ext cx="4801993" cy="3052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0" name="TextBox 18">
            <a:extLst>
              <a:ext uri="{FF2B5EF4-FFF2-40B4-BE49-F238E27FC236}">
                <a16:creationId xmlns:a16="http://schemas.microsoft.com/office/drawing/2014/main" id="{12F9E212-86CD-F410-FBDA-6A5BF4451CBD}"/>
              </a:ext>
            </a:extLst>
          </p:cNvPr>
          <p:cNvSpPr txBox="1"/>
          <p:nvPr/>
        </p:nvSpPr>
        <p:spPr>
          <a:xfrm>
            <a:off x="6385960" y="2150432"/>
            <a:ext cx="5374629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- Losses reducing features are effective</a:t>
            </a:r>
            <a:endParaRPr lang="en-US" sz="2400" baseline="-25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D75601E-248F-1574-90BB-0B7FB59B971E}"/>
              </a:ext>
            </a:extLst>
          </p:cNvPr>
          <p:cNvSpPr/>
          <p:nvPr/>
        </p:nvSpPr>
        <p:spPr>
          <a:xfrm>
            <a:off x="5603229" y="588438"/>
            <a:ext cx="5029200" cy="2356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1D1C507-B02E-1C60-1FC5-6032623FB2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862801"/>
            <a:ext cx="4917429" cy="3563689"/>
          </a:xfrm>
          <a:prstGeom prst="rect">
            <a:avLst/>
          </a:prstGeom>
        </p:spPr>
      </p:pic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F87C5F58-21D2-BD85-7886-6CA3AFB0EECE}"/>
              </a:ext>
            </a:extLst>
          </p:cNvPr>
          <p:cNvSpPr/>
          <p:nvPr/>
        </p:nvSpPr>
        <p:spPr>
          <a:xfrm rot="10800000">
            <a:off x="1617447" y="1905354"/>
            <a:ext cx="2594344" cy="1307535"/>
          </a:xfrm>
          <a:prstGeom prst="triangle">
            <a:avLst>
              <a:gd name="adj" fmla="val 4207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5FE3D05-3372-387C-E38F-058598E1000B}"/>
              </a:ext>
            </a:extLst>
          </p:cNvPr>
          <p:cNvSpPr/>
          <p:nvPr/>
        </p:nvSpPr>
        <p:spPr>
          <a:xfrm>
            <a:off x="2175548" y="3354041"/>
            <a:ext cx="300433" cy="559814"/>
          </a:xfrm>
          <a:prstGeom prst="ellipse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E742D2-8C5B-FAE3-4A64-ADD575C5FBD7}"/>
              </a:ext>
            </a:extLst>
          </p:cNvPr>
          <p:cNvSpPr txBox="1"/>
          <p:nvPr/>
        </p:nvSpPr>
        <p:spPr>
          <a:xfrm>
            <a:off x="3241871" y="3498469"/>
            <a:ext cx="1207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sng" dirty="0"/>
              <a:t>Mainline</a:t>
            </a:r>
          </a:p>
          <a:p>
            <a:endParaRPr lang="en-US" sz="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1CF4EE-A46E-E894-46D6-21618EE4A7DF}"/>
              </a:ext>
            </a:extLst>
          </p:cNvPr>
          <p:cNvSpPr txBox="1"/>
          <p:nvPr/>
        </p:nvSpPr>
        <p:spPr>
          <a:xfrm>
            <a:off x="4039812" y="2284869"/>
            <a:ext cx="1207117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u="sng" dirty="0"/>
              <a:t>No Twist</a:t>
            </a:r>
          </a:p>
          <a:p>
            <a:endParaRPr lang="en-US" sz="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F8CA3E-E89A-8033-3125-33088719C77D}"/>
              </a:ext>
            </a:extLst>
          </p:cNvPr>
          <p:cNvSpPr txBox="1"/>
          <p:nvPr/>
        </p:nvSpPr>
        <p:spPr>
          <a:xfrm>
            <a:off x="3662346" y="2922446"/>
            <a:ext cx="201678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u="sng" dirty="0"/>
              <a:t>Twist, 5 mm pitch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8A36F67-F005-D972-3AD3-87B6F1D5D3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711" y="6300260"/>
            <a:ext cx="1457749" cy="53333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A674B8B9-1279-99FC-F88F-FC8A426AC205}"/>
              </a:ext>
            </a:extLst>
          </p:cNvPr>
          <p:cNvSpPr/>
          <p:nvPr/>
        </p:nvSpPr>
        <p:spPr>
          <a:xfrm>
            <a:off x="1617448" y="1362528"/>
            <a:ext cx="3159090" cy="385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E71ADC5-3FA9-7EEB-580B-8E63E772429F}"/>
              </a:ext>
            </a:extLst>
          </p:cNvPr>
          <p:cNvSpPr txBox="1"/>
          <p:nvPr/>
        </p:nvSpPr>
        <p:spPr>
          <a:xfrm>
            <a:off x="1646681" y="913988"/>
            <a:ext cx="3720096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u="sng" dirty="0"/>
              <a:t>Loss per cycle versus wire diameter</a:t>
            </a:r>
          </a:p>
          <a:p>
            <a:endParaRPr lang="en-US" sz="4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89CB0AE-F0BB-6240-6538-D283AAA48C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0229" y="1310161"/>
            <a:ext cx="1470618" cy="1041081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7809224E-6C37-F088-2776-50D9B50F529D}"/>
              </a:ext>
            </a:extLst>
          </p:cNvPr>
          <p:cNvSpPr/>
          <p:nvPr/>
        </p:nvSpPr>
        <p:spPr>
          <a:xfrm flipH="1">
            <a:off x="2538694" y="3629385"/>
            <a:ext cx="703177" cy="18354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18">
            <a:extLst>
              <a:ext uri="{FF2B5EF4-FFF2-40B4-BE49-F238E27FC236}">
                <a16:creationId xmlns:a16="http://schemas.microsoft.com/office/drawing/2014/main" id="{3621D960-69FF-7698-6FF3-95FDC9ACBA60}"/>
              </a:ext>
            </a:extLst>
          </p:cNvPr>
          <p:cNvSpPr txBox="1"/>
          <p:nvPr/>
        </p:nvSpPr>
        <p:spPr>
          <a:xfrm>
            <a:off x="6435808" y="1074357"/>
            <a:ext cx="5374629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- Loss decreases 4X with half the </a:t>
            </a:r>
            <a:r>
              <a:rPr lang="en-US" sz="2400" i="1" dirty="0">
                <a:solidFill>
                  <a:schemeClr val="bg2">
                    <a:lumMod val="25000"/>
                  </a:schemeClr>
                </a:solidFill>
              </a:rPr>
              <a:t>wire∅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and shorter twist pitch</a:t>
            </a:r>
            <a:endParaRPr lang="en-US" sz="2400" baseline="-25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18">
            <a:extLst>
              <a:ext uri="{FF2B5EF4-FFF2-40B4-BE49-F238E27FC236}">
                <a16:creationId xmlns:a16="http://schemas.microsoft.com/office/drawing/2014/main" id="{8158351D-8008-8193-1E63-33D4D9B405BD}"/>
              </a:ext>
            </a:extLst>
          </p:cNvPr>
          <p:cNvSpPr txBox="1"/>
          <p:nvPr/>
        </p:nvSpPr>
        <p:spPr>
          <a:xfrm>
            <a:off x="6404520" y="2872962"/>
            <a:ext cx="5374629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- Analysis of loss and fabrication factors led to selection of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Symbol" panose="05050102010706020507" pitchFamily="18" charset="2"/>
              </a:rPr>
              <a:t>f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 0.16 mm baseline</a:t>
            </a:r>
            <a:endParaRPr lang="en-US" sz="2400" baseline="-25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D81605-9EAA-D0AC-8C39-EDA9283F4043}"/>
              </a:ext>
            </a:extLst>
          </p:cNvPr>
          <p:cNvSpPr txBox="1"/>
          <p:nvPr/>
        </p:nvSpPr>
        <p:spPr>
          <a:xfrm>
            <a:off x="391094" y="4824770"/>
            <a:ext cx="11592597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dirty="0"/>
              <a:t>Power loss tests for energized coil ongoing at OSU 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sz="2200" dirty="0"/>
              <a:t>Vital for coil and cooling development, designs and usage regimes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sz="2200" dirty="0"/>
              <a:t>Plan to apply test method developments to test recently built best mode coils		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75F1D6-9864-8B51-B72F-14F97790856A}"/>
              </a:ext>
            </a:extLst>
          </p:cNvPr>
          <p:cNvSpPr txBox="1"/>
          <p:nvPr/>
        </p:nvSpPr>
        <p:spPr>
          <a:xfrm>
            <a:off x="768052" y="6424567"/>
            <a:ext cx="8848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HiTAT at CERN 23 – 24 October 2025 	Alexander Otto   Solid Material Solutions LLC 	 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480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667"/>
    </mc:Choice>
    <mc:Fallback xmlns="">
      <p:transition spd="slow" advTm="48667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DAF9558-ABFB-4D86-BFD2-AB4995E375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6530" y="5799413"/>
            <a:ext cx="943772" cy="6463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37492C-5EE8-5873-F743-F544602A8F6E}"/>
              </a:ext>
            </a:extLst>
          </p:cNvPr>
          <p:cNvSpPr>
            <a:spLocks noGrp="1"/>
          </p:cNvSpPr>
          <p:nvPr/>
        </p:nvSpPr>
        <p:spPr>
          <a:xfrm>
            <a:off x="2493867" y="3787"/>
            <a:ext cx="7519738" cy="72100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2">
                    <a:lumMod val="10000"/>
                  </a:schemeClr>
                </a:solidFill>
              </a:rPr>
              <a:t>Total loss comparison analysis of HTS “Wire” Options 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Subtitle 1">
            <a:extLst>
              <a:ext uri="{FF2B5EF4-FFF2-40B4-BE49-F238E27FC236}">
                <a16:creationId xmlns:a16="http://schemas.microsoft.com/office/drawing/2014/main" id="{9397B434-2F6D-41E2-BB5D-C576D6F56E29}"/>
              </a:ext>
            </a:extLst>
          </p:cNvPr>
          <p:cNvSpPr>
            <a:spLocks noGrp="1"/>
          </p:cNvSpPr>
          <p:nvPr/>
        </p:nvSpPr>
        <p:spPr>
          <a:xfrm>
            <a:off x="1743807" y="1227904"/>
            <a:ext cx="8610600" cy="7210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tx1"/>
                </a:solidFill>
              </a:rPr>
              <a:t>	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4985B9D-BB08-438E-BE87-0D33B6C1C284}"/>
              </a:ext>
            </a:extLst>
          </p:cNvPr>
          <p:cNvSpPr/>
          <p:nvPr/>
        </p:nvSpPr>
        <p:spPr>
          <a:xfrm>
            <a:off x="4568886" y="3624905"/>
            <a:ext cx="1222315" cy="3942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Star: 5 Points 14">
            <a:extLst>
              <a:ext uri="{FF2B5EF4-FFF2-40B4-BE49-F238E27FC236}">
                <a16:creationId xmlns:a16="http://schemas.microsoft.com/office/drawing/2014/main" id="{6D3EA125-F6D5-439C-B5A8-7BCE2FA5F083}"/>
              </a:ext>
            </a:extLst>
          </p:cNvPr>
          <p:cNvSpPr/>
          <p:nvPr/>
        </p:nvSpPr>
        <p:spPr>
          <a:xfrm>
            <a:off x="6372230" y="4386905"/>
            <a:ext cx="216735" cy="240090"/>
          </a:xfrm>
          <a:prstGeom prst="star5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2513E27-8B89-30AE-693B-325474D75A8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83" t="2998" r="1111" b="7670"/>
          <a:stretch/>
        </p:blipFill>
        <p:spPr>
          <a:xfrm>
            <a:off x="815125" y="783740"/>
            <a:ext cx="6728676" cy="4497544"/>
          </a:xfrm>
          <a:prstGeom prst="rect">
            <a:avLst/>
          </a:prstGeom>
        </p:spPr>
      </p:pic>
      <p:sp>
        <p:nvSpPr>
          <p:cNvPr id="24" name="TextBox 11">
            <a:extLst>
              <a:ext uri="{FF2B5EF4-FFF2-40B4-BE49-F238E27FC236}">
                <a16:creationId xmlns:a16="http://schemas.microsoft.com/office/drawing/2014/main" id="{DA303C9A-1861-0020-4E3C-4AE92B5C6215}"/>
              </a:ext>
            </a:extLst>
          </p:cNvPr>
          <p:cNvSpPr txBox="1"/>
          <p:nvPr/>
        </p:nvSpPr>
        <p:spPr>
          <a:xfrm>
            <a:off x="733246" y="5485302"/>
            <a:ext cx="10115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Transport loss data required for coil cooling design, validate magnetization data</a:t>
            </a: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id="{84D61451-3AF6-012C-914B-D7BAEB69E3BC}"/>
              </a:ext>
            </a:extLst>
          </p:cNvPr>
          <p:cNvSpPr txBox="1"/>
          <p:nvPr/>
        </p:nvSpPr>
        <p:spPr>
          <a:xfrm>
            <a:off x="8003019" y="2042627"/>
            <a:ext cx="3631518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2212 loss similar to MgB2 and LTS low loss designs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3392FA0-493E-3C89-2427-BD645602788F}"/>
              </a:ext>
            </a:extLst>
          </p:cNvPr>
          <p:cNvSpPr/>
          <p:nvPr/>
        </p:nvSpPr>
        <p:spPr>
          <a:xfrm>
            <a:off x="2005422" y="1076288"/>
            <a:ext cx="5381967" cy="277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7E231E2-0EAF-20BD-B1E0-55DF207384E0}"/>
              </a:ext>
            </a:extLst>
          </p:cNvPr>
          <p:cNvSpPr/>
          <p:nvPr/>
        </p:nvSpPr>
        <p:spPr>
          <a:xfrm>
            <a:off x="1743807" y="3559021"/>
            <a:ext cx="4047394" cy="631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0B9E28-8161-821E-75D4-D491A0574A10}"/>
              </a:ext>
            </a:extLst>
          </p:cNvPr>
          <p:cNvSpPr txBox="1"/>
          <p:nvPr/>
        </p:nvSpPr>
        <p:spPr>
          <a:xfrm>
            <a:off x="1761386" y="1846252"/>
            <a:ext cx="768083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Helvetica" pitchFamily="2" charset="0"/>
              </a:rPr>
              <a:t>Perp </a:t>
            </a:r>
          </a:p>
          <a:p>
            <a:r>
              <a:rPr lang="en-US" sz="1600" b="1" dirty="0">
                <a:latin typeface="Helvetica" pitchFamily="2" charset="0"/>
              </a:rPr>
              <a:t>field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00D5DB2-E8AC-401F-EA7C-308379EB56D1}"/>
              </a:ext>
            </a:extLst>
          </p:cNvPr>
          <p:cNvSpPr/>
          <p:nvPr/>
        </p:nvSpPr>
        <p:spPr>
          <a:xfrm>
            <a:off x="2936357" y="1494537"/>
            <a:ext cx="324852" cy="63172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455D6C9-88FB-C27F-3E8A-8A547BA4C660}"/>
              </a:ext>
            </a:extLst>
          </p:cNvPr>
          <p:cNvSpPr/>
          <p:nvPr/>
        </p:nvSpPr>
        <p:spPr>
          <a:xfrm>
            <a:off x="4397952" y="1871321"/>
            <a:ext cx="324852" cy="7766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493BFC1-B38B-E425-403E-970ABC11616F}"/>
              </a:ext>
            </a:extLst>
          </p:cNvPr>
          <p:cNvSpPr/>
          <p:nvPr/>
        </p:nvSpPr>
        <p:spPr>
          <a:xfrm>
            <a:off x="5861384" y="4108368"/>
            <a:ext cx="324852" cy="74504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C79758B-9B40-E08B-2DC9-C71954B88B68}"/>
              </a:ext>
            </a:extLst>
          </p:cNvPr>
          <p:cNvSpPr txBox="1"/>
          <p:nvPr/>
        </p:nvSpPr>
        <p:spPr>
          <a:xfrm>
            <a:off x="5204291" y="3709119"/>
            <a:ext cx="181851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1600" dirty="0">
              <a:latin typeface="Helvetica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A148D6-96FC-65F7-5EA9-F5481FA2D7C2}"/>
              </a:ext>
            </a:extLst>
          </p:cNvPr>
          <p:cNvSpPr txBox="1"/>
          <p:nvPr/>
        </p:nvSpPr>
        <p:spPr>
          <a:xfrm>
            <a:off x="5192332" y="2453835"/>
            <a:ext cx="22328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Helvetica" pitchFamily="2" charset="0"/>
              </a:rPr>
              <a:t>2212 low loss design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FF2176-F21F-B5BA-285C-51AC4149B597}"/>
              </a:ext>
            </a:extLst>
          </p:cNvPr>
          <p:cNvSpPr txBox="1"/>
          <p:nvPr/>
        </p:nvSpPr>
        <p:spPr>
          <a:xfrm>
            <a:off x="5109085" y="1029914"/>
            <a:ext cx="2343283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Helvetica" pitchFamily="2" charset="0"/>
              </a:rPr>
              <a:t>Based on magnetization data and analysis for ~ 150 Hz – long lengths terminated</a:t>
            </a:r>
          </a:p>
          <a:p>
            <a:pPr algn="ctr"/>
            <a:endParaRPr lang="en-US" sz="1600" dirty="0">
              <a:latin typeface="Helvetica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42723CF-D464-28F9-C238-2ECFE07939CF}"/>
              </a:ext>
            </a:extLst>
          </p:cNvPr>
          <p:cNvSpPr/>
          <p:nvPr/>
        </p:nvSpPr>
        <p:spPr>
          <a:xfrm>
            <a:off x="2519286" y="2320866"/>
            <a:ext cx="1229048" cy="7210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93149B9-AB4F-CE97-CFAC-A12894A8AAAB}"/>
              </a:ext>
            </a:extLst>
          </p:cNvPr>
          <p:cNvSpPr txBox="1"/>
          <p:nvPr/>
        </p:nvSpPr>
        <p:spPr>
          <a:xfrm>
            <a:off x="2594431" y="1116646"/>
            <a:ext cx="13294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Helvetica" pitchFamily="2" charset="0"/>
              </a:rPr>
              <a:t>4 mm 2G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1404892-040C-2447-55A2-9770495EAF66}"/>
              </a:ext>
            </a:extLst>
          </p:cNvPr>
          <p:cNvSpPr/>
          <p:nvPr/>
        </p:nvSpPr>
        <p:spPr>
          <a:xfrm>
            <a:off x="3807610" y="2780661"/>
            <a:ext cx="1389073" cy="6605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ECEAB30-2A62-011A-32C4-8213BFA7E3AA}"/>
              </a:ext>
            </a:extLst>
          </p:cNvPr>
          <p:cNvSpPr txBox="1"/>
          <p:nvPr/>
        </p:nvSpPr>
        <p:spPr>
          <a:xfrm>
            <a:off x="4189891" y="1550764"/>
            <a:ext cx="13294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Helvetica" pitchFamily="2" charset="0"/>
              </a:rPr>
              <a:t>4 mm 1G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7A06692-977A-683D-5BAB-5DE167681F81}"/>
              </a:ext>
            </a:extLst>
          </p:cNvPr>
          <p:cNvSpPr/>
          <p:nvPr/>
        </p:nvSpPr>
        <p:spPr>
          <a:xfrm>
            <a:off x="4626389" y="4881904"/>
            <a:ext cx="2469990" cy="2156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38CECC-1C48-E6EF-A272-70442BAF08C4}"/>
              </a:ext>
            </a:extLst>
          </p:cNvPr>
          <p:cNvSpPr txBox="1"/>
          <p:nvPr/>
        </p:nvSpPr>
        <p:spPr>
          <a:xfrm>
            <a:off x="768052" y="6424567"/>
            <a:ext cx="8848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HiTAT at CERN 23 – 24 October 2025 	Alexander Otto   Solid Material Solutions LLC 	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2" name="Left Brace 31">
            <a:extLst>
              <a:ext uri="{FF2B5EF4-FFF2-40B4-BE49-F238E27FC236}">
                <a16:creationId xmlns:a16="http://schemas.microsoft.com/office/drawing/2014/main" id="{1C9CBB0E-3567-7E2D-5E1D-0EC796661E2A}"/>
              </a:ext>
            </a:extLst>
          </p:cNvPr>
          <p:cNvSpPr/>
          <p:nvPr/>
        </p:nvSpPr>
        <p:spPr>
          <a:xfrm>
            <a:off x="2633017" y="1471902"/>
            <a:ext cx="171152" cy="123521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6D4072-AADA-520A-67F0-C5FE2B480D12}"/>
              </a:ext>
            </a:extLst>
          </p:cNvPr>
          <p:cNvSpPr txBox="1"/>
          <p:nvPr/>
        </p:nvSpPr>
        <p:spPr>
          <a:xfrm>
            <a:off x="5109085" y="2817805"/>
            <a:ext cx="23805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Helvetica" pitchFamily="2" charset="0"/>
              </a:rPr>
              <a:t>~independent of field direction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6ECC3D9-078A-4E07-815E-261B7F885747}"/>
              </a:ext>
            </a:extLst>
          </p:cNvPr>
          <p:cNvCxnSpPr>
            <a:cxnSpLocks/>
          </p:cNvCxnSpPr>
          <p:nvPr/>
        </p:nvCxnSpPr>
        <p:spPr>
          <a:xfrm flipV="1">
            <a:off x="6299351" y="4208336"/>
            <a:ext cx="181246" cy="24576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84F792D6-CD7B-E39E-A68E-2777D5979B95}"/>
              </a:ext>
            </a:extLst>
          </p:cNvPr>
          <p:cNvSpPr/>
          <p:nvPr/>
        </p:nvSpPr>
        <p:spPr>
          <a:xfrm>
            <a:off x="6555412" y="3801183"/>
            <a:ext cx="324852" cy="74504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C76E0D2-2EA5-8726-D13E-40D4E70B178C}"/>
              </a:ext>
            </a:extLst>
          </p:cNvPr>
          <p:cNvSpPr txBox="1"/>
          <p:nvPr/>
        </p:nvSpPr>
        <p:spPr>
          <a:xfrm>
            <a:off x="5695276" y="3638681"/>
            <a:ext cx="8014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Helvetica" pitchFamily="2" charset="0"/>
              </a:rPr>
              <a:t>Wire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52A2A8E-81FB-EA28-197E-52D4BEF31E4B}"/>
              </a:ext>
            </a:extLst>
          </p:cNvPr>
          <p:cNvSpPr txBox="1"/>
          <p:nvPr/>
        </p:nvSpPr>
        <p:spPr>
          <a:xfrm>
            <a:off x="6412239" y="3403997"/>
            <a:ext cx="8014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Helvetica" pitchFamily="2" charset="0"/>
              </a:rPr>
              <a:t>Cable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4DAC195-1443-7FFC-C0ED-9CCC9BB36C43}"/>
              </a:ext>
            </a:extLst>
          </p:cNvPr>
          <p:cNvSpPr/>
          <p:nvPr/>
        </p:nvSpPr>
        <p:spPr>
          <a:xfrm>
            <a:off x="4406460" y="3218595"/>
            <a:ext cx="324852" cy="77667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24A316B-7E60-86CC-2461-A92911BCFF50}"/>
              </a:ext>
            </a:extLst>
          </p:cNvPr>
          <p:cNvSpPr/>
          <p:nvPr/>
        </p:nvSpPr>
        <p:spPr>
          <a:xfrm>
            <a:off x="2943972" y="4244722"/>
            <a:ext cx="324852" cy="631727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A9FEE1-6210-780C-D014-6ABFAC959D1C}"/>
              </a:ext>
            </a:extLst>
          </p:cNvPr>
          <p:cNvSpPr txBox="1"/>
          <p:nvPr/>
        </p:nvSpPr>
        <p:spPr>
          <a:xfrm>
            <a:off x="1697366" y="3887076"/>
            <a:ext cx="107257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Helvetica" pitchFamily="2" charset="0"/>
              </a:rPr>
              <a:t>Perfect par field</a:t>
            </a:r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EBBAA796-461E-7BD9-2D04-096A959364BD}"/>
              </a:ext>
            </a:extLst>
          </p:cNvPr>
          <p:cNvSpPr/>
          <p:nvPr/>
        </p:nvSpPr>
        <p:spPr>
          <a:xfrm>
            <a:off x="2652673" y="3245889"/>
            <a:ext cx="175960" cy="162800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954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667"/>
    </mc:Choice>
    <mc:Fallback xmlns="">
      <p:transition spd="slow" advTm="48667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91DA8A-8E42-AE8B-5133-06052F99AE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>
            <a:extLst>
              <a:ext uri="{FF2B5EF4-FFF2-40B4-BE49-F238E27FC236}">
                <a16:creationId xmlns:a16="http://schemas.microsoft.com/office/drawing/2014/main" id="{693C8C17-93E9-E212-F5CB-941EC6E1FF16}"/>
              </a:ext>
            </a:extLst>
          </p:cNvPr>
          <p:cNvSpPr>
            <a:spLocks noGrp="1"/>
          </p:cNvSpPr>
          <p:nvPr/>
        </p:nvSpPr>
        <p:spPr>
          <a:xfrm>
            <a:off x="1503777" y="136526"/>
            <a:ext cx="9144000" cy="494204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Cable designs and cabling line developed</a:t>
            </a:r>
            <a:endParaRPr lang="en-US" sz="44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9" name="TextBox 20">
            <a:extLst>
              <a:ext uri="{FF2B5EF4-FFF2-40B4-BE49-F238E27FC236}">
                <a16:creationId xmlns:a16="http://schemas.microsoft.com/office/drawing/2014/main" id="{11788562-B6AA-D42F-FAA6-59653662A642}"/>
              </a:ext>
            </a:extLst>
          </p:cNvPr>
          <p:cNvSpPr txBox="1"/>
          <p:nvPr/>
        </p:nvSpPr>
        <p:spPr>
          <a:xfrm>
            <a:off x="399987" y="1165814"/>
            <a:ext cx="4652190" cy="38702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>
              <a:spcBef>
                <a:spcPts val="450"/>
              </a:spcBef>
              <a:buFont typeface="Courier New" panose="02070309020205020404" pitchFamily="49" charset="0"/>
              <a:buChar char="o"/>
            </a:pPr>
            <a:r>
              <a:rPr lang="en-US" sz="2200" dirty="0">
                <a:cs typeface="Helvetica" panose="020B0604020202020204" pitchFamily="34" charset="0"/>
              </a:rPr>
              <a:t>Fine wire cabling line developed </a:t>
            </a:r>
          </a:p>
          <a:p>
            <a:pPr marL="257175" indent="-257175">
              <a:spcBef>
                <a:spcPts val="450"/>
              </a:spcBef>
              <a:buFont typeface="Courier New" panose="02070309020205020404" pitchFamily="49" charset="0"/>
              <a:buChar char="o"/>
            </a:pPr>
            <a:r>
              <a:rPr lang="en-US" sz="2200" dirty="0">
                <a:cs typeface="Helvetica" panose="020B0604020202020204" pitchFamily="34" charset="0"/>
              </a:rPr>
              <a:t>Higher wire count line being built</a:t>
            </a:r>
          </a:p>
          <a:p>
            <a:pPr marL="257175" indent="-257175">
              <a:spcBef>
                <a:spcPts val="450"/>
              </a:spcBef>
              <a:buFont typeface="Courier New" panose="02070309020205020404" pitchFamily="49" charset="0"/>
              <a:buChar char="o"/>
            </a:pPr>
            <a:r>
              <a:rPr lang="en-US" sz="2200" dirty="0">
                <a:cs typeface="Helvetica" panose="020B0604020202020204" pitchFamily="34" charset="0"/>
              </a:rPr>
              <a:t>Baseline cable design</a:t>
            </a:r>
          </a:p>
          <a:p>
            <a:pPr marL="600075" lvl="1" indent="-257175">
              <a:spcBef>
                <a:spcPts val="450"/>
              </a:spcBef>
              <a:buFont typeface="Courier New" panose="02070309020205020404" pitchFamily="49" charset="0"/>
              <a:buChar char="o"/>
            </a:pPr>
            <a:r>
              <a:rPr lang="en-US" dirty="0">
                <a:cs typeface="Helvetica" panose="020B0604020202020204" pitchFamily="34" charset="0"/>
              </a:rPr>
              <a:t>Rutherford</a:t>
            </a:r>
          </a:p>
          <a:p>
            <a:pPr marL="600075" lvl="1" indent="-257175">
              <a:spcBef>
                <a:spcPts val="450"/>
              </a:spcBef>
              <a:buFont typeface="Courier New" panose="02070309020205020404" pitchFamily="49" charset="0"/>
              <a:buChar char="o"/>
            </a:pPr>
            <a:r>
              <a:rPr lang="en-US" dirty="0">
                <a:cs typeface="Helvetica" panose="020B0604020202020204" pitchFamily="34" charset="0"/>
              </a:rPr>
              <a:t>16-strand </a:t>
            </a:r>
          </a:p>
          <a:p>
            <a:pPr marL="600075" lvl="1" indent="-257175">
              <a:spcBef>
                <a:spcPts val="450"/>
              </a:spcBef>
              <a:buFont typeface="Courier New" panose="02070309020205020404" pitchFamily="49" charset="0"/>
              <a:buChar char="o"/>
            </a:pPr>
            <a:r>
              <a:rPr lang="en-US" dirty="0">
                <a:cs typeface="Helvetica" panose="020B0604020202020204" pitchFamily="34" charset="0"/>
              </a:rPr>
              <a:t>extending to higher strand counts</a:t>
            </a:r>
          </a:p>
          <a:p>
            <a:pPr marL="257175" indent="-257175">
              <a:spcBef>
                <a:spcPts val="450"/>
              </a:spcBef>
              <a:buFont typeface="Courier New" panose="02070309020205020404" pitchFamily="49" charset="0"/>
              <a:buChar char="o"/>
            </a:pPr>
            <a:r>
              <a:rPr lang="en-US" sz="2200" dirty="0">
                <a:cs typeface="Helvetica" panose="020B0604020202020204" pitchFamily="34" charset="0"/>
              </a:rPr>
              <a:t>Roll consolidation </a:t>
            </a:r>
          </a:p>
          <a:p>
            <a:pPr marL="257175" indent="-257175">
              <a:spcBef>
                <a:spcPts val="450"/>
              </a:spcBef>
              <a:buFont typeface="Courier New" panose="02070309020205020404" pitchFamily="49" charset="0"/>
              <a:buChar char="o"/>
            </a:pPr>
            <a:r>
              <a:rPr lang="en-US" sz="2200" dirty="0">
                <a:cs typeface="Helvetica" panose="020B0604020202020204" pitchFamily="34" charset="0"/>
              </a:rPr>
              <a:t>Coilability </a:t>
            </a:r>
          </a:p>
          <a:p>
            <a:pPr marL="257175" indent="-257175">
              <a:spcBef>
                <a:spcPts val="450"/>
              </a:spcBef>
              <a:buFont typeface="Courier New" panose="02070309020205020404" pitchFamily="49" charset="0"/>
              <a:buChar char="o"/>
            </a:pPr>
            <a:r>
              <a:rPr lang="en-US" sz="2200" dirty="0">
                <a:cs typeface="Helvetica" panose="020B0604020202020204" pitchFamily="34" charset="0"/>
              </a:rPr>
              <a:t>~55 cables produced</a:t>
            </a:r>
          </a:p>
          <a:p>
            <a:pPr marL="257175" indent="-257175">
              <a:spcBef>
                <a:spcPts val="450"/>
              </a:spcBef>
              <a:buFont typeface="Courier New" panose="02070309020205020404" pitchFamily="49" charset="0"/>
              <a:buChar char="o"/>
            </a:pPr>
            <a:r>
              <a:rPr lang="en-US" sz="2200" b="1" dirty="0">
                <a:cs typeface="Helvetica" panose="020B0604020202020204" pitchFamily="34" charset="0"/>
              </a:rPr>
              <a:t>Bare- and coated-wire cable designs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39F94B2-CB19-8B27-D188-713407F686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56707" r="1481" b="19990"/>
          <a:stretch/>
        </p:blipFill>
        <p:spPr>
          <a:xfrm>
            <a:off x="6096000" y="928922"/>
            <a:ext cx="4652190" cy="766305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0D59318-A4B4-2F5D-4788-951EA1CF3116}"/>
              </a:ext>
            </a:extLst>
          </p:cNvPr>
          <p:cNvCxnSpPr>
            <a:cxnSpLocks/>
          </p:cNvCxnSpPr>
          <p:nvPr/>
        </p:nvCxnSpPr>
        <p:spPr>
          <a:xfrm>
            <a:off x="6124690" y="2191129"/>
            <a:ext cx="2335123" cy="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3E33A791-BAC1-1CEC-953E-0A500E03603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17269" r="35205" b="59047"/>
          <a:stretch/>
        </p:blipFill>
        <p:spPr>
          <a:xfrm>
            <a:off x="6096000" y="2391421"/>
            <a:ext cx="2363812" cy="7663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B6E3B93-BE42-B816-5D14-BF523860E08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3" t="75556" r="36599" b="5743"/>
          <a:stretch/>
        </p:blipFill>
        <p:spPr>
          <a:xfrm>
            <a:off x="8572579" y="2497985"/>
            <a:ext cx="2363812" cy="602974"/>
          </a:xfrm>
          <a:prstGeom prst="rect">
            <a:avLst/>
          </a:prstGeom>
        </p:spPr>
      </p:pic>
      <p:sp>
        <p:nvSpPr>
          <p:cNvPr id="10" name="TextBox 23">
            <a:extLst>
              <a:ext uri="{FF2B5EF4-FFF2-40B4-BE49-F238E27FC236}">
                <a16:creationId xmlns:a16="http://schemas.microsoft.com/office/drawing/2014/main" id="{3116DF62-EEC3-3239-CD55-9188BB9731BA}"/>
              </a:ext>
            </a:extLst>
          </p:cNvPr>
          <p:cNvSpPr txBox="1"/>
          <p:nvPr/>
        </p:nvSpPr>
        <p:spPr>
          <a:xfrm>
            <a:off x="5556612" y="3237181"/>
            <a:ext cx="57182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latin typeface="Helvetica" pitchFamily="2" charset="0"/>
              </a:rPr>
              <a:t>16-strand cables with increasing amounts of roll consolidation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CBA09D-2D42-6BD1-6143-C5AB6ACDDA32}"/>
              </a:ext>
            </a:extLst>
          </p:cNvPr>
          <p:cNvSpPr txBox="1"/>
          <p:nvPr/>
        </p:nvSpPr>
        <p:spPr>
          <a:xfrm>
            <a:off x="6702851" y="2010164"/>
            <a:ext cx="125252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1.45 mm</a:t>
            </a:r>
          </a:p>
        </p:txBody>
      </p:sp>
      <p:sp>
        <p:nvSpPr>
          <p:cNvPr id="12" name="Subtitle 1">
            <a:extLst>
              <a:ext uri="{FF2B5EF4-FFF2-40B4-BE49-F238E27FC236}">
                <a16:creationId xmlns:a16="http://schemas.microsoft.com/office/drawing/2014/main" id="{14F30DE0-E137-AA3D-C861-A41E27FB836F}"/>
              </a:ext>
            </a:extLst>
          </p:cNvPr>
          <p:cNvSpPr txBox="1">
            <a:spLocks/>
          </p:cNvSpPr>
          <p:nvPr/>
        </p:nvSpPr>
        <p:spPr bwMode="auto">
          <a:xfrm>
            <a:off x="6127491" y="1561373"/>
            <a:ext cx="2360374" cy="2658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Typical cable top view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787B843-834E-36C7-A863-898C3D42E3E7}"/>
              </a:ext>
            </a:extLst>
          </p:cNvPr>
          <p:cNvCxnSpPr>
            <a:cxnSpLocks/>
          </p:cNvCxnSpPr>
          <p:nvPr/>
        </p:nvCxnSpPr>
        <p:spPr>
          <a:xfrm>
            <a:off x="8533539" y="2189499"/>
            <a:ext cx="2366843" cy="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D8EF809-B494-20A8-3AE0-3CE6A73512A2}"/>
              </a:ext>
            </a:extLst>
          </p:cNvPr>
          <p:cNvSpPr txBox="1"/>
          <p:nvPr/>
        </p:nvSpPr>
        <p:spPr>
          <a:xfrm>
            <a:off x="9254811" y="2052866"/>
            <a:ext cx="92429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1.5 mm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90DDC8-2FAE-75B1-D7DE-84FFD992BE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99156" y="4071638"/>
            <a:ext cx="2760026" cy="88334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E3FE224-3C04-587B-4C98-51EA413112B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944" y="4052401"/>
            <a:ext cx="2764259" cy="2073194"/>
          </a:xfrm>
          <a:prstGeom prst="rect">
            <a:avLst/>
          </a:prstGeom>
        </p:spPr>
      </p:pic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352A7BF8-6395-FC0D-2231-7E78FE2DA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6400" y="6356351"/>
            <a:ext cx="914400" cy="365125"/>
          </a:xfrm>
        </p:spPr>
        <p:txBody>
          <a:bodyPr/>
          <a:lstStyle/>
          <a:p>
            <a:pPr>
              <a:defRPr/>
            </a:pPr>
            <a:fld id="{944DD7E6-2525-4596-AD42-56A8FC89570F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72568989-2AC5-D31C-8656-B1B1FB5835A4}"/>
              </a:ext>
            </a:extLst>
          </p:cNvPr>
          <p:cNvSpPr txBox="1">
            <a:spLocks/>
          </p:cNvSpPr>
          <p:nvPr/>
        </p:nvSpPr>
        <p:spPr>
          <a:xfrm>
            <a:off x="9296400" y="6356351"/>
            <a:ext cx="914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98989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944DD7E6-2525-4596-AD42-56A8FC89570F}" type="slidenum">
              <a:rPr lang="en-US" altLang="en-US"/>
              <a:pPr>
                <a:defRPr/>
              </a:pPr>
              <a:t>13</a:t>
            </a:fld>
            <a:endParaRPr lang="en-US" altLang="en-US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A7CDF2F0-3BEE-49D5-BE64-AC6ADAAE9770}"/>
              </a:ext>
            </a:extLst>
          </p:cNvPr>
          <p:cNvSpPr txBox="1">
            <a:spLocks/>
          </p:cNvSpPr>
          <p:nvPr/>
        </p:nvSpPr>
        <p:spPr bwMode="auto">
          <a:xfrm>
            <a:off x="1524000" y="6384484"/>
            <a:ext cx="9144000" cy="47351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endParaRPr lang="en-US" altLang="en-US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B42BD60-9DD0-E45D-3E96-75BCD919CDC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0" t="14859" r="659" b="9365"/>
          <a:stretch/>
        </p:blipFill>
        <p:spPr>
          <a:xfrm>
            <a:off x="10608275" y="6343132"/>
            <a:ext cx="1583725" cy="5074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97D2277-ED5F-39BF-4CA1-DA232E4F9918}"/>
              </a:ext>
            </a:extLst>
          </p:cNvPr>
          <p:cNvSpPr txBox="1"/>
          <p:nvPr/>
        </p:nvSpPr>
        <p:spPr>
          <a:xfrm>
            <a:off x="768052" y="6424567"/>
            <a:ext cx="8848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HiTAT at CERN 23 – 24 October 2025 	Alexander Otto   Solid Material Solutions LLC 	 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014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667"/>
    </mc:Choice>
    <mc:Fallback xmlns="">
      <p:transition spd="slow" advTm="48667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6A41EA-9372-C290-FC61-8C53BF0168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694AB111-2A07-3523-E30E-0D8FDB37F738}"/>
              </a:ext>
            </a:extLst>
          </p:cNvPr>
          <p:cNvSpPr>
            <a:spLocks noGrp="1"/>
          </p:cNvSpPr>
          <p:nvPr/>
        </p:nvSpPr>
        <p:spPr>
          <a:xfrm>
            <a:off x="672353" y="-41962"/>
            <a:ext cx="10824881" cy="6765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/>
              <a:t>Coil Development: Wind-and-React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1332E1C0-41EE-6CDB-282E-2E6D7C909A4D}"/>
              </a:ext>
            </a:extLst>
          </p:cNvPr>
          <p:cNvSpPr>
            <a:spLocks noGrp="1"/>
          </p:cNvSpPr>
          <p:nvPr/>
        </p:nvSpPr>
        <p:spPr>
          <a:xfrm>
            <a:off x="220552" y="2143592"/>
            <a:ext cx="3859850" cy="3061449"/>
          </a:xfrm>
          <a:prstGeom prst="rect">
            <a:avLst/>
          </a:prstGeom>
          <a:noFill/>
          <a:ln>
            <a:noFill/>
          </a:ln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32688" lvl="2" indent="-4572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sym typeface="Wingdings" panose="05000000000000000000" pitchFamily="2" charset="2"/>
              </a:rPr>
              <a:t>Racetrack</a:t>
            </a:r>
          </a:p>
          <a:p>
            <a:pPr marL="932688" lvl="2" indent="-4572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sym typeface="Wingdings" panose="05000000000000000000" pitchFamily="2" charset="2"/>
              </a:rPr>
              <a:t>Cylindrical</a:t>
            </a:r>
          </a:p>
          <a:p>
            <a:pPr marL="932688" lvl="2" indent="-4572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sym typeface="Wingdings" panose="05000000000000000000" pitchFamily="2" charset="2"/>
              </a:rPr>
              <a:t>Saddle</a:t>
            </a:r>
          </a:p>
          <a:p>
            <a:pPr marL="292608" lvl="1" indent="0" algn="ctr">
              <a:spcBef>
                <a:spcPts val="600"/>
              </a:spcBef>
              <a:spcAft>
                <a:spcPts val="0"/>
              </a:spcAft>
              <a:buNone/>
            </a:pPr>
            <a:endParaRPr lang="en-US" sz="2200" dirty="0">
              <a:solidFill>
                <a:schemeClr val="tx1">
                  <a:lumMod val="95000"/>
                  <a:lumOff val="5000"/>
                </a:schemeClr>
              </a:solidFill>
              <a:sym typeface="Wingdings" panose="05000000000000000000" pitchFamily="2" charset="2"/>
            </a:endParaRPr>
          </a:p>
          <a:p>
            <a:pPr marL="292608" lvl="1" indent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n-US" sz="3100" dirty="0">
                <a:solidFill>
                  <a:schemeClr val="bg2">
                    <a:lumMod val="25000"/>
                  </a:schemeClr>
                </a:solidFill>
                <a:latin typeface="+mj-lt"/>
                <a:sym typeface="Wingdings" panose="05000000000000000000" pitchFamily="2" charset="2"/>
              </a:rPr>
              <a:t>88</a:t>
            </a:r>
            <a:r>
              <a:rPr lang="en-US" sz="31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 coils produced</a:t>
            </a:r>
          </a:p>
          <a:p>
            <a:pPr marL="292608" lvl="1" indent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Many with high performance </a:t>
            </a:r>
          </a:p>
          <a:p>
            <a:pPr marL="292608" lvl="1" indent="0" algn="ctr">
              <a:spcBef>
                <a:spcPts val="600"/>
              </a:spcBef>
              <a:spcAft>
                <a:spcPts val="0"/>
              </a:spcAft>
              <a:buNone/>
            </a:pPr>
            <a:endParaRPr lang="en-US" sz="22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68EB0DD-3385-0A7A-DEA1-367DE349D8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149" y="978572"/>
            <a:ext cx="2067271" cy="1642003"/>
          </a:xfrm>
          <a:prstGeom prst="rect">
            <a:avLst/>
          </a:prstGeom>
        </p:spPr>
      </p:pic>
      <p:sp>
        <p:nvSpPr>
          <p:cNvPr id="15" name="Subtitle 1">
            <a:extLst>
              <a:ext uri="{FF2B5EF4-FFF2-40B4-BE49-F238E27FC236}">
                <a16:creationId xmlns:a16="http://schemas.microsoft.com/office/drawing/2014/main" id="{F28E5BFA-794A-58EA-4D43-50655F6EB6BA}"/>
              </a:ext>
            </a:extLst>
          </p:cNvPr>
          <p:cNvSpPr txBox="1">
            <a:spLocks/>
          </p:cNvSpPr>
          <p:nvPr/>
        </p:nvSpPr>
        <p:spPr bwMode="auto">
          <a:xfrm>
            <a:off x="5398455" y="2660854"/>
            <a:ext cx="4643666" cy="318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>
                <a:solidFill>
                  <a:schemeClr val="tx1"/>
                </a:solidFill>
                <a:latin typeface="+mj-lt"/>
              </a:rPr>
              <a:t>Coil for subscale 140 kW motor test bed</a:t>
            </a:r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BF2496F7-DF30-B1F3-B8C0-F3E1E9F3E0F3}"/>
              </a:ext>
            </a:extLst>
          </p:cNvPr>
          <p:cNvSpPr txBox="1">
            <a:spLocks/>
          </p:cNvSpPr>
          <p:nvPr/>
        </p:nvSpPr>
        <p:spPr bwMode="auto">
          <a:xfrm>
            <a:off x="224163" y="685185"/>
            <a:ext cx="4829482" cy="11143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en-US" sz="400" dirty="0"/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Numerous test coils fabricated </a:t>
            </a: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Integrated into application initiatives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DE14169-8497-EBAB-9614-01FD941ABE1F}"/>
              </a:ext>
            </a:extLst>
          </p:cNvPr>
          <p:cNvSpPr/>
          <p:nvPr/>
        </p:nvSpPr>
        <p:spPr>
          <a:xfrm>
            <a:off x="7243731" y="2391993"/>
            <a:ext cx="914400" cy="122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1" name="Subtitle 1">
            <a:extLst>
              <a:ext uri="{FF2B5EF4-FFF2-40B4-BE49-F238E27FC236}">
                <a16:creationId xmlns:a16="http://schemas.microsoft.com/office/drawing/2014/main" id="{FE00BE1D-F6B5-7578-E15E-8FCED41DEE10}"/>
              </a:ext>
            </a:extLst>
          </p:cNvPr>
          <p:cNvSpPr txBox="1">
            <a:spLocks/>
          </p:cNvSpPr>
          <p:nvPr/>
        </p:nvSpPr>
        <p:spPr bwMode="auto">
          <a:xfrm>
            <a:off x="7324420" y="2372704"/>
            <a:ext cx="1155130" cy="22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solidFill>
                  <a:schemeClr val="tx1"/>
                </a:solidFill>
              </a:rPr>
              <a:t>Set up to test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43DEF412-C079-20BF-F678-861010DB0B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9291" y="1046030"/>
            <a:ext cx="1572441" cy="1143593"/>
          </a:xfrm>
          <a:prstGeom prst="rect">
            <a:avLst/>
          </a:prstGeom>
        </p:spPr>
      </p:pic>
      <p:sp>
        <p:nvSpPr>
          <p:cNvPr id="6" name="Subtitle 1">
            <a:extLst>
              <a:ext uri="{FF2B5EF4-FFF2-40B4-BE49-F238E27FC236}">
                <a16:creationId xmlns:a16="http://schemas.microsoft.com/office/drawing/2014/main" id="{A60D298E-3CD8-44C9-3F05-E4A23ACC3D40}"/>
              </a:ext>
            </a:extLst>
          </p:cNvPr>
          <p:cNvSpPr txBox="1">
            <a:spLocks/>
          </p:cNvSpPr>
          <p:nvPr/>
        </p:nvSpPr>
        <p:spPr bwMode="auto">
          <a:xfrm>
            <a:off x="9628807" y="2167445"/>
            <a:ext cx="2040857" cy="81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/>
              <a:t>Bonded wind pack </a:t>
            </a:r>
          </a:p>
          <a:p>
            <a:pPr algn="ctr"/>
            <a:r>
              <a:rPr lang="en-US" sz="1600" dirty="0"/>
              <a:t>with insulation, reinforcement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76D152-650F-1E08-87E4-E70ED9F9D5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1258" y="1046030"/>
            <a:ext cx="2362520" cy="1361533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AA6B2A2-B981-1D3F-0F3B-F0D7100A3A84}"/>
              </a:ext>
            </a:extLst>
          </p:cNvPr>
          <p:cNvCxnSpPr>
            <a:cxnSpLocks/>
          </p:cNvCxnSpPr>
          <p:nvPr/>
        </p:nvCxnSpPr>
        <p:spPr>
          <a:xfrm flipH="1" flipV="1">
            <a:off x="9019212" y="1752337"/>
            <a:ext cx="1109526" cy="47236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CA7D0211-57CD-7598-BAF3-DBDC3D48C4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70502" y="3067585"/>
            <a:ext cx="4194231" cy="30541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0D964AC-4C6F-D986-4DD6-11E58CD6129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711" y="6300260"/>
            <a:ext cx="1457749" cy="533330"/>
          </a:xfrm>
          <a:prstGeom prst="rect">
            <a:avLst/>
          </a:prstGeom>
        </p:spPr>
      </p:pic>
      <p:sp>
        <p:nvSpPr>
          <p:cNvPr id="5" name="Subtitle 1">
            <a:extLst>
              <a:ext uri="{FF2B5EF4-FFF2-40B4-BE49-F238E27FC236}">
                <a16:creationId xmlns:a16="http://schemas.microsoft.com/office/drawing/2014/main" id="{2C4AC6DD-818E-267B-6EAF-13BF62EC9C12}"/>
              </a:ext>
            </a:extLst>
          </p:cNvPr>
          <p:cNvSpPr txBox="1">
            <a:spLocks/>
          </p:cNvSpPr>
          <p:nvPr/>
        </p:nvSpPr>
        <p:spPr bwMode="auto">
          <a:xfrm>
            <a:off x="5033965" y="3269993"/>
            <a:ext cx="2354021" cy="3752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latin typeface="+mj-lt"/>
              </a:rPr>
              <a:t>63.2K test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A0908A2-08DF-2134-48EF-6BC91659CAAF}"/>
              </a:ext>
            </a:extLst>
          </p:cNvPr>
          <p:cNvCxnSpPr>
            <a:cxnSpLocks/>
          </p:cNvCxnSpPr>
          <p:nvPr/>
        </p:nvCxnSpPr>
        <p:spPr>
          <a:xfrm>
            <a:off x="7039643" y="5247264"/>
            <a:ext cx="13045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ubtitle 1">
            <a:extLst>
              <a:ext uri="{FF2B5EF4-FFF2-40B4-BE49-F238E27FC236}">
                <a16:creationId xmlns:a16="http://schemas.microsoft.com/office/drawing/2014/main" id="{21C43B2B-A59F-DFAF-AD9A-8B5A4F1E2868}"/>
              </a:ext>
            </a:extLst>
          </p:cNvPr>
          <p:cNvSpPr txBox="1">
            <a:spLocks/>
          </p:cNvSpPr>
          <p:nvPr/>
        </p:nvSpPr>
        <p:spPr bwMode="auto">
          <a:xfrm>
            <a:off x="7339074" y="4670595"/>
            <a:ext cx="1961336" cy="485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Ic</a:t>
            </a: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with coil field effect removed  </a:t>
            </a:r>
            <a:r>
              <a:rPr lang="en-US" sz="16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~ 19.8 A</a:t>
            </a:r>
            <a:r>
              <a:rPr lang="en-US" sz="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				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5E2E7EF-8FF2-2D72-548A-D2DBB289B0EC}"/>
              </a:ext>
            </a:extLst>
          </p:cNvPr>
          <p:cNvCxnSpPr>
            <a:cxnSpLocks/>
          </p:cNvCxnSpPr>
          <p:nvPr/>
        </p:nvCxnSpPr>
        <p:spPr>
          <a:xfrm>
            <a:off x="8344154" y="5146379"/>
            <a:ext cx="0" cy="54579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ubtitle 1">
            <a:extLst>
              <a:ext uri="{FF2B5EF4-FFF2-40B4-BE49-F238E27FC236}">
                <a16:creationId xmlns:a16="http://schemas.microsoft.com/office/drawing/2014/main" id="{1D0C97F6-C09B-B90B-5A51-55BA1B5289EA}"/>
              </a:ext>
            </a:extLst>
          </p:cNvPr>
          <p:cNvSpPr txBox="1">
            <a:spLocks/>
          </p:cNvSpPr>
          <p:nvPr/>
        </p:nvSpPr>
        <p:spPr bwMode="auto">
          <a:xfrm>
            <a:off x="6974671" y="5348150"/>
            <a:ext cx="868069" cy="3440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u="sng" dirty="0">
                <a:solidFill>
                  <a:schemeClr val="tx1"/>
                </a:solidFill>
                <a:latin typeface="+mj-lt"/>
              </a:rPr>
              <a:t>11.6 A</a:t>
            </a:r>
          </a:p>
        </p:txBody>
      </p:sp>
      <p:sp>
        <p:nvSpPr>
          <p:cNvPr id="22" name="Subtitle 1">
            <a:extLst>
              <a:ext uri="{FF2B5EF4-FFF2-40B4-BE49-F238E27FC236}">
                <a16:creationId xmlns:a16="http://schemas.microsoft.com/office/drawing/2014/main" id="{3BF12C32-8742-21AC-AC69-F09936A55B65}"/>
              </a:ext>
            </a:extLst>
          </p:cNvPr>
          <p:cNvSpPr txBox="1">
            <a:spLocks/>
          </p:cNvSpPr>
          <p:nvPr/>
        </p:nvSpPr>
        <p:spPr bwMode="auto">
          <a:xfrm>
            <a:off x="7700931" y="3726890"/>
            <a:ext cx="1777188" cy="748726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Average end to end wire </a:t>
            </a:r>
            <a:r>
              <a:rPr lang="en-US" sz="16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Jc</a:t>
            </a: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here ~ 70% of RRI wire </a:t>
            </a:r>
            <a:r>
              <a:rPr lang="en-US" sz="16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Jc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</a:t>
            </a:r>
            <a:r>
              <a:rPr lang="en-US" sz="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			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29C0AF73-2E4A-20E3-6216-EEC563C4A3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93778" y="3346756"/>
            <a:ext cx="2189365" cy="2134904"/>
          </a:xfrm>
          <a:prstGeom prst="rect">
            <a:avLst/>
          </a:prstGeom>
        </p:spPr>
      </p:pic>
      <p:sp>
        <p:nvSpPr>
          <p:cNvPr id="30" name="Subtitle 1">
            <a:extLst>
              <a:ext uri="{FF2B5EF4-FFF2-40B4-BE49-F238E27FC236}">
                <a16:creationId xmlns:a16="http://schemas.microsoft.com/office/drawing/2014/main" id="{53136D23-1A36-8C1D-9B08-5D06537CA419}"/>
              </a:ext>
            </a:extLst>
          </p:cNvPr>
          <p:cNvSpPr txBox="1">
            <a:spLocks/>
          </p:cNvSpPr>
          <p:nvPr/>
        </p:nvSpPr>
        <p:spPr bwMode="auto">
          <a:xfrm>
            <a:off x="10613557" y="4837484"/>
            <a:ext cx="682812" cy="2518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latin typeface="+mj-lt"/>
              </a:rPr>
              <a:t>63.2K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Subtitle 1">
            <a:extLst>
              <a:ext uri="{FF2B5EF4-FFF2-40B4-BE49-F238E27FC236}">
                <a16:creationId xmlns:a16="http://schemas.microsoft.com/office/drawing/2014/main" id="{4B76ECFE-F976-CBF4-E74F-013F33494415}"/>
              </a:ext>
            </a:extLst>
          </p:cNvPr>
          <p:cNvSpPr txBox="1">
            <a:spLocks/>
          </p:cNvSpPr>
          <p:nvPr/>
        </p:nvSpPr>
        <p:spPr bwMode="auto">
          <a:xfrm>
            <a:off x="10077239" y="4883905"/>
            <a:ext cx="517620" cy="2634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latin typeface="+mj-lt"/>
              </a:rPr>
              <a:t>65K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FF27BBB-E2E3-392E-47CF-F6E815957DB2}"/>
              </a:ext>
            </a:extLst>
          </p:cNvPr>
          <p:cNvCxnSpPr>
            <a:cxnSpLocks/>
          </p:cNvCxnSpPr>
          <p:nvPr/>
        </p:nvCxnSpPr>
        <p:spPr>
          <a:xfrm flipH="1" flipV="1">
            <a:off x="10148275" y="4310792"/>
            <a:ext cx="672724" cy="535261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ubtitle 1">
            <a:extLst>
              <a:ext uri="{FF2B5EF4-FFF2-40B4-BE49-F238E27FC236}">
                <a16:creationId xmlns:a16="http://schemas.microsoft.com/office/drawing/2014/main" id="{11FF8507-39CA-B840-8570-1BB0366A1AAE}"/>
              </a:ext>
            </a:extLst>
          </p:cNvPr>
          <p:cNvSpPr txBox="1">
            <a:spLocks/>
          </p:cNvSpPr>
          <p:nvPr/>
        </p:nvSpPr>
        <p:spPr bwMode="auto">
          <a:xfrm>
            <a:off x="11381732" y="4763793"/>
            <a:ext cx="485333" cy="2518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latin typeface="+mj-lt"/>
              </a:rPr>
              <a:t>60K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8" name="Subtitle 1">
            <a:extLst>
              <a:ext uri="{FF2B5EF4-FFF2-40B4-BE49-F238E27FC236}">
                <a16:creationId xmlns:a16="http://schemas.microsoft.com/office/drawing/2014/main" id="{7810F947-CB7A-EEF2-CB17-C1F60D71DD72}"/>
              </a:ext>
            </a:extLst>
          </p:cNvPr>
          <p:cNvSpPr txBox="1">
            <a:spLocks/>
          </p:cNvSpPr>
          <p:nvPr/>
        </p:nvSpPr>
        <p:spPr bwMode="auto">
          <a:xfrm>
            <a:off x="10528194" y="5331271"/>
            <a:ext cx="853538" cy="2518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chemeClr val="tx1"/>
                </a:solidFill>
                <a:latin typeface="+mj-lt"/>
              </a:rPr>
              <a:t>Field T</a:t>
            </a:r>
          </a:p>
        </p:txBody>
      </p:sp>
      <p:sp>
        <p:nvSpPr>
          <p:cNvPr id="41" name="Subtitle 1">
            <a:extLst>
              <a:ext uri="{FF2B5EF4-FFF2-40B4-BE49-F238E27FC236}">
                <a16:creationId xmlns:a16="http://schemas.microsoft.com/office/drawing/2014/main" id="{345C79DA-4F9B-C522-B5BB-E3E171CF6425}"/>
              </a:ext>
            </a:extLst>
          </p:cNvPr>
          <p:cNvSpPr txBox="1">
            <a:spLocks/>
          </p:cNvSpPr>
          <p:nvPr/>
        </p:nvSpPr>
        <p:spPr bwMode="auto">
          <a:xfrm>
            <a:off x="10661125" y="4087186"/>
            <a:ext cx="853538" cy="25182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6600" dirty="0">
                <a:latin typeface="+mj-lt"/>
              </a:rPr>
              <a:t>.</a:t>
            </a:r>
            <a:endParaRPr lang="en-US" sz="6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F29581-F0AA-BD6E-5C9B-AD2794866EE5}"/>
              </a:ext>
            </a:extLst>
          </p:cNvPr>
          <p:cNvSpPr txBox="1"/>
          <p:nvPr/>
        </p:nvSpPr>
        <p:spPr>
          <a:xfrm>
            <a:off x="768052" y="6424567"/>
            <a:ext cx="8848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HiTAT at CERN 23 – 24 October 2025 	Alexander Otto   Solid Material Solutions LLC 	 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29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667"/>
    </mc:Choice>
    <mc:Fallback xmlns="">
      <p:transition spd="slow" advTm="48667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7733D0-461E-EF17-4084-D54C8D25DA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6722DCA-88C8-F27C-0D34-BD3CF4DD4C6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831" y="37030"/>
            <a:ext cx="12098338" cy="790048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+mn-lt"/>
              </a:rPr>
              <a:t>   Series Fabrication and </a:t>
            </a:r>
            <a:r>
              <a:rPr lang="en-US" sz="4000" dirty="0" err="1">
                <a:latin typeface="+mn-lt"/>
              </a:rPr>
              <a:t>Ic</a:t>
            </a:r>
            <a:r>
              <a:rPr lang="en-US" sz="4000" dirty="0">
                <a:latin typeface="+mn-lt"/>
              </a:rPr>
              <a:t> of Racetrack Pancakes and Stacks</a:t>
            </a:r>
            <a:br>
              <a:rPr lang="en-US" sz="3600" dirty="0">
                <a:latin typeface="+mn-lt"/>
              </a:rPr>
            </a:br>
            <a:r>
              <a:rPr lang="en-US" sz="2000" dirty="0">
                <a:latin typeface="+mn-lt"/>
              </a:rPr>
              <a:t>4-stack pancake coil – serially connected</a:t>
            </a:r>
            <a:r>
              <a:rPr lang="en-US" altLang="en-US" sz="2000" dirty="0">
                <a:latin typeface="+mn-lt"/>
              </a:rPr>
              <a:t> </a:t>
            </a:r>
            <a:endParaRPr lang="en-US" sz="2000" dirty="0"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7265DF-CE39-2C71-A00A-F0D88C6276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8694" y="6013518"/>
            <a:ext cx="918326" cy="6289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8" name="Subtitle 1">
            <a:extLst>
              <a:ext uri="{FF2B5EF4-FFF2-40B4-BE49-F238E27FC236}">
                <a16:creationId xmlns:a16="http://schemas.microsoft.com/office/drawing/2014/main" id="{A9C2DDDE-E9DE-43D3-027E-013BE0F4614B}"/>
              </a:ext>
            </a:extLst>
          </p:cNvPr>
          <p:cNvSpPr txBox="1">
            <a:spLocks/>
          </p:cNvSpPr>
          <p:nvPr/>
        </p:nvSpPr>
        <p:spPr bwMode="auto">
          <a:xfrm>
            <a:off x="64875" y="4374392"/>
            <a:ext cx="3049723" cy="8367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- Series made pancake coils 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- Bare / coated wire cables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- To application specification</a:t>
            </a:r>
          </a:p>
          <a:p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</a:t>
            </a:r>
            <a: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r>
              <a:rPr lang="en-US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				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6F1B5D-F6F8-F6EF-D8FE-33A8FA7FD39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6703" t="19341" r="10937" b="43220"/>
          <a:stretch>
            <a:fillRect/>
          </a:stretch>
        </p:blipFill>
        <p:spPr>
          <a:xfrm>
            <a:off x="2729816" y="3292108"/>
            <a:ext cx="3871867" cy="17433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82FAD9-B3FA-481E-32E6-51AB26015AB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7244" t="12115" r="17244" b="19172"/>
          <a:stretch>
            <a:fillRect/>
          </a:stretch>
        </p:blipFill>
        <p:spPr>
          <a:xfrm rot="5400000">
            <a:off x="-144949" y="1500268"/>
            <a:ext cx="3117405" cy="245233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131449A-93D3-9F87-381F-E2D3D92AC25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572" t="2168" r="4428"/>
          <a:stretch>
            <a:fillRect/>
          </a:stretch>
        </p:blipFill>
        <p:spPr>
          <a:xfrm>
            <a:off x="7163556" y="1133088"/>
            <a:ext cx="4873093" cy="3805845"/>
          </a:xfrm>
          <a:prstGeom prst="rect">
            <a:avLst/>
          </a:prstGeom>
        </p:spPr>
      </p:pic>
      <p:sp>
        <p:nvSpPr>
          <p:cNvPr id="5" name="Subtitle 1">
            <a:extLst>
              <a:ext uri="{FF2B5EF4-FFF2-40B4-BE49-F238E27FC236}">
                <a16:creationId xmlns:a16="http://schemas.microsoft.com/office/drawing/2014/main" id="{C442CC2C-73F9-ACCA-2F33-8FEA85C4BC74}"/>
              </a:ext>
            </a:extLst>
          </p:cNvPr>
          <p:cNvSpPr txBox="1">
            <a:spLocks/>
          </p:cNvSpPr>
          <p:nvPr/>
        </p:nvSpPr>
        <p:spPr bwMode="auto">
          <a:xfrm>
            <a:off x="7490596" y="4963267"/>
            <a:ext cx="4546053" cy="83531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- Pancake coil I-V data are very similar,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Ic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~ 10 A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- Field adjusted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Ic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~ 16 A at 63 K, 1 A/wire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- Je(SF, 4.2K) ~ 1.6 kA/mm2 (60% of RRI data)</a:t>
            </a:r>
          </a:p>
          <a:p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</a:t>
            </a:r>
            <a: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r>
              <a:rPr lang="en-US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				</a:t>
            </a:r>
          </a:p>
        </p:txBody>
      </p:sp>
      <p:sp>
        <p:nvSpPr>
          <p:cNvPr id="7" name="Subtitle 1">
            <a:extLst>
              <a:ext uri="{FF2B5EF4-FFF2-40B4-BE49-F238E27FC236}">
                <a16:creationId xmlns:a16="http://schemas.microsoft.com/office/drawing/2014/main" id="{422F6C1D-7794-9FA9-DC6C-C5D9F1411D91}"/>
              </a:ext>
            </a:extLst>
          </p:cNvPr>
          <p:cNvSpPr txBox="1">
            <a:spLocks/>
          </p:cNvSpPr>
          <p:nvPr/>
        </p:nvSpPr>
        <p:spPr bwMode="auto">
          <a:xfrm rot="21209479">
            <a:off x="3600975" y="3885979"/>
            <a:ext cx="1537843" cy="66095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Low loss </a:t>
            </a:r>
          </a:p>
          <a:p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cable jumpers</a:t>
            </a:r>
          </a:p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						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8B252CE-7391-F51B-2592-70A3DC553F2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5084" t="16865" r="12415" b="25785"/>
          <a:stretch>
            <a:fillRect/>
          </a:stretch>
        </p:blipFill>
        <p:spPr>
          <a:xfrm>
            <a:off x="2736535" y="1204360"/>
            <a:ext cx="3281752" cy="1946967"/>
          </a:xfrm>
          <a:prstGeom prst="rect">
            <a:avLst/>
          </a:prstGeom>
        </p:spPr>
      </p:pic>
      <p:sp>
        <p:nvSpPr>
          <p:cNvPr id="16" name="Subtitle 1">
            <a:extLst>
              <a:ext uri="{FF2B5EF4-FFF2-40B4-BE49-F238E27FC236}">
                <a16:creationId xmlns:a16="http://schemas.microsoft.com/office/drawing/2014/main" id="{A963B8CA-1C34-F229-28BC-064772AC7CB7}"/>
              </a:ext>
            </a:extLst>
          </p:cNvPr>
          <p:cNvSpPr txBox="1">
            <a:spLocks/>
          </p:cNvSpPr>
          <p:nvPr/>
        </p:nvSpPr>
        <p:spPr bwMode="auto">
          <a:xfrm>
            <a:off x="2639923" y="3191804"/>
            <a:ext cx="1905549" cy="2449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CC"/>
                </a:highlight>
                <a:latin typeface="+mj-lt"/>
              </a:rPr>
              <a:t>Coated wire cables</a:t>
            </a:r>
            <a:r>
              <a:rPr lang="en-US" sz="800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CC"/>
                </a:highlight>
                <a:latin typeface="+mj-lt"/>
              </a:rPr>
              <a:t>						</a:t>
            </a:r>
          </a:p>
        </p:txBody>
      </p:sp>
      <p:sp>
        <p:nvSpPr>
          <p:cNvPr id="17" name="Subtitle 1">
            <a:extLst>
              <a:ext uri="{FF2B5EF4-FFF2-40B4-BE49-F238E27FC236}">
                <a16:creationId xmlns:a16="http://schemas.microsoft.com/office/drawing/2014/main" id="{B398383B-1C24-4061-ABD8-C3D74D010909}"/>
              </a:ext>
            </a:extLst>
          </p:cNvPr>
          <p:cNvSpPr txBox="1">
            <a:spLocks/>
          </p:cNvSpPr>
          <p:nvPr/>
        </p:nvSpPr>
        <p:spPr bwMode="auto">
          <a:xfrm>
            <a:off x="2639923" y="1108497"/>
            <a:ext cx="1807090" cy="29949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CC"/>
                </a:highlight>
                <a:latin typeface="+mj-lt"/>
              </a:rPr>
              <a:t>Bare wire cables</a:t>
            </a:r>
            <a:r>
              <a:rPr lang="en-US" sz="800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CC"/>
                </a:highlight>
                <a:latin typeface="+mj-lt"/>
              </a:rPr>
              <a:t>						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E045967-B9A8-2F6A-2B6D-C820941FDFAC}"/>
              </a:ext>
            </a:extLst>
          </p:cNvPr>
          <p:cNvCxnSpPr>
            <a:cxnSpLocks/>
          </p:cNvCxnSpPr>
          <p:nvPr/>
        </p:nvCxnSpPr>
        <p:spPr>
          <a:xfrm flipH="1" flipV="1">
            <a:off x="4369896" y="3844344"/>
            <a:ext cx="223164" cy="139820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2491195-FE0A-3846-1F61-A9477CEBDF56}"/>
              </a:ext>
            </a:extLst>
          </p:cNvPr>
          <p:cNvCxnSpPr>
            <a:cxnSpLocks/>
          </p:cNvCxnSpPr>
          <p:nvPr/>
        </p:nvCxnSpPr>
        <p:spPr>
          <a:xfrm flipV="1">
            <a:off x="4593060" y="3669118"/>
            <a:ext cx="0" cy="350453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2BCB426D-208D-101E-388F-A73F52263A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59" t="11508" r="16504" b="8563"/>
          <a:stretch>
            <a:fillRect/>
          </a:stretch>
        </p:blipFill>
        <p:spPr bwMode="auto">
          <a:xfrm rot="5400000">
            <a:off x="5754313" y="2132447"/>
            <a:ext cx="1255458" cy="131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6A7F611-A4B2-70F2-93C9-8B972B86C93D}"/>
              </a:ext>
            </a:extLst>
          </p:cNvPr>
          <p:cNvCxnSpPr>
            <a:cxnSpLocks/>
          </p:cNvCxnSpPr>
          <p:nvPr/>
        </p:nvCxnSpPr>
        <p:spPr>
          <a:xfrm flipV="1">
            <a:off x="5600528" y="3133121"/>
            <a:ext cx="417759" cy="1215446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ubtitle 1">
            <a:extLst>
              <a:ext uri="{FF2B5EF4-FFF2-40B4-BE49-F238E27FC236}">
                <a16:creationId xmlns:a16="http://schemas.microsoft.com/office/drawing/2014/main" id="{E76CBCB2-4ACE-52F0-9D28-718B3A2ECDB1}"/>
              </a:ext>
            </a:extLst>
          </p:cNvPr>
          <p:cNvSpPr txBox="1">
            <a:spLocks/>
          </p:cNvSpPr>
          <p:nvPr/>
        </p:nvSpPr>
        <p:spPr bwMode="auto">
          <a:xfrm>
            <a:off x="2883181" y="5078862"/>
            <a:ext cx="4284824" cy="1219201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Stack of 4 racetrack pancakes 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- Very uniform geometry to tight specs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- Strong sintered structure 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- For 1 T at &gt; 300 Hz, &gt; 15K</a:t>
            </a:r>
            <a:r>
              <a:rPr lang="en-US" sz="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				</a:t>
            </a:r>
          </a:p>
        </p:txBody>
      </p:sp>
      <p:sp>
        <p:nvSpPr>
          <p:cNvPr id="35" name="Subtitle 1">
            <a:extLst>
              <a:ext uri="{FF2B5EF4-FFF2-40B4-BE49-F238E27FC236}">
                <a16:creationId xmlns:a16="http://schemas.microsoft.com/office/drawing/2014/main" id="{0B53974C-A9DC-EB4E-87A9-1655B47B6BC6}"/>
              </a:ext>
            </a:extLst>
          </p:cNvPr>
          <p:cNvSpPr txBox="1">
            <a:spLocks/>
          </p:cNvSpPr>
          <p:nvPr/>
        </p:nvSpPr>
        <p:spPr bwMode="auto">
          <a:xfrm>
            <a:off x="133255" y="5385839"/>
            <a:ext cx="2749926" cy="608853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Front two before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Ic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tests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- Wrapped are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Ic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tested</a:t>
            </a:r>
          </a:p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						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49A97F-7D8F-AC0F-5919-53CE021380F6}"/>
              </a:ext>
            </a:extLst>
          </p:cNvPr>
          <p:cNvSpPr txBox="1"/>
          <p:nvPr/>
        </p:nvSpPr>
        <p:spPr>
          <a:xfrm>
            <a:off x="768052" y="6424567"/>
            <a:ext cx="8848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HiTAT at CERN 23 – 24 October 2025 	Alexander Otto   Solid Material Solutions LLC 	 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53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667"/>
    </mc:Choice>
    <mc:Fallback xmlns="">
      <p:transition spd="slow" advTm="48667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E4EFA2-1AF6-2FDD-68C4-DFD4153DC5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3DA80C8-1A3B-AE21-BDFC-BBFF131879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78154" y="98859"/>
            <a:ext cx="11235690" cy="720659"/>
          </a:xfrm>
        </p:spPr>
        <p:txBody>
          <a:bodyPr>
            <a:noAutofit/>
          </a:bodyPr>
          <a:lstStyle/>
          <a:p>
            <a:pPr algn="ctr"/>
            <a:r>
              <a:rPr lang="en-US" sz="3000" dirty="0">
                <a:latin typeface="+mn-lt"/>
              </a:rPr>
              <a:t>  </a:t>
            </a:r>
            <a:r>
              <a:rPr lang="en-US" sz="4000" dirty="0">
                <a:latin typeface="+mn-lt"/>
              </a:rPr>
              <a:t> Stack and Constituent Coil Performance Comparisons </a:t>
            </a:r>
            <a:br>
              <a:rPr lang="en-US" sz="2700" dirty="0">
                <a:latin typeface="+mn-lt"/>
              </a:rPr>
            </a:br>
            <a:r>
              <a:rPr lang="en-US" sz="1800" dirty="0">
                <a:latin typeface="+mn-lt"/>
              </a:rPr>
              <a:t>4-stack of racetrack pancake – serially connected – coated and bare wire cables used</a:t>
            </a:r>
            <a:r>
              <a:rPr lang="en-US" altLang="en-US" sz="1800" dirty="0">
                <a:latin typeface="+mn-lt"/>
              </a:rPr>
              <a:t> </a:t>
            </a:r>
            <a:endParaRPr lang="en-US" sz="1800" dirty="0">
              <a:latin typeface="+mn-lt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E290F39-F6AF-92BD-4155-4E17A10CE9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660" y="935890"/>
            <a:ext cx="5482590" cy="3935838"/>
          </a:xfrm>
          <a:prstGeom prst="rect">
            <a:avLst/>
          </a:prstGeom>
        </p:spPr>
      </p:pic>
      <p:sp>
        <p:nvSpPr>
          <p:cNvPr id="16" name="Subtitle 1">
            <a:extLst>
              <a:ext uri="{FF2B5EF4-FFF2-40B4-BE49-F238E27FC236}">
                <a16:creationId xmlns:a16="http://schemas.microsoft.com/office/drawing/2014/main" id="{9B32D8E4-1F24-D073-D3B2-0EE02DFD092E}"/>
              </a:ext>
            </a:extLst>
          </p:cNvPr>
          <p:cNvSpPr txBox="1">
            <a:spLocks/>
          </p:cNvSpPr>
          <p:nvPr/>
        </p:nvSpPr>
        <p:spPr bwMode="auto">
          <a:xfrm>
            <a:off x="1552073" y="5258513"/>
            <a:ext cx="9434711" cy="977960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No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Ic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decrease except for self field effects with very uniform coil to coil I-V’s and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Ic’s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Coated wire cable 4-stack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Ic’s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show effect on current sharing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Method developed / validated for pancake stacks, jumpers, tight geometric tolerances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				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54AF84-7456-26D3-505E-8813B180CA2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35" t="4020" r="988" b="1782"/>
          <a:stretch>
            <a:fillRect/>
          </a:stretch>
        </p:blipFill>
        <p:spPr>
          <a:xfrm>
            <a:off x="6096000" y="853206"/>
            <a:ext cx="5482590" cy="3980463"/>
          </a:xfrm>
          <a:prstGeom prst="rect">
            <a:avLst/>
          </a:prstGeom>
        </p:spPr>
      </p:pic>
      <p:sp>
        <p:nvSpPr>
          <p:cNvPr id="5" name="Subtitle 1">
            <a:extLst>
              <a:ext uri="{FF2B5EF4-FFF2-40B4-BE49-F238E27FC236}">
                <a16:creationId xmlns:a16="http://schemas.microsoft.com/office/drawing/2014/main" id="{A42986CF-8524-0D83-DAD5-DA007EE7F8B6}"/>
              </a:ext>
            </a:extLst>
          </p:cNvPr>
          <p:cNvSpPr txBox="1">
            <a:spLocks/>
          </p:cNvSpPr>
          <p:nvPr/>
        </p:nvSpPr>
        <p:spPr bwMode="auto">
          <a:xfrm>
            <a:off x="1287380" y="1598324"/>
            <a:ext cx="2827420" cy="3628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Uncoated wire cable in coil</a:t>
            </a:r>
          </a:p>
        </p:txBody>
      </p:sp>
      <p:sp>
        <p:nvSpPr>
          <p:cNvPr id="7" name="Subtitle 1">
            <a:extLst>
              <a:ext uri="{FF2B5EF4-FFF2-40B4-BE49-F238E27FC236}">
                <a16:creationId xmlns:a16="http://schemas.microsoft.com/office/drawing/2014/main" id="{444F1303-F7B2-FC5C-C2AF-6694E0D398C8}"/>
              </a:ext>
            </a:extLst>
          </p:cNvPr>
          <p:cNvSpPr txBox="1">
            <a:spLocks/>
          </p:cNvSpPr>
          <p:nvPr/>
        </p:nvSpPr>
        <p:spPr bwMode="auto">
          <a:xfrm>
            <a:off x="6878254" y="1458493"/>
            <a:ext cx="2571379" cy="2796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Coated wire cable in coil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17445D-4C02-A6DC-3ABF-C49196C5D934}"/>
              </a:ext>
            </a:extLst>
          </p:cNvPr>
          <p:cNvSpPr txBox="1"/>
          <p:nvPr/>
        </p:nvSpPr>
        <p:spPr>
          <a:xfrm>
            <a:off x="768052" y="6424567"/>
            <a:ext cx="8848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HiTAT at CERN 23 – 24 October 2025 	Alexander Otto   Solid Material Solutions LLC 	 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7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667"/>
    </mc:Choice>
    <mc:Fallback xmlns="">
      <p:transition spd="slow" advTm="48667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0E47C3E5-163A-4FF0-A036-BC6BC496F377}"/>
              </a:ext>
            </a:extLst>
          </p:cNvPr>
          <p:cNvSpPr>
            <a:spLocks noGrp="1"/>
          </p:cNvSpPr>
          <p:nvPr/>
        </p:nvSpPr>
        <p:spPr>
          <a:xfrm>
            <a:off x="-1" y="-4957"/>
            <a:ext cx="12098211" cy="6765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800" dirty="0"/>
              <a:t>Low loss 2212 Wind and React Wire-Wound Solenoid Test Coils</a:t>
            </a:r>
          </a:p>
        </p:txBody>
      </p:sp>
      <p:pic>
        <p:nvPicPr>
          <p:cNvPr id="12" name="Picture 11" descr="A close-up of a thread&#10;&#10;Description automatically generated">
            <a:extLst>
              <a:ext uri="{FF2B5EF4-FFF2-40B4-BE49-F238E27FC236}">
                <a16:creationId xmlns:a16="http://schemas.microsoft.com/office/drawing/2014/main" id="{0E68832E-E729-223D-6421-7A079D599D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80" t="19837" r="5325" b="38049"/>
          <a:stretch/>
        </p:blipFill>
        <p:spPr>
          <a:xfrm>
            <a:off x="6840415" y="1122498"/>
            <a:ext cx="3758045" cy="1361306"/>
          </a:xfrm>
          <a:prstGeom prst="rect">
            <a:avLst/>
          </a:prstGeom>
        </p:spPr>
      </p:pic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03A0E9DF-D43E-36E6-43C3-8FFD93CA29CC}"/>
              </a:ext>
            </a:extLst>
          </p:cNvPr>
          <p:cNvSpPr txBox="1">
            <a:spLocks/>
          </p:cNvSpPr>
          <p:nvPr/>
        </p:nvSpPr>
        <p:spPr bwMode="auto">
          <a:xfrm>
            <a:off x="320744" y="1016997"/>
            <a:ext cx="5599129" cy="12216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r>
              <a:rPr lang="en-US" sz="1800" b="1" dirty="0">
                <a:solidFill>
                  <a:schemeClr val="bg2">
                    <a:lumMod val="10000"/>
                  </a:schemeClr>
                </a:solidFill>
                <a:latin typeface="+mj-lt"/>
                <a:sym typeface="Wingdings" panose="05000000000000000000" pitchFamily="2" charset="2"/>
              </a:rPr>
              <a:t>Primary Challenges (to enable long wire coils and data)</a:t>
            </a:r>
          </a:p>
          <a:p>
            <a:pPr>
              <a:spcBef>
                <a:spcPts val="0"/>
              </a:spcBef>
              <a:defRPr/>
            </a:pPr>
            <a:r>
              <a:rPr lang="en-US" sz="1800" dirty="0">
                <a:solidFill>
                  <a:schemeClr val="bg2">
                    <a:lumMod val="10000"/>
                  </a:schemeClr>
                </a:solidFill>
                <a:latin typeface="+mj-lt"/>
                <a:sym typeface="Wingdings" panose="05000000000000000000" pitchFamily="2" charset="2"/>
              </a:rPr>
              <a:t>Many turns and layers without losing build</a:t>
            </a:r>
          </a:p>
          <a:p>
            <a:pPr>
              <a:spcBef>
                <a:spcPts val="0"/>
              </a:spcBef>
              <a:defRPr/>
            </a:pPr>
            <a:r>
              <a:rPr lang="en-US" sz="1800" dirty="0">
                <a:solidFill>
                  <a:schemeClr val="bg2">
                    <a:lumMod val="10000"/>
                  </a:schemeClr>
                </a:solidFill>
                <a:latin typeface="+mj-lt"/>
                <a:sym typeface="Wingdings" panose="05000000000000000000" pitchFamily="2" charset="2"/>
              </a:rPr>
              <a:t>End reversal of wind and terminations </a:t>
            </a:r>
          </a:p>
          <a:p>
            <a:pPr>
              <a:spcBef>
                <a:spcPts val="0"/>
              </a:spcBef>
              <a:defRPr/>
            </a:pPr>
            <a:r>
              <a:rPr lang="en-US" sz="1800" dirty="0">
                <a:solidFill>
                  <a:schemeClr val="bg2">
                    <a:lumMod val="10000"/>
                  </a:schemeClr>
                </a:solidFill>
                <a:latin typeface="+mj-lt"/>
                <a:sym typeface="Wingdings" panose="05000000000000000000" pitchFamily="2" charset="2"/>
              </a:rPr>
              <a:t>Thin, effective insulation without sticking</a:t>
            </a: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491782A4-D5B0-3BD9-6310-5C2F54C02C57}"/>
              </a:ext>
            </a:extLst>
          </p:cNvPr>
          <p:cNvSpPr>
            <a:spLocks noGrp="1"/>
          </p:cNvSpPr>
          <p:nvPr/>
        </p:nvSpPr>
        <p:spPr>
          <a:xfrm>
            <a:off x="142360" y="2596544"/>
            <a:ext cx="6134619" cy="3551697"/>
          </a:xfrm>
          <a:prstGeom prst="rect">
            <a:avLst/>
          </a:prstGeom>
          <a:noFill/>
          <a:ln>
            <a:noFill/>
          </a:ln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2608" lvl="1" indent="0">
              <a:spcBef>
                <a:spcPts val="0"/>
              </a:spcBef>
              <a:buNone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Coil CE3T</a:t>
            </a:r>
          </a:p>
          <a:p>
            <a:pPr marL="635508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3600 turns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with 0.16 mm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Symbol" panose="05050102010706020507" pitchFamily="18" charset="2"/>
              </a:rPr>
              <a:t>f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low loss insulated 2212 wire</a:t>
            </a:r>
          </a:p>
          <a:p>
            <a:pPr marL="635508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Build compromised in last few layers, but reacted anyway</a:t>
            </a:r>
          </a:p>
          <a:p>
            <a:pPr marL="292608" lvl="1" indent="0">
              <a:spcBef>
                <a:spcPts val="0"/>
              </a:spcBef>
              <a:buNone/>
            </a:pPr>
            <a:endParaRPr lang="en-US" sz="1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92608" lvl="1" indent="0">
              <a:spcBef>
                <a:spcPts val="0"/>
              </a:spcBef>
              <a:buNone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Good </a:t>
            </a:r>
            <a:r>
              <a:rPr lang="en-US" sz="20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Ic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at 63 K, 245 m wire, 10 – 25 K tests planned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4607004-9A05-9E5A-7485-C514AA1FF490}"/>
              </a:ext>
            </a:extLst>
          </p:cNvPr>
          <p:cNvCxnSpPr>
            <a:cxnSpLocks/>
          </p:cNvCxnSpPr>
          <p:nvPr/>
        </p:nvCxnSpPr>
        <p:spPr>
          <a:xfrm>
            <a:off x="7248443" y="782515"/>
            <a:ext cx="0" cy="236137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3D6421F-962D-079E-7411-94F2E19FBAD8}"/>
              </a:ext>
            </a:extLst>
          </p:cNvPr>
          <p:cNvCxnSpPr>
            <a:cxnSpLocks/>
          </p:cNvCxnSpPr>
          <p:nvPr/>
        </p:nvCxnSpPr>
        <p:spPr>
          <a:xfrm>
            <a:off x="10399020" y="782515"/>
            <a:ext cx="0" cy="236137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58C89A5-E4F2-1D73-7CE0-1A3109F663CB}"/>
              </a:ext>
            </a:extLst>
          </p:cNvPr>
          <p:cNvCxnSpPr/>
          <p:nvPr/>
        </p:nvCxnSpPr>
        <p:spPr>
          <a:xfrm>
            <a:off x="7248443" y="900583"/>
            <a:ext cx="3150577" cy="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9E5B286B-7E1E-A8A3-D63E-52561427AA13}"/>
              </a:ext>
            </a:extLst>
          </p:cNvPr>
          <p:cNvSpPr>
            <a:spLocks noGrp="1"/>
          </p:cNvSpPr>
          <p:nvPr/>
        </p:nvSpPr>
        <p:spPr>
          <a:xfrm>
            <a:off x="8191221" y="703955"/>
            <a:ext cx="1234132" cy="3666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2608" lvl="1" indent="0" algn="ctr">
              <a:spcBef>
                <a:spcPts val="0"/>
              </a:spcBef>
              <a:buNone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68 mm  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2761E53-1EB2-A8BD-B828-CEFF389EBFA6}"/>
              </a:ext>
            </a:extLst>
          </p:cNvPr>
          <p:cNvCxnSpPr>
            <a:cxnSpLocks/>
          </p:cNvCxnSpPr>
          <p:nvPr/>
        </p:nvCxnSpPr>
        <p:spPr>
          <a:xfrm flipH="1">
            <a:off x="10673862" y="1327638"/>
            <a:ext cx="369276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A2273AC-0530-5851-4BB7-8243C521D527}"/>
              </a:ext>
            </a:extLst>
          </p:cNvPr>
          <p:cNvCxnSpPr>
            <a:cxnSpLocks/>
          </p:cNvCxnSpPr>
          <p:nvPr/>
        </p:nvCxnSpPr>
        <p:spPr>
          <a:xfrm flipH="1">
            <a:off x="10673862" y="2271345"/>
            <a:ext cx="369276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2F88DE0-69BC-4EC7-624A-0DC5EE8FBDF3}"/>
              </a:ext>
            </a:extLst>
          </p:cNvPr>
          <p:cNvCxnSpPr>
            <a:cxnSpLocks/>
          </p:cNvCxnSpPr>
          <p:nvPr/>
        </p:nvCxnSpPr>
        <p:spPr>
          <a:xfrm>
            <a:off x="10932926" y="1327638"/>
            <a:ext cx="0" cy="943707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34D01A89-3588-7C9C-2AEA-68472C8A5F6E}"/>
              </a:ext>
            </a:extLst>
          </p:cNvPr>
          <p:cNvSpPr/>
          <p:nvPr/>
        </p:nvSpPr>
        <p:spPr>
          <a:xfrm>
            <a:off x="10761785" y="1616182"/>
            <a:ext cx="694592" cy="404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ontent Placeholder 4">
            <a:extLst>
              <a:ext uri="{FF2B5EF4-FFF2-40B4-BE49-F238E27FC236}">
                <a16:creationId xmlns:a16="http://schemas.microsoft.com/office/drawing/2014/main" id="{9DC795E0-3035-A5B9-957A-19EED9114C29}"/>
              </a:ext>
            </a:extLst>
          </p:cNvPr>
          <p:cNvSpPr>
            <a:spLocks noGrp="1"/>
          </p:cNvSpPr>
          <p:nvPr/>
        </p:nvSpPr>
        <p:spPr>
          <a:xfrm>
            <a:off x="10399020" y="1646670"/>
            <a:ext cx="1030980" cy="366620"/>
          </a:xfrm>
          <a:prstGeom prst="rect">
            <a:avLst/>
          </a:prstGeom>
          <a:noFill/>
          <a:ln>
            <a:noFill/>
          </a:ln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2608" lvl="1" indent="0">
              <a:spcBef>
                <a:spcPts val="0"/>
              </a:spcBef>
              <a:buNone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 mm  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5837184E-8FC6-9078-58DE-24F68EC4F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8724" y="2669302"/>
            <a:ext cx="4690914" cy="340618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61474EBA-FFBB-501C-9616-56A88F0B804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0" t="14859" r="659" b="9365"/>
          <a:stretch/>
        </p:blipFill>
        <p:spPr>
          <a:xfrm>
            <a:off x="10610873" y="6311972"/>
            <a:ext cx="1579984" cy="546028"/>
          </a:xfrm>
          <a:prstGeom prst="rect">
            <a:avLst/>
          </a:prstGeom>
        </p:spPr>
      </p:pic>
      <p:sp>
        <p:nvSpPr>
          <p:cNvPr id="36" name="Content Placeholder 7">
            <a:extLst>
              <a:ext uri="{FF2B5EF4-FFF2-40B4-BE49-F238E27FC236}">
                <a16:creationId xmlns:a16="http://schemas.microsoft.com/office/drawing/2014/main" id="{533B3A9E-7CEC-1419-D29B-CC551C87B8DE}"/>
              </a:ext>
            </a:extLst>
          </p:cNvPr>
          <p:cNvSpPr txBox="1">
            <a:spLocks/>
          </p:cNvSpPr>
          <p:nvPr/>
        </p:nvSpPr>
        <p:spPr bwMode="auto">
          <a:xfrm>
            <a:off x="5618746" y="1470032"/>
            <a:ext cx="1221669" cy="76950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  <a:defRPr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245 m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wire</a:t>
            </a:r>
            <a:endParaRPr lang="en-US" dirty="0">
              <a:solidFill>
                <a:schemeClr val="bg2">
                  <a:lumMod val="10000"/>
                </a:schemeClr>
              </a:solidFill>
              <a:sym typeface="Wingdings" panose="05000000000000000000" pitchFamily="2" charset="2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2E454483-2017-83EE-80FB-E49005D1E9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10075" y="4252576"/>
            <a:ext cx="3246177" cy="14722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9C84B0-F695-8868-5FFC-4A77058F44E8}"/>
              </a:ext>
            </a:extLst>
          </p:cNvPr>
          <p:cNvSpPr txBox="1"/>
          <p:nvPr/>
        </p:nvSpPr>
        <p:spPr>
          <a:xfrm>
            <a:off x="768052" y="6424567"/>
            <a:ext cx="8848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HiTAT at CERN 23 – 24 October 2025 	Alexander Otto   Solid Material Solutions LLC 	 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45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667"/>
    </mc:Choice>
    <mc:Fallback xmlns="">
      <p:transition spd="slow" advTm="48667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5F230F-138E-760F-8B32-4EE1CAD752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6E2C12AF-82F3-9243-EF5F-B4AB3B3B81CB}"/>
              </a:ext>
            </a:extLst>
          </p:cNvPr>
          <p:cNvSpPr>
            <a:spLocks noGrp="1"/>
          </p:cNvSpPr>
          <p:nvPr/>
        </p:nvSpPr>
        <p:spPr>
          <a:xfrm>
            <a:off x="0" y="-41962"/>
            <a:ext cx="12070079" cy="6765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/>
              <a:t>React-and-wind 2212 Cable and Coil Development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BC50A0D0-CE28-848F-7554-85C12AAB3030}"/>
              </a:ext>
            </a:extLst>
          </p:cNvPr>
          <p:cNvSpPr>
            <a:spLocks noGrp="1"/>
          </p:cNvSpPr>
          <p:nvPr/>
        </p:nvSpPr>
        <p:spPr>
          <a:xfrm>
            <a:off x="156411" y="2074733"/>
            <a:ext cx="5062251" cy="3014623"/>
          </a:xfrm>
          <a:prstGeom prst="rect">
            <a:avLst/>
          </a:prstGeom>
          <a:noFill/>
          <a:ln>
            <a:noFill/>
          </a:ln>
        </p:spPr>
        <p:txBody>
          <a:bodyPr vert="horz" lIns="0" tIns="45720" rIns="0" bIns="45720" rtlCol="0">
            <a:normAutofit fontScale="850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32688" lvl="2" indent="-4572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sz="27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sym typeface="Wingdings" panose="05000000000000000000" pitchFamily="2" charset="2"/>
              </a:rPr>
              <a:t>Bend properties of some SMS cable designs show utility to winding smaller ID coils than expected </a:t>
            </a:r>
            <a:r>
              <a:rPr lang="en-US" sz="27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sym typeface="Wingdings" panose="05000000000000000000" pitchFamily="2" charset="2"/>
              </a:rPr>
              <a:t>(to ~ 6 cm)</a:t>
            </a:r>
          </a:p>
          <a:p>
            <a:pPr marL="932688" lvl="2" indent="-4572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sz="27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sym typeface="Wingdings" panose="05000000000000000000" pitchFamily="2" charset="2"/>
              </a:rPr>
              <a:t>Fine wire Rutherford cable is only 1.4X thickness of 1G tape but also has same of better bend properties</a:t>
            </a:r>
          </a:p>
          <a:p>
            <a:pPr marL="475488" lvl="2" indent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sym typeface="Wingdings" panose="05000000000000000000" pitchFamily="2" charset="2"/>
            </a:endParaRPr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A279F973-43BD-657B-3DED-CD84C99BA09E}"/>
              </a:ext>
            </a:extLst>
          </p:cNvPr>
          <p:cNvSpPr txBox="1">
            <a:spLocks/>
          </p:cNvSpPr>
          <p:nvPr/>
        </p:nvSpPr>
        <p:spPr bwMode="auto">
          <a:xfrm>
            <a:off x="3517678" y="354702"/>
            <a:ext cx="5156644" cy="6657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en-US" sz="400" dirty="0"/>
          </a:p>
          <a:p>
            <a:pPr>
              <a:spcBef>
                <a:spcPts val="600"/>
              </a:spcBef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With standard 16-strand Rutherford cable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0C3E5AA-D29F-A5D1-A30A-DCC116A65A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5961" y="6361881"/>
            <a:ext cx="1356039" cy="4961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4D6423-7581-2745-7F49-8CB5BBC55D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8662" y="1162222"/>
            <a:ext cx="6340312" cy="476934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04B1052-B4AF-1601-169F-CE51C1DD0A6F}"/>
              </a:ext>
            </a:extLst>
          </p:cNvPr>
          <p:cNvSpPr txBox="1"/>
          <p:nvPr/>
        </p:nvSpPr>
        <p:spPr>
          <a:xfrm>
            <a:off x="768052" y="6424567"/>
            <a:ext cx="8848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HiTAT at CERN 23 – 24 October 2025 	Alexander Otto   Solid Material Solutions LLC 	 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059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667"/>
    </mc:Choice>
    <mc:Fallback xmlns="">
      <p:transition spd="slow" advTm="48667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4A4FF2-8E45-7B65-CBEF-4109A9D5B9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222456B-9397-B1F5-9F27-1341BAE2301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5728" y="97504"/>
            <a:ext cx="12081510" cy="848533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+mn-lt"/>
              </a:rPr>
              <a:t> Long length cable 1 atm reaction and </a:t>
            </a:r>
            <a:r>
              <a:rPr lang="en-US" sz="4000" dirty="0" err="1">
                <a:latin typeface="+mn-lt"/>
              </a:rPr>
              <a:t>Ic</a:t>
            </a:r>
            <a:r>
              <a:rPr lang="en-US" sz="4000" dirty="0">
                <a:latin typeface="+mn-lt"/>
              </a:rPr>
              <a:t> testing</a:t>
            </a:r>
            <a:br>
              <a:rPr lang="en-US" sz="2700" dirty="0">
                <a:latin typeface="+mn-lt"/>
              </a:rPr>
            </a:br>
            <a:r>
              <a:rPr lang="en-US" sz="2400" dirty="0">
                <a:latin typeface="+mn-lt"/>
              </a:rPr>
              <a:t>Scalable racetrack pancake approach for react-and-wind (&gt; </a:t>
            </a:r>
            <a:r>
              <a:rPr lang="en-US" sz="2400" dirty="0">
                <a:latin typeface="Symbol" panose="05050102010706020507" pitchFamily="18" charset="2"/>
              </a:rPr>
              <a:t>f</a:t>
            </a:r>
            <a:r>
              <a:rPr lang="en-US" sz="2400" dirty="0">
                <a:latin typeface="+mn-lt"/>
              </a:rPr>
              <a:t>52 mm) developed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5AFBC9-0A5D-CAC7-05AD-E668A90872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44" t="20812" r="7778" b="26119"/>
          <a:stretch>
            <a:fillRect/>
          </a:stretch>
        </p:blipFill>
        <p:spPr>
          <a:xfrm>
            <a:off x="5432825" y="1388143"/>
            <a:ext cx="3810000" cy="22374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01F3788-EDAD-C9E9-BC2F-BB23118ABAB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" t="25886" r="768" b="36666"/>
          <a:stretch>
            <a:fillRect/>
          </a:stretch>
        </p:blipFill>
        <p:spPr>
          <a:xfrm>
            <a:off x="550923" y="1767630"/>
            <a:ext cx="4796495" cy="1404725"/>
          </a:xfrm>
          <a:prstGeom prst="rect">
            <a:avLst/>
          </a:prstGeom>
        </p:spPr>
      </p:pic>
      <p:sp>
        <p:nvSpPr>
          <p:cNvPr id="23" name="Subtitle 1">
            <a:extLst>
              <a:ext uri="{FF2B5EF4-FFF2-40B4-BE49-F238E27FC236}">
                <a16:creationId xmlns:a16="http://schemas.microsoft.com/office/drawing/2014/main" id="{294170A1-98ED-E716-7661-20506CF7DC69}"/>
              </a:ext>
            </a:extLst>
          </p:cNvPr>
          <p:cNvSpPr txBox="1">
            <a:spLocks/>
          </p:cNvSpPr>
          <p:nvPr/>
        </p:nvSpPr>
        <p:spPr bwMode="auto">
          <a:xfrm>
            <a:off x="5423663" y="1064364"/>
            <a:ext cx="5140063" cy="371030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78 turn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Ic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test mandrel coil with 16-strand cable					</a:t>
            </a:r>
          </a:p>
        </p:txBody>
      </p:sp>
      <p:sp>
        <p:nvSpPr>
          <p:cNvPr id="25" name="Subtitle 1">
            <a:extLst>
              <a:ext uri="{FF2B5EF4-FFF2-40B4-BE49-F238E27FC236}">
                <a16:creationId xmlns:a16="http://schemas.microsoft.com/office/drawing/2014/main" id="{0FB3327C-B574-60DA-0C2F-3AD943490890}"/>
              </a:ext>
            </a:extLst>
          </p:cNvPr>
          <p:cNvSpPr txBox="1">
            <a:spLocks/>
          </p:cNvSpPr>
          <p:nvPr/>
        </p:nvSpPr>
        <p:spPr bwMode="auto">
          <a:xfrm>
            <a:off x="573602" y="1376267"/>
            <a:ext cx="4859223" cy="371030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35 m cable on reaction mandrel after reaction</a:t>
            </a:r>
            <a:r>
              <a:rPr lang="en-US" sz="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			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980857-5C11-E264-643F-A9E2CACE664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683" b="8767"/>
          <a:stretch>
            <a:fillRect/>
          </a:stretch>
        </p:blipFill>
        <p:spPr>
          <a:xfrm rot="5400000">
            <a:off x="9272658" y="1527437"/>
            <a:ext cx="2239122" cy="1957160"/>
          </a:xfrm>
          <a:prstGeom prst="rect">
            <a:avLst/>
          </a:prstGeom>
        </p:spPr>
      </p:pic>
      <p:sp>
        <p:nvSpPr>
          <p:cNvPr id="2" name="Flowchart: Direct Access Storage 1">
            <a:extLst>
              <a:ext uri="{FF2B5EF4-FFF2-40B4-BE49-F238E27FC236}">
                <a16:creationId xmlns:a16="http://schemas.microsoft.com/office/drawing/2014/main" id="{C16049E4-ABC3-BF84-1458-C5409F38EB7D}"/>
              </a:ext>
            </a:extLst>
          </p:cNvPr>
          <p:cNvSpPr/>
          <p:nvPr/>
        </p:nvSpPr>
        <p:spPr>
          <a:xfrm>
            <a:off x="2691652" y="3896347"/>
            <a:ext cx="1350013" cy="860118"/>
          </a:xfrm>
          <a:prstGeom prst="flowChartMagneticDrum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arallelogram 8">
            <a:extLst>
              <a:ext uri="{FF2B5EF4-FFF2-40B4-BE49-F238E27FC236}">
                <a16:creationId xmlns:a16="http://schemas.microsoft.com/office/drawing/2014/main" id="{046DE053-493E-4C99-134F-49AB5A5BF0E4}"/>
              </a:ext>
            </a:extLst>
          </p:cNvPr>
          <p:cNvSpPr/>
          <p:nvPr/>
        </p:nvSpPr>
        <p:spPr>
          <a:xfrm>
            <a:off x="2691651" y="4234383"/>
            <a:ext cx="1350013" cy="290455"/>
          </a:xfrm>
          <a:prstGeom prst="parallelogram">
            <a:avLst>
              <a:gd name="adj" fmla="val 147545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3E6BFD8-DEFC-D103-C9AC-1DDCA8FBD31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83704" b="2701"/>
          <a:stretch>
            <a:fillRect/>
          </a:stretch>
        </p:blipFill>
        <p:spPr>
          <a:xfrm>
            <a:off x="2915791" y="3896347"/>
            <a:ext cx="222546" cy="86011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BB0CD6F-B163-E9FD-C868-84B25C9F0B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6382" y="5034898"/>
            <a:ext cx="1365622" cy="8779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307D082-3077-FA4C-3395-CD663A4D37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42677" y="5018024"/>
            <a:ext cx="1365622" cy="8779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E7FFB11-63AA-4F2B-5D73-CF3BAE2F68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91651" y="5015066"/>
            <a:ext cx="1365622" cy="877900"/>
          </a:xfrm>
          <a:prstGeom prst="rect">
            <a:avLst/>
          </a:prstGeom>
        </p:spPr>
      </p:pic>
      <p:sp>
        <p:nvSpPr>
          <p:cNvPr id="31" name="Subtitle 1">
            <a:extLst>
              <a:ext uri="{FF2B5EF4-FFF2-40B4-BE49-F238E27FC236}">
                <a16:creationId xmlns:a16="http://schemas.microsoft.com/office/drawing/2014/main" id="{AC50FA63-6649-6BA0-46ED-6DFF83576C0C}"/>
              </a:ext>
            </a:extLst>
          </p:cNvPr>
          <p:cNvSpPr txBox="1">
            <a:spLocks/>
          </p:cNvSpPr>
          <p:nvPr/>
        </p:nvSpPr>
        <p:spPr bwMode="auto">
          <a:xfrm>
            <a:off x="254995" y="3619172"/>
            <a:ext cx="2049248" cy="4925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Reaction set up</a:t>
            </a:r>
            <a:r>
              <a:rPr lang="en-US" sz="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				</a:t>
            </a:r>
          </a:p>
        </p:txBody>
      </p:sp>
      <p:sp>
        <p:nvSpPr>
          <p:cNvPr id="32" name="Subtitle 1">
            <a:extLst>
              <a:ext uri="{FF2B5EF4-FFF2-40B4-BE49-F238E27FC236}">
                <a16:creationId xmlns:a16="http://schemas.microsoft.com/office/drawing/2014/main" id="{B293A0B0-D966-FA2F-21E7-3E0BF83FA09A}"/>
              </a:ext>
            </a:extLst>
          </p:cNvPr>
          <p:cNvSpPr txBox="1">
            <a:spLocks/>
          </p:cNvSpPr>
          <p:nvPr/>
        </p:nvSpPr>
        <p:spPr bwMode="auto">
          <a:xfrm>
            <a:off x="4041663" y="3818274"/>
            <a:ext cx="2054337" cy="301132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5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+- 1 degree C plane</a:t>
            </a:r>
            <a:r>
              <a:rPr lang="en-US" sz="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				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EEFE33B-8569-CB63-A10F-1C8F635F6B41}"/>
              </a:ext>
            </a:extLst>
          </p:cNvPr>
          <p:cNvCxnSpPr/>
          <p:nvPr/>
        </p:nvCxnSpPr>
        <p:spPr>
          <a:xfrm flipH="1">
            <a:off x="3709230" y="4002552"/>
            <a:ext cx="387042" cy="323854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90442C4-D99D-C692-AFE8-876356B68169}"/>
              </a:ext>
            </a:extLst>
          </p:cNvPr>
          <p:cNvCxnSpPr>
            <a:cxnSpLocks/>
          </p:cNvCxnSpPr>
          <p:nvPr/>
        </p:nvCxnSpPr>
        <p:spPr>
          <a:xfrm flipH="1" flipV="1">
            <a:off x="4807118" y="4379610"/>
            <a:ext cx="543019" cy="106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ircle: Hollow 39">
            <a:extLst>
              <a:ext uri="{FF2B5EF4-FFF2-40B4-BE49-F238E27FC236}">
                <a16:creationId xmlns:a16="http://schemas.microsoft.com/office/drawing/2014/main" id="{89B206AB-01FF-BF3F-ABCA-84E4076080AE}"/>
              </a:ext>
            </a:extLst>
          </p:cNvPr>
          <p:cNvSpPr/>
          <p:nvPr/>
        </p:nvSpPr>
        <p:spPr>
          <a:xfrm>
            <a:off x="3894079" y="4186043"/>
            <a:ext cx="813641" cy="315169"/>
          </a:xfrm>
          <a:prstGeom prst="donut">
            <a:avLst>
              <a:gd name="adj" fmla="val 42777"/>
            </a:avLst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Subtitle 1">
            <a:extLst>
              <a:ext uri="{FF2B5EF4-FFF2-40B4-BE49-F238E27FC236}">
                <a16:creationId xmlns:a16="http://schemas.microsoft.com/office/drawing/2014/main" id="{AF36E977-2DA2-8954-43E6-2CAEC891AE8A}"/>
              </a:ext>
            </a:extLst>
          </p:cNvPr>
          <p:cNvSpPr txBox="1">
            <a:spLocks/>
          </p:cNvSpPr>
          <p:nvPr/>
        </p:nvSpPr>
        <p:spPr bwMode="auto">
          <a:xfrm>
            <a:off x="6497535" y="4448294"/>
            <a:ext cx="5016445" cy="877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Relatively low-cost scalability by adding series modules for much longer cables</a:t>
            </a:r>
            <a:r>
              <a:rPr lang="en-US" sz="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				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01AFD76-AF32-28C2-B08B-20D16357EB3D}"/>
              </a:ext>
            </a:extLst>
          </p:cNvPr>
          <p:cNvCxnSpPr/>
          <p:nvPr/>
        </p:nvCxnSpPr>
        <p:spPr>
          <a:xfrm>
            <a:off x="2569742" y="3937336"/>
            <a:ext cx="0" cy="81912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ubtitle 1">
            <a:extLst>
              <a:ext uri="{FF2B5EF4-FFF2-40B4-BE49-F238E27FC236}">
                <a16:creationId xmlns:a16="http://schemas.microsoft.com/office/drawing/2014/main" id="{84BCE4E3-5FC3-F016-1FD0-A7D76263B277}"/>
              </a:ext>
            </a:extLst>
          </p:cNvPr>
          <p:cNvSpPr txBox="1">
            <a:spLocks/>
          </p:cNvSpPr>
          <p:nvPr/>
        </p:nvSpPr>
        <p:spPr bwMode="auto">
          <a:xfrm>
            <a:off x="770614" y="4466607"/>
            <a:ext cx="1656803" cy="4206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50" b="1" dirty="0">
                <a:solidFill>
                  <a:schemeClr val="tx1">
                    <a:lumMod val="95000"/>
                    <a:lumOff val="5000"/>
                  </a:schemeClr>
                </a:solidFill>
                <a:latin typeface="Symbol" panose="05050102010706020507" pitchFamily="18" charset="2"/>
              </a:rPr>
              <a:t>f</a:t>
            </a:r>
            <a:r>
              <a:rPr lang="en-US" sz="165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10 cm </a:t>
            </a:r>
            <a:r>
              <a:rPr lang="en-US" sz="165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sym typeface="Wingdings" panose="05000000000000000000" pitchFamily="2" charset="2"/>
              </a:rPr>
              <a:t>28 cm</a:t>
            </a:r>
            <a:r>
              <a:rPr lang="en-US" sz="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				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09A21DE-A562-9EF4-1FC2-88AE97649A22}"/>
              </a:ext>
            </a:extLst>
          </p:cNvPr>
          <p:cNvCxnSpPr/>
          <p:nvPr/>
        </p:nvCxnSpPr>
        <p:spPr>
          <a:xfrm flipH="1">
            <a:off x="2257920" y="4326406"/>
            <a:ext cx="311822" cy="158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3B279EE-EA84-25E5-D134-4765D47F68E0}"/>
              </a:ext>
            </a:extLst>
          </p:cNvPr>
          <p:cNvCxnSpPr>
            <a:cxnSpLocks/>
          </p:cNvCxnSpPr>
          <p:nvPr/>
        </p:nvCxnSpPr>
        <p:spPr>
          <a:xfrm flipH="1">
            <a:off x="2915791" y="4887244"/>
            <a:ext cx="95693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ubtitle 1">
            <a:extLst>
              <a:ext uri="{FF2B5EF4-FFF2-40B4-BE49-F238E27FC236}">
                <a16:creationId xmlns:a16="http://schemas.microsoft.com/office/drawing/2014/main" id="{23D0EDA2-1A4C-2330-B62B-9C334305B6EC}"/>
              </a:ext>
            </a:extLst>
          </p:cNvPr>
          <p:cNvSpPr txBox="1">
            <a:spLocks/>
          </p:cNvSpPr>
          <p:nvPr/>
        </p:nvSpPr>
        <p:spPr bwMode="auto">
          <a:xfrm>
            <a:off x="3909800" y="4714694"/>
            <a:ext cx="1656804" cy="315169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5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sym typeface="Wingdings" panose="05000000000000000000" pitchFamily="2" charset="2"/>
              </a:rPr>
              <a:t>30 cm module</a:t>
            </a:r>
            <a:r>
              <a:rPr lang="en-US" sz="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				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8E13251-06B3-B0DF-5492-D4DED3412CDE}"/>
              </a:ext>
            </a:extLst>
          </p:cNvPr>
          <p:cNvSpPr txBox="1"/>
          <p:nvPr/>
        </p:nvSpPr>
        <p:spPr>
          <a:xfrm>
            <a:off x="768052" y="6424567"/>
            <a:ext cx="8848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HiTAT at CERN 23 – 24 October 2025 	Alexander Otto   Solid Material Solutions LLC 	 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31036CB-5399-ED8E-A42D-3CF55276BF9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5961" y="6361881"/>
            <a:ext cx="1356039" cy="49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45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667"/>
    </mc:Choice>
    <mc:Fallback xmlns="">
      <p:transition spd="slow" advTm="48667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740326-05AA-BECB-0606-40F4BDD322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81BA5E-4573-6501-93A6-4588CF8FFE0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831" y="0"/>
            <a:ext cx="12098338" cy="698430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+mn-lt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6A0B12-3A20-B16B-B0D8-2F1F9A304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9041" y="5859762"/>
            <a:ext cx="918326" cy="6289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E20A9DB-9202-66B1-19DE-1DD9A1D92EDD}"/>
              </a:ext>
            </a:extLst>
          </p:cNvPr>
          <p:cNvSpPr txBox="1">
            <a:spLocks/>
          </p:cNvSpPr>
          <p:nvPr/>
        </p:nvSpPr>
        <p:spPr bwMode="auto">
          <a:xfrm>
            <a:off x="433137" y="1981135"/>
            <a:ext cx="11712032" cy="2895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2212 wire, cable and coils for ac, fast-ramp and some high field applications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Fast ramp-able with low loss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Fine filamentary and transposed 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Mechanically robust with inorganic bonding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High temperature margin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Normal zone propagation in field with 2212’s shorter distance to </a:t>
            </a:r>
            <a:r>
              <a:rPr lang="en-US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Hirr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Competitive </a:t>
            </a:r>
            <a:r>
              <a:rPr lang="en-US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Jc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/ Je and cost / price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Product development, utilization with sufficient revenue growth</a:t>
            </a:r>
          </a:p>
        </p:txBody>
      </p:sp>
      <p:sp>
        <p:nvSpPr>
          <p:cNvPr id="33" name="Title 6">
            <a:extLst>
              <a:ext uri="{FF2B5EF4-FFF2-40B4-BE49-F238E27FC236}">
                <a16:creationId xmlns:a16="http://schemas.microsoft.com/office/drawing/2014/main" id="{98482A2C-3E00-A304-8FE3-42B3673110AE}"/>
              </a:ext>
            </a:extLst>
          </p:cNvPr>
          <p:cNvSpPr>
            <a:spLocks noGrp="1"/>
          </p:cNvSpPr>
          <p:nvPr/>
        </p:nvSpPr>
        <p:spPr>
          <a:xfrm>
            <a:off x="2283513" y="140071"/>
            <a:ext cx="7232234" cy="67294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4400" dirty="0">
                <a:latin typeface="+mn-lt"/>
              </a:rPr>
              <a:t>Mission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4EF6D1B-8517-E809-3F32-D1FB97AAAA0A}"/>
              </a:ext>
            </a:extLst>
          </p:cNvPr>
          <p:cNvSpPr txBox="1">
            <a:spLocks/>
          </p:cNvSpPr>
          <p:nvPr/>
        </p:nvSpPr>
        <p:spPr>
          <a:xfrm>
            <a:off x="1743525" y="782441"/>
            <a:ext cx="9046244" cy="5712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Address unmet HTS opportunities and demand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3BC424-4210-DB44-65F6-38DA396C6A9A}"/>
              </a:ext>
            </a:extLst>
          </p:cNvPr>
          <p:cNvSpPr txBox="1"/>
          <p:nvPr/>
        </p:nvSpPr>
        <p:spPr>
          <a:xfrm>
            <a:off x="768052" y="6424567"/>
            <a:ext cx="8848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HiTAT at CERN 23 – 24 October 2025 	Alexander Otto   Solid Material Solutions LLC 	 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88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667"/>
    </mc:Choice>
    <mc:Fallback xmlns="">
      <p:transition spd="slow" advTm="48667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8717A1-57A2-FF97-7127-A1224C3462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9FDEC7D-02E0-B111-AC9B-BFD20141E9E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72042"/>
            <a:ext cx="8333780" cy="580075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+mn-lt"/>
              </a:rPr>
              <a:t>   Cable End-to-End </a:t>
            </a:r>
            <a:r>
              <a:rPr lang="en-US" sz="3600" dirty="0" err="1">
                <a:latin typeface="+mn-lt"/>
              </a:rPr>
              <a:t>Ic</a:t>
            </a:r>
            <a:r>
              <a:rPr lang="en-US" sz="3600" dirty="0">
                <a:latin typeface="+mn-lt"/>
              </a:rPr>
              <a:t> in Racetrack Coil form</a:t>
            </a:r>
          </a:p>
        </p:txBody>
      </p:sp>
      <p:sp>
        <p:nvSpPr>
          <p:cNvPr id="16" name="Subtitle 1">
            <a:extLst>
              <a:ext uri="{FF2B5EF4-FFF2-40B4-BE49-F238E27FC236}">
                <a16:creationId xmlns:a16="http://schemas.microsoft.com/office/drawing/2014/main" id="{D0D6512B-3C26-C4BD-99FA-F08B29A6D370}"/>
              </a:ext>
            </a:extLst>
          </p:cNvPr>
          <p:cNvSpPr txBox="1">
            <a:spLocks/>
          </p:cNvSpPr>
          <p:nvPr/>
        </p:nvSpPr>
        <p:spPr bwMode="auto">
          <a:xfrm>
            <a:off x="987061" y="4724464"/>
            <a:ext cx="8625268" cy="1057603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-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Constant n value over very large I-V range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- Corrected </a:t>
            </a:r>
            <a:r>
              <a:rPr lang="en-US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Ic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matches </a:t>
            </a:r>
            <a:r>
              <a:rPr lang="en-US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Ic’s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of short samples cuts from cable ends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- End-to-end </a:t>
            </a:r>
            <a:r>
              <a:rPr lang="en-US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Ic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in useful regime – many further optimization options </a:t>
            </a:r>
            <a:r>
              <a:rPr lang="en-US" sz="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				</a:t>
            </a:r>
          </a:p>
        </p:txBody>
      </p:sp>
      <p:sp>
        <p:nvSpPr>
          <p:cNvPr id="24" name="Subtitle 1">
            <a:extLst>
              <a:ext uri="{FF2B5EF4-FFF2-40B4-BE49-F238E27FC236}">
                <a16:creationId xmlns:a16="http://schemas.microsoft.com/office/drawing/2014/main" id="{DF1538A4-2346-9AF1-8E2C-6B5E4D1FFD5E}"/>
              </a:ext>
            </a:extLst>
          </p:cNvPr>
          <p:cNvSpPr txBox="1">
            <a:spLocks/>
          </p:cNvSpPr>
          <p:nvPr/>
        </p:nvSpPr>
        <p:spPr bwMode="auto">
          <a:xfrm>
            <a:off x="430756" y="847865"/>
            <a:ext cx="3395286" cy="371030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I-V for 33.5 m cable length						</a:t>
            </a:r>
          </a:p>
        </p:txBody>
      </p:sp>
      <p:sp>
        <p:nvSpPr>
          <p:cNvPr id="30" name="Subtitle 1">
            <a:extLst>
              <a:ext uri="{FF2B5EF4-FFF2-40B4-BE49-F238E27FC236}">
                <a16:creationId xmlns:a16="http://schemas.microsoft.com/office/drawing/2014/main" id="{0004B86A-8DCF-3B0B-48A0-B32DE559D1AA}"/>
              </a:ext>
            </a:extLst>
          </p:cNvPr>
          <p:cNvSpPr txBox="1">
            <a:spLocks/>
          </p:cNvSpPr>
          <p:nvPr/>
        </p:nvSpPr>
        <p:spPr bwMode="auto">
          <a:xfrm>
            <a:off x="4481075" y="831795"/>
            <a:ext cx="1730918" cy="371030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Log – Log  I-V						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475A5898-27EA-F25A-EFF9-59688DF0F2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97" y="1186756"/>
            <a:ext cx="4505453" cy="327294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B6A87D6-05E4-0A06-4C66-AF33BAF9DE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1075" y="1186755"/>
            <a:ext cx="4505454" cy="3272950"/>
          </a:xfrm>
          <a:prstGeom prst="rect">
            <a:avLst/>
          </a:prstGeom>
        </p:spPr>
      </p:pic>
      <p:sp>
        <p:nvSpPr>
          <p:cNvPr id="2" name="Subtitle 1">
            <a:extLst>
              <a:ext uri="{FF2B5EF4-FFF2-40B4-BE49-F238E27FC236}">
                <a16:creationId xmlns:a16="http://schemas.microsoft.com/office/drawing/2014/main" id="{F5E0D168-6345-AB10-85DD-7D69477275F0}"/>
              </a:ext>
            </a:extLst>
          </p:cNvPr>
          <p:cNvSpPr txBox="1">
            <a:spLocks/>
          </p:cNvSpPr>
          <p:nvPr/>
        </p:nvSpPr>
        <p:spPr bwMode="auto">
          <a:xfrm>
            <a:off x="811370" y="1752242"/>
            <a:ext cx="1759879" cy="1359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u="sng" dirty="0">
                <a:solidFill>
                  <a:schemeClr val="tx1"/>
                </a:solidFill>
              </a:rPr>
              <a:t>Test </a:t>
            </a:r>
            <a:r>
              <a:rPr lang="en-US" sz="1400" u="sng" dirty="0"/>
              <a:t>format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</a:rPr>
              <a:t>Racetrack coil</a:t>
            </a:r>
          </a:p>
          <a:p>
            <a:pPr marL="171450" indent="-171450" algn="l">
              <a:buFontTx/>
              <a:buChar char="-"/>
            </a:pPr>
            <a:r>
              <a:rPr lang="en-US" sz="1400" dirty="0"/>
              <a:t>78 turns</a:t>
            </a:r>
          </a:p>
          <a:p>
            <a:pPr algn="l"/>
            <a:r>
              <a:rPr lang="en-US" sz="1400" dirty="0" err="1">
                <a:solidFill>
                  <a:schemeClr val="tx1"/>
                </a:solidFill>
              </a:rPr>
              <a:t>Ic</a:t>
            </a:r>
            <a:r>
              <a:rPr lang="en-US" sz="1400" dirty="0">
                <a:solidFill>
                  <a:schemeClr val="tx1"/>
                </a:solidFill>
              </a:rPr>
              <a:t> at 63.5K</a:t>
            </a:r>
          </a:p>
          <a:p>
            <a:pPr marL="171450" indent="-171450" algn="l">
              <a:buFontTx/>
              <a:buChar char="-"/>
            </a:pPr>
            <a:r>
              <a:rPr lang="en-US" sz="1400" dirty="0"/>
              <a:t>with coil field 5.0 A</a:t>
            </a:r>
          </a:p>
          <a:p>
            <a:pPr marL="171450" indent="-171450" algn="l">
              <a:buFontTx/>
              <a:buChar char="-"/>
            </a:pPr>
            <a:r>
              <a:rPr lang="en-US" sz="1400" dirty="0"/>
              <a:t>field adjusted 15 A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7ABE2FD-F2F3-2550-A53A-7C8EF2445436}"/>
              </a:ext>
            </a:extLst>
          </p:cNvPr>
          <p:cNvSpPr/>
          <p:nvPr/>
        </p:nvSpPr>
        <p:spPr>
          <a:xfrm>
            <a:off x="2228349" y="3564355"/>
            <a:ext cx="219075" cy="161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D31D123-227A-87A4-6DBE-EB4AE43C01EF}"/>
              </a:ext>
            </a:extLst>
          </p:cNvPr>
          <p:cNvCxnSpPr>
            <a:cxnSpLocks/>
          </p:cNvCxnSpPr>
          <p:nvPr/>
        </p:nvCxnSpPr>
        <p:spPr>
          <a:xfrm flipV="1">
            <a:off x="2904624" y="3059530"/>
            <a:ext cx="0" cy="40005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1D9C6399-B775-D390-1FFF-49B9C319F1FE}"/>
              </a:ext>
            </a:extLst>
          </p:cNvPr>
          <p:cNvSpPr/>
          <p:nvPr/>
        </p:nvSpPr>
        <p:spPr>
          <a:xfrm>
            <a:off x="5305052" y="1703414"/>
            <a:ext cx="1428750" cy="1038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45822A-9B14-0176-DA0B-C77B40795904}"/>
              </a:ext>
            </a:extLst>
          </p:cNvPr>
          <p:cNvSpPr/>
          <p:nvPr/>
        </p:nvSpPr>
        <p:spPr>
          <a:xfrm>
            <a:off x="5321598" y="2732112"/>
            <a:ext cx="1257300" cy="2952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715C70-29E7-5D81-C6A0-F1887A6BC41D}"/>
              </a:ext>
            </a:extLst>
          </p:cNvPr>
          <p:cNvSpPr txBox="1"/>
          <p:nvPr/>
        </p:nvSpPr>
        <p:spPr>
          <a:xfrm>
            <a:off x="768052" y="6424567"/>
            <a:ext cx="8848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HiTAT at CERN 23 – 24 October 2025 	Alexander Otto   Solid Material Solutions LLC 	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BA443A-8F69-F444-5DFA-EEEC0DD5EB00}"/>
              </a:ext>
            </a:extLst>
          </p:cNvPr>
          <p:cNvSpPr/>
          <p:nvPr/>
        </p:nvSpPr>
        <p:spPr>
          <a:xfrm>
            <a:off x="7678013" y="1912964"/>
            <a:ext cx="1054534" cy="1038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12A47C0-6574-9DF4-F2D4-DD10F52583E0}"/>
              </a:ext>
            </a:extLst>
          </p:cNvPr>
          <p:cNvCxnSpPr>
            <a:cxnSpLocks/>
          </p:cNvCxnSpPr>
          <p:nvPr/>
        </p:nvCxnSpPr>
        <p:spPr>
          <a:xfrm>
            <a:off x="7312821" y="2145576"/>
            <a:ext cx="601578" cy="0"/>
          </a:xfrm>
          <a:prstGeom prst="straightConnector1">
            <a:avLst/>
          </a:prstGeom>
          <a:ln w="28575">
            <a:solidFill>
              <a:srgbClr val="D19B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CD77688-BC54-F2AF-CE76-11E462F1F0D4}"/>
              </a:ext>
            </a:extLst>
          </p:cNvPr>
          <p:cNvSpPr txBox="1"/>
          <p:nvPr/>
        </p:nvSpPr>
        <p:spPr>
          <a:xfrm>
            <a:off x="10403513" y="4216615"/>
            <a:ext cx="24878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/>
              <a:t> 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ECDB458-2458-0424-8D1B-39C62EBEEE7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321" t="2571" r="24500" b="10483"/>
          <a:stretch>
            <a:fillRect/>
          </a:stretch>
        </p:blipFill>
        <p:spPr>
          <a:xfrm rot="5400000">
            <a:off x="9036080" y="1475817"/>
            <a:ext cx="1683755" cy="15871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942AB62-23E1-E01E-8E3C-10159AEA55D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7654" t="4568" r="12920" b="2728"/>
          <a:stretch>
            <a:fillRect/>
          </a:stretch>
        </p:blipFill>
        <p:spPr>
          <a:xfrm rot="5400000">
            <a:off x="9085515" y="3165511"/>
            <a:ext cx="1560844" cy="1563117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BEDF02A-C035-C79A-4E03-46FA3DFE1826}"/>
              </a:ext>
            </a:extLst>
          </p:cNvPr>
          <p:cNvCxnSpPr>
            <a:cxnSpLocks/>
          </p:cNvCxnSpPr>
          <p:nvPr/>
        </p:nvCxnSpPr>
        <p:spPr>
          <a:xfrm flipV="1">
            <a:off x="9862667" y="3429990"/>
            <a:ext cx="0" cy="1030705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1C2CC1A-540D-4CC0-0BB0-3B68159571ED}"/>
              </a:ext>
            </a:extLst>
          </p:cNvPr>
          <p:cNvCxnSpPr>
            <a:cxnSpLocks/>
          </p:cNvCxnSpPr>
          <p:nvPr/>
        </p:nvCxnSpPr>
        <p:spPr>
          <a:xfrm>
            <a:off x="9860120" y="3973941"/>
            <a:ext cx="986075" cy="61859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5009039-5C64-FB5B-B1F1-F911B648BEC5}"/>
              </a:ext>
            </a:extLst>
          </p:cNvPr>
          <p:cNvCxnSpPr>
            <a:cxnSpLocks/>
          </p:cNvCxnSpPr>
          <p:nvPr/>
        </p:nvCxnSpPr>
        <p:spPr>
          <a:xfrm>
            <a:off x="9997180" y="3955283"/>
            <a:ext cx="406333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A80FCD1-7C64-EC1E-4541-F7148658E512}"/>
              </a:ext>
            </a:extLst>
          </p:cNvPr>
          <p:cNvCxnSpPr>
            <a:cxnSpLocks/>
          </p:cNvCxnSpPr>
          <p:nvPr/>
        </p:nvCxnSpPr>
        <p:spPr>
          <a:xfrm flipH="1" flipV="1">
            <a:off x="10593522" y="3957135"/>
            <a:ext cx="352637" cy="350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ubtitle 1">
            <a:extLst>
              <a:ext uri="{FF2B5EF4-FFF2-40B4-BE49-F238E27FC236}">
                <a16:creationId xmlns:a16="http://schemas.microsoft.com/office/drawing/2014/main" id="{95C8D647-5D6B-A471-6A1D-67B42953C455}"/>
              </a:ext>
            </a:extLst>
          </p:cNvPr>
          <p:cNvSpPr txBox="1">
            <a:spLocks/>
          </p:cNvSpPr>
          <p:nvPr/>
        </p:nvSpPr>
        <p:spPr bwMode="auto">
          <a:xfrm>
            <a:off x="10988298" y="3807312"/>
            <a:ext cx="886213" cy="5060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5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9 mm</a:t>
            </a:r>
          </a:p>
          <a:p>
            <a:r>
              <a:rPr lang="en-US" sz="165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26 turns</a:t>
            </a:r>
            <a:r>
              <a:rPr lang="en-US" sz="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				</a:t>
            </a:r>
          </a:p>
        </p:txBody>
      </p:sp>
      <p:sp>
        <p:nvSpPr>
          <p:cNvPr id="25" name="Subtitle 1">
            <a:extLst>
              <a:ext uri="{FF2B5EF4-FFF2-40B4-BE49-F238E27FC236}">
                <a16:creationId xmlns:a16="http://schemas.microsoft.com/office/drawing/2014/main" id="{138A3906-1971-F997-3D0A-134D919A3DFF}"/>
              </a:ext>
            </a:extLst>
          </p:cNvPr>
          <p:cNvSpPr txBox="1">
            <a:spLocks/>
          </p:cNvSpPr>
          <p:nvPr/>
        </p:nvSpPr>
        <p:spPr bwMode="auto">
          <a:xfrm>
            <a:off x="10771755" y="4592538"/>
            <a:ext cx="1064020" cy="371030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5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50 mm </a:t>
            </a:r>
            <a:r>
              <a:rPr lang="en-US" sz="1650" dirty="0">
                <a:solidFill>
                  <a:schemeClr val="tx1">
                    <a:lumMod val="95000"/>
                    <a:lumOff val="5000"/>
                  </a:schemeClr>
                </a:solidFill>
                <a:latin typeface="Symbol" panose="05050102010706020507" pitchFamily="18" charset="2"/>
              </a:rPr>
              <a:t>f</a:t>
            </a:r>
            <a:r>
              <a:rPr lang="en-US" sz="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				</a:t>
            </a:r>
          </a:p>
        </p:txBody>
      </p:sp>
      <p:sp>
        <p:nvSpPr>
          <p:cNvPr id="26" name="Subtitle 1">
            <a:extLst>
              <a:ext uri="{FF2B5EF4-FFF2-40B4-BE49-F238E27FC236}">
                <a16:creationId xmlns:a16="http://schemas.microsoft.com/office/drawing/2014/main" id="{181241AD-F236-8A26-5314-4D113E6FE3EB}"/>
              </a:ext>
            </a:extLst>
          </p:cNvPr>
          <p:cNvSpPr txBox="1">
            <a:spLocks/>
          </p:cNvSpPr>
          <p:nvPr/>
        </p:nvSpPr>
        <p:spPr bwMode="auto">
          <a:xfrm>
            <a:off x="10745345" y="3134064"/>
            <a:ext cx="1432619" cy="394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5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Epoxy potted</a:t>
            </a:r>
          </a:p>
          <a:p>
            <a:r>
              <a:rPr lang="en-US" sz="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				</a:t>
            </a:r>
          </a:p>
        </p:txBody>
      </p:sp>
      <p:sp>
        <p:nvSpPr>
          <p:cNvPr id="27" name="Subtitle 1">
            <a:extLst>
              <a:ext uri="{FF2B5EF4-FFF2-40B4-BE49-F238E27FC236}">
                <a16:creationId xmlns:a16="http://schemas.microsoft.com/office/drawing/2014/main" id="{9D068CE8-83EE-D014-5317-7ECC76628E22}"/>
              </a:ext>
            </a:extLst>
          </p:cNvPr>
          <p:cNvSpPr txBox="1">
            <a:spLocks/>
          </p:cNvSpPr>
          <p:nvPr/>
        </p:nvSpPr>
        <p:spPr bwMode="auto">
          <a:xfrm>
            <a:off x="9050202" y="847683"/>
            <a:ext cx="2706622" cy="563625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Insert pancake test coil module with reacted cable </a:t>
            </a:r>
            <a:r>
              <a:rPr lang="en-US" sz="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				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A179886E-3948-2CC2-6F60-1537F12D52B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586" t="15971" r="29131" b="13838"/>
          <a:stretch>
            <a:fillRect/>
          </a:stretch>
        </p:blipFill>
        <p:spPr>
          <a:xfrm rot="5400000">
            <a:off x="10510755" y="1621095"/>
            <a:ext cx="1690337" cy="1303184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870178B-F58D-0522-DC4D-8BC56385FA45}"/>
              </a:ext>
            </a:extLst>
          </p:cNvPr>
          <p:cNvCxnSpPr>
            <a:cxnSpLocks/>
          </p:cNvCxnSpPr>
          <p:nvPr/>
        </p:nvCxnSpPr>
        <p:spPr>
          <a:xfrm flipV="1">
            <a:off x="10203471" y="2741639"/>
            <a:ext cx="889645" cy="687361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D174243A-2F1F-FDCF-27DB-175F90F8580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5961" y="6361881"/>
            <a:ext cx="1356039" cy="49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40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667"/>
    </mc:Choice>
    <mc:Fallback xmlns="">
      <p:transition spd="slow" advTm="48667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D8AE4C-6464-545A-5CB4-E70356CADA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E0090B1-0CB2-AACA-AFC4-5455F0B210C4}"/>
              </a:ext>
            </a:extLst>
          </p:cNvPr>
          <p:cNvSpPr>
            <a:spLocks noGrp="1"/>
          </p:cNvSpPr>
          <p:nvPr/>
        </p:nvSpPr>
        <p:spPr>
          <a:xfrm>
            <a:off x="0" y="50289"/>
            <a:ext cx="12192000" cy="61773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tabLst>
                <a:tab pos="2632075" algn="l"/>
              </a:tabLst>
            </a:pPr>
            <a:r>
              <a:rPr lang="en-US" sz="4400" b="1" dirty="0">
                <a:solidFill>
                  <a:schemeClr val="bg2">
                    <a:lumMod val="10000"/>
                  </a:schemeClr>
                </a:solidFill>
              </a:rPr>
              <a:t>Summary and Discussion Ideas</a:t>
            </a:r>
            <a:r>
              <a:rPr lang="en-US" sz="4400" dirty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</p:txBody>
      </p:sp>
      <p:sp>
        <p:nvSpPr>
          <p:cNvPr id="6" name="Subtitle 1">
            <a:extLst>
              <a:ext uri="{FF2B5EF4-FFF2-40B4-BE49-F238E27FC236}">
                <a16:creationId xmlns:a16="http://schemas.microsoft.com/office/drawing/2014/main" id="{E7BB6E06-6418-D16C-0680-EC62CE2BDCAD}"/>
              </a:ext>
            </a:extLst>
          </p:cNvPr>
          <p:cNvSpPr txBox="1">
            <a:spLocks/>
          </p:cNvSpPr>
          <p:nvPr/>
        </p:nvSpPr>
        <p:spPr bwMode="auto">
          <a:xfrm>
            <a:off x="300790" y="563406"/>
            <a:ext cx="11683064" cy="560879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Summary of SMS 2212 Development Status</a:t>
            </a:r>
          </a:p>
          <a:p>
            <a:pPr marL="342900" indent="-34290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High Je, low loss wire designs and their manufacture to 3,000 m piece lengths and by 1 atm reaction</a:t>
            </a:r>
            <a:endParaRPr lang="en-US" sz="2000" dirty="0">
              <a:solidFill>
                <a:srgbClr val="FF0000"/>
              </a:solidFill>
            </a:endParaRPr>
          </a:p>
          <a:p>
            <a:pPr algn="l">
              <a:spcBef>
                <a:spcPts val="0"/>
              </a:spcBef>
            </a:pPr>
            <a:endParaRPr lang="en-US" sz="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Baseline low-loss 16-strand cable and fabrication with higher strand count </a:t>
            </a:r>
            <a:endParaRPr lang="en-US" sz="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Coil designs and wind and react for them established, and also nascent react and wind capability</a:t>
            </a:r>
          </a:p>
          <a:p>
            <a:pPr algn="l">
              <a:spcBef>
                <a:spcPts val="0"/>
              </a:spcBef>
            </a:pPr>
            <a:endParaRPr lang="en-US" sz="800" b="1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pPr algn="l">
              <a:spcBef>
                <a:spcPts val="0"/>
              </a:spcBef>
            </a:pP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Discussion Ideas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Introduction of SMS 2212 into CERN initiatives and its potential usefulness to CERN needs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Ramp induced loss and field boosting in accelerator dipoles as compared to other HTS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Filaments to &lt; 10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Symbol" panose="05050102010706020507" pitchFamily="18" charset="2"/>
              </a:rPr>
              <a:t>m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 and possibly 6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Symbol" panose="05050102010706020507" pitchFamily="18" charset="2"/>
              </a:rPr>
              <a:t>m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 (what are ramp rates and loss requirements?)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Are all other required loss-reducing features required?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No need for training, and stability / quench characteristics?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Mechanical properties – including compression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Jop /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Iop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trade offs – optimal cable designs with reinforcement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Scalability of SMS 2212 conductor tech, plus possibility of reacted 2212 cables for coil winding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Cost? – similar to PIT in general x a silver / complexity factor ~ 2 x that of high quality NB3Sn in high volume (Also no rare earths)?</a:t>
            </a:r>
          </a:p>
          <a:p>
            <a:pPr lvl="1"/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>
              <a:spcBef>
                <a:spcPts val="0"/>
              </a:spcBef>
            </a:pP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8A8364-D9CA-630A-F576-17D8405137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711" y="6300260"/>
            <a:ext cx="1457749" cy="53333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84D0F22-D23F-562A-48FD-332BAB1319C6}"/>
              </a:ext>
            </a:extLst>
          </p:cNvPr>
          <p:cNvSpPr txBox="1"/>
          <p:nvPr/>
        </p:nvSpPr>
        <p:spPr>
          <a:xfrm>
            <a:off x="768052" y="6424567"/>
            <a:ext cx="8848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HiTAT at CERN 23 – 24 October 2025 	Alexander Otto   Solid Material Solutions LLC 	 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84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667"/>
    </mc:Choice>
    <mc:Fallback xmlns="">
      <p:transition spd="slow" advTm="48667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017B68-513C-2421-F907-4857E6CF6D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68453575-E49D-202E-E8FD-BF3CC293D6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10743" y="177361"/>
            <a:ext cx="533400" cy="423876"/>
          </a:xfrm>
        </p:spPr>
        <p:txBody>
          <a:bodyPr/>
          <a:lstStyle/>
          <a:p>
            <a:pPr algn="l"/>
            <a:r>
              <a:rPr lang="en-US" sz="2000" dirty="0">
                <a:solidFill>
                  <a:srgbClr val="222222"/>
                </a:solidFill>
                <a:latin typeface="Arial" panose="020B0604020202020204" pitchFamily="34" charset="0"/>
              </a:rPr>
              <a:t>. </a:t>
            </a:r>
            <a:r>
              <a:rPr lang="en-US" sz="1400" dirty="0">
                <a:solidFill>
                  <a:srgbClr val="222222"/>
                </a:solidFill>
                <a:latin typeface="Arial" panose="020B0604020202020204" pitchFamily="34" charset="0"/>
              </a:rPr>
              <a:t> </a:t>
            </a:r>
          </a:p>
        </p:txBody>
      </p:sp>
      <p:sp>
        <p:nvSpPr>
          <p:cNvPr id="3" name="Subtitle 1">
            <a:extLst>
              <a:ext uri="{FF2B5EF4-FFF2-40B4-BE49-F238E27FC236}">
                <a16:creationId xmlns:a16="http://schemas.microsoft.com/office/drawing/2014/main" id="{4452D156-227A-F9F5-D8E7-A2D602A72B8E}"/>
              </a:ext>
            </a:extLst>
          </p:cNvPr>
          <p:cNvSpPr txBox="1">
            <a:spLocks/>
          </p:cNvSpPr>
          <p:nvPr/>
        </p:nvSpPr>
        <p:spPr bwMode="auto">
          <a:xfrm>
            <a:off x="5975112" y="1532257"/>
            <a:ext cx="1290282" cy="111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rgbClr val="222222"/>
                </a:solidFill>
                <a:latin typeface="Arial" panose="020B0604020202020204" pitchFamily="34" charset="0"/>
              </a:rPr>
              <a:t>  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5BB1C53D-186B-13E1-BDE7-384AD520EE98}"/>
              </a:ext>
            </a:extLst>
          </p:cNvPr>
          <p:cNvSpPr txBox="1">
            <a:spLocks/>
          </p:cNvSpPr>
          <p:nvPr/>
        </p:nvSpPr>
        <p:spPr bwMode="auto">
          <a:xfrm>
            <a:off x="91440" y="33339"/>
            <a:ext cx="119557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4000" dirty="0">
                <a:latin typeface="+mn-lt"/>
              </a:rPr>
              <a:t>Coiling React-and-Wind Set up and Development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1624B3C7-427C-6F5B-DBFC-C8243C410F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83358" y="1192903"/>
            <a:ext cx="7772400" cy="195151"/>
          </a:xfrm>
        </p:spPr>
        <p:txBody>
          <a:bodyPr>
            <a:normAutofit fontScale="90000"/>
          </a:bodyPr>
          <a:lstStyle/>
          <a:p>
            <a:r>
              <a:rPr lang="en-US" dirty="0"/>
              <a:t>  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B78EC6F-3C17-9670-511B-E4A3587415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1369" y="6274461"/>
            <a:ext cx="1650631" cy="57140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4E4782E-FAD4-9E4E-DC5D-757D03E107BD}"/>
              </a:ext>
            </a:extLst>
          </p:cNvPr>
          <p:cNvSpPr txBox="1"/>
          <p:nvPr/>
        </p:nvSpPr>
        <p:spPr>
          <a:xfrm>
            <a:off x="1810743" y="4471913"/>
            <a:ext cx="7164181" cy="13234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Wind stations set up, qualified 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5 cm ID pancakes wound, potted, </a:t>
            </a:r>
            <a:r>
              <a:rPr lang="en-US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Ic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tested with good results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25 cm ID solenoid wound with good results, shipped</a:t>
            </a:r>
          </a:p>
          <a:p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(higher field usage require wind and react for 5 cm ID regime)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B7CF44E-A7B5-9864-A56D-2AC9694394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59" b="27161"/>
          <a:stretch>
            <a:fillRect/>
          </a:stretch>
        </p:blipFill>
        <p:spPr>
          <a:xfrm>
            <a:off x="3623705" y="1580889"/>
            <a:ext cx="4955091" cy="2775170"/>
          </a:xfrm>
          <a:prstGeom prst="rect">
            <a:avLst/>
          </a:prstGeom>
        </p:spPr>
      </p:pic>
      <p:sp>
        <p:nvSpPr>
          <p:cNvPr id="7" name="Subtitle 1">
            <a:extLst>
              <a:ext uri="{FF2B5EF4-FFF2-40B4-BE49-F238E27FC236}">
                <a16:creationId xmlns:a16="http://schemas.microsoft.com/office/drawing/2014/main" id="{22888F16-443A-A195-CBB7-24872341E571}"/>
              </a:ext>
            </a:extLst>
          </p:cNvPr>
          <p:cNvSpPr txBox="1">
            <a:spLocks/>
          </p:cNvSpPr>
          <p:nvPr/>
        </p:nvSpPr>
        <p:spPr bwMode="auto">
          <a:xfrm>
            <a:off x="1949168" y="3127915"/>
            <a:ext cx="1618317" cy="9475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5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25 cm ID solenoid coil winding set up for reacted cable</a:t>
            </a:r>
          </a:p>
          <a:p>
            <a:r>
              <a:rPr lang="en-US" sz="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				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DA051F0-1626-E149-32F3-544A8DA38AFC}"/>
              </a:ext>
            </a:extLst>
          </p:cNvPr>
          <p:cNvCxnSpPr>
            <a:cxnSpLocks/>
          </p:cNvCxnSpPr>
          <p:nvPr/>
        </p:nvCxnSpPr>
        <p:spPr>
          <a:xfrm flipV="1">
            <a:off x="3030047" y="3127915"/>
            <a:ext cx="537438" cy="27188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DFF1687-07F9-F05D-CC4F-C81EFAE05F1F}"/>
              </a:ext>
            </a:extLst>
          </p:cNvPr>
          <p:cNvSpPr txBox="1"/>
          <p:nvPr/>
        </p:nvSpPr>
        <p:spPr>
          <a:xfrm>
            <a:off x="768052" y="6424567"/>
            <a:ext cx="8848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HiTAT at CERN 23 – 24 October 2025 	Alexander Otto   Solid Material Solutions LLC 	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7" name="Subtitle 1">
            <a:extLst>
              <a:ext uri="{FF2B5EF4-FFF2-40B4-BE49-F238E27FC236}">
                <a16:creationId xmlns:a16="http://schemas.microsoft.com/office/drawing/2014/main" id="{D346E3AC-AE4B-F93D-8233-301988876E13}"/>
              </a:ext>
            </a:extLst>
          </p:cNvPr>
          <p:cNvSpPr txBox="1">
            <a:spLocks/>
          </p:cNvSpPr>
          <p:nvPr/>
        </p:nvSpPr>
        <p:spPr bwMode="auto">
          <a:xfrm>
            <a:off x="3537253" y="894875"/>
            <a:ext cx="3883501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Test level wet wind solenoid</a:t>
            </a:r>
          </a:p>
          <a:p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Winding set up </a:t>
            </a:r>
          </a:p>
          <a:p>
            <a:r>
              <a:rPr lang="en-US" sz="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				</a:t>
            </a:r>
          </a:p>
        </p:txBody>
      </p:sp>
    </p:spTree>
    <p:extLst>
      <p:ext uri="{BB962C8B-B14F-4D97-AF65-F5344CB8AC3E}">
        <p14:creationId xmlns:p14="http://schemas.microsoft.com/office/powerpoint/2010/main" val="31133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6400913-9FC2-4AA3-A6A6-ACD1FF41582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2219" y="15637"/>
            <a:ext cx="12098338" cy="698430"/>
          </a:xfrm>
        </p:spPr>
        <p:txBody>
          <a:bodyPr>
            <a:noAutofit/>
          </a:bodyPr>
          <a:lstStyle/>
          <a:p>
            <a:pPr algn="ctr"/>
            <a:r>
              <a:rPr lang="en-US" sz="4400" dirty="0">
                <a:latin typeface="+mn-lt"/>
              </a:rPr>
              <a:t>Value Progression for our 2212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4E7E72-B6A9-FA81-57C7-8E6696EEEADC}"/>
              </a:ext>
            </a:extLst>
          </p:cNvPr>
          <p:cNvSpPr txBox="1"/>
          <p:nvPr/>
        </p:nvSpPr>
        <p:spPr>
          <a:xfrm>
            <a:off x="287326" y="4556287"/>
            <a:ext cx="22810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-Cost /  performance</a:t>
            </a:r>
          </a:p>
          <a:p>
            <a:r>
              <a:rPr lang="en-US" dirty="0"/>
              <a:t>-Proven designs</a:t>
            </a:r>
          </a:p>
          <a:p>
            <a:r>
              <a:rPr lang="en-US" dirty="0"/>
              <a:t>-Production volume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5FA9459-5B7E-BC6E-CDC1-3682F835A7D6}"/>
              </a:ext>
            </a:extLst>
          </p:cNvPr>
          <p:cNvSpPr/>
          <p:nvPr/>
        </p:nvSpPr>
        <p:spPr>
          <a:xfrm>
            <a:off x="2750173" y="1593474"/>
            <a:ext cx="1277901" cy="164902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EEAA8D-DB1E-2622-C553-4B016A22F1A1}"/>
              </a:ext>
            </a:extLst>
          </p:cNvPr>
          <p:cNvSpPr txBox="1"/>
          <p:nvPr/>
        </p:nvSpPr>
        <p:spPr>
          <a:xfrm>
            <a:off x="2949965" y="2157462"/>
            <a:ext cx="1180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Cable</a:t>
            </a:r>
            <a:r>
              <a:rPr lang="en-US" sz="2800" dirty="0"/>
              <a:t> 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2F188BCD-ED15-7A66-E29E-8257B9040DE9}"/>
              </a:ext>
            </a:extLst>
          </p:cNvPr>
          <p:cNvSpPr/>
          <p:nvPr/>
        </p:nvSpPr>
        <p:spPr>
          <a:xfrm>
            <a:off x="312765" y="1106493"/>
            <a:ext cx="2016896" cy="262298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419E3A3B-32F3-75B5-9238-8A7732467211}"/>
              </a:ext>
            </a:extLst>
          </p:cNvPr>
          <p:cNvSpPr txBox="1">
            <a:spLocks/>
          </p:cNvSpPr>
          <p:nvPr/>
        </p:nvSpPr>
        <p:spPr>
          <a:xfrm>
            <a:off x="8951450" y="2725435"/>
            <a:ext cx="1168853" cy="639762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 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7D5C22C-64F7-F963-6B62-BACDDF99A6A6}"/>
              </a:ext>
            </a:extLst>
          </p:cNvPr>
          <p:cNvSpPr txBox="1"/>
          <p:nvPr/>
        </p:nvSpPr>
        <p:spPr>
          <a:xfrm>
            <a:off x="267638" y="1239531"/>
            <a:ext cx="21242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Standard designs for dc use</a:t>
            </a:r>
            <a:endParaRPr lang="en-US" sz="2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258AC12-EBAC-CC6A-164F-C16C56111833}"/>
              </a:ext>
            </a:extLst>
          </p:cNvPr>
          <p:cNvSpPr txBox="1"/>
          <p:nvPr/>
        </p:nvSpPr>
        <p:spPr>
          <a:xfrm>
            <a:off x="267638" y="2854341"/>
            <a:ext cx="21242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Low loss, small </a:t>
            </a:r>
            <a:r>
              <a:rPr lang="en-US" sz="2000" dirty="0">
                <a:latin typeface="Symbol" panose="05050102010706020507" pitchFamily="18" charset="2"/>
              </a:rPr>
              <a:t>f </a:t>
            </a:r>
            <a:r>
              <a:rPr lang="en-US" sz="2000" dirty="0"/>
              <a:t>for ac use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01940E-9103-1148-E32C-D5B4C77A603D}"/>
              </a:ext>
            </a:extLst>
          </p:cNvPr>
          <p:cNvSpPr txBox="1"/>
          <p:nvPr/>
        </p:nvSpPr>
        <p:spPr>
          <a:xfrm>
            <a:off x="893241" y="2130768"/>
            <a:ext cx="1080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Wire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C66D6E8-1742-0726-BB15-6960B31C2AE9}"/>
              </a:ext>
            </a:extLst>
          </p:cNvPr>
          <p:cNvSpPr/>
          <p:nvPr/>
        </p:nvSpPr>
        <p:spPr>
          <a:xfrm>
            <a:off x="4511671" y="1219078"/>
            <a:ext cx="1353090" cy="243162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3A6EF4-524F-823D-AE80-D0E3382A18C5}"/>
              </a:ext>
            </a:extLst>
          </p:cNvPr>
          <p:cNvSpPr txBox="1"/>
          <p:nvPr/>
        </p:nvSpPr>
        <p:spPr>
          <a:xfrm>
            <a:off x="4741712" y="2123997"/>
            <a:ext cx="1168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Coil 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1A4CF88-3188-8605-9423-A0D8B3B96CD6}"/>
              </a:ext>
            </a:extLst>
          </p:cNvPr>
          <p:cNvCxnSpPr>
            <a:cxnSpLocks/>
          </p:cNvCxnSpPr>
          <p:nvPr/>
        </p:nvCxnSpPr>
        <p:spPr>
          <a:xfrm>
            <a:off x="2368714" y="1392111"/>
            <a:ext cx="366453" cy="491311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774D83A-437C-FBA8-718F-E171C7A70427}"/>
              </a:ext>
            </a:extLst>
          </p:cNvPr>
          <p:cNvCxnSpPr>
            <a:cxnSpLocks/>
          </p:cNvCxnSpPr>
          <p:nvPr/>
        </p:nvCxnSpPr>
        <p:spPr>
          <a:xfrm flipV="1">
            <a:off x="2349377" y="2906866"/>
            <a:ext cx="366453" cy="491311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8A44AE6-2532-0D88-379D-DDCF702FA23D}"/>
              </a:ext>
            </a:extLst>
          </p:cNvPr>
          <p:cNvCxnSpPr>
            <a:cxnSpLocks/>
          </p:cNvCxnSpPr>
          <p:nvPr/>
        </p:nvCxnSpPr>
        <p:spPr>
          <a:xfrm>
            <a:off x="2349864" y="1402281"/>
            <a:ext cx="2155589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C1C6136-30B3-70F8-47B8-9F7A5B2C2BBF}"/>
              </a:ext>
            </a:extLst>
          </p:cNvPr>
          <p:cNvCxnSpPr>
            <a:cxnSpLocks/>
          </p:cNvCxnSpPr>
          <p:nvPr/>
        </p:nvCxnSpPr>
        <p:spPr>
          <a:xfrm>
            <a:off x="2347799" y="3429858"/>
            <a:ext cx="2136739" cy="19719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EC5000A-1BA8-D8EA-55E2-60FE82079276}"/>
              </a:ext>
            </a:extLst>
          </p:cNvPr>
          <p:cNvCxnSpPr>
            <a:cxnSpLocks/>
          </p:cNvCxnSpPr>
          <p:nvPr/>
        </p:nvCxnSpPr>
        <p:spPr>
          <a:xfrm>
            <a:off x="4028074" y="2400122"/>
            <a:ext cx="477379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661878A0-0B8F-68B9-328F-8C456C14E6D7}"/>
              </a:ext>
            </a:extLst>
          </p:cNvPr>
          <p:cNvSpPr/>
          <p:nvPr/>
        </p:nvSpPr>
        <p:spPr>
          <a:xfrm>
            <a:off x="6289179" y="1219078"/>
            <a:ext cx="1353090" cy="243162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A4A840D-DE67-FB9B-3332-A16D9FDDAD53}"/>
              </a:ext>
            </a:extLst>
          </p:cNvPr>
          <p:cNvSpPr txBox="1"/>
          <p:nvPr/>
        </p:nvSpPr>
        <p:spPr>
          <a:xfrm>
            <a:off x="6312602" y="2098205"/>
            <a:ext cx="1640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Magnet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56908A1F-97C3-9F5F-894A-B20EE8B62552}"/>
              </a:ext>
            </a:extLst>
          </p:cNvPr>
          <p:cNvSpPr/>
          <p:nvPr/>
        </p:nvSpPr>
        <p:spPr>
          <a:xfrm>
            <a:off x="8055767" y="1186910"/>
            <a:ext cx="2015294" cy="246379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998882-CF0E-F6B3-1C41-96653DA38797}"/>
              </a:ext>
            </a:extLst>
          </p:cNvPr>
          <p:cNvSpPr txBox="1"/>
          <p:nvPr/>
        </p:nvSpPr>
        <p:spPr>
          <a:xfrm>
            <a:off x="8090110" y="2087795"/>
            <a:ext cx="2015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Component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50DEE9C8-3EB7-EBAF-76E6-AA368239C9C3}"/>
              </a:ext>
            </a:extLst>
          </p:cNvPr>
          <p:cNvCxnSpPr>
            <a:cxnSpLocks/>
          </p:cNvCxnSpPr>
          <p:nvPr/>
        </p:nvCxnSpPr>
        <p:spPr>
          <a:xfrm>
            <a:off x="5829519" y="2400122"/>
            <a:ext cx="477379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DC016025-1039-DD01-7BAB-5E3101CC3DAE}"/>
              </a:ext>
            </a:extLst>
          </p:cNvPr>
          <p:cNvCxnSpPr>
            <a:cxnSpLocks/>
          </p:cNvCxnSpPr>
          <p:nvPr/>
        </p:nvCxnSpPr>
        <p:spPr>
          <a:xfrm>
            <a:off x="7603444" y="2377564"/>
            <a:ext cx="477379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24D3A299-7A2E-92A5-B769-1BCCFCE0EB4F}"/>
              </a:ext>
            </a:extLst>
          </p:cNvPr>
          <p:cNvSpPr/>
          <p:nvPr/>
        </p:nvSpPr>
        <p:spPr>
          <a:xfrm>
            <a:off x="10495864" y="1186909"/>
            <a:ext cx="1477852" cy="246379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B82F56C9-E214-B9CC-F696-5A567B3FF182}"/>
              </a:ext>
            </a:extLst>
          </p:cNvPr>
          <p:cNvCxnSpPr>
            <a:cxnSpLocks/>
          </p:cNvCxnSpPr>
          <p:nvPr/>
        </p:nvCxnSpPr>
        <p:spPr>
          <a:xfrm>
            <a:off x="10071061" y="2359815"/>
            <a:ext cx="477379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F05B2DC5-A699-356A-9BD3-ED217EE1CFA5}"/>
              </a:ext>
            </a:extLst>
          </p:cNvPr>
          <p:cNvSpPr txBox="1"/>
          <p:nvPr/>
        </p:nvSpPr>
        <p:spPr>
          <a:xfrm>
            <a:off x="10429373" y="1836284"/>
            <a:ext cx="16403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End user system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C2CCD35-089C-CB8C-BDC0-79A75AE825D5}"/>
              </a:ext>
            </a:extLst>
          </p:cNvPr>
          <p:cNvSpPr txBox="1"/>
          <p:nvPr/>
        </p:nvSpPr>
        <p:spPr>
          <a:xfrm>
            <a:off x="2568410" y="4531937"/>
            <a:ext cx="1837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Large </a:t>
            </a:r>
            <a:r>
              <a:rPr lang="en-US" dirty="0" err="1"/>
              <a:t>Iop</a:t>
            </a:r>
            <a:r>
              <a:rPr lang="en-US" dirty="0"/>
              <a:t> range</a:t>
            </a:r>
          </a:p>
          <a:p>
            <a:r>
              <a:rPr lang="en-US" dirty="0"/>
              <a:t>- Many designs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BD83928-2CB9-F0FB-0D95-49911FC7C71B}"/>
              </a:ext>
            </a:extLst>
          </p:cNvPr>
          <p:cNvSpPr txBox="1"/>
          <p:nvPr/>
        </p:nvSpPr>
        <p:spPr>
          <a:xfrm>
            <a:off x="4515813" y="4543272"/>
            <a:ext cx="1702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-High Jop</a:t>
            </a:r>
          </a:p>
          <a:p>
            <a:r>
              <a:rPr lang="en-US" dirty="0"/>
              <a:t>-Resists burnout </a:t>
            </a:r>
          </a:p>
          <a:p>
            <a:r>
              <a:rPr lang="en-US" dirty="0"/>
              <a:t>-Robust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2B4CA3C-232C-A5D3-4F5F-9BEB1956B34E}"/>
              </a:ext>
            </a:extLst>
          </p:cNvPr>
          <p:cNvSpPr txBox="1"/>
          <p:nvPr/>
        </p:nvSpPr>
        <p:spPr>
          <a:xfrm>
            <a:off x="6328144" y="4601698"/>
            <a:ext cx="2136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-Affordable</a:t>
            </a:r>
          </a:p>
          <a:p>
            <a:r>
              <a:rPr lang="en-US" dirty="0"/>
              <a:t>-Easily cooled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27128FF-8505-6F57-494B-2C6352D5ED50}"/>
              </a:ext>
            </a:extLst>
          </p:cNvPr>
          <p:cNvSpPr/>
          <p:nvPr/>
        </p:nvSpPr>
        <p:spPr>
          <a:xfrm>
            <a:off x="8587482" y="4204721"/>
            <a:ext cx="3399784" cy="1972257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16A099-2039-40B8-0FA4-FC873E7B2677}"/>
              </a:ext>
            </a:extLst>
          </p:cNvPr>
          <p:cNvSpPr txBox="1"/>
          <p:nvPr/>
        </p:nvSpPr>
        <p:spPr>
          <a:xfrm>
            <a:off x="8721008" y="4182703"/>
            <a:ext cx="3368085" cy="22467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-Accelerators</a:t>
            </a:r>
          </a:p>
          <a:p>
            <a:r>
              <a:rPr lang="en-US" sz="2000" dirty="0"/>
              <a:t>-Instruments </a:t>
            </a:r>
          </a:p>
          <a:p>
            <a:r>
              <a:rPr lang="en-US" sz="2000" dirty="0"/>
              <a:t>-Motors and generators</a:t>
            </a:r>
          </a:p>
          <a:p>
            <a:r>
              <a:rPr lang="en-US" sz="2000" dirty="0"/>
              <a:t>-Ion beam therapy</a:t>
            </a:r>
          </a:p>
          <a:p>
            <a:r>
              <a:rPr lang="en-US" sz="2000" dirty="0"/>
              <a:t>-MRI and NMR</a:t>
            </a:r>
          </a:p>
          <a:p>
            <a:r>
              <a:rPr lang="en-US" sz="2000" dirty="0"/>
              <a:t>-Fusion reactors…</a:t>
            </a:r>
          </a:p>
          <a:p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5ED47F-335F-B593-E3C2-9F92A1555A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4251" y="6327121"/>
            <a:ext cx="1457749" cy="53333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704AD5F-8C69-F69D-0B8F-BEF72748A437}"/>
              </a:ext>
            </a:extLst>
          </p:cNvPr>
          <p:cNvSpPr txBox="1"/>
          <p:nvPr/>
        </p:nvSpPr>
        <p:spPr>
          <a:xfrm>
            <a:off x="5516274" y="3910058"/>
            <a:ext cx="24366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Drop in forms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D6E768-8648-CD86-AE22-2D671224B4C8}"/>
              </a:ext>
            </a:extLst>
          </p:cNvPr>
          <p:cNvSpPr txBox="1"/>
          <p:nvPr/>
        </p:nvSpPr>
        <p:spPr>
          <a:xfrm>
            <a:off x="10217609" y="4350593"/>
            <a:ext cx="19031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Field Boosting?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F314701E-B957-1FE2-6BDF-74C49797AFBC}"/>
              </a:ext>
            </a:extLst>
          </p:cNvPr>
          <p:cNvSpPr/>
          <p:nvPr/>
        </p:nvSpPr>
        <p:spPr>
          <a:xfrm>
            <a:off x="10184468" y="4350593"/>
            <a:ext cx="148626" cy="400110"/>
          </a:xfrm>
          <a:prstGeom prst="rightBrac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150C16D-6BD9-5BCF-A95B-D4FC04E04CF4}"/>
              </a:ext>
            </a:extLst>
          </p:cNvPr>
          <p:cNvCxnSpPr>
            <a:cxnSpLocks/>
          </p:cNvCxnSpPr>
          <p:nvPr/>
        </p:nvCxnSpPr>
        <p:spPr>
          <a:xfrm>
            <a:off x="2750173" y="3922083"/>
            <a:ext cx="7320888" cy="0"/>
          </a:xfrm>
          <a:prstGeom prst="line">
            <a:avLst/>
          </a:prstGeom>
          <a:ln w="762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6F55681D-550F-6994-82E1-0E775BF42848}"/>
              </a:ext>
            </a:extLst>
          </p:cNvPr>
          <p:cNvSpPr/>
          <p:nvPr/>
        </p:nvSpPr>
        <p:spPr>
          <a:xfrm>
            <a:off x="218284" y="1106493"/>
            <a:ext cx="5760231" cy="262298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818220C-3A48-6B5D-CA3F-6155D9B3E6AA}"/>
              </a:ext>
            </a:extLst>
          </p:cNvPr>
          <p:cNvSpPr txBox="1"/>
          <p:nvPr/>
        </p:nvSpPr>
        <p:spPr>
          <a:xfrm>
            <a:off x="1903851" y="651738"/>
            <a:ext cx="21242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Our focus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863CCF-9AB6-A6BB-0D5F-738E5849128D}"/>
              </a:ext>
            </a:extLst>
          </p:cNvPr>
          <p:cNvSpPr txBox="1"/>
          <p:nvPr/>
        </p:nvSpPr>
        <p:spPr>
          <a:xfrm>
            <a:off x="768052" y="6424567"/>
            <a:ext cx="8848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HiTAT at CERN 23 – 24 October 2025 	Alexander Otto   Solid Material Solutions LLC 	 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38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667"/>
    </mc:Choice>
    <mc:Fallback xmlns="">
      <p:transition spd="slow" advTm="48667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6400913-9FC2-4AA3-A6A6-ACD1FF41582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831" y="0"/>
            <a:ext cx="12098338" cy="698430"/>
          </a:xfrm>
        </p:spPr>
        <p:txBody>
          <a:bodyPr>
            <a:noAutofit/>
          </a:bodyPr>
          <a:lstStyle/>
          <a:p>
            <a:pPr algn="ctr"/>
            <a:br>
              <a:rPr lang="en-US" sz="4000" dirty="0">
                <a:latin typeface="+mn-lt"/>
              </a:rPr>
            </a:br>
            <a:endParaRPr lang="en-US" sz="4000" dirty="0">
              <a:latin typeface="+mn-lt"/>
            </a:endParaRPr>
          </a:p>
        </p:txBody>
      </p:sp>
      <p:sp>
        <p:nvSpPr>
          <p:cNvPr id="8" name="Content Placeholder 13">
            <a:extLst>
              <a:ext uri="{FF2B5EF4-FFF2-40B4-BE49-F238E27FC236}">
                <a16:creationId xmlns:a16="http://schemas.microsoft.com/office/drawing/2014/main" id="{4E32424C-D59F-18FC-AD96-9FF07B32BADE}"/>
              </a:ext>
            </a:extLst>
          </p:cNvPr>
          <p:cNvSpPr txBox="1">
            <a:spLocks/>
          </p:cNvSpPr>
          <p:nvPr/>
        </p:nvSpPr>
        <p:spPr>
          <a:xfrm>
            <a:off x="7865494" y="5017859"/>
            <a:ext cx="2133920" cy="832644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/>
              <a:t>  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932BD0B-C8C0-E8E9-C9A6-5955064947B6}"/>
              </a:ext>
            </a:extLst>
          </p:cNvPr>
          <p:cNvSpPr>
            <a:spLocks noGrp="1"/>
          </p:cNvSpPr>
          <p:nvPr/>
        </p:nvSpPr>
        <p:spPr>
          <a:xfrm>
            <a:off x="46831" y="76967"/>
            <a:ext cx="12098215" cy="792694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b">
            <a:normAutofit fontScale="325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sz="4000" dirty="0">
                <a:latin typeface="+mn-lt"/>
              </a:rPr>
              <a:t> </a:t>
            </a:r>
            <a:r>
              <a:rPr lang="en-US" sz="11100" dirty="0">
                <a:latin typeface="+mn-lt"/>
              </a:rPr>
              <a:t>HTS Conductor features for fast ramp / ac use</a:t>
            </a:r>
          </a:p>
          <a:p>
            <a:pPr algn="ctr">
              <a:spcAft>
                <a:spcPts val="600"/>
              </a:spcAft>
            </a:pPr>
            <a:r>
              <a:rPr lang="en-US" sz="6800" dirty="0">
                <a:solidFill>
                  <a:srgbClr val="C00000"/>
                </a:solidFill>
                <a:latin typeface="+mn-lt"/>
              </a:rPr>
              <a:t>See for example Martin Wilson’s book</a:t>
            </a:r>
            <a:endParaRPr lang="en-US" sz="6800" dirty="0">
              <a:solidFill>
                <a:srgbClr val="C00000"/>
              </a:solidFill>
            </a:endParaRP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91624AEE-A377-52BE-5ED7-07AB5B3DF81A}"/>
              </a:ext>
            </a:extLst>
          </p:cNvPr>
          <p:cNvSpPr txBox="1"/>
          <p:nvPr/>
        </p:nvSpPr>
        <p:spPr>
          <a:xfrm>
            <a:off x="2057401" y="5517422"/>
            <a:ext cx="1855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dirty="0"/>
              <a:t> </a:t>
            </a:r>
          </a:p>
        </p:txBody>
      </p:sp>
      <p:sp>
        <p:nvSpPr>
          <p:cNvPr id="10" name="Subtitle 1">
            <a:extLst>
              <a:ext uri="{FF2B5EF4-FFF2-40B4-BE49-F238E27FC236}">
                <a16:creationId xmlns:a16="http://schemas.microsoft.com/office/drawing/2014/main" id="{4C076572-B870-40D2-8CF8-941B9E591E08}"/>
              </a:ext>
            </a:extLst>
          </p:cNvPr>
          <p:cNvSpPr txBox="1">
            <a:spLocks/>
          </p:cNvSpPr>
          <p:nvPr/>
        </p:nvSpPr>
        <p:spPr bwMode="auto">
          <a:xfrm>
            <a:off x="285340" y="912951"/>
            <a:ext cx="6552331" cy="927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600"/>
              </a:spcBef>
            </a:pPr>
            <a:r>
              <a:rPr lang="en-US" sz="2000" b="1" dirty="0">
                <a:solidFill>
                  <a:schemeClr val="tx1"/>
                </a:solidFill>
                <a:latin typeface="+mj-lt"/>
              </a:rPr>
              <a:t>POWER LOSS</a:t>
            </a: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US" sz="2000" b="1" dirty="0">
                <a:latin typeface="+mj-lt"/>
              </a:rPr>
              <a:t>dB/dt - </a:t>
            </a:r>
            <a:r>
              <a:rPr lang="en-US" sz="2000" dirty="0">
                <a:solidFill>
                  <a:schemeClr val="tx1"/>
                </a:solidFill>
                <a:latin typeface="+mj-lt"/>
              </a:rPr>
              <a:t>induced voltages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drive current in conductive loops</a:t>
            </a:r>
          </a:p>
        </p:txBody>
      </p:sp>
      <p:sp>
        <p:nvSpPr>
          <p:cNvPr id="11" name="Subtitle 1">
            <a:extLst>
              <a:ext uri="{FF2B5EF4-FFF2-40B4-BE49-F238E27FC236}">
                <a16:creationId xmlns:a16="http://schemas.microsoft.com/office/drawing/2014/main" id="{277958F8-6EFC-4C44-8964-23753213DA55}"/>
              </a:ext>
            </a:extLst>
          </p:cNvPr>
          <p:cNvSpPr txBox="1">
            <a:spLocks/>
          </p:cNvSpPr>
          <p:nvPr/>
        </p:nvSpPr>
        <p:spPr bwMode="auto">
          <a:xfrm>
            <a:off x="7026613" y="5400163"/>
            <a:ext cx="4475013" cy="925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sz="15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For inter-strand coupling losses …</a:t>
            </a:r>
          </a:p>
          <a:p>
            <a:pPr algn="l">
              <a:spcBef>
                <a:spcPts val="0"/>
              </a:spcBef>
            </a:pP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en-US" sz="1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Short cable pitch</a:t>
            </a:r>
          </a:p>
          <a:p>
            <a:pPr algn="l">
              <a:spcBef>
                <a:spcPts val="0"/>
              </a:spcBef>
            </a:pPr>
            <a:endParaRPr lang="en-US" sz="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>
              <a:spcBef>
                <a:spcPts val="0"/>
              </a:spcBef>
            </a:pPr>
            <a:endParaRPr lang="en-US" sz="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en-US" sz="1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Increased inter-strand resistance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46BFEBF-16A8-4F3E-8EFE-01050BC7B8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048" y="1153294"/>
            <a:ext cx="4197429" cy="2284891"/>
          </a:xfrm>
          <a:prstGeom prst="rect">
            <a:avLst/>
          </a:prstGeom>
        </p:spPr>
      </p:pic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2A8F21F0-8251-457F-80A9-8A58A9AECABB}"/>
              </a:ext>
            </a:extLst>
          </p:cNvPr>
          <p:cNvSpPr txBox="1">
            <a:spLocks/>
          </p:cNvSpPr>
          <p:nvPr/>
        </p:nvSpPr>
        <p:spPr bwMode="auto">
          <a:xfrm>
            <a:off x="7116557" y="1602037"/>
            <a:ext cx="990600" cy="1114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 </a:t>
            </a:r>
            <a:endParaRPr lang="en-US" dirty="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01C87322-0875-4FD6-A63E-BCA176F04CE0}"/>
              </a:ext>
            </a:extLst>
          </p:cNvPr>
          <p:cNvSpPr/>
          <p:nvPr/>
        </p:nvSpPr>
        <p:spPr>
          <a:xfrm>
            <a:off x="7127319" y="1509499"/>
            <a:ext cx="304800" cy="152400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D1ECE67E-C390-45EF-B2FB-3872390BACE8}"/>
              </a:ext>
            </a:extLst>
          </p:cNvPr>
          <p:cNvSpPr/>
          <p:nvPr/>
        </p:nvSpPr>
        <p:spPr>
          <a:xfrm>
            <a:off x="7128997" y="1854404"/>
            <a:ext cx="304800" cy="152400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A3CCE796-E746-4A01-9011-4DDA8DA270EB}"/>
              </a:ext>
            </a:extLst>
          </p:cNvPr>
          <p:cNvSpPr/>
          <p:nvPr/>
        </p:nvSpPr>
        <p:spPr>
          <a:xfrm>
            <a:off x="7116557" y="2354743"/>
            <a:ext cx="304800" cy="152400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58B4E07A-8D22-4B58-9137-763C96799A89}"/>
              </a:ext>
            </a:extLst>
          </p:cNvPr>
          <p:cNvSpPr/>
          <p:nvPr/>
        </p:nvSpPr>
        <p:spPr>
          <a:xfrm>
            <a:off x="7095648" y="3096958"/>
            <a:ext cx="304800" cy="15240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" name="Subtitle 1">
            <a:extLst>
              <a:ext uri="{FF2B5EF4-FFF2-40B4-BE49-F238E27FC236}">
                <a16:creationId xmlns:a16="http://schemas.microsoft.com/office/drawing/2014/main" id="{66C4FCBD-97ED-4B6E-AC8E-B9438E0E0C67}"/>
              </a:ext>
            </a:extLst>
          </p:cNvPr>
          <p:cNvSpPr txBox="1">
            <a:spLocks/>
          </p:cNvSpPr>
          <p:nvPr/>
        </p:nvSpPr>
        <p:spPr bwMode="auto">
          <a:xfrm>
            <a:off x="9659759" y="3691175"/>
            <a:ext cx="1723899" cy="386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ac </a:t>
            </a:r>
            <a:r>
              <a:rPr lang="en-US" sz="1800" b="1" dirty="0">
                <a:solidFill>
                  <a:schemeClr val="bg2">
                    <a:lumMod val="25000"/>
                  </a:schemeClr>
                </a:solidFill>
              </a:rPr>
              <a:t>dB/dt </a:t>
            </a:r>
            <a:r>
              <a:rPr lang="en-US" sz="1800" b="1" dirty="0">
                <a:solidFill>
                  <a:schemeClr val="bg2">
                    <a:lumMod val="25000"/>
                  </a:schemeClr>
                </a:solidFill>
                <a:sym typeface="Wingdings" panose="05000000000000000000" pitchFamily="2" charset="2"/>
              </a:rPr>
              <a:t> V, I</a:t>
            </a:r>
            <a:endParaRPr lang="en-US" sz="1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FC83DAE-CB2C-4AB8-B8FD-2BDF2CF4F516}"/>
              </a:ext>
            </a:extLst>
          </p:cNvPr>
          <p:cNvCxnSpPr>
            <a:cxnSpLocks/>
          </p:cNvCxnSpPr>
          <p:nvPr/>
        </p:nvCxnSpPr>
        <p:spPr>
          <a:xfrm flipV="1">
            <a:off x="9885674" y="3247744"/>
            <a:ext cx="8860" cy="459230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33C7CE0-6E19-47BA-81E6-72C21796BC5F}"/>
              </a:ext>
            </a:extLst>
          </p:cNvPr>
          <p:cNvCxnSpPr>
            <a:cxnSpLocks/>
          </p:cNvCxnSpPr>
          <p:nvPr/>
        </p:nvCxnSpPr>
        <p:spPr>
          <a:xfrm flipV="1">
            <a:off x="10122335" y="4325043"/>
            <a:ext cx="318899" cy="326163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ubtitle 1">
            <a:extLst>
              <a:ext uri="{FF2B5EF4-FFF2-40B4-BE49-F238E27FC236}">
                <a16:creationId xmlns:a16="http://schemas.microsoft.com/office/drawing/2014/main" id="{4E4AA740-EA8A-4A4B-ABC5-EE8BB8A8B981}"/>
              </a:ext>
            </a:extLst>
          </p:cNvPr>
          <p:cNvSpPr txBox="1">
            <a:spLocks/>
          </p:cNvSpPr>
          <p:nvPr/>
        </p:nvSpPr>
        <p:spPr bwMode="auto">
          <a:xfrm rot="18395159">
            <a:off x="8387723" y="3742426"/>
            <a:ext cx="1766389" cy="37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bg2">
                    <a:lumMod val="25000"/>
                  </a:schemeClr>
                </a:solidFill>
              </a:rPr>
              <a:t>Loop Examples</a:t>
            </a:r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5E0D2326-EE16-4720-8527-BBBBDD4809E5}"/>
              </a:ext>
            </a:extLst>
          </p:cNvPr>
          <p:cNvSpPr/>
          <p:nvPr/>
        </p:nvSpPr>
        <p:spPr>
          <a:xfrm>
            <a:off x="7144607" y="6050700"/>
            <a:ext cx="304800" cy="15240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E6B6E36A-169F-4E00-8572-ECB1CD3DF587}"/>
              </a:ext>
            </a:extLst>
          </p:cNvPr>
          <p:cNvSpPr/>
          <p:nvPr/>
        </p:nvSpPr>
        <p:spPr>
          <a:xfrm>
            <a:off x="7144607" y="5751603"/>
            <a:ext cx="304800" cy="15240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E62DAE07-7A09-C522-7EA7-BEC03A84DD5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711" y="6300260"/>
            <a:ext cx="1457749" cy="533330"/>
          </a:xfrm>
          <a:prstGeom prst="rect">
            <a:avLst/>
          </a:prstGeom>
        </p:spPr>
      </p:pic>
      <p:sp>
        <p:nvSpPr>
          <p:cNvPr id="32" name="TextBox 8">
            <a:extLst>
              <a:ext uri="{FF2B5EF4-FFF2-40B4-BE49-F238E27FC236}">
                <a16:creationId xmlns:a16="http://schemas.microsoft.com/office/drawing/2014/main" id="{141C7C0D-6F83-380A-AAD3-1873D40AFC27}"/>
              </a:ext>
            </a:extLst>
          </p:cNvPr>
          <p:cNvSpPr txBox="1"/>
          <p:nvPr/>
        </p:nvSpPr>
        <p:spPr>
          <a:xfrm>
            <a:off x="455935" y="5752646"/>
            <a:ext cx="6083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HTS with these features and high </a:t>
            </a:r>
            <a:r>
              <a:rPr lang="en-US" sz="2800" b="1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J</a:t>
            </a:r>
            <a:r>
              <a:rPr lang="en-US" sz="2800" b="1" baseline="-250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op</a:t>
            </a:r>
            <a:endParaRPr lang="en-US" sz="2800" b="1" baseline="-250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3" name="Subtitle 1">
            <a:extLst>
              <a:ext uri="{FF2B5EF4-FFF2-40B4-BE49-F238E27FC236}">
                <a16:creationId xmlns:a16="http://schemas.microsoft.com/office/drawing/2014/main" id="{4BD2DBB7-5CD6-737A-35FE-9241DC35AC52}"/>
              </a:ext>
            </a:extLst>
          </p:cNvPr>
          <p:cNvSpPr txBox="1">
            <a:spLocks/>
          </p:cNvSpPr>
          <p:nvPr/>
        </p:nvSpPr>
        <p:spPr bwMode="auto">
          <a:xfrm>
            <a:off x="289996" y="1789499"/>
            <a:ext cx="6547811" cy="3962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sz="2000" b="1" dirty="0">
                <a:latin typeface="+mj-lt"/>
              </a:rPr>
              <a:t>HOW REDUCE LOSS for 1 T/s to 3,000 T/s?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  <a:latin typeface="+mj-lt"/>
              </a:rPr>
              <a:t>- Make loops smaller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latin typeface="+mj-lt"/>
              </a:rPr>
              <a:t>- Increase resistances in loops</a:t>
            </a:r>
            <a:endParaRPr lang="en-US" sz="2000" dirty="0">
              <a:solidFill>
                <a:schemeClr val="tx1"/>
              </a:solidFill>
              <a:latin typeface="+mj-lt"/>
            </a:endParaRPr>
          </a:p>
          <a:p>
            <a:pPr algn="l">
              <a:spcBef>
                <a:spcPts val="0"/>
              </a:spcBef>
            </a:pPr>
            <a:r>
              <a:rPr lang="en-US" sz="2000" dirty="0">
                <a:latin typeface="+mj-lt"/>
              </a:rPr>
              <a:t>- Reduce number of loops</a:t>
            </a:r>
            <a:endParaRPr lang="en-US" sz="2000" dirty="0">
              <a:solidFill>
                <a:schemeClr val="tx1"/>
              </a:solidFill>
              <a:latin typeface="+mj-lt"/>
            </a:endParaRPr>
          </a:p>
          <a:p>
            <a:pPr algn="l">
              <a:spcBef>
                <a:spcPts val="600"/>
              </a:spcBef>
            </a:pPr>
            <a:endParaRPr lang="en-US" sz="400" dirty="0">
              <a:latin typeface="+mj-lt"/>
            </a:endParaRPr>
          </a:p>
          <a:p>
            <a:pPr algn="l">
              <a:spcBef>
                <a:spcPts val="600"/>
              </a:spcBef>
            </a:pPr>
            <a:r>
              <a:rPr lang="en-US" sz="2000" b="1" dirty="0">
                <a:latin typeface="+mj-lt"/>
              </a:rPr>
              <a:t>HOW APPLY TO CONDUCTOR? </a:t>
            </a:r>
          </a:p>
          <a:p>
            <a:pPr>
              <a:spcBef>
                <a:spcPts val="600"/>
              </a:spcBef>
            </a:pPr>
            <a:r>
              <a:rPr lang="en-US" sz="2000" b="1" dirty="0">
                <a:latin typeface="+mj-lt"/>
              </a:rPr>
              <a:t>- </a:t>
            </a:r>
            <a:r>
              <a:rPr lang="en-US" sz="2000" b="1" dirty="0">
                <a:solidFill>
                  <a:srgbClr val="0D0D0D"/>
                </a:solidFill>
                <a:latin typeface="Calibri Light" panose="020F0302020204030204" pitchFamily="34" charset="0"/>
                <a:cs typeface="Times New Roman" panose="02020603050405020304" pitchFamily="18" charset="0"/>
              </a:rPr>
              <a:t>Smaller diameter wire </a:t>
            </a:r>
          </a:p>
          <a:p>
            <a:pPr algn="l">
              <a:spcBef>
                <a:spcPts val="600"/>
              </a:spcBef>
            </a:pPr>
            <a:r>
              <a:rPr lang="en-US" sz="2000" b="1" dirty="0">
                <a:latin typeface="+mj-lt"/>
              </a:rPr>
              <a:t>- Small, unmerged filaments</a:t>
            </a:r>
          </a:p>
          <a:p>
            <a:pPr algn="l">
              <a:spcBef>
                <a:spcPts val="600"/>
              </a:spcBef>
            </a:pPr>
            <a:r>
              <a:rPr lang="en-US" sz="2000" b="1" dirty="0">
                <a:latin typeface="+mj-lt"/>
              </a:rPr>
              <a:t>- Optimally higher resistance between filaments and strands</a:t>
            </a:r>
          </a:p>
          <a:p>
            <a:pPr algn="l">
              <a:spcBef>
                <a:spcPts val="600"/>
              </a:spcBef>
            </a:pPr>
            <a:r>
              <a:rPr lang="en-US" sz="2000" b="1" dirty="0">
                <a:latin typeface="+mj-lt"/>
              </a:rPr>
              <a:t>- Wire axial twist and cabling to short pitch</a:t>
            </a:r>
            <a:endParaRPr lang="en-US" sz="2000" b="1" baseline="30000" dirty="0">
              <a:solidFill>
                <a:srgbClr val="0D0D0D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Bef>
                <a:spcPts val="600"/>
              </a:spcBef>
            </a:pPr>
            <a:r>
              <a:rPr lang="en-US" sz="2000" b="1" dirty="0">
                <a:solidFill>
                  <a:srgbClr val="0D0D0D"/>
                </a:solidFill>
                <a:latin typeface="Calibri Light" panose="020F0302020204030204" pitchFamily="34" charset="0"/>
                <a:cs typeface="Times New Roman" panose="02020603050405020304" pitchFamily="18" charset="0"/>
              </a:rPr>
              <a:t>- Transposed strands in cable</a:t>
            </a:r>
          </a:p>
        </p:txBody>
      </p:sp>
      <p:sp>
        <p:nvSpPr>
          <p:cNvPr id="6" name="Parallelogram 5">
            <a:extLst>
              <a:ext uri="{FF2B5EF4-FFF2-40B4-BE49-F238E27FC236}">
                <a16:creationId xmlns:a16="http://schemas.microsoft.com/office/drawing/2014/main" id="{F861CCDD-7489-D600-A40E-18A2BE398359}"/>
              </a:ext>
            </a:extLst>
          </p:cNvPr>
          <p:cNvSpPr/>
          <p:nvPr/>
        </p:nvSpPr>
        <p:spPr>
          <a:xfrm rot="18531835" flipV="1">
            <a:off x="8043164" y="3555631"/>
            <a:ext cx="2437298" cy="177817"/>
          </a:xfrm>
          <a:prstGeom prst="parallelogram">
            <a:avLst>
              <a:gd name="adj" fmla="val 108690"/>
            </a:avLst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19EE546-189F-B212-BC97-74F7BC280C9D}"/>
              </a:ext>
            </a:extLst>
          </p:cNvPr>
          <p:cNvCxnSpPr>
            <a:cxnSpLocks/>
          </p:cNvCxnSpPr>
          <p:nvPr/>
        </p:nvCxnSpPr>
        <p:spPr>
          <a:xfrm>
            <a:off x="9921864" y="2618948"/>
            <a:ext cx="362652" cy="1583487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F234037-611D-C6AD-7B98-8B83FD06D216}"/>
              </a:ext>
            </a:extLst>
          </p:cNvPr>
          <p:cNvCxnSpPr>
            <a:cxnSpLocks/>
          </p:cNvCxnSpPr>
          <p:nvPr/>
        </p:nvCxnSpPr>
        <p:spPr>
          <a:xfrm flipH="1">
            <a:off x="9455489" y="4219773"/>
            <a:ext cx="851246" cy="832571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599D3C3-783D-063D-90A8-A2CA5B947D38}"/>
              </a:ext>
            </a:extLst>
          </p:cNvPr>
          <p:cNvCxnSpPr>
            <a:cxnSpLocks/>
          </p:cNvCxnSpPr>
          <p:nvPr/>
        </p:nvCxnSpPr>
        <p:spPr>
          <a:xfrm>
            <a:off x="9438265" y="3922629"/>
            <a:ext cx="175694" cy="124504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Subtitle 1">
            <a:extLst>
              <a:ext uri="{FF2B5EF4-FFF2-40B4-BE49-F238E27FC236}">
                <a16:creationId xmlns:a16="http://schemas.microsoft.com/office/drawing/2014/main" id="{340A5800-7681-7B6F-357B-AF3632C702A4}"/>
              </a:ext>
            </a:extLst>
          </p:cNvPr>
          <p:cNvSpPr txBox="1">
            <a:spLocks/>
          </p:cNvSpPr>
          <p:nvPr/>
        </p:nvSpPr>
        <p:spPr bwMode="auto">
          <a:xfrm>
            <a:off x="10150407" y="4532612"/>
            <a:ext cx="2034053" cy="386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Current, I = V/R</a:t>
            </a:r>
            <a:endParaRPr lang="en-US" sz="1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5" name="Subtitle 1">
            <a:extLst>
              <a:ext uri="{FF2B5EF4-FFF2-40B4-BE49-F238E27FC236}">
                <a16:creationId xmlns:a16="http://schemas.microsoft.com/office/drawing/2014/main" id="{54F47AAA-476E-E8AE-0E20-329027AF531B}"/>
              </a:ext>
            </a:extLst>
          </p:cNvPr>
          <p:cNvSpPr txBox="1">
            <a:spLocks/>
          </p:cNvSpPr>
          <p:nvPr/>
        </p:nvSpPr>
        <p:spPr bwMode="auto">
          <a:xfrm>
            <a:off x="6747802" y="4390884"/>
            <a:ext cx="2138174" cy="57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In HTS</a:t>
            </a:r>
          </a:p>
          <a:p>
            <a:pPr algn="ctr">
              <a:spcBef>
                <a:spcPts val="0"/>
              </a:spcBef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~0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 resistance to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</a:rPr>
              <a:t>Jc</a:t>
            </a:r>
            <a:endParaRPr lang="en-US" sz="1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6" name="Subtitle 1">
            <a:extLst>
              <a:ext uri="{FF2B5EF4-FFF2-40B4-BE49-F238E27FC236}">
                <a16:creationId xmlns:a16="http://schemas.microsoft.com/office/drawing/2014/main" id="{9175C9AC-6190-C245-2AAD-ADC549ADD8E7}"/>
              </a:ext>
            </a:extLst>
          </p:cNvPr>
          <p:cNvSpPr txBox="1">
            <a:spLocks/>
          </p:cNvSpPr>
          <p:nvPr/>
        </p:nvSpPr>
        <p:spPr bwMode="auto">
          <a:xfrm>
            <a:off x="9526112" y="4822437"/>
            <a:ext cx="2682563" cy="386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Inter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filament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with twist,</a:t>
            </a:r>
          </a:p>
          <a:p>
            <a:pPr algn="ctr">
              <a:spcBef>
                <a:spcPts val="0"/>
              </a:spcBef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Matrix resistance</a:t>
            </a: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5D09E945-9A2A-FBF0-F667-3C523EBF73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883900">
            <a:off x="9789023" y="4191225"/>
            <a:ext cx="682811" cy="493819"/>
          </a:xfrm>
          <a:prstGeom prst="rect">
            <a:avLst/>
          </a:prstGeom>
        </p:spPr>
      </p:pic>
      <p:sp>
        <p:nvSpPr>
          <p:cNvPr id="35" name="Oval 34">
            <a:extLst>
              <a:ext uri="{FF2B5EF4-FFF2-40B4-BE49-F238E27FC236}">
                <a16:creationId xmlns:a16="http://schemas.microsoft.com/office/drawing/2014/main" id="{36C6E3DB-6A9E-129F-1588-322CA6CF7210}"/>
              </a:ext>
            </a:extLst>
          </p:cNvPr>
          <p:cNvSpPr/>
          <p:nvPr/>
        </p:nvSpPr>
        <p:spPr>
          <a:xfrm>
            <a:off x="10104381" y="2276797"/>
            <a:ext cx="575571" cy="5324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A766FC4-EC1D-FB2D-A841-9090371A89FF}"/>
              </a:ext>
            </a:extLst>
          </p:cNvPr>
          <p:cNvCxnSpPr>
            <a:cxnSpLocks/>
          </p:cNvCxnSpPr>
          <p:nvPr/>
        </p:nvCxnSpPr>
        <p:spPr>
          <a:xfrm flipH="1">
            <a:off x="9416466" y="2221429"/>
            <a:ext cx="1413297" cy="173685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22ACB4B3-D471-70DC-B60F-F951EA20C933}"/>
              </a:ext>
            </a:extLst>
          </p:cNvPr>
          <p:cNvCxnSpPr>
            <a:cxnSpLocks/>
          </p:cNvCxnSpPr>
          <p:nvPr/>
        </p:nvCxnSpPr>
        <p:spPr>
          <a:xfrm>
            <a:off x="9487138" y="2511718"/>
            <a:ext cx="1786451" cy="0"/>
          </a:xfrm>
          <a:prstGeom prst="straightConnector1">
            <a:avLst/>
          </a:prstGeom>
          <a:ln w="38100">
            <a:solidFill>
              <a:srgbClr val="D19B0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C756D76-437C-F918-DF99-4BE471C9BFFD}"/>
              </a:ext>
            </a:extLst>
          </p:cNvPr>
          <p:cNvSpPr txBox="1"/>
          <p:nvPr/>
        </p:nvSpPr>
        <p:spPr>
          <a:xfrm>
            <a:off x="768052" y="6424567"/>
            <a:ext cx="8848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HiTAT at CERN 23 – 24 October 2025 	Alexander Otto   Solid Material Solutions LLC 	 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09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667"/>
    </mc:Choice>
    <mc:Fallback xmlns="">
      <p:transition spd="slow" advTm="48667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184AA9-EC5A-57F0-236C-0F520C6155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3F5EC16-5DC0-5676-DD9B-EB4A89F797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591" t="12688" r="7248" b="4765"/>
          <a:stretch/>
        </p:blipFill>
        <p:spPr>
          <a:xfrm>
            <a:off x="3667398" y="2685360"/>
            <a:ext cx="1807546" cy="18318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216CF14-DF25-B238-2A49-D8227DFF87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93" t="12688" r="58827" b="4765"/>
          <a:stretch/>
        </p:blipFill>
        <p:spPr>
          <a:xfrm rot="10800000">
            <a:off x="430041" y="2688364"/>
            <a:ext cx="2782874" cy="1831822"/>
          </a:xfrm>
          <a:prstGeom prst="rect">
            <a:avLst/>
          </a:prstGeom>
        </p:spPr>
      </p:pic>
      <p:sp>
        <p:nvSpPr>
          <p:cNvPr id="11" name="TextBox 37">
            <a:extLst>
              <a:ext uri="{FF2B5EF4-FFF2-40B4-BE49-F238E27FC236}">
                <a16:creationId xmlns:a16="http://schemas.microsoft.com/office/drawing/2014/main" id="{C6D0DFA5-90D1-65BA-7418-2495D2A02F64}"/>
              </a:ext>
            </a:extLst>
          </p:cNvPr>
          <p:cNvSpPr txBox="1"/>
          <p:nvPr/>
        </p:nvSpPr>
        <p:spPr>
          <a:xfrm>
            <a:off x="3544400" y="4410285"/>
            <a:ext cx="2419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Helvetica" pitchFamily="2" charset="0"/>
              </a:rPr>
              <a:t>∅ 1 mm standard wire</a:t>
            </a:r>
          </a:p>
          <a:p>
            <a:r>
              <a:rPr lang="en-US" dirty="0">
                <a:latin typeface="Helvetica" pitchFamily="2" charset="0"/>
              </a:rPr>
              <a:t>    with 990 filaments</a:t>
            </a:r>
          </a:p>
          <a:p>
            <a:pPr algn="ctr"/>
            <a:r>
              <a:rPr lang="en-US" dirty="0">
                <a:latin typeface="Helvetica" pitchFamily="2" charset="0"/>
              </a:rPr>
              <a:t>2-stack</a:t>
            </a:r>
          </a:p>
        </p:txBody>
      </p:sp>
      <p:sp>
        <p:nvSpPr>
          <p:cNvPr id="12" name="TextBox 38">
            <a:extLst>
              <a:ext uri="{FF2B5EF4-FFF2-40B4-BE49-F238E27FC236}">
                <a16:creationId xmlns:a16="http://schemas.microsoft.com/office/drawing/2014/main" id="{02D27D39-218D-6A79-9CE9-12D723E70A78}"/>
              </a:ext>
            </a:extLst>
          </p:cNvPr>
          <p:cNvSpPr txBox="1"/>
          <p:nvPr/>
        </p:nvSpPr>
        <p:spPr>
          <a:xfrm>
            <a:off x="600976" y="4450903"/>
            <a:ext cx="27270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latin typeface="Helvetica" pitchFamily="2" charset="0"/>
              </a:rPr>
              <a:t>∅ 0.16 mm low loss wire </a:t>
            </a:r>
          </a:p>
          <a:p>
            <a:pPr algn="ctr"/>
            <a:r>
              <a:rPr lang="en-US" dirty="0">
                <a:latin typeface="Helvetica" pitchFamily="2" charset="0"/>
              </a:rPr>
              <a:t>With 36 filaments</a:t>
            </a:r>
          </a:p>
          <a:p>
            <a:pPr algn="ctr"/>
            <a:r>
              <a:rPr lang="en-US" dirty="0">
                <a:latin typeface="Helvetica" pitchFamily="2" charset="0"/>
              </a:rPr>
              <a:t>1-stack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A3DFF23-CF26-E2E3-1F4B-719943A88872}"/>
              </a:ext>
            </a:extLst>
          </p:cNvPr>
          <p:cNvSpPr/>
          <p:nvPr/>
        </p:nvSpPr>
        <p:spPr>
          <a:xfrm>
            <a:off x="3624887" y="2912071"/>
            <a:ext cx="289056" cy="172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464E70B-5699-7854-A14F-10CE5C376BA5}"/>
              </a:ext>
            </a:extLst>
          </p:cNvPr>
          <p:cNvSpPr/>
          <p:nvPr/>
        </p:nvSpPr>
        <p:spPr>
          <a:xfrm>
            <a:off x="3663853" y="4266147"/>
            <a:ext cx="289056" cy="172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CBAD5F1-E07E-57A9-9768-2993FF3D7EE3}"/>
              </a:ext>
            </a:extLst>
          </p:cNvPr>
          <p:cNvSpPr/>
          <p:nvPr/>
        </p:nvSpPr>
        <p:spPr>
          <a:xfrm>
            <a:off x="285513" y="4130049"/>
            <a:ext cx="1039939" cy="2007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5062FAA-B46F-61FD-51E0-708C4FAB6DBA}"/>
              </a:ext>
            </a:extLst>
          </p:cNvPr>
          <p:cNvSpPr/>
          <p:nvPr/>
        </p:nvSpPr>
        <p:spPr>
          <a:xfrm>
            <a:off x="356939" y="2727291"/>
            <a:ext cx="1039939" cy="2007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CAB19B4-9A0E-B170-3C3F-203399681F1C}"/>
              </a:ext>
            </a:extLst>
          </p:cNvPr>
          <p:cNvCxnSpPr>
            <a:cxnSpLocks/>
          </p:cNvCxnSpPr>
          <p:nvPr/>
        </p:nvCxnSpPr>
        <p:spPr>
          <a:xfrm flipH="1">
            <a:off x="664326" y="3054353"/>
            <a:ext cx="766112" cy="375228"/>
          </a:xfrm>
          <a:prstGeom prst="line">
            <a:avLst/>
          </a:prstGeom>
          <a:ln w="508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3124E0B-C6DF-FAED-1DA2-99102F979C28}"/>
              </a:ext>
            </a:extLst>
          </p:cNvPr>
          <p:cNvCxnSpPr>
            <a:cxnSpLocks/>
          </p:cNvCxnSpPr>
          <p:nvPr/>
        </p:nvCxnSpPr>
        <p:spPr>
          <a:xfrm flipV="1">
            <a:off x="805482" y="2758587"/>
            <a:ext cx="664499" cy="6780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ED4281B-1A1C-7F06-AD0A-9EE5E8C98BFF}"/>
              </a:ext>
            </a:extLst>
          </p:cNvPr>
          <p:cNvCxnSpPr>
            <a:cxnSpLocks/>
          </p:cNvCxnSpPr>
          <p:nvPr/>
        </p:nvCxnSpPr>
        <p:spPr>
          <a:xfrm flipH="1" flipV="1">
            <a:off x="675663" y="3768500"/>
            <a:ext cx="761869" cy="341495"/>
          </a:xfrm>
          <a:prstGeom prst="line">
            <a:avLst/>
          </a:prstGeom>
          <a:ln w="508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D47AF46-E40D-557B-D32D-83C74CF62229}"/>
              </a:ext>
            </a:extLst>
          </p:cNvPr>
          <p:cNvCxnSpPr>
            <a:cxnSpLocks/>
          </p:cNvCxnSpPr>
          <p:nvPr/>
        </p:nvCxnSpPr>
        <p:spPr>
          <a:xfrm>
            <a:off x="805482" y="3742663"/>
            <a:ext cx="654223" cy="6485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6D72B30-BD98-5E9F-554A-8001F754AF74}"/>
              </a:ext>
            </a:extLst>
          </p:cNvPr>
          <p:cNvCxnSpPr>
            <a:cxnSpLocks/>
          </p:cNvCxnSpPr>
          <p:nvPr/>
        </p:nvCxnSpPr>
        <p:spPr>
          <a:xfrm flipV="1">
            <a:off x="1450179" y="2783893"/>
            <a:ext cx="514310" cy="260936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77AC023-27D0-C6D0-0A96-51F5142BE4FF}"/>
              </a:ext>
            </a:extLst>
          </p:cNvPr>
          <p:cNvCxnSpPr>
            <a:cxnSpLocks/>
          </p:cNvCxnSpPr>
          <p:nvPr/>
        </p:nvCxnSpPr>
        <p:spPr>
          <a:xfrm>
            <a:off x="1450179" y="4110290"/>
            <a:ext cx="499658" cy="229989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3">
            <a:extLst>
              <a:ext uri="{FF2B5EF4-FFF2-40B4-BE49-F238E27FC236}">
                <a16:creationId xmlns:a16="http://schemas.microsoft.com/office/drawing/2014/main" id="{9D848C83-7B27-D35D-051F-F6F6AD360A8E}"/>
              </a:ext>
            </a:extLst>
          </p:cNvPr>
          <p:cNvSpPr txBox="1">
            <a:spLocks/>
          </p:cNvSpPr>
          <p:nvPr/>
        </p:nvSpPr>
        <p:spPr>
          <a:xfrm>
            <a:off x="80010" y="88119"/>
            <a:ext cx="12111990" cy="70689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+mn-lt"/>
              </a:rPr>
              <a:t>2212 wires with low loss and high Je developed</a:t>
            </a:r>
          </a:p>
        </p:txBody>
      </p:sp>
      <p:sp>
        <p:nvSpPr>
          <p:cNvPr id="33" name="TextBox 38">
            <a:extLst>
              <a:ext uri="{FF2B5EF4-FFF2-40B4-BE49-F238E27FC236}">
                <a16:creationId xmlns:a16="http://schemas.microsoft.com/office/drawing/2014/main" id="{258C8271-BE85-0E4F-AF9C-E70812F8DF42}"/>
              </a:ext>
            </a:extLst>
          </p:cNvPr>
          <p:cNvSpPr txBox="1"/>
          <p:nvPr/>
        </p:nvSpPr>
        <p:spPr>
          <a:xfrm>
            <a:off x="6224261" y="1219953"/>
            <a:ext cx="578763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400" dirty="0">
                <a:latin typeface="+mj-lt"/>
              </a:rPr>
              <a:t>36 filament mainline wire design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400" dirty="0">
                <a:latin typeface="Symbol" panose="05050102010706020507" pitchFamily="18" charset="2"/>
              </a:rPr>
              <a:t>f</a:t>
            </a:r>
            <a:r>
              <a:rPr lang="en-US" sz="2400" dirty="0">
                <a:latin typeface="+mj-lt"/>
              </a:rPr>
              <a:t> </a:t>
            </a:r>
            <a:r>
              <a:rPr lang="en-US" sz="2400" u="sng" dirty="0">
                <a:latin typeface="+mj-lt"/>
              </a:rPr>
              <a:t>0.16 mm, capability to </a:t>
            </a:r>
            <a:r>
              <a:rPr lang="en-US" sz="2400" u="sng" dirty="0">
                <a:latin typeface="Symbol" panose="05050102010706020507" pitchFamily="18" charset="2"/>
              </a:rPr>
              <a:t>f </a:t>
            </a:r>
            <a:r>
              <a:rPr lang="en-US" sz="2400" u="sng" dirty="0">
                <a:latin typeface="+mj-lt"/>
              </a:rPr>
              <a:t>0.12 mm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400" dirty="0">
                <a:latin typeface="+mj-lt"/>
              </a:rPr>
              <a:t>Functionally ~unmerged ~ 10 </a:t>
            </a:r>
            <a:r>
              <a:rPr lang="en-US" sz="2400" dirty="0">
                <a:latin typeface="Symbol" panose="05050102010706020507" pitchFamily="18" charset="2"/>
              </a:rPr>
              <a:t>m</a:t>
            </a:r>
            <a:r>
              <a:rPr lang="en-US" sz="2400" dirty="0">
                <a:latin typeface="+mj-lt"/>
              </a:rPr>
              <a:t>m filaments 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400" dirty="0">
                <a:latin typeface="+mj-lt"/>
              </a:rPr>
              <a:t>5 mm and 10 mm short twist pitches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400" dirty="0">
                <a:latin typeface="+mj-lt"/>
              </a:rPr>
              <a:t>Inter-filament resistance increased ~5X</a:t>
            </a:r>
          </a:p>
          <a:p>
            <a:pPr>
              <a:lnSpc>
                <a:spcPct val="150000"/>
              </a:lnSpc>
            </a:pPr>
            <a:endParaRPr lang="en-US" sz="400" dirty="0"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en-US" sz="2400" dirty="0">
                <a:latin typeface="+mj-lt"/>
              </a:rPr>
              <a:t>High </a:t>
            </a:r>
            <a:r>
              <a:rPr lang="en-US" sz="2400" dirty="0" err="1">
                <a:latin typeface="+mj-lt"/>
              </a:rPr>
              <a:t>Jc</a:t>
            </a:r>
            <a:r>
              <a:rPr lang="en-US" sz="2400" dirty="0">
                <a:latin typeface="+mj-lt"/>
              </a:rPr>
              <a:t> / Je (1 – 1.5 kA/mm2 Je at 4.2K, 5T)</a:t>
            </a:r>
          </a:p>
          <a:p>
            <a:endParaRPr lang="en-US" sz="400" dirty="0">
              <a:latin typeface="+mj-lt"/>
            </a:endParaRPr>
          </a:p>
          <a:p>
            <a:endParaRPr lang="en-US" sz="400" dirty="0">
              <a:latin typeface="+mj-lt"/>
            </a:endParaRPr>
          </a:p>
          <a:p>
            <a:endParaRPr lang="en-US" sz="400" dirty="0"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en-US" sz="2400" b="1" dirty="0">
                <a:latin typeface="+mj-lt"/>
              </a:rPr>
              <a:t>Validated by Robinson Research Institute and other facilities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F1B4A8-8EB1-1ED7-4DCD-14C79F6EB4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4251" y="6324670"/>
            <a:ext cx="1457749" cy="533330"/>
          </a:xfrm>
          <a:prstGeom prst="rect">
            <a:avLst/>
          </a:prstGeom>
        </p:spPr>
      </p:pic>
      <p:sp>
        <p:nvSpPr>
          <p:cNvPr id="2" name="TextBox 37">
            <a:extLst>
              <a:ext uri="{FF2B5EF4-FFF2-40B4-BE49-F238E27FC236}">
                <a16:creationId xmlns:a16="http://schemas.microsoft.com/office/drawing/2014/main" id="{2E18F621-2D97-5115-17B8-0D6F09004480}"/>
              </a:ext>
            </a:extLst>
          </p:cNvPr>
          <p:cNvSpPr txBox="1"/>
          <p:nvPr/>
        </p:nvSpPr>
        <p:spPr>
          <a:xfrm>
            <a:off x="937830" y="1226657"/>
            <a:ext cx="40952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/>
              <a:t>Powder-in-Tube Process </a:t>
            </a:r>
          </a:p>
          <a:p>
            <a:pPr algn="ctr"/>
            <a:r>
              <a:rPr lang="en-US" sz="2400" dirty="0"/>
              <a:t>similar to Nb3Sn, MgB2, Bi2223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F0D7ABB-3E58-B394-9C94-8D4FC186782D}"/>
              </a:ext>
            </a:extLst>
          </p:cNvPr>
          <p:cNvSpPr/>
          <p:nvPr/>
        </p:nvSpPr>
        <p:spPr>
          <a:xfrm>
            <a:off x="356939" y="2489301"/>
            <a:ext cx="3046305" cy="298226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B92F3E-3EB1-2812-E819-8D58E1B515B4}"/>
              </a:ext>
            </a:extLst>
          </p:cNvPr>
          <p:cNvSpPr txBox="1"/>
          <p:nvPr/>
        </p:nvSpPr>
        <p:spPr>
          <a:xfrm>
            <a:off x="768052" y="6424567"/>
            <a:ext cx="8848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HiTAT at CERN 23 – 24 October 2025 	Alexander Otto   Solid Material Solutions LLC 	 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66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667"/>
    </mc:Choice>
    <mc:Fallback xmlns="">
      <p:transition spd="slow" advTm="48667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6D4BF5-A75F-6FDC-F6C3-7E1C8A6C0D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DA742-30E4-544F-C0B2-8A5D3ACB0959}"/>
              </a:ext>
            </a:extLst>
          </p:cNvPr>
          <p:cNvSpPr>
            <a:spLocks noGrp="1"/>
          </p:cNvSpPr>
          <p:nvPr/>
        </p:nvSpPr>
        <p:spPr>
          <a:xfrm>
            <a:off x="125730" y="120021"/>
            <a:ext cx="11818620" cy="540754"/>
          </a:xfrm>
          <a:prstGeom prst="rect">
            <a:avLst/>
          </a:prstGeom>
          <a:noFill/>
          <a:ln>
            <a:noFill/>
          </a:ln>
        </p:spPr>
        <p:txBody>
          <a:bodyPr vert="horz" lIns="68580" tIns="34290" rIns="68580" bIns="3429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>
                <a:solidFill>
                  <a:schemeClr val="bg2">
                    <a:lumMod val="10000"/>
                  </a:schemeClr>
                </a:solidFill>
              </a:rPr>
              <a:t>Scaled up to produce 3 km piece lengths </a:t>
            </a:r>
          </a:p>
        </p:txBody>
      </p:sp>
      <p:sp>
        <p:nvSpPr>
          <p:cNvPr id="4" name="Subtitle 1">
            <a:extLst>
              <a:ext uri="{FF2B5EF4-FFF2-40B4-BE49-F238E27FC236}">
                <a16:creationId xmlns:a16="http://schemas.microsoft.com/office/drawing/2014/main" id="{493271E6-FC93-8C7F-F5D7-BF1A3F145915}"/>
              </a:ext>
            </a:extLst>
          </p:cNvPr>
          <p:cNvSpPr>
            <a:spLocks noGrp="1"/>
          </p:cNvSpPr>
          <p:nvPr/>
        </p:nvSpPr>
        <p:spPr>
          <a:xfrm>
            <a:off x="2781300" y="1487092"/>
            <a:ext cx="6457950" cy="54075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b="1" dirty="0">
                <a:solidFill>
                  <a:schemeClr val="tx1"/>
                </a:solidFill>
              </a:rPr>
              <a:t>	</a:t>
            </a:r>
            <a:endParaRPr lang="en-US" sz="2100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391EFA-806B-CE12-66BF-87059A6D25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711" y="6300260"/>
            <a:ext cx="1457749" cy="53333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510FAC2-161B-034D-6460-D969ADF532EE}"/>
              </a:ext>
            </a:extLst>
          </p:cNvPr>
          <p:cNvSpPr/>
          <p:nvPr/>
        </p:nvSpPr>
        <p:spPr>
          <a:xfrm>
            <a:off x="7005691" y="3455255"/>
            <a:ext cx="916736" cy="2957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pic>
        <p:nvPicPr>
          <p:cNvPr id="14" name="Picture 13" descr="A large metal cylinder in a factory&#10;&#10;Description automatically generated">
            <a:extLst>
              <a:ext uri="{FF2B5EF4-FFF2-40B4-BE49-F238E27FC236}">
                <a16:creationId xmlns:a16="http://schemas.microsoft.com/office/drawing/2014/main" id="{5CD6F147-D4B3-A65F-E314-560D7A4616C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5" r="11667" b="15557"/>
          <a:stretch/>
        </p:blipFill>
        <p:spPr>
          <a:xfrm>
            <a:off x="6430472" y="797231"/>
            <a:ext cx="4171381" cy="2794038"/>
          </a:xfrm>
          <a:prstGeom prst="rect">
            <a:avLst/>
          </a:prstGeom>
        </p:spPr>
      </p:pic>
      <p:sp>
        <p:nvSpPr>
          <p:cNvPr id="16" name="Subtitle 1">
            <a:extLst>
              <a:ext uri="{FF2B5EF4-FFF2-40B4-BE49-F238E27FC236}">
                <a16:creationId xmlns:a16="http://schemas.microsoft.com/office/drawing/2014/main" id="{41487AAE-5692-98EF-1298-9C4F594D431F}"/>
              </a:ext>
            </a:extLst>
          </p:cNvPr>
          <p:cNvSpPr txBox="1">
            <a:spLocks/>
          </p:cNvSpPr>
          <p:nvPr/>
        </p:nvSpPr>
        <p:spPr bwMode="auto">
          <a:xfrm>
            <a:off x="9562982" y="3299052"/>
            <a:ext cx="1038871" cy="3102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~ 3 km</a:t>
            </a:r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Symbol" panose="05050102010706020507" pitchFamily="18" charset="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Subtitle 1">
            <a:extLst>
              <a:ext uri="{FF2B5EF4-FFF2-40B4-BE49-F238E27FC236}">
                <a16:creationId xmlns:a16="http://schemas.microsoft.com/office/drawing/2014/main" id="{3167D804-8A27-0326-5A57-32E7FE3012FC}"/>
              </a:ext>
            </a:extLst>
          </p:cNvPr>
          <p:cNvSpPr txBox="1">
            <a:spLocks/>
          </p:cNvSpPr>
          <p:nvPr/>
        </p:nvSpPr>
        <p:spPr bwMode="auto">
          <a:xfrm>
            <a:off x="8435781" y="806247"/>
            <a:ext cx="2166072" cy="2663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Drawing, take up view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FB38A5E-E5C2-2115-A8B9-A249D271CFC6}"/>
              </a:ext>
            </a:extLst>
          </p:cNvPr>
          <p:cNvSpPr/>
          <p:nvPr/>
        </p:nvSpPr>
        <p:spPr>
          <a:xfrm>
            <a:off x="6853665" y="4058711"/>
            <a:ext cx="916736" cy="2957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A9C4EC7-255E-90A6-22C4-AE478AF3630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6" t="11111" r="3586" b="26876"/>
          <a:stretch/>
        </p:blipFill>
        <p:spPr>
          <a:xfrm>
            <a:off x="6390876" y="3731005"/>
            <a:ext cx="4171381" cy="2432798"/>
          </a:xfrm>
          <a:prstGeom prst="rect">
            <a:avLst/>
          </a:prstGeom>
        </p:spPr>
      </p:pic>
      <p:sp>
        <p:nvSpPr>
          <p:cNvPr id="25" name="Subtitle 1">
            <a:extLst>
              <a:ext uri="{FF2B5EF4-FFF2-40B4-BE49-F238E27FC236}">
                <a16:creationId xmlns:a16="http://schemas.microsoft.com/office/drawing/2014/main" id="{07BE0317-6624-6745-6A63-42F5CE0C8EEF}"/>
              </a:ext>
            </a:extLst>
          </p:cNvPr>
          <p:cNvSpPr txBox="1">
            <a:spLocks/>
          </p:cNvSpPr>
          <p:nvPr/>
        </p:nvSpPr>
        <p:spPr bwMode="auto">
          <a:xfrm>
            <a:off x="9325654" y="3729051"/>
            <a:ext cx="1236603" cy="2957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Axial twisting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9D7806-6B68-1E2D-C84A-2B355D45C70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90" r="29120" b="70560"/>
          <a:stretch/>
        </p:blipFill>
        <p:spPr>
          <a:xfrm>
            <a:off x="10530692" y="1646262"/>
            <a:ext cx="1382093" cy="1333179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001DC35-45F8-A3D7-7DDD-4E2F67FB8AA2}"/>
              </a:ext>
            </a:extLst>
          </p:cNvPr>
          <p:cNvSpPr/>
          <p:nvPr/>
        </p:nvSpPr>
        <p:spPr>
          <a:xfrm>
            <a:off x="9551778" y="2165072"/>
            <a:ext cx="165164" cy="166255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0CDEB09-95E2-FF7D-EFA0-0B61A6C36FCB}"/>
              </a:ext>
            </a:extLst>
          </p:cNvPr>
          <p:cNvCxnSpPr>
            <a:cxnSpLocks/>
          </p:cNvCxnSpPr>
          <p:nvPr/>
        </p:nvCxnSpPr>
        <p:spPr>
          <a:xfrm flipV="1">
            <a:off x="9716943" y="1634211"/>
            <a:ext cx="813751" cy="53086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14AB7CA-3687-82D9-0ED1-51A5028FD3C6}"/>
              </a:ext>
            </a:extLst>
          </p:cNvPr>
          <p:cNvCxnSpPr>
            <a:cxnSpLocks/>
          </p:cNvCxnSpPr>
          <p:nvPr/>
        </p:nvCxnSpPr>
        <p:spPr>
          <a:xfrm>
            <a:off x="9723583" y="2341659"/>
            <a:ext cx="846705" cy="649833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1">
            <a:extLst>
              <a:ext uri="{FF2B5EF4-FFF2-40B4-BE49-F238E27FC236}">
                <a16:creationId xmlns:a16="http://schemas.microsoft.com/office/drawing/2014/main" id="{05BAFD3F-E825-174E-CD1E-6981F4ED920D}"/>
              </a:ext>
            </a:extLst>
          </p:cNvPr>
          <p:cNvSpPr txBox="1">
            <a:spLocks/>
          </p:cNvSpPr>
          <p:nvPr/>
        </p:nvSpPr>
        <p:spPr bwMode="auto">
          <a:xfrm>
            <a:off x="247650" y="390398"/>
            <a:ext cx="5833423" cy="2794039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14313" indent="-214313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 km piece length process for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Symbol" panose="05050102010706020507" pitchFamily="18" charset="2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0.16 mm low loss wire qualified (we do not sell this wire)</a:t>
            </a:r>
          </a:p>
          <a:p>
            <a:pPr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14313" indent="-214313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anose="020B0604020202020204" pitchFamily="34" charset="0"/>
              </a:rPr>
              <a:t>20 km buffer in inventory, 5mm and 10 mm pitch (cables and coils require a lot of wire)</a:t>
            </a:r>
          </a:p>
          <a:p>
            <a:pPr marL="214313" indent="-214313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35DFF79-AA06-6F98-0586-E437D6147AA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8058" t="-5713" r="17886" b="-1"/>
          <a:stretch>
            <a:fillRect/>
          </a:stretch>
        </p:blipFill>
        <p:spPr>
          <a:xfrm rot="5400000">
            <a:off x="3310819" y="2583417"/>
            <a:ext cx="2176625" cy="319249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B13CA23-7985-0DFC-3B1C-86FB181D1612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605" t="-946" r="3668" b="4550"/>
          <a:stretch>
            <a:fillRect/>
          </a:stretch>
        </p:blipFill>
        <p:spPr>
          <a:xfrm rot="10800000">
            <a:off x="380761" y="3978524"/>
            <a:ext cx="2339445" cy="17668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CE05560-9514-DB66-7AA1-EC21249E98A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4734" t="16384" r="5608" b="23558"/>
          <a:stretch>
            <a:fillRect/>
          </a:stretch>
        </p:blipFill>
        <p:spPr>
          <a:xfrm>
            <a:off x="559939" y="2892839"/>
            <a:ext cx="2025477" cy="101756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367D29F-4942-CD0F-6605-008F1B9133B0}"/>
              </a:ext>
            </a:extLst>
          </p:cNvPr>
          <p:cNvSpPr txBox="1"/>
          <p:nvPr/>
        </p:nvSpPr>
        <p:spPr>
          <a:xfrm>
            <a:off x="768052" y="6424567"/>
            <a:ext cx="8848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HiTAT at CERN 23 – 24 October 2025 	Alexander Otto   Solid Material Solutions LLC 	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8" name="TextBox 37">
            <a:extLst>
              <a:ext uri="{FF2B5EF4-FFF2-40B4-BE49-F238E27FC236}">
                <a16:creationId xmlns:a16="http://schemas.microsoft.com/office/drawing/2014/main" id="{ECF0D7A0-BCF9-07E7-CAEB-9AB2E0471C09}"/>
              </a:ext>
            </a:extLst>
          </p:cNvPr>
          <p:cNvSpPr txBox="1"/>
          <p:nvPr/>
        </p:nvSpPr>
        <p:spPr>
          <a:xfrm>
            <a:off x="3001849" y="5370908"/>
            <a:ext cx="1124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Helvetica" pitchFamily="2" charset="0"/>
              </a:rPr>
              <a:t>3,000 m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590BEF1-5AB8-A708-61F6-60EF14401A05}"/>
              </a:ext>
            </a:extLst>
          </p:cNvPr>
          <p:cNvCxnSpPr>
            <a:stCxn id="18" idx="1"/>
          </p:cNvCxnSpPr>
          <p:nvPr/>
        </p:nvCxnSpPr>
        <p:spPr>
          <a:xfrm flipH="1" flipV="1">
            <a:off x="2466474" y="5370908"/>
            <a:ext cx="535375" cy="20005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0210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667"/>
    </mc:Choice>
    <mc:Fallback xmlns="">
      <p:transition spd="slow" advTm="48667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A6C75D-DD85-4217-CAE5-22510A43A7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BB59C72-11B4-666C-816C-40910EAD399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831" y="0"/>
            <a:ext cx="12098338" cy="698430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+mn-lt"/>
              </a:rPr>
              <a:t> </a:t>
            </a:r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83021362-BD33-BAF4-D5B9-2BE65744F3CF}"/>
              </a:ext>
            </a:extLst>
          </p:cNvPr>
          <p:cNvSpPr txBox="1"/>
          <p:nvPr/>
        </p:nvSpPr>
        <p:spPr>
          <a:xfrm>
            <a:off x="841248" y="5598152"/>
            <a:ext cx="11157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Jc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(T) well behaved and rises ~ 32-fold to ~ 21 kA/mm2 at 4.2K from 63.2 K</a:t>
            </a:r>
          </a:p>
        </p:txBody>
      </p:sp>
      <p:sp>
        <p:nvSpPr>
          <p:cNvPr id="33" name="Title 6">
            <a:extLst>
              <a:ext uri="{FF2B5EF4-FFF2-40B4-BE49-F238E27FC236}">
                <a16:creationId xmlns:a16="http://schemas.microsoft.com/office/drawing/2014/main" id="{2B4A7673-4D82-3C53-50C5-7A0A7F4192A1}"/>
              </a:ext>
            </a:extLst>
          </p:cNvPr>
          <p:cNvSpPr>
            <a:spLocks noGrp="1"/>
          </p:cNvSpPr>
          <p:nvPr/>
        </p:nvSpPr>
        <p:spPr>
          <a:xfrm>
            <a:off x="-11424" y="43905"/>
            <a:ext cx="12010536" cy="879472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4000" dirty="0" err="1">
                <a:latin typeface="+mn-lt"/>
              </a:rPr>
              <a:t>Jc</a:t>
            </a:r>
            <a:r>
              <a:rPr lang="en-US" altLang="en-US" sz="4000" dirty="0">
                <a:latin typeface="+mn-lt"/>
              </a:rPr>
              <a:t> (T) </a:t>
            </a:r>
          </a:p>
          <a:p>
            <a:pPr algn="ctr"/>
            <a:r>
              <a:rPr lang="en-US" altLang="en-US" sz="2000" dirty="0">
                <a:latin typeface="+mn-lt"/>
              </a:rPr>
              <a:t>Data from Robinson Research Institute (RRI) for 12.K to 65K and SMS for 4.2 K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6B22348-FEC8-F21F-E340-4FD793FB9B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0480" y="1088034"/>
            <a:ext cx="5684689" cy="39594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8C99A17-2EE7-E613-FFA8-9D0FD8262C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149" y="1119626"/>
            <a:ext cx="6173537" cy="40659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84FF0C-C8E5-C59D-A8BC-E4ED6007F158}"/>
              </a:ext>
            </a:extLst>
          </p:cNvPr>
          <p:cNvSpPr txBox="1"/>
          <p:nvPr/>
        </p:nvSpPr>
        <p:spPr>
          <a:xfrm>
            <a:off x="768052" y="6424567"/>
            <a:ext cx="8848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HiTAT at CERN 23 – 24 October 2025 	Alexander Otto   Solid Material Solutions LLC 	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224C99-7126-857A-974A-59EAD7D89A94}"/>
              </a:ext>
            </a:extLst>
          </p:cNvPr>
          <p:cNvSpPr/>
          <p:nvPr/>
        </p:nvSpPr>
        <p:spPr>
          <a:xfrm>
            <a:off x="2514600" y="1287379"/>
            <a:ext cx="3368842" cy="2887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1B2C48-62DE-AE49-1B89-C964788CA330}"/>
              </a:ext>
            </a:extLst>
          </p:cNvPr>
          <p:cNvSpPr/>
          <p:nvPr/>
        </p:nvSpPr>
        <p:spPr>
          <a:xfrm>
            <a:off x="9055769" y="1335918"/>
            <a:ext cx="2831431" cy="2887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96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667"/>
    </mc:Choice>
    <mc:Fallback xmlns="">
      <p:transition spd="slow" advTm="48667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0B27AF-DA64-C397-BCB5-E2D84CF6FD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3C6D0-2E33-5406-CC3E-18D4E169F910}"/>
              </a:ext>
            </a:extLst>
          </p:cNvPr>
          <p:cNvSpPr/>
          <p:nvPr/>
        </p:nvSpPr>
        <p:spPr>
          <a:xfrm>
            <a:off x="1524000" y="55075"/>
            <a:ext cx="90887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/>
              <a:t>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1C72F03-2ED2-3F36-C267-D9A12429D4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4588" y="6705601"/>
            <a:ext cx="7772400" cy="1470025"/>
          </a:xfrm>
        </p:spPr>
        <p:txBody>
          <a:bodyPr/>
          <a:lstStyle/>
          <a:p>
            <a:r>
              <a:rPr lang="en-US" b="1" dirty="0"/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6F33CC8-29DA-2B8E-0139-3F0039B34BC9}"/>
              </a:ext>
            </a:extLst>
          </p:cNvPr>
          <p:cNvSpPr/>
          <p:nvPr/>
        </p:nvSpPr>
        <p:spPr>
          <a:xfrm>
            <a:off x="1" y="-21603"/>
            <a:ext cx="1219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 err="1">
                <a:solidFill>
                  <a:srgbClr val="222222"/>
                </a:solidFill>
                <a:highlight>
                  <a:srgbClr val="FFFFFF"/>
                </a:highlight>
              </a:rPr>
              <a:t>Ic</a:t>
            </a:r>
            <a:r>
              <a:rPr lang="en-US" sz="4000" dirty="0">
                <a:solidFill>
                  <a:srgbClr val="222222"/>
                </a:solidFill>
                <a:highlight>
                  <a:srgbClr val="FFFFFF"/>
                </a:highlight>
              </a:rPr>
              <a:t> / Je (.01T to 8T, 12.5K – 65K) Generated by RRI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286972-F575-4313-1ECE-DB7F25C1A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4DD7E6-2525-4596-AD42-56A8FC89570F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A1081B3-F91D-387B-7A64-F2776D51EFD9}"/>
              </a:ext>
            </a:extLst>
          </p:cNvPr>
          <p:cNvSpPr/>
          <p:nvPr/>
        </p:nvSpPr>
        <p:spPr>
          <a:xfrm>
            <a:off x="1676417" y="-180224"/>
            <a:ext cx="90887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/>
              <a:t>   </a:t>
            </a:r>
          </a:p>
        </p:txBody>
      </p:sp>
      <p:sp>
        <p:nvSpPr>
          <p:cNvPr id="41" name="Slide Number Placeholder 4">
            <a:extLst>
              <a:ext uri="{FF2B5EF4-FFF2-40B4-BE49-F238E27FC236}">
                <a16:creationId xmlns:a16="http://schemas.microsoft.com/office/drawing/2014/main" id="{C30B940A-0622-5BBB-0F46-5C6A6A5B9746}"/>
              </a:ext>
            </a:extLst>
          </p:cNvPr>
          <p:cNvSpPr txBox="1">
            <a:spLocks/>
          </p:cNvSpPr>
          <p:nvPr/>
        </p:nvSpPr>
        <p:spPr>
          <a:xfrm>
            <a:off x="9296400" y="6356351"/>
            <a:ext cx="914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98989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944DD7E6-2525-4596-AD42-56A8FC89570F}" type="slidenum">
              <a:rPr lang="en-US" altLang="en-US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F148AC00-9071-4141-7B0D-11958AF50181}"/>
              </a:ext>
            </a:extLst>
          </p:cNvPr>
          <p:cNvSpPr txBox="1">
            <a:spLocks/>
          </p:cNvSpPr>
          <p:nvPr/>
        </p:nvSpPr>
        <p:spPr bwMode="auto">
          <a:xfrm>
            <a:off x="1524000" y="6423788"/>
            <a:ext cx="9144000" cy="43421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endParaRPr lang="en-US" altLang="en-US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25353E96-C8E8-FE94-4671-AC9569EA57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0" t="14859" r="659" b="9365"/>
          <a:stretch/>
        </p:blipFill>
        <p:spPr>
          <a:xfrm>
            <a:off x="10444942" y="6298244"/>
            <a:ext cx="1747058" cy="559756"/>
          </a:xfrm>
          <a:prstGeom prst="rect">
            <a:avLst/>
          </a:prstGeom>
        </p:spPr>
      </p:pic>
      <p:sp>
        <p:nvSpPr>
          <p:cNvPr id="6" name="Subtitle 1">
            <a:extLst>
              <a:ext uri="{FF2B5EF4-FFF2-40B4-BE49-F238E27FC236}">
                <a16:creationId xmlns:a16="http://schemas.microsoft.com/office/drawing/2014/main" id="{B1A57BE6-0130-792A-17FA-6A111155F2A2}"/>
              </a:ext>
            </a:extLst>
          </p:cNvPr>
          <p:cNvSpPr txBox="1">
            <a:spLocks/>
          </p:cNvSpPr>
          <p:nvPr/>
        </p:nvSpPr>
        <p:spPr bwMode="auto">
          <a:xfrm>
            <a:off x="6491412" y="5054487"/>
            <a:ext cx="5351726" cy="118905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Excellent fit equations developed by A. </a:t>
            </a:r>
            <a:r>
              <a:rPr lang="en-US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Godeke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indent="-34290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For </a:t>
            </a:r>
            <a:r>
              <a:rPr lang="en-US" sz="2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Ic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/ Je (T, B) by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physics analysis of data</a:t>
            </a:r>
          </a:p>
          <a:p>
            <a:pPr marL="342900" indent="-34290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Vital for developing good coil designs 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indent="-34290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4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2000" i="1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162A48-663E-6E87-A221-1D461408CABF}"/>
              </a:ext>
            </a:extLst>
          </p:cNvPr>
          <p:cNvSpPr txBox="1"/>
          <p:nvPr/>
        </p:nvSpPr>
        <p:spPr>
          <a:xfrm>
            <a:off x="768052" y="6424567"/>
            <a:ext cx="8848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HiTAT at CERN 23 – 24 October 2025 	Alexander Otto   Solid Material Solutions LLC 	 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21CF3C7-18C4-4C2E-A74A-EB7EF9EE709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1336" r="53204"/>
          <a:stretch>
            <a:fillRect/>
          </a:stretch>
        </p:blipFill>
        <p:spPr>
          <a:xfrm>
            <a:off x="7460220" y="1244747"/>
            <a:ext cx="4586759" cy="3640654"/>
          </a:xfrm>
          <a:prstGeom prst="rect">
            <a:avLst/>
          </a:prstGeom>
        </p:spPr>
      </p:pic>
      <p:sp>
        <p:nvSpPr>
          <p:cNvPr id="17" name="Subtitle 1">
            <a:extLst>
              <a:ext uri="{FF2B5EF4-FFF2-40B4-BE49-F238E27FC236}">
                <a16:creationId xmlns:a16="http://schemas.microsoft.com/office/drawing/2014/main" id="{6A335CF7-8969-E681-57F3-F2CE6703C898}"/>
              </a:ext>
            </a:extLst>
          </p:cNvPr>
          <p:cNvSpPr txBox="1">
            <a:spLocks/>
          </p:cNvSpPr>
          <p:nvPr/>
        </p:nvSpPr>
        <p:spPr bwMode="auto">
          <a:xfrm>
            <a:off x="625223" y="5073777"/>
            <a:ext cx="5351726" cy="99160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Results show:</a:t>
            </a:r>
          </a:p>
          <a:p>
            <a:pPr lvl="1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- Usefully high Je / </a:t>
            </a:r>
            <a:r>
              <a:rPr lang="en-US" sz="2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Jc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levels by 1 atm reaction</a:t>
            </a:r>
          </a:p>
          <a:p>
            <a:pPr lvl="1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- Accurate scaling from low cost 63 K </a:t>
            </a:r>
            <a:r>
              <a:rPr lang="en-US" sz="2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Ic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tests</a:t>
            </a:r>
          </a:p>
          <a:p>
            <a:pPr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4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2000" i="1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5E21C9E-0D3F-E095-D0F9-1C270863CC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8552" y="1019192"/>
            <a:ext cx="5752033" cy="3884104"/>
          </a:xfrm>
          <a:prstGeom prst="rect">
            <a:avLst/>
          </a:prstGeom>
        </p:spPr>
      </p:pic>
      <p:sp>
        <p:nvSpPr>
          <p:cNvPr id="20" name="TextBox 37">
            <a:extLst>
              <a:ext uri="{FF2B5EF4-FFF2-40B4-BE49-F238E27FC236}">
                <a16:creationId xmlns:a16="http://schemas.microsoft.com/office/drawing/2014/main" id="{523D7B18-D28A-1BFE-331F-6AFF95719BE0}"/>
              </a:ext>
            </a:extLst>
          </p:cNvPr>
          <p:cNvSpPr txBox="1"/>
          <p:nvPr/>
        </p:nvSpPr>
        <p:spPr>
          <a:xfrm>
            <a:off x="2436365" y="778159"/>
            <a:ext cx="740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Helvetica" pitchFamily="2" charset="0"/>
              </a:rPr>
              <a:t>Data</a:t>
            </a:r>
          </a:p>
        </p:txBody>
      </p:sp>
      <p:sp>
        <p:nvSpPr>
          <p:cNvPr id="21" name="TextBox 37">
            <a:extLst>
              <a:ext uri="{FF2B5EF4-FFF2-40B4-BE49-F238E27FC236}">
                <a16:creationId xmlns:a16="http://schemas.microsoft.com/office/drawing/2014/main" id="{BD0752CC-E87C-DEEA-B6E6-3DAAC5E74EC4}"/>
              </a:ext>
            </a:extLst>
          </p:cNvPr>
          <p:cNvSpPr txBox="1"/>
          <p:nvPr/>
        </p:nvSpPr>
        <p:spPr>
          <a:xfrm>
            <a:off x="7330875" y="844637"/>
            <a:ext cx="36728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Helvetica" pitchFamily="2" charset="0"/>
              </a:rPr>
              <a:t>Calculations by fit equations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0BE70F2-4CE2-39B6-4D34-7B6CBBAC427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2" t="29714" r="84184" b="23893"/>
          <a:stretch>
            <a:fillRect/>
          </a:stretch>
        </p:blipFill>
        <p:spPr>
          <a:xfrm>
            <a:off x="353230" y="1550722"/>
            <a:ext cx="828493" cy="2274585"/>
          </a:xfrm>
          <a:prstGeom prst="rect">
            <a:avLst/>
          </a:prstGeom>
        </p:spPr>
      </p:pic>
      <p:sp>
        <p:nvSpPr>
          <p:cNvPr id="23" name="TextBox 37">
            <a:extLst>
              <a:ext uri="{FF2B5EF4-FFF2-40B4-BE49-F238E27FC236}">
                <a16:creationId xmlns:a16="http://schemas.microsoft.com/office/drawing/2014/main" id="{691B56C7-9E77-5F8B-0E20-E3CDCD2CB29D}"/>
              </a:ext>
            </a:extLst>
          </p:cNvPr>
          <p:cNvSpPr txBox="1"/>
          <p:nvPr/>
        </p:nvSpPr>
        <p:spPr>
          <a:xfrm>
            <a:off x="174494" y="3825307"/>
            <a:ext cx="10951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Wire test </a:t>
            </a:r>
          </a:p>
          <a:p>
            <a:pPr algn="ctr"/>
            <a:r>
              <a:rPr lang="en-US" dirty="0"/>
              <a:t>fixture</a:t>
            </a:r>
          </a:p>
          <a:p>
            <a:pPr algn="ctr"/>
            <a:r>
              <a:rPr lang="en-US" dirty="0"/>
              <a:t>to avoid </a:t>
            </a:r>
          </a:p>
          <a:p>
            <a:pPr algn="ctr"/>
            <a:r>
              <a:rPr lang="en-US" dirty="0"/>
              <a:t>damage</a:t>
            </a:r>
          </a:p>
        </p:txBody>
      </p:sp>
    </p:spTree>
    <p:extLst>
      <p:ext uri="{BB962C8B-B14F-4D97-AF65-F5344CB8AC3E}">
        <p14:creationId xmlns:p14="http://schemas.microsoft.com/office/powerpoint/2010/main" val="3191568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E497C5-03A7-09EE-9662-42C055600B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0BDDC3D-D6A4-7513-D988-EEEDC76379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4588" y="6705601"/>
            <a:ext cx="7772400" cy="1470025"/>
          </a:xfrm>
        </p:spPr>
        <p:txBody>
          <a:bodyPr/>
          <a:lstStyle/>
          <a:p>
            <a:r>
              <a:rPr lang="en-US" b="1" dirty="0"/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F7809E-F3DC-9D61-8B6B-A95B2912C736}"/>
              </a:ext>
            </a:extLst>
          </p:cNvPr>
          <p:cNvSpPr/>
          <p:nvPr/>
        </p:nvSpPr>
        <p:spPr>
          <a:xfrm>
            <a:off x="80010" y="14487"/>
            <a:ext cx="1204782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 err="1">
                <a:solidFill>
                  <a:srgbClr val="222222"/>
                </a:solidFill>
                <a:highlight>
                  <a:srgbClr val="FFFFFF"/>
                </a:highlight>
              </a:rPr>
              <a:t>Jc</a:t>
            </a:r>
            <a:r>
              <a:rPr lang="en-US" sz="4000" dirty="0">
                <a:solidFill>
                  <a:srgbClr val="222222"/>
                </a:solidFill>
                <a:highlight>
                  <a:srgbClr val="FFFFFF"/>
                </a:highlight>
              </a:rPr>
              <a:t> Comparisons at similar conditions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2B2472-B895-5CB1-5DAA-F18080768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4DD7E6-2525-4596-AD42-56A8FC89570F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0ED391-A0E4-0C5E-0CA4-1ABE03A5921A}"/>
              </a:ext>
            </a:extLst>
          </p:cNvPr>
          <p:cNvSpPr/>
          <p:nvPr/>
        </p:nvSpPr>
        <p:spPr>
          <a:xfrm>
            <a:off x="5043245" y="5640086"/>
            <a:ext cx="10527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22222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0B77A79-2BFA-1CC0-BEBA-98E711919B67}"/>
              </a:ext>
            </a:extLst>
          </p:cNvPr>
          <p:cNvSpPr/>
          <p:nvPr/>
        </p:nvSpPr>
        <p:spPr>
          <a:xfrm>
            <a:off x="1676418" y="54276"/>
            <a:ext cx="90887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/>
              <a:t>   </a:t>
            </a:r>
          </a:p>
        </p:txBody>
      </p:sp>
      <p:sp>
        <p:nvSpPr>
          <p:cNvPr id="41" name="Slide Number Placeholder 4">
            <a:extLst>
              <a:ext uri="{FF2B5EF4-FFF2-40B4-BE49-F238E27FC236}">
                <a16:creationId xmlns:a16="http://schemas.microsoft.com/office/drawing/2014/main" id="{7C0E950B-28C9-A891-E287-16FE927E76A0}"/>
              </a:ext>
            </a:extLst>
          </p:cNvPr>
          <p:cNvSpPr txBox="1">
            <a:spLocks/>
          </p:cNvSpPr>
          <p:nvPr/>
        </p:nvSpPr>
        <p:spPr>
          <a:xfrm>
            <a:off x="9296400" y="6356351"/>
            <a:ext cx="914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98989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944DD7E6-2525-4596-AD42-56A8FC89570F}" type="slidenum">
              <a:rPr lang="en-US" altLang="en-US"/>
              <a:pPr>
                <a:defRPr/>
              </a:pPr>
              <a:t>9</a:t>
            </a:fld>
            <a:endParaRPr lang="en-US" altLang="en-US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A4E82300-2782-B337-DC77-52CBD17A914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0" t="14859" r="659" b="9365"/>
          <a:stretch/>
        </p:blipFill>
        <p:spPr>
          <a:xfrm>
            <a:off x="10087466" y="6213328"/>
            <a:ext cx="2040366" cy="65373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00077C2-B193-9FDB-682F-5D0F893C09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2736" y="825807"/>
            <a:ext cx="5479209" cy="39865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24A5E14-8266-D346-1769-FDA5D4DD95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055" y="968189"/>
            <a:ext cx="4944791" cy="3765473"/>
          </a:xfrm>
          <a:prstGeom prst="rect">
            <a:avLst/>
          </a:prstGeom>
        </p:spPr>
      </p:pic>
      <p:sp>
        <p:nvSpPr>
          <p:cNvPr id="2" name="TextBox 9">
            <a:extLst>
              <a:ext uri="{FF2B5EF4-FFF2-40B4-BE49-F238E27FC236}">
                <a16:creationId xmlns:a16="http://schemas.microsoft.com/office/drawing/2014/main" id="{5B630DB2-2036-B154-544C-58C9DED331DF}"/>
              </a:ext>
            </a:extLst>
          </p:cNvPr>
          <p:cNvSpPr txBox="1"/>
          <p:nvPr/>
        </p:nvSpPr>
        <p:spPr>
          <a:xfrm>
            <a:off x="-144479" y="4915801"/>
            <a:ext cx="120478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RRI tested SMS wire </a:t>
            </a:r>
            <a:r>
              <a:rPr lang="en-US" sz="2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Jc</a:t>
            </a:r>
            <a: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(T, 7T) is very close to data for OP-BOST wire </a:t>
            </a:r>
            <a:r>
              <a:rPr lang="en-US" sz="2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Jc</a:t>
            </a:r>
            <a: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(T, 7T)</a:t>
            </a:r>
          </a:p>
          <a:p>
            <a:pPr algn="ctr"/>
            <a: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No overlapping  test regime data yet for later, better OP-BOST or SMS wire 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6E53B72-BF6D-9B51-87D3-6D4EB8A62496}"/>
              </a:ext>
            </a:extLst>
          </p:cNvPr>
          <p:cNvSpPr txBox="1">
            <a:spLocks/>
          </p:cNvSpPr>
          <p:nvPr/>
        </p:nvSpPr>
        <p:spPr bwMode="auto">
          <a:xfrm>
            <a:off x="1287375" y="5744339"/>
            <a:ext cx="9925107" cy="44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sz="1600" dirty="0"/>
              <a:t>Jiang et al. IEEE Trans Appl </a:t>
            </a:r>
            <a:r>
              <a:rPr lang="en-US" sz="1600" dirty="0" err="1"/>
              <a:t>Supercond</a:t>
            </a:r>
            <a:r>
              <a:rPr lang="en-US" sz="1600" dirty="0"/>
              <a:t>. 2019 August ; 29(5):  doi:10.1109/TASC.2019.2895197. and Ashley Francis data</a:t>
            </a:r>
            <a:r>
              <a:rPr lang="en-US" sz="1200" dirty="0"/>
              <a:t>	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F1238E-1439-6610-1BC2-122609778CE4}"/>
              </a:ext>
            </a:extLst>
          </p:cNvPr>
          <p:cNvSpPr txBox="1"/>
          <p:nvPr/>
        </p:nvSpPr>
        <p:spPr>
          <a:xfrm>
            <a:off x="768052" y="6424567"/>
            <a:ext cx="8848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HiTAT at CERN 23 – 24 October 2025 	Alexander Otto   Solid Material Solutions LLC 	 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76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Retrospec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16582</TotalTime>
  <Words>2472</Words>
  <Application>Microsoft Office PowerPoint</Application>
  <PresentationFormat>Widescreen</PresentationFormat>
  <Paragraphs>399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</vt:lpstr>
      <vt:lpstr>Arial Narrow</vt:lpstr>
      <vt:lpstr>Calibri</vt:lpstr>
      <vt:lpstr>Calibri Light</vt:lpstr>
      <vt:lpstr>Courier New</vt:lpstr>
      <vt:lpstr>Helvetica</vt:lpstr>
      <vt:lpstr>Symbol</vt:lpstr>
      <vt:lpstr>Wingdings</vt:lpstr>
      <vt:lpstr>Retrospect</vt:lpstr>
      <vt:lpstr>PowerPoint Presentation</vt:lpstr>
      <vt:lpstr> </vt:lpstr>
      <vt:lpstr>Value Progression for our 2212</vt:lpstr>
      <vt:lpstr> </vt:lpstr>
      <vt:lpstr>PowerPoint Presentation</vt:lpstr>
      <vt:lpstr>PowerPoint Presentation</vt:lpstr>
      <vt:lpstr> </vt:lpstr>
      <vt:lpstr> </vt:lpstr>
      <vt:lpstr> </vt:lpstr>
      <vt:lpstr> </vt:lpstr>
      <vt:lpstr>PowerPoint Presentation</vt:lpstr>
      <vt:lpstr>PowerPoint Presentation</vt:lpstr>
      <vt:lpstr>PowerPoint Presentation</vt:lpstr>
      <vt:lpstr>PowerPoint Presentation</vt:lpstr>
      <vt:lpstr>   Series Fabrication and Ic of Racetrack Pancakes and Stacks 4-stack pancake coil – serially connected </vt:lpstr>
      <vt:lpstr>   Stack and Constituent Coil Performance Comparisons  4-stack of racetrack pancake – serially connected – coated and bare wire cables used </vt:lpstr>
      <vt:lpstr>PowerPoint Presentation</vt:lpstr>
      <vt:lpstr>PowerPoint Presentation</vt:lpstr>
      <vt:lpstr> Long length cable 1 atm reaction and Ic testing Scalable racetrack pancake approach for react-and-wind (&gt; f52 mm) developed</vt:lpstr>
      <vt:lpstr>   Cable End-to-End Ic in Racetrack Coil form</vt:lpstr>
      <vt:lpstr>PowerPoint Presentation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Solid Material Solutions</dc:title>
  <dc:creator>Linda Saraco</dc:creator>
  <cp:lastModifiedBy>Linda Saraco</cp:lastModifiedBy>
  <cp:revision>1035</cp:revision>
  <cp:lastPrinted>2020-10-18T17:41:01Z</cp:lastPrinted>
  <dcterms:created xsi:type="dcterms:W3CDTF">2020-09-11T15:01:40Z</dcterms:created>
  <dcterms:modified xsi:type="dcterms:W3CDTF">2025-10-23T16:07:10Z</dcterms:modified>
</cp:coreProperties>
</file>