
<file path=[Content_Types].xml><?xml version="1.0" encoding="utf-8"?>
<Types xmlns="http://schemas.openxmlformats.org/package/2006/content-types">
  <Default Extension="emf" ContentType="image/x-emf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1377" r:id="rId2"/>
    <p:sldId id="1383" r:id="rId3"/>
    <p:sldId id="354" r:id="rId4"/>
    <p:sldId id="1423" r:id="rId5"/>
    <p:sldId id="1366" r:id="rId6"/>
    <p:sldId id="1424" r:id="rId7"/>
    <p:sldId id="1375" r:id="rId8"/>
    <p:sldId id="1428" r:id="rId9"/>
    <p:sldId id="1439" r:id="rId10"/>
    <p:sldId id="1440" r:id="rId11"/>
    <p:sldId id="1438" r:id="rId12"/>
    <p:sldId id="1432" r:id="rId13"/>
    <p:sldId id="1420" r:id="rId14"/>
    <p:sldId id="1414" r:id="rId15"/>
  </p:sldIdLst>
  <p:sldSz cx="12192000" cy="6858000"/>
  <p:notesSz cx="6858000" cy="9144000"/>
  <p:defaultTextStyle>
    <a:defPPr>
      <a:defRPr lang="ja-JP"/>
    </a:defPPr>
    <a:lvl1pPr algn="l" defTabSz="457200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4B6AE9"/>
    <a:srgbClr val="1747F3"/>
    <a:srgbClr val="4F81BD"/>
    <a:srgbClr val="2C5CED"/>
    <a:srgbClr val="6979E8"/>
    <a:srgbClr val="E8E70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408"/>
    <p:restoredTop sz="90616"/>
  </p:normalViewPr>
  <p:slideViewPr>
    <p:cSldViewPr snapToGrid="0" snapToObjects="1">
      <p:cViewPr varScale="1">
        <p:scale>
          <a:sx n="104" d="100"/>
          <a:sy n="104" d="100"/>
        </p:scale>
        <p:origin x="744" y="22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CC2D31D-9387-F649-AD7B-8095F81797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A574C2-6F60-B643-AB99-21524BA34BB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A8356E5E-7FE6-5B48-8F6E-6C1D67109B34}" type="datetime1">
              <a:rPr lang="en-US" altLang="ja-JP"/>
              <a:pPr>
                <a:defRPr/>
              </a:pPr>
              <a:t>10/23/25</a:t>
            </a:fld>
            <a:endParaRPr lang="en-US" altLang="ja-JP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3FE826-93B5-D545-94EC-A6200391DAA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3DD597-AFDD-6E41-864E-412E31D9BC4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D9A4036F-4687-6344-B854-0B88E1AE9A3B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F5DBBB2-2CA5-5743-BA12-DE0330866D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ED614A-48EB-444A-9685-0DA248C0C81C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50EC9309-0BE6-E945-8F45-F6ABC19E0F28}" type="datetime1">
              <a:rPr lang="en-US" altLang="ja-JP"/>
              <a:pPr>
                <a:defRPr/>
              </a:pPr>
              <a:t>10/23/25</a:t>
            </a:fld>
            <a:endParaRPr lang="en-US" altLang="ja-JP" dirty="0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CE7272E0-8A74-E74A-8BF6-3FE8B5A7273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 dirty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8B22188B-EBA4-EB4F-9767-5EBB2F8E6A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noProof="0"/>
              <a:t>Click to edit Master text styles</a:t>
            </a:r>
          </a:p>
          <a:p>
            <a:pPr lvl="1"/>
            <a:r>
              <a:rPr lang="en-US" altLang="ja-JP" noProof="0"/>
              <a:t>Second level</a:t>
            </a:r>
          </a:p>
          <a:p>
            <a:pPr lvl="2"/>
            <a:r>
              <a:rPr lang="en-US" altLang="ja-JP" noProof="0"/>
              <a:t>Third level</a:t>
            </a:r>
          </a:p>
          <a:p>
            <a:pPr lvl="3"/>
            <a:r>
              <a:rPr lang="en-US" altLang="ja-JP" noProof="0"/>
              <a:t>Fourth level</a:t>
            </a:r>
          </a:p>
          <a:p>
            <a:pPr lvl="4"/>
            <a:r>
              <a:rPr lang="en-US" altLang="ja-JP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CA4288-0070-E24F-95CC-C8F0CA0C6D7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B4F600-7C3F-3F40-BF1A-77F43932FC1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C7786D30-326A-1B4B-B009-0E9BC68BBDB3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54743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68611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>
            <a:extLst>
              <a:ext uri="{FF2B5EF4-FFF2-40B4-BE49-F238E27FC236}">
                <a16:creationId xmlns:a16="http://schemas.microsoft.com/office/drawing/2014/main" id="{B6E9D383-2139-2B46-A303-846EF181715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0" name="Notes Placeholder 2">
            <a:extLst>
              <a:ext uri="{FF2B5EF4-FFF2-40B4-BE49-F238E27FC236}">
                <a16:creationId xmlns:a16="http://schemas.microsoft.com/office/drawing/2014/main" id="{4D02ABA0-B4B4-5A41-B75F-FCBEA905E7A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92113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33786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2971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15204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59662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9291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altLang="ja-JP"/>
              <a:t>Click to edit Master title style</a:t>
            </a:r>
            <a:endParaRPr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ja-JP"/>
              <a:t>Click to edit Master subtitle style</a:t>
            </a:r>
            <a:endParaRPr lang="ja-JP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E3EEEB-1122-1845-993E-D75490158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66A756-A9F5-0A40-B51C-F5B9858E0798}" type="datetime1">
              <a:rPr lang="en-US" altLang="ja-JP" smtClean="0"/>
              <a:t>10/23/25</a:t>
            </a:fld>
            <a:endParaRPr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1D5B64-2A7C-834A-91AA-55B607538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46C88C-9E59-604A-B16C-B4E492E80E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1A8A89-353D-104B-8827-D1A3450B54E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66419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/>
              <a:t>Click to edit Master title style</a:t>
            </a:r>
            <a:endParaRPr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ja-JP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62CACD-A198-9849-8C65-72141C11A8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586D9-7B5C-D741-AD81-C31F3C2D201E}" type="datetime1">
              <a:rPr lang="en-US" altLang="ja-JP" smtClean="0"/>
              <a:t>10/23/25</a:t>
            </a:fld>
            <a:endParaRPr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C95C71-ADE1-BA4E-B7F3-91A256B65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7E5677-F7DD-AA4C-A810-DEF8816990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838019-3EF3-554D-8667-278433439EE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5815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altLang="ja-JP"/>
              <a:t>Click to edit Master title style</a:t>
            </a:r>
            <a:endParaRPr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ja-JP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E97850-9F53-3B43-A0D5-A0EA701C2D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06317-AD97-9041-9323-ADDBB74C65B1}" type="datetime1">
              <a:rPr lang="en-US" altLang="ja-JP" smtClean="0"/>
              <a:t>10/23/25</a:t>
            </a:fld>
            <a:endParaRPr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C48732-A778-A749-A779-4F48E761A4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B8223C-A17D-6F4B-9B91-005A02362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27BD0-73BF-7E42-8513-901406C9613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97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/>
              <a:t>Click to edit Master title style</a:t>
            </a:r>
            <a:endParaRPr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ja-JP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588856-C914-C644-8351-ACDEA751EB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19EA84-5F81-7445-9930-07605E82B317}" type="datetime1">
              <a:rPr lang="en-US" altLang="ja-JP" smtClean="0"/>
              <a:t>10/23/25</a:t>
            </a:fld>
            <a:endParaRPr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8CFBE6-FBA9-C243-AE8F-B745193EC4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3E11EB-C2A7-E943-BEE2-E95CD8CAC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D4ACEA-6299-DE4A-A3E9-13524CC2453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38112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ja-JP"/>
              <a:t>Click to edit Master title style</a:t>
            </a:r>
            <a:endParaRPr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ja-JP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559E25-892B-A842-A327-81372E7B8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C88EC6-B9AD-1C48-B8AA-931D64C79F80}" type="datetime1">
              <a:rPr lang="en-US" altLang="ja-JP" smtClean="0"/>
              <a:t>10/23/25</a:t>
            </a:fld>
            <a:endParaRPr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021A14-FE8E-A140-A7ED-248FCC2E82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3E58E1-49D8-384F-86EE-2A955BC06C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8E5F4-A23D-1F45-8E9E-82D81D5C353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26628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/>
              <a:t>Click to edit Master title style</a:t>
            </a:r>
            <a:endParaRPr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ja-JP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ja-JP" alt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12C54B7-D2A8-2B4E-B71A-9B31A0994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038B06-CA4E-1242-A61A-9F24A7B7E514}" type="datetime1">
              <a:rPr lang="en-US" altLang="ja-JP" smtClean="0"/>
              <a:t>10/23/25</a:t>
            </a:fld>
            <a:endParaRPr lang="ja-JP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0981EF3-54CF-DF46-B1F3-B95562AC7E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1E6E930-72EC-A54A-B882-941EF2A9E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3DE4B-4920-7F45-B783-D55A9CAC92E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5131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Click to edit Master title style</a:t>
            </a:r>
            <a:endParaRPr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ja-JP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ja-JP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ja-JP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ja-JP" altLang="en-US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4C8044F-35FD-9346-8449-0480305BC2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8022D-AEE5-F347-808D-64204B86A4C3}" type="datetime1">
              <a:rPr lang="en-US" altLang="ja-JP" smtClean="0"/>
              <a:t>10/23/25</a:t>
            </a:fld>
            <a:endParaRPr lang="ja-JP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B830003-3B7B-2B42-805B-3826E9CDD7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3AFE332-3742-404C-966A-B62158032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63082-C32D-7545-BEA3-C326CBF3FD5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15484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/>
              <a:t>Click to edit Master title style</a:t>
            </a:r>
            <a:endParaRPr lang="ja-JP" altLang="en-US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08F0956D-FC31-C84C-BAB9-BBDC26B193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0DEC59-A5A6-9144-90C3-6E52D27B1D09}" type="datetime1">
              <a:rPr lang="en-US" altLang="ja-JP" smtClean="0"/>
              <a:t>10/23/25</a:t>
            </a:fld>
            <a:endParaRPr lang="ja-JP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555B6708-839D-1443-BE19-328E5977E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10071E5-0C5C-5949-A135-FE06110CD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7EF7D-FBBF-0442-A27F-37FF492BC78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2915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ACD9B10-8772-D047-9AE0-E758D77ACF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E5326-3E48-2A4A-A7B9-2D808C9C6AF2}" type="datetime1">
              <a:rPr lang="en-US" altLang="ja-JP" smtClean="0"/>
              <a:t>10/23/25</a:t>
            </a:fld>
            <a:endParaRPr lang="ja-JP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DB1E7A2-4430-A24D-9390-7D532D961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5F08AB3-3D8D-654B-AD47-6CD1E6779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47F8E-B75D-CE45-ADEB-D0B3AC61ADA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17613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ja-JP"/>
              <a:t>Click to edit Master title style</a:t>
            </a:r>
            <a:endParaRPr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ja-JP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D40652B-74B8-1E47-B694-1457B87A69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8C596C-BCF4-E142-B403-D51A149E8E7B}" type="datetime1">
              <a:rPr lang="en-US" altLang="ja-JP" smtClean="0"/>
              <a:t>10/23/25</a:t>
            </a:fld>
            <a:endParaRPr lang="ja-JP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05AC1C2-81B2-9A43-84B4-2C7D5C4E78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35A3918-9A5E-A04B-9CC9-0D4537C99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F197A-280B-BD4D-BE5E-40DC3E32E61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84666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ja-JP"/>
              <a:t>Click to edit Master title style</a:t>
            </a:r>
            <a:endParaRPr lang="ja-JP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ja-JP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1C6EDB8-2E39-8B4A-AE61-D4E4EE384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5CD11-CDF9-9B44-8F0E-7905ECB997C4}" type="datetime1">
              <a:rPr lang="en-US" altLang="ja-JP" smtClean="0"/>
              <a:t>10/23/25</a:t>
            </a:fld>
            <a:endParaRPr lang="ja-JP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A283934-CD21-D944-AE2E-10FB31D82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1F84CD6-DF01-6F4B-AC38-5906BBB48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42F5B7-1A3B-DF41-B2A1-45E7CD435CB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87148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4D7117DF-45BA-A04C-90C9-66E0A75FE531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  <a:endParaRPr lang="ja-JP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CA41D68D-2AE8-3942-9B15-093AB88A542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ja-JP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F73F31-4518-2449-BB78-6CC7D8481F3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9ECD39C3-4442-6647-9772-701EFAF8B46D}" type="datetime1">
              <a:rPr lang="en-US" altLang="ja-JP" smtClean="0"/>
              <a:t>10/23/25</a:t>
            </a:fld>
            <a:endParaRPr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B9E47D-7A3A-9840-8F20-6F1C95DA15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0565D5-7A39-6149-81A0-2B29192921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B480612-B806-2649-A561-1580C87863B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4.png"/><Relationship Id="rId7" Type="http://schemas.openxmlformats.org/officeDocument/2006/relationships/image" Target="../media/image39.png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Relationship Id="rId9" Type="http://schemas.openxmlformats.org/officeDocument/2006/relationships/image" Target="../media/image4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6.tiff"/><Relationship Id="rId7" Type="http://schemas.openxmlformats.org/officeDocument/2006/relationships/image" Target="../media/image19.png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0.png"/><Relationship Id="rId10" Type="http://schemas.openxmlformats.org/officeDocument/2006/relationships/image" Target="../media/image46.png"/><Relationship Id="rId4" Type="http://schemas.openxmlformats.org/officeDocument/2006/relationships/image" Target="../media/image7.tiff"/><Relationship Id="rId9" Type="http://schemas.openxmlformats.org/officeDocument/2006/relationships/image" Target="../media/image4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tiff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tiff"/><Relationship Id="rId10" Type="http://schemas.openxmlformats.org/officeDocument/2006/relationships/image" Target="../media/image12.png"/><Relationship Id="rId4" Type="http://schemas.openxmlformats.org/officeDocument/2006/relationships/image" Target="../media/image6.tiff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7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4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C41A2AD-38A3-25C5-C43E-9758B33FA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7200" y="6492875"/>
            <a:ext cx="2844800" cy="365125"/>
          </a:xfrm>
        </p:spPr>
        <p:txBody>
          <a:bodyPr/>
          <a:lstStyle/>
          <a:p>
            <a:pPr>
              <a:defRPr/>
            </a:pPr>
            <a:fld id="{87D4ACEA-6299-DE4A-A3E9-13524CC24530}" type="slidenum">
              <a:rPr lang="ja-JP" altLang="en-US" smtClean="0"/>
              <a:pPr>
                <a:defRPr/>
              </a:pPr>
              <a:t>1</a:t>
            </a:fld>
            <a:endParaRPr lang="ja-JP" alt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8F8A3566-CD1D-4C0B-736F-9F99AA18BD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18741"/>
            <a:ext cx="11730719" cy="1581620"/>
          </a:xfrm>
        </p:spPr>
        <p:txBody>
          <a:bodyPr/>
          <a:lstStyle/>
          <a:p>
            <a:br>
              <a:rPr lang="en-US" altLang="en-US" sz="4000" b="1" dirty="0">
                <a:solidFill>
                  <a:srgbClr val="3366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rPr>
            </a:br>
            <a:r>
              <a:rPr lang="en-US" altLang="en-US" sz="4000" b="1" dirty="0">
                <a:solidFill>
                  <a:srgbClr val="3366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rPr>
              <a:t>REBCO FReTC </a:t>
            </a:r>
            <a:r>
              <a:rPr lang="en-US" altLang="en-US" sz="4800" b="1" dirty="0">
                <a:solidFill>
                  <a:srgbClr val="3366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rPr>
              <a:t>Conductors</a:t>
            </a:r>
            <a:br>
              <a:rPr lang="en-US" altLang="en-US" sz="4000" b="1" dirty="0">
                <a:solidFill>
                  <a:srgbClr val="3366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rPr>
            </a:br>
            <a:r>
              <a:rPr lang="en-US" altLang="en-US" sz="3200" b="1" dirty="0">
                <a:solidFill>
                  <a:srgbClr val="00B05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rPr>
              <a:t>Rutherford-Type Cables</a:t>
            </a:r>
            <a:br>
              <a:rPr lang="en-US" altLang="en-US" sz="3200" b="1" dirty="0">
                <a:solidFill>
                  <a:srgbClr val="3366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rPr>
            </a:br>
            <a:r>
              <a:rPr lang="en-US" altLang="en-US" sz="3200" b="1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 </a:t>
            </a:r>
            <a:endParaRPr lang="en-US" altLang="en-US" sz="3200" b="1" dirty="0">
              <a:solidFill>
                <a:srgbClr val="3366FF"/>
              </a:solidFill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9860C25-E875-F0CE-8E08-211F7C8CE6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2363" y="2007824"/>
            <a:ext cx="3612640" cy="929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buNone/>
            </a:pPr>
            <a:r>
              <a:rPr lang="en-US" sz="1600" baseline="30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Massachusetts Institute of Technology,</a:t>
            </a:r>
          </a:p>
          <a:p>
            <a:pPr algn="ctr">
              <a:buNone/>
            </a:pPr>
            <a:r>
              <a:rPr lang="en-US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Plasma Science and Fusion Center,</a:t>
            </a:r>
          </a:p>
          <a:p>
            <a:pPr algn="ctr">
              <a:buNone/>
            </a:pPr>
            <a:r>
              <a:rPr lang="en-US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Cambridge, MA 02139, USA.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5C83222-05BB-BCB5-BA1B-C8B889FD6BC3}"/>
              </a:ext>
            </a:extLst>
          </p:cNvPr>
          <p:cNvSpPr txBox="1"/>
          <p:nvPr/>
        </p:nvSpPr>
        <p:spPr>
          <a:xfrm>
            <a:off x="312452" y="1485837"/>
            <a:ext cx="119021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kern="0" dirty="0">
                <a:effectLst/>
                <a:latin typeface="Times New Roman" panose="02020603050405020304" pitchFamily="18" charset="0"/>
                <a:ea typeface="Yu Mincho" panose="02020400000000000000" pitchFamily="18" charset="-128"/>
                <a:cs typeface="Times New Roman" panose="02020603050405020304" pitchFamily="18" charset="0"/>
              </a:rPr>
              <a:t>Makoto Takayasu</a:t>
            </a:r>
            <a:r>
              <a:rPr lang="en-US" sz="2000" kern="0" baseline="30000" dirty="0">
                <a:effectLst/>
                <a:latin typeface="Times New Roman" panose="02020603050405020304" pitchFamily="18" charset="0"/>
                <a:ea typeface="Yu Mincho" panose="02020400000000000000" pitchFamily="18" charset="-128"/>
                <a:cs typeface="Times New Roman" panose="02020603050405020304" pitchFamily="18" charset="0"/>
              </a:rPr>
              <a:t>1</a:t>
            </a:r>
            <a:r>
              <a:rPr lang="en-US" sz="2000" kern="100" dirty="0">
                <a:latin typeface="Times New Roman" panose="02020603050405020304" pitchFamily="18" charset="0"/>
                <a:ea typeface="Yu Mincho" panose="02020400000000000000" pitchFamily="18" charset="-128"/>
                <a:cs typeface="Times New Roman" panose="02020603050405020304" pitchFamily="18" charset="0"/>
              </a:rPr>
              <a:t>,</a:t>
            </a:r>
            <a:r>
              <a:rPr lang="en-US" sz="2000" kern="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kern="100" dirty="0">
                <a:solidFill>
                  <a:srgbClr val="37415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Luisa Chiesa</a:t>
            </a:r>
            <a:r>
              <a:rPr lang="en-US" sz="2000" kern="100" baseline="30000" dirty="0">
                <a:solidFill>
                  <a:srgbClr val="37415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kern="100" dirty="0">
                <a:solidFill>
                  <a:srgbClr val="37415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and </a:t>
            </a:r>
            <a:r>
              <a:rPr lang="en-US" sz="2000" kern="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Vyacheslav Solovyov</a:t>
            </a:r>
            <a:r>
              <a:rPr lang="en-US" sz="2000" kern="1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33</a:t>
            </a:r>
            <a:endParaRPr lang="en-US" sz="2000" kern="100" baseline="30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7BB5CEC-8074-2317-0041-3B619E038D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5066" y="2007824"/>
            <a:ext cx="2939142" cy="929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buNone/>
            </a:pPr>
            <a:r>
              <a:rPr lang="en-US" sz="1600" baseline="30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Brookhaven Technology,</a:t>
            </a:r>
          </a:p>
          <a:p>
            <a:pPr algn="ctr">
              <a:buNone/>
            </a:pPr>
            <a:r>
              <a:rPr lang="en-US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Group, Stony Brook,</a:t>
            </a:r>
          </a:p>
          <a:p>
            <a:pPr algn="ctr">
              <a:buNone/>
            </a:pPr>
            <a:r>
              <a:rPr lang="en-US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NY 11794, USA.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A6D6120-87EB-AB4B-AF35-CDD2D54156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0464" y="2007824"/>
            <a:ext cx="2939142" cy="929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buNone/>
            </a:pPr>
            <a:r>
              <a:rPr lang="en-US" sz="1600" baseline="30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Tufts University, Mechanical,</a:t>
            </a:r>
          </a:p>
          <a:p>
            <a:pPr algn="ctr">
              <a:buNone/>
            </a:pPr>
            <a:r>
              <a:rPr lang="en-US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Engineering Department,</a:t>
            </a:r>
          </a:p>
          <a:p>
            <a:pPr algn="ctr">
              <a:buNone/>
            </a:pPr>
            <a:r>
              <a:rPr lang="en-US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Medford, MA 02155, USA.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7F8E108-980B-9DCC-5739-5136CDEC39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8053" y="3033085"/>
            <a:ext cx="1821260" cy="87339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6C0F4E5-A244-8A7B-FA88-BB32600E54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99220" y="3029837"/>
            <a:ext cx="1690834" cy="843088"/>
          </a:xfrm>
          <a:prstGeom prst="rect">
            <a:avLst/>
          </a:prstGeom>
        </p:spPr>
      </p:pic>
      <p:sp>
        <p:nvSpPr>
          <p:cNvPr id="5" name="TextBox 7">
            <a:extLst>
              <a:ext uri="{FF2B5EF4-FFF2-40B4-BE49-F238E27FC236}">
                <a16:creationId xmlns:a16="http://schemas.microsoft.com/office/drawing/2014/main" id="{7EFC4EFE-51B8-A87B-9CE2-8A4477725E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2584" y="4741221"/>
            <a:ext cx="24769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 dirty="0">
                <a:latin typeface="Times New Roman" panose="02020603050405020304" pitchFamily="18" charset="0"/>
              </a:rPr>
              <a:t>Acknowledgment</a:t>
            </a:r>
          </a:p>
        </p:txBody>
      </p:sp>
      <p:sp>
        <p:nvSpPr>
          <p:cNvPr id="6" name="TextBox 1">
            <a:extLst>
              <a:ext uri="{FF2B5EF4-FFF2-40B4-BE49-F238E27FC236}">
                <a16:creationId xmlns:a16="http://schemas.microsoft.com/office/drawing/2014/main" id="{5A82B6F1-E680-1997-C537-078147E8E9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1933" y="5172210"/>
            <a:ext cx="11730718" cy="1865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None/>
            </a:pPr>
            <a:r>
              <a:rPr lang="en-US" altLang="en-US" sz="1800" dirty="0">
                <a:latin typeface="Times New Roman" panose="02020603050405020304" pitchFamily="18" charset="0"/>
              </a:rPr>
              <a:t>This work was partially supported by the U. S. Department of Energy (DOE), Office of Fusion Energy Science under DE-FC02-93ER54186, DE-SC0019905</a:t>
            </a:r>
            <a:r>
              <a:rPr lang="en-US" altLang="en-US" sz="1800" dirty="0">
                <a:latin typeface="Times"/>
                <a:cs typeface="Times New Roman" panose="02020603050405020304" pitchFamily="18" charset="0"/>
              </a:rPr>
              <a:t> and </a:t>
            </a:r>
            <a:r>
              <a:rPr lang="en-US" sz="1800" dirty="0">
                <a:effectLst/>
                <a:latin typeface="Times"/>
              </a:rPr>
              <a:t>DE-SC0024864, and </a:t>
            </a:r>
            <a:r>
              <a:rPr lang="en-US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DOE Office of High Energy Physics under Grant DE-SC0023458.     </a:t>
            </a:r>
          </a:p>
          <a:p>
            <a:pPr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work would not be possible without the generous support of Eni and MIT PSFC.</a:t>
            </a:r>
            <a:r>
              <a:rPr lang="en-US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REBCO/copper cable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used for this project </a:t>
            </a:r>
            <a:r>
              <a:rPr lang="en-US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was supplied by Dr. A.E. Haight, CTD.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dirty="0">
              <a:latin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473991D-9A7B-FF8D-8476-05B6C247BC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34502" y="3029837"/>
            <a:ext cx="1631066" cy="94707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6D85ECF-987E-E25C-6782-77A9BCD1AC5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9158" y="52152"/>
            <a:ext cx="1002466" cy="153193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E475522-E187-6062-C496-D88ABE54D7BF}"/>
              </a:ext>
            </a:extLst>
          </p:cNvPr>
          <p:cNvSpPr txBox="1"/>
          <p:nvPr/>
        </p:nvSpPr>
        <p:spPr>
          <a:xfrm>
            <a:off x="179326" y="1325995"/>
            <a:ext cx="1605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FReTC-CICC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C61F77C-571D-14E1-BB05-9FC3FF17D6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147641"/>
            <a:ext cx="12278246" cy="756461"/>
          </a:xfrm>
        </p:spPr>
        <p:txBody>
          <a:bodyPr/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ja-JP" sz="1800" dirty="0">
                <a:latin typeface="Times New Roman" panose="02020603050405020304" pitchFamily="18" charset="0"/>
              </a:rPr>
              <a:t>2</a:t>
            </a:r>
            <a:r>
              <a:rPr lang="en-US" altLang="ja-JP" sz="1800" baseline="30000" dirty="0">
                <a:latin typeface="Times New Roman" panose="02020603050405020304" pitchFamily="18" charset="0"/>
              </a:rPr>
              <a:t>nd</a:t>
            </a:r>
            <a:r>
              <a:rPr lang="en-US" altLang="ja-JP" sz="1800" dirty="0">
                <a:latin typeface="Times New Roman" panose="02020603050405020304" pitchFamily="18" charset="0"/>
              </a:rPr>
              <a:t> </a:t>
            </a:r>
            <a:r>
              <a:rPr lang="en-US" altLang="ja-JP" sz="1800" dirty="0" err="1">
                <a:latin typeface="Times New Roman" panose="02020603050405020304" pitchFamily="18" charset="0"/>
              </a:rPr>
              <a:t>HiTAT</a:t>
            </a:r>
            <a:r>
              <a:rPr lang="en-US" altLang="ja-JP" sz="1800" dirty="0">
                <a:latin typeface="Times New Roman" panose="02020603050405020304" pitchFamily="18" charset="0"/>
              </a:rPr>
              <a:t> Workshop, CERN</a:t>
            </a: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ja-JP" sz="1800" dirty="0">
                <a:latin typeface="Times New Roman" panose="02020603050405020304" pitchFamily="18" charset="0"/>
              </a:rPr>
              <a:t>October 23 - 24, 2025</a:t>
            </a:r>
          </a:p>
        </p:txBody>
      </p:sp>
    </p:spTree>
    <p:extLst>
      <p:ext uri="{BB962C8B-B14F-4D97-AF65-F5344CB8AC3E}">
        <p14:creationId xmlns:p14="http://schemas.microsoft.com/office/powerpoint/2010/main" val="3357470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C672D0FC-0299-21EE-2B9F-02AD3AFA95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6136" y="3952862"/>
            <a:ext cx="8019534" cy="290344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C41A2AD-38A3-25C5-C43E-9758B33FA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7200" y="6492875"/>
            <a:ext cx="2844800" cy="365125"/>
          </a:xfrm>
        </p:spPr>
        <p:txBody>
          <a:bodyPr/>
          <a:lstStyle/>
          <a:p>
            <a:pPr>
              <a:defRPr/>
            </a:pPr>
            <a:fld id="{87D4ACEA-6299-DE4A-A3E9-13524CC24530}" type="slidenum">
              <a:rPr lang="ja-JP" altLang="en-US" smtClean="0"/>
              <a:pPr>
                <a:defRPr/>
              </a:pPr>
              <a:t>10</a:t>
            </a:fld>
            <a:endParaRPr lang="ja-JP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B7C8866-3FD6-40FA-532C-480454634ED8}"/>
              </a:ext>
            </a:extLst>
          </p:cNvPr>
          <p:cNvSpPr txBox="1"/>
          <p:nvPr/>
        </p:nvSpPr>
        <p:spPr>
          <a:xfrm>
            <a:off x="-2629" y="-30316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1747F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FReTC Compared with TSTC : Current Density </a:t>
            </a:r>
            <a:r>
              <a:rPr lang="en-US" sz="4000" b="1" i="1" dirty="0">
                <a:solidFill>
                  <a:srgbClr val="1747F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</a:t>
            </a:r>
            <a:r>
              <a:rPr lang="en-US" sz="2400" b="1" i="1" dirty="0">
                <a:solidFill>
                  <a:srgbClr val="1747F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</a:t>
            </a:r>
            <a:r>
              <a:rPr lang="en-US" sz="4000" b="1" dirty="0">
                <a:solidFill>
                  <a:srgbClr val="1747F3"/>
                </a:solidFill>
                <a:effectLst/>
              </a:rPr>
              <a:t> </a:t>
            </a:r>
            <a:endParaRPr lang="en-US" altLang="ja-JP" sz="4000" b="1" dirty="0">
              <a:solidFill>
                <a:srgbClr val="1747F3"/>
              </a:solidFill>
              <a:latin typeface="Times New Roman"/>
              <a:cs typeface="Times New Roman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971365-D631-87B4-2539-2BD5FEE36FFB}"/>
              </a:ext>
            </a:extLst>
          </p:cNvPr>
          <p:cNvSpPr txBox="1"/>
          <p:nvPr/>
        </p:nvSpPr>
        <p:spPr>
          <a:xfrm>
            <a:off x="2670192" y="474111"/>
            <a:ext cx="56069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 kA Cables at 18 T and 20 K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C55E1C0-6819-C79F-8D05-ECB788EE4246}"/>
              </a:ext>
            </a:extLst>
          </p:cNvPr>
          <p:cNvSpPr txBox="1"/>
          <p:nvPr/>
        </p:nvSpPr>
        <p:spPr>
          <a:xfrm>
            <a:off x="5031228" y="4139504"/>
            <a:ext cx="2928494" cy="4751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 Density  </a:t>
            </a:r>
            <a:r>
              <a:rPr lang="en-US" sz="24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sz="14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C009FBE-5921-2B87-6176-F7B917981C74}"/>
              </a:ext>
            </a:extLst>
          </p:cNvPr>
          <p:cNvSpPr txBox="1"/>
          <p:nvPr/>
        </p:nvSpPr>
        <p:spPr>
          <a:xfrm>
            <a:off x="8999913" y="2758391"/>
            <a:ext cx="26154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 Cooling channel space</a:t>
            </a:r>
          </a:p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of 4 mm x 4 mm is added.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CFDBB709-9BC1-63BE-4A44-F16CD5FC3D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2964" y="5187996"/>
            <a:ext cx="403590" cy="1029021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E0752C5F-75ED-8B75-798B-12CE140A88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7715" y="5055430"/>
            <a:ext cx="324026" cy="1156184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CDB71394-32D9-50EC-34BC-AD309FBB4C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10249" y="4930325"/>
            <a:ext cx="281204" cy="128004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E27BDCF-4FAF-8467-8C21-224FD73BC10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66147" y="5324527"/>
            <a:ext cx="510457" cy="86777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4954F18-2DD5-F629-A30E-25D1CEF3CA7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31575" y="5443144"/>
            <a:ext cx="807296" cy="80729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8852200-1D24-304F-AC08-FBB6605E28A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62301" y="5513258"/>
            <a:ext cx="687603" cy="69140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68F2386-793C-BC7A-4118-AD0A9AA5614B}"/>
              </a:ext>
            </a:extLst>
          </p:cNvPr>
          <p:cNvSpPr txBox="1"/>
          <p:nvPr/>
        </p:nvSpPr>
        <p:spPr>
          <a:xfrm>
            <a:off x="8956200" y="1256170"/>
            <a:ext cx="2390398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2060"/>
                </a:solidFill>
                <a:latin typeface="Times New Roman" panose="02020603050405020304" pitchFamily="18" charset="0"/>
              </a:rPr>
              <a:t>REBCO Tape: 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600" dirty="0">
                <a:solidFill>
                  <a:srgbClr val="002060"/>
                </a:solidFill>
                <a:latin typeface="Times New Roman" panose="02020603050405020304" pitchFamily="18" charset="0"/>
              </a:rPr>
              <a:t>  </a:t>
            </a:r>
            <a:r>
              <a:rPr lang="en-US" altLang="en-US" sz="1600" b="1" dirty="0">
                <a:solidFill>
                  <a:srgbClr val="00B050"/>
                </a:solidFill>
                <a:latin typeface="Times New Roman" panose="02020603050405020304" pitchFamily="18" charset="0"/>
              </a:rPr>
              <a:t>4 mm wide</a:t>
            </a:r>
            <a:r>
              <a:rPr lang="en-US" altLang="en-US" sz="1600" dirty="0">
                <a:solidFill>
                  <a:srgbClr val="002060"/>
                </a:solidFill>
                <a:latin typeface="Times New Roman" panose="02020603050405020304" pitchFamily="18" charset="0"/>
              </a:rPr>
              <a:t>, 90 </a:t>
            </a:r>
            <a:r>
              <a:rPr lang="en-US" altLang="en-US" sz="1600" dirty="0">
                <a:solidFill>
                  <a:srgbClr val="002060"/>
                </a:solidFill>
                <a:latin typeface="Symbol" pitchFamily="2" charset="2"/>
              </a:rPr>
              <a:t>m</a:t>
            </a:r>
            <a:r>
              <a:rPr lang="en-US" altLang="en-US" sz="1600" dirty="0">
                <a:solidFill>
                  <a:srgbClr val="002060"/>
                </a:solidFill>
                <a:latin typeface="Times New Roman" panose="02020603050405020304" pitchFamily="18" charset="0"/>
              </a:rPr>
              <a:t>m thick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600" dirty="0">
                <a:solidFill>
                  <a:srgbClr val="002060"/>
                </a:solidFill>
                <a:latin typeface="Times New Roman" panose="02020603050405020304" pitchFamily="18" charset="0"/>
              </a:rPr>
              <a:t>  </a:t>
            </a:r>
            <a:r>
              <a:rPr lang="en-US" altLang="en-US" sz="1600" i="1" dirty="0">
                <a:solidFill>
                  <a:srgbClr val="002060"/>
                </a:solidFill>
                <a:latin typeface="Times New Roman" panose="02020603050405020304" pitchFamily="18" charset="0"/>
              </a:rPr>
              <a:t>Ic</a:t>
            </a:r>
            <a:r>
              <a:rPr lang="en-US" altLang="en-US" sz="1600" dirty="0">
                <a:solidFill>
                  <a:srgbClr val="002060"/>
                </a:solidFill>
                <a:latin typeface="Times New Roman" panose="02020603050405020304" pitchFamily="18" charset="0"/>
              </a:rPr>
              <a:t> = 150 A at 18 T,  20 K)</a:t>
            </a:r>
          </a:p>
          <a:p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840509A-0616-A53B-C703-239A0BCA7955}"/>
              </a:ext>
            </a:extLst>
          </p:cNvPr>
          <p:cNvSpPr/>
          <p:nvPr/>
        </p:nvSpPr>
        <p:spPr>
          <a:xfrm>
            <a:off x="1117023" y="2960584"/>
            <a:ext cx="7882891" cy="172996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4D3DAAA-CDFA-CD15-DB86-A685FD0B7D6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72269" y="975262"/>
            <a:ext cx="7772400" cy="3051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5155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1AA593-E1C8-EC20-6E7A-B5404191F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80297" y="6492875"/>
            <a:ext cx="902646" cy="365125"/>
          </a:xfrm>
        </p:spPr>
        <p:txBody>
          <a:bodyPr/>
          <a:lstStyle/>
          <a:p>
            <a:pPr>
              <a:defRPr/>
            </a:pPr>
            <a:fld id="{87D4ACEA-6299-DE4A-A3E9-13524CC24530}" type="slidenum">
              <a:rPr lang="ja-JP" altLang="en-US" smtClean="0"/>
              <a:pPr>
                <a:defRPr/>
              </a:pPr>
              <a:t>11</a:t>
            </a:fld>
            <a:endParaRPr lang="ja-JP" alt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2C0438F-5DA9-FC0C-37AF-01E6EEB9CBC8}"/>
              </a:ext>
            </a:extLst>
          </p:cNvPr>
          <p:cNvSpPr txBox="1">
            <a:spLocks/>
          </p:cNvSpPr>
          <p:nvPr/>
        </p:nvSpPr>
        <p:spPr bwMode="auto">
          <a:xfrm>
            <a:off x="-75221" y="13445"/>
            <a:ext cx="12192000" cy="82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sz="4400" b="1" dirty="0">
                <a:solidFill>
                  <a:srgbClr val="2C5CE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Characteristics</a:t>
            </a:r>
            <a:r>
              <a:rPr lang="en-US" altLang="en-US" sz="4400" b="1" dirty="0">
                <a:solidFill>
                  <a:srgbClr val="2C5CED"/>
                </a:solidFill>
                <a:latin typeface="Times New Roman" panose="02020603050405020304" pitchFamily="18" charset="0"/>
              </a:rPr>
              <a:t> of FReTC (cont’d)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CAEF0C81-BF46-E0DA-1CFD-3E59F0EC600C}"/>
              </a:ext>
            </a:extLst>
          </p:cNvPr>
          <p:cNvGrpSpPr/>
          <p:nvPr/>
        </p:nvGrpSpPr>
        <p:grpSpPr>
          <a:xfrm flipH="1">
            <a:off x="8183224" y="3360238"/>
            <a:ext cx="2788203" cy="2559970"/>
            <a:chOff x="9435232" y="1394236"/>
            <a:chExt cx="2016793" cy="3082525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6B50F6B4-8DB7-F093-9757-9BA124BEEE2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9102288" y="2127024"/>
              <a:ext cx="3082525" cy="1616949"/>
            </a:xfrm>
            <a:prstGeom prst="rect">
              <a:avLst/>
            </a:prstGeom>
          </p:spPr>
        </p:pic>
        <p:sp>
          <p:nvSpPr>
            <p:cNvPr id="27" name="Down Arrow 26">
              <a:extLst>
                <a:ext uri="{FF2B5EF4-FFF2-40B4-BE49-F238E27FC236}">
                  <a16:creationId xmlns:a16="http://schemas.microsoft.com/office/drawing/2014/main" id="{23E46C53-CEC9-8CDB-B47F-3C704C129775}"/>
                </a:ext>
              </a:extLst>
            </p:cNvPr>
            <p:cNvSpPr/>
            <p:nvPr/>
          </p:nvSpPr>
          <p:spPr>
            <a:xfrm rot="16200000">
              <a:off x="9435373" y="2211419"/>
              <a:ext cx="749340" cy="749621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4" name="TextBox 10">
            <a:extLst>
              <a:ext uri="{FF2B5EF4-FFF2-40B4-BE49-F238E27FC236}">
                <a16:creationId xmlns:a16="http://schemas.microsoft.com/office/drawing/2014/main" id="{4204A24E-3756-327F-5F86-037D4DE399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68667" y="1200768"/>
            <a:ext cx="370884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b="1" dirty="0">
                <a:solidFill>
                  <a:srgbClr val="00B0F0"/>
                </a:solidFill>
                <a:latin typeface="Times New Roman" panose="02020603050405020304" pitchFamily="18" charset="0"/>
              </a:rPr>
              <a:t>Transverse forces </a:t>
            </a: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F22E6515-3BE8-6B54-0DFF-74F9A17C569F}"/>
              </a:ext>
            </a:extLst>
          </p:cNvPr>
          <p:cNvSpPr txBox="1">
            <a:spLocks/>
          </p:cNvSpPr>
          <p:nvPr/>
        </p:nvSpPr>
        <p:spPr bwMode="auto">
          <a:xfrm>
            <a:off x="7563676" y="2124604"/>
            <a:ext cx="5420778" cy="687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Good structure </a:t>
            </a:r>
            <a:r>
              <a:rPr lang="en-US" sz="22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supports </a:t>
            </a:r>
            <a:r>
              <a:rPr lang="en-US" altLang="en-US" sz="2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against electromagnetic transverse forces.</a:t>
            </a:r>
          </a:p>
        </p:txBody>
      </p:sp>
      <p:sp>
        <p:nvSpPr>
          <p:cNvPr id="34" name="TextBox 10">
            <a:extLst>
              <a:ext uri="{FF2B5EF4-FFF2-40B4-BE49-F238E27FC236}">
                <a16:creationId xmlns:a16="http://schemas.microsoft.com/office/drawing/2014/main" id="{84262785-C0E5-D373-E032-ADDB57A4D3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75221" y="944771"/>
            <a:ext cx="707568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b="1" dirty="0">
                <a:solidFill>
                  <a:srgbClr val="00B0F0"/>
                </a:solidFill>
                <a:latin typeface="Times New Roman" panose="02020603050405020304" pitchFamily="18" charset="0"/>
              </a:rPr>
              <a:t>CICC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b="1" dirty="0">
                <a:solidFill>
                  <a:srgbClr val="00B0F0"/>
                </a:solidFill>
                <a:latin typeface="Times New Roman" panose="02020603050405020304" pitchFamily="18" charset="0"/>
              </a:rPr>
              <a:t>(Cable-In-Conduit Conductor)</a:t>
            </a:r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CA12B0AB-3EFF-1633-088A-6B601708DAB3}"/>
              </a:ext>
            </a:extLst>
          </p:cNvPr>
          <p:cNvSpPr txBox="1">
            <a:spLocks/>
          </p:cNvSpPr>
          <p:nvPr/>
        </p:nvSpPr>
        <p:spPr bwMode="auto">
          <a:xfrm>
            <a:off x="824579" y="2627809"/>
            <a:ext cx="2081287" cy="415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Direct cooling </a:t>
            </a:r>
          </a:p>
        </p:txBody>
      </p:sp>
      <p:pic>
        <p:nvPicPr>
          <p:cNvPr id="37" name="Picture 5">
            <a:extLst>
              <a:ext uri="{FF2B5EF4-FFF2-40B4-BE49-F238E27FC236}">
                <a16:creationId xmlns:a16="http://schemas.microsoft.com/office/drawing/2014/main" id="{D994C1BD-BDEC-AEC1-063C-46EF1746A0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072" y="3614202"/>
            <a:ext cx="2405960" cy="1252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6">
            <a:extLst>
              <a:ext uri="{FF2B5EF4-FFF2-40B4-BE49-F238E27FC236}">
                <a16:creationId xmlns:a16="http://schemas.microsoft.com/office/drawing/2014/main" id="{3CA0339C-A9E0-BC1E-71E9-785D43AB7E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2246" y="3629053"/>
            <a:ext cx="3297731" cy="125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Title 1">
            <a:extLst>
              <a:ext uri="{FF2B5EF4-FFF2-40B4-BE49-F238E27FC236}">
                <a16:creationId xmlns:a16="http://schemas.microsoft.com/office/drawing/2014/main" id="{018A454D-5F52-7CB9-FAC7-FAEA9E2FE6F1}"/>
              </a:ext>
            </a:extLst>
          </p:cNvPr>
          <p:cNvSpPr txBox="1">
            <a:spLocks/>
          </p:cNvSpPr>
          <p:nvPr/>
        </p:nvSpPr>
        <p:spPr bwMode="auto">
          <a:xfrm>
            <a:off x="3612978" y="2679751"/>
            <a:ext cx="2802503" cy="415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Conduction cooling </a:t>
            </a:r>
          </a:p>
        </p:txBody>
      </p:sp>
    </p:spTree>
    <p:extLst>
      <p:ext uri="{BB962C8B-B14F-4D97-AF65-F5344CB8AC3E}">
        <p14:creationId xmlns:p14="http://schemas.microsoft.com/office/powerpoint/2010/main" val="27309485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C41A2AD-38A3-25C5-C43E-9758B33FA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7200" y="6492875"/>
            <a:ext cx="2844800" cy="365125"/>
          </a:xfrm>
        </p:spPr>
        <p:txBody>
          <a:bodyPr/>
          <a:lstStyle/>
          <a:p>
            <a:pPr>
              <a:defRPr/>
            </a:pPr>
            <a:fld id="{87D4ACEA-6299-DE4A-A3E9-13524CC24530}" type="slidenum">
              <a:rPr lang="ja-JP" altLang="en-US" smtClean="0"/>
              <a:pPr>
                <a:defRPr/>
              </a:pPr>
              <a:t>12</a:t>
            </a:fld>
            <a:endParaRPr lang="ja-JP" alt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201921D-106F-EB16-D627-1CFCF4E31071}"/>
              </a:ext>
            </a:extLst>
          </p:cNvPr>
          <p:cNvSpPr txBox="1">
            <a:spLocks/>
          </p:cNvSpPr>
          <p:nvPr/>
        </p:nvSpPr>
        <p:spPr bwMode="auto">
          <a:xfrm>
            <a:off x="0" y="1357058"/>
            <a:ext cx="5562031" cy="797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b="1" dirty="0">
                <a:solidFill>
                  <a:srgbClr val="FF0000"/>
                </a:solidFill>
                <a:latin typeface="Times New Roman" panose="02020603050405020304" pitchFamily="18" charset="0"/>
              </a:rPr>
              <a:t>Typical Rutherford-type cables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17C35415-76C6-33FF-CC7C-999833728DA4}"/>
              </a:ext>
            </a:extLst>
          </p:cNvPr>
          <p:cNvSpPr txBox="1">
            <a:spLocks/>
          </p:cNvSpPr>
          <p:nvPr/>
        </p:nvSpPr>
        <p:spPr bwMode="auto">
          <a:xfrm>
            <a:off x="-47639" y="-55218"/>
            <a:ext cx="12192000" cy="1470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sz="4400" b="1" dirty="0">
                <a:solidFill>
                  <a:srgbClr val="2C5CE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Differences of FReTC from other REBCO Rutherford-type cables</a:t>
            </a:r>
            <a:endParaRPr lang="en-US" altLang="en-US" sz="4400" b="1" dirty="0">
              <a:solidFill>
                <a:srgbClr val="2C5CED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5" name="Picture 1">
            <a:extLst>
              <a:ext uri="{FF2B5EF4-FFF2-40B4-BE49-F238E27FC236}">
                <a16:creationId xmlns:a16="http://schemas.microsoft.com/office/drawing/2014/main" id="{741857BA-115D-95B0-9B43-6D6606C68A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469" y="2360222"/>
            <a:ext cx="1697185" cy="785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55D8931-34D8-DDEE-50AF-21F19873462F}"/>
              </a:ext>
            </a:extLst>
          </p:cNvPr>
          <p:cNvSpPr txBox="1">
            <a:spLocks/>
          </p:cNvSpPr>
          <p:nvPr/>
        </p:nvSpPr>
        <p:spPr bwMode="auto">
          <a:xfrm>
            <a:off x="-47639" y="3124381"/>
            <a:ext cx="2578124" cy="315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ja-JP" sz="2000" b="1" dirty="0">
                <a:latin typeface="Times New Roman" panose="02020603050405020304" pitchFamily="18" charset="0"/>
              </a:rPr>
              <a:t>Roebel Cable</a:t>
            </a:r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0C2559E0-8105-BC50-07AB-7DF9F93A55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428" y="3834916"/>
            <a:ext cx="2156509" cy="1399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8">
            <a:extLst>
              <a:ext uri="{FF2B5EF4-FFF2-40B4-BE49-F238E27FC236}">
                <a16:creationId xmlns:a16="http://schemas.microsoft.com/office/drawing/2014/main" id="{659EE2FB-B2BE-A09C-7A10-FF3A65F992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1" t="15016" b="3091"/>
          <a:stretch>
            <a:fillRect/>
          </a:stretch>
        </p:blipFill>
        <p:spPr bwMode="auto">
          <a:xfrm>
            <a:off x="919627" y="5303658"/>
            <a:ext cx="920197" cy="429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33">
            <a:extLst>
              <a:ext uri="{FF2B5EF4-FFF2-40B4-BE49-F238E27FC236}">
                <a16:creationId xmlns:a16="http://schemas.microsoft.com/office/drawing/2014/main" id="{C26C4B01-0901-89CE-88A5-B758A3507C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1015" y="4718686"/>
            <a:ext cx="2156509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16 tapes x 20 strands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86E80FC-00EB-CF81-1226-8999BCA7E7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55506" y="3570365"/>
            <a:ext cx="1549434" cy="112604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61C71EF-A74F-D146-AD76-9EC2C2118AF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54859" y="5336247"/>
            <a:ext cx="2155689" cy="338554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C905A0B8-A930-7EF8-9716-7FA50012A56F}"/>
              </a:ext>
            </a:extLst>
          </p:cNvPr>
          <p:cNvSpPr txBox="1">
            <a:spLocks/>
          </p:cNvSpPr>
          <p:nvPr/>
        </p:nvSpPr>
        <p:spPr bwMode="auto">
          <a:xfrm>
            <a:off x="7711914" y="1252346"/>
            <a:ext cx="2470987" cy="797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4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FReTC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30CAA31-9582-18D8-EFDB-472BA86F0144}"/>
              </a:ext>
            </a:extLst>
          </p:cNvPr>
          <p:cNvGrpSpPr/>
          <p:nvPr/>
        </p:nvGrpSpPr>
        <p:grpSpPr>
          <a:xfrm>
            <a:off x="8150605" y="2663674"/>
            <a:ext cx="3718275" cy="1528548"/>
            <a:chOff x="6967666" y="3116510"/>
            <a:chExt cx="4225722" cy="1638007"/>
          </a:xfrm>
        </p:grpSpPr>
        <p:pic>
          <p:nvPicPr>
            <p:cNvPr id="15" name="Picture 1">
              <a:extLst>
                <a:ext uri="{FF2B5EF4-FFF2-40B4-BE49-F238E27FC236}">
                  <a16:creationId xmlns:a16="http://schemas.microsoft.com/office/drawing/2014/main" id="{04C4B0E4-4C56-4904-F631-E7092F211C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67666" y="3286873"/>
              <a:ext cx="4225722" cy="14676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itle 1">
              <a:extLst>
                <a:ext uri="{FF2B5EF4-FFF2-40B4-BE49-F238E27FC236}">
                  <a16:creationId xmlns:a16="http://schemas.microsoft.com/office/drawing/2014/main" id="{C0246F06-5B17-69DE-7936-50A1B98C2344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9315524" y="4336965"/>
              <a:ext cx="1750488" cy="3484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000" b="1" dirty="0">
                  <a:solidFill>
                    <a:srgbClr val="FFFF00"/>
                  </a:solidFill>
                  <a:latin typeface="Times New Roman" panose="02020603050405020304" pitchFamily="18" charset="0"/>
                </a:rPr>
                <a:t>12 </a:t>
              </a:r>
              <a:r>
                <a:rPr lang="en-US" altLang="en-US" sz="1800" b="1" dirty="0">
                  <a:solidFill>
                    <a:srgbClr val="FFFF00"/>
                  </a:solidFill>
                  <a:latin typeface="Times New Roman" panose="02020603050405020304" pitchFamily="18" charset="0"/>
                </a:rPr>
                <a:t>sub-cables</a:t>
              </a:r>
            </a:p>
          </p:txBody>
        </p:sp>
        <p:sp>
          <p:nvSpPr>
            <p:cNvPr id="17" name="Title 1">
              <a:extLst>
                <a:ext uri="{FF2B5EF4-FFF2-40B4-BE49-F238E27FC236}">
                  <a16:creationId xmlns:a16="http://schemas.microsoft.com/office/drawing/2014/main" id="{269133F0-915F-7357-2C35-50B17DC74AE1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7046994" y="3116510"/>
              <a:ext cx="3305527" cy="687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000" b="1" dirty="0">
                  <a:solidFill>
                    <a:srgbClr val="FFFF00"/>
                  </a:solidFill>
                  <a:latin typeface="Times New Roman" panose="02020603050405020304" pitchFamily="18" charset="0"/>
                </a:rPr>
                <a:t>2 mm-60 tape FReTC</a:t>
              </a:r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8A2396A5-74A5-CA34-4D5C-DC4688E16C0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400000" flipH="1">
            <a:off x="5762481" y="2391561"/>
            <a:ext cx="2625868" cy="190047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B25D7FC-7B04-913E-3E01-32085EB6CD7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91094" y="3427948"/>
            <a:ext cx="1433412" cy="599241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5FA21A43-AA76-72A7-72F5-64CC31F1D0EE}"/>
              </a:ext>
            </a:extLst>
          </p:cNvPr>
          <p:cNvGrpSpPr/>
          <p:nvPr/>
        </p:nvGrpSpPr>
        <p:grpSpPr>
          <a:xfrm>
            <a:off x="3577321" y="2213190"/>
            <a:ext cx="1248164" cy="1113524"/>
            <a:chOff x="3977912" y="1900573"/>
            <a:chExt cx="2606677" cy="2358289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9D511102-FFF5-62CB-F7FC-EC35D51F86E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977912" y="1900573"/>
              <a:ext cx="2227757" cy="2358289"/>
            </a:xfrm>
            <a:prstGeom prst="rect">
              <a:avLst/>
            </a:prstGeom>
          </p:spPr>
        </p:pic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027C3CAB-B7FE-5D5E-C6B6-8D44613B1973}"/>
                </a:ext>
              </a:extLst>
            </p:cNvPr>
            <p:cNvSpPr/>
            <p:nvPr/>
          </p:nvSpPr>
          <p:spPr>
            <a:xfrm rot="1468456">
              <a:off x="4899103" y="1917804"/>
              <a:ext cx="1478875" cy="16872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BE55ED03-55B2-8B90-DDC1-0CAD27C93178}"/>
                </a:ext>
              </a:extLst>
            </p:cNvPr>
            <p:cNvSpPr/>
            <p:nvPr/>
          </p:nvSpPr>
          <p:spPr>
            <a:xfrm rot="19683124">
              <a:off x="5105714" y="3924508"/>
              <a:ext cx="1478875" cy="16872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Title 1">
            <a:extLst>
              <a:ext uri="{FF2B5EF4-FFF2-40B4-BE49-F238E27FC236}">
                <a16:creationId xmlns:a16="http://schemas.microsoft.com/office/drawing/2014/main" id="{36994DFE-9ECD-8251-D3C7-701861656FAB}"/>
              </a:ext>
            </a:extLst>
          </p:cNvPr>
          <p:cNvSpPr txBox="1">
            <a:spLocks/>
          </p:cNvSpPr>
          <p:nvPr/>
        </p:nvSpPr>
        <p:spPr bwMode="auto">
          <a:xfrm>
            <a:off x="5801936" y="4591262"/>
            <a:ext cx="6390063" cy="1470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Full-size cable fabrication from tape spools.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n-US" altLang="en-US" sz="8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en-US" altLang="en-US" sz="8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 b="1" u="sng" dirty="0">
                <a:solidFill>
                  <a:srgbClr val="FF0000"/>
                </a:solidFill>
                <a:latin typeface="Times New Roman" panose="02020603050405020304" pitchFamily="18" charset="0"/>
              </a:rPr>
              <a:t>All tapes face the former surface</a:t>
            </a:r>
            <a:r>
              <a:rPr lang="en-US" altLang="en-US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.  </a:t>
            </a:r>
          </a:p>
        </p:txBody>
      </p:sp>
    </p:spTree>
    <p:extLst>
      <p:ext uri="{BB962C8B-B14F-4D97-AF65-F5344CB8AC3E}">
        <p14:creationId xmlns:p14="http://schemas.microsoft.com/office/powerpoint/2010/main" val="11247134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Box 1">
            <a:extLst>
              <a:ext uri="{FF2B5EF4-FFF2-40B4-BE49-F238E27FC236}">
                <a16:creationId xmlns:a16="http://schemas.microsoft.com/office/drawing/2014/main" id="{E78398A9-75D8-464C-8856-29B49390C9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1359" y="1136970"/>
            <a:ext cx="11390622" cy="5706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>
              <a:spcBef>
                <a:spcPct val="0"/>
              </a:spcBef>
              <a:buNone/>
            </a:pPr>
            <a:endParaRPr lang="en-US" altLang="en-US" sz="2200" dirty="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n-US" altLang="en-US" b="1" dirty="0">
                <a:latin typeface="Times New Roman" panose="02020603050405020304" pitchFamily="18" charset="0"/>
              </a:rPr>
              <a:t>REBCO Rutherford-type cabling of </a:t>
            </a:r>
            <a:r>
              <a:rPr lang="en-US" altLang="en-US" b="1" dirty="0">
                <a:solidFill>
                  <a:srgbClr val="FF0000"/>
                </a:solidFill>
                <a:latin typeface="Times New Roman" panose="02020603050405020304" pitchFamily="18" charset="0"/>
              </a:rPr>
              <a:t>FReTC</a:t>
            </a:r>
            <a:r>
              <a:rPr lang="en-US" altLang="en-US" b="1" dirty="0">
                <a:latin typeface="Times New Roman" panose="02020603050405020304" pitchFamily="18" charset="0"/>
              </a:rPr>
              <a:t> could provide </a:t>
            </a:r>
            <a:r>
              <a:rPr lang="en-US" altLang="en-US" b="1" dirty="0">
                <a:solidFill>
                  <a:srgbClr val="00B050"/>
                </a:solidFill>
                <a:latin typeface="Times New Roman" panose="02020603050405020304" pitchFamily="18" charset="0"/>
              </a:rPr>
              <a:t>cost-effective</a:t>
            </a:r>
            <a:r>
              <a:rPr lang="en-US" altLang="en-US" b="1" dirty="0">
                <a:latin typeface="Times New Roman" panose="02020603050405020304" pitchFamily="18" charset="0"/>
              </a:rPr>
              <a:t> high-current cables.</a:t>
            </a:r>
          </a:p>
          <a:p>
            <a:pPr>
              <a:spcBef>
                <a:spcPct val="0"/>
              </a:spcBef>
            </a:pPr>
            <a:endParaRPr lang="en-US" altLang="en-US" sz="2400" b="1" dirty="0">
              <a:latin typeface="Times New Roman" panose="02020603050405020304" pitchFamily="18" charset="0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2400" b="1" dirty="0">
                <a:latin typeface="Times New Roman" panose="02020603050405020304" pitchFamily="18" charset="0"/>
              </a:rPr>
              <a:t>       </a:t>
            </a:r>
            <a:r>
              <a:rPr lang="en-US" altLang="en-US" sz="2800" b="1" dirty="0">
                <a:latin typeface="Times New Roman" panose="02020603050405020304" pitchFamily="18" charset="0"/>
              </a:rPr>
              <a:t> </a:t>
            </a:r>
            <a:r>
              <a:rPr lang="en-US" altLang="en-US" sz="3000" b="1" dirty="0">
                <a:latin typeface="Times New Roman" panose="02020603050405020304" pitchFamily="18" charset="0"/>
              </a:rPr>
              <a:t>- Mechanical support structure against electro-mechanical forces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3000" b="1" dirty="0">
                <a:latin typeface="Times New Roman" panose="02020603050405020304" pitchFamily="18" charset="0"/>
              </a:rPr>
              <a:t>       - Easy fabrication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3000" b="1" dirty="0">
                <a:latin typeface="Times New Roman" panose="02020603050405020304" pitchFamily="18" charset="0"/>
              </a:rPr>
              <a:t>       - Minimizing AC losses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3000" dirty="0">
                <a:latin typeface="Times New Roman" panose="02020603050405020304" pitchFamily="18" charset="0"/>
              </a:rPr>
              <a:t>       </a:t>
            </a:r>
            <a:r>
              <a:rPr lang="en-US" altLang="en-US" sz="3000" b="1" dirty="0">
                <a:latin typeface="Times New Roman" panose="02020603050405020304" pitchFamily="18" charset="0"/>
              </a:rPr>
              <a:t>- Design flexibility 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3000" b="1" dirty="0">
                <a:latin typeface="Times New Roman" panose="02020603050405020304" pitchFamily="18" charset="0"/>
              </a:rPr>
              <a:t>       - Excellent tape usage</a:t>
            </a:r>
          </a:p>
          <a:p>
            <a:pPr marL="0" indent="0">
              <a:spcBef>
                <a:spcPct val="0"/>
              </a:spcBef>
              <a:buNone/>
            </a:pPr>
            <a:endParaRPr lang="en-US" altLang="en-US" sz="3000" b="1" dirty="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endParaRPr lang="en-US" sz="2200" b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2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819" name="Title 1">
            <a:extLst>
              <a:ext uri="{FF2B5EF4-FFF2-40B4-BE49-F238E27FC236}">
                <a16:creationId xmlns:a16="http://schemas.microsoft.com/office/drawing/2014/main" id="{D268003E-CB9C-6642-B470-EBC2EA76D4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89330" y="390371"/>
            <a:ext cx="12192000" cy="47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5400" b="1" dirty="0">
                <a:solidFill>
                  <a:srgbClr val="2C5CED"/>
                </a:solidFill>
                <a:latin typeface="Times New Roman" panose="02020603050405020304" pitchFamily="18" charset="0"/>
              </a:rPr>
              <a:t>Summary</a:t>
            </a:r>
            <a:endParaRPr lang="en-US" altLang="ja-JP" sz="5400" b="1" dirty="0">
              <a:solidFill>
                <a:srgbClr val="2C5CED"/>
              </a:solidFill>
              <a:latin typeface="Times New Roman" panose="02020603050405020304" pitchFamily="18" charset="0"/>
            </a:endParaRPr>
          </a:p>
        </p:txBody>
      </p:sp>
      <p:sp>
        <p:nvSpPr>
          <p:cNvPr id="34820" name="Slide Number Placeholder 2">
            <a:extLst>
              <a:ext uri="{FF2B5EF4-FFF2-40B4-BE49-F238E27FC236}">
                <a16:creationId xmlns:a16="http://schemas.microsoft.com/office/drawing/2014/main" id="{5CA473C4-B700-C342-AE90-A71B9696A33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347200" y="6492875"/>
            <a:ext cx="28448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17A45E7-989F-7F4E-A9F0-EAD13C33C3BB}" type="slidenum">
              <a:rPr lang="ja-JP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13</a:t>
            </a:fld>
            <a:endParaRPr lang="ja-JP" altLang="en-US" sz="1200">
              <a:solidFill>
                <a:srgbClr val="898989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E589C5A-4C1F-6FD0-2939-9AEE99B30ABB}"/>
              </a:ext>
            </a:extLst>
          </p:cNvPr>
          <p:cNvSpPr txBox="1"/>
          <p:nvPr/>
        </p:nvSpPr>
        <p:spPr>
          <a:xfrm>
            <a:off x="1361040" y="5428642"/>
            <a:ext cx="31988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Need more work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70C055-5151-7846-B50C-6CE859770C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15714"/>
            <a:ext cx="12036358" cy="857250"/>
          </a:xfrm>
        </p:spPr>
        <p:txBody>
          <a:bodyPr/>
          <a:lstStyle/>
          <a:p>
            <a:pPr eaLnBrk="1" hangingPunct="1"/>
            <a:r>
              <a:rPr lang="en-US" b="1" dirty="0">
                <a:latin typeface="Times New Roman" charset="0"/>
                <a:ea typeface="ＭＳ Ｐゴシック" charset="0"/>
                <a:cs typeface="Times New Roman" charset="0"/>
              </a:rPr>
              <a:t>Thank you for your attention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97E3242-C3C4-D14B-8BB7-EFD6C1057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9358" y="6424444"/>
            <a:ext cx="2743200" cy="365125"/>
          </a:xfrm>
        </p:spPr>
        <p:txBody>
          <a:bodyPr/>
          <a:lstStyle/>
          <a:p>
            <a:fld id="{4E42A85C-0A33-9F41-83D4-0CBFEAA484BB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06693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C41A2AD-38A3-25C5-C43E-9758B33FA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7200" y="6492875"/>
            <a:ext cx="2844800" cy="365125"/>
          </a:xfrm>
        </p:spPr>
        <p:txBody>
          <a:bodyPr/>
          <a:lstStyle/>
          <a:p>
            <a:pPr>
              <a:defRPr/>
            </a:pPr>
            <a:fld id="{87D4ACEA-6299-DE4A-A3E9-13524CC24530}" type="slidenum">
              <a:rPr lang="ja-JP" altLang="en-US" smtClean="0"/>
              <a:pPr>
                <a:defRPr/>
              </a:pPr>
              <a:t>2</a:t>
            </a:fld>
            <a:endParaRPr lang="ja-JP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AC521F6-1F0B-1320-5D42-495CE7A2C14C}"/>
              </a:ext>
            </a:extLst>
          </p:cNvPr>
          <p:cNvSpPr txBox="1"/>
          <p:nvPr/>
        </p:nvSpPr>
        <p:spPr>
          <a:xfrm>
            <a:off x="2229205" y="735548"/>
            <a:ext cx="7001881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 REBCO Rutherford-Type Cable Review</a:t>
            </a:r>
          </a:p>
          <a:p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FReTC</a:t>
            </a:r>
          </a:p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FReTC cabling:    </a:t>
            </a:r>
            <a:r>
              <a:rPr lang="en-US" altLang="en-US" sz="2400" b="1" i="1" dirty="0">
                <a:latin typeface="Times New Roman" panose="02020603050405020304" pitchFamily="18" charset="0"/>
              </a:rPr>
              <a:t>Method I</a:t>
            </a:r>
          </a:p>
          <a:p>
            <a:pPr lvl="1" algn="l">
              <a:defRPr/>
            </a:pPr>
            <a:r>
              <a:rPr lang="en-US" altLang="en-US" sz="2400" b="1" i="1" dirty="0">
                <a:latin typeface="Times New Roman" panose="02020603050405020304" pitchFamily="18" charset="0"/>
              </a:rPr>
              <a:t>	                         </a:t>
            </a:r>
            <a:r>
              <a:rPr lang="en-US" altLang="en-US" sz="2400" b="1" i="1" dirty="0">
                <a:solidFill>
                  <a:srgbClr val="FF0000"/>
                </a:solidFill>
                <a:latin typeface="Times New Roman" panose="02020603050405020304" pitchFamily="18" charset="0"/>
              </a:rPr>
              <a:t>Method II</a:t>
            </a:r>
          </a:p>
          <a:p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FReTC </a:t>
            </a:r>
            <a:r>
              <a:rPr 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Fabrication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Device</a:t>
            </a:r>
          </a:p>
          <a:p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FReTC Characteristics: </a:t>
            </a:r>
          </a:p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Current density, hysteresis loss, and bending</a:t>
            </a:r>
          </a:p>
          <a:p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Summary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53AF5ED-9896-70D7-3F8C-4A3151CEBB76}"/>
              </a:ext>
            </a:extLst>
          </p:cNvPr>
          <p:cNvSpPr txBox="1">
            <a:spLocks/>
          </p:cNvSpPr>
          <p:nvPr/>
        </p:nvSpPr>
        <p:spPr bwMode="auto">
          <a:xfrm>
            <a:off x="4371975" y="121186"/>
            <a:ext cx="3448050" cy="61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r>
              <a:rPr lang="en-US" altLang="ja-JP" sz="4800" b="1" dirty="0">
                <a:solidFill>
                  <a:srgbClr val="1747F3"/>
                </a:solidFill>
                <a:latin typeface="Times New Roman" charset="0"/>
                <a:ea typeface="ＭＳ Ｐゴシック" charset="0"/>
                <a:cs typeface="Times New Roman" charset="0"/>
              </a:rPr>
              <a:t>Outline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ED8ABF5-A735-B257-4FDE-A303908918B5}"/>
              </a:ext>
            </a:extLst>
          </p:cNvPr>
          <p:cNvSpPr txBox="1"/>
          <p:nvPr/>
        </p:nvSpPr>
        <p:spPr>
          <a:xfrm>
            <a:off x="10151846" y="1981947"/>
            <a:ext cx="1034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FReTC</a:t>
            </a:r>
          </a:p>
        </p:txBody>
      </p:sp>
    </p:spTree>
    <p:extLst>
      <p:ext uri="{BB962C8B-B14F-4D97-AF65-F5344CB8AC3E}">
        <p14:creationId xmlns:p14="http://schemas.microsoft.com/office/powerpoint/2010/main" val="32036503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>
            <a:extLst>
              <a:ext uri="{FF2B5EF4-FFF2-40B4-BE49-F238E27FC236}">
                <a16:creationId xmlns:a16="http://schemas.microsoft.com/office/drawing/2014/main" id="{6C73AAC9-7764-5A45-9B47-101E9D04FF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56455"/>
            <a:ext cx="12148270" cy="500063"/>
          </a:xfrm>
        </p:spPr>
        <p:txBody>
          <a:bodyPr/>
          <a:lstStyle/>
          <a:p>
            <a:r>
              <a:rPr lang="en-US" altLang="en-US" sz="4000" b="1" dirty="0">
                <a:solidFill>
                  <a:srgbClr val="1747F3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rPr>
              <a:t>REBCO Rutherford-Type Cable Review</a:t>
            </a:r>
          </a:p>
        </p:txBody>
      </p:sp>
      <p:pic>
        <p:nvPicPr>
          <p:cNvPr id="19465" name="Picture 1">
            <a:extLst>
              <a:ext uri="{FF2B5EF4-FFF2-40B4-BE49-F238E27FC236}">
                <a16:creationId xmlns:a16="http://schemas.microsoft.com/office/drawing/2014/main" id="{24A688C9-3591-3B4D-A381-50401F5F4A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265" y="2225288"/>
            <a:ext cx="1697185" cy="785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B1E225C6-0307-D347-80E4-266E681442D3}"/>
              </a:ext>
            </a:extLst>
          </p:cNvPr>
          <p:cNvSpPr/>
          <p:nvPr/>
        </p:nvSpPr>
        <p:spPr>
          <a:xfrm>
            <a:off x="73049" y="3630166"/>
            <a:ext cx="4169564" cy="50164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472" name="Rectangle 11">
            <a:extLst>
              <a:ext uri="{FF2B5EF4-FFF2-40B4-BE49-F238E27FC236}">
                <a16:creationId xmlns:a16="http://schemas.microsoft.com/office/drawing/2014/main" id="{C4F77803-86F3-F747-B560-D41EAE7DCC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063" y="4335335"/>
            <a:ext cx="240788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1400" dirty="0">
                <a:latin typeface="Times New Roman" panose="02020603050405020304" pitchFamily="18" charset="0"/>
              </a:rPr>
              <a:t>A. Kario et al., </a:t>
            </a:r>
            <a:r>
              <a:rPr lang="en-US" altLang="ja-JP" sz="1400" i="1" dirty="0">
                <a:latin typeface="Times New Roman" panose="02020603050405020304" pitchFamily="18" charset="0"/>
              </a:rPr>
              <a:t>Supercond. Sci. Technol</a:t>
            </a:r>
            <a:r>
              <a:rPr lang="en-US" altLang="ja-JP" sz="1400" dirty="0">
                <a:latin typeface="Times New Roman" panose="02020603050405020304" pitchFamily="18" charset="0"/>
              </a:rPr>
              <a:t>., 26, 085019, 2013.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4D74822-26A7-BD40-AF6B-86E34A4A7C75}"/>
              </a:ext>
            </a:extLst>
          </p:cNvPr>
          <p:cNvSpPr/>
          <p:nvPr/>
        </p:nvSpPr>
        <p:spPr bwMode="auto">
          <a:xfrm>
            <a:off x="2157831" y="1625100"/>
            <a:ext cx="842408" cy="1822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476" name="Rettangolo 7">
            <a:extLst>
              <a:ext uri="{FF2B5EF4-FFF2-40B4-BE49-F238E27FC236}">
                <a16:creationId xmlns:a16="http://schemas.microsoft.com/office/drawing/2014/main" id="{ED66F0A4-1FD8-A040-B740-9E63DDADD1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63941" y="4375925"/>
            <a:ext cx="305056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200"/>
              </a:spcAft>
              <a:buFontTx/>
              <a:buNone/>
            </a:pPr>
            <a:r>
              <a:rPr lang="en-US" altLang="en-US" sz="1400" dirty="0">
                <a:latin typeface="Times New Roman" panose="02020603050405020304" pitchFamily="18" charset="0"/>
              </a:rPr>
              <a:t>D. Uglietti et al., </a:t>
            </a:r>
            <a:r>
              <a:rPr lang="en-US" altLang="en-US" sz="1400" i="1" dirty="0">
                <a:latin typeface="Times New Roman" panose="02020603050405020304" pitchFamily="18" charset="0"/>
              </a:rPr>
              <a:t>Supercond. Sci. Technol</a:t>
            </a:r>
            <a:r>
              <a:rPr lang="en-US" altLang="en-US" sz="1400" dirty="0">
                <a:latin typeface="Times New Roman" panose="02020603050405020304" pitchFamily="18" charset="0"/>
              </a:rPr>
              <a:t>., 28, 124005, 2015.</a:t>
            </a:r>
          </a:p>
        </p:txBody>
      </p:sp>
      <p:sp>
        <p:nvSpPr>
          <p:cNvPr id="19477" name="Rectangle 33">
            <a:extLst>
              <a:ext uri="{FF2B5EF4-FFF2-40B4-BE49-F238E27FC236}">
                <a16:creationId xmlns:a16="http://schemas.microsoft.com/office/drawing/2014/main" id="{09E172CC-8E9C-ED4F-8E50-C4DCFB2918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11156" y="1968322"/>
            <a:ext cx="2156509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 strands x 16 tapes, 60 kA at 12 T</a:t>
            </a:r>
          </a:p>
        </p:txBody>
      </p:sp>
      <p:sp>
        <p:nvSpPr>
          <p:cNvPr id="19462" name="Content Placeholder 2">
            <a:extLst>
              <a:ext uri="{FF2B5EF4-FFF2-40B4-BE49-F238E27FC236}">
                <a16:creationId xmlns:a16="http://schemas.microsoft.com/office/drawing/2014/main" id="{8E0D3022-4C9D-064D-8D8D-20C711FC6720}"/>
              </a:ext>
            </a:extLst>
          </p:cNvPr>
          <p:cNvSpPr txBox="1">
            <a:spLocks/>
          </p:cNvSpPr>
          <p:nvPr/>
        </p:nvSpPr>
        <p:spPr bwMode="auto">
          <a:xfrm>
            <a:off x="43686" y="1814169"/>
            <a:ext cx="2578124" cy="315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ja-JP" sz="2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Roebel Cable</a:t>
            </a:r>
          </a:p>
        </p:txBody>
      </p:sp>
      <p:sp>
        <p:nvSpPr>
          <p:cNvPr id="19473" name="Slide Number Placeholder 3">
            <a:extLst>
              <a:ext uri="{FF2B5EF4-FFF2-40B4-BE49-F238E27FC236}">
                <a16:creationId xmlns:a16="http://schemas.microsoft.com/office/drawing/2014/main" id="{B8F3CD81-CD8E-1740-B725-0D17306F755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11359514" y="6480175"/>
            <a:ext cx="832485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EEB1DAC-9911-514C-87CD-EE18E9A59E53}" type="slidenum">
              <a:rPr lang="ja-JP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ja-JP" altLang="en-US" sz="1200">
              <a:solidFill>
                <a:srgbClr val="898989"/>
              </a:solidFill>
            </a:endParaRPr>
          </a:p>
        </p:txBody>
      </p:sp>
      <p:pic>
        <p:nvPicPr>
          <p:cNvPr id="19466" name="Picture 3">
            <a:extLst>
              <a:ext uri="{FF2B5EF4-FFF2-40B4-BE49-F238E27FC236}">
                <a16:creationId xmlns:a16="http://schemas.microsoft.com/office/drawing/2014/main" id="{2A12D744-4F6A-2641-AC34-40256D9B9A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152" y="3094012"/>
            <a:ext cx="1669840" cy="1083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28">
            <a:extLst>
              <a:ext uri="{FF2B5EF4-FFF2-40B4-BE49-F238E27FC236}">
                <a16:creationId xmlns:a16="http://schemas.microsoft.com/office/drawing/2014/main" id="{20A86900-05DA-E73F-C526-705295B69A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1" t="15016" b="3091"/>
          <a:stretch>
            <a:fillRect/>
          </a:stretch>
        </p:blipFill>
        <p:spPr bwMode="auto">
          <a:xfrm>
            <a:off x="775007" y="1305025"/>
            <a:ext cx="1206803" cy="56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Rectangle 33">
            <a:extLst>
              <a:ext uri="{FF2B5EF4-FFF2-40B4-BE49-F238E27FC236}">
                <a16:creationId xmlns:a16="http://schemas.microsoft.com/office/drawing/2014/main" id="{D1BFC038-7BC9-CFEE-24F5-050AAA1E04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42879" y="2347733"/>
            <a:ext cx="302800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11 HTS-CroCo strands (each 20 x 6 mm W + 10 x 4 mm W tapes)  </a:t>
            </a:r>
          </a:p>
        </p:txBody>
      </p:sp>
      <p:sp>
        <p:nvSpPr>
          <p:cNvPr id="39" name="Rectangle 33">
            <a:extLst>
              <a:ext uri="{FF2B5EF4-FFF2-40B4-BE49-F238E27FC236}">
                <a16:creationId xmlns:a16="http://schemas.microsoft.com/office/drawing/2014/main" id="{55E548D9-6911-A770-FBF7-281E671066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60779" y="4204673"/>
            <a:ext cx="208058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None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W.H. Fietz et al.,</a:t>
            </a:r>
            <a:r>
              <a:rPr lang="en-US" altLang="en-US" sz="1400" dirty="0">
                <a:latin typeface="Times New Roman" panose="02020603050405020304" pitchFamily="18" charset="0"/>
              </a:rPr>
              <a:t> </a:t>
            </a:r>
            <a:r>
              <a:rPr lang="en-US" altLang="en-US" sz="1400" i="1" dirty="0">
                <a:latin typeface="Times New Roman" panose="02020603050405020304" pitchFamily="18" charset="0"/>
              </a:rPr>
              <a:t>IEEE Trans. Appl. Supercond</a:t>
            </a:r>
            <a:r>
              <a:rPr lang="en-US" altLang="en-US" sz="1400" dirty="0">
                <a:latin typeface="Times New Roman" panose="02020603050405020304" pitchFamily="18" charset="0"/>
              </a:rPr>
              <a:t>, 26, 4800705, 2016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8E3F120-DA7E-7C1B-F536-57D870BB827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64301" y="2904648"/>
            <a:ext cx="2272545" cy="1309952"/>
          </a:xfrm>
          <a:prstGeom prst="rect">
            <a:avLst/>
          </a:prstGeom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829347B6-230A-1C4C-793D-180CECC53963}"/>
              </a:ext>
            </a:extLst>
          </p:cNvPr>
          <p:cNvSpPr/>
          <p:nvPr/>
        </p:nvSpPr>
        <p:spPr>
          <a:xfrm>
            <a:off x="177629" y="3074785"/>
            <a:ext cx="195309" cy="2618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000C4FF-B7A1-F59B-AABF-7030E7563D57}"/>
              </a:ext>
            </a:extLst>
          </p:cNvPr>
          <p:cNvCxnSpPr>
            <a:cxnSpLocks/>
          </p:cNvCxnSpPr>
          <p:nvPr/>
        </p:nvCxnSpPr>
        <p:spPr>
          <a:xfrm>
            <a:off x="2655489" y="2101085"/>
            <a:ext cx="0" cy="259623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7" name="Picture 28">
            <a:extLst>
              <a:ext uri="{FF2B5EF4-FFF2-40B4-BE49-F238E27FC236}">
                <a16:creationId xmlns:a16="http://schemas.microsoft.com/office/drawing/2014/main" id="{07A9C6EE-BF39-62E9-1157-C47AFE55F7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1" t="15016" b="3091"/>
          <a:stretch>
            <a:fillRect/>
          </a:stretch>
        </p:blipFill>
        <p:spPr bwMode="auto">
          <a:xfrm>
            <a:off x="6254279" y="1424442"/>
            <a:ext cx="1206803" cy="562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79FE1E1C-4C4A-65F4-4BC9-9AA765B5805B}"/>
              </a:ext>
            </a:extLst>
          </p:cNvPr>
          <p:cNvCxnSpPr>
            <a:cxnSpLocks/>
          </p:cNvCxnSpPr>
          <p:nvPr/>
        </p:nvCxnSpPr>
        <p:spPr>
          <a:xfrm>
            <a:off x="5420872" y="2096876"/>
            <a:ext cx="0" cy="2600439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Rectangle 26">
            <a:extLst>
              <a:ext uri="{FF2B5EF4-FFF2-40B4-BE49-F238E27FC236}">
                <a16:creationId xmlns:a16="http://schemas.microsoft.com/office/drawing/2014/main" id="{47D309CD-4C90-FEBB-8F08-167E55AABA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20872" y="1994747"/>
            <a:ext cx="261061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HTS-CroCo Cable 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CE16714-D93F-DEB0-08F0-6EC6CE048C0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97537" y="2361395"/>
            <a:ext cx="2071596" cy="206598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53131FA-E7DA-5CAB-AC37-4415BE0A990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95032" y="3164939"/>
            <a:ext cx="1747060" cy="126966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4419EE3-C5EB-5CEE-8282-EEB7F9BC223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45789" y="2485096"/>
            <a:ext cx="2151446" cy="89159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7F7D995-F374-3B35-DC12-5AE5F50DE84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309690" y="3815216"/>
            <a:ext cx="1182313" cy="885334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F255A64-E891-8583-C84D-67913A001F7D}"/>
              </a:ext>
            </a:extLst>
          </p:cNvPr>
          <p:cNvCxnSpPr>
            <a:cxnSpLocks/>
          </p:cNvCxnSpPr>
          <p:nvPr/>
        </p:nvCxnSpPr>
        <p:spPr>
          <a:xfrm>
            <a:off x="8551967" y="2048711"/>
            <a:ext cx="0" cy="2600439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2C6BEFE5-103E-42C5-38C7-7B088A0AE7C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507481" y="2141556"/>
            <a:ext cx="1331570" cy="124834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5D685AE-2FED-2C0F-A622-B87287855B8B}"/>
              </a:ext>
            </a:extLst>
          </p:cNvPr>
          <p:cNvSpPr txBox="1"/>
          <p:nvPr/>
        </p:nvSpPr>
        <p:spPr>
          <a:xfrm>
            <a:off x="8705708" y="4335335"/>
            <a:ext cx="34461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Y. He et al., IEEE Transactions on Applied Superconductivity</a:t>
            </a:r>
            <a:r>
              <a:rPr lang="en-US" altLang="ja-JP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, 35, 4800207, 2025.</a:t>
            </a:r>
            <a:endParaRPr lang="en-US" sz="1400" dirty="0"/>
          </a:p>
        </p:txBody>
      </p:sp>
      <p:sp>
        <p:nvSpPr>
          <p:cNvPr id="19" name="Rectangle 26">
            <a:extLst>
              <a:ext uri="{FF2B5EF4-FFF2-40B4-BE49-F238E27FC236}">
                <a16:creationId xmlns:a16="http://schemas.microsoft.com/office/drawing/2014/main" id="{58398B26-18C6-ED45-08AF-8567DE9410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27858" y="1323177"/>
            <a:ext cx="300599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buNone/>
            </a:pPr>
            <a:r>
              <a:rPr lang="en-US" sz="2000" b="1" dirty="0">
                <a:effectLst/>
                <a:latin typeface="Times"/>
              </a:rPr>
              <a:t>North China Electric Power University</a:t>
            </a:r>
          </a:p>
        </p:txBody>
      </p:sp>
      <p:sp>
        <p:nvSpPr>
          <p:cNvPr id="14" name="Rectangle 26">
            <a:extLst>
              <a:ext uri="{FF2B5EF4-FFF2-40B4-BE49-F238E27FC236}">
                <a16:creationId xmlns:a16="http://schemas.microsoft.com/office/drawing/2014/main" id="{4FF035B2-D5AA-CFE2-5588-DCB325F64F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11635" y="1996227"/>
            <a:ext cx="27538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Quasi-Isotropic strands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CDBA44D-9F56-9192-CDB3-89D867981EC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851080" y="1503781"/>
            <a:ext cx="2520820" cy="39589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>
            <a:extLst>
              <a:ext uri="{FF2B5EF4-FFF2-40B4-BE49-F238E27FC236}">
                <a16:creationId xmlns:a16="http://schemas.microsoft.com/office/drawing/2014/main" id="{E6E859F9-1A62-8841-B427-38B5227E36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7556" y="2525488"/>
            <a:ext cx="2094312" cy="1603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2EF72710-67F6-85C1-2067-F2E391C7E163}"/>
              </a:ext>
            </a:extLst>
          </p:cNvPr>
          <p:cNvGrpSpPr/>
          <p:nvPr/>
        </p:nvGrpSpPr>
        <p:grpSpPr>
          <a:xfrm>
            <a:off x="101900" y="2545878"/>
            <a:ext cx="3811849" cy="1461993"/>
            <a:chOff x="5876656" y="977145"/>
            <a:chExt cx="6054058" cy="2320703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095B5C53-068C-AF43-BD2D-C6E35A1AB766}"/>
                </a:ext>
              </a:extLst>
            </p:cNvPr>
            <p:cNvSpPr/>
            <p:nvPr/>
          </p:nvSpPr>
          <p:spPr bwMode="auto">
            <a:xfrm>
              <a:off x="5876656" y="977145"/>
              <a:ext cx="5652068" cy="2320703"/>
            </a:xfrm>
            <a:prstGeom prst="roundRect">
              <a:avLst/>
            </a:prstGeom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D6514CF0-A64A-EE6B-6712-38C065D97115}"/>
                </a:ext>
              </a:extLst>
            </p:cNvPr>
            <p:cNvGrpSpPr/>
            <p:nvPr/>
          </p:nvGrpSpPr>
          <p:grpSpPr>
            <a:xfrm>
              <a:off x="5972460" y="995878"/>
              <a:ext cx="5958254" cy="2232850"/>
              <a:chOff x="867060" y="2157605"/>
              <a:chExt cx="5958254" cy="2232850"/>
            </a:xfrm>
          </p:grpSpPr>
          <p:pic>
            <p:nvPicPr>
              <p:cNvPr id="26633" name="Picture 8">
                <a:extLst>
                  <a:ext uri="{FF2B5EF4-FFF2-40B4-BE49-F238E27FC236}">
                    <a16:creationId xmlns:a16="http://schemas.microsoft.com/office/drawing/2014/main" id="{1CBA55C9-77E4-7443-BB4D-5D27C37F882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15763" y="2655449"/>
                <a:ext cx="4985896" cy="1287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6634" name="TextBox 10">
                <a:extLst>
                  <a:ext uri="{FF2B5EF4-FFF2-40B4-BE49-F238E27FC236}">
                    <a16:creationId xmlns:a16="http://schemas.microsoft.com/office/drawing/2014/main" id="{A4250F8F-A708-A746-8C1C-A435285516A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67060" y="3942999"/>
                <a:ext cx="5958254" cy="4474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600" dirty="0">
                    <a:solidFill>
                      <a:schemeClr val="bg1"/>
                    </a:solidFill>
                    <a:latin typeface="Times New Roman" panose="02020603050405020304" pitchFamily="18" charset="0"/>
                  </a:rPr>
                  <a:t>4 mm width copper dummy tape with Nomex Tape. </a:t>
                </a:r>
              </a:p>
            </p:txBody>
          </p:sp>
          <p:sp>
            <p:nvSpPr>
              <p:cNvPr id="26637" name="TextBox 10">
                <a:extLst>
                  <a:ext uri="{FF2B5EF4-FFF2-40B4-BE49-F238E27FC236}">
                    <a16:creationId xmlns:a16="http://schemas.microsoft.com/office/drawing/2014/main" id="{7926E74C-7F5C-684F-8F02-EFD474875D7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390628" y="2157605"/>
                <a:ext cx="4844868" cy="420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800" dirty="0">
                    <a:solidFill>
                      <a:srgbClr val="002060"/>
                    </a:solidFill>
                    <a:latin typeface="Times New Roman" panose="02020603050405020304" pitchFamily="18" charset="0"/>
                  </a:rPr>
                  <a:t>2.5 mm width Nomex lacing tape</a:t>
                </a:r>
              </a:p>
            </p:txBody>
          </p:sp>
          <p:cxnSp>
            <p:nvCxnSpPr>
              <p:cNvPr id="3" name="Straight Arrow Connector 2">
                <a:extLst>
                  <a:ext uri="{FF2B5EF4-FFF2-40B4-BE49-F238E27FC236}">
                    <a16:creationId xmlns:a16="http://schemas.microsoft.com/office/drawing/2014/main" id="{A266BC20-907A-1041-98AE-265BA4BA1454}"/>
                  </a:ext>
                </a:extLst>
              </p:cNvPr>
              <p:cNvCxnSpPr/>
              <p:nvPr/>
            </p:nvCxnSpPr>
            <p:spPr bwMode="auto">
              <a:xfrm flipH="1">
                <a:off x="2490788" y="2465388"/>
                <a:ext cx="301625" cy="649287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6629" name="Title 1">
            <a:extLst>
              <a:ext uri="{FF2B5EF4-FFF2-40B4-BE49-F238E27FC236}">
                <a16:creationId xmlns:a16="http://schemas.microsoft.com/office/drawing/2014/main" id="{5BD6E0DA-E99E-8D45-BBD3-4648B3002353}"/>
              </a:ext>
            </a:extLst>
          </p:cNvPr>
          <p:cNvSpPr txBox="1">
            <a:spLocks/>
          </p:cNvSpPr>
          <p:nvPr/>
        </p:nvSpPr>
        <p:spPr bwMode="auto">
          <a:xfrm>
            <a:off x="-124132" y="-185702"/>
            <a:ext cx="12192000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4400" b="1" dirty="0">
                <a:solidFill>
                  <a:srgbClr val="1747F3"/>
                </a:solidFill>
                <a:latin typeface="Times New Roman" panose="02020603050405020304" pitchFamily="18" charset="0"/>
              </a:rPr>
              <a:t>Rutherford-Type Cabling Methods</a:t>
            </a:r>
          </a:p>
        </p:txBody>
      </p:sp>
      <p:sp>
        <p:nvSpPr>
          <p:cNvPr id="26630" name="Slide Number Placeholder 1">
            <a:extLst>
              <a:ext uri="{FF2B5EF4-FFF2-40B4-BE49-F238E27FC236}">
                <a16:creationId xmlns:a16="http://schemas.microsoft.com/office/drawing/2014/main" id="{4A097D21-D064-CF4F-B5AA-38AC2A29349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347200" y="6492875"/>
            <a:ext cx="28448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C4783E7-9EF6-6F42-B815-A216CDDB478A}" type="slidenum">
              <a:rPr lang="ja-JP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ja-JP" altLang="en-US" sz="1200">
              <a:solidFill>
                <a:srgbClr val="898989"/>
              </a:solidFill>
            </a:endParaRPr>
          </a:p>
        </p:txBody>
      </p:sp>
      <p:sp>
        <p:nvSpPr>
          <p:cNvPr id="22" name="TextBox 10">
            <a:extLst>
              <a:ext uri="{FF2B5EF4-FFF2-40B4-BE49-F238E27FC236}">
                <a16:creationId xmlns:a16="http://schemas.microsoft.com/office/drawing/2014/main" id="{13CE1475-567E-2EA3-9052-DBB495F9E4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632" y="1943284"/>
            <a:ext cx="583249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 dirty="0">
                <a:latin typeface="Times New Roman" panose="02020603050405020304" pitchFamily="18" charset="0"/>
              </a:rPr>
              <a:t>Tightly winding</a:t>
            </a:r>
            <a:r>
              <a:rPr lang="en-US" altLang="en-US" sz="2400" b="1" dirty="0">
                <a:solidFill>
                  <a:srgbClr val="00B0F0"/>
                </a:solidFill>
                <a:latin typeface="Times New Roman" panose="02020603050405020304" pitchFamily="18" charset="0"/>
              </a:rPr>
              <a:t> </a:t>
            </a:r>
            <a:r>
              <a:rPr lang="en-US" altLang="en-US" sz="2400" b="1" dirty="0">
                <a:latin typeface="Times New Roman" panose="02020603050405020304" pitchFamily="18" charset="0"/>
              </a:rPr>
              <a:t>on a round-edge-former.</a:t>
            </a:r>
          </a:p>
        </p:txBody>
      </p:sp>
      <p:sp>
        <p:nvSpPr>
          <p:cNvPr id="24" name="Rectangle 1">
            <a:extLst>
              <a:ext uri="{FF2B5EF4-FFF2-40B4-BE49-F238E27FC236}">
                <a16:creationId xmlns:a16="http://schemas.microsoft.com/office/drawing/2014/main" id="{46820E93-89D4-4772-ECD9-EEDBDCD133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265" y="1581106"/>
            <a:ext cx="536106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800" b="1" i="1" dirty="0">
                <a:solidFill>
                  <a:srgbClr val="FF0000"/>
                </a:solidFill>
                <a:latin typeface="Times New Roman" panose="02020603050405020304" pitchFamily="18" charset="0"/>
              </a:rPr>
              <a:t>Method I</a:t>
            </a:r>
          </a:p>
        </p:txBody>
      </p:sp>
      <p:sp>
        <p:nvSpPr>
          <p:cNvPr id="27" name="Rectangle 1">
            <a:extLst>
              <a:ext uri="{FF2B5EF4-FFF2-40B4-BE49-F238E27FC236}">
                <a16:creationId xmlns:a16="http://schemas.microsoft.com/office/drawing/2014/main" id="{8DAFCE4F-43AB-F985-6EA0-F9FF3CC677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47" y="5527273"/>
            <a:ext cx="611117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sz="2800" b="1" i="1" dirty="0">
                <a:solidFill>
                  <a:srgbClr val="FF0000"/>
                </a:solidFill>
                <a:latin typeface="Times New Roman" panose="02020603050405020304" pitchFamily="18" charset="0"/>
              </a:rPr>
              <a:t>Suitable for wide tapes.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FCD9F440-93C1-A992-6E57-33A261AF19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5838" y="1603807"/>
            <a:ext cx="520642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800" b="1" i="1" dirty="0">
                <a:solidFill>
                  <a:srgbClr val="FF0000"/>
                </a:solidFill>
                <a:latin typeface="Times New Roman" panose="02020603050405020304" pitchFamily="18" charset="0"/>
              </a:rPr>
              <a:t>Method II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5985898-107F-2626-0DDF-649C231881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33950" y="2542775"/>
            <a:ext cx="1874552" cy="81797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078266E-AEED-B66E-7C98-8219F842647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33160" y="3381207"/>
            <a:ext cx="1874552" cy="604122"/>
          </a:xfrm>
          <a:prstGeom prst="rect">
            <a:avLst/>
          </a:prstGeom>
        </p:spPr>
      </p:pic>
      <p:sp>
        <p:nvSpPr>
          <p:cNvPr id="6" name="TextBox 10">
            <a:extLst>
              <a:ext uri="{FF2B5EF4-FFF2-40B4-BE49-F238E27FC236}">
                <a16:creationId xmlns:a16="http://schemas.microsoft.com/office/drawing/2014/main" id="{47A34F0A-9892-4AF2-BE9C-98D5DFEE94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1763" y="1966434"/>
            <a:ext cx="582894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 dirty="0">
                <a:latin typeface="Times New Roman" panose="02020603050405020304" pitchFamily="18" charset="0"/>
              </a:rPr>
              <a:t>Winding around a flat round-edge former. </a:t>
            </a:r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E432801A-4778-031A-9457-B57B8F2DB6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08037" y="4776904"/>
            <a:ext cx="574574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800" b="1" i="1" dirty="0">
                <a:solidFill>
                  <a:srgbClr val="FF0000"/>
                </a:solidFill>
                <a:latin typeface="Times New Roman" panose="02020603050405020304" pitchFamily="18" charset="0"/>
              </a:rPr>
              <a:t>Simple </a:t>
            </a:r>
            <a:r>
              <a:rPr lang="en-US" altLang="en-US" sz="2800" b="1" i="1" dirty="0">
                <a:latin typeface="Times New Roman" panose="02020603050405020304" pitchFamily="18" charset="0"/>
              </a:rPr>
              <a:t>and</a:t>
            </a:r>
            <a:r>
              <a:rPr lang="en-US" altLang="en-US" sz="2800" b="1" i="1" dirty="0">
                <a:solidFill>
                  <a:srgbClr val="FF0000"/>
                </a:solidFill>
                <a:latin typeface="Times New Roman" panose="02020603050405020304" pitchFamily="18" charset="0"/>
              </a:rPr>
              <a:t> easy. 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803659A-1B88-0AF8-3243-5F401C245FF4}"/>
              </a:ext>
            </a:extLst>
          </p:cNvPr>
          <p:cNvGrpSpPr/>
          <p:nvPr/>
        </p:nvGrpSpPr>
        <p:grpSpPr>
          <a:xfrm>
            <a:off x="6228266" y="2435779"/>
            <a:ext cx="3718275" cy="1528548"/>
            <a:chOff x="6967666" y="3116510"/>
            <a:chExt cx="4225722" cy="1638007"/>
          </a:xfrm>
        </p:grpSpPr>
        <p:pic>
          <p:nvPicPr>
            <p:cNvPr id="10" name="Picture 1">
              <a:extLst>
                <a:ext uri="{FF2B5EF4-FFF2-40B4-BE49-F238E27FC236}">
                  <a16:creationId xmlns:a16="http://schemas.microsoft.com/office/drawing/2014/main" id="{49C1FF47-6374-ACC5-A3AD-CC8BC91CE5A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67666" y="3286873"/>
              <a:ext cx="4225722" cy="14676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itle 1">
              <a:extLst>
                <a:ext uri="{FF2B5EF4-FFF2-40B4-BE49-F238E27FC236}">
                  <a16:creationId xmlns:a16="http://schemas.microsoft.com/office/drawing/2014/main" id="{856DC656-C26B-5011-EDC5-611304FBAE53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9315524" y="4336965"/>
              <a:ext cx="1750488" cy="3484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000" b="1" dirty="0">
                  <a:solidFill>
                    <a:srgbClr val="FFFF00"/>
                  </a:solidFill>
                  <a:latin typeface="Times New Roman" panose="02020603050405020304" pitchFamily="18" charset="0"/>
                </a:rPr>
                <a:t>12 </a:t>
              </a:r>
              <a:r>
                <a:rPr lang="en-US" altLang="en-US" sz="1800" b="1" dirty="0">
                  <a:solidFill>
                    <a:srgbClr val="FFFF00"/>
                  </a:solidFill>
                  <a:latin typeface="Times New Roman" panose="02020603050405020304" pitchFamily="18" charset="0"/>
                </a:rPr>
                <a:t>sub-cables</a:t>
              </a:r>
            </a:p>
          </p:txBody>
        </p:sp>
        <p:sp>
          <p:nvSpPr>
            <p:cNvPr id="13" name="Title 1">
              <a:extLst>
                <a:ext uri="{FF2B5EF4-FFF2-40B4-BE49-F238E27FC236}">
                  <a16:creationId xmlns:a16="http://schemas.microsoft.com/office/drawing/2014/main" id="{98A4300E-568E-77D2-E089-CD13017A1A25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7046994" y="3116510"/>
              <a:ext cx="3305527" cy="687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000" b="1" dirty="0">
                  <a:solidFill>
                    <a:srgbClr val="FFFF00"/>
                  </a:solidFill>
                  <a:latin typeface="Times New Roman" panose="02020603050405020304" pitchFamily="18" charset="0"/>
                </a:rPr>
                <a:t>2 mm-60 tape FReTC</a:t>
              </a:r>
            </a:p>
          </p:txBody>
        </p:sp>
      </p:grpSp>
      <p:sp>
        <p:nvSpPr>
          <p:cNvPr id="16" name="Title 1">
            <a:extLst>
              <a:ext uri="{FF2B5EF4-FFF2-40B4-BE49-F238E27FC236}">
                <a16:creationId xmlns:a16="http://schemas.microsoft.com/office/drawing/2014/main" id="{7BF25C12-C72F-9C1B-1FCE-E1D0538E1410}"/>
              </a:ext>
            </a:extLst>
          </p:cNvPr>
          <p:cNvSpPr txBox="1">
            <a:spLocks/>
          </p:cNvSpPr>
          <p:nvPr/>
        </p:nvSpPr>
        <p:spPr bwMode="auto">
          <a:xfrm>
            <a:off x="0" y="1058464"/>
            <a:ext cx="12263246" cy="38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800" b="1" dirty="0">
                <a:latin typeface="Times New Roman" panose="02020603050405020304" pitchFamily="18" charset="0"/>
              </a:rPr>
              <a:t>(Flat Round-edge-former Tape Cable)</a:t>
            </a:r>
            <a:endParaRPr lang="en-US" altLang="en-US" sz="4400" b="1" dirty="0">
              <a:solidFill>
                <a:srgbClr val="3366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88213591-78D7-604D-F7EB-9F68CBC3748F}"/>
              </a:ext>
            </a:extLst>
          </p:cNvPr>
          <p:cNvSpPr txBox="1">
            <a:spLocks/>
          </p:cNvSpPr>
          <p:nvPr/>
        </p:nvSpPr>
        <p:spPr bwMode="auto">
          <a:xfrm>
            <a:off x="-38167" y="577169"/>
            <a:ext cx="12192000" cy="510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3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FReTC</a:t>
            </a:r>
            <a:r>
              <a:rPr lang="en-US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BCB88D1-3DD3-F362-831A-D265B8828B48}"/>
              </a:ext>
            </a:extLst>
          </p:cNvPr>
          <p:cNvSpPr txBox="1"/>
          <p:nvPr/>
        </p:nvSpPr>
        <p:spPr>
          <a:xfrm>
            <a:off x="1426318" y="6600959"/>
            <a:ext cx="34983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effectLst/>
                <a:latin typeface="Times"/>
              </a:rPr>
              <a:t>M. Takayasu, </a:t>
            </a:r>
            <a:r>
              <a:rPr lang="en-US" sz="1200" i="1" dirty="0">
                <a:effectLst/>
                <a:latin typeface="Times"/>
              </a:rPr>
              <a:t>Supercond. Sci. Technol.</a:t>
            </a:r>
            <a:r>
              <a:rPr lang="en-US" sz="1200" dirty="0">
                <a:effectLst/>
                <a:latin typeface="Times"/>
              </a:rPr>
              <a:t>, vol. 34, 2021.</a:t>
            </a:r>
          </a:p>
          <a:p>
            <a:endParaRPr lang="en-US" sz="12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9F59569-D1BB-D42F-A268-B0D7F33C2B67}"/>
              </a:ext>
            </a:extLst>
          </p:cNvPr>
          <p:cNvSpPr txBox="1"/>
          <p:nvPr/>
        </p:nvSpPr>
        <p:spPr>
          <a:xfrm>
            <a:off x="7715943" y="6571611"/>
            <a:ext cx="38379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effectLst/>
                <a:latin typeface="Times"/>
              </a:rPr>
              <a:t>M. Takayasu, </a:t>
            </a:r>
            <a:r>
              <a:rPr lang="en-US" sz="1200" i="1" dirty="0">
                <a:effectLst/>
                <a:latin typeface="Times"/>
              </a:rPr>
              <a:t>IEEE Trans. Appl. Supercond</a:t>
            </a:r>
            <a:r>
              <a:rPr lang="en-US" sz="1200" dirty="0">
                <a:effectLst/>
                <a:latin typeface="Times"/>
              </a:rPr>
              <a:t>., vol. 34, 2024.</a:t>
            </a:r>
          </a:p>
        </p:txBody>
      </p:sp>
      <p:sp>
        <p:nvSpPr>
          <p:cNvPr id="25" name="Rectangle 1">
            <a:extLst>
              <a:ext uri="{FF2B5EF4-FFF2-40B4-BE49-F238E27FC236}">
                <a16:creationId xmlns:a16="http://schemas.microsoft.com/office/drawing/2014/main" id="{8D949F04-2BDF-B2A0-C94D-BC6CDF0D86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99251" y="4279894"/>
            <a:ext cx="574574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b="1" dirty="0">
                <a:latin typeface="Times New Roman" panose="02020603050405020304" pitchFamily="18" charset="0"/>
              </a:rPr>
              <a:t>Fabrication</a:t>
            </a:r>
          </a:p>
        </p:txBody>
      </p:sp>
      <p:sp>
        <p:nvSpPr>
          <p:cNvPr id="26" name="Rectangle 1">
            <a:extLst>
              <a:ext uri="{FF2B5EF4-FFF2-40B4-BE49-F238E27FC236}">
                <a16:creationId xmlns:a16="http://schemas.microsoft.com/office/drawing/2014/main" id="{F2EFB9F9-3C04-078C-CD77-51C701F60B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240" y="4771180"/>
            <a:ext cx="574574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800" b="1" i="1" dirty="0">
                <a:solidFill>
                  <a:srgbClr val="FF0000"/>
                </a:solidFill>
                <a:latin typeface="Times New Roman" panose="02020603050405020304" pitchFamily="18" charset="0"/>
              </a:rPr>
              <a:t>Difficult </a:t>
            </a:r>
            <a:r>
              <a:rPr lang="en-US" altLang="en-US" sz="2800" b="1" i="1" dirty="0">
                <a:latin typeface="Times New Roman" panose="02020603050405020304" pitchFamily="18" charset="0"/>
              </a:rPr>
              <a:t>and</a:t>
            </a:r>
            <a:r>
              <a:rPr lang="en-US" altLang="en-US" sz="2800" b="1" i="1" dirty="0">
                <a:solidFill>
                  <a:srgbClr val="FF0000"/>
                </a:solidFill>
                <a:latin typeface="Times New Roman" panose="02020603050405020304" pitchFamily="18" charset="0"/>
              </a:rPr>
              <a:t> complicate. </a:t>
            </a:r>
          </a:p>
        </p:txBody>
      </p:sp>
      <p:sp>
        <p:nvSpPr>
          <p:cNvPr id="28" name="Rectangle 1">
            <a:extLst>
              <a:ext uri="{FF2B5EF4-FFF2-40B4-BE49-F238E27FC236}">
                <a16:creationId xmlns:a16="http://schemas.microsoft.com/office/drawing/2014/main" id="{8C776011-DFEB-62FF-799B-8B3D8A7DFD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9877" y="5388041"/>
            <a:ext cx="611117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sz="2800" b="1" i="1" dirty="0">
                <a:solidFill>
                  <a:srgbClr val="FF0000"/>
                </a:solidFill>
                <a:latin typeface="Times New Roman" panose="02020603050405020304" pitchFamily="18" charset="0"/>
              </a:rPr>
              <a:t>Suitable for large cables.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8DDBB0CC-3C60-5AA2-782F-12DD3362CDAB}"/>
              </a:ext>
            </a:extLst>
          </p:cNvPr>
          <p:cNvSpPr txBox="1">
            <a:spLocks/>
          </p:cNvSpPr>
          <p:nvPr/>
        </p:nvSpPr>
        <p:spPr bwMode="auto">
          <a:xfrm>
            <a:off x="-1" y="74402"/>
            <a:ext cx="12192000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4400" b="1" dirty="0">
                <a:solidFill>
                  <a:srgbClr val="1747F3"/>
                </a:solidFill>
                <a:latin typeface="Times New Roman" panose="02020603050405020304" pitchFamily="18" charset="0"/>
              </a:rPr>
              <a:t>Fabricated 400 Tape FReTC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091C17B-CDD7-1070-B08A-F2FC298747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7200" y="6451586"/>
            <a:ext cx="2844800" cy="365125"/>
          </a:xfrm>
        </p:spPr>
        <p:txBody>
          <a:bodyPr/>
          <a:lstStyle/>
          <a:p>
            <a:pPr>
              <a:defRPr/>
            </a:pPr>
            <a:fld id="{87D4ACEA-6299-DE4A-A3E9-13524CC24530}" type="slidenum">
              <a:rPr lang="ja-JP" altLang="en-US" smtClean="0"/>
              <a:pPr>
                <a:defRPr/>
              </a:pPr>
              <a:t>5</a:t>
            </a:fld>
            <a:endParaRPr lang="ja-JP" altLang="en-US"/>
          </a:p>
        </p:txBody>
      </p:sp>
      <p:sp>
        <p:nvSpPr>
          <p:cNvPr id="5" name="TextBox 10">
            <a:extLst>
              <a:ext uri="{FF2B5EF4-FFF2-40B4-BE49-F238E27FC236}">
                <a16:creationId xmlns:a16="http://schemas.microsoft.com/office/drawing/2014/main" id="{5E81D555-C4C0-6E1F-FD1B-58DE63FC0C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817" y="526626"/>
            <a:ext cx="11201402" cy="2339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None/>
            </a:pPr>
            <a:endParaRPr lang="en-US" altLang="en-US" sz="1800" b="1" dirty="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None/>
            </a:pPr>
            <a:r>
              <a:rPr lang="en-US" altLang="en-US" sz="2800" b="1" dirty="0">
                <a:solidFill>
                  <a:srgbClr val="0070C0"/>
                </a:solidFill>
                <a:latin typeface="Times New Roman" panose="02020603050405020304" pitchFamily="18" charset="0"/>
              </a:rPr>
              <a:t>Former: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19.1 mm width, 4.8 mm round edge copper rod</a:t>
            </a:r>
          </a:p>
          <a:p>
            <a:pPr marL="342900" indent="-342900">
              <a:spcBef>
                <a:spcPct val="0"/>
              </a:spcBef>
              <a:buFont typeface="Wingdings" pitchFamily="2" charset="2"/>
              <a:buChar char="§"/>
            </a:pP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ct val="0"/>
              </a:spcBef>
              <a:buFont typeface="Wingdings" pitchFamily="2" charset="2"/>
              <a:buChar char="§"/>
            </a:pPr>
            <a:endParaRPr lang="en-US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ct val="0"/>
              </a:spcBef>
              <a:buFont typeface="Wingdings" pitchFamily="2" charset="2"/>
              <a:buChar char="§"/>
            </a:pPr>
            <a:endParaRPr lang="en-US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None/>
            </a:pPr>
            <a:endParaRPr lang="en-U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None/>
            </a:pPr>
            <a:endParaRPr lang="en-US" altLang="en-US" sz="2800" b="1" dirty="0">
              <a:solidFill>
                <a:srgbClr val="0070C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" name="TextBox 10">
            <a:extLst>
              <a:ext uri="{FF2B5EF4-FFF2-40B4-BE49-F238E27FC236}">
                <a16:creationId xmlns:a16="http://schemas.microsoft.com/office/drawing/2014/main" id="{B73E3D14-1C3D-596A-F224-5773D39EAA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8839" y="3488343"/>
            <a:ext cx="888043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00B050"/>
                </a:solidFill>
                <a:latin typeface="Times New Roman" panose="02020603050405020304" pitchFamily="18" charset="0"/>
              </a:rPr>
              <a:t> 4 mm wide, 1.2 m long  400 tapes </a:t>
            </a:r>
            <a:r>
              <a:rPr lang="en-US" altLang="en-US" sz="24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(10 sub-cables x 40 tapes).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0DE5EAB-7374-FF93-D1E4-6DB04FC970BB}"/>
              </a:ext>
            </a:extLst>
          </p:cNvPr>
          <p:cNvSpPr txBox="1"/>
          <p:nvPr/>
        </p:nvSpPr>
        <p:spPr>
          <a:xfrm>
            <a:off x="2988006" y="2373988"/>
            <a:ext cx="2608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Former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cross-section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76901F9-3D4E-782C-D80F-309BE93755B2}"/>
              </a:ext>
            </a:extLst>
          </p:cNvPr>
          <p:cNvSpPr txBox="1"/>
          <p:nvPr/>
        </p:nvSpPr>
        <p:spPr>
          <a:xfrm>
            <a:off x="677487" y="5559351"/>
            <a:ext cx="43107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Schematic view of FReTC cross-section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45D5E9E-9638-0987-2C6A-EBBCFCE354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1912" y="1376448"/>
            <a:ext cx="3327400" cy="990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78D1FD4-C8BB-B87C-9A95-31C178BB05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3760" y="4332774"/>
            <a:ext cx="2671259" cy="1188942"/>
          </a:xfrm>
          <a:prstGeom prst="rect">
            <a:avLst/>
          </a:prstGeom>
        </p:spPr>
      </p:pic>
      <p:sp>
        <p:nvSpPr>
          <p:cNvPr id="16" name="TextBox 10">
            <a:extLst>
              <a:ext uri="{FF2B5EF4-FFF2-40B4-BE49-F238E27FC236}">
                <a16:creationId xmlns:a16="http://schemas.microsoft.com/office/drawing/2014/main" id="{0B2C46FC-4E2F-8216-1AAE-E1DF150FA5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4748" y="4566435"/>
            <a:ext cx="673474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Ic</a:t>
            </a:r>
            <a:r>
              <a:rPr lang="en-US" altLang="en-US" sz="24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 = </a:t>
            </a:r>
            <a:r>
              <a:rPr lang="en-US" altLang="en-US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60 kA   </a:t>
            </a:r>
            <a:r>
              <a:rPr lang="en-US" altLang="en-US" sz="24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(150 A x 400 tapes at 18 T and 20 K)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            </a:t>
            </a:r>
            <a:r>
              <a:rPr lang="en-US" altLang="en-US" sz="2400" dirty="0">
                <a:solidFill>
                  <a:srgbClr val="002060"/>
                </a:solidFill>
                <a:latin typeface="Times New Roman" panose="02020603050405020304" pitchFamily="18" charset="0"/>
              </a:rPr>
              <a:t>(Tape </a:t>
            </a:r>
            <a:r>
              <a:rPr lang="en-US" altLang="en-US" sz="2400" i="1" dirty="0">
                <a:solidFill>
                  <a:srgbClr val="002060"/>
                </a:solidFill>
                <a:latin typeface="Times New Roman" panose="02020603050405020304" pitchFamily="18" charset="0"/>
              </a:rPr>
              <a:t>Ic</a:t>
            </a:r>
            <a:r>
              <a:rPr lang="en-US" altLang="en-US" sz="2400" dirty="0">
                <a:solidFill>
                  <a:srgbClr val="002060"/>
                </a:solidFill>
                <a:latin typeface="Times New Roman" panose="02020603050405020304" pitchFamily="18" charset="0"/>
              </a:rPr>
              <a:t> = 150 A at 18 T, 20 K)</a:t>
            </a:r>
            <a:endParaRPr lang="en-US" altLang="en-US" sz="2400" b="1" dirty="0">
              <a:solidFill>
                <a:srgbClr val="00206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09BE4DE-66DF-F4A1-0BD0-F6F5C99E6319}"/>
              </a:ext>
            </a:extLst>
          </p:cNvPr>
          <p:cNvSpPr txBox="1"/>
          <p:nvPr/>
        </p:nvSpPr>
        <p:spPr>
          <a:xfrm>
            <a:off x="263817" y="2968766"/>
            <a:ext cx="11949951" cy="5232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altLang="en-US" sz="2800" b="1" dirty="0">
                <a:solidFill>
                  <a:srgbClr val="0070C0"/>
                </a:solidFill>
                <a:latin typeface="Times New Roman" panose="02020603050405020304" pitchFamily="18" charset="0"/>
              </a:rPr>
              <a:t>Cable: </a:t>
            </a:r>
            <a:r>
              <a:rPr lang="en-US" altLang="en-US" sz="2800" b="1" dirty="0">
                <a:latin typeface="Times New Roman" panose="02020603050405020304" pitchFamily="18" charset="0"/>
              </a:rPr>
              <a:t>10 sub-cables of 40 Tapes (5 REBCO tapes and 35 copper tapes)*   </a:t>
            </a:r>
            <a:endParaRPr lang="en-US" sz="2800" dirty="0"/>
          </a:p>
        </p:txBody>
      </p:sp>
      <p:sp>
        <p:nvSpPr>
          <p:cNvPr id="6" name="TextBox 10">
            <a:extLst>
              <a:ext uri="{FF2B5EF4-FFF2-40B4-BE49-F238E27FC236}">
                <a16:creationId xmlns:a16="http://schemas.microsoft.com/office/drawing/2014/main" id="{1894A74B-7B3C-0B77-87F6-25A6648EAB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4748" y="4051101"/>
            <a:ext cx="673474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00B050"/>
                </a:solidFill>
                <a:latin typeface="Times New Roman" panose="02020603050405020304" pitchFamily="18" charset="0"/>
              </a:rPr>
              <a:t>If all tapes are REBCO,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686D3AF-A0FB-E56D-0DFC-91A92F491C17}"/>
              </a:ext>
            </a:extLst>
          </p:cNvPr>
          <p:cNvSpPr txBox="1"/>
          <p:nvPr/>
        </p:nvSpPr>
        <p:spPr>
          <a:xfrm>
            <a:off x="935585" y="5998740"/>
            <a:ext cx="111960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The stacked tape dummy cables were previously used for  a CTD project (</a:t>
            </a:r>
            <a:r>
              <a:rPr lang="en-US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Dr. A.E. Haight)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A082CC4-9FA2-B3BA-48F0-BB997F6CAA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74598" y="2658296"/>
            <a:ext cx="2872844" cy="191359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C41A2AD-38A3-25C5-C43E-9758B33FA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7200" y="6492875"/>
            <a:ext cx="2844800" cy="365125"/>
          </a:xfrm>
        </p:spPr>
        <p:txBody>
          <a:bodyPr/>
          <a:lstStyle/>
          <a:p>
            <a:pPr>
              <a:defRPr/>
            </a:pPr>
            <a:fld id="{87D4ACEA-6299-DE4A-A3E9-13524CC24530}" type="slidenum">
              <a:rPr lang="ja-JP" altLang="en-US" smtClean="0"/>
              <a:pPr>
                <a:defRPr/>
              </a:pPr>
              <a:t>6</a:t>
            </a:fld>
            <a:endParaRPr lang="ja-JP" alt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2948DDE-5DD4-28CC-F49E-C99241B41D97}"/>
              </a:ext>
            </a:extLst>
          </p:cNvPr>
          <p:cNvSpPr txBox="1">
            <a:spLocks/>
          </p:cNvSpPr>
          <p:nvPr/>
        </p:nvSpPr>
        <p:spPr bwMode="auto">
          <a:xfrm>
            <a:off x="317865" y="380617"/>
            <a:ext cx="3955337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b="1" dirty="0">
                <a:latin typeface="Times New Roman" panose="02020603050405020304" pitchFamily="18" charset="0"/>
              </a:rPr>
              <a:t>3 m FReTC cabling 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0ACA86D-8920-28EF-1518-2F826A8AD3FA}"/>
              </a:ext>
            </a:extLst>
          </p:cNvPr>
          <p:cNvSpPr txBox="1">
            <a:spLocks/>
          </p:cNvSpPr>
          <p:nvPr/>
        </p:nvSpPr>
        <p:spPr bwMode="auto">
          <a:xfrm>
            <a:off x="0" y="-164549"/>
            <a:ext cx="12192000" cy="814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4000" b="1" dirty="0">
                <a:solidFill>
                  <a:srgbClr val="1747F3"/>
                </a:solidFill>
                <a:latin typeface="Times New Roman"/>
                <a:cs typeface="Times New Roman"/>
              </a:rPr>
              <a:t>FReTC Fabrication Device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84EF70C-BBCB-A824-509B-EFCACE25E7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500" y="2863522"/>
            <a:ext cx="8098210" cy="3949332"/>
          </a:xfrm>
          <a:prstGeom prst="rect">
            <a:avLst/>
          </a:prstGeom>
        </p:spPr>
      </p:pic>
      <p:sp>
        <p:nvSpPr>
          <p:cNvPr id="18" name="Right Triangle 17">
            <a:extLst>
              <a:ext uri="{FF2B5EF4-FFF2-40B4-BE49-F238E27FC236}">
                <a16:creationId xmlns:a16="http://schemas.microsoft.com/office/drawing/2014/main" id="{5AF2D9CC-C39D-9088-20C8-48A8A221D978}"/>
              </a:ext>
            </a:extLst>
          </p:cNvPr>
          <p:cNvSpPr/>
          <p:nvPr/>
        </p:nvSpPr>
        <p:spPr>
          <a:xfrm flipH="1" flipV="1">
            <a:off x="4543123" y="2844572"/>
            <a:ext cx="4032985" cy="2333820"/>
          </a:xfrm>
          <a:prstGeom prst="rtTriangl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F42373-5D35-BCC1-C3DE-2A377CA5422E}"/>
              </a:ext>
            </a:extLst>
          </p:cNvPr>
          <p:cNvSpPr txBox="1"/>
          <p:nvPr/>
        </p:nvSpPr>
        <p:spPr>
          <a:xfrm>
            <a:off x="5987314" y="3327653"/>
            <a:ext cx="34868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Stacked REBCO tape 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</a:rPr>
              <a:t>s</a:t>
            </a:r>
            <a:r>
              <a:rPr lang="en-US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ubcables </a:t>
            </a:r>
            <a:endParaRPr lang="en-US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CCD7339-D3E1-223D-1D6F-39B648177239}"/>
              </a:ext>
            </a:extLst>
          </p:cNvPr>
          <p:cNvCxnSpPr>
            <a:cxnSpLocks/>
          </p:cNvCxnSpPr>
          <p:nvPr/>
        </p:nvCxnSpPr>
        <p:spPr>
          <a:xfrm flipH="1">
            <a:off x="7507705" y="2954540"/>
            <a:ext cx="1413728" cy="37458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1AF9416A-E2CC-E80F-C144-77BEC7A769DB}"/>
              </a:ext>
            </a:extLst>
          </p:cNvPr>
          <p:cNvSpPr txBox="1"/>
          <p:nvPr/>
        </p:nvSpPr>
        <p:spPr>
          <a:xfrm>
            <a:off x="8485084" y="5846544"/>
            <a:ext cx="20501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3 m-FReTC cabling machine</a:t>
            </a:r>
            <a:endParaRPr lang="en-US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87D9A34-A51E-2AD2-9D60-5A5A9E8A949B}"/>
              </a:ext>
            </a:extLst>
          </p:cNvPr>
          <p:cNvSpPr txBox="1"/>
          <p:nvPr/>
        </p:nvSpPr>
        <p:spPr>
          <a:xfrm rot="16200000">
            <a:off x="7946635" y="6281752"/>
            <a:ext cx="8306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DSCN2496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624EE11-921C-5ACA-76B6-6B4AAB6805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6631" y="890337"/>
            <a:ext cx="10917504" cy="2324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590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0627B78-77CF-57CA-72C9-F717393055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6867" y="1293696"/>
            <a:ext cx="7861189" cy="4097102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3D1718A8-24E5-DDC1-1CB7-83B9FA886076}"/>
              </a:ext>
            </a:extLst>
          </p:cNvPr>
          <p:cNvSpPr/>
          <p:nvPr/>
        </p:nvSpPr>
        <p:spPr>
          <a:xfrm>
            <a:off x="2342435" y="1111552"/>
            <a:ext cx="5644417" cy="115449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C41A2AD-38A3-25C5-C43E-9758B33FA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7200" y="6492875"/>
            <a:ext cx="2844800" cy="365125"/>
          </a:xfrm>
        </p:spPr>
        <p:txBody>
          <a:bodyPr/>
          <a:lstStyle/>
          <a:p>
            <a:pPr>
              <a:defRPr/>
            </a:pPr>
            <a:fld id="{87D4ACEA-6299-DE4A-A3E9-13524CC24530}" type="slidenum">
              <a:rPr lang="ja-JP" altLang="en-US" smtClean="0"/>
              <a:pPr>
                <a:defRPr/>
              </a:pPr>
              <a:t>7</a:t>
            </a:fld>
            <a:endParaRPr lang="ja-JP" alt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200A7FC3-2A7E-CE77-FAF7-565CAFB01E6A}"/>
              </a:ext>
            </a:extLst>
          </p:cNvPr>
          <p:cNvSpPr txBox="1">
            <a:spLocks/>
          </p:cNvSpPr>
          <p:nvPr/>
        </p:nvSpPr>
        <p:spPr bwMode="auto">
          <a:xfrm>
            <a:off x="-19258" y="-81126"/>
            <a:ext cx="8269261" cy="814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4000" b="1" dirty="0">
                <a:solidFill>
                  <a:srgbClr val="1747F3"/>
                </a:solidFill>
                <a:latin typeface="Times New Roman"/>
                <a:cs typeface="Times New Roman"/>
              </a:rPr>
              <a:t>FReTC Fabrication Device (cont’d)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E0393C0-49C4-272E-92C4-20D82A334FE3}"/>
              </a:ext>
            </a:extLst>
          </p:cNvPr>
          <p:cNvSpPr txBox="1"/>
          <p:nvPr/>
        </p:nvSpPr>
        <p:spPr>
          <a:xfrm rot="16200000">
            <a:off x="7445142" y="4875466"/>
            <a:ext cx="8306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DSCN2511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7BAEFA55-293F-6D3E-55C3-34A3CDF2C131}"/>
              </a:ext>
            </a:extLst>
          </p:cNvPr>
          <p:cNvCxnSpPr>
            <a:cxnSpLocks/>
          </p:cNvCxnSpPr>
          <p:nvPr/>
        </p:nvCxnSpPr>
        <p:spPr>
          <a:xfrm flipV="1">
            <a:off x="2983456" y="2614469"/>
            <a:ext cx="5152302" cy="366285"/>
          </a:xfrm>
          <a:prstGeom prst="straightConnector1">
            <a:avLst/>
          </a:prstGeom>
          <a:ln w="76200">
            <a:solidFill>
              <a:srgbClr val="FF0000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AC85737-F467-41B4-4BE4-E99A0C145F6D}"/>
              </a:ext>
            </a:extLst>
          </p:cNvPr>
          <p:cNvCxnSpPr/>
          <p:nvPr/>
        </p:nvCxnSpPr>
        <p:spPr>
          <a:xfrm>
            <a:off x="1881579" y="3769759"/>
            <a:ext cx="0" cy="155566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F8F58AB-9191-1C09-6515-F2CC4F5069D3}"/>
              </a:ext>
            </a:extLst>
          </p:cNvPr>
          <p:cNvCxnSpPr>
            <a:cxnSpLocks/>
          </p:cNvCxnSpPr>
          <p:nvPr/>
        </p:nvCxnSpPr>
        <p:spPr>
          <a:xfrm>
            <a:off x="4653148" y="3342247"/>
            <a:ext cx="0" cy="1983179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CE4E2A6-EF19-242F-CD29-BCBFC65A4588}"/>
              </a:ext>
            </a:extLst>
          </p:cNvPr>
          <p:cNvCxnSpPr>
            <a:cxnSpLocks/>
          </p:cNvCxnSpPr>
          <p:nvPr/>
        </p:nvCxnSpPr>
        <p:spPr>
          <a:xfrm>
            <a:off x="7737370" y="3342247"/>
            <a:ext cx="0" cy="1983179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04B043F-81DD-92A6-5AAF-EF8B2CE1E473}"/>
              </a:ext>
            </a:extLst>
          </p:cNvPr>
          <p:cNvCxnSpPr>
            <a:cxnSpLocks/>
          </p:cNvCxnSpPr>
          <p:nvPr/>
        </p:nvCxnSpPr>
        <p:spPr>
          <a:xfrm>
            <a:off x="1862586" y="4869761"/>
            <a:ext cx="2781994" cy="36935"/>
          </a:xfrm>
          <a:prstGeom prst="straightConnector1">
            <a:avLst/>
          </a:prstGeom>
          <a:ln>
            <a:solidFill>
              <a:srgbClr val="FFFF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70B5A3F-E6D0-5764-B96F-8B79C254D99D}"/>
              </a:ext>
            </a:extLst>
          </p:cNvPr>
          <p:cNvCxnSpPr>
            <a:cxnSpLocks/>
          </p:cNvCxnSpPr>
          <p:nvPr/>
        </p:nvCxnSpPr>
        <p:spPr>
          <a:xfrm>
            <a:off x="4653148" y="3554203"/>
            <a:ext cx="3084221" cy="0"/>
          </a:xfrm>
          <a:prstGeom prst="straightConnector1">
            <a:avLst/>
          </a:prstGeom>
          <a:ln>
            <a:solidFill>
              <a:srgbClr val="FFFF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DE00EF95-07B1-B4D5-492D-F6AC7680BEB9}"/>
              </a:ext>
            </a:extLst>
          </p:cNvPr>
          <p:cNvSpPr txBox="1"/>
          <p:nvPr/>
        </p:nvSpPr>
        <p:spPr>
          <a:xfrm>
            <a:off x="2407778" y="4738322"/>
            <a:ext cx="1786899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E8E70C"/>
                </a:solidFill>
                <a:highlight>
                  <a:srgbClr val="0000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pre-winding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FD1ECD3-12E2-DD3F-6659-04F57647523D}"/>
              </a:ext>
            </a:extLst>
          </p:cNvPr>
          <p:cNvSpPr txBox="1"/>
          <p:nvPr/>
        </p:nvSpPr>
        <p:spPr>
          <a:xfrm>
            <a:off x="5025727" y="3283954"/>
            <a:ext cx="2398413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FF00"/>
                </a:solidFill>
                <a:highlight>
                  <a:srgbClr val="0000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Subcable feeders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58A2C8C-527C-11A0-61AF-B2B2D7505AFA}"/>
              </a:ext>
            </a:extLst>
          </p:cNvPr>
          <p:cNvSpPr txBox="1"/>
          <p:nvPr/>
        </p:nvSpPr>
        <p:spPr>
          <a:xfrm>
            <a:off x="1935308" y="4406565"/>
            <a:ext cx="2731838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E8E70C"/>
                </a:solidFill>
                <a:highlight>
                  <a:srgbClr val="0000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One full twist-pitch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53B2057-E932-ECD4-CDEE-E46403D783FC}"/>
              </a:ext>
            </a:extLst>
          </p:cNvPr>
          <p:cNvSpPr txBox="1"/>
          <p:nvPr/>
        </p:nvSpPr>
        <p:spPr>
          <a:xfrm>
            <a:off x="582817" y="5649223"/>
            <a:ext cx="724802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3200" b="1" dirty="0">
                <a:solidFill>
                  <a:srgbClr val="00B050"/>
                </a:solidFill>
                <a:latin typeface="Times New Roman" panose="02020603050405020304" pitchFamily="18" charset="0"/>
              </a:rPr>
              <a:t>Rotate a former, and move to the left.  </a:t>
            </a:r>
            <a:endParaRPr lang="en-US" sz="32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10">
            <a:extLst>
              <a:ext uri="{FF2B5EF4-FFF2-40B4-BE49-F238E27FC236}">
                <a16:creationId xmlns:a16="http://schemas.microsoft.com/office/drawing/2014/main" id="{359FDACD-40A0-64D0-5B60-A650BFDC60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808" y="643498"/>
            <a:ext cx="815658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Demo fabrication of a 4 mm wide 400 tapes FReTC for a 60 kA FReTC.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3B89ED4-4511-1E1C-9AA9-5B6F340F9238}"/>
              </a:ext>
            </a:extLst>
          </p:cNvPr>
          <p:cNvGrpSpPr/>
          <p:nvPr/>
        </p:nvGrpSpPr>
        <p:grpSpPr>
          <a:xfrm>
            <a:off x="6768924" y="1245626"/>
            <a:ext cx="1107892" cy="873362"/>
            <a:chOff x="8123203" y="222808"/>
            <a:chExt cx="1107892" cy="873362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72DD77DF-4A84-062F-5063-CA5A30A312B3}"/>
                </a:ext>
              </a:extLst>
            </p:cNvPr>
            <p:cNvGrpSpPr/>
            <p:nvPr/>
          </p:nvGrpSpPr>
          <p:grpSpPr>
            <a:xfrm>
              <a:off x="8123203" y="222808"/>
              <a:ext cx="635757" cy="873362"/>
              <a:chOff x="12518949" y="606183"/>
              <a:chExt cx="708201" cy="923612"/>
            </a:xfrm>
          </p:grpSpPr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F22DD918-66D8-3B9A-4A41-08D2E7693A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518949" y="638793"/>
                <a:ext cx="708201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15C187D2-1D15-9665-B0C7-7B60EF67D9E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518951" y="1500880"/>
                <a:ext cx="613494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09DBE865-E78E-DD87-D440-1E99DAFC1055}"/>
                  </a:ext>
                </a:extLst>
              </p:cNvPr>
              <p:cNvCxnSpPr/>
              <p:nvPr/>
            </p:nvCxnSpPr>
            <p:spPr>
              <a:xfrm>
                <a:off x="12935941" y="606183"/>
                <a:ext cx="0" cy="92361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C4A764B-B61A-3BF4-54EA-B465F4B36EBE}"/>
                </a:ext>
              </a:extLst>
            </p:cNvPr>
            <p:cNvSpPr txBox="1"/>
            <p:nvPr/>
          </p:nvSpPr>
          <p:spPr>
            <a:xfrm>
              <a:off x="8299430" y="458158"/>
              <a:ext cx="931665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28 mm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97DB75BA-6FB7-4CCA-9AB9-8F56451E93BA}"/>
              </a:ext>
            </a:extLst>
          </p:cNvPr>
          <p:cNvSpPr txBox="1"/>
          <p:nvPr/>
        </p:nvSpPr>
        <p:spPr>
          <a:xfrm>
            <a:off x="1665089" y="6183256"/>
            <a:ext cx="436614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24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Cabling speed :  1 m / 30 min.  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1EEE05A-B344-6751-3F68-75C22600B4A2}"/>
              </a:ext>
            </a:extLst>
          </p:cNvPr>
          <p:cNvSpPr txBox="1"/>
          <p:nvPr/>
        </p:nvSpPr>
        <p:spPr>
          <a:xfrm>
            <a:off x="3819955" y="5346338"/>
            <a:ext cx="343933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20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Twist-pitch = 250 mm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9AF0DDB8-03F0-CF7B-B7A5-C28ACF73976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34272" y="1125568"/>
            <a:ext cx="4502348" cy="1109923"/>
          </a:xfrm>
          <a:prstGeom prst="rect">
            <a:avLst/>
          </a:prstGeom>
        </p:spPr>
      </p:pic>
      <p:sp>
        <p:nvSpPr>
          <p:cNvPr id="28" name="TextBox 10">
            <a:extLst>
              <a:ext uri="{FF2B5EF4-FFF2-40B4-BE49-F238E27FC236}">
                <a16:creationId xmlns:a16="http://schemas.microsoft.com/office/drawing/2014/main" id="{E3F2902D-72DC-CE69-DA45-63B872E3EE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7126" y="1997379"/>
            <a:ext cx="394347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Fabricated 400 Tape FReTC   Top view </a:t>
            </a:r>
          </a:p>
        </p:txBody>
      </p:sp>
      <p:pic>
        <p:nvPicPr>
          <p:cNvPr id="18" name="FReTC Demo IMG4440 Mid Trim  for MT29.mp4">
            <a:hlinkClick r:id="" action="ppaction://media"/>
            <a:extLst>
              <a:ext uri="{FF2B5EF4-FFF2-40B4-BE49-F238E27FC236}">
                <a16:creationId xmlns:a16="http://schemas.microsoft.com/office/drawing/2014/main" id="{B7426C94-C77D-674B-D816-ECF4CB47913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226064" y="29004"/>
            <a:ext cx="3799979" cy="6755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586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680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10">
            <a:extLst>
              <a:ext uri="{FF2B5EF4-FFF2-40B4-BE49-F238E27FC236}">
                <a16:creationId xmlns:a16="http://schemas.microsoft.com/office/drawing/2014/main" id="{5E2DCFAB-33BF-15F4-DFE1-001A86116F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7204" y="4316514"/>
            <a:ext cx="1992014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Top view</a:t>
            </a:r>
          </a:p>
        </p:txBody>
      </p:sp>
      <p:sp>
        <p:nvSpPr>
          <p:cNvPr id="33" name="TextBox 10">
            <a:extLst>
              <a:ext uri="{FF2B5EF4-FFF2-40B4-BE49-F238E27FC236}">
                <a16:creationId xmlns:a16="http://schemas.microsoft.com/office/drawing/2014/main" id="{1526AF30-F3C3-CFF6-1302-F5B5600880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3765" y="4316514"/>
            <a:ext cx="1992014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Top view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C41A2AD-38A3-25C5-C43E-9758B33FA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7200" y="6449973"/>
            <a:ext cx="2844800" cy="365125"/>
          </a:xfrm>
        </p:spPr>
        <p:txBody>
          <a:bodyPr/>
          <a:lstStyle/>
          <a:p>
            <a:pPr>
              <a:defRPr/>
            </a:pPr>
            <a:fld id="{87D4ACEA-6299-DE4A-A3E9-13524CC24530}" type="slidenum">
              <a:rPr lang="ja-JP" altLang="en-US" smtClean="0"/>
              <a:pPr>
                <a:defRPr/>
              </a:pPr>
              <a:t>8</a:t>
            </a:fld>
            <a:endParaRPr lang="ja-JP" alt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AC272361-74F8-F1D1-B353-ACCEBE84131C}"/>
              </a:ext>
            </a:extLst>
          </p:cNvPr>
          <p:cNvSpPr txBox="1">
            <a:spLocks/>
          </p:cNvSpPr>
          <p:nvPr/>
        </p:nvSpPr>
        <p:spPr bwMode="auto">
          <a:xfrm>
            <a:off x="0" y="1885"/>
            <a:ext cx="12192000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4400" b="1" dirty="0">
                <a:solidFill>
                  <a:srgbClr val="1747F3"/>
                </a:solidFill>
                <a:latin typeface="Times New Roman" panose="02020603050405020304" pitchFamily="18" charset="0"/>
              </a:rPr>
              <a:t>Other Fabricated FReTC Samples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84E6C77-329E-A4A8-AE1D-3E918E2645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410" y="3324667"/>
            <a:ext cx="4922990" cy="100159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A8C29DC-3A03-737A-CCD4-D50A0A69F4CC}"/>
              </a:ext>
            </a:extLst>
          </p:cNvPr>
          <p:cNvSpPr txBox="1"/>
          <p:nvPr/>
        </p:nvSpPr>
        <p:spPr>
          <a:xfrm>
            <a:off x="905665" y="1584620"/>
            <a:ext cx="36150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BTG 2 mm, 42 tape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4CFDF8A-8E4A-BB97-8153-B4C82F3654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1597" y="3307719"/>
            <a:ext cx="5133485" cy="104442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581D9F7-2DA3-9A44-71CD-5413BC6A3540}"/>
              </a:ext>
            </a:extLst>
          </p:cNvPr>
          <p:cNvSpPr txBox="1"/>
          <p:nvPr/>
        </p:nvSpPr>
        <p:spPr>
          <a:xfrm>
            <a:off x="6320166" y="1485069"/>
            <a:ext cx="489108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BTG 4 mm tape 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striated to</a:t>
            </a:r>
          </a:p>
          <a:p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1 mm filaments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AC96E72-EACD-D579-29E6-B925237386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88411" y="5331110"/>
            <a:ext cx="4085354" cy="119784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624F385-4BE3-4FC3-30A8-5916B62CA7A3}"/>
              </a:ext>
            </a:extLst>
          </p:cNvPr>
          <p:cNvSpPr txBox="1"/>
          <p:nvPr/>
        </p:nvSpPr>
        <p:spPr>
          <a:xfrm>
            <a:off x="3905285" y="6383674"/>
            <a:ext cx="2608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Former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cross-section</a:t>
            </a:r>
          </a:p>
        </p:txBody>
      </p:sp>
      <p:sp>
        <p:nvSpPr>
          <p:cNvPr id="13" name="TextBox 10">
            <a:extLst>
              <a:ext uri="{FF2B5EF4-FFF2-40B4-BE49-F238E27FC236}">
                <a16:creationId xmlns:a16="http://schemas.microsoft.com/office/drawing/2014/main" id="{72653E51-A170-D2CC-5CF0-46F136456C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0896" y="4826949"/>
            <a:ext cx="1120140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2800" b="1" dirty="0">
                <a:solidFill>
                  <a:srgbClr val="0070C0"/>
                </a:solidFill>
                <a:latin typeface="Times New Roman" panose="02020603050405020304" pitchFamily="18" charset="0"/>
              </a:rPr>
              <a:t>Former: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12.7 mm wide, 4.8 mm round edge aluminum rod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EE8EC62-11E4-183A-F643-C14D8F851B96}"/>
              </a:ext>
            </a:extLst>
          </p:cNvPr>
          <p:cNvSpPr txBox="1"/>
          <p:nvPr/>
        </p:nvSpPr>
        <p:spPr>
          <a:xfrm>
            <a:off x="838087" y="2343395"/>
            <a:ext cx="503374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REBCO tapes: 42 tapes 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(14 stacks of 3 taps)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587B673-BF22-D8EA-CD74-24D6014B6114}"/>
              </a:ext>
            </a:extLst>
          </p:cNvPr>
          <p:cNvSpPr txBox="1"/>
          <p:nvPr/>
        </p:nvSpPr>
        <p:spPr>
          <a:xfrm>
            <a:off x="6809680" y="2348131"/>
            <a:ext cx="44015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REBCO tapes: 28 tapes 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(7 stacks of 4 tapes) 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7155A12B-AB42-A196-109E-17929ADCF136}"/>
              </a:ext>
            </a:extLst>
          </p:cNvPr>
          <p:cNvSpPr txBox="1">
            <a:spLocks/>
          </p:cNvSpPr>
          <p:nvPr/>
        </p:nvSpPr>
        <p:spPr bwMode="auto">
          <a:xfrm>
            <a:off x="1" y="572479"/>
            <a:ext cx="12191998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sz="3600" b="1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REBCO tapes : BTG exfoliated 4 mm and 2 mm</a:t>
            </a:r>
            <a:endParaRPr lang="en-US" altLang="en-US" sz="3600" b="1" dirty="0">
              <a:solidFill>
                <a:srgbClr val="00B05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0C8F536-19D1-A38E-1EE5-1CB471D629A8}"/>
              </a:ext>
            </a:extLst>
          </p:cNvPr>
          <p:cNvSpPr txBox="1"/>
          <p:nvPr/>
        </p:nvSpPr>
        <p:spPr>
          <a:xfrm>
            <a:off x="4791932" y="4378069"/>
            <a:ext cx="343933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20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Twist-pitch = 200 mm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1682D6-B06B-0434-FB5D-96189AFE83C9}"/>
              </a:ext>
            </a:extLst>
          </p:cNvPr>
          <p:cNvSpPr txBox="1"/>
          <p:nvPr/>
        </p:nvSpPr>
        <p:spPr>
          <a:xfrm>
            <a:off x="775132" y="1027522"/>
            <a:ext cx="102820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(BTG : </a:t>
            </a:r>
            <a:r>
              <a:rPr lang="en-US" sz="3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Brookhaven Technology Group, Inc.)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09165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1AA593-E1C8-EC20-6E7A-B5404191F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80297" y="6492875"/>
            <a:ext cx="902646" cy="365125"/>
          </a:xfrm>
        </p:spPr>
        <p:txBody>
          <a:bodyPr/>
          <a:lstStyle/>
          <a:p>
            <a:pPr>
              <a:defRPr/>
            </a:pPr>
            <a:fld id="{87D4ACEA-6299-DE4A-A3E9-13524CC24530}" type="slidenum">
              <a:rPr lang="ja-JP" altLang="en-US" smtClean="0"/>
              <a:pPr>
                <a:defRPr/>
              </a:pPr>
              <a:t>9</a:t>
            </a:fld>
            <a:endParaRPr lang="ja-JP" alt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2C0438F-5DA9-FC0C-37AF-01E6EEB9CBC8}"/>
              </a:ext>
            </a:extLst>
          </p:cNvPr>
          <p:cNvSpPr txBox="1">
            <a:spLocks/>
          </p:cNvSpPr>
          <p:nvPr/>
        </p:nvSpPr>
        <p:spPr bwMode="auto">
          <a:xfrm>
            <a:off x="-9057" y="-33757"/>
            <a:ext cx="12192000" cy="82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sz="4400" b="1" dirty="0">
                <a:solidFill>
                  <a:srgbClr val="2C5CE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Characteristics</a:t>
            </a:r>
            <a:r>
              <a:rPr lang="en-US" altLang="en-US" sz="4400" b="1" dirty="0">
                <a:solidFill>
                  <a:srgbClr val="2C5CED"/>
                </a:solidFill>
                <a:latin typeface="Times New Roman" panose="02020603050405020304" pitchFamily="18" charset="0"/>
              </a:rPr>
              <a:t> of FReTC</a:t>
            </a:r>
          </a:p>
        </p:txBody>
      </p:sp>
      <p:sp>
        <p:nvSpPr>
          <p:cNvPr id="16" name="TextBox 10">
            <a:extLst>
              <a:ext uri="{FF2B5EF4-FFF2-40B4-BE49-F238E27FC236}">
                <a16:creationId xmlns:a16="http://schemas.microsoft.com/office/drawing/2014/main" id="{8057431A-3D8A-459F-ECC0-F66CC93B0E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3338" y="4167471"/>
            <a:ext cx="321658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b="1" dirty="0">
                <a:solidFill>
                  <a:srgbClr val="00B0F0"/>
                </a:solidFill>
                <a:latin typeface="Times New Roman" panose="02020603050405020304" pitchFamily="18" charset="0"/>
              </a:rPr>
              <a:t>Hysteresis Loss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FF858F-29F8-9281-1DFB-DBFFC38A32AA}"/>
              </a:ext>
            </a:extLst>
          </p:cNvPr>
          <p:cNvSpPr txBox="1">
            <a:spLocks/>
          </p:cNvSpPr>
          <p:nvPr/>
        </p:nvSpPr>
        <p:spPr bwMode="auto">
          <a:xfrm>
            <a:off x="5031489" y="4807738"/>
            <a:ext cx="6333672" cy="814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REBCO tapes are parallel to the magnetic field. Therefore, hysteresis loss can be reduced. 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EA1A3D9-3DA1-BDAC-A56B-E53370D6A276}"/>
              </a:ext>
            </a:extLst>
          </p:cNvPr>
          <p:cNvGrpSpPr/>
          <p:nvPr/>
        </p:nvGrpSpPr>
        <p:grpSpPr>
          <a:xfrm>
            <a:off x="258272" y="1037381"/>
            <a:ext cx="4363032" cy="2736800"/>
            <a:chOff x="258272" y="1200561"/>
            <a:chExt cx="4363032" cy="2736800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ED65733E-BB49-B0EC-8DA9-3C39A89AB2E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8272" y="1200561"/>
              <a:ext cx="3906435" cy="2736800"/>
            </a:xfrm>
            <a:prstGeom prst="rect">
              <a:avLst/>
            </a:prstGeom>
          </p:spPr>
        </p:pic>
        <p:sp>
          <p:nvSpPr>
            <p:cNvPr id="3" name="Title 1">
              <a:extLst>
                <a:ext uri="{FF2B5EF4-FFF2-40B4-BE49-F238E27FC236}">
                  <a16:creationId xmlns:a16="http://schemas.microsoft.com/office/drawing/2014/main" id="{1E8EB558-BB6A-DAF7-F453-B73246B38B48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276504" y="1669667"/>
              <a:ext cx="870454" cy="19446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000" b="1" dirty="0">
                  <a:solidFill>
                    <a:srgbClr val="FF0000"/>
                  </a:solidFill>
                  <a:latin typeface="Times New Roman" panose="02020603050405020304" pitchFamily="18" charset="0"/>
                </a:rPr>
                <a:t>TSTC</a:t>
              </a:r>
            </a:p>
          </p:txBody>
        </p:sp>
        <p:sp>
          <p:nvSpPr>
            <p:cNvPr id="14" name="Title 1">
              <a:extLst>
                <a:ext uri="{FF2B5EF4-FFF2-40B4-BE49-F238E27FC236}">
                  <a16:creationId xmlns:a16="http://schemas.microsoft.com/office/drawing/2014/main" id="{C120022B-2FDA-41BF-70A2-4163B01D6DBD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301785" y="2553802"/>
              <a:ext cx="1319519" cy="113998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800" b="1" dirty="0">
                  <a:solidFill>
                    <a:srgbClr val="FF0000"/>
                  </a:solidFill>
                  <a:latin typeface="Times New Roman" panose="02020603050405020304" pitchFamily="18" charset="0"/>
                </a:rPr>
                <a:t>Tapes are parallel to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800" b="1" dirty="0">
                  <a:solidFill>
                    <a:srgbClr val="FF0000"/>
                  </a:solidFill>
                  <a:latin typeface="Times New Roman" panose="02020603050405020304" pitchFamily="18" charset="0"/>
                </a:rPr>
                <a:t>former surfaces </a:t>
              </a:r>
            </a:p>
          </p:txBody>
        </p:sp>
      </p:grpSp>
      <p:sp>
        <p:nvSpPr>
          <p:cNvPr id="23" name="Title 1">
            <a:extLst>
              <a:ext uri="{FF2B5EF4-FFF2-40B4-BE49-F238E27FC236}">
                <a16:creationId xmlns:a16="http://schemas.microsoft.com/office/drawing/2014/main" id="{A708A29A-D128-E147-A2EF-64B6C3A5F8DE}"/>
              </a:ext>
            </a:extLst>
          </p:cNvPr>
          <p:cNvSpPr txBox="1">
            <a:spLocks/>
          </p:cNvSpPr>
          <p:nvPr/>
        </p:nvSpPr>
        <p:spPr bwMode="auto">
          <a:xfrm>
            <a:off x="5030092" y="3094411"/>
            <a:ext cx="5269449" cy="1062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Bending characteristics are similar to TSTC conductors. </a:t>
            </a:r>
          </a:p>
        </p:txBody>
      </p:sp>
      <p:sp>
        <p:nvSpPr>
          <p:cNvPr id="5" name="TextBox 10">
            <a:extLst>
              <a:ext uri="{FF2B5EF4-FFF2-40B4-BE49-F238E27FC236}">
                <a16:creationId xmlns:a16="http://schemas.microsoft.com/office/drawing/2014/main" id="{81AB4D43-4505-5086-20F7-DD1A22FD0A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7048" y="512839"/>
            <a:ext cx="216927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b="1" dirty="0">
                <a:solidFill>
                  <a:srgbClr val="00B0F0"/>
                </a:solidFill>
                <a:latin typeface="Times New Roman" panose="02020603050405020304" pitchFamily="18" charset="0"/>
              </a:rPr>
              <a:t>Modeling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6848241-0B47-7382-E202-48EC97ED04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21304" y="2499045"/>
            <a:ext cx="399277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b="1" dirty="0">
                <a:solidFill>
                  <a:srgbClr val="00B0F0"/>
                </a:solidFill>
                <a:latin typeface="Times New Roman" panose="02020603050405020304" pitchFamily="18" charset="0"/>
              </a:rPr>
              <a:t>Critical Bending</a:t>
            </a:r>
          </a:p>
        </p:txBody>
      </p:sp>
      <p:sp>
        <p:nvSpPr>
          <p:cNvPr id="12" name="TextBox 10">
            <a:extLst>
              <a:ext uri="{FF2B5EF4-FFF2-40B4-BE49-F238E27FC236}">
                <a16:creationId xmlns:a16="http://schemas.microsoft.com/office/drawing/2014/main" id="{9273169C-D28B-22B0-D333-46AA63621B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21304" y="677042"/>
            <a:ext cx="370884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b="1" dirty="0">
                <a:solidFill>
                  <a:srgbClr val="00B0F0"/>
                </a:solidFill>
                <a:latin typeface="Times New Roman" panose="02020603050405020304" pitchFamily="18" charset="0"/>
              </a:rPr>
              <a:t>Critical Twist-Pitch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4198C554-3F40-D628-977D-951F81340D25}"/>
                  </a:ext>
                </a:extLst>
              </p:cNvPr>
              <p:cNvSpPr txBox="1"/>
              <p:nvPr/>
            </p:nvSpPr>
            <p:spPr>
              <a:xfrm>
                <a:off x="4643338" y="1491716"/>
                <a:ext cx="3992777" cy="71231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𝑝𝑡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𝑐𝑟𝑖𝑡𝑖𝑐𝑎𝑙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≈ 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𝑝𝑓</m:t>
                              </m:r>
                            </m:sub>
                          </m:sSub>
                        </m:num>
                        <m:den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1+</m:t>
                          </m:r>
                          <m:d>
                            <m:dPr>
                              <m:endChr m:val="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lin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𝑊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sub>
                                  </m:sSub>
                                </m:num>
                                <m:den>
                                  <m:d>
                                    <m:dPr>
                                      <m:begChr m:val="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solidFill>
                                                <a:srgbClr val="836967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𝑅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𝑒</m:t>
                                          </m:r>
                                        </m:sub>
                                      </m:sSub>
                                    </m:e>
                                  </m:d>
                                </m:den>
                              </m:f>
                            </m:e>
                          </m: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4198C554-3F40-D628-977D-951F81340D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3338" y="1491716"/>
                <a:ext cx="3992777" cy="712311"/>
              </a:xfrm>
              <a:prstGeom prst="rect">
                <a:avLst/>
              </a:prstGeom>
              <a:blipFill>
                <a:blip r:embed="rId5"/>
                <a:stretch>
                  <a:fillRect t="-43860" b="-1298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>
            <a:extLst>
              <a:ext uri="{FF2B5EF4-FFF2-40B4-BE49-F238E27FC236}">
                <a16:creationId xmlns:a16="http://schemas.microsoft.com/office/drawing/2014/main" id="{3EA5A95F-795B-AC84-A7C6-2319DEBDA831}"/>
              </a:ext>
            </a:extLst>
          </p:cNvPr>
          <p:cNvSpPr txBox="1"/>
          <p:nvPr/>
        </p:nvSpPr>
        <p:spPr>
          <a:xfrm>
            <a:off x="8636115" y="1666884"/>
            <a:ext cx="32921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err="1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L</a:t>
            </a:r>
            <a:r>
              <a:rPr lang="en-US" sz="2000" i="1" baseline="-25000" dirty="0" err="1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pf</a:t>
            </a:r>
            <a:r>
              <a:rPr lang="en-US" sz="2000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 is the FReTC twist-pitch.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F402833-0868-5766-B247-CFDD31BA0E2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1150404" y="4130436"/>
            <a:ext cx="2997267" cy="2169277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C997FDA-D2F1-1EFA-2832-529C0258F25C}"/>
              </a:ext>
            </a:extLst>
          </p:cNvPr>
          <p:cNvCxnSpPr/>
          <p:nvPr/>
        </p:nvCxnSpPr>
        <p:spPr>
          <a:xfrm flipV="1">
            <a:off x="3934687" y="5783855"/>
            <a:ext cx="0" cy="709020"/>
          </a:xfrm>
          <a:prstGeom prst="straightConnector1">
            <a:avLst/>
          </a:prstGeom>
          <a:ln w="41275"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F420C4C6-6285-5C9C-68B5-87F7FF26394A}"/>
              </a:ext>
            </a:extLst>
          </p:cNvPr>
          <p:cNvSpPr txBox="1"/>
          <p:nvPr/>
        </p:nvSpPr>
        <p:spPr>
          <a:xfrm>
            <a:off x="3750145" y="5391579"/>
            <a:ext cx="8931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BC91536-59B1-058E-B170-C4189132DD5B}"/>
                  </a:ext>
                </a:extLst>
              </p:cNvPr>
              <p:cNvSpPr txBox="1"/>
              <p:nvPr/>
            </p:nvSpPr>
            <p:spPr>
              <a:xfrm>
                <a:off x="5230862" y="5886777"/>
                <a:ext cx="6198573" cy="59836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FReTC</m:t>
                            </m:r>
                            <m:r>
                              <a:rPr lang="en-US" sz="20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Hysteresis</m:t>
                            </m:r>
                            <m:r>
                              <a:rPr lang="en-US" sz="20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 </m:t>
                            </m:r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h𝑓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Perpendicular</m:t>
                        </m:r>
                        <m: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field</m:t>
                        </m:r>
                        <m: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loss</m:t>
                        </m:r>
                      </m:den>
                    </m:f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≈</m:t>
                    </m:r>
                    <m:f>
                      <m:f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2 </m:t>
                        </m:r>
                        <m:sSub>
                          <m:sSubPr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/>
                  <a:t> = </a:t>
                </a:r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the inverse aspect ration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BC91536-59B1-058E-B170-C4189132DD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0862" y="5886777"/>
                <a:ext cx="6198573" cy="598369"/>
              </a:xfrm>
              <a:prstGeom prst="rect">
                <a:avLst/>
              </a:prstGeom>
              <a:blipFill>
                <a:blip r:embed="rId7"/>
                <a:stretch>
                  <a:fillRect b="-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02704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25520</TotalTime>
  <Words>938</Words>
  <Application>Microsoft Macintosh PowerPoint</Application>
  <PresentationFormat>Widescreen</PresentationFormat>
  <Paragraphs>174</Paragraphs>
  <Slides>14</Slides>
  <Notes>9</Notes>
  <HiddenSlides>0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Times</vt:lpstr>
      <vt:lpstr>Arial</vt:lpstr>
      <vt:lpstr>Calibri</vt:lpstr>
      <vt:lpstr>Cambria Math</vt:lpstr>
      <vt:lpstr>Symbol</vt:lpstr>
      <vt:lpstr>Times New Roman</vt:lpstr>
      <vt:lpstr>Wingdings</vt:lpstr>
      <vt:lpstr>Office Theme</vt:lpstr>
      <vt:lpstr> REBCO FReTC Conductors Rutherford-Type Cables  </vt:lpstr>
      <vt:lpstr>PowerPoint Presentation</vt:lpstr>
      <vt:lpstr>REBCO Rutherford-Type Cable Review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your attention</vt:lpstr>
    </vt:vector>
  </TitlesOfParts>
  <Company>MIT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Makoto Takayasu</dc:creator>
  <cp:lastModifiedBy>makoto takayasu</cp:lastModifiedBy>
  <cp:revision>2748</cp:revision>
  <cp:lastPrinted>2014-01-21T15:21:06Z</cp:lastPrinted>
  <dcterms:created xsi:type="dcterms:W3CDTF">2011-11-20T03:07:13Z</dcterms:created>
  <dcterms:modified xsi:type="dcterms:W3CDTF">2025-10-22T23:21:14Z</dcterms:modified>
</cp:coreProperties>
</file>