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8"/>
  </p:notesMasterIdLst>
  <p:sldIdLst>
    <p:sldId id="944" r:id="rId5"/>
    <p:sldId id="955" r:id="rId6"/>
    <p:sldId id="1002" r:id="rId7"/>
    <p:sldId id="1015" r:id="rId8"/>
    <p:sldId id="1025" r:id="rId9"/>
    <p:sldId id="1026" r:id="rId10"/>
    <p:sldId id="1032" r:id="rId11"/>
    <p:sldId id="1028" r:id="rId12"/>
    <p:sldId id="1027" r:id="rId13"/>
    <p:sldId id="1029" r:id="rId14"/>
    <p:sldId id="1030" r:id="rId15"/>
    <p:sldId id="1031" r:id="rId16"/>
    <p:sldId id="1022" r:id="rId17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DD0"/>
    <a:srgbClr val="67B4FE"/>
    <a:srgbClr val="E9EEF1"/>
    <a:srgbClr val="ED002D"/>
    <a:srgbClr val="000000"/>
    <a:srgbClr val="F09E18"/>
    <a:srgbClr val="0016A0"/>
    <a:srgbClr val="8E04FF"/>
    <a:srgbClr val="6647AD"/>
    <a:srgbClr val="676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20" autoAdjust="0"/>
    <p:restoredTop sz="94925" autoAdjust="0"/>
  </p:normalViewPr>
  <p:slideViewPr>
    <p:cSldViewPr snapToGrid="0">
      <p:cViewPr varScale="1">
        <p:scale>
          <a:sx n="118" d="100"/>
          <a:sy n="118" d="100"/>
        </p:scale>
        <p:origin x="240" y="4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3870962E-26BF-CEF0-9B2E-575D9706E7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6" t="6328" r="6776" b="4118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3" name="Picture 2" descr="A blue and white logo&#10;&#10;Description automatically generated">
            <a:extLst>
              <a:ext uri="{FF2B5EF4-FFF2-40B4-BE49-F238E27FC236}">
                <a16:creationId xmlns:a16="http://schemas.microsoft.com/office/drawing/2014/main" id="{70440BA1-5A3B-6DAB-541D-469E316425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" t="6229" r="6165" b="2954"/>
          <a:stretch/>
        </p:blipFill>
        <p:spPr>
          <a:xfrm>
            <a:off x="1382059" y="0"/>
            <a:ext cx="9427882" cy="6858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7DFBB41-BF59-9C2A-859D-99B3AD23373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flipH="1">
            <a:off x="-1" y="0"/>
            <a:ext cx="1399429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7A1F57-3554-1911-2321-E254D4D3B76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718359" y="0"/>
            <a:ext cx="1483666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8748BCF-B490-A42D-D29A-31D8478D0913}"/>
              </a:ext>
            </a:extLst>
          </p:cNvPr>
          <p:cNvSpPr/>
          <p:nvPr userDrawn="1"/>
        </p:nvSpPr>
        <p:spPr>
          <a:xfrm>
            <a:off x="4933189" y="4770560"/>
            <a:ext cx="2518215" cy="288543"/>
          </a:xfrm>
          <a:prstGeom prst="rect">
            <a:avLst/>
          </a:prstGeom>
          <a:noFill/>
        </p:spPr>
        <p:txBody>
          <a:bodyPr wrap="square" lIns="68580" tIns="34291" rIns="68580" bIns="34291">
            <a:spAutoFit/>
          </a:bodyPr>
          <a:lstStyle/>
          <a:p>
            <a:pPr algn="ctr"/>
            <a:r>
              <a:rPr lang="en-US" sz="1425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Programme</a:t>
            </a:r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450C6DE9-88F9-17A2-36BA-677C144701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5036400" y="2216002"/>
            <a:ext cx="2311789" cy="2698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994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1" y="1322832"/>
            <a:ext cx="10969139" cy="4670196"/>
          </a:xfrm>
        </p:spPr>
        <p:txBody>
          <a:bodyPr/>
          <a:lstStyle>
            <a:lvl1pPr marL="370313" indent="-342882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PIPPO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81"/>
            <a:ext cx="11021312" cy="2513191"/>
          </a:xfrm>
        </p:spPr>
        <p:txBody>
          <a:bodyPr tIns="0" bIns="0" anchor="t"/>
          <a:lstStyle>
            <a:lvl1pPr algn="r">
              <a:buNone/>
              <a:defRPr kumimoji="0" lang="en-US" sz="3451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1500">
                <a:solidFill>
                  <a:schemeClr val="tx1"/>
                </a:solidFill>
                <a:effectLst/>
              </a:defRPr>
            </a:lvl1pPr>
            <a:lvl2pPr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 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855" y="130498"/>
            <a:ext cx="10959548" cy="936000"/>
          </a:xfrm>
        </p:spPr>
        <p:txBody>
          <a:bodyPr anchor="ctr"/>
          <a:lstStyle>
            <a:lvl1pPr algn="l">
              <a:defRPr sz="3451"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46002"/>
            <a:ext cx="10972800" cy="936000"/>
          </a:xfrm>
        </p:spPr>
        <p:txBody>
          <a:bodyPr/>
          <a:lstStyle/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</p:spPr>
        <p:txBody>
          <a:bodyPr/>
          <a:lstStyle>
            <a:lvl1pPr>
              <a:defRPr sz="1951"/>
            </a:lvl1pPr>
            <a:lvl2pPr>
              <a:defRPr sz="1651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</p:spPr>
        <p:txBody>
          <a:bodyPr/>
          <a:lstStyle>
            <a:lvl1pPr>
              <a:defRPr sz="1951"/>
            </a:lvl1pPr>
            <a:lvl2pPr>
              <a:defRPr sz="1651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</a:lstStyle>
          <a:p>
            <a:pPr lvl="0" eaLnBrk="1" latinLnBrk="0" hangingPunct="1"/>
            <a:r>
              <a:rPr lang="fr-CH"/>
              <a:t>Click to </a:t>
            </a:r>
            <a:r>
              <a:rPr lang="fr-CH" err="1"/>
              <a:t>edit</a:t>
            </a:r>
            <a:r>
              <a:rPr lang="fr-CH"/>
              <a:t> Master </a:t>
            </a:r>
            <a:r>
              <a:rPr lang="fr-CH" err="1"/>
              <a:t>text</a:t>
            </a:r>
            <a:r>
              <a:rPr lang="fr-CH"/>
              <a:t> styles</a:t>
            </a:r>
          </a:p>
          <a:p>
            <a:pPr lvl="1" eaLnBrk="1" latinLnBrk="0" hangingPunct="1"/>
            <a:r>
              <a:rPr lang="fr-CH"/>
              <a:t>Second </a:t>
            </a:r>
            <a:r>
              <a:rPr lang="fr-CH" err="1"/>
              <a:t>level</a:t>
            </a:r>
            <a:endParaRPr lang="fr-CH"/>
          </a:p>
          <a:p>
            <a:pPr lvl="2" eaLnBrk="1" latinLnBrk="0" hangingPunct="1"/>
            <a:r>
              <a:rPr lang="fr-CH" err="1"/>
              <a:t>Third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3" eaLnBrk="1" latinLnBrk="0" hangingPunct="1"/>
            <a:r>
              <a:rPr lang="fr-CH" err="1"/>
              <a:t>Fourth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4" eaLnBrk="1" latinLnBrk="0" hangingPunct="1"/>
            <a:r>
              <a:rPr lang="fr-CH" err="1"/>
              <a:t>Fifth</a:t>
            </a:r>
            <a:r>
              <a:rPr lang="fr-CH"/>
              <a:t> </a:t>
            </a:r>
            <a:r>
              <a:rPr lang="fr-CH" err="1"/>
              <a:t>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658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1500" b="1"/>
            </a:lvl2pPr>
            <a:lvl3pPr>
              <a:buNone/>
              <a:defRPr sz="1351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text</a:t>
            </a:r>
            <a:r>
              <a:rPr kumimoji="0" lang="fr-CH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73" y="5101967"/>
            <a:ext cx="5389033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1500" b="1"/>
            </a:lvl2pPr>
            <a:lvl3pPr>
              <a:buNone/>
              <a:defRPr sz="1351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121688"/>
            <a:ext cx="5389033" cy="391926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43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13261" y="22676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335024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b="36557"/>
          <a:stretch/>
        </p:blipFill>
        <p:spPr bwMode="auto">
          <a:xfrm>
            <a:off x="8444" y="6272593"/>
            <a:ext cx="759739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1005577" y="6306542"/>
            <a:ext cx="808080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90131" y="6236309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FD5746A-C00B-0332-AEB4-31587C5802D8}"/>
              </a:ext>
            </a:extLst>
          </p:cNvPr>
          <p:cNvSpPr txBox="1"/>
          <p:nvPr userDrawn="1"/>
        </p:nvSpPr>
        <p:spPr>
          <a:xfrm>
            <a:off x="933355" y="6568995"/>
            <a:ext cx="991891" cy="1731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25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525">
              <a:solidFill>
                <a:schemeClr val="bg1"/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45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370313" indent="-342882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25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78910" indent="-34288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95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819490" indent="-257162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038935" indent="-25716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237808" indent="-257162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275524" indent="-13715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08" indent="-13715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692" indent="-13715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03" indent="-13715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ieeexplore.ieee.org/document/7445861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ieeexplore.ieee.org/document/8645687" TargetMode="Externa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n.ch/hfm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eeexplore.ieee.org/document/10949766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08515/contributions/6506636/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06C72A8-1443-5B78-BC8F-8E49F7D9AD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-1" y="0"/>
            <a:ext cx="1399429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2A9A4CD-D58A-4971-4DCA-8DF0FF7296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8359" y="0"/>
            <a:ext cx="14836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455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9E2AF7-BB01-D6E9-1EF7-48F536BBC1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16559F-BF31-4FFB-A2DC-2312C8D196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855" y="1069145"/>
            <a:ext cx="11511155" cy="5029200"/>
          </a:xfrm>
        </p:spPr>
        <p:txBody>
          <a:bodyPr>
            <a:normAutofit/>
          </a:bodyPr>
          <a:lstStyle/>
          <a:p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lot of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emphasis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multipoles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but 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generation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main component</a:t>
            </a:r>
          </a:p>
          <a:p>
            <a:r>
              <a:rPr lang="fr-CH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Dipole</a:t>
            </a:r>
            <a:r>
              <a:rPr lang="fr-CH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CH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stability</a:t>
            </a:r>
            <a:r>
              <a:rPr lang="fr-CH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reproducibility</a:t>
            </a:r>
            <a:r>
              <a:rPr lang="fr-CH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0.001-0.01% (10-100 ppm)</a:t>
            </a:r>
          </a:p>
          <a:p>
            <a:pPr lvl="1"/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Residuals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cured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orbit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correctors and feedback system</a:t>
            </a:r>
          </a:p>
          <a:p>
            <a:pPr lvl="1"/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linearity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TF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not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needed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any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reproducible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effect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can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implemented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control system</a:t>
            </a:r>
          </a:p>
          <a:p>
            <a:pPr lvl="3"/>
            <a:r>
              <a:rPr lang="fr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 </a:t>
            </a:r>
            <a:r>
              <a:rPr lang="fr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Tevatron</a:t>
            </a:r>
            <a:r>
              <a:rPr lang="fr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dipoles</a:t>
            </a:r>
            <a:r>
              <a:rPr lang="fr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had</a:t>
            </a:r>
            <a:r>
              <a:rPr lang="fr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iron</a:t>
            </a:r>
            <a:r>
              <a:rPr lang="fr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fr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far </a:t>
            </a:r>
            <a:r>
              <a:rPr lang="fr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fr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minimize</a:t>
            </a:r>
            <a:r>
              <a:rPr lang="fr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saturation – </a:t>
            </a:r>
            <a:r>
              <a:rPr lang="fr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later</a:t>
            </a:r>
            <a:r>
              <a:rPr lang="fr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experience</a:t>
            </a:r>
            <a:r>
              <a:rPr lang="fr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shows </a:t>
            </a:r>
            <a:r>
              <a:rPr lang="fr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fr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not an issue</a:t>
            </a:r>
          </a:p>
          <a:p>
            <a:pPr lvl="2"/>
            <a:r>
              <a:rPr lang="fr-CH" sz="22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fr-CH" sz="22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2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2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2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critical</a:t>
            </a:r>
            <a:r>
              <a:rPr lang="fr-CH" sz="22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2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2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22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reproducibility</a:t>
            </a:r>
            <a:endParaRPr lang="fr-CH" sz="2249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Similar</a:t>
            </a:r>
            <a:r>
              <a:rPr lang="fr-CH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values for the </a:t>
            </a:r>
            <a:r>
              <a:rPr lang="fr-CH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quadrupole</a:t>
            </a:r>
            <a:endParaRPr lang="fr-CH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Residuals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cured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tune correctors and feedback system</a:t>
            </a:r>
          </a:p>
          <a:p>
            <a:pPr marL="27431" indent="0">
              <a:buNone/>
            </a:pPr>
            <a:r>
              <a:rPr lang="fr-CH" sz="18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</a:t>
            </a:r>
            <a:r>
              <a:rPr lang="fr-CH" sz="1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fr-CH" sz="1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E. Todesco, «The </a:t>
            </a:r>
            <a:r>
              <a:rPr lang="fr-CH" sz="18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magnetic</a:t>
            </a:r>
            <a:r>
              <a:rPr lang="fr-CH" sz="1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model of the LHC at 6.5 </a:t>
            </a:r>
            <a:r>
              <a:rPr lang="fr-CH" sz="18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fr-CH" sz="1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fr-CH" sz="1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IEEE TAS 26 (2016) 4005707</a:t>
            </a:r>
            <a:endParaRPr lang="fr-CH" sz="1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1" indent="0">
              <a:buNone/>
            </a:pPr>
            <a:endParaRPr lang="fr-CH" sz="1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1" indent="0">
              <a:buNone/>
            </a:pP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5C05D14-F06E-6B22-9EFD-DBB5C843D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Requirements on field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66F64C5-6A33-19F5-2074-0E2649A9BB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October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ED5700E-9A16-A41C-455B-744B1B57D0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5D26694-84DD-3F28-0109-FED346532D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10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86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88DB08-3C6B-F34B-75D6-F5F3560585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664AA8-9ACA-F8A9-57A4-7EC3C280B9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855" y="1069145"/>
            <a:ext cx="11511155" cy="5029200"/>
          </a:xfrm>
        </p:spPr>
        <p:txBody>
          <a:bodyPr>
            <a:normAutofit/>
          </a:bodyPr>
          <a:lstStyle/>
          <a:p>
            <a:r>
              <a:rPr lang="fr-CH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Quadrupolar</a:t>
            </a:r>
            <a:r>
              <a:rPr lang="fr-CH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component in the </a:t>
            </a:r>
            <a:r>
              <a:rPr lang="fr-CH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dipoles</a:t>
            </a:r>
            <a:r>
              <a:rPr lang="fr-CH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during</a:t>
            </a:r>
            <a:r>
              <a:rPr lang="fr-CH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ramp</a:t>
            </a:r>
            <a:r>
              <a:rPr lang="fr-CH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fr-CH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during</a:t>
            </a:r>
            <a:r>
              <a:rPr lang="fr-CH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EuroCirCol</a:t>
            </a:r>
            <a:r>
              <a:rPr lang="fr-CH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had</a:t>
            </a:r>
            <a:r>
              <a:rPr lang="fr-CH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CH" sz="2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</a:t>
            </a:r>
            <a:r>
              <a:rPr lang="fr-CH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&lt;20 </a:t>
            </a:r>
            <a:r>
              <a:rPr lang="fr-CH" sz="2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units</a:t>
            </a:r>
            <a:endParaRPr lang="fr-CH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relevant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parameter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since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due to high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large saturation,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would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helpful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release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constraint</a:t>
            </a:r>
            <a:endParaRPr lang="fr-CH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depends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the conversion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</a:t>
            </a:r>
            <a:r>
              <a:rPr lang="fr-CH" sz="2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units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tune, and the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precision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correction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tuning magnets</a:t>
            </a: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personally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believe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could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work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much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higher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b2 components</a:t>
            </a:r>
          </a:p>
          <a:p>
            <a:pPr marL="336028" lvl="1" indent="0">
              <a:buNone/>
            </a:pPr>
            <a:endParaRPr lang="fr-CH" sz="16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36028" lvl="1" indent="0">
              <a:buNone/>
            </a:pPr>
            <a:endParaRPr lang="fr-CH" sz="16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36028" lvl="1" indent="0">
              <a:buNone/>
            </a:pPr>
            <a:endParaRPr lang="fr-CH" sz="16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36028" lvl="1" indent="0">
              <a:buNone/>
            </a:pPr>
            <a:endParaRPr lang="fr-CH" sz="16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36028" lvl="1" indent="0">
              <a:buNone/>
            </a:pPr>
            <a:r>
              <a:rPr lang="fr-CH" sz="16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</a:t>
            </a:r>
            <a:r>
              <a:rPr lang="fr-CH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fr-CH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D. Tommasini, et al., «</a:t>
            </a:r>
            <a:r>
              <a:rPr lang="en-GB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16 T Dipole Development Program for FCC and HE-LHC</a:t>
            </a:r>
            <a:r>
              <a:rPr lang="fr-CH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fr-CH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IEEE TAS 29 (2019) 4003109</a:t>
            </a:r>
            <a:endParaRPr lang="fr-CH" sz="1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36028" lvl="1" indent="0">
              <a:buNone/>
            </a:pPr>
            <a:endParaRPr lang="fr-CH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1" indent="0">
              <a:buNone/>
            </a:pP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05A2969-5DF1-2F94-C857-C10F07C4A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Requirements on harmonics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2823FD1-37A9-A043-EB64-CD0B786B1F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October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D66A2F4-2E29-F766-DFE3-902C64BB40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A49DF3D-2874-D95D-82A4-F5F857510E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11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675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B18FAF-95DE-86BA-C54A-887B5BFF6E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6D0F31-1150-99E8-9885-99B76097E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855" y="1069145"/>
            <a:ext cx="11511155" cy="5029200"/>
          </a:xfrm>
        </p:spPr>
        <p:txBody>
          <a:bodyPr>
            <a:normAutofit/>
          </a:bodyPr>
          <a:lstStyle/>
          <a:p>
            <a:r>
              <a:rPr lang="fr-CH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Sextupolar</a:t>
            </a:r>
            <a:r>
              <a:rPr lang="fr-CH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component in the </a:t>
            </a:r>
            <a:r>
              <a:rPr lang="fr-CH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dipoles</a:t>
            </a:r>
            <a:r>
              <a:rPr lang="fr-CH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during</a:t>
            </a:r>
            <a:r>
              <a:rPr lang="fr-CH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ramp</a:t>
            </a:r>
            <a:r>
              <a:rPr lang="fr-CH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CH" sz="2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had</a:t>
            </a:r>
            <a:r>
              <a:rPr lang="fr-CH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CH" sz="2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</a:t>
            </a:r>
            <a:r>
              <a:rPr lang="fr-CH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20 </a:t>
            </a:r>
            <a:r>
              <a:rPr lang="fr-CH" sz="2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units</a:t>
            </a:r>
            <a:endParaRPr lang="fr-CH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relevant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parameter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since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related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superconductor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hysteresis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to the magnet design (cross-talk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aperture,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partially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corrected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iron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but not all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along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ramp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die to saturation)</a:t>
            </a: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depends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the conversion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</a:t>
            </a:r>
            <a:r>
              <a:rPr lang="fr-CH" sz="2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units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chromaticity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the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precision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chromaticity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correction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sextupoles</a:t>
            </a:r>
            <a:endParaRPr lang="fr-CH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LHC 1 unit of b</a:t>
            </a:r>
            <a:r>
              <a:rPr lang="fr-CH" sz="2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40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units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chroma,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should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tune chroma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less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units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therefore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</a:t>
            </a:r>
            <a:r>
              <a:rPr lang="fr-CH" sz="2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should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corrected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0.1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units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precision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7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units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swing of b</a:t>
            </a:r>
            <a:r>
              <a:rPr lang="fr-CH" sz="2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during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ramp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means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our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correction has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order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1%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error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already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good)</a:t>
            </a: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Feedback system to correct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chromaticity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much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less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effective (on line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measurement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not trivial)</a:t>
            </a:r>
          </a:p>
          <a:p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 20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units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b</a:t>
            </a:r>
            <a:r>
              <a:rPr lang="fr-CH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looks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quite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challenging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me</a:t>
            </a: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50900F3-8F03-0704-E12C-983E6F168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Requirements on harmonics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8AEE27E-24B2-D3EB-D330-2E6C9D66A8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October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5145F69-9B15-C085-A813-F673D6A1AF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327F29F-1C66-CC6C-3D1A-67DA83B975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4996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D0E3DF-EC96-69FA-EE0C-620DBA1D9C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B9CC2-B63E-7B15-D2DA-9AD655D5C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/>
          </a:bodyPr>
          <a:lstStyle/>
          <a:p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possibility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adapting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accelerator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(main) magnets to the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available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REBCO tape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should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carefully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studied</a:t>
            </a:r>
            <a:endParaRPr lang="fr-CH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 of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paradigm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but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should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not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exclude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priori</a:t>
            </a:r>
          </a:p>
          <a:p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Stability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reproducibility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main components (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dipole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quadrupoles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are the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fist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</a:t>
            </a:r>
            <a:endParaRPr lang="fr-CH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Today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0.01% to 0.001% 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(10 to 100 ppm), over a large range of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fields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(for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dipoles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 to 14 T) –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could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release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?</a:t>
            </a:r>
          </a:p>
          <a:p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Requirements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fr-CH" sz="2400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b</a:t>
            </a:r>
            <a:r>
              <a:rPr lang="fr-CH" sz="2400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stringent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less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units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absolute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value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all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along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ramp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and due to the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precision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correction via tuning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quadrupoles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sectupole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correctors</a:t>
            </a:r>
          </a:p>
          <a:p>
            <a:pPr lvl="1"/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Could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release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via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better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correction ?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Today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already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precise</a:t>
            </a:r>
            <a:endParaRPr lang="fr-CH" sz="21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done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close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connection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the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dynamics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experts</a:t>
            </a:r>
          </a:p>
          <a:p>
            <a:pPr marL="27431" indent="0">
              <a:buNone/>
            </a:pP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D4CE983-B049-2D4A-DCFE-6D49B64F1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38122C5-F7F7-A740-BB34-58F7E0503E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October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91D6CE8-B976-611D-9100-9807082AC3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44EF088-BD74-A055-D784-09FA6E3CB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13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349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3760D6-D6C2-1465-C75C-E350672D0B2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AB56AE-0AD1-A0D7-FECB-985E8BB61D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ACD1834-B046-B932-B025-2ACAC39D7DDE}"/>
              </a:ext>
            </a:extLst>
          </p:cNvPr>
          <p:cNvSpPr txBox="1">
            <a:spLocks/>
          </p:cNvSpPr>
          <p:nvPr/>
        </p:nvSpPr>
        <p:spPr>
          <a:xfrm>
            <a:off x="333214" y="1857111"/>
            <a:ext cx="11356278" cy="2371459"/>
          </a:xfrm>
          <a:prstGeom prst="rect">
            <a:avLst/>
          </a:prstGeom>
        </p:spPr>
        <p:txBody>
          <a:bodyPr vert="horz" lIns="34291" rIns="34291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Field Magnet program targets and requirements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2A23DD-A797-A786-5E31-AA19D3B7FFBC}"/>
              </a:ext>
            </a:extLst>
          </p:cNvPr>
          <p:cNvSpPr txBox="1"/>
          <p:nvPr/>
        </p:nvSpPr>
        <p:spPr>
          <a:xfrm>
            <a:off x="974615" y="4294553"/>
            <a:ext cx="409304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Ezio Todesco</a:t>
            </a:r>
          </a:p>
          <a:p>
            <a:endParaRPr lang="fr-CH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Thanks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B.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Auchmann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feedback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A0275D7E-2377-F419-2623-4C97F54C40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2019" y="1091065"/>
            <a:ext cx="1518244" cy="459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8">
            <a:extLst>
              <a:ext uri="{FF2B5EF4-FFF2-40B4-BE49-F238E27FC236}">
                <a16:creationId xmlns:a16="http://schemas.microsoft.com/office/drawing/2014/main" id="{1C36515E-8840-AF34-C8BA-7ACE23F23F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09" y="1201742"/>
            <a:ext cx="1349249" cy="398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4">
            <a:extLst>
              <a:ext uri="{FF2B5EF4-FFF2-40B4-BE49-F238E27FC236}">
                <a16:creationId xmlns:a16="http://schemas.microsoft.com/office/drawing/2014/main" id="{0C48B604-6317-BC19-57E2-A47037221A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2496" y="286719"/>
            <a:ext cx="1249708" cy="766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8">
            <a:extLst>
              <a:ext uri="{FF2B5EF4-FFF2-40B4-BE49-F238E27FC236}">
                <a16:creationId xmlns:a16="http://schemas.microsoft.com/office/drawing/2014/main" id="{BAF49F83-DA25-A546-21E8-AA3B7399F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719" y="200149"/>
            <a:ext cx="854149" cy="730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0">
            <a:extLst>
              <a:ext uri="{FF2B5EF4-FFF2-40B4-BE49-F238E27FC236}">
                <a16:creationId xmlns:a16="http://schemas.microsoft.com/office/drawing/2014/main" id="{7E3A1A30-DA79-E26E-21FB-1670316C76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5" y="1756105"/>
            <a:ext cx="903224" cy="533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2">
            <a:extLst>
              <a:ext uri="{FF2B5EF4-FFF2-40B4-BE49-F238E27FC236}">
                <a16:creationId xmlns:a16="http://schemas.microsoft.com/office/drawing/2014/main" id="{335D566B-64F1-4A8E-20C3-143D314101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2019" y="1653819"/>
            <a:ext cx="1649505" cy="720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6">
            <a:extLst>
              <a:ext uri="{FF2B5EF4-FFF2-40B4-BE49-F238E27FC236}">
                <a16:creationId xmlns:a16="http://schemas.microsoft.com/office/drawing/2014/main" id="{D2571FF2-9939-2838-58AD-534EC2802E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49" y="238951"/>
            <a:ext cx="1918261" cy="590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9">
            <a:extLst>
              <a:ext uri="{FF2B5EF4-FFF2-40B4-BE49-F238E27FC236}">
                <a16:creationId xmlns:a16="http://schemas.microsoft.com/office/drawing/2014/main" id="{F13472E8-EF3E-15D5-D76B-4D9569852151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513" y="238951"/>
            <a:ext cx="881099" cy="866505"/>
          </a:xfrm>
          <a:prstGeom prst="rect">
            <a:avLst/>
          </a:prstGeom>
        </p:spPr>
      </p:pic>
      <p:pic>
        <p:nvPicPr>
          <p:cNvPr id="16" name="Picture 30" descr="PSI – LEAPS">
            <a:extLst>
              <a:ext uri="{FF2B5EF4-FFF2-40B4-BE49-F238E27FC236}">
                <a16:creationId xmlns:a16="http://schemas.microsoft.com/office/drawing/2014/main" id="{61552485-09C8-F2E6-D92F-F34E6B520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628" y="200150"/>
            <a:ext cx="1180404" cy="730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2" descr="Accelerator Laboratory - KEK ACCL - High Energy Accelerator Research  Organization (KEK) Accelerator Laboratory">
            <a:extLst>
              <a:ext uri="{FF2B5EF4-FFF2-40B4-BE49-F238E27FC236}">
                <a16:creationId xmlns:a16="http://schemas.microsoft.com/office/drawing/2014/main" id="{3723F748-47B4-75D9-FB19-948598795C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6316" y="76178"/>
            <a:ext cx="1101802" cy="1101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6">
            <a:extLst>
              <a:ext uri="{FF2B5EF4-FFF2-40B4-BE49-F238E27FC236}">
                <a16:creationId xmlns:a16="http://schemas.microsoft.com/office/drawing/2014/main" id="{B9678D8A-8490-B6D1-B258-146B6892E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0292" y="202246"/>
            <a:ext cx="1225355" cy="743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979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F08B2F-EA79-F683-F842-8166E8363A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6D0027D-90FF-EBEA-9931-7ACA8BEE5F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October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A300E8E-329E-9DB3-2C2A-44A26E51E6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8565C60-83AB-8F35-A92C-6D49DE640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4BF615-7F47-F7AC-C9FA-41052A8A46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7657" y="0"/>
            <a:ext cx="8524894" cy="6281232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38D9D87C-FF6C-6615-DE5F-1C8AC2AC4F19}"/>
              </a:ext>
            </a:extLst>
          </p:cNvPr>
          <p:cNvSpPr txBox="1"/>
          <p:nvPr/>
        </p:nvSpPr>
        <p:spPr>
          <a:xfrm>
            <a:off x="347956" y="392047"/>
            <a:ext cx="319970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 </a:t>
            </a:r>
            <a:r>
              <a:rPr lang="fr-F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collaborating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institutes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33 </a:t>
            </a:r>
            <a:r>
              <a:rPr lang="fr-F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workpackages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half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HFM forum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HFM WG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www.cern.ch/hfm</a:t>
            </a:r>
            <a:endParaRPr lang="fr-F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Five RD </a:t>
            </a:r>
            <a:r>
              <a:rPr lang="fr-F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lines</a:t>
            </a:r>
            <a:endParaRPr lang="fr-F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fr-FR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F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conductor</a:t>
            </a:r>
            <a:endParaRPr lang="fr-F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fr-FR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magnets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Integration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fr-F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sust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Infrastructures</a:t>
            </a:r>
          </a:p>
          <a:p>
            <a:pPr lvl="1"/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Plus </a:t>
            </a:r>
            <a:r>
              <a:rPr lang="fr-F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societal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impact</a:t>
            </a:r>
          </a:p>
          <a:p>
            <a:endParaRPr lang="fr-F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05AB28E-D2A0-FBAD-F6C4-5984D021D555}"/>
              </a:ext>
            </a:extLst>
          </p:cNvPr>
          <p:cNvSpPr/>
          <p:nvPr/>
        </p:nvSpPr>
        <p:spPr>
          <a:xfrm>
            <a:off x="5308600" y="1468808"/>
            <a:ext cx="1752600" cy="55689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2B2C0F1-E406-8100-272F-867790CD5D45}"/>
              </a:ext>
            </a:extLst>
          </p:cNvPr>
          <p:cNvSpPr/>
          <p:nvPr/>
        </p:nvSpPr>
        <p:spPr>
          <a:xfrm>
            <a:off x="5381513" y="4070578"/>
            <a:ext cx="1752600" cy="55689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FDE8F53-0B52-3645-A1F2-C1C4D7E8BCE2}"/>
              </a:ext>
            </a:extLst>
          </p:cNvPr>
          <p:cNvSpPr/>
          <p:nvPr/>
        </p:nvSpPr>
        <p:spPr>
          <a:xfrm>
            <a:off x="5337361" y="4907430"/>
            <a:ext cx="1752600" cy="55689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043C74C-286A-0E94-3B61-C60BFB83E2EE}"/>
              </a:ext>
            </a:extLst>
          </p:cNvPr>
          <p:cNvSpPr/>
          <p:nvPr/>
        </p:nvSpPr>
        <p:spPr>
          <a:xfrm>
            <a:off x="5293208" y="4553858"/>
            <a:ext cx="1752600" cy="55689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1EDCF03-5F51-15E0-F0FD-379E275129C9}"/>
              </a:ext>
            </a:extLst>
          </p:cNvPr>
          <p:cNvSpPr/>
          <p:nvPr/>
        </p:nvSpPr>
        <p:spPr>
          <a:xfrm>
            <a:off x="5342461" y="1883673"/>
            <a:ext cx="1752600" cy="55689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4">
            <a:extLst>
              <a:ext uri="{FF2B5EF4-FFF2-40B4-BE49-F238E27FC236}">
                <a16:creationId xmlns:a16="http://schemas.microsoft.com/office/drawing/2014/main" id="{E5E7F8CE-2D4D-B7E8-64AE-25644BDAA83B}"/>
              </a:ext>
            </a:extLst>
          </p:cNvPr>
          <p:cNvSpPr/>
          <p:nvPr/>
        </p:nvSpPr>
        <p:spPr>
          <a:xfrm>
            <a:off x="5337361" y="2747360"/>
            <a:ext cx="1752600" cy="55689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4538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10" grpId="0" animBg="1"/>
      <p:bldP spid="11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41D448-82F3-E3AE-6F68-1D9639447C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04785C-720A-9C36-8A35-FAB541BE8A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4" y="1069145"/>
            <a:ext cx="7610255" cy="5029200"/>
          </a:xfrm>
        </p:spPr>
        <p:txBody>
          <a:bodyPr>
            <a:normAutofit/>
          </a:bodyPr>
          <a:lstStyle/>
          <a:p>
            <a:r>
              <a:rPr lang="fr-CH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Baseline for FCC-</a:t>
            </a:r>
            <a:r>
              <a:rPr lang="fr-CH" sz="2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hh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Future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Circular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Collider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85 </a:t>
            </a:r>
            <a:r>
              <a:rPr lang="fr-CH" sz="2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fr-CH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c.o.m</a:t>
            </a:r>
            <a:r>
              <a:rPr lang="fr-CH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CH" sz="2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fr-CH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(42.5 </a:t>
            </a:r>
            <a:r>
              <a:rPr lang="fr-CH" sz="2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fr-CH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+ 42.5 </a:t>
            </a:r>
            <a:r>
              <a:rPr lang="fr-CH" sz="2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fr-CH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/>
            <a:r>
              <a:rPr lang="fr-CH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Baseline </a:t>
            </a:r>
            <a:r>
              <a:rPr lang="fr-CH" sz="1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 T </a:t>
            </a:r>
            <a:r>
              <a:rPr lang="fr-CH" sz="1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dipole</a:t>
            </a:r>
            <a:r>
              <a:rPr lang="fr-CH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CH" sz="1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operational</a:t>
            </a:r>
            <a:r>
              <a:rPr lang="fr-CH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in Nb</a:t>
            </a:r>
            <a:r>
              <a:rPr lang="fr-CH" sz="1800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</a:t>
            </a:r>
            <a:r>
              <a:rPr lang="fr-CH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operating at 1.9 K, </a:t>
            </a:r>
            <a:r>
              <a:rPr lang="fr-CH" sz="1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20% </a:t>
            </a:r>
            <a:r>
              <a:rPr lang="fr-CH" sz="1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loadline</a:t>
            </a:r>
            <a:r>
              <a:rPr lang="fr-CH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endParaRPr lang="fr-CH" sz="1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7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 </a:t>
            </a:r>
            <a:r>
              <a:rPr lang="fr-CH" sz="17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17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7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previous</a:t>
            </a:r>
            <a:r>
              <a:rPr lang="fr-CH" sz="17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7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baseline</a:t>
            </a:r>
            <a:r>
              <a:rPr lang="fr-CH" sz="17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7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fr-CH" sz="17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16 T and 100 </a:t>
            </a:r>
            <a:r>
              <a:rPr lang="fr-CH" sz="17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endParaRPr lang="fr-CH" sz="17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100" dirty="0">
                <a:latin typeface="Times"/>
                <a:cs typeface="Times"/>
              </a:rPr>
              <a:t>There is a </a:t>
            </a:r>
            <a:r>
              <a:rPr lang="en-GB" sz="2100" dirty="0">
                <a:solidFill>
                  <a:srgbClr val="C00000"/>
                </a:solidFill>
                <a:latin typeface="Times"/>
                <a:cs typeface="Times"/>
              </a:rPr>
              <a:t>HTS option</a:t>
            </a:r>
          </a:p>
          <a:p>
            <a:pPr lvl="1"/>
            <a:r>
              <a:rPr lang="en-GB" sz="1800" dirty="0">
                <a:solidFill>
                  <a:srgbClr val="C00000"/>
                </a:solidFill>
                <a:latin typeface="Times"/>
                <a:cs typeface="Times"/>
              </a:rPr>
              <a:t>HTS allows opening the way towards higher field, and (possibly) simpler manufacturing, and (possibly) lower costs</a:t>
            </a:r>
            <a:endParaRPr lang="en-GB" sz="1800" dirty="0">
              <a:latin typeface="Times"/>
              <a:cs typeface="Times"/>
            </a:endParaRPr>
          </a:p>
          <a:p>
            <a:pPr lvl="1"/>
            <a:r>
              <a:rPr lang="en-GB" sz="1800" dirty="0">
                <a:solidFill>
                  <a:schemeClr val="tx2"/>
                </a:solidFill>
                <a:latin typeface="Times"/>
                <a:cs typeface="Times"/>
              </a:rPr>
              <a:t>We keep for HTS the field range from 14 to 20 T giving 85 to 120 TeV</a:t>
            </a:r>
          </a:p>
          <a:p>
            <a:pPr lvl="1"/>
            <a:r>
              <a:rPr lang="fr-CH" sz="1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However</a:t>
            </a:r>
            <a:r>
              <a:rPr lang="fr-CH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note </a:t>
            </a:r>
            <a:r>
              <a:rPr lang="fr-CH" sz="1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synchrotron radiation </a:t>
            </a:r>
            <a:r>
              <a:rPr lang="fr-CH" sz="1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scales</a:t>
            </a:r>
            <a:r>
              <a:rPr lang="fr-CH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</a:t>
            </a:r>
            <a:r>
              <a:rPr lang="fr-CH" sz="1800" baseline="30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fr-CH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CH" sz="1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fr-CH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50% more </a:t>
            </a:r>
            <a:r>
              <a:rPr lang="fr-CH" sz="1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fr-CH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gives</a:t>
            </a:r>
            <a:r>
              <a:rPr lang="fr-CH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times more synchrotron radiation</a:t>
            </a:r>
          </a:p>
          <a:p>
            <a:pPr lvl="1"/>
            <a:r>
              <a:rPr lang="fr-CH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radiation </a:t>
            </a:r>
            <a:r>
              <a:rPr lang="fr-CH" sz="1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falls</a:t>
            </a:r>
            <a:r>
              <a:rPr lang="fr-CH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not on the magnet, but on the </a:t>
            </a:r>
            <a:r>
              <a:rPr lang="fr-CH" sz="1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  <a:r>
              <a:rPr lang="fr-CH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screen and </a:t>
            </a:r>
            <a:r>
              <a:rPr lang="fr-CH" sz="1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therefore</a:t>
            </a:r>
            <a:r>
              <a:rPr lang="fr-CH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fr-CH" sz="1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fr-CH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</a:t>
            </a:r>
            <a:r>
              <a:rPr lang="fr-CH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not </a:t>
            </a:r>
            <a:r>
              <a:rPr lang="fr-CH" sz="1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seem</a:t>
            </a:r>
            <a:r>
              <a:rPr lang="fr-CH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compatible </a:t>
            </a:r>
            <a:r>
              <a:rPr lang="fr-CH" sz="1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</a:t>
            </a:r>
            <a:r>
              <a:rPr lang="fr-CH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1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sustainability</a:t>
            </a:r>
            <a:endParaRPr lang="fr-CH" sz="1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fr-CH" sz="16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However</a:t>
            </a:r>
            <a:r>
              <a:rPr lang="fr-CH" sz="16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16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keep</a:t>
            </a:r>
            <a:r>
              <a:rPr lang="fr-CH" sz="16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fr-CH" sz="16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 a </a:t>
            </a:r>
            <a:r>
              <a:rPr lang="fr-CH" sz="16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strategic</a:t>
            </a:r>
            <a:r>
              <a:rPr lang="fr-CH" sz="16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goal of the program</a:t>
            </a:r>
          </a:p>
          <a:p>
            <a:endParaRPr lang="fr-CH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1" indent="0">
              <a:buNone/>
            </a:pP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AE55AC7-BD58-9434-039E-1B00F6A89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target for HFM R&amp;D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E2832EE-3AC4-2E3C-236D-E3E15200F2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October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AE633BE-4701-85AC-E2D1-D4BD939D85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37C8FA6-A20D-3DB2-6D7D-2B0765166E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94E4D84-9005-E810-5116-1ABA317EEA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2512954"/>
              </p:ext>
            </p:extLst>
          </p:nvPr>
        </p:nvGraphicFramePr>
        <p:xfrm>
          <a:off x="8320301" y="974242"/>
          <a:ext cx="3706986" cy="295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50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59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5955">
                  <a:extLst>
                    <a:ext uri="{9D8B030D-6E8A-4147-A177-3AD203B41FA5}">
                      <a16:colId xmlns:a16="http://schemas.microsoft.com/office/drawing/2014/main" val="2997902570"/>
                    </a:ext>
                  </a:extLst>
                </a:gridCol>
              </a:tblGrid>
              <a:tr h="46326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FCC-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hh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Nb</a:t>
                      </a:r>
                      <a:r>
                        <a:rPr lang="en-US" sz="1400" baseline="-25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3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HTS option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51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90"/>
                          </a:solidFill>
                          <a:latin typeface="Times"/>
                          <a:cs typeface="Times"/>
                        </a:rPr>
                        <a:t>Dipole field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90"/>
                          </a:solidFill>
                          <a:latin typeface="Times"/>
                          <a:cs typeface="Times"/>
                        </a:rPr>
                        <a:t>14.0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90"/>
                          </a:solidFill>
                          <a:latin typeface="Times"/>
                          <a:cs typeface="Times"/>
                        </a:rPr>
                        <a:t>14-20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51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Temperature (K)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4.5-20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251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Tunnel length (km)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90.7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90.7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251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Arc length (km)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76.9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76.9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251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Arc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f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illing factor (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adim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0.83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251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Energy </a:t>
                      </a:r>
                      <a:r>
                        <a:rPr lang="en-US" sz="1400" dirty="0" err="1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c.o.m</a:t>
                      </a:r>
                      <a:r>
                        <a:rPr lang="en-US" sz="1400" baseline="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 (</a:t>
                      </a:r>
                      <a:r>
                        <a:rPr lang="en-US" sz="1400" baseline="0" dirty="0" err="1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TeV</a:t>
                      </a:r>
                      <a:r>
                        <a:rPr lang="en-US" sz="1400" baseline="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)</a:t>
                      </a:r>
                      <a:endParaRPr lang="en-US" sz="1400" dirty="0">
                        <a:solidFill>
                          <a:srgbClr val="B8101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85-120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251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Non Cu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jc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16 T 4.2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TBD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251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Loadline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margin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TBD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Picture 4" descr="Picture 6">
            <a:extLst>
              <a:ext uri="{FF2B5EF4-FFF2-40B4-BE49-F238E27FC236}">
                <a16:creationId xmlns:a16="http://schemas.microsoft.com/office/drawing/2014/main" id="{059E186D-94CB-7D16-A931-D6C5C6422D6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9348"/>
          <a:stretch>
            <a:fillRect/>
          </a:stretch>
        </p:blipFill>
        <p:spPr>
          <a:xfrm>
            <a:off x="8626855" y="4188816"/>
            <a:ext cx="3204074" cy="1806882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DB1584E-0CA6-67C7-821E-14AD4963E1A4}"/>
              </a:ext>
            </a:extLst>
          </p:cNvPr>
          <p:cNvSpPr txBox="1"/>
          <p:nvPr/>
        </p:nvSpPr>
        <p:spPr>
          <a:xfrm>
            <a:off x="1229865" y="5788855"/>
            <a:ext cx="54690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E. Todesco, “Status and perspectives of high Field magnets for particle accelerators”</a:t>
            </a:r>
          </a:p>
          <a:p>
            <a:r>
              <a:rPr lang="en-GB" sz="1200" dirty="0"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Plenary talk at ASC, IEEE TAS 35 (2025) 4002914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72366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E1F36D-916E-2724-C6F7-60256A2294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009E2D-E821-86DA-7BBB-201AC8C4DC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4" y="1069145"/>
            <a:ext cx="11689429" cy="5029200"/>
          </a:xfrm>
        </p:spPr>
        <p:txBody>
          <a:bodyPr>
            <a:normAutofit lnSpcReduction="10000"/>
          </a:bodyPr>
          <a:lstStyle/>
          <a:p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baseline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Nb</a:t>
            </a:r>
            <a:r>
              <a:rPr lang="fr-CH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80% of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loadline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corresponding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20%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loadline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fraction, 60%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4.5 K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20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mJ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/cm</a:t>
            </a:r>
            <a:r>
              <a:rPr lang="fr-CH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enthalpy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endParaRPr lang="fr-CH" sz="17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100" dirty="0">
              <a:latin typeface="Times"/>
              <a:cs typeface="Times"/>
            </a:endParaRPr>
          </a:p>
          <a:p>
            <a:endParaRPr lang="en-GB" sz="2100" dirty="0">
              <a:latin typeface="Times"/>
              <a:cs typeface="Times"/>
            </a:endParaRPr>
          </a:p>
          <a:p>
            <a:endParaRPr lang="en-GB" sz="2100" dirty="0">
              <a:latin typeface="Times"/>
              <a:cs typeface="Times"/>
            </a:endParaRPr>
          </a:p>
          <a:p>
            <a:endParaRPr lang="en-GB" sz="2100" dirty="0">
              <a:latin typeface="Times"/>
              <a:cs typeface="Times"/>
            </a:endParaRPr>
          </a:p>
          <a:p>
            <a:endParaRPr lang="en-GB" sz="2100" dirty="0">
              <a:latin typeface="Times"/>
              <a:cs typeface="Times"/>
            </a:endParaRPr>
          </a:p>
          <a:p>
            <a:endParaRPr lang="en-GB" sz="2100" dirty="0">
              <a:latin typeface="Times"/>
              <a:cs typeface="Times"/>
            </a:endParaRPr>
          </a:p>
          <a:p>
            <a:endParaRPr lang="en-GB" sz="2100" dirty="0">
              <a:latin typeface="Times"/>
              <a:cs typeface="Times"/>
            </a:endParaRPr>
          </a:p>
          <a:p>
            <a:endParaRPr lang="en-GB" sz="2100" dirty="0">
              <a:latin typeface="Times"/>
              <a:cs typeface="Times"/>
            </a:endParaRPr>
          </a:p>
          <a:p>
            <a:r>
              <a:rPr lang="en-GB" sz="2100" dirty="0">
                <a:latin typeface="Times"/>
                <a:cs typeface="Times"/>
              </a:rPr>
              <a:t>What about HTS ? Critical current surface slope is very different from Nb</a:t>
            </a:r>
            <a:r>
              <a:rPr lang="en-GB" sz="2100" baseline="-25000" dirty="0">
                <a:latin typeface="Times"/>
                <a:cs typeface="Times"/>
              </a:rPr>
              <a:t>3</a:t>
            </a:r>
            <a:r>
              <a:rPr lang="en-GB" sz="2100" dirty="0">
                <a:latin typeface="Times"/>
                <a:cs typeface="Times"/>
              </a:rPr>
              <a:t>Sn </a:t>
            </a:r>
          </a:p>
          <a:p>
            <a:pPr lvl="1"/>
            <a:r>
              <a:rPr lang="en-GB" sz="1800" dirty="0">
                <a:solidFill>
                  <a:schemeClr val="tx2"/>
                </a:solidFill>
                <a:latin typeface="Times"/>
                <a:cs typeface="Times"/>
              </a:rPr>
              <a:t>20% </a:t>
            </a:r>
            <a:r>
              <a:rPr lang="en-GB" sz="1800" dirty="0" err="1">
                <a:solidFill>
                  <a:schemeClr val="tx2"/>
                </a:solidFill>
                <a:latin typeface="Times"/>
                <a:cs typeface="Times"/>
              </a:rPr>
              <a:t>loadline</a:t>
            </a:r>
            <a:r>
              <a:rPr lang="en-GB" sz="1800" dirty="0">
                <a:solidFill>
                  <a:schemeClr val="tx2"/>
                </a:solidFill>
                <a:latin typeface="Times"/>
                <a:cs typeface="Times"/>
              </a:rPr>
              <a:t> margin would imply </a:t>
            </a:r>
            <a:r>
              <a:rPr lang="en-GB" sz="1800" dirty="0">
                <a:solidFill>
                  <a:srgbClr val="C00000"/>
                </a:solidFill>
                <a:latin typeface="Times"/>
                <a:cs typeface="Times"/>
              </a:rPr>
              <a:t>half current margin (30% rather than 60%), </a:t>
            </a:r>
            <a:r>
              <a:rPr lang="en-GB" sz="1800" dirty="0">
                <a:solidFill>
                  <a:schemeClr val="tx2"/>
                </a:solidFill>
                <a:latin typeface="Times"/>
                <a:cs typeface="Times"/>
              </a:rPr>
              <a:t>double temperature margin </a:t>
            </a:r>
            <a:r>
              <a:rPr lang="en-GB" sz="1800" dirty="0">
                <a:solidFill>
                  <a:srgbClr val="C00000"/>
                </a:solidFill>
                <a:latin typeface="Times"/>
                <a:cs typeface="Times"/>
              </a:rPr>
              <a:t>(9 K rather than 4.5 K, when operating at 4.5 K) – and physics is quite different !</a:t>
            </a:r>
          </a:p>
          <a:p>
            <a:pPr lvl="1"/>
            <a:r>
              <a:rPr lang="en-GB" sz="1800" dirty="0">
                <a:solidFill>
                  <a:schemeClr val="tx2"/>
                </a:solidFill>
                <a:latin typeface="Times"/>
                <a:cs typeface="Times"/>
              </a:rPr>
              <a:t>Today, we do not have a clear view on the margins required for HTS dipole operation in an accelerator</a:t>
            </a:r>
            <a:endParaRPr lang="en-GB" sz="1800" dirty="0">
              <a:solidFill>
                <a:srgbClr val="C00000"/>
              </a:solidFill>
              <a:latin typeface="Times"/>
              <a:cs typeface="Times"/>
            </a:endParaRPr>
          </a:p>
          <a:p>
            <a:pPr lvl="1"/>
            <a:r>
              <a:rPr lang="en-GB" sz="1800" dirty="0">
                <a:solidFill>
                  <a:schemeClr val="tx2"/>
                </a:solidFill>
                <a:latin typeface="Times"/>
                <a:cs typeface="Times"/>
              </a:rPr>
              <a:t>The concept of short sample is also </a:t>
            </a:r>
            <a:r>
              <a:rPr lang="en-GB" sz="1800" dirty="0">
                <a:solidFill>
                  <a:srgbClr val="C00000"/>
                </a:solidFill>
                <a:latin typeface="Times"/>
                <a:cs typeface="Times"/>
              </a:rPr>
              <a:t>more complex than in Nb</a:t>
            </a:r>
            <a:r>
              <a:rPr lang="en-GB" sz="1800" baseline="-25000" dirty="0">
                <a:solidFill>
                  <a:srgbClr val="C00000"/>
                </a:solidFill>
                <a:latin typeface="Times"/>
                <a:cs typeface="Times"/>
              </a:rPr>
              <a:t>3</a:t>
            </a:r>
            <a:r>
              <a:rPr lang="en-GB" sz="1800" dirty="0">
                <a:solidFill>
                  <a:srgbClr val="C00000"/>
                </a:solidFill>
                <a:latin typeface="Times"/>
                <a:cs typeface="Times"/>
              </a:rPr>
              <a:t>Sn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173153D-AA29-B2BE-7261-D3CB8D723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margins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F16A0A0-5B48-9CFA-B310-F56CCDE7C2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October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9E29E6E-3C37-8CF4-750F-EDF4F13612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0C124B1-32FD-0CD4-8117-0C1F07F97C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070D81-2E49-2387-20F7-53F9D99B4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4086" y="1768069"/>
            <a:ext cx="4933463" cy="278821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C75FD94-8595-AEEE-FEBD-6A9A5C77BE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4888" y="1768068"/>
            <a:ext cx="4920588" cy="2788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075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745616-4EAB-59E6-9E79-1015911D37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6838AA-7E1E-8A31-E71E-22B77E6897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4" y="1069145"/>
            <a:ext cx="11689429" cy="5029200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importance of the aspect related to the 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consumption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accelerator has become more and more significant in the past years</a:t>
            </a:r>
          </a:p>
          <a:p>
            <a:pPr lvl="1"/>
            <a:r>
              <a:rPr lang="en-GB" sz="1800" dirty="0">
                <a:latin typeface="Times"/>
                <a:cs typeface="Times"/>
              </a:rPr>
              <a:t>At 85 TeV, </a:t>
            </a:r>
            <a:r>
              <a:rPr lang="en-GB" sz="1800" dirty="0">
                <a:solidFill>
                  <a:srgbClr val="C00000"/>
                </a:solidFill>
                <a:latin typeface="Times"/>
                <a:cs typeface="Times"/>
              </a:rPr>
              <a:t>half of the consumption is due to the synchrotron radiation </a:t>
            </a:r>
            <a:r>
              <a:rPr lang="en-GB" sz="1800" dirty="0">
                <a:latin typeface="Times"/>
                <a:cs typeface="Times"/>
              </a:rPr>
              <a:t>(independent of the magnet temperature) and half by the magnet operating at 1.9 K and with losses during ramp </a:t>
            </a:r>
            <a:r>
              <a:rPr lang="en-GB" sz="1800" dirty="0">
                <a:solidFill>
                  <a:srgbClr val="C00000"/>
                </a:solidFill>
                <a:latin typeface="Times"/>
                <a:cs typeface="Times"/>
              </a:rPr>
              <a:t>assumed to be 10 kJ/m per cycle</a:t>
            </a:r>
          </a:p>
          <a:p>
            <a:r>
              <a:rPr lang="en-GB" sz="2100" dirty="0">
                <a:latin typeface="Times"/>
                <a:cs typeface="Times"/>
              </a:rPr>
              <a:t>First aspect:</a:t>
            </a:r>
          </a:p>
          <a:p>
            <a:pPr lvl="1"/>
            <a:r>
              <a:rPr lang="en-GB" sz="1800" dirty="0">
                <a:latin typeface="Times"/>
                <a:cs typeface="Times"/>
              </a:rPr>
              <a:t>The </a:t>
            </a:r>
            <a:r>
              <a:rPr lang="en-GB" sz="1800" dirty="0">
                <a:solidFill>
                  <a:srgbClr val="C00000"/>
                </a:solidFill>
                <a:latin typeface="Times"/>
                <a:cs typeface="Times"/>
              </a:rPr>
              <a:t>hysteresis losses during the ramp </a:t>
            </a:r>
            <a:r>
              <a:rPr lang="en-GB" sz="1800" dirty="0">
                <a:latin typeface="Times"/>
                <a:cs typeface="Times"/>
              </a:rPr>
              <a:t>are a dominant parameter for the accelerator</a:t>
            </a:r>
          </a:p>
          <a:p>
            <a:pPr lvl="1"/>
            <a:r>
              <a:rPr lang="en-GB" sz="1800" dirty="0">
                <a:solidFill>
                  <a:srgbClr val="C00000"/>
                </a:solidFill>
                <a:latin typeface="Times"/>
                <a:cs typeface="Times"/>
              </a:rPr>
              <a:t>Concern about large filaments of HTS</a:t>
            </a:r>
            <a:r>
              <a:rPr lang="en-GB" sz="1800" dirty="0">
                <a:latin typeface="Times"/>
                <a:cs typeface="Times"/>
              </a:rPr>
              <a:t>, and </a:t>
            </a:r>
            <a:r>
              <a:rPr lang="en-GB" sz="1800" dirty="0">
                <a:solidFill>
                  <a:srgbClr val="C00000"/>
                </a:solidFill>
                <a:latin typeface="Times"/>
                <a:cs typeface="Times"/>
              </a:rPr>
              <a:t>striation </a:t>
            </a:r>
            <a:r>
              <a:rPr lang="en-GB" sz="1800">
                <a:solidFill>
                  <a:srgbClr val="C00000"/>
                </a:solidFill>
                <a:latin typeface="Times"/>
                <a:cs typeface="Times"/>
              </a:rPr>
              <a:t>+ twist techniques </a:t>
            </a:r>
            <a:r>
              <a:rPr lang="en-GB" sz="1800" dirty="0">
                <a:latin typeface="Times"/>
                <a:cs typeface="Times"/>
              </a:rPr>
              <a:t>should be studied</a:t>
            </a:r>
          </a:p>
          <a:p>
            <a:r>
              <a:rPr lang="en-GB" sz="2100" dirty="0">
                <a:latin typeface="Times"/>
                <a:cs typeface="Times"/>
              </a:rPr>
              <a:t>Second aspect:</a:t>
            </a:r>
          </a:p>
          <a:p>
            <a:pPr lvl="1"/>
            <a:r>
              <a:rPr lang="en-GB" sz="1800" dirty="0">
                <a:latin typeface="Times"/>
                <a:cs typeface="Times"/>
              </a:rPr>
              <a:t>As operating at 4.5 K with Nb</a:t>
            </a:r>
            <a:r>
              <a:rPr lang="en-GB" sz="1800" baseline="-25000" dirty="0">
                <a:latin typeface="Times"/>
                <a:cs typeface="Times"/>
              </a:rPr>
              <a:t>3</a:t>
            </a:r>
            <a:r>
              <a:rPr lang="en-GB" sz="1800" dirty="0">
                <a:latin typeface="Times"/>
                <a:cs typeface="Times"/>
              </a:rPr>
              <a:t>Sn would give 25-30% saving, in the hypothesis of matching with HTS the budget of hysteresis losses (to be verified) operating at 4.5 K would give similar saving</a:t>
            </a:r>
          </a:p>
          <a:p>
            <a:pPr lvl="1"/>
            <a:r>
              <a:rPr lang="en-GB" sz="1800" dirty="0">
                <a:solidFill>
                  <a:srgbClr val="C00000"/>
                </a:solidFill>
                <a:latin typeface="Times"/>
                <a:cs typeface="Times"/>
              </a:rPr>
              <a:t>Operating at 20 K </a:t>
            </a:r>
            <a:r>
              <a:rPr lang="en-GB" sz="1800" dirty="0">
                <a:latin typeface="Times"/>
                <a:cs typeface="Times"/>
              </a:rPr>
              <a:t>would give a larger saving, but not beyond 50% since half of the budget is for synchrotron radiation – but cryogenics infrastructure could be simpler</a:t>
            </a:r>
          </a:p>
          <a:p>
            <a:r>
              <a:rPr lang="en-GB" sz="2100" dirty="0">
                <a:latin typeface="Times"/>
                <a:cs typeface="Times"/>
              </a:rPr>
              <a:t>Third aspect</a:t>
            </a:r>
          </a:p>
          <a:p>
            <a:pPr lvl="1"/>
            <a:r>
              <a:rPr lang="en-GB" sz="1800" dirty="0">
                <a:solidFill>
                  <a:schemeClr val="tx2"/>
                </a:solidFill>
                <a:latin typeface="Times"/>
                <a:cs typeface="Times"/>
              </a:rPr>
              <a:t>If we were able to go to </a:t>
            </a:r>
            <a:r>
              <a:rPr lang="en-GB" sz="1800" dirty="0">
                <a:solidFill>
                  <a:srgbClr val="C00000"/>
                </a:solidFill>
                <a:latin typeface="Times"/>
                <a:cs typeface="Times"/>
              </a:rPr>
              <a:t>120 TeV, we would be largely dominated by synchrotron radiation </a:t>
            </a:r>
            <a:r>
              <a:rPr lang="en-GB" sz="1800" dirty="0">
                <a:solidFill>
                  <a:schemeClr val="tx2"/>
                </a:solidFill>
                <a:latin typeface="Times"/>
                <a:cs typeface="Times"/>
              </a:rPr>
              <a:t>losses on the beam screen, independently of the temperature of the magnets</a:t>
            </a:r>
            <a:endParaRPr lang="fr-CH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2929B0B-ED25-2004-244D-D306061C8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Sustainability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ABD5BDE-6004-EDF0-8F2E-E75C654C7D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October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5C65EAB-AD7C-28D8-6D92-A3926F2127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D0A1049-6B80-6E60-4E15-B5646DE4C3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671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D980A4-8767-7954-1FBF-EF0D87C038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ADF654-6B7C-7262-2732-D7087D29EA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450" y="1069145"/>
            <a:ext cx="6738891" cy="5029200"/>
          </a:xfrm>
        </p:spPr>
        <p:txBody>
          <a:bodyPr>
            <a:normAutofit fontScale="85000" lnSpcReduction="10000"/>
          </a:bodyPr>
          <a:lstStyle/>
          <a:p>
            <a:pPr marL="27431" indent="0" algn="r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Baseline: 90 km, 85 TeV, 14 T, 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en-US" sz="2400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at 1.9 K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10 kJ/m</a:t>
            </a:r>
          </a:p>
          <a:p>
            <a:pPr marL="27431" indent="0" algn="r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85 TeV, 14 T, 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4.5 K Nb</a:t>
            </a:r>
            <a:r>
              <a:rPr lang="en-US" sz="2400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Sn/HTS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option with 10 kJ/m</a:t>
            </a:r>
          </a:p>
          <a:p>
            <a:pPr marL="27431" indent="0" algn="r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85 TeV, 14 T, 20 K HTS option, 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10 kJ/m</a:t>
            </a:r>
          </a:p>
          <a:p>
            <a:pPr algn="r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1" indent="0" algn="r">
              <a:buNone/>
            </a:pP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120 TeV, 20 T, 20 K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with 10 kJ/m*</a:t>
            </a:r>
          </a:p>
          <a:p>
            <a:pPr algn="r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1" indent="0" algn="r">
              <a:buNone/>
            </a:pP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Previous FCC baseline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100 km, 100 TeV, 16 T, with 10 kJ/m</a:t>
            </a:r>
          </a:p>
          <a:p>
            <a:pPr marL="336028" lvl="1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T stays as a 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strategic objective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HFM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36028" lvl="1" indent="0">
              <a:buNone/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 at 20 K is interesting, but </a:t>
            </a:r>
            <a:r>
              <a:rPr lang="en-US" sz="19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 not reduces energy consumption by factors 5-10 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accelerator as it is sometimes stated</a:t>
            </a:r>
          </a:p>
          <a:p>
            <a:pPr marL="336028" lvl="1" indent="0">
              <a:buNone/>
            </a:pPr>
            <a:endParaRPr lang="en-U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36028" lvl="1" indent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*higher field likely to have larger losses – so this budget could be optimistic</a:t>
            </a:r>
          </a:p>
          <a:p>
            <a:pPr marL="336028" lvl="1" indent="0">
              <a:buNone/>
            </a:pPr>
            <a:r>
              <a:rPr lang="fr-FR" sz="19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fr-FR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Benedikt, slide 22, FCC </a:t>
            </a:r>
            <a:r>
              <a:rPr lang="fr-FR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week</a:t>
            </a:r>
            <a:r>
              <a:rPr lang="fr-FR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2025 Wien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https://indico.cern.ch/event/1408515/contributions/6506636/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C10C301-1164-DE63-DAAE-EDD68939C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Sustainability for FCC-</a:t>
            </a:r>
            <a:r>
              <a:rPr lang="en-US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hh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F3FA7F4-B8F3-1B6A-4E55-85F377272C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October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9F48380-B7E8-9560-FF43-AA995DDA09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499C290-D75B-491F-DF57-21E6A72E52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32D53544-886C-27AA-299C-421529F00FD9}"/>
              </a:ext>
            </a:extLst>
          </p:cNvPr>
          <p:cNvSpPr/>
          <p:nvPr/>
        </p:nvSpPr>
        <p:spPr>
          <a:xfrm>
            <a:off x="7014341" y="1076706"/>
            <a:ext cx="987973" cy="304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D1E93F0-6030-C488-C442-95DF0BC8A007}"/>
              </a:ext>
            </a:extLst>
          </p:cNvPr>
          <p:cNvSpPr/>
          <p:nvPr/>
        </p:nvSpPr>
        <p:spPr>
          <a:xfrm>
            <a:off x="8002314" y="1076706"/>
            <a:ext cx="987973" cy="3048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D1473322-90CB-4959-8805-0994CB63B4D2}"/>
              </a:ext>
            </a:extLst>
          </p:cNvPr>
          <p:cNvSpPr/>
          <p:nvPr/>
        </p:nvSpPr>
        <p:spPr>
          <a:xfrm>
            <a:off x="7014341" y="1487120"/>
            <a:ext cx="987973" cy="304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0DD2CEFC-B5C0-8E6C-219B-30DD85F3D4C6}"/>
              </a:ext>
            </a:extLst>
          </p:cNvPr>
          <p:cNvSpPr/>
          <p:nvPr/>
        </p:nvSpPr>
        <p:spPr>
          <a:xfrm>
            <a:off x="8002314" y="1487120"/>
            <a:ext cx="655911" cy="3048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FE763075-FC0F-AB30-3A1F-EB4722F32990}"/>
              </a:ext>
            </a:extLst>
          </p:cNvPr>
          <p:cNvSpPr/>
          <p:nvPr/>
        </p:nvSpPr>
        <p:spPr>
          <a:xfrm>
            <a:off x="7014341" y="1907591"/>
            <a:ext cx="987973" cy="304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3A9A7A8D-9996-23F0-14FF-FE498A511805}"/>
              </a:ext>
            </a:extLst>
          </p:cNvPr>
          <p:cNvSpPr/>
          <p:nvPr/>
        </p:nvSpPr>
        <p:spPr>
          <a:xfrm>
            <a:off x="8002314" y="1907591"/>
            <a:ext cx="212999" cy="3048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8DEE401C-2A05-E76C-279D-CFCACF1A121D}"/>
              </a:ext>
            </a:extLst>
          </p:cNvPr>
          <p:cNvSpPr/>
          <p:nvPr/>
        </p:nvSpPr>
        <p:spPr>
          <a:xfrm>
            <a:off x="7014340" y="2812218"/>
            <a:ext cx="3899495" cy="304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27FB18D6-43B2-8D8C-EA17-5E07A5219323}"/>
              </a:ext>
            </a:extLst>
          </p:cNvPr>
          <p:cNvSpPr/>
          <p:nvPr/>
        </p:nvSpPr>
        <p:spPr>
          <a:xfrm>
            <a:off x="10926490" y="2806652"/>
            <a:ext cx="203473" cy="3048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7DF394C1-3AE6-76C6-EC1E-08BF72DFF312}"/>
              </a:ext>
            </a:extLst>
          </p:cNvPr>
          <p:cNvSpPr/>
          <p:nvPr/>
        </p:nvSpPr>
        <p:spPr>
          <a:xfrm>
            <a:off x="7014341" y="3491782"/>
            <a:ext cx="2069492" cy="304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2A3320BB-2F36-4973-DA14-24334F4C249B}"/>
              </a:ext>
            </a:extLst>
          </p:cNvPr>
          <p:cNvSpPr/>
          <p:nvPr/>
        </p:nvSpPr>
        <p:spPr>
          <a:xfrm>
            <a:off x="9083833" y="3482842"/>
            <a:ext cx="1074459" cy="3048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DCA76EF3-54B7-1168-E867-C789786066EB}"/>
              </a:ext>
            </a:extLst>
          </p:cNvPr>
          <p:cNvCxnSpPr>
            <a:cxnSpLocks/>
          </p:cNvCxnSpPr>
          <p:nvPr/>
        </p:nvCxnSpPr>
        <p:spPr>
          <a:xfrm flipH="1" flipV="1">
            <a:off x="8002314" y="3941283"/>
            <a:ext cx="106499" cy="16839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60884EB3-83E7-5AFD-6E79-5BEC29FF631B}"/>
              </a:ext>
            </a:extLst>
          </p:cNvPr>
          <p:cNvSpPr txBox="1"/>
          <p:nvPr/>
        </p:nvSpPr>
        <p:spPr>
          <a:xfrm>
            <a:off x="7076689" y="5653469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Synchrotron radiation</a:t>
            </a:r>
          </a:p>
        </p:txBody>
      </p: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003F5F61-3B83-DDFC-5215-578172196269}"/>
              </a:ext>
            </a:extLst>
          </p:cNvPr>
          <p:cNvCxnSpPr>
            <a:cxnSpLocks/>
          </p:cNvCxnSpPr>
          <p:nvPr/>
        </p:nvCxnSpPr>
        <p:spPr>
          <a:xfrm flipH="1" flipV="1">
            <a:off x="9561493" y="3941283"/>
            <a:ext cx="954107" cy="1481169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ZoneTexte 25">
            <a:extLst>
              <a:ext uri="{FF2B5EF4-FFF2-40B4-BE49-F238E27FC236}">
                <a16:creationId xmlns:a16="http://schemas.microsoft.com/office/drawing/2014/main" id="{371D60F0-3379-0092-0E39-4B4871B3B4E3}"/>
              </a:ext>
            </a:extLst>
          </p:cNvPr>
          <p:cNvSpPr txBox="1"/>
          <p:nvPr/>
        </p:nvSpPr>
        <p:spPr>
          <a:xfrm>
            <a:off x="10038546" y="5468803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6DD0"/>
                </a:solidFill>
              </a:rPr>
              <a:t>Magnet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9B29272-2EF1-4586-FB62-35373E6463BE}"/>
              </a:ext>
            </a:extLst>
          </p:cNvPr>
          <p:cNvSpPr txBox="1"/>
          <p:nvPr/>
        </p:nvSpPr>
        <p:spPr>
          <a:xfrm>
            <a:off x="10348295" y="3481661"/>
            <a:ext cx="1217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&lt;4.0 TW</a:t>
            </a:r>
            <a:r>
              <a:rPr lang="fr-FR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fr-FR" baseline="30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3CA12CCC-015D-30CE-2912-6E1AB1BA9BD4}"/>
              </a:ext>
            </a:extLst>
          </p:cNvPr>
          <p:cNvSpPr txBox="1"/>
          <p:nvPr/>
        </p:nvSpPr>
        <p:spPr>
          <a:xfrm>
            <a:off x="9291997" y="1012174"/>
            <a:ext cx="1217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&lt;2.5 TW</a:t>
            </a:r>
            <a:r>
              <a:rPr lang="fr-FR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fr-FR" baseline="30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90920EED-5A52-6E1D-3CE6-C74DB51F7D6B}"/>
              </a:ext>
            </a:extLst>
          </p:cNvPr>
          <p:cNvSpPr txBox="1"/>
          <p:nvPr/>
        </p:nvSpPr>
        <p:spPr>
          <a:xfrm>
            <a:off x="8964087" y="1448029"/>
            <a:ext cx="1260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&lt;2.0 TW</a:t>
            </a:r>
            <a:r>
              <a:rPr lang="fr-FR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fr-FR" baseline="30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037841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70FE47-71C5-B072-DA8A-0BF3DC64D1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3864B1-BFEE-6837-2634-EDE3446790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 lnSpcReduction="10000"/>
          </a:bodyPr>
          <a:lstStyle/>
          <a:p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Apertures</a:t>
            </a:r>
          </a:p>
          <a:p>
            <a:pPr lvl="1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C1, C2, C3: 65 mm</a:t>
            </a:r>
          </a:p>
          <a:p>
            <a:pPr lvl="1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Feather2,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</a:t>
            </a:r>
            <a:r>
              <a:rPr lang="fr-CH" dirty="0" err="1">
                <a:latin typeface="Symbol" pitchFamily="2" charset="2"/>
                <a:cs typeface="Times New Roman" panose="02020603050405020304" pitchFamily="18" charset="0"/>
              </a:rPr>
              <a:t>q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40 mm</a:t>
            </a:r>
          </a:p>
          <a:p>
            <a:pPr lvl="1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IHEP: 20 mm</a:t>
            </a:r>
          </a:p>
          <a:p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Cables</a:t>
            </a:r>
            <a:endParaRPr lang="fr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Bin5 (BSCCO): Rutherford</a:t>
            </a:r>
          </a:p>
          <a:p>
            <a:pPr lvl="1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Feather2,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</a:t>
            </a:r>
            <a:r>
              <a:rPr lang="fr-CH" dirty="0" err="1">
                <a:latin typeface="Symbol" pitchFamily="2" charset="2"/>
                <a:cs typeface="Times New Roman" panose="02020603050405020304" pitchFamily="18" charset="0"/>
              </a:rPr>
              <a:t>q</a:t>
            </a:r>
            <a:r>
              <a:rPr lang="fr-CH" dirty="0">
                <a:latin typeface="Symbol" pitchFamily="2" charset="2"/>
                <a:cs typeface="Times New Roman" panose="02020603050405020304" pitchFamily="18" charset="0"/>
              </a:rPr>
              <a:t>: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Roebel</a:t>
            </a:r>
            <a:endParaRPr lang="fr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IHEP, CERN 2025: tapes</a:t>
            </a:r>
          </a:p>
          <a:p>
            <a:pPr lvl="1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CEA 2025: MI tapes</a:t>
            </a:r>
          </a:p>
          <a:p>
            <a:pPr lvl="1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C1/C2/C3: CORC ®</a:t>
            </a:r>
          </a:p>
          <a:p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  <a:p>
            <a:pPr lvl="1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Feather2: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aligned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block</a:t>
            </a:r>
          </a:p>
          <a:p>
            <a:pPr lvl="1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C1, C2, C3, Bin5: CCT</a:t>
            </a:r>
          </a:p>
          <a:p>
            <a:pPr lvl="1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IHEP: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racetracks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gap</a:t>
            </a:r>
          </a:p>
          <a:p>
            <a:pPr lvl="1"/>
            <a:endParaRPr lang="fr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71E2487-3F84-4BD1-42C3-08F6805A8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HTS for accelerator dipoles: </a:t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advancement in the last ten years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ACE0F24-32EE-C588-8649-2EC0A16051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E4174AA-E7A8-24D3-F29B-7ECDF3F955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E8D54A0-6FCA-24CE-35BF-BDF6783F9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65986E0-7BF2-1295-0D12-2084931AAD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7101" y="1813755"/>
            <a:ext cx="6845300" cy="397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467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F26A04-57CB-A789-9EB2-2717EBE834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A87C58-A2ED-073F-0C2D-D8AF747229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855" y="1069145"/>
            <a:ext cx="11511155" cy="5029200"/>
          </a:xfrm>
        </p:spPr>
        <p:txBody>
          <a:bodyPr>
            <a:normAutofit/>
          </a:bodyPr>
          <a:lstStyle/>
          <a:p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Today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 HTS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superconductor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available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developed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strongly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supported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fusion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community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matching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requirements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critical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decreasing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Many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colleagues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advocate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 of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paradigm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rather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developing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conductor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targeting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accelerator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needs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adapt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accelerator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the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existing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tape</a:t>
            </a:r>
          </a:p>
          <a:p>
            <a:pPr lvl="1"/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option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should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carefully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explored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but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our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baseline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developing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high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density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twisted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cable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based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tape</a:t>
            </a:r>
          </a:p>
          <a:p>
            <a:endParaRPr lang="fr-CH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recall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during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preliminary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phases of HL-LHC, </a:t>
            </a:r>
          </a:p>
          <a:p>
            <a:pPr marL="27431" indent="0">
              <a:buNone/>
            </a:pP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strands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number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subelements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7431" indent="0">
              <a:buNone/>
            </a:pP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(108/127, 132/169) – at the end the </a:t>
            </a:r>
            <a:r>
              <a:rPr lang="fr-CH" sz="2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larger</a:t>
            </a:r>
            <a:r>
              <a:rPr lang="fr-CH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filament </a:t>
            </a:r>
            <a:r>
              <a:rPr lang="fr-CH" sz="2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fr-CH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7431" indent="0">
              <a:buNone/>
            </a:pPr>
            <a:r>
              <a:rPr lang="fr-CH" sz="2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kept</a:t>
            </a:r>
            <a:r>
              <a:rPr lang="fr-CH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since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smaller</a:t>
            </a:r>
            <a:r>
              <a:rPr lang="fr-CH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filaments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not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needed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2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fr-CH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7431" indent="0">
              <a:buNone/>
            </a:pPr>
            <a:r>
              <a:rPr lang="fr-CH" sz="2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much</a:t>
            </a:r>
            <a:r>
              <a:rPr lang="fr-CH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more </a:t>
            </a:r>
            <a:r>
              <a:rPr lang="fr-CH" sz="2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expensive</a:t>
            </a:r>
            <a:r>
              <a:rPr lang="fr-CH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fr-CH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 </a:t>
            </a:r>
            <a:r>
              <a:rPr lang="fr-CH" sz="20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optimization</a:t>
            </a:r>
            <a:r>
              <a:rPr lang="fr-CH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should</a:t>
            </a:r>
            <a:r>
              <a:rPr lang="fr-CH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done</a:t>
            </a:r>
            <a:endParaRPr lang="fr-CH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1" indent="0">
              <a:buNone/>
            </a:pPr>
            <a:r>
              <a:rPr lang="fr-CH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fr-CH" sz="20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fr-CH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vs performance</a:t>
            </a:r>
          </a:p>
          <a:p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1" indent="0">
              <a:buNone/>
            </a:pP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9F92449-6C14-BE6A-9891-6C63C3A69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Requirements on field quality: a new paradigm ?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5D7C5F7-4B38-F8D5-F74F-6C66C07216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October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5CE3A28-9716-FEA8-CC03-DD8EEA1C56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FB54324-E84D-4318-6169-BF0A73DBA9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Video clips by quotes ...">
            <a:extLst>
              <a:ext uri="{FF2B5EF4-FFF2-40B4-BE49-F238E27FC236}">
                <a16:creationId xmlns:a16="http://schemas.microsoft.com/office/drawing/2014/main" id="{7DD4EED6-0F2A-3730-D8A8-9CDEC7DA65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583745"/>
            <a:ext cx="4193611" cy="2348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E6C1066F-E041-192B-681B-C6B24D8A5D6A}"/>
              </a:ext>
            </a:extLst>
          </p:cNvPr>
          <p:cNvSpPr txBox="1"/>
          <p:nvPr/>
        </p:nvSpPr>
        <p:spPr>
          <a:xfrm>
            <a:off x="5614687" y="5901890"/>
            <a:ext cx="6577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Deep </a:t>
            </a:r>
            <a:r>
              <a:rPr lang="fr-F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Throat</a:t>
            </a:r>
            <a:r>
              <a:rPr lang="fr-F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advice</a:t>
            </a:r>
            <a:r>
              <a:rPr lang="fr-F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R. Redford in </a:t>
            </a:r>
            <a:r>
              <a:rPr lang="fr-F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the </a:t>
            </a:r>
            <a:r>
              <a:rPr lang="fr-FR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president’s</a:t>
            </a:r>
            <a:r>
              <a:rPr lang="fr-F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men</a:t>
            </a:r>
            <a:r>
              <a:rPr lang="fr-F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fr-F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Wildwood</a:t>
            </a:r>
            <a:r>
              <a:rPr lang="fr-F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Enterprise, 1976)</a:t>
            </a:r>
          </a:p>
        </p:txBody>
      </p:sp>
    </p:spTree>
    <p:extLst>
      <p:ext uri="{BB962C8B-B14F-4D97-AF65-F5344CB8AC3E}">
        <p14:creationId xmlns:p14="http://schemas.microsoft.com/office/powerpoint/2010/main" val="2888946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13" ma:contentTypeDescription="Create a new document." ma:contentTypeScope="" ma:versionID="b317867c1978625a6c4e44ac88dffe37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bdb903fd557669ccc9e53064911f00b8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49F46D0-D22B-4A79-B6E1-793E4DA25814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a6163950-ed7b-45ff-a88b-85d0d03db3bc"/>
    <ds:schemaRef ds:uri="http://www.w3.org/XML/1998/namespace"/>
    <ds:schemaRef ds:uri="http://schemas.microsoft.com/office/2006/metadata/properties"/>
    <ds:schemaRef ds:uri="e24f2763-0e71-4812-94ad-3b15b8174d77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5F59DEC-C772-496A-A8AE-DDD5767224B7}">
  <ds:schemaRefs>
    <ds:schemaRef ds:uri="a6163950-ed7b-45ff-a88b-85d0d03db3bc"/>
    <ds:schemaRef ds:uri="e24f2763-0e71-4812-94ad-3b15b8174d7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14170</TotalTime>
  <Words>1666</Words>
  <Application>Microsoft Macintosh PowerPoint</Application>
  <PresentationFormat>Grand écran</PresentationFormat>
  <Paragraphs>204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Arial</vt:lpstr>
      <vt:lpstr>Calibri</vt:lpstr>
      <vt:lpstr>Rockwell Light</vt:lpstr>
      <vt:lpstr>Symbol</vt:lpstr>
      <vt:lpstr>Times</vt:lpstr>
      <vt:lpstr>Times New Roman</vt:lpstr>
      <vt:lpstr>HFM(4-3)</vt:lpstr>
      <vt:lpstr>Présentation PowerPoint</vt:lpstr>
      <vt:lpstr>Présentation PowerPoint</vt:lpstr>
      <vt:lpstr>Présentation PowerPoint</vt:lpstr>
      <vt:lpstr>Main target for HFM R&amp;D</vt:lpstr>
      <vt:lpstr>Which margins</vt:lpstr>
      <vt:lpstr>Sustainability</vt:lpstr>
      <vt:lpstr>Sustainability for FCC-hh</vt:lpstr>
      <vt:lpstr>HTS for accelerator dipoles:  advancement in the last ten years</vt:lpstr>
      <vt:lpstr>Requirements on field quality: a new paradigm ?</vt:lpstr>
      <vt:lpstr>Requirements on field</vt:lpstr>
      <vt:lpstr>Requirements on harmonics</vt:lpstr>
      <vt:lpstr>Requirements on harmonics</vt:lpstr>
      <vt:lpstr>Conclusions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ezio todesco</cp:lastModifiedBy>
  <cp:revision>89</cp:revision>
  <cp:lastPrinted>2022-04-29T08:24:36Z</cp:lastPrinted>
  <dcterms:created xsi:type="dcterms:W3CDTF">2012-11-30T11:04:26Z</dcterms:created>
  <dcterms:modified xsi:type="dcterms:W3CDTF">2025-10-24T07:55:32Z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  <property fmtid="{D5CDD505-2E9C-101B-9397-08002B2CF9AE}" pid="4" name="MediaServiceImageTags">
    <vt:lpwstr/>
  </property>
</Properties>
</file>