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42"/>
  </p:notesMasterIdLst>
  <p:handoutMasterIdLst>
    <p:handoutMasterId r:id="rId43"/>
  </p:handoutMasterIdLst>
  <p:sldIdLst>
    <p:sldId id="284" r:id="rId5"/>
    <p:sldId id="2462" r:id="rId6"/>
    <p:sldId id="1636" r:id="rId7"/>
    <p:sldId id="2463" r:id="rId8"/>
    <p:sldId id="2441" r:id="rId9"/>
    <p:sldId id="2464" r:id="rId10"/>
    <p:sldId id="2450" r:id="rId11"/>
    <p:sldId id="2484" r:id="rId12"/>
    <p:sldId id="2470" r:id="rId13"/>
    <p:sldId id="2473" r:id="rId14"/>
    <p:sldId id="2480" r:id="rId15"/>
    <p:sldId id="2491" r:id="rId16"/>
    <p:sldId id="2452" r:id="rId17"/>
    <p:sldId id="2455" r:id="rId18"/>
    <p:sldId id="2456" r:id="rId19"/>
    <p:sldId id="2457" r:id="rId20"/>
    <p:sldId id="2458" r:id="rId21"/>
    <p:sldId id="2451" r:id="rId22"/>
    <p:sldId id="2488" r:id="rId23"/>
    <p:sldId id="2460" r:id="rId24"/>
    <p:sldId id="2459" r:id="rId25"/>
    <p:sldId id="2445" r:id="rId26"/>
    <p:sldId id="2454" r:id="rId27"/>
    <p:sldId id="2447" r:id="rId28"/>
    <p:sldId id="2440" r:id="rId29"/>
    <p:sldId id="1576" r:id="rId30"/>
    <p:sldId id="553" r:id="rId31"/>
    <p:sldId id="556" r:id="rId32"/>
    <p:sldId id="282" r:id="rId33"/>
    <p:sldId id="283" r:id="rId34"/>
    <p:sldId id="2492" r:id="rId35"/>
    <p:sldId id="2493" r:id="rId36"/>
    <p:sldId id="2482" r:id="rId37"/>
    <p:sldId id="2475" r:id="rId38"/>
    <p:sldId id="2479" r:id="rId39"/>
    <p:sldId id="2483" r:id="rId40"/>
    <p:sldId id="2481" r:id="rId4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4E6"/>
    <a:srgbClr val="AB7942"/>
    <a:srgbClr val="4B5C6B"/>
    <a:srgbClr val="F0F0F0"/>
    <a:srgbClr val="CBCCF5"/>
    <a:srgbClr val="E7E7FA"/>
    <a:srgbClr val="EBE7F9"/>
    <a:srgbClr val="D5CCF2"/>
    <a:srgbClr val="FF66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46" autoAdjust="0"/>
    <p:restoredTop sz="90616" autoAdjust="0"/>
  </p:normalViewPr>
  <p:slideViewPr>
    <p:cSldViewPr showGuides="1">
      <p:cViewPr varScale="1">
        <p:scale>
          <a:sx n="105" d="100"/>
          <a:sy n="105" d="100"/>
        </p:scale>
        <p:origin x="432" y="184"/>
      </p:cViewPr>
      <p:guideLst/>
    </p:cSldViewPr>
  </p:slideViewPr>
  <p:outlineViewPr>
    <p:cViewPr>
      <p:scale>
        <a:sx n="33" d="100"/>
        <a:sy n="33" d="100"/>
      </p:scale>
      <p:origin x="0" y="-15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1" d="100"/>
        <a:sy n="101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23.10.25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23.10.25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LHC field sweep at injection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07033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44662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8141E-2FA2-4399-2417-F2D127ECEEC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86245860" name="Slide Image Placeholder 1">
            <a:extLst>
              <a:ext uri="{FF2B5EF4-FFF2-40B4-BE49-F238E27FC236}">
                <a16:creationId xmlns:a16="http://schemas.microsoft.com/office/drawing/2014/main" id="{AE19E6A0-8664-A2F5-4881-A3F6D77FB6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1891262542" name="Notes Placeholder 2">
            <a:extLst>
              <a:ext uri="{FF2B5EF4-FFF2-40B4-BE49-F238E27FC236}">
                <a16:creationId xmlns:a16="http://schemas.microsoft.com/office/drawing/2014/main" id="{A28632D1-A436-E559-43FD-22621081B54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38861283" name="Slide Number Placeholder 3">
            <a:extLst>
              <a:ext uri="{FF2B5EF4-FFF2-40B4-BE49-F238E27FC236}">
                <a16:creationId xmlns:a16="http://schemas.microsoft.com/office/drawing/2014/main" id="{F687DBDC-5477-50C0-9D6A-08434DBA98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2CF2316-DDF8-D6ED-E828-AE55D4F85DFF}" type="slidenum">
              <a:rPr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4823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0DE39-E7C1-D27F-90E8-36B7FCCB582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D49555-DBA9-B4DC-DDB7-FC245A4F59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826CB8-4731-7BB9-F50F-24351CC6CE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24B8A-D4CB-7D07-F8A6-5DC5DB455B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078AC38-3706-7096-E488-E96AFCDD931A}" type="slidenum">
              <a:rPr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322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1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46.png"/><Relationship Id="rId4" Type="http://schemas.openxmlformats.org/officeDocument/2006/relationships/hyperlink" Target="https://indico.cern.ch/event/1455509/contributions/6586182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1.png"/><Relationship Id="rId7" Type="http://schemas.openxmlformats.org/officeDocument/2006/relationships/image" Target="../media/image1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48.jpeg"/><Relationship Id="rId4" Type="http://schemas.openxmlformats.org/officeDocument/2006/relationships/hyperlink" Target="https://doi.org/10.1088/1361-6668/ac3f9c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9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9.emf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g"/><Relationship Id="rId3" Type="http://schemas.openxmlformats.org/officeDocument/2006/relationships/image" Target="../media/image63.gif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6.jpeg"/><Relationship Id="rId11" Type="http://schemas.openxmlformats.org/officeDocument/2006/relationships/image" Target="../media/image70.png"/><Relationship Id="rId5" Type="http://schemas.openxmlformats.org/officeDocument/2006/relationships/image" Target="../media/image65.png"/><Relationship Id="rId10" Type="http://schemas.openxmlformats.org/officeDocument/2006/relationships/image" Target="../media/image9.png"/><Relationship Id="rId4" Type="http://schemas.openxmlformats.org/officeDocument/2006/relationships/image" Target="../media/image64.gif"/><Relationship Id="rId9" Type="http://schemas.openxmlformats.org/officeDocument/2006/relationships/image" Target="../media/image6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4.jp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3.jpg"/><Relationship Id="rId5" Type="http://schemas.openxmlformats.org/officeDocument/2006/relationships/image" Target="../media/image20.png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0.png"/><Relationship Id="rId7" Type="http://schemas.openxmlformats.org/officeDocument/2006/relationships/image" Target="../media/image2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6">
            <a:extLst>
              <a:ext uri="{FF2B5EF4-FFF2-40B4-BE49-F238E27FC236}">
                <a16:creationId xmlns:a16="http://schemas.microsoft.com/office/drawing/2014/main" id="{B5B5A7C0-D264-AAF8-8408-7F03DA19105A}"/>
              </a:ext>
            </a:extLst>
          </p:cNvPr>
          <p:cNvSpPr txBox="1"/>
          <p:nvPr/>
        </p:nvSpPr>
        <p:spPr>
          <a:xfrm>
            <a:off x="695325" y="5952728"/>
            <a:ext cx="7790061" cy="50405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0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/>
            </a:lvl2pPr>
            <a:lvl3pPr marL="504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/>
            </a:lvl3pPr>
            <a:lvl4pPr marL="756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4pPr>
            <a:lvl5pPr marL="1008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1400" dirty="0"/>
              <a:t>This work was performed under the auspices of and with </a:t>
            </a:r>
            <a:br>
              <a:rPr lang="en-GB" sz="1400" dirty="0"/>
            </a:br>
            <a:r>
              <a:rPr lang="en-GB" sz="1400" dirty="0"/>
              <a:t>support from the Swiss Accelerator Research and Technology </a:t>
            </a:r>
            <a:br>
              <a:rPr lang="en-GB" sz="1400" dirty="0"/>
            </a:br>
            <a:r>
              <a:rPr lang="en-GB" sz="1400" dirty="0"/>
              <a:t>(CHART) program, http://</a:t>
            </a:r>
            <a:r>
              <a:rPr lang="en-GB" sz="1400" dirty="0" err="1"/>
              <a:t>chart.ch</a:t>
            </a:r>
            <a:r>
              <a:rPr lang="en-GB" sz="1400" dirty="0"/>
              <a:t>.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A18959C8-1F0E-6086-79BC-52A53A7EA8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309" y="1405444"/>
            <a:ext cx="1285720" cy="128572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509B363-D51C-69CF-8EB4-B2F18FCC0AA2}"/>
              </a:ext>
            </a:extLst>
          </p:cNvPr>
          <p:cNvSpPr txBox="1">
            <a:spLocks/>
          </p:cNvSpPr>
          <p:nvPr/>
        </p:nvSpPr>
        <p:spPr>
          <a:xfrm>
            <a:off x="695325" y="2183006"/>
            <a:ext cx="8905875" cy="200799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Progress on REBCO Accelerator Magnets @ PSI/CHART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EE21AE95-5D02-2E01-1B21-0D7A5BC83EA6}"/>
              </a:ext>
            </a:extLst>
          </p:cNvPr>
          <p:cNvSpPr txBox="1">
            <a:spLocks/>
          </p:cNvSpPr>
          <p:nvPr/>
        </p:nvSpPr>
        <p:spPr>
          <a:xfrm>
            <a:off x="695325" y="4495800"/>
            <a:ext cx="7534275" cy="28803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D. Araujo, B. Auchmann, A. Brem, M. Duda, J. Kosse, C. Lindner, T. </a:t>
            </a:r>
            <a:r>
              <a:rPr lang="en-GB" sz="1800" dirty="0" err="1"/>
              <a:t>Michlmayr</a:t>
            </a:r>
            <a:r>
              <a:rPr lang="en-GB" sz="1800" dirty="0"/>
              <a:t>, I. S. P. Peixoto, K. Puthran, H. Rodrigues, J. Schmidt, D. </a:t>
            </a:r>
            <a:r>
              <a:rPr lang="en-GB" sz="1800" dirty="0" err="1"/>
              <a:t>Sotnikov</a:t>
            </a:r>
            <a:r>
              <a:rPr lang="en-GB" sz="1800" dirty="0"/>
              <a:t>, A. </a:t>
            </a:r>
            <a:r>
              <a:rPr lang="en-GB" sz="1800" dirty="0" err="1"/>
              <a:t>Stampfli</a:t>
            </a:r>
            <a:endParaRPr lang="en-GB" sz="1800" dirty="0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FDD57139-3B5F-87E4-1FA2-56C727C417D8}"/>
              </a:ext>
            </a:extLst>
          </p:cNvPr>
          <p:cNvSpPr txBox="1">
            <a:spLocks/>
          </p:cNvSpPr>
          <p:nvPr/>
        </p:nvSpPr>
        <p:spPr>
          <a:xfrm>
            <a:off x="695325" y="4974214"/>
            <a:ext cx="10887075" cy="1953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HiTAT-2, CERN, 23-24 October 2025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3E641EB-795E-ECE1-0F9A-9381E2FFA9F9}"/>
              </a:ext>
            </a:extLst>
          </p:cNvPr>
          <p:cNvGrpSpPr/>
          <p:nvPr/>
        </p:nvGrpSpPr>
        <p:grpSpPr>
          <a:xfrm>
            <a:off x="678760" y="1557764"/>
            <a:ext cx="2590800" cy="1033036"/>
            <a:chOff x="2554184" y="1688486"/>
            <a:chExt cx="1306629" cy="52099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A75466-FFC6-C141-1852-1A2CA49A5C19}"/>
                </a:ext>
              </a:extLst>
            </p:cNvPr>
            <p:cNvGrpSpPr/>
            <p:nvPr/>
          </p:nvGrpSpPr>
          <p:grpSpPr>
            <a:xfrm>
              <a:off x="2554184" y="1688486"/>
              <a:ext cx="520995" cy="520995"/>
              <a:chOff x="2527200" y="393270"/>
              <a:chExt cx="4125600" cy="41256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A3A0CF1-FA13-6840-BD9F-A6C8334AC4BE}"/>
                  </a:ext>
                </a:extLst>
              </p:cNvPr>
              <p:cNvSpPr/>
              <p:nvPr/>
            </p:nvSpPr>
            <p:spPr>
              <a:xfrm>
                <a:off x="2527200" y="393270"/>
                <a:ext cx="4125600" cy="412560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F931977-661F-DE37-BA0D-9C2A204C4E6D}"/>
                  </a:ext>
                </a:extLst>
              </p:cNvPr>
              <p:cNvCxnSpPr>
                <a:cxnSpLocks/>
                <a:stCxn id="19" idx="0"/>
                <a:endCxn id="19" idx="4"/>
              </p:cNvCxnSpPr>
              <p:nvPr/>
            </p:nvCxnSpPr>
            <p:spPr>
              <a:xfrm>
                <a:off x="4590000" y="393270"/>
                <a:ext cx="0" cy="412560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2A94315-44CE-9077-08E2-44F0D4A05B00}"/>
                  </a:ext>
                </a:extLst>
              </p:cNvPr>
              <p:cNvGrpSpPr/>
              <p:nvPr/>
            </p:nvGrpSpPr>
            <p:grpSpPr>
              <a:xfrm>
                <a:off x="3567240" y="436974"/>
                <a:ext cx="932673" cy="4038384"/>
                <a:chOff x="3567240" y="436974"/>
                <a:chExt cx="932673" cy="4038384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77027331-D1F1-BED4-FD04-50C0B19C3512}"/>
                    </a:ext>
                  </a:extLst>
                </p:cNvPr>
                <p:cNvGrpSpPr/>
                <p:nvPr/>
              </p:nvGrpSpPr>
              <p:grpSpPr>
                <a:xfrm>
                  <a:off x="3567601" y="43697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6323CE70-51DC-35C1-16F4-1689BED720E3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7" name="Freeform 36">
                    <a:extLst>
                      <a:ext uri="{FF2B5EF4-FFF2-40B4-BE49-F238E27FC236}">
                        <a16:creationId xmlns:a16="http://schemas.microsoft.com/office/drawing/2014/main" id="{7B6C3A4C-C06C-623D-E0E7-0506D134AAFF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8" name="Freeform 37">
                    <a:extLst>
                      <a:ext uri="{FF2B5EF4-FFF2-40B4-BE49-F238E27FC236}">
                        <a16:creationId xmlns:a16="http://schemas.microsoft.com/office/drawing/2014/main" id="{0C126F0A-F751-CD12-880E-3B8225A6D268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DA3C88E3-F075-F531-9EB1-9EB4476F58FE}"/>
                    </a:ext>
                  </a:extLst>
                </p:cNvPr>
                <p:cNvGrpSpPr/>
                <p:nvPr/>
              </p:nvGrpSpPr>
              <p:grpSpPr>
                <a:xfrm flipV="1">
                  <a:off x="3567240" y="244481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33" name="Freeform 32">
                    <a:extLst>
                      <a:ext uri="{FF2B5EF4-FFF2-40B4-BE49-F238E27FC236}">
                        <a16:creationId xmlns:a16="http://schemas.microsoft.com/office/drawing/2014/main" id="{E6BA4F72-F941-42AF-CFE2-805AEA79451F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4" name="Freeform 33">
                    <a:extLst>
                      <a:ext uri="{FF2B5EF4-FFF2-40B4-BE49-F238E27FC236}">
                        <a16:creationId xmlns:a16="http://schemas.microsoft.com/office/drawing/2014/main" id="{33B0D8BD-97DF-4F2D-C50F-331FA764FBAE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5" name="Freeform 34">
                    <a:extLst>
                      <a:ext uri="{FF2B5EF4-FFF2-40B4-BE49-F238E27FC236}">
                        <a16:creationId xmlns:a16="http://schemas.microsoft.com/office/drawing/2014/main" id="{5B64E872-37D6-F73B-302B-D4A4B1192E01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622D532-79D6-8C05-2F32-D1E310101905}"/>
                  </a:ext>
                </a:extLst>
              </p:cNvPr>
              <p:cNvGrpSpPr/>
              <p:nvPr/>
            </p:nvGrpSpPr>
            <p:grpSpPr>
              <a:xfrm flipH="1">
                <a:off x="4669663" y="410956"/>
                <a:ext cx="932673" cy="4064090"/>
                <a:chOff x="3567240" y="411268"/>
                <a:chExt cx="932673" cy="4064090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B7BCB8D9-ADF9-539B-F97E-B04024E734C0}"/>
                    </a:ext>
                  </a:extLst>
                </p:cNvPr>
                <p:cNvGrpSpPr/>
                <p:nvPr/>
              </p:nvGrpSpPr>
              <p:grpSpPr>
                <a:xfrm>
                  <a:off x="3567601" y="411268"/>
                  <a:ext cx="932312" cy="2056250"/>
                  <a:chOff x="3567601" y="411268"/>
                  <a:chExt cx="932312" cy="2056250"/>
                </a:xfrm>
              </p:grpSpPr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38108CC5-43DD-0296-CB98-4A938AD77BA4}"/>
                      </a:ext>
                    </a:extLst>
                  </p:cNvPr>
                  <p:cNvSpPr/>
                  <p:nvPr/>
                </p:nvSpPr>
                <p:spPr>
                  <a:xfrm>
                    <a:off x="4238448" y="411268"/>
                    <a:ext cx="261465" cy="205625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  <a:gd name="connsiteX0" fmla="*/ 13223 w 261465"/>
                      <a:gd name="connsiteY0" fmla="*/ 0 h 2056250"/>
                      <a:gd name="connsiteX1" fmla="*/ 29114 w 261465"/>
                      <a:gd name="connsiteY1" fmla="*/ 1211542 h 2056250"/>
                      <a:gd name="connsiteX2" fmla="*/ 261406 w 261465"/>
                      <a:gd name="connsiteY2" fmla="*/ 2056250 h 2056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56250">
                        <a:moveTo>
                          <a:pt x="13223" y="0"/>
                        </a:moveTo>
                        <a:cubicBezTo>
                          <a:pt x="3478" y="432867"/>
                          <a:pt x="-17481" y="1016790"/>
                          <a:pt x="29114" y="1211542"/>
                        </a:cubicBezTo>
                        <a:cubicBezTo>
                          <a:pt x="111895" y="1543345"/>
                          <a:pt x="264917" y="1796277"/>
                          <a:pt x="261406" y="205625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DFF95D1D-7A85-CE7F-998E-97A0212AF793}"/>
                      </a:ext>
                    </a:extLst>
                  </p:cNvPr>
                  <p:cNvSpPr/>
                  <p:nvPr/>
                </p:nvSpPr>
                <p:spPr>
                  <a:xfrm>
                    <a:off x="3916488" y="492865"/>
                    <a:ext cx="504117" cy="19644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2546 w 504117"/>
                      <a:gd name="connsiteY0" fmla="*/ 0 h 1964444"/>
                      <a:gd name="connsiteX1" fmla="*/ 36799 w 504117"/>
                      <a:gd name="connsiteY1" fmla="*/ 1160130 h 1964444"/>
                      <a:gd name="connsiteX2" fmla="*/ 504117 w 504117"/>
                      <a:gd name="connsiteY2" fmla="*/ 1964444 h 196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4117" h="1964444">
                        <a:moveTo>
                          <a:pt x="2546" y="0"/>
                        </a:moveTo>
                        <a:cubicBezTo>
                          <a:pt x="146" y="388800"/>
                          <a:pt x="-9796" y="965378"/>
                          <a:pt x="36799" y="1160130"/>
                        </a:cubicBezTo>
                        <a:cubicBezTo>
                          <a:pt x="90202" y="1341370"/>
                          <a:pt x="503956" y="1605318"/>
                          <a:pt x="504117" y="19644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A9B84B8C-BD9E-512B-E68C-EC15319A51C1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AAC72D31-466F-B9AE-D3EB-BAD6E8A119F6}"/>
                    </a:ext>
                  </a:extLst>
                </p:cNvPr>
                <p:cNvGrpSpPr/>
                <p:nvPr/>
              </p:nvGrpSpPr>
              <p:grpSpPr>
                <a:xfrm flipV="1">
                  <a:off x="3567240" y="244481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864D5F30-E1D1-631B-7FAC-8FA2FC4EB8CC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D247DF7A-3F43-3C51-D917-D0C8F2B129E9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7077B55E-A405-0484-DF23-2406AD704729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87F6C48-8723-9EED-9D4E-73FD8D0C4563}"/>
                </a:ext>
              </a:extLst>
            </p:cNvPr>
            <p:cNvSpPr txBox="1"/>
            <p:nvPr/>
          </p:nvSpPr>
          <p:spPr>
            <a:xfrm>
              <a:off x="3257547" y="1713187"/>
              <a:ext cx="512719" cy="2638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HFM</a:t>
              </a:r>
              <a:endParaRPr lang="en-CH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E22509-8665-65BA-9F4F-4B5D20AD9DD4}"/>
                </a:ext>
              </a:extLst>
            </p:cNvPr>
            <p:cNvSpPr txBox="1"/>
            <p:nvPr/>
          </p:nvSpPr>
          <p:spPr>
            <a:xfrm>
              <a:off x="3167002" y="1946114"/>
              <a:ext cx="693811" cy="124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High Field Magnets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C9296C0-D312-1557-8A94-A79310D54553}"/>
                </a:ext>
              </a:extLst>
            </p:cNvPr>
            <p:cNvSpPr txBox="1"/>
            <p:nvPr/>
          </p:nvSpPr>
          <p:spPr>
            <a:xfrm>
              <a:off x="3287055" y="2036488"/>
              <a:ext cx="453702" cy="124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Programme</a:t>
              </a:r>
              <a:endParaRPr lang="en-CH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875F27-002F-8199-9779-85ACF19A0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16E8C06-105D-C3F5-555F-0CA4B75BF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610475" cy="810444"/>
          </a:xfrm>
        </p:spPr>
        <p:txBody>
          <a:bodyPr/>
          <a:lstStyle/>
          <a:p>
            <a:r>
              <a:rPr lang="en-US" dirty="0"/>
              <a:t>RS1 – Impregnation, splicing and assembly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CF46A4-4036-B0A8-24AA-5530F10A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8AA2EC-DDF0-D49B-3907-648422FD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99167-CE64-A955-4DC0-02F751985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2BFB6BEF-A9DB-25DD-C51D-299D51D454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61C34C82-87C9-7E06-539E-0C91D50EAF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3" name="Grafik 11">
            <a:extLst>
              <a:ext uri="{FF2B5EF4-FFF2-40B4-BE49-F238E27FC236}">
                <a16:creationId xmlns:a16="http://schemas.microsoft.com/office/drawing/2014/main" id="{01D72380-2081-2F5C-0D6D-230CE32EA3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"/>
          <a:stretch>
            <a:fillRect/>
          </a:stretch>
        </p:blipFill>
        <p:spPr bwMode="auto">
          <a:xfrm rot="16200000">
            <a:off x="1138692" y="982904"/>
            <a:ext cx="2344782" cy="323151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2E5D8D8-E2D6-1712-BE1E-B4DBD235190F}"/>
              </a:ext>
            </a:extLst>
          </p:cNvPr>
          <p:cNvSpPr/>
          <p:nvPr/>
        </p:nvSpPr>
        <p:spPr>
          <a:xfrm>
            <a:off x="4029921" y="1415179"/>
            <a:ext cx="3265491" cy="2355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Impregnation set-up: heaters for the box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Cooling plate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Temperature sensors for box, former and cooling circuit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The coil dries overnight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The wax is injected under vacuum when the mold is at 80 to 90 °C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After 3 cycles (vacuum to atmospheric pressure), the cooling circuit is activated</a:t>
            </a:r>
          </a:p>
          <a:p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FB96038-3986-E138-4BA5-4CBD43780512}"/>
              </a:ext>
            </a:extLst>
          </p:cNvPr>
          <p:cNvSpPr/>
          <p:nvPr/>
        </p:nvSpPr>
        <p:spPr>
          <a:xfrm>
            <a:off x="584606" y="3977885"/>
            <a:ext cx="3500633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View of inner splicing process: heater and cable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52D739E-EFDF-DA4A-CF28-76B367B8CE2D}"/>
              </a:ext>
            </a:extLst>
          </p:cNvPr>
          <p:cNvSpPr/>
          <p:nvPr/>
        </p:nvSpPr>
        <p:spPr>
          <a:xfrm>
            <a:off x="3926841" y="3977885"/>
            <a:ext cx="3110106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12 mm-based tapes and copper sheet used as shunt between the layers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65264C3B-107C-0DF9-FF45-BC9EA8BD71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2" r="8759" b="5863"/>
          <a:stretch>
            <a:fillRect/>
          </a:stretch>
        </p:blipFill>
        <p:spPr>
          <a:xfrm rot="16200000">
            <a:off x="1401579" y="3677111"/>
            <a:ext cx="1699797" cy="3155934"/>
          </a:xfrm>
          <a:prstGeom prst="rect">
            <a:avLst/>
          </a:prstGeom>
        </p:spPr>
      </p:pic>
      <p:pic>
        <p:nvPicPr>
          <p:cNvPr id="17" name="Picture 16" descr="A close up of a metal box&#10;&#10;AI-generated content may be incorrect.">
            <a:extLst>
              <a:ext uri="{FF2B5EF4-FFF2-40B4-BE49-F238E27FC236}">
                <a16:creationId xmlns:a16="http://schemas.microsoft.com/office/drawing/2014/main" id="{EA05CCC0-F6BE-C67A-4EA8-D2917269B4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1" r="10196"/>
          <a:stretch>
            <a:fillRect/>
          </a:stretch>
        </p:blipFill>
        <p:spPr>
          <a:xfrm rot="16200000">
            <a:off x="4634025" y="3697995"/>
            <a:ext cx="1699797" cy="3114165"/>
          </a:xfrm>
          <a:prstGeom prst="rect">
            <a:avLst/>
          </a:prstGeom>
        </p:spPr>
      </p:pic>
      <p:pic>
        <p:nvPicPr>
          <p:cNvPr id="7" name="Grafik 19">
            <a:extLst>
              <a:ext uri="{FF2B5EF4-FFF2-40B4-BE49-F238E27FC236}">
                <a16:creationId xmlns:a16="http://schemas.microsoft.com/office/drawing/2014/main" id="{B732FAC0-3DA4-5533-22DB-E28A2125ED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76" y="2523626"/>
            <a:ext cx="4522470" cy="20224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Legende: mit gebogener Linie 5">
            <a:extLst>
              <a:ext uri="{FF2B5EF4-FFF2-40B4-BE49-F238E27FC236}">
                <a16:creationId xmlns:a16="http://schemas.microsoft.com/office/drawing/2014/main" id="{03AFDC9D-004A-FADA-A192-C56D5366C38C}"/>
              </a:ext>
            </a:extLst>
          </p:cNvPr>
          <p:cNvSpPr/>
          <p:nvPr/>
        </p:nvSpPr>
        <p:spPr>
          <a:xfrm>
            <a:off x="8596021" y="5237616"/>
            <a:ext cx="1029335" cy="38798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310402"/>
              <a:gd name="adj6" fmla="val 80774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Support frame 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Legende: mit gebogener Linie 5">
            <a:extLst>
              <a:ext uri="{FF2B5EF4-FFF2-40B4-BE49-F238E27FC236}">
                <a16:creationId xmlns:a16="http://schemas.microsoft.com/office/drawing/2014/main" id="{5866F9F9-14EC-5531-910E-BDCEA1BAA21E}"/>
              </a:ext>
            </a:extLst>
          </p:cNvPr>
          <p:cNvSpPr/>
          <p:nvPr/>
        </p:nvSpPr>
        <p:spPr>
          <a:xfrm>
            <a:off x="11036961" y="4899161"/>
            <a:ext cx="870585" cy="71183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203537"/>
              <a:gd name="adj6" fmla="val 17679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leads for powering</a:t>
            </a:r>
            <a:endParaRPr lang="en-US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Legende: mit gebogener Linie 5">
            <a:extLst>
              <a:ext uri="{FF2B5EF4-FFF2-40B4-BE49-F238E27FC236}">
                <a16:creationId xmlns:a16="http://schemas.microsoft.com/office/drawing/2014/main" id="{D2E6BB50-14B6-41F4-03F9-254ABF4A3D0B}"/>
              </a:ext>
            </a:extLst>
          </p:cNvPr>
          <p:cNvSpPr/>
          <p:nvPr/>
        </p:nvSpPr>
        <p:spPr>
          <a:xfrm>
            <a:off x="7560336" y="155779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65609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leads for powering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Legende: mit gebogener Linie 5">
            <a:extLst>
              <a:ext uri="{FF2B5EF4-FFF2-40B4-BE49-F238E27FC236}">
                <a16:creationId xmlns:a16="http://schemas.microsoft.com/office/drawing/2014/main" id="{ADD7E4CB-BE84-214A-BB7C-FD776AA05D32}"/>
              </a:ext>
            </a:extLst>
          </p:cNvPr>
          <p:cNvSpPr/>
          <p:nvPr/>
        </p:nvSpPr>
        <p:spPr>
          <a:xfrm>
            <a:off x="8949716" y="155652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20928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Cooling copper plates inner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Legende: mit gebogener Linie 5">
            <a:extLst>
              <a:ext uri="{FF2B5EF4-FFF2-40B4-BE49-F238E27FC236}">
                <a16:creationId xmlns:a16="http://schemas.microsoft.com/office/drawing/2014/main" id="{0F654346-187A-98A6-0034-FF2A3E7D2C20}"/>
              </a:ext>
            </a:extLst>
          </p:cNvPr>
          <p:cNvSpPr/>
          <p:nvPr/>
        </p:nvSpPr>
        <p:spPr>
          <a:xfrm>
            <a:off x="10103511" y="152350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20928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outer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Legende: mit gebogener Linie 5">
            <a:extLst>
              <a:ext uri="{FF2B5EF4-FFF2-40B4-BE49-F238E27FC236}">
                <a16:creationId xmlns:a16="http://schemas.microsoft.com/office/drawing/2014/main" id="{D50B52B2-F7A0-CB8C-BE23-357620A62B1A}"/>
              </a:ext>
            </a:extLst>
          </p:cNvPr>
          <p:cNvSpPr/>
          <p:nvPr/>
        </p:nvSpPr>
        <p:spPr>
          <a:xfrm>
            <a:off x="7550176" y="4936626"/>
            <a:ext cx="870585" cy="711835"/>
          </a:xfrm>
          <a:prstGeom prst="borderCallout2">
            <a:avLst>
              <a:gd name="adj1" fmla="val -1205"/>
              <a:gd name="adj2" fmla="val 52205"/>
              <a:gd name="adj3" fmla="val -32498"/>
              <a:gd name="adj4" fmla="val 51743"/>
              <a:gd name="adj5" fmla="val -165001"/>
              <a:gd name="adj6" fmla="val 122255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Cooling copper plates inner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Legende: mit gebogener Linie 5">
            <a:extLst>
              <a:ext uri="{FF2B5EF4-FFF2-40B4-BE49-F238E27FC236}">
                <a16:creationId xmlns:a16="http://schemas.microsoft.com/office/drawing/2014/main" id="{ED82F22F-D09D-5B90-24A6-9111D1D97DA3}"/>
              </a:ext>
            </a:extLst>
          </p:cNvPr>
          <p:cNvSpPr/>
          <p:nvPr/>
        </p:nvSpPr>
        <p:spPr>
          <a:xfrm>
            <a:off x="9812681" y="5213486"/>
            <a:ext cx="1029335" cy="38798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422094"/>
              <a:gd name="adj6" fmla="val 12024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Clamping device of the coil pack 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1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20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A8287-F44A-CF9E-0982-575918D69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5F67A86-6D63-99F3-5980-C236F64DF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610475" cy="810444"/>
          </a:xfrm>
        </p:spPr>
        <p:txBody>
          <a:bodyPr/>
          <a:lstStyle/>
          <a:p>
            <a:r>
              <a:rPr lang="en-US" dirty="0"/>
              <a:t>LN</a:t>
            </a:r>
            <a:r>
              <a:rPr lang="en-US" baseline="-25000" dirty="0"/>
              <a:t>2 </a:t>
            </a:r>
            <a:r>
              <a:rPr lang="en-US" dirty="0"/>
              <a:t>Test Results: V-I segments and current decay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5C90D8-4662-DE6C-1DF9-66A1CD47C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23CC20-3909-9D7A-12DA-CC064DAEF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BB684-FE74-3DF6-BFF7-58776C360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B258AC80-2E85-E1DA-9987-07D3E43CEF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CB6927EB-A796-6103-814B-87FB97A7D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E4180DF-2D38-69EA-8421-48EEA5846E06}"/>
              </a:ext>
            </a:extLst>
          </p:cNvPr>
          <p:cNvSpPr/>
          <p:nvPr/>
        </p:nvSpPr>
        <p:spPr>
          <a:xfrm>
            <a:off x="8054205" y="1664683"/>
            <a:ext cx="3801745" cy="742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Integral (QI) from </a:t>
            </a: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transition</a:t>
            </a:r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41.1 MIITs</a:t>
            </a:r>
          </a:p>
          <a:p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Quench Integral (QI) from </a:t>
            </a: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discharge</a:t>
            </a:r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17.3 </a:t>
            </a:r>
            <a:r>
              <a:rPr lang="en-GB" sz="1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kIITs</a:t>
            </a:r>
            <a:endParaRPr lang="en-GB" sz="1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D1DDF7-D7FF-F0D2-CC6A-7F76775B7E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85903"/>
            <a:ext cx="5960110" cy="4016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2C586E-FB4C-00EF-EA0C-3AD9BFEBBF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385345"/>
            <a:ext cx="5607550" cy="387856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52BF06E-8061-1141-1D72-538C38221BF7}"/>
              </a:ext>
            </a:extLst>
          </p:cNvPr>
          <p:cNvSpPr/>
          <p:nvPr/>
        </p:nvSpPr>
        <p:spPr>
          <a:xfrm>
            <a:off x="1219200" y="5354948"/>
            <a:ext cx="4565333" cy="742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The transition occurred consistently and simultaneously in Layer 1 (</a:t>
            </a:r>
            <a:r>
              <a:rPr lang="en-US" sz="1400" b="1" dirty="0">
                <a:solidFill>
                  <a:schemeClr val="tx1"/>
                </a:solidFill>
              </a:rPr>
              <a:t>RS1.1</a:t>
            </a:r>
            <a:r>
              <a:rPr lang="en-US" sz="1400" dirty="0">
                <a:solidFill>
                  <a:schemeClr val="tx1"/>
                </a:solidFill>
              </a:rPr>
              <a:t>), segments </a:t>
            </a:r>
            <a:r>
              <a:rPr lang="en-US" sz="1400" b="1" dirty="0">
                <a:solidFill>
                  <a:schemeClr val="tx1"/>
                </a:solidFill>
              </a:rPr>
              <a:t>1–2 and 3–4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B809BFD-1A46-CE05-14FF-7619D5C87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936" y="5363353"/>
            <a:ext cx="3640264" cy="137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Lightning Bolt 15">
            <a:extLst>
              <a:ext uri="{FF2B5EF4-FFF2-40B4-BE49-F238E27FC236}">
                <a16:creationId xmlns:a16="http://schemas.microsoft.com/office/drawing/2014/main" id="{AB6C4105-2ED1-4938-FBE9-BF0274C6569A}"/>
              </a:ext>
            </a:extLst>
          </p:cNvPr>
          <p:cNvSpPr>
            <a:spLocks noChangeAspect="1"/>
          </p:cNvSpPr>
          <p:nvPr/>
        </p:nvSpPr>
        <p:spPr>
          <a:xfrm>
            <a:off x="8323136" y="5752046"/>
            <a:ext cx="108000" cy="345600"/>
          </a:xfrm>
          <a:prstGeom prst="lightningBol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sp>
        <p:nvSpPr>
          <p:cNvPr id="17" name="Lightning Bolt 16">
            <a:extLst>
              <a:ext uri="{FF2B5EF4-FFF2-40B4-BE49-F238E27FC236}">
                <a16:creationId xmlns:a16="http://schemas.microsoft.com/office/drawing/2014/main" id="{83700F42-442C-DD5F-D194-ADC72D4FF259}"/>
              </a:ext>
            </a:extLst>
          </p:cNvPr>
          <p:cNvSpPr>
            <a:spLocks noChangeAspect="1"/>
          </p:cNvSpPr>
          <p:nvPr/>
        </p:nvSpPr>
        <p:spPr>
          <a:xfrm>
            <a:off x="8672336" y="5752046"/>
            <a:ext cx="108000" cy="345600"/>
          </a:xfrm>
          <a:prstGeom prst="lightningBol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48625B-75B7-7DA0-09B0-14DE82352C25}"/>
              </a:ext>
            </a:extLst>
          </p:cNvPr>
          <p:cNvSpPr/>
          <p:nvPr/>
        </p:nvSpPr>
        <p:spPr>
          <a:xfrm>
            <a:off x="3352800" y="6314487"/>
            <a:ext cx="373380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Measurement performed by M. Duda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16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F8B6D-CC1F-837A-230C-3ADE3EB59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20A4E-DFB0-A948-91A3-B80E13FC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A2A19-598F-4E98-AE05-674CF3BFA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B80B-5132-BE10-87A5-A894D6A5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F86414-3057-7A36-5F3E-2BB8EA7B28D0}"/>
              </a:ext>
            </a:extLst>
          </p:cNvPr>
          <p:cNvSpPr txBox="1"/>
          <p:nvPr/>
        </p:nvSpPr>
        <p:spPr>
          <a:xfrm>
            <a:off x="6858000" y="5471356"/>
            <a:ext cx="500113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br>
              <a:rPr lang="en-US" sz="400" dirty="0"/>
            </a:br>
            <a:r>
              <a:rPr lang="en-US" dirty="0"/>
              <a:t>First measurements on a pair of coils in LN</a:t>
            </a:r>
            <a:r>
              <a:rPr lang="en-US" baseline="-25000" dirty="0"/>
              <a:t>2</a:t>
            </a:r>
            <a:r>
              <a:rPr lang="en-US" dirty="0"/>
              <a:t> indicate the presence of strong screening currents</a:t>
            </a:r>
          </a:p>
        </p:txBody>
      </p:sp>
      <p:sp>
        <p:nvSpPr>
          <p:cNvPr id="24" name="Title 5">
            <a:extLst>
              <a:ext uri="{FF2B5EF4-FFF2-40B4-BE49-F238E27FC236}">
                <a16:creationId xmlns:a16="http://schemas.microsoft.com/office/drawing/2014/main" id="{68CBF693-A59F-2C01-8103-E2D09D670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511765" cy="810444"/>
          </a:xfrm>
        </p:spPr>
        <p:txBody>
          <a:bodyPr/>
          <a:lstStyle/>
          <a:p>
            <a:r>
              <a:rPr lang="en-US" dirty="0"/>
              <a:t>LN</a:t>
            </a:r>
            <a:r>
              <a:rPr lang="en-US" baseline="-25000" dirty="0"/>
              <a:t>2 </a:t>
            </a:r>
            <a:r>
              <a:rPr lang="en-US" dirty="0"/>
              <a:t>Test Results: Magnetic field </a:t>
            </a:r>
          </a:p>
        </p:txBody>
      </p:sp>
      <p:pic>
        <p:nvPicPr>
          <p:cNvPr id="25" name="Picture 24" descr="A red and black logo&#10;&#10;Description automatically generated">
            <a:extLst>
              <a:ext uri="{FF2B5EF4-FFF2-40B4-BE49-F238E27FC236}">
                <a16:creationId xmlns:a16="http://schemas.microsoft.com/office/drawing/2014/main" id="{3E0D8783-E788-5B6F-8299-0EDD291E1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26" name="Picture 25" descr="A logo for high field program&#10;&#10;Description automatically generated">
            <a:extLst>
              <a:ext uri="{FF2B5EF4-FFF2-40B4-BE49-F238E27FC236}">
                <a16:creationId xmlns:a16="http://schemas.microsoft.com/office/drawing/2014/main" id="{6CBC3361-457F-4D9C-A503-66C700FC0E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28" name="Picture 2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902289AD-E3BB-7D8B-F197-35F475C5A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43" y="2089306"/>
            <a:ext cx="4965700" cy="3314700"/>
          </a:xfrm>
          <a:prstGeom prst="rect">
            <a:avLst/>
          </a:prstGeom>
        </p:spPr>
      </p:pic>
      <p:pic>
        <p:nvPicPr>
          <p:cNvPr id="30" name="Picture 2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15EE4338-503D-0704-645B-AC9618366B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657" y="2038506"/>
            <a:ext cx="5219700" cy="33655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58EBC54-E3DC-8552-A418-53086EA6B7B3}"/>
              </a:ext>
            </a:extLst>
          </p:cNvPr>
          <p:cNvSpPr txBox="1"/>
          <p:nvPr/>
        </p:nvSpPr>
        <p:spPr>
          <a:xfrm>
            <a:off x="1239744" y="1486114"/>
            <a:ext cx="434259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2 cycles: 400 A x 5 and 410 A + 400 A x 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EEB8DC-1925-E6FF-2B80-9CDCE12D4DEE}"/>
              </a:ext>
            </a:extLst>
          </p:cNvPr>
          <p:cNvSpPr txBox="1"/>
          <p:nvPr/>
        </p:nvSpPr>
        <p:spPr>
          <a:xfrm>
            <a:off x="7772400" y="1495516"/>
            <a:ext cx="26125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Normalized to max field</a:t>
            </a:r>
          </a:p>
        </p:txBody>
      </p:sp>
    </p:spTree>
    <p:extLst>
      <p:ext uri="{BB962C8B-B14F-4D97-AF65-F5344CB8AC3E}">
        <p14:creationId xmlns:p14="http://schemas.microsoft.com/office/powerpoint/2010/main" val="290328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29CD0-8937-2A00-AF97-C26ECD0FA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BF8DA0-F7CD-E99B-9CE9-B95C22AD7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F0FB14-C46D-5585-3BA2-8B7F9A9E1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FDB34-ED6D-C3EE-6444-EFDB2AC0B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32FD7A3-F7CF-B7F8-B9EE-933CC06018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1115675" cy="4729302"/>
          </a:xfrm>
        </p:spPr>
        <p:txBody>
          <a:bodyPr/>
          <a:lstStyle/>
          <a:p>
            <a:r>
              <a:rPr lang="en-US" dirty="0"/>
              <a:t>Improvement on the field alignment</a:t>
            </a:r>
          </a:p>
          <a:p>
            <a:endParaRPr lang="en-US" dirty="0"/>
          </a:p>
          <a:p>
            <a:r>
              <a:rPr lang="en-US" dirty="0"/>
              <a:t>REBCO block-coil dipole</a:t>
            </a:r>
          </a:p>
        </p:txBody>
      </p:sp>
    </p:spTree>
    <p:extLst>
      <p:ext uri="{BB962C8B-B14F-4D97-AF65-F5344CB8AC3E}">
        <p14:creationId xmlns:p14="http://schemas.microsoft.com/office/powerpoint/2010/main" val="3950633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8E235-8E9F-C1B9-3329-8ED18FC34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3B4F8-005E-A99A-DD8E-8F9A7862D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Block-Coil Dipole Scaling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E169C-6C6F-C998-0B81-B0191E0C7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524000"/>
            <a:ext cx="6848474" cy="3723539"/>
          </a:xfrm>
        </p:spPr>
        <p:txBody>
          <a:bodyPr/>
          <a:lstStyle/>
          <a:p>
            <a:r>
              <a:rPr lang="en-US" dirty="0"/>
              <a:t>As expected, AC losses grow non-linearly with field due to larger field sweep and growth in coil-size.</a:t>
            </a:r>
          </a:p>
          <a:p>
            <a:endParaRPr lang="en-US" dirty="0"/>
          </a:p>
          <a:p>
            <a:r>
              <a:rPr lang="en-US" dirty="0"/>
              <a:t>In this exercise AC losses increase 4-fold from 14 to 20 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0DDBC-47C3-BAB8-2FBF-D44DF07CE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89DA9-0B14-FA9D-7E1D-54A12B812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6E646-CB98-6FC2-3635-2CAE4678D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9B03627-9396-10E2-AC25-B4E5EAE07F1C}"/>
              </a:ext>
            </a:extLst>
          </p:cNvPr>
          <p:cNvGrpSpPr/>
          <p:nvPr/>
        </p:nvGrpSpPr>
        <p:grpSpPr>
          <a:xfrm>
            <a:off x="7543800" y="1371600"/>
            <a:ext cx="4555235" cy="4431959"/>
            <a:chOff x="457200" y="2218943"/>
            <a:chExt cx="3492514" cy="3397998"/>
          </a:xfrm>
        </p:grpSpPr>
        <p:pic>
          <p:nvPicPr>
            <p:cNvPr id="8" name="Content Placeholder 5" descr="A screenshot of a screen&#10;&#10;Description automatically generated">
              <a:extLst>
                <a:ext uri="{FF2B5EF4-FFF2-40B4-BE49-F238E27FC236}">
                  <a16:creationId xmlns:a16="http://schemas.microsoft.com/office/drawing/2014/main" id="{B00869C6-88D8-ED54-3BE5-17374F262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" y="2218943"/>
              <a:ext cx="1772348" cy="3324846"/>
            </a:xfrm>
            <a:prstGeom prst="rect">
              <a:avLst/>
            </a:prstGeom>
          </p:spPr>
        </p:pic>
        <p:pic>
          <p:nvPicPr>
            <p:cNvPr id="9" name="Picture 8" descr="A screenshot of a graph&#10;&#10;Description automatically generated">
              <a:extLst>
                <a:ext uri="{FF2B5EF4-FFF2-40B4-BE49-F238E27FC236}">
                  <a16:creationId xmlns:a16="http://schemas.microsoft.com/office/drawing/2014/main" id="{3CD8C4DF-D096-6489-1345-CD59F80B6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3932" y="2292095"/>
              <a:ext cx="1695782" cy="3324846"/>
            </a:xfrm>
            <a:prstGeom prst="rect">
              <a:avLst/>
            </a:prstGeom>
          </p:spPr>
        </p:pic>
        <p:pic>
          <p:nvPicPr>
            <p:cNvPr id="10" name="Picture 9" descr="A diagram of a circle with red and blue lines&#10;&#10;Description automatically generated">
              <a:extLst>
                <a:ext uri="{FF2B5EF4-FFF2-40B4-BE49-F238E27FC236}">
                  <a16:creationId xmlns:a16="http://schemas.microsoft.com/office/drawing/2014/main" id="{5DDE697D-2DD1-E8EE-BFD1-7D921F584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673" y="2349765"/>
              <a:ext cx="1736875" cy="164006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AFC093B-02EF-A80F-441C-337B29F78B56}"/>
              </a:ext>
            </a:extLst>
          </p:cNvPr>
          <p:cNvGrpSpPr/>
          <p:nvPr/>
        </p:nvGrpSpPr>
        <p:grpSpPr>
          <a:xfrm>
            <a:off x="7315200" y="258401"/>
            <a:ext cx="856633" cy="563683"/>
            <a:chOff x="10652567" y="893058"/>
            <a:chExt cx="856633" cy="563683"/>
          </a:xfrm>
        </p:grpSpPr>
        <p:pic>
          <p:nvPicPr>
            <p:cNvPr id="16" name="Picture 2" descr="Little Beast Engineering logo.">
              <a:extLst>
                <a:ext uri="{FF2B5EF4-FFF2-40B4-BE49-F238E27FC236}">
                  <a16:creationId xmlns:a16="http://schemas.microsoft.com/office/drawing/2014/main" id="{4FDEEF2F-7694-0D9A-55FC-53F140D4A3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2567" y="893058"/>
              <a:ext cx="856633" cy="554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83B4E085-38C2-C573-F81A-4D291B0D4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30457" y="1280301"/>
              <a:ext cx="535201" cy="176440"/>
            </a:xfrm>
            <a:prstGeom prst="rect">
              <a:avLst/>
            </a:prstGeom>
          </p:spPr>
        </p:pic>
      </p:grpSp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02C94E3B-725E-8F9A-59D3-E0C9080316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25" y="3657600"/>
            <a:ext cx="6528475" cy="19825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0E1496-138B-F107-C1FD-B4E52A91560E}"/>
              </a:ext>
            </a:extLst>
          </p:cNvPr>
          <p:cNvSpPr txBox="1"/>
          <p:nvPr/>
        </p:nvSpPr>
        <p:spPr>
          <a:xfrm>
            <a:off x="4572000" y="6380864"/>
            <a:ext cx="4812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HFM-PUB-RPT-0267 v.1 "Deliverables KE5943 / PSI-D2.1”, EDMS 3028682</a:t>
            </a:r>
          </a:p>
        </p:txBody>
      </p:sp>
      <p:pic>
        <p:nvPicPr>
          <p:cNvPr id="13" name="Picture 12" descr="A red and black logo&#10;&#10;Description automatically generated">
            <a:extLst>
              <a:ext uri="{FF2B5EF4-FFF2-40B4-BE49-F238E27FC236}">
                <a16:creationId xmlns:a16="http://schemas.microsoft.com/office/drawing/2014/main" id="{CE9F85D8-A6E7-BDCA-2A48-6DDC4A34C5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14" name="Picture 13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9104B72-417C-D304-E6E9-88E5451A13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899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12C81-9323-C28C-210E-850B86AD2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7CF4-F0B0-F408-B3B2-131FCEAF4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FCC-</a:t>
            </a:r>
            <a:r>
              <a:rPr lang="en-US" dirty="0" err="1"/>
              <a:t>hh</a:t>
            </a:r>
            <a:r>
              <a:rPr lang="en-US" dirty="0"/>
              <a:t> Dipole Scaling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4F34E-92E8-F135-20D9-47A4E9B7C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6010274" cy="4644616"/>
          </a:xfrm>
        </p:spPr>
        <p:txBody>
          <a:bodyPr/>
          <a:lstStyle/>
          <a:p>
            <a:r>
              <a:rPr lang="en-US" dirty="0"/>
              <a:t>Analogue study for scaling with temperature (5-30 K) for constant 14 T bore field indicates weak scaling of </a:t>
            </a:r>
            <a:br>
              <a:rPr lang="en-US" dirty="0"/>
            </a:br>
            <a:r>
              <a:rPr lang="en-US" dirty="0"/>
              <a:t>AC losses, notable cost increase.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0AAD7-FC47-7106-2BFF-3A5B5BDBD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C01A8-66B5-6040-FE00-CB46677AD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58B4F-D15C-594F-EE96-69C0FB8DD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pic>
        <p:nvPicPr>
          <p:cNvPr id="22" name="Picture 21" descr="A screenshot of a diagram&#10;&#10;Description automatically generated">
            <a:extLst>
              <a:ext uri="{FF2B5EF4-FFF2-40B4-BE49-F238E27FC236}">
                <a16:creationId xmlns:a16="http://schemas.microsoft.com/office/drawing/2014/main" id="{3EE815C8-738E-0E23-9B87-F820FC4480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16" y="2286000"/>
            <a:ext cx="6170040" cy="3946662"/>
          </a:xfrm>
          <a:prstGeom prst="rect">
            <a:avLst/>
          </a:prstGeom>
        </p:spPr>
      </p:pic>
      <p:pic>
        <p:nvPicPr>
          <p:cNvPr id="20" name="Picture 19" descr="A graph with a line&#10;&#10;AI-generated content may be incorrect.">
            <a:extLst>
              <a:ext uri="{FF2B5EF4-FFF2-40B4-BE49-F238E27FC236}">
                <a16:creationId xmlns:a16="http://schemas.microsoft.com/office/drawing/2014/main" id="{F3B06D20-2CCA-FF8D-3483-FCB307FD1B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604" y="1371600"/>
            <a:ext cx="3998927" cy="2379339"/>
          </a:xfrm>
          <a:prstGeom prst="rect">
            <a:avLst/>
          </a:prstGeom>
        </p:spPr>
      </p:pic>
      <p:pic>
        <p:nvPicPr>
          <p:cNvPr id="24" name="Picture 23" descr="A graph with a line&#10;&#10;AI-generated content may be incorrect.">
            <a:extLst>
              <a:ext uri="{FF2B5EF4-FFF2-40B4-BE49-F238E27FC236}">
                <a16:creationId xmlns:a16="http://schemas.microsoft.com/office/drawing/2014/main" id="{DACDF7AF-6DB5-FFEF-663B-A234FE79E1D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604" y="3936276"/>
            <a:ext cx="3998927" cy="23621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55A19D-EDC9-F730-4653-EE9AFAA467F8}"/>
              </a:ext>
            </a:extLst>
          </p:cNvPr>
          <p:cNvSpPr txBox="1"/>
          <p:nvPr/>
        </p:nvSpPr>
        <p:spPr>
          <a:xfrm>
            <a:off x="4572000" y="6380864"/>
            <a:ext cx="4812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HFM-PUB-RPT-0267 v.1 "Deliverables KE5943 / PSI-D2.1”, EDMS 3028682</a:t>
            </a:r>
          </a:p>
        </p:txBody>
      </p:sp>
      <p:pic>
        <p:nvPicPr>
          <p:cNvPr id="14" name="Picture 13" descr="A red and black logo&#10;&#10;Description automatically generated">
            <a:extLst>
              <a:ext uri="{FF2B5EF4-FFF2-40B4-BE49-F238E27FC236}">
                <a16:creationId xmlns:a16="http://schemas.microsoft.com/office/drawing/2014/main" id="{60260CDB-B0B9-E91D-67CA-BEBFD3DC9E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15" name="Picture 14" descr="A logo for high field program&#10;&#10;Description automatically generated">
            <a:extLst>
              <a:ext uri="{FF2B5EF4-FFF2-40B4-BE49-F238E27FC236}">
                <a16:creationId xmlns:a16="http://schemas.microsoft.com/office/drawing/2014/main" id="{B6AFAE8E-14A9-F232-F203-49C725EE9B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881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052FA-D78F-0AE8-FAE2-496C8A1EE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85642-A538-90D1-D738-0278E4071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stability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5C513-0790-237B-7FB8-FE230C991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CF969-2573-A031-D8A8-844C9A37E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74AEB-1610-4A30-0B3C-4572210FB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7" name="Picture 6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70841E0F-57EF-AA4B-495D-46D50B9C46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1219200"/>
            <a:ext cx="4437298" cy="3210499"/>
          </a:xfrm>
          <a:prstGeom prst="rect">
            <a:avLst/>
          </a:prstGeom>
        </p:spPr>
      </p:pic>
      <p:pic>
        <p:nvPicPr>
          <p:cNvPr id="9" name="Picture 8" descr="A graph of a graph&#10;&#10;AI-generated content may be incorrect.">
            <a:extLst>
              <a:ext uri="{FF2B5EF4-FFF2-40B4-BE49-F238E27FC236}">
                <a16:creationId xmlns:a16="http://schemas.microsoft.com/office/drawing/2014/main" id="{7DE5991E-929C-3889-8A60-904EA101DD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9"/>
          <a:stretch>
            <a:fillRect/>
          </a:stretch>
        </p:blipFill>
        <p:spPr>
          <a:xfrm>
            <a:off x="5226521" y="1395413"/>
            <a:ext cx="6131535" cy="27584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6C91E2-1DE7-49CE-60C2-6B445AFD29BC}"/>
                  </a:ext>
                </a:extLst>
              </p:cNvPr>
              <p:cNvSpPr txBox="1"/>
              <p:nvPr/>
            </p:nvSpPr>
            <p:spPr>
              <a:xfrm>
                <a:off x="1046956" y="4572000"/>
                <a:ext cx="10311100" cy="1938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For comparison:  An LHC dipole magnet has 2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10</a:t>
                </a:r>
                <a:r>
                  <a:rPr lang="en-US" baseline="30000" dirty="0"/>
                  <a:t>-4</a:t>
                </a:r>
                <a:r>
                  <a:rPr lang="en-US" dirty="0"/>
                  <a:t> in main field distortion due to persistent current magnetization. The REBCO dipole has 200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10</a:t>
                </a:r>
                <a:r>
                  <a:rPr lang="en-US" baseline="30000" dirty="0"/>
                  <a:t>-4</a:t>
                </a:r>
                <a:r>
                  <a:rPr lang="en-US" dirty="0"/>
                  <a:t> in field missing, with a drift by 50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10</a:t>
                </a:r>
                <a:r>
                  <a:rPr lang="en-US" baseline="30000" dirty="0"/>
                  <a:t>-4</a:t>
                </a:r>
                <a:r>
                  <a:rPr lang="en-US" dirty="0"/>
                  <a:t> units over a 1000 s plateau.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Every variation in tape/manufacturing parameters is, accordingly, amplified see Prof. Carmine earlier presentation (</a:t>
                </a:r>
                <a:r>
                  <a:rPr lang="en-US" dirty="0">
                    <a:hlinkClick r:id="rId4"/>
                  </a:rPr>
                  <a:t>https://indico.cern.ch/event/1455509/contributions/6586182/</a:t>
                </a:r>
                <a:r>
                  <a:rPr lang="en-US" dirty="0"/>
                  <a:t>).</a:t>
                </a:r>
              </a:p>
              <a:p>
                <a:pPr algn="just"/>
                <a:endParaRPr lang="en-US" dirty="0"/>
              </a:p>
              <a:p>
                <a:pPr algn="just"/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6C91E2-1DE7-49CE-60C2-6B445AFD29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956" y="4572000"/>
                <a:ext cx="10311100" cy="1938992"/>
              </a:xfrm>
              <a:prstGeom prst="rect">
                <a:avLst/>
              </a:prstGeom>
              <a:blipFill>
                <a:blip r:embed="rId5"/>
                <a:stretch>
                  <a:fillRect l="-1230" t="-3922" r="-1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8356096-A6FE-197A-4B21-414436CA08AE}"/>
              </a:ext>
            </a:extLst>
          </p:cNvPr>
          <p:cNvSpPr txBox="1"/>
          <p:nvPr/>
        </p:nvSpPr>
        <p:spPr>
          <a:xfrm>
            <a:off x="1398588" y="6047601"/>
            <a:ext cx="87552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Confirmed by simulations at CERN, INFN, PSI; see https://</a:t>
            </a:r>
            <a:r>
              <a:rPr lang="en-US" dirty="0" err="1">
                <a:solidFill>
                  <a:schemeClr val="accent1"/>
                </a:solidFill>
              </a:rPr>
              <a:t>indico.cern.ch</a:t>
            </a:r>
            <a:r>
              <a:rPr lang="en-US" dirty="0">
                <a:solidFill>
                  <a:schemeClr val="accent1"/>
                </a:solidFill>
              </a:rPr>
              <a:t>/event/1536352/</a:t>
            </a: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14" name="Picture 13" descr="A red and black logo&#10;&#10;Description automatically generated">
            <a:extLst>
              <a:ext uri="{FF2B5EF4-FFF2-40B4-BE49-F238E27FC236}">
                <a16:creationId xmlns:a16="http://schemas.microsoft.com/office/drawing/2014/main" id="{DB04850B-28D5-C486-5DE7-19FF46CB2C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15" name="Picture 14" descr="A logo for high field program&#10;&#10;Description automatically generated">
            <a:extLst>
              <a:ext uri="{FF2B5EF4-FFF2-40B4-BE49-F238E27FC236}">
                <a16:creationId xmlns:a16="http://schemas.microsoft.com/office/drawing/2014/main" id="{7B402A4A-5ACD-2425-629C-1428746F14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BC7BF0-479B-1118-38F7-B801E39B26B9}"/>
              </a:ext>
            </a:extLst>
          </p:cNvPr>
          <p:cNvSpPr txBox="1"/>
          <p:nvPr/>
        </p:nvSpPr>
        <p:spPr>
          <a:xfrm>
            <a:off x="4572000" y="6380864"/>
            <a:ext cx="4812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HFM-PUB-RPT-0267 v.1 "Deliverables KE5943 / PSI-D2.1”, EDMS 3028682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3E4E52-3DFB-0C66-7365-1B4B5642ADB1}"/>
              </a:ext>
            </a:extLst>
          </p:cNvPr>
          <p:cNvSpPr txBox="1"/>
          <p:nvPr/>
        </p:nvSpPr>
        <p:spPr>
          <a:xfrm>
            <a:off x="1407013" y="1401275"/>
            <a:ext cx="83843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Ironless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9635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E86C9-30B5-2FB7-9817-E3369FDAB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C8227-7A77-AC4B-CC8F-AA11FC260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Effects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165C1-8A84-9E9D-CA38-E0C125552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257B9-EE32-7D50-5ABC-86594840B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BD743-FB60-A56E-277B-2E4F452A4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423EC0-14CE-E0C8-0007-499C4B0F3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14" y="1447800"/>
            <a:ext cx="3849686" cy="4231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3237D2-F0F3-5BC7-A9DB-EA2374747567}"/>
              </a:ext>
            </a:extLst>
          </p:cNvPr>
          <p:cNvSpPr txBox="1"/>
          <p:nvPr/>
        </p:nvSpPr>
        <p:spPr>
          <a:xfrm>
            <a:off x="4572000" y="6380864"/>
            <a:ext cx="4812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HFM-PUB-RPT-0267 v.1 "Deliverables KE5943 / PSI-D2.1”, EDMS 3028682</a:t>
            </a:r>
          </a:p>
        </p:txBody>
      </p:sp>
      <p:pic>
        <p:nvPicPr>
          <p:cNvPr id="12" name="Picture 11" descr="A red and black logo&#10;&#10;Description automatically generated">
            <a:extLst>
              <a:ext uri="{FF2B5EF4-FFF2-40B4-BE49-F238E27FC236}">
                <a16:creationId xmlns:a16="http://schemas.microsoft.com/office/drawing/2014/main" id="{1BB97BAD-5165-2451-C9B3-530528A92F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13" name="Picture 12" descr="A logo for high field program&#10;&#10;Description automatically generated">
            <a:extLst>
              <a:ext uri="{FF2B5EF4-FFF2-40B4-BE49-F238E27FC236}">
                <a16:creationId xmlns:a16="http://schemas.microsoft.com/office/drawing/2014/main" id="{C08AA98E-67E1-4235-1064-DA2B71FC01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29E2096-6B73-4C82-245C-2D95956E9C9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6800" y="1447800"/>
            <a:ext cx="3769802" cy="4201878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B24CF06-E825-99AD-864F-73F249E86CDB}"/>
              </a:ext>
            </a:extLst>
          </p:cNvPr>
          <p:cNvCxnSpPr/>
          <p:nvPr/>
        </p:nvCxnSpPr>
        <p:spPr>
          <a:xfrm flipV="1">
            <a:off x="5562600" y="3856154"/>
            <a:ext cx="0" cy="457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5797861-C667-4BD2-87B6-0E5C78950A13}"/>
              </a:ext>
            </a:extLst>
          </p:cNvPr>
          <p:cNvCxnSpPr/>
          <p:nvPr/>
        </p:nvCxnSpPr>
        <p:spPr>
          <a:xfrm flipV="1">
            <a:off x="5562600" y="3017954"/>
            <a:ext cx="0" cy="457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166F656-D3E2-F006-A47B-DEC39281D7AA}"/>
              </a:ext>
            </a:extLst>
          </p:cNvPr>
          <p:cNvCxnSpPr/>
          <p:nvPr/>
        </p:nvCxnSpPr>
        <p:spPr>
          <a:xfrm flipV="1">
            <a:off x="5562600" y="1874954"/>
            <a:ext cx="0" cy="457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0F2562F-E950-754A-BABC-64026FD15EB4}"/>
              </a:ext>
            </a:extLst>
          </p:cNvPr>
          <p:cNvCxnSpPr>
            <a:cxnSpLocks/>
          </p:cNvCxnSpPr>
          <p:nvPr/>
        </p:nvCxnSpPr>
        <p:spPr>
          <a:xfrm flipV="1">
            <a:off x="5857591" y="1808465"/>
            <a:ext cx="171966" cy="49129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9D65258-59C6-073D-4A28-1F86C921D631}"/>
              </a:ext>
            </a:extLst>
          </p:cNvPr>
          <p:cNvCxnSpPr>
            <a:cxnSpLocks/>
          </p:cNvCxnSpPr>
          <p:nvPr/>
        </p:nvCxnSpPr>
        <p:spPr>
          <a:xfrm flipV="1">
            <a:off x="6175247" y="1881617"/>
            <a:ext cx="402335" cy="381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A4B4B14-438B-89CF-18F4-92489AF326C9}"/>
              </a:ext>
            </a:extLst>
          </p:cNvPr>
          <p:cNvCxnSpPr>
            <a:cxnSpLocks/>
          </p:cNvCxnSpPr>
          <p:nvPr/>
        </p:nvCxnSpPr>
        <p:spPr>
          <a:xfrm>
            <a:off x="6696996" y="2102597"/>
            <a:ext cx="536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E539B52-FE3A-7EFE-BBE9-571BA5BF27FD}"/>
              </a:ext>
            </a:extLst>
          </p:cNvPr>
          <p:cNvCxnSpPr>
            <a:cxnSpLocks/>
          </p:cNvCxnSpPr>
          <p:nvPr/>
        </p:nvCxnSpPr>
        <p:spPr>
          <a:xfrm>
            <a:off x="6809994" y="2356538"/>
            <a:ext cx="465804" cy="38195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9943474-BD9E-75FE-1011-15239062E25B}"/>
              </a:ext>
            </a:extLst>
          </p:cNvPr>
          <p:cNvCxnSpPr>
            <a:cxnSpLocks/>
          </p:cNvCxnSpPr>
          <p:nvPr/>
        </p:nvCxnSpPr>
        <p:spPr>
          <a:xfrm>
            <a:off x="7113492" y="2854027"/>
            <a:ext cx="119904" cy="63607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AD32CCF-34E8-2CA9-3116-59032260CF20}"/>
              </a:ext>
            </a:extLst>
          </p:cNvPr>
          <p:cNvCxnSpPr>
            <a:cxnSpLocks/>
          </p:cNvCxnSpPr>
          <p:nvPr/>
        </p:nvCxnSpPr>
        <p:spPr>
          <a:xfrm>
            <a:off x="7233396" y="3695940"/>
            <a:ext cx="0" cy="7332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FB07517-FCE7-BD3A-9EC7-D8EEB680E481}"/>
              </a:ext>
            </a:extLst>
          </p:cNvPr>
          <p:cNvSpPr txBox="1"/>
          <p:nvPr/>
        </p:nvSpPr>
        <p:spPr>
          <a:xfrm>
            <a:off x="9004010" y="1553783"/>
            <a:ext cx="318799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700" dirty="0"/>
              <a:t>Intense macroscopic screening current distribution.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BAA212-1B1C-A3E3-4E84-289E56FCC735}"/>
              </a:ext>
            </a:extLst>
          </p:cNvPr>
          <p:cNvSpPr txBox="1"/>
          <p:nvPr/>
        </p:nvSpPr>
        <p:spPr>
          <a:xfrm>
            <a:off x="9027602" y="3900607"/>
            <a:ext cx="3011998" cy="1569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700" dirty="0">
                <a:solidFill>
                  <a:srgbClr val="FF0000"/>
                </a:solidFill>
              </a:rPr>
              <a:t>The wide variability in tape properties and contact resistances, adds on the challenge related to field reproducibility as well as stability.</a:t>
            </a:r>
          </a:p>
        </p:txBody>
      </p:sp>
    </p:spTree>
    <p:extLst>
      <p:ext uri="{BB962C8B-B14F-4D97-AF65-F5344CB8AC3E}">
        <p14:creationId xmlns:p14="http://schemas.microsoft.com/office/powerpoint/2010/main" val="40562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7E148-50B9-5D71-FF52-93BC29B94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E4A66E-F229-925D-69AB-3E3142719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3EABA-A714-373B-6D8D-25CF3A755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1E54B9-3EE9-F8B0-321D-74D3B2C77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410137-802A-F4EE-537B-9CF0A2CCF2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1115675" cy="4729302"/>
          </a:xfrm>
        </p:spPr>
        <p:txBody>
          <a:bodyPr/>
          <a:lstStyle/>
          <a:p>
            <a:r>
              <a:rPr lang="en-US" b="1" dirty="0"/>
              <a:t>Challenges</a:t>
            </a:r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sz="2400" dirty="0"/>
              <a:t>Reduce screening currents for improved FQ and reduced AC loss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Reduce coupling currents (time constants)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Maintain sufficiently high engineering current density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Reduce flux creep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Improve reproducibility</a:t>
            </a:r>
          </a:p>
        </p:txBody>
      </p:sp>
    </p:spTree>
    <p:extLst>
      <p:ext uri="{BB962C8B-B14F-4D97-AF65-F5344CB8AC3E}">
        <p14:creationId xmlns:p14="http://schemas.microsoft.com/office/powerpoint/2010/main" val="198463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A15DD-9502-CFD3-3367-387290663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847C4C-3E5B-DE17-8536-88109453E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165BC-1BE3-EAE0-3CA7-73CCEB2B7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737DB-9B5C-8928-D224-A81FB05D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78642D-4F12-3116-A380-5527AB6A87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1115675" cy="4729302"/>
          </a:xfrm>
        </p:spPr>
        <p:txBody>
          <a:bodyPr/>
          <a:lstStyle/>
          <a:p>
            <a:r>
              <a:rPr lang="en-US" dirty="0"/>
              <a:t>Challenges </a:t>
            </a:r>
          </a:p>
          <a:p>
            <a:endParaRPr lang="en-US" dirty="0"/>
          </a:p>
          <a:p>
            <a:r>
              <a:rPr lang="en-US" b="1" dirty="0"/>
              <a:t>Available tools</a:t>
            </a:r>
          </a:p>
        </p:txBody>
      </p:sp>
    </p:spTree>
    <p:extLst>
      <p:ext uri="{BB962C8B-B14F-4D97-AF65-F5344CB8AC3E}">
        <p14:creationId xmlns:p14="http://schemas.microsoft.com/office/powerpoint/2010/main" val="892488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A2BCA-4059-C3F3-E9A3-CC932B17D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85EE41-EDFF-E6B4-FDA4-4EB862CBD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E462C-482F-A517-A381-EEA8B9C3A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0753A-0A96-95B2-899E-71B624330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9D2E1DB-C9C9-161D-196E-6BC62DC671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1115675" cy="4729302"/>
          </a:xfrm>
        </p:spPr>
        <p:txBody>
          <a:bodyPr/>
          <a:lstStyle/>
          <a:p>
            <a:r>
              <a:rPr lang="en-US" b="1" dirty="0"/>
              <a:t>Fastest</a:t>
            </a:r>
            <a:r>
              <a:rPr lang="en-US" dirty="0"/>
              <a:t> route to contribute…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839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DAB57-3F9A-24CE-D639-4162A67AA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E2EB43-D6E4-B52C-BC51-04E9A0662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172075" cy="4644616"/>
          </a:xfrm>
        </p:spPr>
        <p:txBody>
          <a:bodyPr/>
          <a:lstStyle/>
          <a:p>
            <a:r>
              <a:rPr lang="en-US" sz="1600" dirty="0">
                <a:solidFill>
                  <a:schemeClr val="accent4"/>
                </a:solidFill>
              </a:rPr>
              <a:t>Reduce screening currents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Smaller tapes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Field alignment</a:t>
            </a:r>
          </a:p>
          <a:p>
            <a:r>
              <a:rPr lang="en-US" sz="1600" dirty="0">
                <a:solidFill>
                  <a:schemeClr val="accent4"/>
                </a:solidFill>
              </a:rPr>
              <a:t>Reduce coupling currents (time constants)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Twisted striated tapes &gt; short time constants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Roebel</a:t>
            </a:r>
          </a:p>
          <a:p>
            <a:r>
              <a:rPr lang="en-US" sz="1600" dirty="0">
                <a:solidFill>
                  <a:schemeClr val="accent4"/>
                </a:solidFill>
              </a:rPr>
              <a:t>Maintain sufficiently high engineering current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Field alignment with tape stacks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Roebel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Small-bending-radius tapes based twisted cables</a:t>
            </a:r>
          </a:p>
          <a:p>
            <a:r>
              <a:rPr lang="en-US" sz="1600" dirty="0">
                <a:solidFill>
                  <a:schemeClr val="accent4"/>
                </a:solidFill>
              </a:rPr>
              <a:t>Reduce flux creep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Smaller cables or twisted striated cable &gt; protection?</a:t>
            </a:r>
          </a:p>
          <a:p>
            <a:r>
              <a:rPr lang="en-US" sz="1600" dirty="0">
                <a:solidFill>
                  <a:schemeClr val="accent4"/>
                </a:solidFill>
              </a:rPr>
              <a:t>Improve reproducibility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Soldered stack to homogenize cable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097CB8-44F2-4E0D-1D0E-4D7180B1D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9DDB42-D7D5-DA78-6457-4ABA01E2B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5EF8A3-FECB-0FBE-E242-9ECE270BF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891ACC2-002D-C19D-FA0C-2BD02D125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Cables and Coil Geometries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EE3C6632-3612-4D52-7AA6-2E2CEFBE8A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650345A9-D9EC-CE6D-27B4-CA9C5F916B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79D86BE-561C-1A53-25C3-5FC93177A357}"/>
              </a:ext>
            </a:extLst>
          </p:cNvPr>
          <p:cNvSpPr txBox="1">
            <a:spLocks/>
          </p:cNvSpPr>
          <p:nvPr/>
        </p:nvSpPr>
        <p:spPr>
          <a:xfrm>
            <a:off x="6029325" y="1376773"/>
            <a:ext cx="5857875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4"/>
                </a:solidFill>
              </a:rPr>
              <a:t>Standard common coil (with vertically-oriented pole coils)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Convenient for most cables (increased screening currents)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Pole-coil bending radius &gt; limiting for twisted cable and Roebel</a:t>
            </a:r>
          </a:p>
          <a:p>
            <a:r>
              <a:rPr lang="en-US" sz="1600" dirty="0">
                <a:solidFill>
                  <a:schemeClr val="accent4"/>
                </a:solidFill>
              </a:rPr>
              <a:t>Asymmetric common coil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Increased screening currents for tape-stack cables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No down-side for twisted striated cables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Easy winding of Roebel cable</a:t>
            </a:r>
          </a:p>
          <a:p>
            <a:r>
              <a:rPr lang="en-US" sz="1600" dirty="0">
                <a:solidFill>
                  <a:schemeClr val="accent4"/>
                </a:solidFill>
              </a:rPr>
              <a:t>Cloverleaf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Favorable tape-stack orientation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Sophisticated winding, assembly, structural concepts required</a:t>
            </a:r>
          </a:p>
          <a:p>
            <a:r>
              <a:rPr lang="en-US" sz="1600" dirty="0">
                <a:solidFill>
                  <a:schemeClr val="accent4"/>
                </a:solidFill>
              </a:rPr>
              <a:t>Cos-theta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 possibility with tape-stack for sufficient coil-end subdivision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Restrictions on bending radius for twisted cables and Roebel</a:t>
            </a:r>
          </a:p>
          <a:p>
            <a:r>
              <a:rPr lang="en-US" sz="1600" dirty="0">
                <a:solidFill>
                  <a:schemeClr val="accent4"/>
                </a:solidFill>
              </a:rPr>
              <a:t>Field aligned common coil (RS2 magnet)</a:t>
            </a:r>
          </a:p>
        </p:txBody>
      </p:sp>
    </p:spTree>
    <p:extLst>
      <p:ext uri="{BB962C8B-B14F-4D97-AF65-F5344CB8AC3E}">
        <p14:creationId xmlns:p14="http://schemas.microsoft.com/office/powerpoint/2010/main" val="320855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8B904-65A7-64F9-15A9-D53B9EBEB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96149-0A25-FAF1-F718-C6731F7CB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B4102-5F3B-0F53-B397-A18888CB9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0876A-84A9-BEAD-CC06-25C1D0974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1959D2F-3A6C-43DF-E791-C5C7F1BC30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1115675" cy="4729302"/>
          </a:xfrm>
        </p:spPr>
        <p:txBody>
          <a:bodyPr/>
          <a:lstStyle/>
          <a:p>
            <a:r>
              <a:rPr lang="en-US" b="1" dirty="0"/>
              <a:t>Further improvement </a:t>
            </a:r>
            <a:r>
              <a:rPr lang="en-US" dirty="0"/>
              <a:t>on the field alignment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35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67203-58EE-9FF6-BAB6-17EB4577A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step: REBCO Subscale 2 - RS2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15FAD-E30A-8A7F-074D-1DE468A0D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6467475" cy="4644616"/>
          </a:xfrm>
        </p:spPr>
        <p:txBody>
          <a:bodyPr/>
          <a:lstStyle/>
          <a:p>
            <a:r>
              <a:rPr lang="en-US" dirty="0"/>
              <a:t>Field-angle optimized coil geometry</a:t>
            </a:r>
          </a:p>
          <a:p>
            <a:endParaRPr lang="en-US" dirty="0"/>
          </a:p>
          <a:p>
            <a:r>
              <a:rPr lang="en-US" dirty="0"/>
              <a:t>High-field coils wound cos-theta style between the apertures, where each block of windings in the high field follows a path like a midplane block in a cos-theta dipole, but with elliptical ends</a:t>
            </a:r>
          </a:p>
          <a:p>
            <a:endParaRPr lang="en-US" dirty="0"/>
          </a:p>
          <a:p>
            <a:r>
              <a:rPr lang="en-US" dirty="0"/>
              <a:t>Low-field turns wound common-coil style</a:t>
            </a:r>
          </a:p>
          <a:p>
            <a:endParaRPr lang="en-US" dirty="0"/>
          </a:p>
          <a:p>
            <a:r>
              <a:rPr lang="en-US" dirty="0"/>
              <a:t>Two winding positions (0° and 90°); intermediate positions are being implemented to improve field alignment.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BC9A8-FE5F-B58B-2180-1F5FD5822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AA596-24FF-E1E4-8DA6-AC283387F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83B9AE-3170-D4CB-A368-A911C814A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 dirty="0"/>
          </a:p>
        </p:txBody>
      </p:sp>
      <p:pic>
        <p:nvPicPr>
          <p:cNvPr id="7" name="Picture 6" descr="A blue and silver cube with wires&#10;&#10;AI-generated content may be incorrect.">
            <a:extLst>
              <a:ext uri="{FF2B5EF4-FFF2-40B4-BE49-F238E27FC236}">
                <a16:creationId xmlns:a16="http://schemas.microsoft.com/office/drawing/2014/main" id="{F9C064C2-A511-C769-36DC-902B1709C8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5317" y="3429001"/>
            <a:ext cx="4582490" cy="28804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6AC4BD-ED08-0F7A-EF0D-84DD8B2B68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9" t="6079" r="50453"/>
          <a:stretch/>
        </p:blipFill>
        <p:spPr bwMode="auto">
          <a:xfrm rot="5400000">
            <a:off x="8562340" y="497374"/>
            <a:ext cx="1907540" cy="27254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8DBD3E-97E8-16A5-CA7A-C1ECD61497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2" t="6079"/>
          <a:stretch/>
        </p:blipFill>
        <p:spPr bwMode="auto">
          <a:xfrm rot="5400000">
            <a:off x="9311322" y="1717462"/>
            <a:ext cx="410845" cy="2724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id="{1E6979EC-2551-FB5E-921E-7DE29FCC98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11" name="Picture 10" descr="A logo for high field program&#10;&#10;Description automatically generated">
            <a:extLst>
              <a:ext uri="{FF2B5EF4-FFF2-40B4-BE49-F238E27FC236}">
                <a16:creationId xmlns:a16="http://schemas.microsoft.com/office/drawing/2014/main" id="{86DF1C78-71D4-6EC1-8658-8197ED5ED4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996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699E4-CE37-D695-B47F-BE71582B2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B58F6C-A17C-0E90-3CC0-9BB2013B8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ABD78F-91B0-CEB1-7B8D-8BA5E42AE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1475F5-1310-30AC-77F7-37FD6C56C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F07E5B-DC97-D55C-E557-6C011DB356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1115675" cy="4729302"/>
          </a:xfrm>
        </p:spPr>
        <p:txBody>
          <a:bodyPr/>
          <a:lstStyle/>
          <a:p>
            <a:r>
              <a:rPr lang="en-US" b="1" dirty="0"/>
              <a:t>Further options</a:t>
            </a:r>
            <a:endParaRPr lang="en-US" dirty="0"/>
          </a:p>
          <a:p>
            <a:endParaRPr lang="en-US" dirty="0"/>
          </a:p>
          <a:p>
            <a:r>
              <a:rPr lang="en-US" dirty="0"/>
              <a:t>Field alignment and cable with full transposition</a:t>
            </a:r>
          </a:p>
          <a:p>
            <a:endParaRPr lang="en-US" dirty="0"/>
          </a:p>
          <a:p>
            <a:r>
              <a:rPr lang="en-US" dirty="0"/>
              <a:t>Twisted striated tapes –based cable in stress-managed structure</a:t>
            </a:r>
          </a:p>
        </p:txBody>
      </p:sp>
    </p:spTree>
    <p:extLst>
      <p:ext uri="{BB962C8B-B14F-4D97-AF65-F5344CB8AC3E}">
        <p14:creationId xmlns:p14="http://schemas.microsoft.com/office/powerpoint/2010/main" val="101609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ED8C0-C331-1A36-A246-803615EF8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5A52C-0C97-920A-4BBE-D4BB8364E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1376773"/>
            <a:ext cx="5095874" cy="4644616"/>
          </a:xfrm>
        </p:spPr>
        <p:txBody>
          <a:bodyPr/>
          <a:lstStyle/>
          <a:p>
            <a:r>
              <a:rPr lang="en-US" dirty="0"/>
              <a:t>Explore a REBCO SMACC (re-use parts of Nb</a:t>
            </a:r>
            <a:r>
              <a:rPr lang="en-US" baseline="-25000" dirty="0"/>
              <a:t>3</a:t>
            </a:r>
            <a:r>
              <a:rPr lang="en-US" dirty="0"/>
              <a:t>Sn SMACC1)  with twisted striated cables.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8CC24-1113-2CA7-C36F-46477B031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B9557-2662-44C2-3DDE-0BAB20DEF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703BB-7407-2A7C-6B1B-ACE74C8A1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9204682-E24E-E094-7E1A-356FAD04F144}"/>
              </a:ext>
            </a:extLst>
          </p:cNvPr>
          <p:cNvGrpSpPr/>
          <p:nvPr/>
        </p:nvGrpSpPr>
        <p:grpSpPr>
          <a:xfrm>
            <a:off x="6302979" y="2097589"/>
            <a:ext cx="4683704" cy="1456409"/>
            <a:chOff x="918309" y="1828800"/>
            <a:chExt cx="7863741" cy="2445249"/>
          </a:xfrm>
        </p:grpSpPr>
        <p:pic>
          <p:nvPicPr>
            <p:cNvPr id="10" name="Picture 9" descr="A diagram of a tube&#10;&#10;AI-generated content may be incorrect.">
              <a:extLst>
                <a:ext uri="{FF2B5EF4-FFF2-40B4-BE49-F238E27FC236}">
                  <a16:creationId xmlns:a16="http://schemas.microsoft.com/office/drawing/2014/main" id="{8C6E2DE2-5BE2-D0E9-B501-40356A8D3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9650" y="1828800"/>
              <a:ext cx="7772400" cy="2445249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E316DCB-4C67-2026-575C-29FF83E45E9A}"/>
                </a:ext>
              </a:extLst>
            </p:cNvPr>
            <p:cNvSpPr/>
            <p:nvPr/>
          </p:nvSpPr>
          <p:spPr>
            <a:xfrm>
              <a:off x="918309" y="1828800"/>
              <a:ext cx="2739291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pic>
        <p:nvPicPr>
          <p:cNvPr id="19" name="Content Placeholder 11" descr="A blue circle with red and black circles&#10;&#10;Description automatically generated">
            <a:extLst>
              <a:ext uri="{FF2B5EF4-FFF2-40B4-BE49-F238E27FC236}">
                <a16:creationId xmlns:a16="http://schemas.microsoft.com/office/drawing/2014/main" id="{97FEC512-2602-9D11-1C68-4A3504AA02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40" t="5626" r="34852" b="5486"/>
          <a:stretch/>
        </p:blipFill>
        <p:spPr>
          <a:xfrm>
            <a:off x="6472191" y="3861879"/>
            <a:ext cx="2613780" cy="261470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BDB274B3-ED5F-EBDC-6D8D-E3BF203FC4BE}"/>
              </a:ext>
            </a:extLst>
          </p:cNvPr>
          <p:cNvGrpSpPr/>
          <p:nvPr/>
        </p:nvGrpSpPr>
        <p:grpSpPr>
          <a:xfrm>
            <a:off x="9829800" y="4450934"/>
            <a:ext cx="1069848" cy="1681813"/>
            <a:chOff x="6495500" y="4047384"/>
            <a:chExt cx="1069848" cy="168181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E92DA46-1C7D-B0EB-A55B-69F834E50809}"/>
                </a:ext>
              </a:extLst>
            </p:cNvPr>
            <p:cNvGrpSpPr/>
            <p:nvPr/>
          </p:nvGrpSpPr>
          <p:grpSpPr>
            <a:xfrm>
              <a:off x="6495500" y="5198845"/>
              <a:ext cx="1069848" cy="530352"/>
              <a:chOff x="9357518" y="1580835"/>
              <a:chExt cx="1069848" cy="530352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EE3008E3-F99D-BEC6-569B-C00D9719DB5C}"/>
                  </a:ext>
                </a:extLst>
              </p:cNvPr>
              <p:cNvSpPr/>
              <p:nvPr/>
            </p:nvSpPr>
            <p:spPr>
              <a:xfrm>
                <a:off x="9404745" y="1628327"/>
                <a:ext cx="975395" cy="435369"/>
              </a:xfrm>
              <a:prstGeom prst="roundRect">
                <a:avLst>
                  <a:gd name="adj" fmla="val 50000"/>
                </a:avLst>
              </a:prstGeom>
              <a:solidFill>
                <a:srgbClr val="EC7E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AA7AF264-1848-4D0B-03B6-281552F312C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80378" y="1603695"/>
                <a:ext cx="1024128" cy="484632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E2511AB1-032D-348E-35DE-F52513F41FB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7518" y="1580835"/>
                <a:ext cx="1069848" cy="530352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</p:grp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20211921-D876-41A0-9A9C-B4A50C9D4341}"/>
                </a:ext>
              </a:extLst>
            </p:cNvPr>
            <p:cNvSpPr/>
            <p:nvPr/>
          </p:nvSpPr>
          <p:spPr>
            <a:xfrm rot="5400000">
              <a:off x="6835618" y="4750637"/>
              <a:ext cx="381000" cy="311096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775D61C3-EDEF-E1A8-7D95-F12C2087C74F}"/>
                </a:ext>
              </a:extLst>
            </p:cNvPr>
            <p:cNvSpPr/>
            <p:nvPr/>
          </p:nvSpPr>
          <p:spPr>
            <a:xfrm>
              <a:off x="6806662" y="4094876"/>
              <a:ext cx="438912" cy="435369"/>
            </a:xfrm>
            <a:prstGeom prst="roundRect">
              <a:avLst>
                <a:gd name="adj" fmla="val 50000"/>
              </a:avLst>
            </a:prstGeom>
            <a:solidFill>
              <a:srgbClr val="EC7E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3B4C9834-A890-B8D3-049D-0C0D601C5B5E}"/>
                </a:ext>
              </a:extLst>
            </p:cNvPr>
            <p:cNvSpPr>
              <a:spLocks/>
            </p:cNvSpPr>
            <p:nvPr/>
          </p:nvSpPr>
          <p:spPr>
            <a:xfrm>
              <a:off x="6783802" y="4070244"/>
              <a:ext cx="484632" cy="48463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B0044F40-5454-4B42-B58B-2C1B6A0C5504}"/>
                </a:ext>
              </a:extLst>
            </p:cNvPr>
            <p:cNvSpPr>
              <a:spLocks/>
            </p:cNvSpPr>
            <p:nvPr/>
          </p:nvSpPr>
          <p:spPr>
            <a:xfrm>
              <a:off x="6760942" y="4047384"/>
              <a:ext cx="530352" cy="53035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sp>
        <p:nvSpPr>
          <p:cNvPr id="7" name="TextBox 36">
            <a:extLst>
              <a:ext uri="{FF2B5EF4-FFF2-40B4-BE49-F238E27FC236}">
                <a16:creationId xmlns:a16="http://schemas.microsoft.com/office/drawing/2014/main" id="{305957B6-8B9B-7527-1EBB-B091A107D924}"/>
              </a:ext>
            </a:extLst>
          </p:cNvPr>
          <p:cNvSpPr txBox="1"/>
          <p:nvPr/>
        </p:nvSpPr>
        <p:spPr>
          <a:xfrm>
            <a:off x="9559755" y="3030840"/>
            <a:ext cx="258305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N. Amemiya </a:t>
            </a:r>
            <a:r>
              <a:rPr lang="en-US" sz="1100" i="1" dirty="0"/>
              <a:t>et al.</a:t>
            </a:r>
            <a:r>
              <a:rPr lang="en-US" sz="1100" dirty="0"/>
              <a:t>, “Effective reduction of </a:t>
            </a:r>
            <a:r>
              <a:rPr lang="en-US" sz="1100" dirty="0" err="1"/>
              <a:t>magnetisation</a:t>
            </a:r>
            <a:r>
              <a:rPr lang="en-US" sz="1100" dirty="0"/>
              <a:t> losses in copper-plated multifilament coated conductors using spiral geometry,” </a:t>
            </a:r>
            <a:r>
              <a:rPr lang="en-US" sz="1100" dirty="0" err="1"/>
              <a:t>doi</a:t>
            </a:r>
            <a:r>
              <a:rPr lang="en-US" sz="1100" dirty="0"/>
              <a:t>: </a:t>
            </a:r>
            <a:r>
              <a:rPr lang="en-US" sz="1100" dirty="0">
                <a:hlinkClick r:id="rId4"/>
              </a:rPr>
              <a:t>10.1088/1361-6668/ac3f9c</a:t>
            </a:r>
            <a:r>
              <a:rPr lang="en-US" sz="1100" dirty="0"/>
              <a:t>.</a:t>
            </a:r>
            <a:endParaRPr lang="en-US" sz="1100" dirty="0">
              <a:effectLst/>
            </a:endParaRPr>
          </a:p>
        </p:txBody>
      </p:sp>
      <p:pic>
        <p:nvPicPr>
          <p:cNvPr id="9" name="Picture 8" descr="A blue and silver cube with wires&#10;&#10;AI-generated content may be incorrect.">
            <a:extLst>
              <a:ext uri="{FF2B5EF4-FFF2-40B4-BE49-F238E27FC236}">
                <a16:creationId xmlns:a16="http://schemas.microsoft.com/office/drawing/2014/main" id="{59E4A116-F805-482B-E273-64BFDEF1DF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3338554"/>
            <a:ext cx="4629301" cy="29098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C4CA6B-6DD3-DCB1-4BC6-50CDDED6E26C}"/>
              </a:ext>
            </a:extLst>
          </p:cNvPr>
          <p:cNvSpPr txBox="1"/>
          <p:nvPr/>
        </p:nvSpPr>
        <p:spPr>
          <a:xfrm>
            <a:off x="3449558" y="2671318"/>
            <a:ext cx="25046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RS2 Could be wound with tape-stack cable or Roebel</a:t>
            </a:r>
          </a:p>
        </p:txBody>
      </p:sp>
      <p:pic>
        <p:nvPicPr>
          <p:cNvPr id="27" name="Picture 26" descr="A red and black logo&#10;&#10;Description automatically generated">
            <a:extLst>
              <a:ext uri="{FF2B5EF4-FFF2-40B4-BE49-F238E27FC236}">
                <a16:creationId xmlns:a16="http://schemas.microsoft.com/office/drawing/2014/main" id="{ADFE67F8-568C-42C1-6B72-B3B0941F1E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28" name="Picture 2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C6882171-F219-5B06-BA92-01FD395AF1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1DC48F-48F3-A766-23B0-DD2D07A80F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511" y="1345121"/>
            <a:ext cx="2769629" cy="185527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07E59CF-A9F7-119A-41E7-FE9D19CAB20C}"/>
              </a:ext>
            </a:extLst>
          </p:cNvPr>
          <p:cNvSpPr txBox="1"/>
          <p:nvPr/>
        </p:nvSpPr>
        <p:spPr>
          <a:xfrm>
            <a:off x="3429000" y="1794069"/>
            <a:ext cx="25908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indico.cern.ch</a:t>
            </a:r>
            <a:r>
              <a:rPr lang="en-US" sz="1400" dirty="0"/>
              <a:t>/event/489475/contributions/1166833/attachments/1263291/1868932/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A75D50-CB5A-FC3E-1F69-0AC396CDE8E8}"/>
              </a:ext>
            </a:extLst>
          </p:cNvPr>
          <p:cNvSpPr txBox="1"/>
          <p:nvPr/>
        </p:nvSpPr>
        <p:spPr>
          <a:xfrm>
            <a:off x="3509823" y="1371600"/>
            <a:ext cx="24843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pl-PL" sz="1400" dirty="0" err="1"/>
              <a:t>Courtesy</a:t>
            </a:r>
            <a:r>
              <a:rPr lang="pl-PL" sz="1400" dirty="0"/>
              <a:t> of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400" dirty="0"/>
              <a:t>A. Kario et al..</a:t>
            </a:r>
            <a:endParaRPr lang="en-150" sz="14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429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4FD19D-62FA-2D05-F567-4D76E8602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2798E8-47AA-4AEB-4B4F-D657677E0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2A431F-7B24-9AA2-58C1-0E41DE086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9D6FD0-FCE7-CC00-5DBB-5AC071D7DB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01349" cy="4729302"/>
          </a:xfrm>
        </p:spPr>
        <p:txBody>
          <a:bodyPr/>
          <a:lstStyle/>
          <a:p>
            <a:r>
              <a:rPr lang="en-US" dirty="0"/>
              <a:t>Other REBCO accelerator magnets @ PSI</a:t>
            </a:r>
          </a:p>
        </p:txBody>
      </p:sp>
    </p:spTree>
    <p:extLst>
      <p:ext uri="{BB962C8B-B14F-4D97-AF65-F5344CB8AC3E}">
        <p14:creationId xmlns:p14="http://schemas.microsoft.com/office/powerpoint/2010/main" val="30615932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688205" y="265868"/>
            <a:ext cx="7314127" cy="508500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2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CH"/>
              <a:t>FCCee Injector Study:</a:t>
            </a:r>
            <a:r>
              <a:rPr lang="en-US" dirty="0"/>
              <a:t> </a:t>
            </a:r>
            <a:r>
              <a:rPr lang="en-CH"/>
              <a:t>P3 </a:t>
            </a:r>
            <a:r>
              <a:rPr lang="en-US" dirty="0"/>
              <a:t>experiment </a:t>
            </a:r>
            <a:br>
              <a:rPr lang="en-US" dirty="0"/>
            </a:br>
            <a:r>
              <a:rPr lang="en-CH"/>
              <a:t>(PSI Positron P</a:t>
            </a:r>
            <a:r>
              <a:rPr lang="en-CH" dirty="0"/>
              <a:t>roduction)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95C96-2FA3-ACAC-817D-FD7FE088FC6D}"/>
              </a:ext>
            </a:extLst>
          </p:cNvPr>
          <p:cNvSpPr txBox="1"/>
          <p:nvPr/>
        </p:nvSpPr>
        <p:spPr>
          <a:xfrm>
            <a:off x="13286282" y="502170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US" kern="1000" spc="30" dirty="0" err="1">
              <a:cs typeface="Franklin Gothic Book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F57BCEC-D330-8A38-5FB7-DE878643FD87}"/>
              </a:ext>
            </a:extLst>
          </p:cNvPr>
          <p:cNvGrpSpPr/>
          <p:nvPr/>
        </p:nvGrpSpPr>
        <p:grpSpPr>
          <a:xfrm>
            <a:off x="6198397" y="774368"/>
            <a:ext cx="5875684" cy="5214313"/>
            <a:chOff x="4094273" y="1093812"/>
            <a:chExt cx="5065618" cy="44954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4273" y="1093812"/>
              <a:ext cx="4104131" cy="449542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473391" y="4935358"/>
              <a:ext cx="1686500" cy="504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15 T in 72 mm </a:t>
              </a:r>
              <a:br>
                <a:rPr lang="en-US" sz="1600" dirty="0"/>
              </a:br>
              <a:r>
                <a:rPr lang="en-US" sz="1600" dirty="0"/>
                <a:t>warm bore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24931" y="1400370"/>
              <a:ext cx="1590450" cy="504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15 K conduction-cooling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40196" y="4279088"/>
              <a:ext cx="1375686" cy="504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Solid-state (Pb) </a:t>
              </a:r>
              <a:br>
                <a:rPr lang="en-US" sz="1600" dirty="0"/>
              </a:br>
              <a:r>
                <a:rPr lang="en-US" sz="1600" dirty="0"/>
                <a:t>thermal buffer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98479" y="2991759"/>
              <a:ext cx="1796400" cy="716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5 coils from 12 mm </a:t>
              </a:r>
              <a:r>
                <a:rPr lang="en-US" sz="1600" dirty="0" err="1"/>
                <a:t>ReBCO</a:t>
              </a:r>
              <a:r>
                <a:rPr lang="en-US" sz="1600" dirty="0"/>
                <a:t>, 110 mm ID</a:t>
              </a:r>
              <a:br>
                <a:rPr lang="en-US" sz="1600" dirty="0"/>
              </a:br>
              <a:r>
                <a:rPr lang="en-US" sz="1600" dirty="0"/>
                <a:t>21 T peak field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273993">
              <a:off x="5799896" y="4205655"/>
              <a:ext cx="456224" cy="2255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CH" sz="1100" dirty="0"/>
            </a:p>
          </p:txBody>
        </p:sp>
        <p:cxnSp>
          <p:nvCxnSpPr>
            <p:cNvPr id="13" name="Straight Arrow Connector 12"/>
            <p:cNvCxnSpPr>
              <a:cxnSpLocks/>
            </p:cNvCxnSpPr>
            <p:nvPr/>
          </p:nvCxnSpPr>
          <p:spPr>
            <a:xfrm flipH="1">
              <a:off x="6073040" y="3665168"/>
              <a:ext cx="1263006" cy="384102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cxnSpLocks/>
            </p:cNvCxnSpPr>
            <p:nvPr/>
          </p:nvCxnSpPr>
          <p:spPr>
            <a:xfrm flipH="1">
              <a:off x="6658864" y="4502737"/>
              <a:ext cx="908848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cxnSpLocks/>
            </p:cNvCxnSpPr>
            <p:nvPr/>
          </p:nvCxnSpPr>
          <p:spPr>
            <a:xfrm flipH="1">
              <a:off x="6387704" y="1627180"/>
              <a:ext cx="629335" cy="668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H="1" flipV="1">
              <a:off x="6148504" y="4400441"/>
              <a:ext cx="1419208" cy="8183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C1B906EA-1C75-96AE-D2EF-116CC388BF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8" y="2854214"/>
            <a:ext cx="6951833" cy="36515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3C4E0C-2C56-F08D-70DB-7CACE10AD7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295" y="5511795"/>
            <a:ext cx="1804753" cy="4334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1968F0E-D379-F1D6-61B5-EC66662238F3}"/>
              </a:ext>
            </a:extLst>
          </p:cNvPr>
          <p:cNvSpPr txBox="1"/>
          <p:nvPr/>
        </p:nvSpPr>
        <p:spPr>
          <a:xfrm>
            <a:off x="4564629" y="5432803"/>
            <a:ext cx="2230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Coil technology licensed from </a:t>
            </a:r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DE90989B-5D80-11F1-1BAA-EB469407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AD19C8AD-FACB-42EB-BD47-43AC2A002D15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FE6DE350-6133-1063-28CC-DC4AA3762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EF5B98-5D9E-7D00-E56F-C603CB0BABED}"/>
              </a:ext>
            </a:extLst>
          </p:cNvPr>
          <p:cNvSpPr txBox="1"/>
          <p:nvPr/>
        </p:nvSpPr>
        <p:spPr>
          <a:xfrm>
            <a:off x="4839150" y="6496355"/>
            <a:ext cx="473225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Courtesy: M. Duda, H. Garcia </a:t>
            </a:r>
            <a:r>
              <a:rPr lang="en-US" sz="1400" dirty="0" err="1"/>
              <a:t>Rodigues</a:t>
            </a:r>
            <a:r>
              <a:rPr lang="en-US" sz="1400" dirty="0"/>
              <a:t>, J. Kosse, T. </a:t>
            </a:r>
            <a:r>
              <a:rPr lang="en-US" sz="1400" dirty="0" err="1"/>
              <a:t>Michlmayr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9839784-0E6E-E09C-A334-ABBFB0B6D12E}"/>
              </a:ext>
            </a:extLst>
          </p:cNvPr>
          <p:cNvSpPr txBox="1"/>
          <p:nvPr/>
        </p:nvSpPr>
        <p:spPr>
          <a:xfrm rot="16200000">
            <a:off x="9319759" y="3604759"/>
            <a:ext cx="50718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https://</a:t>
            </a:r>
            <a:r>
              <a:rPr lang="en-US" sz="1400" dirty="0" err="1"/>
              <a:t>iopscience.iop.org</a:t>
            </a:r>
            <a:r>
              <a:rPr lang="en-US" sz="1400" dirty="0"/>
              <a:t>/article/10.1088/1361-6668/ada9d3/pdf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DBAC789-23E2-494E-2598-3EC33F432832}"/>
              </a:ext>
            </a:extLst>
          </p:cNvPr>
          <p:cNvSpPr txBox="1"/>
          <p:nvPr/>
        </p:nvSpPr>
        <p:spPr>
          <a:xfrm rot="233630">
            <a:off x="8252046" y="4431434"/>
            <a:ext cx="35426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target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657" y="1486127"/>
            <a:ext cx="6760264" cy="1292495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HTS no-insulation positron-capture solenoid.</a:t>
            </a:r>
          </a:p>
          <a:p>
            <a:r>
              <a:rPr lang="en-US" dirty="0">
                <a:solidFill>
                  <a:srgbClr val="000000"/>
                </a:solidFill>
              </a:rPr>
              <a:t>Increased positron yield allows for fixed (non-rotating) target.</a:t>
            </a:r>
          </a:p>
          <a:p>
            <a:r>
              <a:rPr lang="en-US" dirty="0">
                <a:solidFill>
                  <a:srgbClr val="000000"/>
                </a:solidFill>
              </a:rPr>
              <a:t>Commissioning under way. Experiment at </a:t>
            </a:r>
            <a:r>
              <a:rPr lang="en-US" dirty="0" err="1">
                <a:solidFill>
                  <a:srgbClr val="000000"/>
                </a:solidFill>
              </a:rPr>
              <a:t>SwissFEL</a:t>
            </a:r>
            <a:r>
              <a:rPr lang="en-US" dirty="0">
                <a:solidFill>
                  <a:srgbClr val="000000"/>
                </a:solidFill>
              </a:rPr>
              <a:t> in 20226.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CH" dirty="0"/>
          </a:p>
        </p:txBody>
      </p:sp>
      <p:pic>
        <p:nvPicPr>
          <p:cNvPr id="20" name="Picture 19" descr="A red and black logo&#10;&#10;Description automatically generated">
            <a:extLst>
              <a:ext uri="{FF2B5EF4-FFF2-40B4-BE49-F238E27FC236}">
                <a16:creationId xmlns:a16="http://schemas.microsoft.com/office/drawing/2014/main" id="{3594EB64-6536-114B-F2A5-2A7293378E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67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2A84EAD-99DA-4E60-18BE-0FBF1FFA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843242" cy="810444"/>
          </a:xfrm>
        </p:spPr>
        <p:txBody>
          <a:bodyPr/>
          <a:lstStyle/>
          <a:p>
            <a:r>
              <a:rPr lang="en-US" sz="2800" dirty="0"/>
              <a:t>P3: Worst-Case Protection Scenario</a:t>
            </a:r>
            <a:endParaRPr lang="en-150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EF88-A7DD-F4FD-C50D-40682C51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22E62-33E1-B67C-DCF7-7B003835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6252" y="6285369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27</a:t>
            </a:fld>
            <a:endParaRPr lang="en-GB" noProof="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B1BBD85-F444-FF7C-8C0C-8ADFB65105DC}"/>
              </a:ext>
            </a:extLst>
          </p:cNvPr>
          <p:cNvGrpSpPr/>
          <p:nvPr/>
        </p:nvGrpSpPr>
        <p:grpSpPr>
          <a:xfrm>
            <a:off x="1006507" y="1127113"/>
            <a:ext cx="5643399" cy="4991913"/>
            <a:chOff x="1214596" y="1068060"/>
            <a:chExt cx="6481604" cy="5733354"/>
          </a:xfrm>
        </p:grpSpPr>
        <p:pic>
          <p:nvPicPr>
            <p:cNvPr id="53" name="Picture 52" descr="A machine with a yellow stand&#10;&#10;AI-generated content may be incorrect.">
              <a:extLst>
                <a:ext uri="{FF2B5EF4-FFF2-40B4-BE49-F238E27FC236}">
                  <a16:creationId xmlns:a16="http://schemas.microsoft.com/office/drawing/2014/main" id="{ECF67E14-5B13-5E87-4D8B-FB3AE9E36C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74" r="8058"/>
            <a:stretch>
              <a:fillRect/>
            </a:stretch>
          </p:blipFill>
          <p:spPr>
            <a:xfrm>
              <a:off x="1214596" y="1068060"/>
              <a:ext cx="6481604" cy="573335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7895A5-967F-5027-2548-23EC359EC3AB}"/>
                </a:ext>
              </a:extLst>
            </p:cNvPr>
            <p:cNvSpPr/>
            <p:nvPr/>
          </p:nvSpPr>
          <p:spPr>
            <a:xfrm>
              <a:off x="4789875" y="3583991"/>
              <a:ext cx="1066800" cy="1066800"/>
            </a:xfrm>
            <a:prstGeom prst="rect">
              <a:avLst/>
            </a:prstGeom>
            <a:noFill/>
            <a:ln w="571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5B73774-43C7-808E-A7C2-6EC0E512625E}"/>
                </a:ext>
              </a:extLst>
            </p:cNvPr>
            <p:cNvGrpSpPr/>
            <p:nvPr/>
          </p:nvGrpSpPr>
          <p:grpSpPr>
            <a:xfrm>
              <a:off x="2204413" y="1226428"/>
              <a:ext cx="4991989" cy="3424363"/>
              <a:chOff x="2204413" y="1226428"/>
              <a:chExt cx="4991989" cy="342436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F8D5922-E4E1-3F56-9451-05578E76764A}"/>
                  </a:ext>
                </a:extLst>
              </p:cNvPr>
              <p:cNvSpPr/>
              <p:nvPr/>
            </p:nvSpPr>
            <p:spPr>
              <a:xfrm>
                <a:off x="2204413" y="3583991"/>
                <a:ext cx="1066800" cy="1066800"/>
              </a:xfrm>
              <a:prstGeom prst="rect">
                <a:avLst/>
              </a:prstGeom>
              <a:noFill/>
              <a:ln w="5715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7" name="Multiplication Sign 6">
                <a:extLst>
                  <a:ext uri="{FF2B5EF4-FFF2-40B4-BE49-F238E27FC236}">
                    <a16:creationId xmlns:a16="http://schemas.microsoft.com/office/drawing/2014/main" id="{866C4AE8-838E-5E2B-8ED7-E240F5843E45}"/>
                  </a:ext>
                </a:extLst>
              </p:cNvPr>
              <p:cNvSpPr/>
              <p:nvPr/>
            </p:nvSpPr>
            <p:spPr>
              <a:xfrm>
                <a:off x="2253839" y="1264980"/>
                <a:ext cx="914400" cy="914400"/>
              </a:xfrm>
              <a:prstGeom prst="mathMultiply">
                <a:avLst/>
              </a:prstGeom>
              <a:solidFill>
                <a:srgbClr val="FF0000"/>
              </a:solidFill>
              <a:ln>
                <a:solidFill>
                  <a:schemeClr val="accent5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8" name="Multiplication Sign 7">
                <a:extLst>
                  <a:ext uri="{FF2B5EF4-FFF2-40B4-BE49-F238E27FC236}">
                    <a16:creationId xmlns:a16="http://schemas.microsoft.com/office/drawing/2014/main" id="{656E2437-C9B5-4677-A1AF-E2333030EF12}"/>
                  </a:ext>
                </a:extLst>
              </p:cNvPr>
              <p:cNvSpPr/>
              <p:nvPr/>
            </p:nvSpPr>
            <p:spPr>
              <a:xfrm>
                <a:off x="4866075" y="1226428"/>
                <a:ext cx="914400" cy="914400"/>
              </a:xfrm>
              <a:prstGeom prst="mathMultiply">
                <a:avLst/>
              </a:prstGeom>
              <a:solidFill>
                <a:srgbClr val="FF0000"/>
              </a:solidFill>
              <a:ln>
                <a:solidFill>
                  <a:schemeClr val="accent5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>
                  <a:ln>
                    <a:solidFill>
                      <a:srgbClr val="FFFF00"/>
                    </a:solidFill>
                  </a:ln>
                </a:endParaRPr>
              </a:p>
            </p:txBody>
          </p:sp>
          <p:sp>
            <p:nvSpPr>
              <p:cNvPr id="10" name="Multiplication Sign 9">
                <a:extLst>
                  <a:ext uri="{FF2B5EF4-FFF2-40B4-BE49-F238E27FC236}">
                    <a16:creationId xmlns:a16="http://schemas.microsoft.com/office/drawing/2014/main" id="{A75AE5B1-5316-A7D4-1F2E-639D834892B8}"/>
                  </a:ext>
                </a:extLst>
              </p:cNvPr>
              <p:cNvSpPr/>
              <p:nvPr/>
            </p:nvSpPr>
            <p:spPr>
              <a:xfrm>
                <a:off x="6282002" y="2705450"/>
                <a:ext cx="914400" cy="914400"/>
              </a:xfrm>
              <a:prstGeom prst="mathMultiply">
                <a:avLst/>
              </a:prstGeom>
              <a:solidFill>
                <a:schemeClr val="accent5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3914B5D-62B8-25E4-950E-F62CF7A896F1}"/>
              </a:ext>
            </a:extLst>
          </p:cNvPr>
          <p:cNvSpPr txBox="1"/>
          <p:nvPr/>
        </p:nvSpPr>
        <p:spPr>
          <a:xfrm>
            <a:off x="7711294" y="3369205"/>
            <a:ext cx="3897287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During normal operation, the system operates with a large enthalpy margin (the minimum quench energy is 12 J)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In the event of a fault in the power supply and/or the cryocoolers, the system must safely ramp down.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Stored energy gets dissipated</a:t>
            </a:r>
          </a:p>
          <a:p>
            <a:pPr algn="l"/>
            <a:r>
              <a:rPr lang="en-US" dirty="0"/>
              <a:t>in coils &amp; thermal buffers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9D9CA64-6388-D653-F52E-8C1A46844898}"/>
              </a:ext>
            </a:extLst>
          </p:cNvPr>
          <p:cNvGrpSpPr/>
          <p:nvPr/>
        </p:nvGrpSpPr>
        <p:grpSpPr>
          <a:xfrm>
            <a:off x="7783147" y="1127080"/>
            <a:ext cx="3311271" cy="1993181"/>
            <a:chOff x="8526061" y="1111766"/>
            <a:chExt cx="3311271" cy="199318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D699497-C015-AD45-53F1-AF27548BB677}"/>
                </a:ext>
              </a:extLst>
            </p:cNvPr>
            <p:cNvSpPr/>
            <p:nvPr/>
          </p:nvSpPr>
          <p:spPr>
            <a:xfrm>
              <a:off x="9810907" y="1752600"/>
              <a:ext cx="304800" cy="732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2000" dirty="0" err="1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2252D2A-2F47-DD38-7D26-ED860A51620F}"/>
                </a:ext>
              </a:extLst>
            </p:cNvPr>
            <p:cNvCxnSpPr>
              <a:cxnSpLocks/>
              <a:stCxn id="3" idx="0"/>
            </p:cNvCxnSpPr>
            <p:nvPr/>
          </p:nvCxnSpPr>
          <p:spPr>
            <a:xfrm flipV="1">
              <a:off x="9963307" y="1479493"/>
              <a:ext cx="0" cy="27310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CB531DC-0B33-CDAE-C3B8-54B9D6EE9A77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10537452" y="1479493"/>
              <a:ext cx="2813" cy="27457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3B766D2-1C47-1E4D-1DB6-62795E974E2E}"/>
                </a:ext>
              </a:extLst>
            </p:cNvPr>
            <p:cNvCxnSpPr>
              <a:cxnSpLocks/>
              <a:endCxn id="3" idx="2"/>
            </p:cNvCxnSpPr>
            <p:nvPr/>
          </p:nvCxnSpPr>
          <p:spPr>
            <a:xfrm flipV="1">
              <a:off x="9963307" y="2484640"/>
              <a:ext cx="0" cy="26657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CEC56D6-6976-D90D-D44A-CF39A0751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63307" y="1479493"/>
              <a:ext cx="5752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01909CC-9875-EF5C-1758-8EC42E7666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63307" y="2738279"/>
              <a:ext cx="575260" cy="129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BFA77BE-446A-21CC-5807-36FF429681C5}"/>
                </a:ext>
              </a:extLst>
            </p:cNvPr>
            <p:cNvCxnSpPr/>
            <p:nvPr/>
          </p:nvCxnSpPr>
          <p:spPr>
            <a:xfrm flipV="1">
              <a:off x="10268107" y="1111766"/>
              <a:ext cx="0" cy="36772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78CA445-41CB-F6BD-D97F-8D9D5345254C}"/>
                </a:ext>
              </a:extLst>
            </p:cNvPr>
            <p:cNvCxnSpPr/>
            <p:nvPr/>
          </p:nvCxnSpPr>
          <p:spPr>
            <a:xfrm flipV="1">
              <a:off x="10268107" y="2737220"/>
              <a:ext cx="0" cy="36772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2695B13-6020-4975-DCFC-90BC6F1226CE}"/>
                </a:ext>
              </a:extLst>
            </p:cNvPr>
            <p:cNvSpPr txBox="1"/>
            <p:nvPr/>
          </p:nvSpPr>
          <p:spPr>
            <a:xfrm>
              <a:off x="8526061" y="2015411"/>
              <a:ext cx="1181414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 err="1"/>
                <a:t>R_turnturn</a:t>
              </a:r>
              <a:endParaRPr lang="en-NL" sz="20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87650A2-EE0E-AB82-2962-98641E2A48FC}"/>
                </a:ext>
              </a:extLst>
            </p:cNvPr>
            <p:cNvSpPr txBox="1"/>
            <p:nvPr/>
          </p:nvSpPr>
          <p:spPr>
            <a:xfrm>
              <a:off x="10835519" y="2028131"/>
              <a:ext cx="1001813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HTS path</a:t>
              </a:r>
              <a:endParaRPr lang="en-NL" sz="2000" dirty="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FB3EE95-D07D-A625-21A6-A94CD8A34852}"/>
                </a:ext>
              </a:extLst>
            </p:cNvPr>
            <p:cNvGrpSpPr/>
            <p:nvPr/>
          </p:nvGrpSpPr>
          <p:grpSpPr>
            <a:xfrm>
              <a:off x="10406904" y="1754065"/>
              <a:ext cx="261096" cy="727368"/>
              <a:chOff x="10436974" y="1850387"/>
              <a:chExt cx="203185" cy="81274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0F7048A-561B-0722-B5D8-97E2B3CE3014}"/>
                  </a:ext>
                </a:extLst>
              </p:cNvPr>
              <p:cNvSpPr/>
              <p:nvPr/>
            </p:nvSpPr>
            <p:spPr>
              <a:xfrm>
                <a:off x="10436974" y="1850387"/>
                <a:ext cx="203185" cy="20318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F119E04-E19B-7F00-0025-82F948DA6E43}"/>
                  </a:ext>
                </a:extLst>
              </p:cNvPr>
              <p:cNvSpPr/>
              <p:nvPr/>
            </p:nvSpPr>
            <p:spPr>
              <a:xfrm>
                <a:off x="10436974" y="2053572"/>
                <a:ext cx="203185" cy="20318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38D4D039-2131-8AF3-1856-122E9A18E5F8}"/>
                  </a:ext>
                </a:extLst>
              </p:cNvPr>
              <p:cNvSpPr/>
              <p:nvPr/>
            </p:nvSpPr>
            <p:spPr>
              <a:xfrm>
                <a:off x="10436974" y="2256757"/>
                <a:ext cx="203185" cy="20318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AD176292-BEA5-AB74-6D64-06873B60126E}"/>
                  </a:ext>
                </a:extLst>
              </p:cNvPr>
              <p:cNvSpPr/>
              <p:nvPr/>
            </p:nvSpPr>
            <p:spPr>
              <a:xfrm>
                <a:off x="10436974" y="2459942"/>
                <a:ext cx="203185" cy="20318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6BD5EEF-A0DF-17E5-2BF5-C4E7FB2971F7}"/>
                </a:ext>
              </a:extLst>
            </p:cNvPr>
            <p:cNvCxnSpPr>
              <a:cxnSpLocks/>
              <a:endCxn id="32" idx="4"/>
            </p:cNvCxnSpPr>
            <p:nvPr/>
          </p:nvCxnSpPr>
          <p:spPr>
            <a:xfrm flipH="1" flipV="1">
              <a:off x="10537452" y="2481433"/>
              <a:ext cx="1115" cy="25578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C032111-974D-BC26-37D2-A25A7FC1B0D3}"/>
                </a:ext>
              </a:extLst>
            </p:cNvPr>
            <p:cNvSpPr/>
            <p:nvPr/>
          </p:nvSpPr>
          <p:spPr>
            <a:xfrm>
              <a:off x="10363200" y="1735894"/>
              <a:ext cx="170555" cy="75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A4FAAAF-CF04-51DE-181F-449478016DEC}"/>
                </a:ext>
              </a:extLst>
            </p:cNvPr>
            <p:cNvGrpSpPr/>
            <p:nvPr/>
          </p:nvGrpSpPr>
          <p:grpSpPr>
            <a:xfrm>
              <a:off x="9906000" y="1600200"/>
              <a:ext cx="603045" cy="1066800"/>
              <a:chOff x="9889695" y="1620322"/>
              <a:chExt cx="666042" cy="1066800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3EC2A54F-4915-CCE6-FA76-A09E89235E91}"/>
                  </a:ext>
                </a:extLst>
              </p:cNvPr>
              <p:cNvSpPr/>
              <p:nvPr/>
            </p:nvSpPr>
            <p:spPr>
              <a:xfrm>
                <a:off x="9946137" y="1620322"/>
                <a:ext cx="609600" cy="10668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730F47E-A495-6991-2BC4-FC6A075FC0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82200" y="2410649"/>
                <a:ext cx="42804" cy="103951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1CF70A90-8507-9DF9-EE39-9E96F35A50A5}"/>
                  </a:ext>
                </a:extLst>
              </p:cNvPr>
              <p:cNvSpPr/>
              <p:nvPr/>
            </p:nvSpPr>
            <p:spPr>
              <a:xfrm rot="20841854">
                <a:off x="9889695" y="2184051"/>
                <a:ext cx="141549" cy="2585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4AE35CEB-1F46-57FC-FC99-997C20EEDD3E}"/>
              </a:ext>
            </a:extLst>
          </p:cNvPr>
          <p:cNvSpPr txBox="1"/>
          <p:nvPr/>
        </p:nvSpPr>
        <p:spPr>
          <a:xfrm>
            <a:off x="5659834" y="2293208"/>
            <a:ext cx="1509709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Current leads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013ABEF-861E-29C4-E888-4475C7A9CAD9}"/>
              </a:ext>
            </a:extLst>
          </p:cNvPr>
          <p:cNvSpPr txBox="1"/>
          <p:nvPr/>
        </p:nvSpPr>
        <p:spPr>
          <a:xfrm>
            <a:off x="2377491" y="4328788"/>
            <a:ext cx="2046073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Pb thermal buffers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19BD00-3E96-1694-DBF4-3C82B258AAB2}"/>
              </a:ext>
            </a:extLst>
          </p:cNvPr>
          <p:cNvSpPr txBox="1"/>
          <p:nvPr/>
        </p:nvSpPr>
        <p:spPr>
          <a:xfrm>
            <a:off x="2614298" y="1252029"/>
            <a:ext cx="1436804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Cryo-coolers</a:t>
            </a:r>
          </a:p>
        </p:txBody>
      </p:sp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14571EA7-CD61-07BC-3F01-A88314B827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4592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g264">
            <a:extLst>
              <a:ext uri="{FF2B5EF4-FFF2-40B4-BE49-F238E27FC236}">
                <a16:creationId xmlns:a16="http://schemas.microsoft.com/office/drawing/2014/main" id="{DB43477E-3484-C3E1-0FB9-2264D904CE6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451" y="3884701"/>
            <a:ext cx="3541857" cy="2832287"/>
          </a:xfrm>
          <a:prstGeom prst="rect">
            <a:avLst/>
          </a:prstGeom>
        </p:spPr>
      </p:pic>
      <p:pic>
        <p:nvPicPr>
          <p:cNvPr id="23" name="pg263">
            <a:extLst>
              <a:ext uri="{FF2B5EF4-FFF2-40B4-BE49-F238E27FC236}">
                <a16:creationId xmlns:a16="http://schemas.microsoft.com/office/drawing/2014/main" id="{EE48263C-ABC8-AFDD-D08C-A91841138E0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740" y="990600"/>
            <a:ext cx="3526915" cy="28203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DA38F6-9DFD-EF1F-0CB3-7122CE8801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955" y="1368737"/>
            <a:ext cx="4529381" cy="45293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5FB5F-A83A-1164-5788-19E9FBE0A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0BB752-7125-129A-34F0-9FB7832F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2556"/>
            <a:ext cx="8964613" cy="810444"/>
          </a:xfrm>
        </p:spPr>
        <p:txBody>
          <a:bodyPr/>
          <a:lstStyle/>
          <a:p>
            <a:r>
              <a:rPr lang="en-US" sz="2800" dirty="0"/>
              <a:t>P3: Buffer sizing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BB7EBE-34D9-081B-0ACC-000AE10A7AFA}"/>
              </a:ext>
            </a:extLst>
          </p:cNvPr>
          <p:cNvSpPr txBox="1"/>
          <p:nvPr/>
        </p:nvSpPr>
        <p:spPr>
          <a:xfrm rot="16200000">
            <a:off x="96454" y="1955528"/>
            <a:ext cx="11092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less mass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AFD69E-83DA-A0E2-E395-BA2CBC67751E}"/>
              </a:ext>
            </a:extLst>
          </p:cNvPr>
          <p:cNvSpPr txBox="1"/>
          <p:nvPr/>
        </p:nvSpPr>
        <p:spPr>
          <a:xfrm rot="16200000">
            <a:off x="70292" y="4749542"/>
            <a:ext cx="123399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more mass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CD85B5B-3B93-7EEF-9707-E46D6BA6B529}"/>
              </a:ext>
            </a:extLst>
          </p:cNvPr>
          <p:cNvCxnSpPr>
            <a:cxnSpLocks/>
          </p:cNvCxnSpPr>
          <p:nvPr/>
        </p:nvCxnSpPr>
        <p:spPr>
          <a:xfrm flipV="1">
            <a:off x="2767311" y="2179181"/>
            <a:ext cx="5462289" cy="23708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AA7C496-F4E2-F844-7B7D-3814474972DD}"/>
              </a:ext>
            </a:extLst>
          </p:cNvPr>
          <p:cNvCxnSpPr>
            <a:cxnSpLocks/>
          </p:cNvCxnSpPr>
          <p:nvPr/>
        </p:nvCxnSpPr>
        <p:spPr>
          <a:xfrm>
            <a:off x="2767311" y="4550293"/>
            <a:ext cx="5416415" cy="7436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834B422-4B69-3BB7-279C-E0735A71CE49}"/>
              </a:ext>
            </a:extLst>
          </p:cNvPr>
          <p:cNvSpPr txBox="1"/>
          <p:nvPr/>
        </p:nvSpPr>
        <p:spPr>
          <a:xfrm>
            <a:off x="8268408" y="1475023"/>
            <a:ext cx="1861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Slow ramp-down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AA7D90E-35B1-51E5-7F76-7EC40C2420CB}"/>
              </a:ext>
            </a:extLst>
          </p:cNvPr>
          <p:cNvSpPr/>
          <p:nvPr/>
        </p:nvSpPr>
        <p:spPr>
          <a:xfrm>
            <a:off x="4648200" y="366202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72DD29-E2E6-2DED-46C1-FDF28BF626DD}"/>
              </a:ext>
            </a:extLst>
          </p:cNvPr>
          <p:cNvCxnSpPr>
            <a:cxnSpLocks/>
          </p:cNvCxnSpPr>
          <p:nvPr/>
        </p:nvCxnSpPr>
        <p:spPr>
          <a:xfrm flipV="1">
            <a:off x="4800600" y="2947812"/>
            <a:ext cx="2847689" cy="785988"/>
          </a:xfrm>
          <a:prstGeom prst="straightConnector1">
            <a:avLst/>
          </a:prstGeom>
          <a:ln w="12700">
            <a:solidFill>
              <a:srgbClr val="00F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77B4CB-0D13-F91C-C5E9-CB086EE974B1}"/>
              </a:ext>
            </a:extLst>
          </p:cNvPr>
          <p:cNvCxnSpPr>
            <a:cxnSpLocks/>
            <a:stCxn id="11" idx="6"/>
          </p:cNvCxnSpPr>
          <p:nvPr/>
        </p:nvCxnSpPr>
        <p:spPr>
          <a:xfrm>
            <a:off x="4800600" y="3738220"/>
            <a:ext cx="3124200" cy="958242"/>
          </a:xfrm>
          <a:prstGeom prst="straightConnector1">
            <a:avLst/>
          </a:prstGeom>
          <a:ln w="12700">
            <a:solidFill>
              <a:srgbClr val="00F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E6484AF-DA0E-3E5F-8BAD-60AC513A9B37}"/>
              </a:ext>
            </a:extLst>
          </p:cNvPr>
          <p:cNvSpPr txBox="1"/>
          <p:nvPr/>
        </p:nvSpPr>
        <p:spPr>
          <a:xfrm>
            <a:off x="5746712" y="3633427"/>
            <a:ext cx="88165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Quench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196594-D2F1-6E3A-3D47-21A95D29C176}"/>
              </a:ext>
            </a:extLst>
          </p:cNvPr>
          <p:cNvSpPr txBox="1"/>
          <p:nvPr/>
        </p:nvSpPr>
        <p:spPr>
          <a:xfrm>
            <a:off x="1542884" y="6296851"/>
            <a:ext cx="37253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pl-PL" sz="1400" dirty="0" err="1"/>
              <a:t>Courtesy</a:t>
            </a:r>
            <a:r>
              <a:rPr lang="pl-PL" sz="1400" dirty="0"/>
              <a:t> of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400" dirty="0"/>
              <a:t>Jaap Kosse</a:t>
            </a:r>
            <a:endParaRPr lang="en-150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321CFC-0E74-B30D-18DE-F395506C18B4}"/>
              </a:ext>
            </a:extLst>
          </p:cNvPr>
          <p:cNvSpPr txBox="1"/>
          <p:nvPr/>
        </p:nvSpPr>
        <p:spPr>
          <a:xfrm>
            <a:off x="1707982" y="4333161"/>
            <a:ext cx="105932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Nominal </a:t>
            </a:r>
          </a:p>
          <a:p>
            <a:pPr algn="l"/>
            <a:r>
              <a:rPr lang="en-US" sz="2000" dirty="0"/>
              <a:t>operation</a:t>
            </a:r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8EC58915-3FBB-A8B1-B4E5-89C466BD36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292" y="830189"/>
            <a:ext cx="810445" cy="81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5546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E9182FF-E189-6122-D839-6A27D254C38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7338653" name="Date Placeholder 2">
            <a:extLst>
              <a:ext uri="{FF2B5EF4-FFF2-40B4-BE49-F238E27FC236}">
                <a16:creationId xmlns:a16="http://schemas.microsoft.com/office/drawing/2014/main" id="{6E0F71DD-6B90-25B6-D5F1-FC339803B75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F1B5AA-54D6-7197-7C49-C58B61747149}" type="datetime1">
              <a:rPr lang="de-CH"/>
              <a:t>23.10.25</a:t>
            </a:fld>
            <a:endParaRPr lang="en-GB"/>
          </a:p>
        </p:txBody>
      </p:sp>
      <p:sp>
        <p:nvSpPr>
          <p:cNvPr id="557909704" name="Footer Placeholder 3">
            <a:extLst>
              <a:ext uri="{FF2B5EF4-FFF2-40B4-BE49-F238E27FC236}">
                <a16:creationId xmlns:a16="http://schemas.microsoft.com/office/drawing/2014/main" id="{62CD39EE-2989-896F-80AE-E6508060C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Paul Scherrer Institute PSI</a:t>
            </a:r>
            <a:endParaRPr/>
          </a:p>
        </p:txBody>
      </p:sp>
      <p:sp>
        <p:nvSpPr>
          <p:cNvPr id="35838051" name="Slide Number Placeholder 4">
            <a:extLst>
              <a:ext uri="{FF2B5EF4-FFF2-40B4-BE49-F238E27FC236}">
                <a16:creationId xmlns:a16="http://schemas.microsoft.com/office/drawing/2014/main" id="{F00D3ECE-837E-4C1F-554C-FE7327C90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61324CD-9E47-637A-73B0-FFA6B2E2ABA0}" type="slidenum">
              <a:rPr lang="en-GB"/>
              <a:t>29</a:t>
            </a:fld>
            <a:endParaRPr lang="en-GB"/>
          </a:p>
        </p:txBody>
      </p:sp>
      <p:sp>
        <p:nvSpPr>
          <p:cNvPr id="1686682998" name="Title 5">
            <a:extLst>
              <a:ext uri="{FF2B5EF4-FFF2-40B4-BE49-F238E27FC236}">
                <a16:creationId xmlns:a16="http://schemas.microsoft.com/office/drawing/2014/main" id="{9B82D666-EBD1-D3E1-9EB3-3342CC209C79}"/>
              </a:ext>
            </a:extLst>
          </p:cNvPr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HTS Short Straight Section – HTS4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1772775149" name="TextBox 63">
            <a:extLst>
              <a:ext uri="{FF2B5EF4-FFF2-40B4-BE49-F238E27FC236}">
                <a16:creationId xmlns:a16="http://schemas.microsoft.com/office/drawing/2014/main" id="{DDDBD28A-2210-4D62-67B1-F0A7A39EDBB3}"/>
              </a:ext>
            </a:extLst>
          </p:cNvPr>
          <p:cNvSpPr txBox="1"/>
          <p:nvPr/>
        </p:nvSpPr>
        <p:spPr bwMode="auto">
          <a:xfrm>
            <a:off x="6095999" y="1098613"/>
            <a:ext cx="5958178" cy="36625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2000" i="1" u="sng" dirty="0"/>
              <a:t>Proposal</a:t>
            </a:r>
            <a:r>
              <a:rPr lang="en-US" sz="2000" dirty="0"/>
              <a:t>: HTS nested dipole + sextupole + quadrupole</a:t>
            </a:r>
          </a:p>
          <a:p>
            <a:pPr marL="342900" indent="-342900">
              <a:buFont typeface="Arial"/>
              <a:buChar char="•"/>
              <a:defRPr/>
            </a:pPr>
            <a:endParaRPr lang="en-US" sz="2000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000" dirty="0"/>
              <a:t>Save 2.8 TWh on joule heating in S+Q</a:t>
            </a: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000" dirty="0"/>
              <a:t>Save 2 TWh on SR radiation</a:t>
            </a: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000" dirty="0"/>
              <a:t>Pay ~ 1 TWh for cryocooling</a:t>
            </a: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000" dirty="0"/>
              <a:t>~20% reduction of total FCC-ee consumption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000" dirty="0"/>
              <a:t>Gain optics flexibility</a:t>
            </a:r>
          </a:p>
          <a:p>
            <a:pPr marL="342900" indent="-342900">
              <a:buFont typeface="Arial"/>
              <a:buChar char="•"/>
              <a:defRPr/>
            </a:pPr>
            <a:endParaRPr lang="en-US" sz="2000" dirty="0"/>
          </a:p>
          <a:p>
            <a:pPr>
              <a:defRPr/>
            </a:pPr>
            <a:r>
              <a:rPr lang="en-US" sz="2000" i="1" u="sng" dirty="0"/>
              <a:t>Demonstrators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	</a:t>
            </a:r>
          </a:p>
          <a:p>
            <a:pPr marL="342900" indent="-342900">
              <a:buFont typeface="Arial"/>
              <a:buChar char="•"/>
              <a:defRPr/>
            </a:pPr>
            <a:endParaRPr dirty="0"/>
          </a:p>
          <a:p>
            <a:pPr marL="342900" indent="-342900">
              <a:buFont typeface="Arial"/>
              <a:buChar char="•"/>
              <a:defRPr/>
            </a:pPr>
            <a:endParaRPr lang="en-US" sz="2000" dirty="0"/>
          </a:p>
        </p:txBody>
      </p:sp>
      <p:pic>
        <p:nvPicPr>
          <p:cNvPr id="1388730519" name="pg333">
            <a:extLst>
              <a:ext uri="{FF2B5EF4-FFF2-40B4-BE49-F238E27FC236}">
                <a16:creationId xmlns:a16="http://schemas.microsoft.com/office/drawing/2014/main" id="{8875C43D-D464-3597-62F0-EE95B110F8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065" t="4963" r="15944" b="5561"/>
          <a:stretch/>
        </p:blipFill>
        <p:spPr bwMode="auto">
          <a:xfrm>
            <a:off x="643603" y="1098613"/>
            <a:ext cx="4805080" cy="4742646"/>
          </a:xfrm>
          <a:prstGeom prst="rect">
            <a:avLst/>
          </a:prstGeom>
        </p:spPr>
      </p:pic>
      <p:sp>
        <p:nvSpPr>
          <p:cNvPr id="610023197" name="TextBox 13">
            <a:extLst>
              <a:ext uri="{FF2B5EF4-FFF2-40B4-BE49-F238E27FC236}">
                <a16:creationId xmlns:a16="http://schemas.microsoft.com/office/drawing/2014/main" id="{C5FBFB74-1C9D-85F2-5923-A0DA51CA8C09}"/>
              </a:ext>
            </a:extLst>
          </p:cNvPr>
          <p:cNvSpPr txBox="1"/>
          <p:nvPr/>
        </p:nvSpPr>
        <p:spPr bwMode="auto">
          <a:xfrm>
            <a:off x="4694416" y="5533482"/>
            <a:ext cx="746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FFFF00"/>
                </a:solidFill>
              </a:rPr>
              <a:t>20 mm</a:t>
            </a:r>
            <a:endParaRPr lang="de-CH" sz="1400" b="1" dirty="0">
              <a:solidFill>
                <a:srgbClr val="FFFF00"/>
              </a:solidFill>
            </a:endParaRPr>
          </a:p>
        </p:txBody>
      </p:sp>
      <p:sp>
        <p:nvSpPr>
          <p:cNvPr id="149689027" name="TextBox 14">
            <a:extLst>
              <a:ext uri="{FF2B5EF4-FFF2-40B4-BE49-F238E27FC236}">
                <a16:creationId xmlns:a16="http://schemas.microsoft.com/office/drawing/2014/main" id="{65CD123D-D932-3396-B02B-FE686C9A9771}"/>
              </a:ext>
            </a:extLst>
          </p:cNvPr>
          <p:cNvSpPr txBox="1"/>
          <p:nvPr/>
        </p:nvSpPr>
        <p:spPr bwMode="auto">
          <a:xfrm>
            <a:off x="728301" y="4882553"/>
            <a:ext cx="1679490" cy="4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highlight>
                  <a:srgbClr val="FF0000"/>
                </a:highlight>
              </a:rPr>
              <a:t>Sextupole</a:t>
            </a:r>
            <a:endParaRPr lang="de-CH" sz="20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sp>
        <p:nvSpPr>
          <p:cNvPr id="1072227297" name="TextBox 15">
            <a:extLst>
              <a:ext uri="{FF2B5EF4-FFF2-40B4-BE49-F238E27FC236}">
                <a16:creationId xmlns:a16="http://schemas.microsoft.com/office/drawing/2014/main" id="{844E4813-ECB8-CC4A-84D5-BC709F50D914}"/>
              </a:ext>
            </a:extLst>
          </p:cNvPr>
          <p:cNvSpPr txBox="1"/>
          <p:nvPr/>
        </p:nvSpPr>
        <p:spPr bwMode="auto">
          <a:xfrm>
            <a:off x="3529179" y="1378169"/>
            <a:ext cx="2030346" cy="4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highlight>
                  <a:srgbClr val="FF00FF"/>
                </a:highlight>
              </a:rPr>
              <a:t>Quadrupole</a:t>
            </a:r>
            <a:endParaRPr lang="de-CH" sz="2000" b="1" dirty="0">
              <a:solidFill>
                <a:schemeClr val="bg1"/>
              </a:solidFill>
              <a:highlight>
                <a:srgbClr val="FF00FF"/>
              </a:highlight>
            </a:endParaRPr>
          </a:p>
        </p:txBody>
      </p:sp>
      <p:sp>
        <p:nvSpPr>
          <p:cNvPr id="2092000274" name="TextBox 16">
            <a:extLst>
              <a:ext uri="{FF2B5EF4-FFF2-40B4-BE49-F238E27FC236}">
                <a16:creationId xmlns:a16="http://schemas.microsoft.com/office/drawing/2014/main" id="{73FB1844-D230-FB0A-B3BF-A46817C2C880}"/>
              </a:ext>
            </a:extLst>
          </p:cNvPr>
          <p:cNvSpPr txBox="1"/>
          <p:nvPr/>
        </p:nvSpPr>
        <p:spPr bwMode="auto">
          <a:xfrm>
            <a:off x="1093789" y="1424789"/>
            <a:ext cx="911383" cy="4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highlight>
                  <a:srgbClr val="0000FF"/>
                </a:highlight>
              </a:rPr>
              <a:t>Iron</a:t>
            </a:r>
            <a:endParaRPr lang="de-CH" sz="2000" b="1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  <p:cxnSp>
        <p:nvCxnSpPr>
          <p:cNvPr id="1425395881" name="Straight Arrow Connector 17">
            <a:extLst>
              <a:ext uri="{FF2B5EF4-FFF2-40B4-BE49-F238E27FC236}">
                <a16:creationId xmlns:a16="http://schemas.microsoft.com/office/drawing/2014/main" id="{7A888885-2A2A-E55F-EBF2-B53B08980FFA}"/>
              </a:ext>
            </a:extLst>
          </p:cNvPr>
          <p:cNvCxnSpPr>
            <a:cxnSpLocks/>
          </p:cNvCxnSpPr>
          <p:nvPr/>
        </p:nvCxnSpPr>
        <p:spPr bwMode="auto">
          <a:xfrm flipV="1">
            <a:off x="1364081" y="3518220"/>
            <a:ext cx="562593" cy="1364333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69424804" name="Straight Arrow Connector 18">
            <a:extLst>
              <a:ext uri="{FF2B5EF4-FFF2-40B4-BE49-F238E27FC236}">
                <a16:creationId xmlns:a16="http://schemas.microsoft.com/office/drawing/2014/main" id="{0737F4EE-6640-BF34-FD4E-762E8698FFEF}"/>
              </a:ext>
            </a:extLst>
          </p:cNvPr>
          <p:cNvCxnSpPr>
            <a:cxnSpLocks/>
            <a:stCxn id="149689027" idx="0"/>
          </p:cNvCxnSpPr>
          <p:nvPr/>
        </p:nvCxnSpPr>
        <p:spPr bwMode="auto">
          <a:xfrm flipV="1">
            <a:off x="1568046" y="4331440"/>
            <a:ext cx="717257" cy="551113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68117645" name="Straight Arrow Connector 19">
            <a:extLst>
              <a:ext uri="{FF2B5EF4-FFF2-40B4-BE49-F238E27FC236}">
                <a16:creationId xmlns:a16="http://schemas.microsoft.com/office/drawing/2014/main" id="{1D4D6F54-30A5-5D5F-4596-9413F2C28F8F}"/>
              </a:ext>
            </a:extLst>
          </p:cNvPr>
          <p:cNvCxnSpPr>
            <a:cxnSpLocks/>
          </p:cNvCxnSpPr>
          <p:nvPr/>
        </p:nvCxnSpPr>
        <p:spPr bwMode="auto">
          <a:xfrm flipH="1">
            <a:off x="4203899" y="1788151"/>
            <a:ext cx="117017" cy="1203990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8307149" name="Straight Arrow Connector 20">
            <a:extLst>
              <a:ext uri="{FF2B5EF4-FFF2-40B4-BE49-F238E27FC236}">
                <a16:creationId xmlns:a16="http://schemas.microsoft.com/office/drawing/2014/main" id="{64C91097-FC26-4047-E9DA-DC832CA61C18}"/>
              </a:ext>
            </a:extLst>
          </p:cNvPr>
          <p:cNvCxnSpPr>
            <a:cxnSpLocks/>
          </p:cNvCxnSpPr>
          <p:nvPr/>
        </p:nvCxnSpPr>
        <p:spPr bwMode="auto">
          <a:xfrm flipH="1">
            <a:off x="3418337" y="1782437"/>
            <a:ext cx="431200" cy="471604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74890570" name="Straight Connector 21">
            <a:extLst>
              <a:ext uri="{FF2B5EF4-FFF2-40B4-BE49-F238E27FC236}">
                <a16:creationId xmlns:a16="http://schemas.microsoft.com/office/drawing/2014/main" id="{ADD895F9-FC55-AF3A-C780-8D835CBA351E}"/>
              </a:ext>
            </a:extLst>
          </p:cNvPr>
          <p:cNvCxnSpPr>
            <a:cxnSpLocks/>
          </p:cNvCxnSpPr>
          <p:nvPr/>
        </p:nvCxnSpPr>
        <p:spPr bwMode="auto">
          <a:xfrm>
            <a:off x="4854110" y="5503606"/>
            <a:ext cx="426927" cy="0"/>
          </a:xfrm>
          <a:prstGeom prst="line">
            <a:avLst/>
          </a:prstGeom>
          <a:ln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929950821" name="TextBox 22">
            <a:extLst>
              <a:ext uri="{FF2B5EF4-FFF2-40B4-BE49-F238E27FC236}">
                <a16:creationId xmlns:a16="http://schemas.microsoft.com/office/drawing/2014/main" id="{31970164-DA92-5553-BAD1-DDA517933317}"/>
              </a:ext>
            </a:extLst>
          </p:cNvPr>
          <p:cNvSpPr txBox="1"/>
          <p:nvPr/>
        </p:nvSpPr>
        <p:spPr bwMode="auto">
          <a:xfrm>
            <a:off x="3849537" y="4902179"/>
            <a:ext cx="942757" cy="4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highlight>
                  <a:srgbClr val="00FFFF"/>
                </a:highlight>
              </a:rPr>
              <a:t>Dipole</a:t>
            </a:r>
            <a:endParaRPr lang="de-CH" sz="2000" b="1" dirty="0">
              <a:solidFill>
                <a:schemeClr val="bg1"/>
              </a:solidFill>
              <a:highlight>
                <a:srgbClr val="00FFFF"/>
              </a:highlight>
            </a:endParaRPr>
          </a:p>
        </p:txBody>
      </p:sp>
      <p:cxnSp>
        <p:nvCxnSpPr>
          <p:cNvPr id="1107784435" name="Straight Arrow Connector 23">
            <a:extLst>
              <a:ext uri="{FF2B5EF4-FFF2-40B4-BE49-F238E27FC236}">
                <a16:creationId xmlns:a16="http://schemas.microsoft.com/office/drawing/2014/main" id="{21FD8892-2118-EB33-40E4-43623963D5D4}"/>
              </a:ext>
            </a:extLst>
          </p:cNvPr>
          <p:cNvCxnSpPr>
            <a:cxnSpLocks/>
            <a:stCxn id="1929950821" idx="0"/>
          </p:cNvCxnSpPr>
          <p:nvPr/>
        </p:nvCxnSpPr>
        <p:spPr bwMode="auto">
          <a:xfrm flipH="1" flipV="1">
            <a:off x="4044950" y="4394200"/>
            <a:ext cx="275966" cy="507979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3">
            <a:extLst>
              <a:ext uri="{FF2B5EF4-FFF2-40B4-BE49-F238E27FC236}">
                <a16:creationId xmlns:a16="http://schemas.microsoft.com/office/drawing/2014/main" id="{E06D4AF4-88D5-B972-07E8-47A2610352E5}"/>
              </a:ext>
            </a:extLst>
          </p:cNvPr>
          <p:cNvCxnSpPr>
            <a:cxnSpLocks/>
          </p:cNvCxnSpPr>
          <p:nvPr/>
        </p:nvCxnSpPr>
        <p:spPr bwMode="auto">
          <a:xfrm>
            <a:off x="1428894" y="1778278"/>
            <a:ext cx="216483" cy="475763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8" name="Picture 1">
            <a:extLst>
              <a:ext uri="{FF2B5EF4-FFF2-40B4-BE49-F238E27FC236}">
                <a16:creationId xmlns:a16="http://schemas.microsoft.com/office/drawing/2014/main" id="{1554ACA5-C334-187F-84C5-59B2E159C0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929" t="5507" r="9614" b="1686"/>
          <a:stretch/>
        </p:blipFill>
        <p:spPr bwMode="auto">
          <a:xfrm flipH="1">
            <a:off x="6380976" y="4096187"/>
            <a:ext cx="2405194" cy="2012092"/>
          </a:xfrm>
          <a:prstGeom prst="rect">
            <a:avLst/>
          </a:prstGeom>
        </p:spPr>
      </p:pic>
      <p:pic>
        <p:nvPicPr>
          <p:cNvPr id="29" name="Picture 6">
            <a:extLst>
              <a:ext uri="{FF2B5EF4-FFF2-40B4-BE49-F238E27FC236}">
                <a16:creationId xmlns:a16="http://schemas.microsoft.com/office/drawing/2014/main" id="{1A4ECBA8-1535-ABF0-7597-BE8A979D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 rot="1085456">
            <a:off x="9158526" y="4361298"/>
            <a:ext cx="2598676" cy="1639377"/>
          </a:xfrm>
          <a:prstGeom prst="rect">
            <a:avLst/>
          </a:prstGeom>
          <a:noFill/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A0A3226-4710-FF56-7511-61D5E3E77E03}"/>
              </a:ext>
            </a:extLst>
          </p:cNvPr>
          <p:cNvSpPr txBox="1"/>
          <p:nvPr/>
        </p:nvSpPr>
        <p:spPr bwMode="auto">
          <a:xfrm>
            <a:off x="6009725" y="5655746"/>
            <a:ext cx="18185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i="1" dirty="0"/>
              <a:t>Canted Cos-</a:t>
            </a:r>
            <a:r>
              <a:rPr lang="el-GR" sz="2000" i="1" dirty="0"/>
              <a:t>ϑ </a:t>
            </a:r>
            <a:br>
              <a:rPr lang="en-US" sz="2000" i="1" dirty="0"/>
            </a:br>
            <a:r>
              <a:rPr lang="en-US" sz="2000" i="1" dirty="0"/>
              <a:t>~ CERN  </a:t>
            </a:r>
            <a:endParaRPr lang="de-CH" sz="2000" i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DD0305-17A1-76EC-7937-4B52F90B51CB}"/>
              </a:ext>
            </a:extLst>
          </p:cNvPr>
          <p:cNvSpPr txBox="1"/>
          <p:nvPr/>
        </p:nvSpPr>
        <p:spPr bwMode="auto">
          <a:xfrm>
            <a:off x="10545380" y="3950854"/>
            <a:ext cx="11130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i="1" dirty="0"/>
              <a:t>Cos-</a:t>
            </a:r>
            <a:r>
              <a:rPr lang="el-GR" sz="2000" b="1" i="1" dirty="0"/>
              <a:t>ϑ </a:t>
            </a:r>
            <a:br>
              <a:rPr lang="en-US" sz="2000" b="1" i="1" dirty="0"/>
            </a:br>
            <a:r>
              <a:rPr lang="en-US" sz="2000" b="1" i="1" dirty="0"/>
              <a:t>~ PSI</a:t>
            </a:r>
            <a:endParaRPr lang="de-CH" sz="2000" b="1" i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1357B32-C5C7-4061-1A1E-E003A1552B2A}"/>
              </a:ext>
            </a:extLst>
          </p:cNvPr>
          <p:cNvSpPr/>
          <p:nvPr/>
        </p:nvSpPr>
        <p:spPr bwMode="auto">
          <a:xfrm>
            <a:off x="9075088" y="3786434"/>
            <a:ext cx="2872416" cy="259234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CF708E86-1A2A-C7F3-9C0B-48E7A05A47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50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B7C22-21FF-EBC6-175D-676E15FE2B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B255E5B-529F-68D1-2773-457C34F4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310328" cy="810444"/>
          </a:xfrm>
        </p:spPr>
        <p:txBody>
          <a:bodyPr/>
          <a:lstStyle/>
          <a:p>
            <a:r>
              <a:rPr lang="en-US" dirty="0"/>
              <a:t>Re-use of subscale Stress-Managed Common Coil magnet – </a:t>
            </a:r>
            <a:r>
              <a:rPr lang="en-US" dirty="0" err="1"/>
              <a:t>subSMCC</a:t>
            </a:r>
            <a:r>
              <a:rPr lang="en-US" dirty="0"/>
              <a:t> 1 and 2</a:t>
            </a:r>
            <a:br>
              <a:rPr lang="en-US" sz="2800" dirty="0"/>
            </a:b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743939-1873-101C-DAA8-2D25A05A5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A4C4EF-75DE-C422-69BD-A0FB20F18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421DA-E9F0-E83C-F5D4-3D8146104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FE0E8F3D-673F-83B4-DCA3-60D62C7F7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3D0A4308-E469-A971-6F5C-DA09F10107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724E453-045E-0156-AC10-D714A6682B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64" r="24814" b="3333"/>
          <a:stretch>
            <a:fillRect/>
          </a:stretch>
        </p:blipFill>
        <p:spPr bwMode="auto">
          <a:xfrm>
            <a:off x="8378379" y="1495786"/>
            <a:ext cx="3432621" cy="447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lose-up of a computer chip&#10;&#10;AI-generated content may be incorrect.">
            <a:extLst>
              <a:ext uri="{FF2B5EF4-FFF2-40B4-BE49-F238E27FC236}">
                <a16:creationId xmlns:a16="http://schemas.microsoft.com/office/drawing/2014/main" id="{5364B171-0195-1367-8B25-CF38B20637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88" y="1387200"/>
            <a:ext cx="1531712" cy="2880000"/>
          </a:xfrm>
          <a:prstGeom prst="rect">
            <a:avLst/>
          </a:prstGeom>
        </p:spPr>
      </p:pic>
      <p:pic>
        <p:nvPicPr>
          <p:cNvPr id="19" name="Picture 18" descr="A close-up of a machine&#10;&#10;AI-generated content may be incorrect.">
            <a:extLst>
              <a:ext uri="{FF2B5EF4-FFF2-40B4-BE49-F238E27FC236}">
                <a16:creationId xmlns:a16="http://schemas.microsoft.com/office/drawing/2014/main" id="{DCB36A38-A9F1-EA77-D0CF-13DA254D7D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253" y="1359288"/>
            <a:ext cx="1542347" cy="2880000"/>
          </a:xfrm>
          <a:prstGeom prst="rect">
            <a:avLst/>
          </a:prstGeom>
        </p:spPr>
      </p:pic>
      <p:pic>
        <p:nvPicPr>
          <p:cNvPr id="24" name="Picture 23" descr="A blue and purple machine&#10;&#10;AI-generated content may be incorrect.">
            <a:extLst>
              <a:ext uri="{FF2B5EF4-FFF2-40B4-BE49-F238E27FC236}">
                <a16:creationId xmlns:a16="http://schemas.microsoft.com/office/drawing/2014/main" id="{F459E732-4D4E-A896-147F-7F89BDA5A3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640" y="1506485"/>
            <a:ext cx="3787013" cy="2532115"/>
          </a:xfrm>
          <a:prstGeom prst="rect">
            <a:avLst/>
          </a:prstGeom>
        </p:spPr>
      </p:pic>
      <p:sp>
        <p:nvSpPr>
          <p:cNvPr id="27" name="TextBox 36">
            <a:extLst>
              <a:ext uri="{FF2B5EF4-FFF2-40B4-BE49-F238E27FC236}">
                <a16:creationId xmlns:a16="http://schemas.microsoft.com/office/drawing/2014/main" id="{39D6FC71-AAF6-5BEE-BD70-8C3E66DF0663}"/>
              </a:ext>
            </a:extLst>
          </p:cNvPr>
          <p:cNvSpPr txBox="1"/>
          <p:nvPr/>
        </p:nvSpPr>
        <p:spPr>
          <a:xfrm>
            <a:off x="457200" y="4120975"/>
            <a:ext cx="3594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subSMCC2 magnet was assembled with additional auxiliary coils for ESC-based protection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B17737A-7DF5-12A1-A721-46EFFADE7BE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24275" b="12568"/>
          <a:stretch>
            <a:fillRect/>
          </a:stretch>
        </p:blipFill>
        <p:spPr>
          <a:xfrm>
            <a:off x="838200" y="4586068"/>
            <a:ext cx="2895600" cy="1371600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CF8DC49-1C8F-1857-6EB2-583B28396F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89" r="15461" b="15017"/>
          <a:stretch>
            <a:fillRect/>
          </a:stretch>
        </p:blipFill>
        <p:spPr bwMode="auto">
          <a:xfrm>
            <a:off x="4411326" y="4158876"/>
            <a:ext cx="3594327" cy="179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6">
            <a:extLst>
              <a:ext uri="{FF2B5EF4-FFF2-40B4-BE49-F238E27FC236}">
                <a16:creationId xmlns:a16="http://schemas.microsoft.com/office/drawing/2014/main" id="{AB490BB0-E3E9-F884-C4C8-5FCE35963E8A}"/>
              </a:ext>
            </a:extLst>
          </p:cNvPr>
          <p:cNvSpPr txBox="1"/>
          <p:nvPr/>
        </p:nvSpPr>
        <p:spPr>
          <a:xfrm>
            <a:off x="3200400" y="6324600"/>
            <a:ext cx="775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“Manufacturing and Testing of subscale SMCC2: the second Nb</a:t>
            </a:r>
            <a:r>
              <a:rPr lang="en-US" sz="1200" baseline="-25000" dirty="0"/>
              <a:t>3</a:t>
            </a:r>
            <a:r>
              <a:rPr lang="en-US" sz="1200" dirty="0"/>
              <a:t>Sn Subscale Stress-Managed Common Coil Dipole Magnet including Energy Shift with Coupling (ESC) Quench Protection Method”, submitted to TAS, 2025</a:t>
            </a:r>
          </a:p>
        </p:txBody>
      </p:sp>
    </p:spTree>
    <p:extLst>
      <p:ext uri="{BB962C8B-B14F-4D97-AF65-F5344CB8AC3E}">
        <p14:creationId xmlns:p14="http://schemas.microsoft.com/office/powerpoint/2010/main" val="7927502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D5CB3D8-02DE-B73E-E120-5626B90E144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yellow machine in a room&#10;&#10;AI-generated content may be incorrect.">
            <a:extLst>
              <a:ext uri="{FF2B5EF4-FFF2-40B4-BE49-F238E27FC236}">
                <a16:creationId xmlns:a16="http://schemas.microsoft.com/office/drawing/2014/main" id="{768565FE-38A0-55AB-BFC6-0C0E395DCD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99" r="22930"/>
          <a:stretch/>
        </p:blipFill>
        <p:spPr bwMode="auto">
          <a:xfrm>
            <a:off x="2941012" y="855197"/>
            <a:ext cx="2463323" cy="2701505"/>
          </a:xfrm>
          <a:prstGeom prst="rect">
            <a:avLst/>
          </a:prstGeom>
        </p:spPr>
      </p:pic>
      <p:pic>
        <p:nvPicPr>
          <p:cNvPr id="5" name="Picture 4" descr="Close-up of a machine&#10;&#10;AI-generated content may be incorrect.">
            <a:extLst>
              <a:ext uri="{FF2B5EF4-FFF2-40B4-BE49-F238E27FC236}">
                <a16:creationId xmlns:a16="http://schemas.microsoft.com/office/drawing/2014/main" id="{1DA7EEE8-30EA-B0A3-2440-1397B2BAB7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327" t="21096" r="35233" b="6028"/>
          <a:stretch/>
        </p:blipFill>
        <p:spPr bwMode="auto">
          <a:xfrm>
            <a:off x="2941012" y="4192218"/>
            <a:ext cx="2463324" cy="2500931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2EBF67F-FEFF-9EAD-C92C-0FAE117C1A87}"/>
              </a:ext>
            </a:extLst>
          </p:cNvPr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b="1" dirty="0"/>
              <a:t>HTS4: Coil Fabrication (K. Puthran, J. Schmidt et al.) </a:t>
            </a:r>
            <a:endParaRPr lang="de-CH" dirty="0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16F57B68-EEEC-6266-E0A0-B301CB219A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28453" y="855197"/>
            <a:ext cx="2162754" cy="31383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1BEC99-9502-71C3-C4BE-FE5BBCF72293}"/>
              </a:ext>
            </a:extLst>
          </p:cNvPr>
          <p:cNvSpPr txBox="1"/>
          <p:nvPr/>
        </p:nvSpPr>
        <p:spPr bwMode="auto">
          <a:xfrm>
            <a:off x="2804932" y="3674405"/>
            <a:ext cx="27354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/>
              <a:t>II. Automated winding</a:t>
            </a:r>
            <a:endParaRPr lang="de-CH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638009-F37D-9B06-6148-C3FEA3AA0018}"/>
              </a:ext>
            </a:extLst>
          </p:cNvPr>
          <p:cNvSpPr txBox="1"/>
          <p:nvPr/>
        </p:nvSpPr>
        <p:spPr bwMode="auto">
          <a:xfrm>
            <a:off x="0" y="4056521"/>
            <a:ext cx="28839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/>
              <a:t>I. Coating </a:t>
            </a:r>
            <a:br>
              <a:rPr lang="en-US" sz="2000" b="1" dirty="0"/>
            </a:br>
            <a:r>
              <a:rPr lang="en-US" sz="2000" b="1" dirty="0"/>
              <a:t>Partial Insulation (PVB)</a:t>
            </a:r>
            <a:endParaRPr lang="de-CH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70D894-F071-E9B0-203B-5B2806840E3E}"/>
              </a:ext>
            </a:extLst>
          </p:cNvPr>
          <p:cNvSpPr txBox="1"/>
          <p:nvPr/>
        </p:nvSpPr>
        <p:spPr bwMode="auto">
          <a:xfrm>
            <a:off x="6089169" y="3695971"/>
            <a:ext cx="25755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/>
              <a:t>III. Curing / Tuning of</a:t>
            </a:r>
            <a:br>
              <a:rPr lang="en-US" sz="2000" b="1" dirty="0"/>
            </a:br>
            <a:r>
              <a:rPr lang="en-US" sz="2000" b="1" dirty="0"/>
              <a:t>Contact Resistance</a:t>
            </a:r>
            <a:endParaRPr lang="de-CH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2BC547-60A4-1B69-8590-56784B6DBFEC}"/>
              </a:ext>
            </a:extLst>
          </p:cNvPr>
          <p:cNvSpPr txBox="1"/>
          <p:nvPr/>
        </p:nvSpPr>
        <p:spPr bwMode="auto">
          <a:xfrm>
            <a:off x="9423003" y="6284559"/>
            <a:ext cx="2463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/>
              <a:t>IV. Impregnation</a:t>
            </a:r>
            <a:endParaRPr lang="de-CH" sz="2000" b="1" dirty="0"/>
          </a:p>
        </p:txBody>
      </p:sp>
      <p:pic>
        <p:nvPicPr>
          <p:cNvPr id="23" name="Picture 22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6F8F7112-E801-7E9B-7716-67CBCD7717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7" t="13325" r="10208"/>
          <a:stretch/>
        </p:blipFill>
        <p:spPr>
          <a:xfrm>
            <a:off x="5858077" y="855197"/>
            <a:ext cx="2992969" cy="265235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33F3944-D32E-C15C-191A-CF1BA13DF122}"/>
              </a:ext>
            </a:extLst>
          </p:cNvPr>
          <p:cNvSpPr txBox="1"/>
          <p:nvPr/>
        </p:nvSpPr>
        <p:spPr bwMode="auto">
          <a:xfrm>
            <a:off x="5858077" y="3542058"/>
            <a:ext cx="280660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800" dirty="0"/>
              <a:t>In-situ measure and control  of coil resistance while baking</a:t>
            </a:r>
            <a:endParaRPr lang="de-CH" sz="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FE7D7FB-0A27-E465-E144-2DF05B742CA8}"/>
              </a:ext>
            </a:extLst>
          </p:cNvPr>
          <p:cNvSpPr txBox="1"/>
          <p:nvPr/>
        </p:nvSpPr>
        <p:spPr bwMode="auto">
          <a:xfrm>
            <a:off x="3036022" y="3542058"/>
            <a:ext cx="22732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800" dirty="0"/>
              <a:t>1 coil per day </a:t>
            </a:r>
            <a:endParaRPr lang="de-CH" sz="8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1B9511-419A-8920-8FFC-5D4C881A33EA}"/>
              </a:ext>
            </a:extLst>
          </p:cNvPr>
          <p:cNvSpPr txBox="1"/>
          <p:nvPr/>
        </p:nvSpPr>
        <p:spPr bwMode="auto">
          <a:xfrm>
            <a:off x="273180" y="4739635"/>
            <a:ext cx="22732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800" dirty="0"/>
              <a:t>Developed by Andre Brem, Matteo Crescenti :</a:t>
            </a:r>
          </a:p>
          <a:p>
            <a:r>
              <a:rPr lang="en-US" sz="800" dirty="0"/>
              <a:t> “</a:t>
            </a:r>
            <a:r>
              <a:rPr lang="en-US" sz="800" i="1" dirty="0"/>
              <a:t>Filled thermoplastic based coating for tailored</a:t>
            </a:r>
            <a:br>
              <a:rPr lang="en-US" sz="800" dirty="0"/>
            </a:br>
            <a:r>
              <a:rPr lang="en-US" sz="800" i="1" dirty="0"/>
              <a:t>contact resistance in HTS coils “ - </a:t>
            </a:r>
            <a:endParaRPr lang="en-US" sz="800" dirty="0"/>
          </a:p>
          <a:p>
            <a:r>
              <a:rPr lang="en-US" sz="800" dirty="0"/>
              <a:t>Submitted conference paper at IEEE TAS </a:t>
            </a:r>
          </a:p>
          <a:p>
            <a:pPr algn="ctr">
              <a:defRPr/>
            </a:pPr>
            <a:endParaRPr lang="de-CH" sz="800" dirty="0"/>
          </a:p>
        </p:txBody>
      </p:sp>
      <p:pic>
        <p:nvPicPr>
          <p:cNvPr id="40" name="Picture 39" descr="Close-up of a brown and white surface&#10;&#10;AI-generated content may be incorrect.">
            <a:extLst>
              <a:ext uri="{FF2B5EF4-FFF2-40B4-BE49-F238E27FC236}">
                <a16:creationId xmlns:a16="http://schemas.microsoft.com/office/drawing/2014/main" id="{25CA9F01-A63B-5690-C4D8-9906D7A3E4D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106" y="4448423"/>
            <a:ext cx="2992969" cy="22447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3D9A9E-5119-17D2-B195-26C778FD43B7}"/>
              </a:ext>
            </a:extLst>
          </p:cNvPr>
          <p:cNvSpPr txBox="1"/>
          <p:nvPr/>
        </p:nvSpPr>
        <p:spPr bwMode="auto">
          <a:xfrm>
            <a:off x="9310810" y="3593439"/>
            <a:ext cx="2463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/>
              <a:t>IV. Assembly</a:t>
            </a:r>
            <a:endParaRPr lang="de-CH" sz="2000" b="1" dirty="0"/>
          </a:p>
        </p:txBody>
      </p:sp>
      <p:pic>
        <p:nvPicPr>
          <p:cNvPr id="6" name="Picture 7" descr="A red and white machine with white wires&#10;&#10;AI-generated content may be incorrect.">
            <a:extLst>
              <a:ext uri="{FF2B5EF4-FFF2-40B4-BE49-F238E27FC236}">
                <a16:creationId xmlns:a16="http://schemas.microsoft.com/office/drawing/2014/main" id="{152C6829-E1B3-D273-EC0D-CCD09AFA1FA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07" t="3333" r="-407" b="30145"/>
          <a:stretch>
            <a:fillRect/>
          </a:stretch>
        </p:blipFill>
        <p:spPr bwMode="auto">
          <a:xfrm>
            <a:off x="9310810" y="4003747"/>
            <a:ext cx="2571481" cy="2280812"/>
          </a:xfrm>
          <a:prstGeom prst="rect">
            <a:avLst/>
          </a:prstGeom>
        </p:spPr>
      </p:pic>
      <p:pic>
        <p:nvPicPr>
          <p:cNvPr id="8" name="Picture 7" descr="Close-up of a metal piece&#10;&#10;AI-generated content may be incorrect.">
            <a:extLst>
              <a:ext uri="{FF2B5EF4-FFF2-40B4-BE49-F238E27FC236}">
                <a16:creationId xmlns:a16="http://schemas.microsoft.com/office/drawing/2014/main" id="{D9D784CC-D33E-37CB-1FD1-9C80127A99D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6" t="10741" b="28148"/>
          <a:stretch/>
        </p:blipFill>
        <p:spPr bwMode="auto">
          <a:xfrm>
            <a:off x="319488" y="5383591"/>
            <a:ext cx="2162754" cy="1309558"/>
          </a:xfrm>
          <a:prstGeom prst="rect">
            <a:avLst/>
          </a:prstGeom>
        </p:spPr>
      </p:pic>
      <p:pic>
        <p:nvPicPr>
          <p:cNvPr id="10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id="{708E3905-D2CD-4D51-EA98-9751F752F3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FB28AA0-7093-6219-3D37-4FA7111805B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28981" r="53800" b="11204"/>
          <a:stretch>
            <a:fillRect/>
          </a:stretch>
        </p:blipFill>
        <p:spPr bwMode="auto">
          <a:xfrm rot="5400000">
            <a:off x="9276423" y="893619"/>
            <a:ext cx="2652357" cy="257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585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DF3D-E297-9768-87D4-6FD7EB6F0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HTS4: CT Subscale Performance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882C1-09FF-9E3E-2A39-86394EF3B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BF35E-A692-CDE0-C2D1-A1148D291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3D390-53F6-E105-991A-0FDA46086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31</a:t>
            </a:fld>
            <a:endParaRPr lang="en-GB" noProof="0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A36B1AF0-22EF-E22A-C532-9391F7C2A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13385" t="5168" b="5543"/>
          <a:stretch/>
        </p:blipFill>
        <p:spPr bwMode="auto">
          <a:xfrm>
            <a:off x="5694679" y="1318280"/>
            <a:ext cx="3124200" cy="2415520"/>
          </a:xfrm>
          <a:prstGeom prst="rect">
            <a:avLst/>
          </a:prstGeom>
          <a:noFill/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6DCDBFF-F8E5-E753-4494-21983A2D30D1}"/>
              </a:ext>
            </a:extLst>
          </p:cNvPr>
          <p:cNvGrpSpPr/>
          <p:nvPr/>
        </p:nvGrpSpPr>
        <p:grpSpPr>
          <a:xfrm>
            <a:off x="1046957" y="1085692"/>
            <a:ext cx="3982244" cy="2986683"/>
            <a:chOff x="869156" y="1752600"/>
            <a:chExt cx="5226844" cy="3920133"/>
          </a:xfrm>
        </p:grpSpPr>
        <p:pic>
          <p:nvPicPr>
            <p:cNvPr id="7" name="Picture 6" descr="A graph of a graph showing a normal current&#10;&#10;AI-generated content may be incorrect.">
              <a:extLst>
                <a:ext uri="{FF2B5EF4-FFF2-40B4-BE49-F238E27FC236}">
                  <a16:creationId xmlns:a16="http://schemas.microsoft.com/office/drawing/2014/main" id="{0A935D6E-87EE-B97C-4CA8-88C9716CF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9156" y="1752600"/>
              <a:ext cx="5226844" cy="392013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C71E344-411C-1950-C03F-D24DF07804BE}"/>
                </a:ext>
              </a:extLst>
            </p:cNvPr>
            <p:cNvSpPr txBox="1"/>
            <p:nvPr/>
          </p:nvSpPr>
          <p:spPr>
            <a:xfrm>
              <a:off x="5012267" y="2413000"/>
              <a:ext cx="609600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 err="1"/>
                <a:t>Ic</a:t>
              </a:r>
              <a:endParaRPr lang="en-US" sz="12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725F746-F3C5-1439-A21F-29EDFF9FC603}"/>
              </a:ext>
            </a:extLst>
          </p:cNvPr>
          <p:cNvSpPr txBox="1"/>
          <p:nvPr/>
        </p:nvSpPr>
        <p:spPr>
          <a:xfrm>
            <a:off x="6807742" y="4577117"/>
            <a:ext cx="4359527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CCT </a:t>
            </a:r>
            <a:r>
              <a:rPr lang="en-US" sz="2000" dirty="0" err="1"/>
              <a:t>sextupole</a:t>
            </a:r>
            <a:r>
              <a:rPr lang="en-US" sz="2000" dirty="0"/>
              <a:t> subscale cold </a:t>
            </a:r>
          </a:p>
          <a:p>
            <a:pPr algn="l"/>
            <a:r>
              <a:rPr lang="en-US" sz="2000" dirty="0"/>
              <a:t>performance test under way.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Nested </a:t>
            </a:r>
            <a:r>
              <a:rPr lang="en-US" sz="2000" dirty="0" err="1"/>
              <a:t>sextupole</a:t>
            </a:r>
            <a:r>
              <a:rPr lang="en-US" sz="2000" dirty="0"/>
              <a:t>/quadrupole magnets </a:t>
            </a:r>
            <a:br>
              <a:rPr lang="en-US" sz="2000" dirty="0"/>
            </a:br>
            <a:r>
              <a:rPr lang="en-US" sz="2000" dirty="0"/>
              <a:t>test in Q2/26.</a:t>
            </a:r>
          </a:p>
        </p:txBody>
      </p:sp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26E0889D-4680-C4B6-66F6-F3B0F14B3F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7026D3-8081-DA2B-0C2D-554C8D10004D}"/>
              </a:ext>
            </a:extLst>
          </p:cNvPr>
          <p:cNvSpPr/>
          <p:nvPr/>
        </p:nvSpPr>
        <p:spPr>
          <a:xfrm>
            <a:off x="1219200" y="3962438"/>
            <a:ext cx="4780452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Measurement performed by M. Duda and colleagues @ PSI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2" descr="Organisation Européenne pour la Recherche Nucléaire - CERN ...">
            <a:extLst>
              <a:ext uri="{FF2B5EF4-FFF2-40B4-BE49-F238E27FC236}">
                <a16:creationId xmlns:a16="http://schemas.microsoft.com/office/drawing/2014/main" id="{E4639659-DE41-F033-B7DF-1BD2D689E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8478" y="4595405"/>
            <a:ext cx="615553" cy="61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close-up of a machine&#10;&#10;AI-generated content may be incorrect.">
            <a:extLst>
              <a:ext uri="{FF2B5EF4-FFF2-40B4-BE49-F238E27FC236}">
                <a16:creationId xmlns:a16="http://schemas.microsoft.com/office/drawing/2014/main" id="{0BF8CA24-4909-CD58-7CA4-E80148595A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577117"/>
            <a:ext cx="2209800" cy="1781711"/>
          </a:xfrm>
          <a:prstGeom prst="rect">
            <a:avLst/>
          </a:prstGeom>
        </p:spPr>
      </p:pic>
      <p:pic>
        <p:nvPicPr>
          <p:cNvPr id="17" name="Picture 16" descr="A blue and silver electric motor&#10;&#10;AI-generated content may be incorrect.">
            <a:extLst>
              <a:ext uri="{FF2B5EF4-FFF2-40B4-BE49-F238E27FC236}">
                <a16:creationId xmlns:a16="http://schemas.microsoft.com/office/drawing/2014/main" id="{A9E3912F-20AB-3156-EA08-A83C1EF0A8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81" y="4577117"/>
            <a:ext cx="2421039" cy="178171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638AAB-6CBA-0F9A-31E9-6F480D12EFB3}"/>
              </a:ext>
            </a:extLst>
          </p:cNvPr>
          <p:cNvSpPr txBox="1"/>
          <p:nvPr/>
        </p:nvSpPr>
        <p:spPr>
          <a:xfrm>
            <a:off x="9146655" y="3049574"/>
            <a:ext cx="282340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Expected </a:t>
            </a:r>
            <a:r>
              <a:rPr lang="en-US" sz="2000" dirty="0" err="1"/>
              <a:t>Ic</a:t>
            </a:r>
            <a:r>
              <a:rPr lang="en-US" sz="2000" dirty="0"/>
              <a:t> performance </a:t>
            </a:r>
            <a:br>
              <a:rPr lang="en-US" sz="2000" dirty="0"/>
            </a:br>
            <a:r>
              <a:rPr lang="en-US" sz="2000" dirty="0"/>
              <a:t>reached from 30 to 70 K</a:t>
            </a:r>
          </a:p>
        </p:txBody>
      </p:sp>
    </p:spTree>
    <p:extLst>
      <p:ext uri="{BB962C8B-B14F-4D97-AF65-F5344CB8AC3E}">
        <p14:creationId xmlns:p14="http://schemas.microsoft.com/office/powerpoint/2010/main" val="17090723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A40B5F-4446-4DA5-00C3-D460B0FC7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B8398F-1DD2-3938-C3EF-0AFBA84F3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428E8-1883-5895-3B5D-10C23380B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0D5A74-BF9C-B9CE-EB40-E162D7CB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072620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0CE38-42BD-FBD5-447C-55FDE13B5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CE8A4EF-84D2-5AD9-17F1-2E678DAFF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511765" cy="810444"/>
          </a:xfrm>
        </p:spPr>
        <p:txBody>
          <a:bodyPr/>
          <a:lstStyle/>
          <a:p>
            <a:r>
              <a:rPr lang="en-US" dirty="0"/>
              <a:t>LN</a:t>
            </a:r>
            <a:r>
              <a:rPr lang="en-US" baseline="-25000" dirty="0"/>
              <a:t>2 </a:t>
            </a:r>
            <a:r>
              <a:rPr lang="en-US" dirty="0"/>
              <a:t>Test Results: Co-winding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DD782D-F9EF-B68E-D93C-EF50492CB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B2B669-BA5A-E769-65B0-579DDA2A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9BFC87-4397-2AEA-56B2-667124112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33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159B3758-6238-5EFF-BC79-F69D3E165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1BB8554C-60D2-3723-B8E6-F1A079FE2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7DE29762-1874-D243-DAE8-D16F1DC5E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7780" y="2281240"/>
            <a:ext cx="3305619" cy="2452563"/>
          </a:xfrm>
        </p:spPr>
        <p:txBody>
          <a:bodyPr/>
          <a:lstStyle/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b="1" dirty="0">
                <a:solidFill>
                  <a:srgbClr val="FF0000"/>
                </a:solidFill>
              </a:rPr>
              <a:t>Difference</a:t>
            </a:r>
            <a:r>
              <a:rPr lang="en-US" sz="1500" dirty="0"/>
              <a:t> between SC and co-wound coils voltage &lt; 10 </a:t>
            </a:r>
            <a:r>
              <a:rPr lang="en-US" sz="1500" dirty="0" err="1"/>
              <a:t>uV</a:t>
            </a:r>
            <a:r>
              <a:rPr lang="en-US" sz="1500" dirty="0"/>
              <a:t> </a:t>
            </a:r>
          </a:p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This means that the </a:t>
            </a:r>
            <a:r>
              <a:rPr lang="en-US" sz="1500" b="1" dirty="0"/>
              <a:t>noise cancellation </a:t>
            </a:r>
            <a:r>
              <a:rPr lang="en-US" sz="1500" dirty="0"/>
              <a:t>is very effective.</a:t>
            </a:r>
          </a:p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This allows the use of very tight protection threshold voltage.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50B5EF-458E-7B52-05AD-449D4FAE8A2A}"/>
              </a:ext>
            </a:extLst>
          </p:cNvPr>
          <p:cNvSpPr/>
          <p:nvPr/>
        </p:nvSpPr>
        <p:spPr>
          <a:xfrm>
            <a:off x="3352800" y="6314487"/>
            <a:ext cx="373380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Measurement performed by M. Duda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graph showing a number of numbers&#10;&#10;AI-generated content may be incorrect.">
            <a:extLst>
              <a:ext uri="{FF2B5EF4-FFF2-40B4-BE49-F238E27FC236}">
                <a16:creationId xmlns:a16="http://schemas.microsoft.com/office/drawing/2014/main" id="{630861F5-58B9-C839-2DE6-52244EA01F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53" y="1075636"/>
            <a:ext cx="7511766" cy="502036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0F6830E-CEAC-950D-AF58-40CCA8FEAC37}"/>
              </a:ext>
            </a:extLst>
          </p:cNvPr>
          <p:cNvSpPr/>
          <p:nvPr/>
        </p:nvSpPr>
        <p:spPr>
          <a:xfrm>
            <a:off x="6019800" y="5059588"/>
            <a:ext cx="205740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>
                <a:solidFill>
                  <a:schemeClr val="tx1"/>
                </a:solidFill>
              </a:rPr>
              <a:t>V_diff</a:t>
            </a:r>
            <a:r>
              <a:rPr lang="en-US" sz="1200" dirty="0">
                <a:solidFill>
                  <a:schemeClr val="tx1"/>
                </a:solidFill>
              </a:rPr>
              <a:t> not filtered n this plot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9849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62B3D-F99E-279A-D273-F817F66D1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96DC6CD-48D8-7196-7930-09E86B97E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610475" cy="810444"/>
          </a:xfrm>
        </p:spPr>
        <p:txBody>
          <a:bodyPr/>
          <a:lstStyle/>
          <a:p>
            <a:r>
              <a:rPr lang="en-US" dirty="0"/>
              <a:t>Instrumentation &amp; Test Set-up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5A258A-2193-C1DB-06D3-CDB2470A4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3D055C-9280-9870-2433-A5687C405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DAF42-1B4B-7D6D-3DE0-7AAE06DE1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34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BD36F8C7-7907-1352-A974-53CA7F9BED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94AFA8D3-B908-C134-BB3F-E98A103B8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BA58D8-9791-42C4-BCE2-E31244BAB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88740"/>
            <a:ext cx="6446169" cy="243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7A57C57-9061-67AB-5C15-BFCFEEEC1EA1}"/>
              </a:ext>
            </a:extLst>
          </p:cNvPr>
          <p:cNvSpPr/>
          <p:nvPr/>
        </p:nvSpPr>
        <p:spPr>
          <a:xfrm>
            <a:off x="7721516" y="2041516"/>
            <a:ext cx="1018673" cy="160422"/>
          </a:xfrm>
          <a:prstGeom prst="rect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5622AE-21D6-EDAF-906A-3874A73389F2}"/>
              </a:ext>
            </a:extLst>
          </p:cNvPr>
          <p:cNvSpPr/>
          <p:nvPr/>
        </p:nvSpPr>
        <p:spPr>
          <a:xfrm>
            <a:off x="9026441" y="2041516"/>
            <a:ext cx="1018673" cy="160422"/>
          </a:xfrm>
          <a:prstGeom prst="rect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857B98-665B-4D0C-27EE-D91D5540181F}"/>
              </a:ext>
            </a:extLst>
          </p:cNvPr>
          <p:cNvSpPr/>
          <p:nvPr/>
        </p:nvSpPr>
        <p:spPr>
          <a:xfrm>
            <a:off x="9934825" y="2174021"/>
            <a:ext cx="691314" cy="160422"/>
          </a:xfrm>
          <a:prstGeom prst="rect">
            <a:avLst/>
          </a:prstGeom>
          <a:solidFill>
            <a:srgbClr val="FFC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4B47CE-5792-469B-A726-5A1DE5F18AB9}"/>
              </a:ext>
            </a:extLst>
          </p:cNvPr>
          <p:cNvSpPr/>
          <p:nvPr/>
        </p:nvSpPr>
        <p:spPr>
          <a:xfrm>
            <a:off x="8631905" y="2121727"/>
            <a:ext cx="502820" cy="160422"/>
          </a:xfrm>
          <a:prstGeom prst="rect">
            <a:avLst/>
          </a:prstGeom>
          <a:solidFill>
            <a:srgbClr val="FFC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495F1C-7CEF-BB7E-7D68-4BEBEB5C5241}"/>
              </a:ext>
            </a:extLst>
          </p:cNvPr>
          <p:cNvSpPr/>
          <p:nvPr/>
        </p:nvSpPr>
        <p:spPr>
          <a:xfrm>
            <a:off x="7149011" y="2174021"/>
            <a:ext cx="691314" cy="160422"/>
          </a:xfrm>
          <a:prstGeom prst="rect">
            <a:avLst/>
          </a:prstGeom>
          <a:solidFill>
            <a:srgbClr val="FFC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7A829-0398-C5D9-7659-400439893E96}"/>
              </a:ext>
            </a:extLst>
          </p:cNvPr>
          <p:cNvSpPr/>
          <p:nvPr/>
        </p:nvSpPr>
        <p:spPr>
          <a:xfrm>
            <a:off x="6545930" y="2016952"/>
            <a:ext cx="691314" cy="160422"/>
          </a:xfrm>
          <a:prstGeom prst="rect">
            <a:avLst/>
          </a:prstGeom>
          <a:solidFill>
            <a:schemeClr val="accent6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183207-E88B-F452-1BED-2C4DEF3028A5}"/>
              </a:ext>
            </a:extLst>
          </p:cNvPr>
          <p:cNvSpPr/>
          <p:nvPr/>
        </p:nvSpPr>
        <p:spPr>
          <a:xfrm>
            <a:off x="10489032" y="2027135"/>
            <a:ext cx="691314" cy="160422"/>
          </a:xfrm>
          <a:prstGeom prst="rect">
            <a:avLst/>
          </a:prstGeom>
          <a:solidFill>
            <a:schemeClr val="accent6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/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8E015F0E-487C-4986-1724-CEDBE2953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69" y="3785559"/>
            <a:ext cx="6324600" cy="2867196"/>
          </a:xfrm>
        </p:spPr>
        <p:txBody>
          <a:bodyPr/>
          <a:lstStyle/>
          <a:p>
            <a:pPr algn="just"/>
            <a:r>
              <a:rPr lang="en-US" sz="1600" dirty="0"/>
              <a:t>Main p</a:t>
            </a:r>
            <a:r>
              <a:rPr lang="en-150" sz="1600" dirty="0" err="1"/>
              <a:t>rotection</a:t>
            </a:r>
            <a:r>
              <a:rPr lang="en-150" sz="1600" dirty="0"/>
              <a:t>: </a:t>
            </a:r>
            <a:r>
              <a:rPr lang="en-150" sz="1600" dirty="0" err="1"/>
              <a:t>Ldi</a:t>
            </a:r>
            <a:r>
              <a:rPr lang="en-150" sz="1600" dirty="0"/>
              <a:t>/dt </a:t>
            </a:r>
            <a:r>
              <a:rPr lang="en-US" sz="1600" dirty="0"/>
              <a:t>removal </a:t>
            </a:r>
            <a:r>
              <a:rPr lang="en-150" sz="1600" dirty="0"/>
              <a:t>algorithm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150" sz="1600" b="1" dirty="0" err="1"/>
              <a:t>V_tot</a:t>
            </a:r>
            <a:r>
              <a:rPr lang="en-150" sz="1600" dirty="0"/>
              <a:t>: V_2LRS1_10-4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150" sz="1600" b="1" dirty="0"/>
              <a:t>Splices</a:t>
            </a:r>
            <a:r>
              <a:rPr lang="en-150" sz="1600" dirty="0"/>
              <a:t>: V_os1_4-5 and V_os2_11-10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150" sz="1600" b="1" dirty="0"/>
              <a:t>HTS leads</a:t>
            </a:r>
            <a:r>
              <a:rPr lang="en-150" sz="1600" dirty="0"/>
              <a:t>: V_c12.1_5-6 and V_c12.2_12-11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600" dirty="0"/>
          </a:p>
          <a:p>
            <a:pPr algn="just"/>
            <a:r>
              <a:rPr lang="en-US" sz="1600" dirty="0"/>
              <a:t>Backup protection: </a:t>
            </a:r>
            <a:r>
              <a:rPr lang="en-US" sz="1600" b="1" dirty="0">
                <a:solidFill>
                  <a:srgbClr val="FF0000"/>
                </a:solidFill>
              </a:rPr>
              <a:t>differential voltage between coils and co-wound</a:t>
            </a:r>
          </a:p>
          <a:p>
            <a:pPr algn="just"/>
            <a:endParaRPr lang="en-US" sz="600" dirty="0"/>
          </a:p>
          <a:p>
            <a:pPr algn="just"/>
            <a:r>
              <a:rPr lang="en-US" sz="1600" dirty="0"/>
              <a:t>Mechanical switch with </a:t>
            </a:r>
            <a:r>
              <a:rPr lang="en-US" sz="1600" b="1" dirty="0"/>
              <a:t>varistor</a:t>
            </a:r>
            <a:r>
              <a:rPr lang="en-US" sz="1600" dirty="0"/>
              <a:t>, connecting coils to </a:t>
            </a:r>
            <a:r>
              <a:rPr lang="en-US" sz="1600" b="1" dirty="0"/>
              <a:t>energy extraction</a:t>
            </a:r>
            <a:r>
              <a:rPr lang="en-US" sz="1600" dirty="0"/>
              <a:t>.</a:t>
            </a:r>
            <a:endParaRPr lang="en-150" sz="1600" dirty="0"/>
          </a:p>
        </p:txBody>
      </p:sp>
      <p:pic>
        <p:nvPicPr>
          <p:cNvPr id="21" name="Grafik 19">
            <a:extLst>
              <a:ext uri="{FF2B5EF4-FFF2-40B4-BE49-F238E27FC236}">
                <a16:creationId xmlns:a16="http://schemas.microsoft.com/office/drawing/2014/main" id="{8CECE9A6-A1B3-613C-85EC-F516B8BC3A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27" y="2696516"/>
            <a:ext cx="4522470" cy="202247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Legende: mit gebogener Linie 5">
            <a:extLst>
              <a:ext uri="{FF2B5EF4-FFF2-40B4-BE49-F238E27FC236}">
                <a16:creationId xmlns:a16="http://schemas.microsoft.com/office/drawing/2014/main" id="{63E845F6-8DFC-3A78-F8AE-2998140DFFCA}"/>
              </a:ext>
            </a:extLst>
          </p:cNvPr>
          <p:cNvSpPr/>
          <p:nvPr/>
        </p:nvSpPr>
        <p:spPr>
          <a:xfrm>
            <a:off x="1862972" y="5410506"/>
            <a:ext cx="1029335" cy="38798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310402"/>
              <a:gd name="adj6" fmla="val 80774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Support frame 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Legende: mit gebogener Linie 5">
            <a:extLst>
              <a:ext uri="{FF2B5EF4-FFF2-40B4-BE49-F238E27FC236}">
                <a16:creationId xmlns:a16="http://schemas.microsoft.com/office/drawing/2014/main" id="{D9F5F5AD-AEE9-C1EB-1359-D66E7E4E7DC9}"/>
              </a:ext>
            </a:extLst>
          </p:cNvPr>
          <p:cNvSpPr/>
          <p:nvPr/>
        </p:nvSpPr>
        <p:spPr>
          <a:xfrm>
            <a:off x="4303912" y="5072051"/>
            <a:ext cx="870585" cy="71183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203537"/>
              <a:gd name="adj6" fmla="val 17679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leads for powering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Legende: mit gebogener Linie 5">
            <a:extLst>
              <a:ext uri="{FF2B5EF4-FFF2-40B4-BE49-F238E27FC236}">
                <a16:creationId xmlns:a16="http://schemas.microsoft.com/office/drawing/2014/main" id="{78B2806E-FCE9-867C-2DC8-B29CA1563251}"/>
              </a:ext>
            </a:extLst>
          </p:cNvPr>
          <p:cNvSpPr/>
          <p:nvPr/>
        </p:nvSpPr>
        <p:spPr>
          <a:xfrm>
            <a:off x="827287" y="173068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65609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leads for powering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Legende: mit gebogener Linie 5">
            <a:extLst>
              <a:ext uri="{FF2B5EF4-FFF2-40B4-BE49-F238E27FC236}">
                <a16:creationId xmlns:a16="http://schemas.microsoft.com/office/drawing/2014/main" id="{09F70606-7D64-81DB-C724-C417851A0B36}"/>
              </a:ext>
            </a:extLst>
          </p:cNvPr>
          <p:cNvSpPr/>
          <p:nvPr/>
        </p:nvSpPr>
        <p:spPr>
          <a:xfrm>
            <a:off x="2216667" y="172941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20928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Cooling copper plates inner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Legende: mit gebogener Linie 5">
            <a:extLst>
              <a:ext uri="{FF2B5EF4-FFF2-40B4-BE49-F238E27FC236}">
                <a16:creationId xmlns:a16="http://schemas.microsoft.com/office/drawing/2014/main" id="{8A2FAB79-2EE5-D57E-9846-56FD1153DA1E}"/>
              </a:ext>
            </a:extLst>
          </p:cNvPr>
          <p:cNvSpPr/>
          <p:nvPr/>
        </p:nvSpPr>
        <p:spPr>
          <a:xfrm>
            <a:off x="3370462" y="169639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20928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outer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Legende: mit gebogener Linie 5">
            <a:extLst>
              <a:ext uri="{FF2B5EF4-FFF2-40B4-BE49-F238E27FC236}">
                <a16:creationId xmlns:a16="http://schemas.microsoft.com/office/drawing/2014/main" id="{9821CC8A-2666-73ED-AA0B-152534B27C43}"/>
              </a:ext>
            </a:extLst>
          </p:cNvPr>
          <p:cNvSpPr/>
          <p:nvPr/>
        </p:nvSpPr>
        <p:spPr>
          <a:xfrm>
            <a:off x="817127" y="5109516"/>
            <a:ext cx="870585" cy="711835"/>
          </a:xfrm>
          <a:prstGeom prst="borderCallout2">
            <a:avLst>
              <a:gd name="adj1" fmla="val -1205"/>
              <a:gd name="adj2" fmla="val 52205"/>
              <a:gd name="adj3" fmla="val -32498"/>
              <a:gd name="adj4" fmla="val 51743"/>
              <a:gd name="adj5" fmla="val -165001"/>
              <a:gd name="adj6" fmla="val 122255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Cooling copper plates inner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Legende: mit gebogener Linie 5">
            <a:extLst>
              <a:ext uri="{FF2B5EF4-FFF2-40B4-BE49-F238E27FC236}">
                <a16:creationId xmlns:a16="http://schemas.microsoft.com/office/drawing/2014/main" id="{8142BDF3-960C-1E55-D60A-D15F7E67A2E7}"/>
              </a:ext>
            </a:extLst>
          </p:cNvPr>
          <p:cNvSpPr/>
          <p:nvPr/>
        </p:nvSpPr>
        <p:spPr>
          <a:xfrm>
            <a:off x="3079632" y="5386376"/>
            <a:ext cx="1029335" cy="38798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422094"/>
              <a:gd name="adj6" fmla="val 12024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Clamping device of the coil pack 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7515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6E0D7-BBA5-B0C7-2D47-62C121B61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62D7C87-568F-DF58-EA3E-4792C3691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511765" cy="810444"/>
          </a:xfrm>
        </p:spPr>
        <p:txBody>
          <a:bodyPr/>
          <a:lstStyle/>
          <a:p>
            <a:r>
              <a:rPr lang="en-US" dirty="0"/>
              <a:t>Test Results – Day 1: parameters validation and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limit  1/2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BDFA94-36CC-84A9-213A-A969795D5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1E34C-E87F-00F1-D471-E6FD3F51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75F17-21CA-D2DD-CEC8-BDC1E46A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35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51A63992-E080-99CA-0113-EC375E59C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6F0C144-5411-1BE8-65B7-9E26493FF3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ED1848-C78B-2E92-E4B3-D89FC894D8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1260000"/>
            <a:ext cx="8820000" cy="484386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A981F565-50FC-EB1B-1C3E-C80FBF233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2600" y="1295400"/>
            <a:ext cx="2667000" cy="4644616"/>
          </a:xfrm>
        </p:spPr>
        <p:txBody>
          <a:bodyPr/>
          <a:lstStyle/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20 A, protection/ee verification x3</a:t>
            </a:r>
          </a:p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50 A with 1, 2, 5 and 10A/s</a:t>
            </a:r>
          </a:p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400 A with steps and ramp down with 10 A/s trip because of tight V threshold</a:t>
            </a:r>
          </a:p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b="1" dirty="0">
                <a:solidFill>
                  <a:schemeClr val="accent1"/>
                </a:solidFill>
              </a:rPr>
              <a:t>Ramp up to nominal current in steps</a:t>
            </a:r>
          </a:p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400 A with 10 A/s x3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4DB1A6-2091-6FB5-D9E3-8529DCF742B8}"/>
              </a:ext>
            </a:extLst>
          </p:cNvPr>
          <p:cNvSpPr/>
          <p:nvPr/>
        </p:nvSpPr>
        <p:spPr>
          <a:xfrm>
            <a:off x="6781800" y="1295400"/>
            <a:ext cx="2438400" cy="39624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C6F2C6-4752-3D33-DE96-9C357958B059}"/>
              </a:ext>
            </a:extLst>
          </p:cNvPr>
          <p:cNvCxnSpPr>
            <a:cxnSpLocks/>
          </p:cNvCxnSpPr>
          <p:nvPr/>
        </p:nvCxnSpPr>
        <p:spPr>
          <a:xfrm flipH="1">
            <a:off x="4038600" y="2209800"/>
            <a:ext cx="412606" cy="152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F124C5F-2245-8F4F-5D43-D5EBD58E2D53}"/>
              </a:ext>
            </a:extLst>
          </p:cNvPr>
          <p:cNvSpPr/>
          <p:nvPr/>
        </p:nvSpPr>
        <p:spPr>
          <a:xfrm>
            <a:off x="3352800" y="6314487"/>
            <a:ext cx="373380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Measurement performed by M. Duda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1040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0FB40-2113-AFDF-4992-8F2A9BEF6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4E6AC7C-57AF-9FD4-6101-E0CE36D86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511765" cy="810444"/>
          </a:xfrm>
        </p:spPr>
        <p:txBody>
          <a:bodyPr/>
          <a:lstStyle/>
          <a:p>
            <a:r>
              <a:rPr lang="en-US" dirty="0"/>
              <a:t>Test Results – Day 1: parameters validation and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limit  2/2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B57791-0FF6-4010-1F4B-DB22B0D3C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790457-CDA3-9288-24A6-F38D26685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61C42F-42F8-B592-777A-6A2F6E6D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36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8E74FC53-383B-5EA3-9312-222407E469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25F026D4-CF6D-A593-84C2-06EA325DA9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DBD1E9-5DD0-19DE-7F91-E2E9068666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1260000"/>
            <a:ext cx="8820000" cy="484386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11E00632-4D2E-70A1-169B-ED9830162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2600" y="1295400"/>
            <a:ext cx="2667000" cy="4644616"/>
          </a:xfrm>
        </p:spPr>
        <p:txBody>
          <a:bodyPr/>
          <a:lstStyle/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510 A with steps 1 A/s, </a:t>
            </a:r>
          </a:p>
          <a:p>
            <a:pPr algn="just">
              <a:spcBef>
                <a:spcPts val="800"/>
              </a:spcBef>
              <a:spcAft>
                <a:spcPts val="800"/>
              </a:spcAft>
            </a:pPr>
            <a:r>
              <a:rPr lang="en-US" sz="1500" b="1" dirty="0">
                <a:solidFill>
                  <a:schemeClr val="accent1"/>
                </a:solidFill>
              </a:rPr>
              <a:t>Ramp up to </a:t>
            </a:r>
            <a:r>
              <a:rPr lang="en-US" sz="1500" b="1" dirty="0" err="1">
                <a:solidFill>
                  <a:schemeClr val="accent1"/>
                </a:solidFill>
              </a:rPr>
              <a:t>Ic</a:t>
            </a:r>
            <a:r>
              <a:rPr lang="en-US" sz="1500" b="1" dirty="0">
                <a:solidFill>
                  <a:schemeClr val="accent1"/>
                </a:solidFill>
              </a:rPr>
              <a:t> in steps</a:t>
            </a:r>
            <a:endParaRPr lang="en-US" sz="1500" dirty="0"/>
          </a:p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b="1" dirty="0">
                <a:solidFill>
                  <a:schemeClr val="accent3"/>
                </a:solidFill>
              </a:rPr>
              <a:t>Trip</a:t>
            </a:r>
            <a:r>
              <a:rPr lang="en-US" sz="1500" dirty="0"/>
              <a:t> on ramp down with 5 A/s because of the </a:t>
            </a:r>
            <a:r>
              <a:rPr lang="en-US" sz="1500" b="1" dirty="0"/>
              <a:t>100 </a:t>
            </a:r>
            <a:r>
              <a:rPr lang="en-US" sz="1500" b="1" dirty="0" err="1"/>
              <a:t>uV</a:t>
            </a:r>
            <a:r>
              <a:rPr lang="en-US" sz="1500" b="1" dirty="0"/>
              <a:t> </a:t>
            </a:r>
            <a:r>
              <a:rPr lang="en-US" sz="1500" dirty="0"/>
              <a:t>threshold</a:t>
            </a:r>
          </a:p>
          <a:p>
            <a:pPr lvl="0"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510 A with steps        1 A/s verification, </a:t>
            </a:r>
            <a:r>
              <a:rPr lang="en-US" sz="1500" b="1" dirty="0">
                <a:solidFill>
                  <a:schemeClr val="accent6"/>
                </a:solidFill>
              </a:rPr>
              <a:t>ramp down      2 A/s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83373E-A83F-6D22-9513-8AB6CFAB96EC}"/>
              </a:ext>
            </a:extLst>
          </p:cNvPr>
          <p:cNvSpPr/>
          <p:nvPr/>
        </p:nvSpPr>
        <p:spPr>
          <a:xfrm>
            <a:off x="1295400" y="1295400"/>
            <a:ext cx="4680000" cy="39624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8B4413A-5991-0495-8A07-6C1DA35A4031}"/>
              </a:ext>
            </a:extLst>
          </p:cNvPr>
          <p:cNvCxnSpPr>
            <a:cxnSpLocks/>
          </p:cNvCxnSpPr>
          <p:nvPr/>
        </p:nvCxnSpPr>
        <p:spPr>
          <a:xfrm flipH="1">
            <a:off x="7086600" y="1389446"/>
            <a:ext cx="366701" cy="89655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23D80E1-4CEA-C978-3196-945B2CDA71C4}"/>
              </a:ext>
            </a:extLst>
          </p:cNvPr>
          <p:cNvCxnSpPr>
            <a:cxnSpLocks/>
          </p:cNvCxnSpPr>
          <p:nvPr/>
        </p:nvCxnSpPr>
        <p:spPr>
          <a:xfrm flipH="1">
            <a:off x="8207089" y="1389446"/>
            <a:ext cx="357412" cy="89655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7E67E3B-0990-FBAB-870C-B94EA2E07F75}"/>
              </a:ext>
            </a:extLst>
          </p:cNvPr>
          <p:cNvCxnSpPr>
            <a:cxnSpLocks/>
          </p:cNvCxnSpPr>
          <p:nvPr/>
        </p:nvCxnSpPr>
        <p:spPr>
          <a:xfrm>
            <a:off x="8686800" y="1476000"/>
            <a:ext cx="487490" cy="3780000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E05E836-925E-F251-CA58-BB333F8B9C2A}"/>
              </a:ext>
            </a:extLst>
          </p:cNvPr>
          <p:cNvCxnSpPr>
            <a:cxnSpLocks/>
          </p:cNvCxnSpPr>
          <p:nvPr/>
        </p:nvCxnSpPr>
        <p:spPr>
          <a:xfrm>
            <a:off x="7696200" y="1447800"/>
            <a:ext cx="0" cy="378000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6B9C07C9-3099-84BE-69BE-DFA2AB93E521}"/>
              </a:ext>
            </a:extLst>
          </p:cNvPr>
          <p:cNvSpPr/>
          <p:nvPr/>
        </p:nvSpPr>
        <p:spPr>
          <a:xfrm>
            <a:off x="3352800" y="6314487"/>
            <a:ext cx="373380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Measurement performed by M. Duda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062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C538F-B256-1729-0213-D5C2699B8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84F1E3A-24D5-3359-93D4-5B00D3A30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511765" cy="810444"/>
          </a:xfrm>
        </p:spPr>
        <p:txBody>
          <a:bodyPr/>
          <a:lstStyle/>
          <a:p>
            <a:r>
              <a:rPr lang="en-US" dirty="0"/>
              <a:t>Test Results – Day 2: powering to nominal current and </a:t>
            </a:r>
            <a:r>
              <a:rPr lang="en-US" dirty="0" err="1"/>
              <a:t>Ic</a:t>
            </a:r>
            <a:r>
              <a:rPr lang="en-US" dirty="0"/>
              <a:t> limit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95B3BE-0D59-B20B-D30A-C990EEA32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858C84-80A1-FE5C-3195-5848B8010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6E0B65-D9A4-E37C-D6FF-7B33BBA8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37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3875E5E3-DA16-BB41-4F65-EDE748CBB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CC5B668C-92A3-05D9-4559-A904201659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A9BEB6-07F6-7E3F-28A8-A6D60D2612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1260000"/>
            <a:ext cx="8820000" cy="484386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ontent Placeholder 14">
            <a:extLst>
              <a:ext uri="{FF2B5EF4-FFF2-40B4-BE49-F238E27FC236}">
                <a16:creationId xmlns:a16="http://schemas.microsoft.com/office/drawing/2014/main" id="{1565F247-9D21-FFC5-6098-490BEE7F9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2600" y="1295400"/>
            <a:ext cx="2667000" cy="4644616"/>
          </a:xfrm>
        </p:spPr>
        <p:txBody>
          <a:bodyPr/>
          <a:lstStyle/>
          <a:p>
            <a:pPr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400 A with 5 A/s 30 s plateaus x5, </a:t>
            </a:r>
            <a:r>
              <a:rPr lang="en-US" sz="1500" b="1" dirty="0">
                <a:solidFill>
                  <a:schemeClr val="accent3"/>
                </a:solidFill>
              </a:rPr>
              <a:t>trip</a:t>
            </a:r>
            <a:r>
              <a:rPr lang="en-US" sz="1500" dirty="0"/>
              <a:t> on ramp down because of small threshold of </a:t>
            </a:r>
            <a:r>
              <a:rPr lang="en-US" sz="1500" b="1" dirty="0"/>
              <a:t>100 </a:t>
            </a:r>
            <a:r>
              <a:rPr lang="en-US" sz="1500" b="1" dirty="0" err="1"/>
              <a:t>uV</a:t>
            </a:r>
            <a:endParaRPr lang="en-US" sz="1500" b="1" dirty="0"/>
          </a:p>
          <a:p>
            <a:pPr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400 A with 5 A/s 30 s plateaus x5</a:t>
            </a:r>
          </a:p>
          <a:p>
            <a:pPr algn="just">
              <a:spcBef>
                <a:spcPts val="800"/>
              </a:spcBef>
              <a:spcAft>
                <a:spcPts val="800"/>
              </a:spcAft>
            </a:pPr>
            <a:r>
              <a:rPr lang="en-US" sz="1500" dirty="0"/>
              <a:t>powering to 510 A with steps       1 A/s, </a:t>
            </a:r>
            <a:r>
              <a:rPr lang="en-US" sz="1500" dirty="0" err="1"/>
              <a:t>I_max</a:t>
            </a:r>
            <a:r>
              <a:rPr lang="en-US" sz="1500" dirty="0"/>
              <a:t> verification</a:t>
            </a:r>
          </a:p>
          <a:p>
            <a:endParaRPr lang="en-US" sz="1800" dirty="0"/>
          </a:p>
          <a:p>
            <a:endParaRPr lang="en-US" sz="18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67C5CE6-0073-813F-9928-D30773BD4067}"/>
              </a:ext>
            </a:extLst>
          </p:cNvPr>
          <p:cNvCxnSpPr>
            <a:cxnSpLocks/>
          </p:cNvCxnSpPr>
          <p:nvPr/>
        </p:nvCxnSpPr>
        <p:spPr>
          <a:xfrm>
            <a:off x="2209800" y="2209800"/>
            <a:ext cx="0" cy="301800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020C45E7-8C4F-39B4-97E6-D0C0AC3E2ED1}"/>
              </a:ext>
            </a:extLst>
          </p:cNvPr>
          <p:cNvSpPr/>
          <p:nvPr/>
        </p:nvSpPr>
        <p:spPr>
          <a:xfrm>
            <a:off x="3352800" y="6314487"/>
            <a:ext cx="373380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Measurement performed by M. Duda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194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7606D8-FCA8-C424-1F62-5D8FC12AB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5C2C75-7DCA-50AA-ED7B-870345AC8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65FDCC-9566-B763-1407-5F98D53DC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80BA41-2D44-4772-BB12-1DC5EA36A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C9AA0-0BEB-88AB-B293-76023D953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1115675" cy="4729302"/>
          </a:xfrm>
        </p:spPr>
        <p:txBody>
          <a:bodyPr/>
          <a:lstStyle/>
          <a:p>
            <a:r>
              <a:rPr lang="en-US" dirty="0"/>
              <a:t>Fastest route to </a:t>
            </a:r>
            <a:r>
              <a:rPr lang="en-US" b="1" dirty="0"/>
              <a:t>contribute…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186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244D1B2-05A9-4FB0-C6F9-630DE44D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contribute…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E0EDF8-CE94-E5CF-27D1-4C9E2BA32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/>
                </a:solidFill>
              </a:rPr>
              <a:t>PSI</a:t>
            </a:r>
            <a:r>
              <a:rPr lang="en-US" dirty="0"/>
              <a:t> common coil magnet: stack of tapes based insulated cable</a:t>
            </a:r>
          </a:p>
          <a:p>
            <a:r>
              <a:rPr lang="en-US" dirty="0"/>
              <a:t>	+ soldered stack</a:t>
            </a:r>
          </a:p>
          <a:p>
            <a:r>
              <a:rPr lang="en-US" dirty="0"/>
              <a:t>	+ stress-management</a:t>
            </a:r>
          </a:p>
          <a:p>
            <a:r>
              <a:rPr lang="en-US" dirty="0"/>
              <a:t>	+ impregnated coils</a:t>
            </a:r>
          </a:p>
          <a:p>
            <a:r>
              <a:rPr lang="en-US" dirty="0"/>
              <a:t>	+ co-winding for noise cancellation </a:t>
            </a:r>
          </a:p>
          <a:p>
            <a:r>
              <a:rPr lang="en-US" dirty="0"/>
              <a:t>	+ auxiliary coils for protection studies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83DDDE-8250-5C65-9E81-3EAB427C8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F46683-F941-E13E-288D-5212152DA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489B07-3FD1-29FD-71C0-F4EB2445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id="{EAFEE58C-E819-69F9-490A-E476D7C029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AA09F5D3-9830-419B-55D0-BF86D8C2D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745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37BF7-B680-E23F-9835-11733D74D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344E0A7-4BB5-7BD7-34AE-FFB971B25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contribute…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527E21-28CD-0BD6-3634-10308059E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/>
                </a:solidFill>
              </a:rPr>
              <a:t>PSI</a:t>
            </a:r>
            <a:r>
              <a:rPr lang="en-US" dirty="0"/>
              <a:t> common coil magnet: stack of tapes based insulated cable</a:t>
            </a:r>
          </a:p>
          <a:p>
            <a:r>
              <a:rPr lang="en-US" dirty="0"/>
              <a:t>+ soldered stack</a:t>
            </a:r>
          </a:p>
          <a:p>
            <a:r>
              <a:rPr lang="en-US" dirty="0">
                <a:solidFill>
                  <a:schemeClr val="accent4"/>
                </a:solidFill>
              </a:rPr>
              <a:t>	&gt; reproducibility (thermal and electric contact resistance)</a:t>
            </a:r>
          </a:p>
          <a:p>
            <a:r>
              <a:rPr lang="en-US" dirty="0">
                <a:solidFill>
                  <a:schemeClr val="accent4"/>
                </a:solidFill>
              </a:rPr>
              <a:t>	&gt; mechanical stability</a:t>
            </a:r>
          </a:p>
          <a:p>
            <a:r>
              <a:rPr lang="en-US" dirty="0"/>
              <a:t>+ stress-management</a:t>
            </a:r>
          </a:p>
          <a:p>
            <a:r>
              <a:rPr lang="en-US" dirty="0"/>
              <a:t>+ impregnated coils</a:t>
            </a:r>
          </a:p>
          <a:p>
            <a:r>
              <a:rPr lang="en-US" dirty="0">
                <a:solidFill>
                  <a:schemeClr val="accent4"/>
                </a:solidFill>
              </a:rPr>
              <a:t>	&gt; enhanced mechanical robustness</a:t>
            </a:r>
          </a:p>
          <a:p>
            <a:r>
              <a:rPr lang="en-US" dirty="0"/>
              <a:t>+ co-winding for noise cancellation </a:t>
            </a:r>
          </a:p>
          <a:p>
            <a:r>
              <a:rPr lang="en-US" dirty="0">
                <a:solidFill>
                  <a:schemeClr val="accent4"/>
                </a:solidFill>
              </a:rPr>
              <a:t>	&gt; detection with lower threshold</a:t>
            </a:r>
          </a:p>
          <a:p>
            <a:r>
              <a:rPr lang="en-US" dirty="0"/>
              <a:t>+ auxiliary coils for protection studies</a:t>
            </a:r>
          </a:p>
          <a:p>
            <a:r>
              <a:rPr lang="en-US" dirty="0">
                <a:solidFill>
                  <a:schemeClr val="accent4"/>
                </a:solidFill>
              </a:rPr>
              <a:t>	&gt; try out protection methods</a:t>
            </a:r>
          </a:p>
          <a:p>
            <a:endParaRPr lang="en-US" dirty="0">
              <a:solidFill>
                <a:schemeClr val="accent4"/>
              </a:solidFill>
            </a:endParaRPr>
          </a:p>
          <a:p>
            <a:r>
              <a:rPr lang="en-US" b="1" dirty="0">
                <a:solidFill>
                  <a:schemeClr val="accent1"/>
                </a:solidFill>
              </a:rPr>
              <a:t>CERN</a:t>
            </a:r>
            <a:r>
              <a:rPr lang="en-US" dirty="0"/>
              <a:t> common coil magnet: dry stack of tapes based insulated cable</a:t>
            </a:r>
            <a:endParaRPr lang="en-US" dirty="0">
              <a:solidFill>
                <a:schemeClr val="accent4"/>
              </a:solidFill>
            </a:endParaRPr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7EE86E-B01B-5E89-BA6C-558A1300F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0549F7-A7EB-4512-3C3A-2D756C128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E6C611-9C9C-183C-DECF-FB28ECB90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id="{9CE125B8-666B-DE58-A5BA-4AE6EAE33A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85B546FE-F8D8-DA5B-6902-A7AF166EC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sp>
        <p:nvSpPr>
          <p:cNvPr id="9" name="TextBox 36">
            <a:extLst>
              <a:ext uri="{FF2B5EF4-FFF2-40B4-BE49-F238E27FC236}">
                <a16:creationId xmlns:a16="http://schemas.microsoft.com/office/drawing/2014/main" id="{9D0BB308-70BA-50FF-C7A2-5B4AEB9824C9}"/>
              </a:ext>
            </a:extLst>
          </p:cNvPr>
          <p:cNvSpPr txBox="1"/>
          <p:nvPr/>
        </p:nvSpPr>
        <p:spPr>
          <a:xfrm>
            <a:off x="4495800" y="6348871"/>
            <a:ext cx="6368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accent1"/>
                </a:solidFill>
              </a:rPr>
              <a:t>A. Ballarino, A. </a:t>
            </a:r>
            <a:r>
              <a:rPr lang="en-US" sz="1200" b="1" dirty="0" err="1">
                <a:solidFill>
                  <a:schemeClr val="accent1"/>
                </a:solidFill>
              </a:rPr>
              <a:t>Baskys</a:t>
            </a:r>
            <a:r>
              <a:rPr lang="en-US" sz="1200" b="1" dirty="0">
                <a:solidFill>
                  <a:schemeClr val="accent1"/>
                </a:solidFill>
              </a:rPr>
              <a:t> et al, https://</a:t>
            </a:r>
            <a:r>
              <a:rPr lang="en-US" sz="1200" b="1" dirty="0" err="1">
                <a:solidFill>
                  <a:schemeClr val="accent1"/>
                </a:solidFill>
              </a:rPr>
              <a:t>indico.cern.ch</a:t>
            </a:r>
            <a:r>
              <a:rPr lang="en-US" sz="1200" b="1" dirty="0">
                <a:solidFill>
                  <a:schemeClr val="accent1"/>
                </a:solidFill>
              </a:rPr>
              <a:t>/event/1565580/</a:t>
            </a:r>
          </a:p>
        </p:txBody>
      </p:sp>
    </p:spTree>
    <p:extLst>
      <p:ext uri="{BB962C8B-B14F-4D97-AF65-F5344CB8AC3E}">
        <p14:creationId xmlns:p14="http://schemas.microsoft.com/office/powerpoint/2010/main" val="420352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FE0A8A-4FC0-89B8-6E72-233EA6A9D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E6BBDF-E83C-DA7D-891F-16D9B3323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9CB633-D9C0-B566-5CBC-260B400CA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63F2E-20E0-9F26-323A-BAF468E08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1618BCD-01CA-D806-706B-214EEC40C9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1115675" cy="4729302"/>
          </a:xfrm>
        </p:spPr>
        <p:txBody>
          <a:bodyPr/>
          <a:lstStyle/>
          <a:p>
            <a:r>
              <a:rPr lang="en-US" dirty="0"/>
              <a:t>REBCO Subscale 1 - RS1</a:t>
            </a:r>
          </a:p>
          <a:p>
            <a:endParaRPr lang="en-US" dirty="0"/>
          </a:p>
        </p:txBody>
      </p:sp>
      <p:pic>
        <p:nvPicPr>
          <p:cNvPr id="5" name="Grafik 19">
            <a:extLst>
              <a:ext uri="{FF2B5EF4-FFF2-40B4-BE49-F238E27FC236}">
                <a16:creationId xmlns:a16="http://schemas.microsoft.com/office/drawing/2014/main" id="{B4696CFD-2C3D-8F82-BBFE-2F247E8E87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8" t="5872" r="28716"/>
          <a:stretch>
            <a:fillRect/>
          </a:stretch>
        </p:blipFill>
        <p:spPr bwMode="auto">
          <a:xfrm rot="16200000">
            <a:off x="2655040" y="1469285"/>
            <a:ext cx="1752601" cy="5672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4069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3278D-3294-77BC-9A5F-0FF5CA21F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F635E8E-4A3E-9F32-487D-3B74D2DCE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610475" cy="810444"/>
          </a:xfrm>
        </p:spPr>
        <p:txBody>
          <a:bodyPr/>
          <a:lstStyle/>
          <a:p>
            <a:r>
              <a:rPr lang="en-US" dirty="0" err="1"/>
              <a:t>ReBCO</a:t>
            </a:r>
            <a:r>
              <a:rPr lang="en-US" dirty="0"/>
              <a:t> Subscale magnet 1 - RS1 - Cable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792FC8-F485-CF97-3CEC-FB088F14E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9F4652-1CA8-5F7A-B12E-8624D3E2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32ADA-FE8A-5334-63FA-1E584B6BE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41654581-F6CC-7AAB-30A1-0B3347A82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74D4C440-178F-F9EE-6BEC-D305F64F7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7" name="Grafik 1">
            <a:extLst>
              <a:ext uri="{FF2B5EF4-FFF2-40B4-BE49-F238E27FC236}">
                <a16:creationId xmlns:a16="http://schemas.microsoft.com/office/drawing/2014/main" id="{A83291EA-C02F-E86D-2774-91BC5E1747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250" y="1617996"/>
            <a:ext cx="2514600" cy="2040669"/>
          </a:xfrm>
          <a:prstGeom prst="rect">
            <a:avLst/>
          </a:prstGeom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29B0AAB0-58F8-9522-4025-5F15D565C0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655780"/>
              </p:ext>
            </p:extLst>
          </p:nvPr>
        </p:nvGraphicFramePr>
        <p:xfrm>
          <a:off x="609600" y="1319601"/>
          <a:ext cx="4263343" cy="48178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3174">
                  <a:extLst>
                    <a:ext uri="{9D8B030D-6E8A-4147-A177-3AD203B41FA5}">
                      <a16:colId xmlns:a16="http://schemas.microsoft.com/office/drawing/2014/main" val="3458145043"/>
                    </a:ext>
                  </a:extLst>
                </a:gridCol>
                <a:gridCol w="1369721">
                  <a:extLst>
                    <a:ext uri="{9D8B030D-6E8A-4147-A177-3AD203B41FA5}">
                      <a16:colId xmlns:a16="http://schemas.microsoft.com/office/drawing/2014/main" val="2995612009"/>
                    </a:ext>
                  </a:extLst>
                </a:gridCol>
                <a:gridCol w="910448">
                  <a:extLst>
                    <a:ext uri="{9D8B030D-6E8A-4147-A177-3AD203B41FA5}">
                      <a16:colId xmlns:a16="http://schemas.microsoft.com/office/drawing/2014/main" val="886230809"/>
                    </a:ext>
                  </a:extLst>
                </a:gridCol>
              </a:tblGrid>
              <a:tr h="3571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Parameter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Value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Unit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4461428"/>
                  </a:ext>
                </a:extLst>
              </a:tr>
              <a:tr h="4617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 err="1">
                          <a:effectLst/>
                        </a:rPr>
                        <a:t>ReBCO</a:t>
                      </a:r>
                      <a:r>
                        <a:rPr lang="en-US" sz="1400" kern="100" dirty="0">
                          <a:effectLst/>
                        </a:rPr>
                        <a:t> tape width</a:t>
                      </a:r>
                      <a:endParaRPr lang="en-US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</a:rPr>
                        <a:t>4</a:t>
                      </a:r>
                      <a:endParaRPr lang="en-US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mm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8668664"/>
                  </a:ext>
                </a:extLst>
              </a:tr>
              <a:tr h="5670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Tape type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</a:rPr>
                        <a:t>Face-to-face (F2F) pre-tined </a:t>
                      </a:r>
                      <a:endParaRPr lang="en-US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3350480"/>
                  </a:ext>
                </a:extLst>
              </a:tr>
              <a:tr h="4617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Tape manufacturer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</a:rPr>
                        <a:t>Faraday Factor</a:t>
                      </a:r>
                      <a:endParaRPr lang="en-US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350942"/>
                  </a:ext>
                </a:extLst>
              </a:tr>
              <a:tr h="5670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Number of F2F tapes per turn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</a:rPr>
                        <a:t>4</a:t>
                      </a:r>
                      <a:endParaRPr lang="en-US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7184390"/>
                  </a:ext>
                </a:extLst>
              </a:tr>
              <a:tr h="5045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Copper tape dimensions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</a:rPr>
                        <a:t>4 x 0.15</a:t>
                      </a:r>
                      <a:endParaRPr lang="en-US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mm x mm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8864321"/>
                  </a:ext>
                </a:extLst>
              </a:tr>
              <a:tr h="6985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Number of copper tapes per turn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5460099"/>
                  </a:ext>
                </a:extLst>
              </a:tr>
              <a:tr h="4617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Insulation thickness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</a:rPr>
                        <a:t>0.15</a:t>
                      </a:r>
                      <a:endParaRPr lang="en-US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mm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1374111"/>
                  </a:ext>
                </a:extLst>
              </a:tr>
              <a:tr h="4617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Insulation type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Kapton tape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354346"/>
                  </a:ext>
                </a:extLst>
              </a:tr>
              <a:tr h="2763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Cable type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</a:rPr>
                        <a:t>Soldered stack</a:t>
                      </a:r>
                      <a:endParaRPr lang="en-US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</a:rPr>
                        <a:t>-</a:t>
                      </a:r>
                      <a:endParaRPr lang="en-US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602887"/>
                  </a:ext>
                </a:extLst>
              </a:tr>
            </a:tbl>
          </a:graphicData>
        </a:graphic>
      </p:graphicFrame>
      <p:sp>
        <p:nvSpPr>
          <p:cNvPr id="22" name="TextBox 36">
            <a:extLst>
              <a:ext uri="{FF2B5EF4-FFF2-40B4-BE49-F238E27FC236}">
                <a16:creationId xmlns:a16="http://schemas.microsoft.com/office/drawing/2014/main" id="{DBA54D65-E243-0019-20CC-AF8947899704}"/>
              </a:ext>
            </a:extLst>
          </p:cNvPr>
          <p:cNvSpPr txBox="1"/>
          <p:nvPr/>
        </p:nvSpPr>
        <p:spPr>
          <a:xfrm>
            <a:off x="4913549" y="1244832"/>
            <a:ext cx="2364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500" dirty="0"/>
              <a:t>Insulated cable illustration 5 turns - block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283E1A-3452-74B8-E7F1-1C948C4905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3635" y="1113196"/>
            <a:ext cx="4325119" cy="3600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3DB6170-D895-A7BD-B8DB-4C7183257687}"/>
              </a:ext>
            </a:extLst>
          </p:cNvPr>
          <p:cNvSpPr/>
          <p:nvPr/>
        </p:nvSpPr>
        <p:spPr>
          <a:xfrm>
            <a:off x="6265981" y="4368755"/>
            <a:ext cx="120162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RS1 magnetic simulations performed by D. Sotnikov 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179C16B-2FF4-5799-C077-7BA01A273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897362"/>
              </p:ext>
            </p:extLst>
          </p:nvPr>
        </p:nvGraphicFramePr>
        <p:xfrm>
          <a:off x="6358236" y="4966747"/>
          <a:ext cx="5562600" cy="117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324">
                  <a:extLst>
                    <a:ext uri="{9D8B030D-6E8A-4147-A177-3AD203B41FA5}">
                      <a16:colId xmlns:a16="http://schemas.microsoft.com/office/drawing/2014/main" val="3577285036"/>
                    </a:ext>
                  </a:extLst>
                </a:gridCol>
                <a:gridCol w="862064">
                  <a:extLst>
                    <a:ext uri="{9D8B030D-6E8A-4147-A177-3AD203B41FA5}">
                      <a16:colId xmlns:a16="http://schemas.microsoft.com/office/drawing/2014/main" val="2178721621"/>
                    </a:ext>
                  </a:extLst>
                </a:gridCol>
                <a:gridCol w="626956">
                  <a:extLst>
                    <a:ext uri="{9D8B030D-6E8A-4147-A177-3AD203B41FA5}">
                      <a16:colId xmlns:a16="http://schemas.microsoft.com/office/drawing/2014/main" val="3768779113"/>
                    </a:ext>
                  </a:extLst>
                </a:gridCol>
                <a:gridCol w="626956">
                  <a:extLst>
                    <a:ext uri="{9D8B030D-6E8A-4147-A177-3AD203B41FA5}">
                      <a16:colId xmlns:a16="http://schemas.microsoft.com/office/drawing/2014/main" val="803944427"/>
                    </a:ext>
                  </a:extLst>
                </a:gridCol>
                <a:gridCol w="1175542">
                  <a:extLst>
                    <a:ext uri="{9D8B030D-6E8A-4147-A177-3AD203B41FA5}">
                      <a16:colId xmlns:a16="http://schemas.microsoft.com/office/drawing/2014/main" val="1157494626"/>
                    </a:ext>
                  </a:extLst>
                </a:gridCol>
                <a:gridCol w="783695">
                  <a:extLst>
                    <a:ext uri="{9D8B030D-6E8A-4147-A177-3AD203B41FA5}">
                      <a16:colId xmlns:a16="http://schemas.microsoft.com/office/drawing/2014/main" val="3055801394"/>
                    </a:ext>
                  </a:extLst>
                </a:gridCol>
                <a:gridCol w="782063">
                  <a:extLst>
                    <a:ext uri="{9D8B030D-6E8A-4147-A177-3AD203B41FA5}">
                      <a16:colId xmlns:a16="http://schemas.microsoft.com/office/drawing/2014/main" val="3756212736"/>
                    </a:ext>
                  </a:extLst>
                </a:gridCol>
              </a:tblGrid>
              <a:tr h="390220">
                <a:tc>
                  <a:txBody>
                    <a:bodyPr/>
                    <a:lstStyle/>
                    <a:p>
                      <a:r>
                        <a:rPr lang="en-US" sz="1400" dirty="0"/>
                        <a:t>Param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B</a:t>
                      </a:r>
                      <a:r>
                        <a:rPr lang="en-US" sz="1400" baseline="-25000" dirty="0" err="1"/>
                        <a:t>peak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B</a:t>
                      </a:r>
                      <a:r>
                        <a:rPr lang="en-US" sz="1400" baseline="-25000" dirty="0" err="1"/>
                        <a:t>bore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Inductance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mag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% of </a:t>
                      </a: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c</a:t>
                      </a:r>
                      <a:endParaRPr lang="en-US" sz="14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208433"/>
                  </a:ext>
                </a:extLst>
              </a:tr>
              <a:tr h="390220"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388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927338"/>
                  </a:ext>
                </a:extLst>
              </a:tr>
              <a:tr h="390220"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uH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kJ/m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600888"/>
                  </a:ext>
                </a:extLst>
              </a:tr>
            </a:tbl>
          </a:graphicData>
        </a:graphic>
      </p:graphicFrame>
      <p:sp>
        <p:nvSpPr>
          <p:cNvPr id="14" name="TextBox 36">
            <a:extLst>
              <a:ext uri="{FF2B5EF4-FFF2-40B4-BE49-F238E27FC236}">
                <a16:creationId xmlns:a16="http://schemas.microsoft.com/office/drawing/2014/main" id="{9BEAA3D9-A6F1-5288-0164-319311994DD5}"/>
              </a:ext>
            </a:extLst>
          </p:cNvPr>
          <p:cNvSpPr txBox="1"/>
          <p:nvPr/>
        </p:nvSpPr>
        <p:spPr>
          <a:xfrm>
            <a:off x="3078164" y="6324600"/>
            <a:ext cx="4741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Protection studies performed @ PSI and CERN (M. Wozniak et al.)</a:t>
            </a:r>
          </a:p>
        </p:txBody>
      </p:sp>
      <p:pic>
        <p:nvPicPr>
          <p:cNvPr id="1026" name="Picture 2" descr="Organisation Européenne pour la Recherche Nucléaire - CERN ...">
            <a:extLst>
              <a:ext uri="{FF2B5EF4-FFF2-40B4-BE49-F238E27FC236}">
                <a16:creationId xmlns:a16="http://schemas.microsoft.com/office/drawing/2014/main" id="{A7B4B1E7-A485-CA85-C37C-910AF7240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58035"/>
            <a:ext cx="540150" cy="54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90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AF5FA-C06F-0315-3B96-DAE435337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A1C6764-A4CF-2012-8390-17C0E03B7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278296"/>
            <a:ext cx="7610475" cy="810444"/>
          </a:xfrm>
        </p:spPr>
        <p:txBody>
          <a:bodyPr/>
          <a:lstStyle/>
          <a:p>
            <a:r>
              <a:rPr lang="en-US" dirty="0"/>
              <a:t>RS1 - Cable and Coil Manufacturing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53B7F9-E099-82B7-6614-65E3A69AB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23.10.25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53ED45-9290-2C34-D3E0-FF54A20AF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6B858-C64C-D939-DF97-7BC0A5299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72D6400A-A71F-238D-6E0C-CF5FF1C5F4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FFE3F7C9-AD3F-7A33-DEAD-9A161DF191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1" name="Grafik 3">
            <a:extLst>
              <a:ext uri="{FF2B5EF4-FFF2-40B4-BE49-F238E27FC236}">
                <a16:creationId xmlns:a16="http://schemas.microsoft.com/office/drawing/2014/main" id="{CF417B3B-A318-7210-01CB-22A8CA5587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9" t="28104" r="18640" b="21025"/>
          <a:stretch/>
        </p:blipFill>
        <p:spPr bwMode="auto">
          <a:xfrm>
            <a:off x="152400" y="1752599"/>
            <a:ext cx="4221192" cy="43922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hteck 4">
            <a:extLst>
              <a:ext uri="{FF2B5EF4-FFF2-40B4-BE49-F238E27FC236}">
                <a16:creationId xmlns:a16="http://schemas.microsoft.com/office/drawing/2014/main" id="{EB167901-7EE3-317E-0C98-48AA73C22446}"/>
              </a:ext>
            </a:extLst>
          </p:cNvPr>
          <p:cNvSpPr/>
          <p:nvPr/>
        </p:nvSpPr>
        <p:spPr>
          <a:xfrm>
            <a:off x="2213047" y="1783430"/>
            <a:ext cx="1703345" cy="1406810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3" name="Rechteck 4">
            <a:extLst>
              <a:ext uri="{FF2B5EF4-FFF2-40B4-BE49-F238E27FC236}">
                <a16:creationId xmlns:a16="http://schemas.microsoft.com/office/drawing/2014/main" id="{00896A2F-7CCA-2906-18F4-5662FF14A13C}"/>
              </a:ext>
            </a:extLst>
          </p:cNvPr>
          <p:cNvSpPr/>
          <p:nvPr/>
        </p:nvSpPr>
        <p:spPr>
          <a:xfrm>
            <a:off x="248391" y="3280326"/>
            <a:ext cx="4029210" cy="2151329"/>
          </a:xfrm>
          <a:prstGeom prst="rect">
            <a:avLst/>
          </a:prstGeom>
          <a:solidFill>
            <a:srgbClr val="92D050">
              <a:alpha val="17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Legende: mit gebogener Linie 5">
            <a:extLst>
              <a:ext uri="{FF2B5EF4-FFF2-40B4-BE49-F238E27FC236}">
                <a16:creationId xmlns:a16="http://schemas.microsoft.com/office/drawing/2014/main" id="{AD3EBDF0-2C79-52DB-9223-E06903C0A9BF}"/>
              </a:ext>
            </a:extLst>
          </p:cNvPr>
          <p:cNvSpPr/>
          <p:nvPr/>
        </p:nvSpPr>
        <p:spPr>
          <a:xfrm>
            <a:off x="152400" y="1096245"/>
            <a:ext cx="1488682" cy="503908"/>
          </a:xfrm>
          <a:prstGeom prst="borderCallout2">
            <a:avLst>
              <a:gd name="adj1" fmla="val 52126"/>
              <a:gd name="adj2" fmla="val 100059"/>
              <a:gd name="adj3" fmla="val 54088"/>
              <a:gd name="adj4" fmla="val 113980"/>
              <a:gd name="adj5" fmla="val 180137"/>
              <a:gd name="adj6" fmla="val 148164"/>
            </a:avLst>
          </a:prstGeom>
          <a:noFill/>
          <a:ln w="12700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4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Insulating and </a:t>
            </a:r>
          </a:p>
          <a:p>
            <a:pPr algn="ctr">
              <a:spcAft>
                <a:spcPts val="4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winding tools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Legende: mit gebogener Linie 5">
            <a:extLst>
              <a:ext uri="{FF2B5EF4-FFF2-40B4-BE49-F238E27FC236}">
                <a16:creationId xmlns:a16="http://schemas.microsoft.com/office/drawing/2014/main" id="{80AFD27A-3739-9371-7473-38692B0615B1}"/>
              </a:ext>
            </a:extLst>
          </p:cNvPr>
          <p:cNvSpPr/>
          <p:nvPr/>
        </p:nvSpPr>
        <p:spPr>
          <a:xfrm>
            <a:off x="3249012" y="5835642"/>
            <a:ext cx="1124580" cy="313104"/>
          </a:xfrm>
          <a:prstGeom prst="borderCallout2">
            <a:avLst>
              <a:gd name="adj1" fmla="val 52126"/>
              <a:gd name="adj2" fmla="val 45"/>
              <a:gd name="adj3" fmla="val 52126"/>
              <a:gd name="adj4" fmla="val -15882"/>
              <a:gd name="adj5" fmla="val -148618"/>
              <a:gd name="adj6" fmla="val -49375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Tape supply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F195B9-9704-EAA9-F824-5458718D8B49}"/>
              </a:ext>
            </a:extLst>
          </p:cNvPr>
          <p:cNvSpPr/>
          <p:nvPr/>
        </p:nvSpPr>
        <p:spPr>
          <a:xfrm>
            <a:off x="2849592" y="1217349"/>
            <a:ext cx="167640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Set-up developed by C. Linder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Legende: mit gebogener Linie 5">
            <a:extLst>
              <a:ext uri="{FF2B5EF4-FFF2-40B4-BE49-F238E27FC236}">
                <a16:creationId xmlns:a16="http://schemas.microsoft.com/office/drawing/2014/main" id="{643C6A5D-352C-B052-0BAA-1D044B2A270B}"/>
              </a:ext>
            </a:extLst>
          </p:cNvPr>
          <p:cNvSpPr/>
          <p:nvPr/>
        </p:nvSpPr>
        <p:spPr>
          <a:xfrm>
            <a:off x="152400" y="2264012"/>
            <a:ext cx="1077201" cy="797768"/>
          </a:xfrm>
          <a:prstGeom prst="borderCallout2">
            <a:avLst>
              <a:gd name="adj1" fmla="val 101449"/>
              <a:gd name="adj2" fmla="val 47182"/>
              <a:gd name="adj3" fmla="val 156718"/>
              <a:gd name="adj4" fmla="val 47176"/>
              <a:gd name="adj5" fmla="val 218530"/>
              <a:gd name="adj6" fmla="val 105777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Co-winding copper tape reel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fik 16">
            <a:extLst>
              <a:ext uri="{FF2B5EF4-FFF2-40B4-BE49-F238E27FC236}">
                <a16:creationId xmlns:a16="http://schemas.microsoft.com/office/drawing/2014/main" id="{39160444-AC87-5ED5-F97A-03EDAE6554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4" t="43311" r="40401" b="23805"/>
          <a:stretch>
            <a:fillRect/>
          </a:stretch>
        </p:blipFill>
        <p:spPr bwMode="auto">
          <a:xfrm rot="5400000">
            <a:off x="4427071" y="2009563"/>
            <a:ext cx="3474443" cy="2971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Legende: mit gebogener Linie 5">
            <a:extLst>
              <a:ext uri="{FF2B5EF4-FFF2-40B4-BE49-F238E27FC236}">
                <a16:creationId xmlns:a16="http://schemas.microsoft.com/office/drawing/2014/main" id="{7CABD8B6-5E12-D816-3927-8E82EBA6C6A6}"/>
              </a:ext>
            </a:extLst>
          </p:cNvPr>
          <p:cNvSpPr/>
          <p:nvPr/>
        </p:nvSpPr>
        <p:spPr>
          <a:xfrm>
            <a:off x="4678392" y="1053889"/>
            <a:ext cx="1831700" cy="499110"/>
          </a:xfrm>
          <a:prstGeom prst="borderCallout2">
            <a:avLst>
              <a:gd name="adj1" fmla="val 101449"/>
              <a:gd name="adj2" fmla="val 47182"/>
              <a:gd name="adj3" fmla="val 156718"/>
              <a:gd name="adj4" fmla="val 47176"/>
              <a:gd name="adj5" fmla="val 449116"/>
              <a:gd name="adj6" fmla="val 99158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Pusher roller and Insulating tool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Legende: mit gebogener Linie 5">
            <a:extLst>
              <a:ext uri="{FF2B5EF4-FFF2-40B4-BE49-F238E27FC236}">
                <a16:creationId xmlns:a16="http://schemas.microsoft.com/office/drawing/2014/main" id="{4D634861-0B96-D81F-802A-479AAC023347}"/>
              </a:ext>
            </a:extLst>
          </p:cNvPr>
          <p:cNvSpPr/>
          <p:nvPr/>
        </p:nvSpPr>
        <p:spPr>
          <a:xfrm>
            <a:off x="4678392" y="5317608"/>
            <a:ext cx="870585" cy="518034"/>
          </a:xfrm>
          <a:prstGeom prst="borderCallout2">
            <a:avLst>
              <a:gd name="adj1" fmla="val 1029"/>
              <a:gd name="adj2" fmla="val 50835"/>
              <a:gd name="adj3" fmla="val -37312"/>
              <a:gd name="adj4" fmla="val 73016"/>
              <a:gd name="adj5" fmla="val -275689"/>
              <a:gd name="adj6" fmla="val 110584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Coli former 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Legende: mit gebogener Linie 5">
            <a:extLst>
              <a:ext uri="{FF2B5EF4-FFF2-40B4-BE49-F238E27FC236}">
                <a16:creationId xmlns:a16="http://schemas.microsoft.com/office/drawing/2014/main" id="{DFFD2C31-6760-75B8-A75A-8664A418952B}"/>
              </a:ext>
            </a:extLst>
          </p:cNvPr>
          <p:cNvSpPr/>
          <p:nvPr/>
        </p:nvSpPr>
        <p:spPr>
          <a:xfrm>
            <a:off x="6074799" y="5329181"/>
            <a:ext cx="870585" cy="38798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538403"/>
              <a:gd name="adj6" fmla="val 48923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HTS-cable</a:t>
            </a:r>
            <a:endParaRPr lang="en-US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0DF0DE4-4D13-A204-3558-4013C7F31B3E}"/>
              </a:ext>
            </a:extLst>
          </p:cNvPr>
          <p:cNvSpPr/>
          <p:nvPr/>
        </p:nvSpPr>
        <p:spPr>
          <a:xfrm>
            <a:off x="7772400" y="1346365"/>
            <a:ext cx="1943761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Applying soldering paste and flux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27FE27D-9E51-A2B0-9D9C-ED3D5BBA0767}"/>
              </a:ext>
            </a:extLst>
          </p:cNvPr>
          <p:cNvSpPr/>
          <p:nvPr/>
        </p:nvSpPr>
        <p:spPr>
          <a:xfrm>
            <a:off x="9978953" y="1310652"/>
            <a:ext cx="182081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Pocket for voltage taps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42EB0B0-ED9B-7C17-413F-E15D6B965A99}"/>
              </a:ext>
            </a:extLst>
          </p:cNvPr>
          <p:cNvSpPr/>
          <p:nvPr/>
        </p:nvSpPr>
        <p:spPr>
          <a:xfrm>
            <a:off x="7793469" y="6019800"/>
            <a:ext cx="4221192" cy="3589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Soldering with thick plate, pre-heated with oven. </a:t>
            </a:r>
            <a:r>
              <a:rPr lang="en-US" sz="1200" dirty="0" err="1">
                <a:solidFill>
                  <a:schemeClr val="tx1"/>
                </a:solidFill>
              </a:rPr>
              <a:t>T</a:t>
            </a:r>
            <a:r>
              <a:rPr lang="en-US" sz="1200" baseline="-25000" dirty="0" err="1">
                <a:solidFill>
                  <a:schemeClr val="tx1"/>
                </a:solidFill>
              </a:rPr>
              <a:t>coil</a:t>
            </a:r>
            <a:r>
              <a:rPr lang="en-US" sz="1200" dirty="0">
                <a:solidFill>
                  <a:schemeClr val="tx1"/>
                </a:solidFill>
              </a:rPr>
              <a:t> = 194 °C. 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Picture 29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1B83CB69-DE19-0149-13F7-FF6D097B09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953" y="1752599"/>
            <a:ext cx="1799589" cy="2390079"/>
          </a:xfrm>
          <a:prstGeom prst="rect">
            <a:avLst/>
          </a:prstGeom>
        </p:spPr>
      </p:pic>
      <p:pic>
        <p:nvPicPr>
          <p:cNvPr id="31" name="Picture 30" descr="A machine with wires and pipes&#10;&#10;AI-generated content may be incorrect.">
            <a:extLst>
              <a:ext uri="{FF2B5EF4-FFF2-40B4-BE49-F238E27FC236}">
                <a16:creationId xmlns:a16="http://schemas.microsoft.com/office/drawing/2014/main" id="{8321CBEB-8956-6ED4-362A-EDCB55E7BE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2" t="26187" r="24955" b="12974"/>
          <a:stretch>
            <a:fillRect/>
          </a:stretch>
        </p:blipFill>
        <p:spPr>
          <a:xfrm rot="16200000">
            <a:off x="8911693" y="3173918"/>
            <a:ext cx="1773567" cy="3960131"/>
          </a:xfrm>
          <a:prstGeom prst="rect">
            <a:avLst/>
          </a:prstGeom>
        </p:spPr>
      </p:pic>
      <p:pic>
        <p:nvPicPr>
          <p:cNvPr id="32" name="Picture 31" descr="A person in blue gloves holding a syringe&#10;&#10;AI-generated content may be incorrect.">
            <a:extLst>
              <a:ext uri="{FF2B5EF4-FFF2-40B4-BE49-F238E27FC236}">
                <a16:creationId xmlns:a16="http://schemas.microsoft.com/office/drawing/2014/main" id="{E2442E34-E8EB-DC29-5BB1-88249EF10B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410" y="1752599"/>
            <a:ext cx="1799589" cy="239007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78350A2-3F69-9F4C-66A5-FD0912DB5B82}"/>
              </a:ext>
            </a:extLst>
          </p:cNvPr>
          <p:cNvSpPr/>
          <p:nvPr/>
        </p:nvSpPr>
        <p:spPr>
          <a:xfrm>
            <a:off x="7818411" y="6381413"/>
            <a:ext cx="2739946" cy="324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Process developed by A. Stampfli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58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4&lt;/Entity&gt;&#10;  &lt;Tag&gt;pg264&lt;/Tag&gt;&#10;  &lt;Node&gt;Results &amp;gt; export 2024 {grp46} &amp;gt; export 2024T vs t zoom 2.1 {pg264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T vs t zoom 2.1 {pg264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15&quot; /&gt;&#10;    &lt;Property name=&quot;ymax&quot; type=&quot;real&quot; value=&quot;70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20:54 PM&lt;/UpdateTimeStamp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3&lt;/Entity&gt;&#10;  &lt;Tag&gt;pg263&lt;/Tag&gt;&#10;  &lt;Node&gt;Results &amp;gt; export 2024 {grp46} &amp;gt; export 2024 B vs t zoom 2 {pg263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 B vs t zoom 2 {pg263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-0.25&quot; /&gt;&#10;    &lt;Property name=&quot;ymax&quot; type=&quot;real&quot; value=&quot;18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20:41 PM&lt;/UpdateTimeStamp&gt;&#10;&lt;/Root&gt;"/>
</p:tagLst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2249</TotalTime>
  <Words>2368</Words>
  <Application>Microsoft Macintosh PowerPoint</Application>
  <PresentationFormat>Widescreen</PresentationFormat>
  <Paragraphs>432</Paragraphs>
  <Slides>37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Aptos</vt:lpstr>
      <vt:lpstr>Arial</vt:lpstr>
      <vt:lpstr>Calibri</vt:lpstr>
      <vt:lpstr>Cambria Math</vt:lpstr>
      <vt:lpstr>Franklin Gothic Book</vt:lpstr>
      <vt:lpstr>Roboto Slab</vt:lpstr>
      <vt:lpstr>Benutzerdefiniertes Design</vt:lpstr>
      <vt:lpstr>PowerPoint Presentation</vt:lpstr>
      <vt:lpstr>PowerPoint Presentation</vt:lpstr>
      <vt:lpstr>Re-use of subscale Stress-Managed Common Coil magnet – subSMCC 1 and 2 </vt:lpstr>
      <vt:lpstr>PowerPoint Presentation</vt:lpstr>
      <vt:lpstr>contribute…</vt:lpstr>
      <vt:lpstr>contribute…</vt:lpstr>
      <vt:lpstr>PowerPoint Presentation</vt:lpstr>
      <vt:lpstr>ReBCO Subscale magnet 1 - RS1 - Cable</vt:lpstr>
      <vt:lpstr>RS1 - Cable and Coil Manufacturing</vt:lpstr>
      <vt:lpstr>RS1 – Impregnation, splicing and assembly</vt:lpstr>
      <vt:lpstr>LN2 Test Results: V-I segments and current decay</vt:lpstr>
      <vt:lpstr>LN2 Test Results: Magnetic field </vt:lpstr>
      <vt:lpstr>PowerPoint Presentation</vt:lpstr>
      <vt:lpstr>REBCO Block-Coil Dipole Scaling Exercise</vt:lpstr>
      <vt:lpstr>REBCO FCC-hh Dipole Scaling Exercise</vt:lpstr>
      <vt:lpstr>Field stability</vt:lpstr>
      <vt:lpstr>Dynamic Effects</vt:lpstr>
      <vt:lpstr>PowerPoint Presentation</vt:lpstr>
      <vt:lpstr>PowerPoint Presentation</vt:lpstr>
      <vt:lpstr>Cables and Coil Geometries</vt:lpstr>
      <vt:lpstr>PowerPoint Presentation</vt:lpstr>
      <vt:lpstr>Next step: REBCO Subscale 2 - RS2 </vt:lpstr>
      <vt:lpstr>PowerPoint Presentation</vt:lpstr>
      <vt:lpstr>Further options</vt:lpstr>
      <vt:lpstr>PowerPoint Presentation</vt:lpstr>
      <vt:lpstr>PowerPoint Presentation</vt:lpstr>
      <vt:lpstr>P3: Worst-Case Protection Scenario</vt:lpstr>
      <vt:lpstr>P3: Buffer sizing</vt:lpstr>
      <vt:lpstr>HTS Short Straight Section – HTS4</vt:lpstr>
      <vt:lpstr>HTS4: Coil Fabrication (K. Puthran, J. Schmidt et al.) </vt:lpstr>
      <vt:lpstr>HTS4: CT Subscale Performance Test</vt:lpstr>
      <vt:lpstr>PowerPoint Presentation</vt:lpstr>
      <vt:lpstr>LN2 Test Results: Co-winding</vt:lpstr>
      <vt:lpstr>Instrumentation &amp; Test Set-up</vt:lpstr>
      <vt:lpstr>Test Results – Day 1: parameters validation and Ic limit  1/2</vt:lpstr>
      <vt:lpstr>Test Results – Day 1: parameters validation and Ic limit  2/2</vt:lpstr>
      <vt:lpstr>Test Results – Day 2: powering to nominal current and Ic limit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dc:description>erstellt durch Vorlagenbauer.ch</dc:description>
  <cp:lastModifiedBy>Auchmann, Bernhard</cp:lastModifiedBy>
  <cp:revision>289</cp:revision>
  <dcterms:created xsi:type="dcterms:W3CDTF">2024-08-15T07:34:26Z</dcterms:created>
  <dcterms:modified xsi:type="dcterms:W3CDTF">2025-10-23T12:12:15Z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